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tags/tag11.xml" ContentType="application/vnd.openxmlformats-officedocument.presentationml.tags+xml"/>
  <Override PartName="/ppt/notesSlides/notesSlide26.xml" ContentType="application/vnd.openxmlformats-officedocument.presentationml.notesSlide+xml"/>
  <Override PartName="/ppt/tags/tag12.xml" ContentType="application/vnd.openxmlformats-officedocument.presentationml.tags+xml"/>
  <Override PartName="/ppt/notesSlides/notesSlide27.xml" ContentType="application/vnd.openxmlformats-officedocument.presentationml.notesSlide+xml"/>
  <Override PartName="/ppt/tags/tag13.xml" ContentType="application/vnd.openxmlformats-officedocument.presentationml.tags+xml"/>
  <Override PartName="/ppt/notesSlides/notesSlide28.xml" ContentType="application/vnd.openxmlformats-officedocument.presentationml.notesSlide+xml"/>
  <Override PartName="/ppt/tags/tag14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5.xml" ContentType="application/vnd.openxmlformats-officedocument.presentationml.tags+xml"/>
  <Override PartName="/ppt/notesSlides/notesSlide34.xml" ContentType="application/vnd.openxmlformats-officedocument.presentationml.notesSlide+xml"/>
  <Override PartName="/ppt/tags/tag16.xml" ContentType="application/vnd.openxmlformats-officedocument.presentationml.tags+xml"/>
  <Override PartName="/ppt/notesSlides/notesSlide35.xml" ContentType="application/vnd.openxmlformats-officedocument.presentationml.notesSlide+xml"/>
  <Override PartName="/ppt/tags/tag17.xml" ContentType="application/vnd.openxmlformats-officedocument.presentationml.tags+xml"/>
  <Override PartName="/ppt/notesSlides/notesSlide36.xml" ContentType="application/vnd.openxmlformats-officedocument.presentationml.notesSlide+xml"/>
  <Override PartName="/ppt/tags/tag18.xml" ContentType="application/vnd.openxmlformats-officedocument.presentationml.tags+xml"/>
  <Override PartName="/ppt/notesSlides/notesSlide37.xml" ContentType="application/vnd.openxmlformats-officedocument.presentationml.notesSlide+xml"/>
  <Override PartName="/ppt/tags/tag19.xml" ContentType="application/vnd.openxmlformats-officedocument.presentationml.tags+xml"/>
  <Override PartName="/ppt/notesSlides/notesSlide38.xml" ContentType="application/vnd.openxmlformats-officedocument.presentationml.notesSlide+xml"/>
  <Override PartName="/ppt/tags/tag20.xml" ContentType="application/vnd.openxmlformats-officedocument.presentationml.tags+xml"/>
  <Override PartName="/ppt/notesSlides/notesSlide39.xml" ContentType="application/vnd.openxmlformats-officedocument.presentationml.notesSlide+xml"/>
  <Override PartName="/ppt/tags/tag21.xml" ContentType="application/vnd.openxmlformats-officedocument.presentationml.tags+xml"/>
  <Override PartName="/ppt/notesSlides/notesSlide40.xml" ContentType="application/vnd.openxmlformats-officedocument.presentationml.notesSlide+xml"/>
  <Override PartName="/ppt/tags/tag22.xml" ContentType="application/vnd.openxmlformats-officedocument.presentationml.tags+xml"/>
  <Override PartName="/ppt/notesSlides/notesSlide41.xml" ContentType="application/vnd.openxmlformats-officedocument.presentationml.notesSlide+xml"/>
  <Override PartName="/ppt/tags/tag23.xml" ContentType="application/vnd.openxmlformats-officedocument.presentationml.tags+xml"/>
  <Override PartName="/ppt/notesSlides/notesSlide42.xml" ContentType="application/vnd.openxmlformats-officedocument.presentationml.notesSlide+xml"/>
  <Override PartName="/ppt/tags/tag24.xml" ContentType="application/vnd.openxmlformats-officedocument.presentationml.tags+xml"/>
  <Override PartName="/ppt/notesSlides/notesSlide43.xml" ContentType="application/vnd.openxmlformats-officedocument.presentationml.notesSlide+xml"/>
  <Override PartName="/ppt/tags/tag25.xml" ContentType="application/vnd.openxmlformats-officedocument.presentationml.tags+xml"/>
  <Override PartName="/ppt/notesSlides/notesSlide44.xml" ContentType="application/vnd.openxmlformats-officedocument.presentationml.notesSlide+xml"/>
  <Override PartName="/ppt/tags/tag26.xml" ContentType="application/vnd.openxmlformats-officedocument.presentationml.tags+xml"/>
  <Override PartName="/ppt/notesSlides/notesSlide45.xml" ContentType="application/vnd.openxmlformats-officedocument.presentationml.notesSlide+xml"/>
  <Override PartName="/ppt/tags/tag27.xml" ContentType="application/vnd.openxmlformats-officedocument.presentationml.tags+xml"/>
  <Override PartName="/ppt/notesSlides/notesSlide46.xml" ContentType="application/vnd.openxmlformats-officedocument.presentationml.notesSlide+xml"/>
  <Override PartName="/ppt/tags/tag28.xml" ContentType="application/vnd.openxmlformats-officedocument.presentationml.tags+xml"/>
  <Override PartName="/ppt/notesSlides/notesSlide47.xml" ContentType="application/vnd.openxmlformats-officedocument.presentationml.notesSlide+xml"/>
  <Override PartName="/ppt/tags/tag29.xml" ContentType="application/vnd.openxmlformats-officedocument.presentationml.tags+xml"/>
  <Override PartName="/ppt/notesSlides/notesSlide48.xml" ContentType="application/vnd.openxmlformats-officedocument.presentationml.notesSlide+xml"/>
  <Override PartName="/ppt/tags/tag30.xml" ContentType="application/vnd.openxmlformats-officedocument.presentationml.tags+xml"/>
  <Override PartName="/ppt/notesSlides/notesSlide49.xml" ContentType="application/vnd.openxmlformats-officedocument.presentationml.notesSlide+xml"/>
  <Override PartName="/ppt/tags/tag31.xml" ContentType="application/vnd.openxmlformats-officedocument.presentationml.tags+xml"/>
  <Override PartName="/ppt/notesSlides/notesSlide50.xml" ContentType="application/vnd.openxmlformats-officedocument.presentationml.notesSlide+xml"/>
  <Override PartName="/ppt/tags/tag32.xml" ContentType="application/vnd.openxmlformats-officedocument.presentationml.tags+xml"/>
  <Override PartName="/ppt/notesSlides/notesSlide51.xml" ContentType="application/vnd.openxmlformats-officedocument.presentationml.notesSlide+xml"/>
  <Override PartName="/ppt/tags/tag33.xml" ContentType="application/vnd.openxmlformats-officedocument.presentationml.tags+xml"/>
  <Override PartName="/ppt/notesSlides/notesSlide52.xml" ContentType="application/vnd.openxmlformats-officedocument.presentationml.notesSlide+xml"/>
  <Override PartName="/ppt/tags/tag34.xml" ContentType="application/vnd.openxmlformats-officedocument.presentationml.tags+xml"/>
  <Override PartName="/ppt/notesSlides/notesSlide53.xml" ContentType="application/vnd.openxmlformats-officedocument.presentationml.notesSlide+xml"/>
  <Override PartName="/ppt/tags/tag35.xml" ContentType="application/vnd.openxmlformats-officedocument.presentationml.tags+xml"/>
  <Override PartName="/ppt/notesSlides/notesSlide54.xml" ContentType="application/vnd.openxmlformats-officedocument.presentationml.notesSlide+xml"/>
  <Override PartName="/ppt/tags/tag36.xml" ContentType="application/vnd.openxmlformats-officedocument.presentationml.tags+xml"/>
  <Override PartName="/ppt/notesSlides/notesSlide55.xml" ContentType="application/vnd.openxmlformats-officedocument.presentationml.notesSlide+xml"/>
  <Override PartName="/ppt/tags/tag37.xml" ContentType="application/vnd.openxmlformats-officedocument.presentationml.tags+xml"/>
  <Override PartName="/ppt/notesSlides/notesSlide56.xml" ContentType="application/vnd.openxmlformats-officedocument.presentationml.notesSlide+xml"/>
  <Override PartName="/ppt/tags/tag38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tags/tag39.xml" ContentType="application/vnd.openxmlformats-officedocument.presentationml.tags+xml"/>
  <Override PartName="/ppt/notesSlides/notesSlide59.xml" ContentType="application/vnd.openxmlformats-officedocument.presentationml.notesSlide+xml"/>
  <Override PartName="/ppt/tags/tag40.xml" ContentType="application/vnd.openxmlformats-officedocument.presentationml.tags+xml"/>
  <Override PartName="/ppt/notesSlides/notesSlide6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1.xml" ContentType="application/vnd.openxmlformats-officedocument.presentationml.tags+xml"/>
  <Override PartName="/ppt/notesSlides/notesSlide61.xml" ContentType="application/vnd.openxmlformats-officedocument.presentationml.notesSlide+xml"/>
  <Override PartName="/ppt/tags/tag42.xml" ContentType="application/vnd.openxmlformats-officedocument.presentationml.tags+xml"/>
  <Override PartName="/ppt/notesSlides/notesSlide62.xml" ContentType="application/vnd.openxmlformats-officedocument.presentationml.notesSlide+xml"/>
  <Override PartName="/ppt/tags/tag43.xml" ContentType="application/vnd.openxmlformats-officedocument.presentationml.tags+xml"/>
  <Override PartName="/ppt/notesSlides/notesSlide63.xml" ContentType="application/vnd.openxmlformats-officedocument.presentationml.notesSlide+xml"/>
  <Override PartName="/ppt/tags/tag44.xml" ContentType="application/vnd.openxmlformats-officedocument.presentationml.tags+xml"/>
  <Override PartName="/ppt/notesSlides/notesSlide64.xml" ContentType="application/vnd.openxmlformats-officedocument.presentationml.notesSlide+xml"/>
  <Override PartName="/ppt/tags/tag45.xml" ContentType="application/vnd.openxmlformats-officedocument.presentationml.tags+xml"/>
  <Override PartName="/ppt/notesSlides/notesSlide65.xml" ContentType="application/vnd.openxmlformats-officedocument.presentationml.notesSlide+xml"/>
  <Override PartName="/ppt/tags/tag46.xml" ContentType="application/vnd.openxmlformats-officedocument.presentationml.tags+xml"/>
  <Override PartName="/ppt/notesSlides/notesSlide66.xml" ContentType="application/vnd.openxmlformats-officedocument.presentationml.notesSlide+xml"/>
  <Override PartName="/ppt/tags/tag47.xml" ContentType="application/vnd.openxmlformats-officedocument.presentationml.tags+xml"/>
  <Override PartName="/ppt/notesSlides/notesSlide67.xml" ContentType="application/vnd.openxmlformats-officedocument.presentationml.notesSlide+xml"/>
  <Override PartName="/ppt/tags/tag48.xml" ContentType="application/vnd.openxmlformats-officedocument.presentationml.tags+xml"/>
  <Override PartName="/ppt/notesSlides/notesSlide68.xml" ContentType="application/vnd.openxmlformats-officedocument.presentationml.notesSlide+xml"/>
  <Override PartName="/ppt/tags/tag49.xml" ContentType="application/vnd.openxmlformats-officedocument.presentationml.tags+xml"/>
  <Override PartName="/ppt/notesSlides/notesSlide69.xml" ContentType="application/vnd.openxmlformats-officedocument.presentationml.notesSlide+xml"/>
  <Override PartName="/ppt/tags/tag50.xml" ContentType="application/vnd.openxmlformats-officedocument.presentationml.tags+xml"/>
  <Override PartName="/ppt/notesSlides/notesSlide70.xml" ContentType="application/vnd.openxmlformats-officedocument.presentationml.notesSlide+xml"/>
  <Override PartName="/ppt/tags/tag51.xml" ContentType="application/vnd.openxmlformats-officedocument.presentationml.tags+xml"/>
  <Override PartName="/ppt/notesSlides/notesSlide71.xml" ContentType="application/vnd.openxmlformats-officedocument.presentationml.notesSlide+xml"/>
  <Override PartName="/ppt/tags/tag52.xml" ContentType="application/vnd.openxmlformats-officedocument.presentationml.tags+xml"/>
  <Override PartName="/ppt/notesSlides/notesSlide72.xml" ContentType="application/vnd.openxmlformats-officedocument.presentationml.notesSlide+xml"/>
  <Override PartName="/ppt/tags/tag53.xml" ContentType="application/vnd.openxmlformats-officedocument.presentationml.tags+xml"/>
  <Override PartName="/ppt/notesSlides/notesSlide73.xml" ContentType="application/vnd.openxmlformats-officedocument.presentationml.notesSlide+xml"/>
  <Override PartName="/ppt/tags/tag54.xml" ContentType="application/vnd.openxmlformats-officedocument.presentationml.tags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tags/tag55.xml" ContentType="application/vnd.openxmlformats-officedocument.presentationml.tags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tags/tag56.xml" ContentType="application/vnd.openxmlformats-officedocument.presentationml.tags+xml"/>
  <Override PartName="/ppt/notesSlides/notesSlide80.xml" ContentType="application/vnd.openxmlformats-officedocument.presentationml.notesSlide+xml"/>
  <Override PartName="/ppt/tags/tag57.xml" ContentType="application/vnd.openxmlformats-officedocument.presentationml.tags+xml"/>
  <Override PartName="/ppt/notesSlides/notesSlide81.xml" ContentType="application/vnd.openxmlformats-officedocument.presentationml.notesSlide+xml"/>
  <Override PartName="/ppt/tags/tag58.xml" ContentType="application/vnd.openxmlformats-officedocument.presentationml.tags+xml"/>
  <Override PartName="/ppt/notesSlides/notesSlide82.xml" ContentType="application/vnd.openxmlformats-officedocument.presentationml.notesSlide+xml"/>
  <Override PartName="/ppt/tags/tag59.xml" ContentType="application/vnd.openxmlformats-officedocument.presentationml.tags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tags/tag60.xml" ContentType="application/vnd.openxmlformats-officedocument.presentationml.tags+xml"/>
  <Override PartName="/ppt/notesSlides/notesSlide107.xml" ContentType="application/vnd.openxmlformats-officedocument.presentationml.notesSlide+xml"/>
  <Override PartName="/ppt/tags/tag61.xml" ContentType="application/vnd.openxmlformats-officedocument.presentationml.tags+xml"/>
  <Override PartName="/ppt/notesSlides/notesSlide108.xml" ContentType="application/vnd.openxmlformats-officedocument.presentationml.notesSlide+xml"/>
  <Override PartName="/ppt/tags/tag62.xml" ContentType="application/vnd.openxmlformats-officedocument.presentationml.tags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tags/tag63.xml" ContentType="application/vnd.openxmlformats-officedocument.presentationml.tags+xml"/>
  <Override PartName="/ppt/notesSlides/notesSlide113.xml" ContentType="application/vnd.openxmlformats-officedocument.presentationml.notesSlide+xml"/>
  <Override PartName="/ppt/tags/tag64.xml" ContentType="application/vnd.openxmlformats-officedocument.presentationml.tags+xml"/>
  <Override PartName="/ppt/notesSlides/notesSlide114.xml" ContentType="application/vnd.openxmlformats-officedocument.presentationml.notesSlide+xml"/>
  <Override PartName="/ppt/tags/tag65.xml" ContentType="application/vnd.openxmlformats-officedocument.presentationml.tags+xml"/>
  <Override PartName="/ppt/notesSlides/notesSlide115.xml" ContentType="application/vnd.openxmlformats-officedocument.presentationml.notesSlide+xml"/>
  <Override PartName="/ppt/tags/tag66.xml" ContentType="application/vnd.openxmlformats-officedocument.presentationml.tags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tags/tag67.xml" ContentType="application/vnd.openxmlformats-officedocument.presentationml.tags+xml"/>
  <Override PartName="/ppt/notesSlides/notesSlide120.xml" ContentType="application/vnd.openxmlformats-officedocument.presentationml.notesSlide+xml"/>
  <Override PartName="/ppt/tags/tag68.xml" ContentType="application/vnd.openxmlformats-officedocument.presentationml.tags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tags/tag69.xml" ContentType="application/vnd.openxmlformats-officedocument.presentationml.tags+xml"/>
  <Override PartName="/ppt/notesSlides/notesSlide127.xml" ContentType="application/vnd.openxmlformats-officedocument.presentationml.notesSlide+xml"/>
  <Override PartName="/ppt/tags/tag70.xml" ContentType="application/vnd.openxmlformats-officedocument.presentationml.tags+xml"/>
  <Override PartName="/ppt/notesSlides/notesSlide128.xml" ContentType="application/vnd.openxmlformats-officedocument.presentationml.notesSlide+xml"/>
  <Override PartName="/ppt/tags/tag71.xml" ContentType="application/vnd.openxmlformats-officedocument.presentationml.tags+xml"/>
  <Override PartName="/ppt/notesSlides/notesSlide129.xml" ContentType="application/vnd.openxmlformats-officedocument.presentationml.notesSlide+xml"/>
  <Override PartName="/ppt/tags/tag72.xml" ContentType="application/vnd.openxmlformats-officedocument.presentationml.tags+xml"/>
  <Override PartName="/ppt/notesSlides/notesSlide130.xml" ContentType="application/vnd.openxmlformats-officedocument.presentationml.notesSlide+xml"/>
  <Override PartName="/ppt/tags/tag73.xml" ContentType="application/vnd.openxmlformats-officedocument.presentationml.tags+xml"/>
  <Override PartName="/ppt/notesSlides/notesSlide131.xml" ContentType="application/vnd.openxmlformats-officedocument.presentationml.notesSlide+xml"/>
  <Override PartName="/ppt/tags/tag74.xml" ContentType="application/vnd.openxmlformats-officedocument.presentationml.tags+xml"/>
  <Override PartName="/ppt/notesSlides/notesSlide132.xml" ContentType="application/vnd.openxmlformats-officedocument.presentationml.notesSlide+xml"/>
  <Override PartName="/ppt/tags/tag75.xml" ContentType="application/vnd.openxmlformats-officedocument.presentationml.tags+xml"/>
  <Override PartName="/ppt/notesSlides/notesSlide133.xml" ContentType="application/vnd.openxmlformats-officedocument.presentationml.notesSlide+xml"/>
  <Override PartName="/ppt/tags/tag76.xml" ContentType="application/vnd.openxmlformats-officedocument.presentationml.tags+xml"/>
  <Override PartName="/ppt/notesSlides/notesSlide134.xml" ContentType="application/vnd.openxmlformats-officedocument.presentationml.notesSlide+xml"/>
  <Override PartName="/ppt/tags/tag77.xml" ContentType="application/vnd.openxmlformats-officedocument.presentationml.tags+xml"/>
  <Override PartName="/ppt/notesSlides/notesSlide135.xml" ContentType="application/vnd.openxmlformats-officedocument.presentationml.notesSlide+xml"/>
  <Override PartName="/ppt/tags/tag78.xml" ContentType="application/vnd.openxmlformats-officedocument.presentationml.tags+xml"/>
  <Override PartName="/ppt/notesSlides/notesSlide136.xml" ContentType="application/vnd.openxmlformats-officedocument.presentationml.notesSlide+xml"/>
  <Override PartName="/ppt/tags/tag79.xml" ContentType="application/vnd.openxmlformats-officedocument.presentationml.tags+xml"/>
  <Override PartName="/ppt/notesSlides/notesSlide137.xml" ContentType="application/vnd.openxmlformats-officedocument.presentationml.notesSlide+xml"/>
  <Override PartName="/ppt/tags/tag80.xml" ContentType="application/vnd.openxmlformats-officedocument.presentationml.tags+xml"/>
  <Override PartName="/ppt/notesSlides/notesSlide138.xml" ContentType="application/vnd.openxmlformats-officedocument.presentationml.notesSlide+xml"/>
  <Override PartName="/ppt/tags/tag81.xml" ContentType="application/vnd.openxmlformats-officedocument.presentationml.tags+xml"/>
  <Override PartName="/ppt/notesSlides/notesSlide139.xml" ContentType="application/vnd.openxmlformats-officedocument.presentationml.notesSlide+xml"/>
  <Override PartName="/ppt/tags/tag82.xml" ContentType="application/vnd.openxmlformats-officedocument.presentationml.tags+xml"/>
  <Override PartName="/ppt/notesSlides/notesSlide140.xml" ContentType="application/vnd.openxmlformats-officedocument.presentationml.notesSlide+xml"/>
  <Override PartName="/ppt/tags/tag83.xml" ContentType="application/vnd.openxmlformats-officedocument.presentationml.tags+xml"/>
  <Override PartName="/ppt/notesSlides/notesSlide141.xml" ContentType="application/vnd.openxmlformats-officedocument.presentationml.notesSlide+xml"/>
  <Override PartName="/ppt/tags/tag84.xml" ContentType="application/vnd.openxmlformats-officedocument.presentationml.tags+xml"/>
  <Override PartName="/ppt/notesSlides/notesSlide142.xml" ContentType="application/vnd.openxmlformats-officedocument.presentationml.notesSlide+xml"/>
  <Override PartName="/ppt/tags/tag85.xml" ContentType="application/vnd.openxmlformats-officedocument.presentationml.tags+xml"/>
  <Override PartName="/ppt/notesSlides/notesSlide143.xml" ContentType="application/vnd.openxmlformats-officedocument.presentationml.notesSlide+xml"/>
  <Override PartName="/ppt/tags/tag86.xml" ContentType="application/vnd.openxmlformats-officedocument.presentationml.tags+xml"/>
  <Override PartName="/ppt/notesSlides/notesSlide144.xml" ContentType="application/vnd.openxmlformats-officedocument.presentationml.notesSlide+xml"/>
  <Override PartName="/ppt/tags/tag87.xml" ContentType="application/vnd.openxmlformats-officedocument.presentationml.tags+xml"/>
  <Override PartName="/ppt/notesSlides/notesSlide145.xml" ContentType="application/vnd.openxmlformats-officedocument.presentationml.notesSlide+xml"/>
  <Override PartName="/ppt/tags/tag88.xml" ContentType="application/vnd.openxmlformats-officedocument.presentationml.tags+xml"/>
  <Override PartName="/ppt/notesSlides/notesSlide146.xml" ContentType="application/vnd.openxmlformats-officedocument.presentationml.notesSlide+xml"/>
  <Override PartName="/ppt/tags/tag89.xml" ContentType="application/vnd.openxmlformats-officedocument.presentationml.tags+xml"/>
  <Override PartName="/ppt/notesSlides/notesSlide147.xml" ContentType="application/vnd.openxmlformats-officedocument.presentationml.notesSlide+xml"/>
  <Override PartName="/ppt/tags/tag90.xml" ContentType="application/vnd.openxmlformats-officedocument.presentationml.tags+xml"/>
  <Override PartName="/ppt/notesSlides/notesSlide148.xml" ContentType="application/vnd.openxmlformats-officedocument.presentationml.notesSlide+xml"/>
  <Override PartName="/ppt/tags/tag91.xml" ContentType="application/vnd.openxmlformats-officedocument.presentationml.tags+xml"/>
  <Override PartName="/ppt/notesSlides/notesSlide149.xml" ContentType="application/vnd.openxmlformats-officedocument.presentationml.notesSlide+xml"/>
  <Override PartName="/ppt/tags/tag92.xml" ContentType="application/vnd.openxmlformats-officedocument.presentationml.tags+xml"/>
  <Override PartName="/ppt/notesSlides/notesSlide150.xml" ContentType="application/vnd.openxmlformats-officedocument.presentationml.notesSlide+xml"/>
  <Override PartName="/ppt/tags/tag93.xml" ContentType="application/vnd.openxmlformats-officedocument.presentationml.tags+xml"/>
  <Override PartName="/ppt/notesSlides/notesSlide151.xml" ContentType="application/vnd.openxmlformats-officedocument.presentationml.notesSlide+xml"/>
  <Override PartName="/ppt/tags/tag94.xml" ContentType="application/vnd.openxmlformats-officedocument.presentationml.tags+xml"/>
  <Override PartName="/ppt/notesSlides/notesSlide152.xml" ContentType="application/vnd.openxmlformats-officedocument.presentationml.notesSlide+xml"/>
  <Override PartName="/ppt/tags/tag95.xml" ContentType="application/vnd.openxmlformats-officedocument.presentationml.tags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tags/tag96.xml" ContentType="application/vnd.openxmlformats-officedocument.presentationml.tags+xml"/>
  <Override PartName="/ppt/notesSlides/notesSlide1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3"/>
  </p:notesMasterIdLst>
  <p:sldIdLst>
    <p:sldId id="256" r:id="rId2"/>
    <p:sldId id="1494" r:id="rId3"/>
    <p:sldId id="1357" r:id="rId4"/>
    <p:sldId id="1359" r:id="rId5"/>
    <p:sldId id="1360" r:id="rId6"/>
    <p:sldId id="1358" r:id="rId7"/>
    <p:sldId id="1361" r:id="rId8"/>
    <p:sldId id="1512" r:id="rId9"/>
    <p:sldId id="1496" r:id="rId10"/>
    <p:sldId id="1513" r:id="rId11"/>
    <p:sldId id="1516" r:id="rId12"/>
    <p:sldId id="1517" r:id="rId13"/>
    <p:sldId id="1426" r:id="rId14"/>
    <p:sldId id="1549" r:id="rId15"/>
    <p:sldId id="1428" r:id="rId16"/>
    <p:sldId id="878" r:id="rId17"/>
    <p:sldId id="879" r:id="rId18"/>
    <p:sldId id="880" r:id="rId19"/>
    <p:sldId id="881" r:id="rId20"/>
    <p:sldId id="1154" r:id="rId21"/>
    <p:sldId id="1168" r:id="rId22"/>
    <p:sldId id="1195" r:id="rId23"/>
    <p:sldId id="1162" r:id="rId24"/>
    <p:sldId id="1331" r:id="rId25"/>
    <p:sldId id="1362" r:id="rId26"/>
    <p:sldId id="396" r:id="rId27"/>
    <p:sldId id="1559" r:id="rId28"/>
    <p:sldId id="1560" r:id="rId29"/>
    <p:sldId id="1561" r:id="rId30"/>
    <p:sldId id="1562" r:id="rId31"/>
    <p:sldId id="1171" r:id="rId32"/>
    <p:sldId id="1371" r:id="rId33"/>
    <p:sldId id="1518" r:id="rId34"/>
    <p:sldId id="1497" r:id="rId35"/>
    <p:sldId id="1493" r:id="rId36"/>
    <p:sldId id="302" r:id="rId37"/>
    <p:sldId id="303" r:id="rId38"/>
    <p:sldId id="304" r:id="rId39"/>
    <p:sldId id="305" r:id="rId40"/>
    <p:sldId id="307" r:id="rId41"/>
    <p:sldId id="1222" r:id="rId42"/>
    <p:sldId id="1223" r:id="rId43"/>
    <p:sldId id="1224" r:id="rId44"/>
    <p:sldId id="1225" r:id="rId45"/>
    <p:sldId id="1226" r:id="rId46"/>
    <p:sldId id="1228" r:id="rId47"/>
    <p:sldId id="1230" r:id="rId48"/>
    <p:sldId id="1231" r:id="rId49"/>
    <p:sldId id="1232" r:id="rId50"/>
    <p:sldId id="1233" r:id="rId51"/>
    <p:sldId id="1234" r:id="rId52"/>
    <p:sldId id="1235" r:id="rId53"/>
    <p:sldId id="1236" r:id="rId54"/>
    <p:sldId id="1237" r:id="rId55"/>
    <p:sldId id="1364" r:id="rId56"/>
    <p:sldId id="1365" r:id="rId57"/>
    <p:sldId id="1366" r:id="rId58"/>
    <p:sldId id="1367" r:id="rId59"/>
    <p:sldId id="1368" r:id="rId60"/>
    <p:sldId id="1519" r:id="rId61"/>
    <p:sldId id="526" r:id="rId62"/>
    <p:sldId id="1504" r:id="rId63"/>
    <p:sldId id="1131" r:id="rId64"/>
    <p:sldId id="1132" r:id="rId65"/>
    <p:sldId id="1133" r:id="rId66"/>
    <p:sldId id="1134" r:id="rId67"/>
    <p:sldId id="1135" r:id="rId68"/>
    <p:sldId id="1136" r:id="rId69"/>
    <p:sldId id="1137" r:id="rId70"/>
    <p:sldId id="1183" r:id="rId71"/>
    <p:sldId id="1139" r:id="rId72"/>
    <p:sldId id="1184" r:id="rId73"/>
    <p:sldId id="1555" r:id="rId74"/>
    <p:sldId id="1141" r:id="rId75"/>
    <p:sldId id="1142" r:id="rId76"/>
    <p:sldId id="1143" r:id="rId77"/>
    <p:sldId id="1551" r:id="rId78"/>
    <p:sldId id="1544" r:id="rId79"/>
    <p:sldId id="1370" r:id="rId80"/>
    <p:sldId id="1521" r:id="rId81"/>
    <p:sldId id="1522" r:id="rId82"/>
    <p:sldId id="1523" r:id="rId83"/>
    <p:sldId id="921" r:id="rId84"/>
    <p:sldId id="922" r:id="rId85"/>
    <p:sldId id="1435" r:id="rId86"/>
    <p:sldId id="1436" r:id="rId87"/>
    <p:sldId id="1437" r:id="rId88"/>
    <p:sldId id="1556" r:id="rId89"/>
    <p:sldId id="1280" r:id="rId90"/>
    <p:sldId id="1557" r:id="rId91"/>
    <p:sldId id="1269" r:id="rId92"/>
    <p:sldId id="1260" r:id="rId93"/>
    <p:sldId id="1259" r:id="rId94"/>
    <p:sldId id="1261" r:id="rId95"/>
    <p:sldId id="1270" r:id="rId96"/>
    <p:sldId id="1264" r:id="rId97"/>
    <p:sldId id="1266" r:id="rId98"/>
    <p:sldId id="1262" r:id="rId99"/>
    <p:sldId id="1265" r:id="rId100"/>
    <p:sldId id="1271" r:id="rId101"/>
    <p:sldId id="1267" r:id="rId102"/>
    <p:sldId id="1268" r:id="rId103"/>
    <p:sldId id="1272" r:id="rId104"/>
    <p:sldId id="1273" r:id="rId105"/>
    <p:sldId id="1274" r:id="rId106"/>
    <p:sldId id="1275" r:id="rId107"/>
    <p:sldId id="1276" r:id="rId108"/>
    <p:sldId id="1277" r:id="rId109"/>
    <p:sldId id="1278" r:id="rId110"/>
    <p:sldId id="1279" r:id="rId111"/>
    <p:sldId id="1550" r:id="rId112"/>
    <p:sldId id="1255" r:id="rId113"/>
    <p:sldId id="1200" r:id="rId114"/>
    <p:sldId id="1201" r:id="rId115"/>
    <p:sldId id="1369" r:id="rId116"/>
    <p:sldId id="1346" r:id="rId117"/>
    <p:sldId id="1424" r:id="rId118"/>
    <p:sldId id="1502" r:id="rId119"/>
    <p:sldId id="1520" r:id="rId120"/>
    <p:sldId id="1483" r:id="rId121"/>
    <p:sldId id="1553" r:id="rId122"/>
    <p:sldId id="1484" r:id="rId123"/>
    <p:sldId id="1554" r:id="rId124"/>
    <p:sldId id="1486" r:id="rId125"/>
    <p:sldId id="1433" r:id="rId126"/>
    <p:sldId id="1487" r:id="rId127"/>
    <p:sldId id="1524" r:id="rId128"/>
    <p:sldId id="1415" r:id="rId129"/>
    <p:sldId id="1543" r:id="rId130"/>
    <p:sldId id="1527" r:id="rId131"/>
    <p:sldId id="1528" r:id="rId132"/>
    <p:sldId id="1558" r:id="rId133"/>
    <p:sldId id="1529" r:id="rId134"/>
    <p:sldId id="1530" r:id="rId135"/>
    <p:sldId id="1531" r:id="rId136"/>
    <p:sldId id="1532" r:id="rId137"/>
    <p:sldId id="1533" r:id="rId138"/>
    <p:sldId id="1534" r:id="rId139"/>
    <p:sldId id="1535" r:id="rId140"/>
    <p:sldId id="1536" r:id="rId141"/>
    <p:sldId id="1537" r:id="rId142"/>
    <p:sldId id="1538" r:id="rId143"/>
    <p:sldId id="1539" r:id="rId144"/>
    <p:sldId id="1540" r:id="rId145"/>
    <p:sldId id="1541" r:id="rId146"/>
    <p:sldId id="1542" r:id="rId147"/>
    <p:sldId id="1450" r:id="rId148"/>
    <p:sldId id="1451" r:id="rId149"/>
    <p:sldId id="1452" r:id="rId150"/>
    <p:sldId id="1197" r:id="rId151"/>
    <p:sldId id="1327" r:id="rId152"/>
    <p:sldId id="1324" r:id="rId153"/>
    <p:sldId id="1363" r:id="rId154"/>
    <p:sldId id="1322" r:id="rId155"/>
    <p:sldId id="1328" r:id="rId156"/>
    <p:sldId id="1343" r:id="rId157"/>
    <p:sldId id="1353" r:id="rId158"/>
    <p:sldId id="1345" r:id="rId159"/>
    <p:sldId id="1416" r:id="rId160"/>
    <p:sldId id="1417" r:id="rId161"/>
    <p:sldId id="1418" r:id="rId162"/>
    <p:sldId id="1419" r:id="rId163"/>
    <p:sldId id="1420" r:id="rId164"/>
    <p:sldId id="1421" r:id="rId165"/>
    <p:sldId id="1422" r:id="rId166"/>
    <p:sldId id="1423" r:id="rId167"/>
    <p:sldId id="1546" r:id="rId168"/>
    <p:sldId id="1563" r:id="rId169"/>
    <p:sldId id="1548" r:id="rId170"/>
    <p:sldId id="1525" r:id="rId171"/>
    <p:sldId id="1506" r:id="rId1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ryl Appleby" initials="CA" lastIdx="16" clrIdx="0">
    <p:extLst>
      <p:ext uri="{19B8F6BF-5375-455C-9EA6-DF929625EA0E}">
        <p15:presenceInfo xmlns:p15="http://schemas.microsoft.com/office/powerpoint/2012/main" userId="S-1-5-21-1993962763-1275210071-725345543-283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44"/>
    <a:srgbClr val="5B79F6"/>
    <a:srgbClr val="BA1D24"/>
    <a:srgbClr val="E13D45"/>
    <a:srgbClr val="FBFBFB"/>
    <a:srgbClr val="FF9900"/>
    <a:srgbClr val="CC6600"/>
    <a:srgbClr val="F9D8DA"/>
    <a:srgbClr val="D3F7ED"/>
    <a:srgbClr val="E86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22" autoAdjust="0"/>
    <p:restoredTop sz="82519" autoAdjust="0"/>
  </p:normalViewPr>
  <p:slideViewPr>
    <p:cSldViewPr>
      <p:cViewPr varScale="1">
        <p:scale>
          <a:sx n="92" d="100"/>
          <a:sy n="92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4328" y="20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theme" Target="theme/theme1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commentAuthors" Target="commentAuthor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presProps" Target="pres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viewProps" Target="view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explosion val="5"/>
          <c:dPt>
            <c:idx val="0"/>
            <c:bubble3D val="0"/>
            <c:spPr>
              <a:solidFill>
                <a:srgbClr val="5B79F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F2-443F-8D5A-59B01E7B32CD}"/>
              </c:ext>
            </c:extLst>
          </c:dPt>
          <c:dPt>
            <c:idx val="1"/>
            <c:bubble3D val="0"/>
            <c:explosion val="0"/>
            <c:spPr>
              <a:solidFill>
                <a:srgbClr val="00004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F2-443F-8D5A-59B01E7B32C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F2-443F-8D5A-59B01E7B3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4"/>
        <c:holeSize val="5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2A12-BE3F-0049-95BC-E7C0A962EC87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E5917-9A71-3445-87AB-9BB98C496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4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5917-9A71-3445-87AB-9BB98C4967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37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4615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6652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53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4836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1092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3607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this pace, the account runs completely out of money by age 88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789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$54,000 Extra in Fees on top of the base 1% fee because of how the fee is calculated – </a:t>
            </a:r>
          </a:p>
          <a:p>
            <a:endParaRPr lang="en-US" dirty="0"/>
          </a:p>
          <a:p>
            <a:r>
              <a:rPr lang="en-US" dirty="0"/>
              <a:t>Wouldn’t you agree that if you’re paying these kind of fees that you need to be certain that this benefit exceeds the cost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2447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071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856978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914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5742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0449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95936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61928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8621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6614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860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43778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en-US" baseline="0" dirty="0"/>
              <a:t> joes account increases, so does his 1% fee. Through his age 90, he pays $86,870.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80947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0798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8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7217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8946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902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5917-9A71-3445-87AB-9BB98C49674D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9006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320765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1304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216172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149039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03722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5505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88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7168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06419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59088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8604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0277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70493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11425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40566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16405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7446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71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15618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1158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7988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32188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624006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820984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600265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54565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470897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165609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930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8359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494069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35769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2908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5177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248127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34939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418420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79670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436926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332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81313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744988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636908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681287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955942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671771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28563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82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89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66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26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74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13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85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99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82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25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48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499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993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237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04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311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7260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28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7122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1692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305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835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437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21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965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2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4661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368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742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590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632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224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632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357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768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28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1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200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72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605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034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9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383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4057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411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Just like ice crevices that you see on Everest, if you step in a 2 foot crevice – no problem, but if you fall in a 20 foot crevice – you are going to have a long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19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portfolio, like mountain climbing, the deeper the fall the harder it is to get back to ground level.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5917-9A71-3445-87AB-9BB98C49674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521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1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5463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025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0285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1332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554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534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9036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0142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8969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7301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23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of you have been to Italy –Rome – Florence – Statue of David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5917-9A71-3445-87AB-9BB98C4967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8604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8665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Ok, lets apply these rules to Melinda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772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99904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54676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6725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50473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18789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80845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9195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33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95936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9093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70835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45399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0488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4143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1039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3442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259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214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84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E4C8C-C96D-7145-96A0-1BADE6B9A8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35766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6343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9128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3775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6141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2072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325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4747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1484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5689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C8C-C96D-7145-96A0-1BADE6B9A8EB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13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22EF-B1BC-4F13-A5D7-839B48E9F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41666-C1FE-419D-B449-156AA1344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ADBD0-94AB-4C93-B64B-7198BC89A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2EEE-4926-44F4-B98C-FE22AA61AF9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9F199-C965-4640-8D6E-830E13C00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1E261-F7C3-463B-9D29-B023089B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8DA5-B13D-4F52-A419-0E89C98B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46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99">
        <p159:morph option="byObject"/>
      </p:transition>
    </mc:Choice>
    <mc:Fallback xmlns="">
      <p:transition spd="slow" advClick="0" advTm="599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E56AB-4082-42D6-A59A-377C6CF8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B9395-6B89-466C-8FC7-709651CA7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B385C-5F8E-4611-9154-ACF75B1F1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F63602-D575-4025-9255-A1BDCE213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EBCF0-21B1-499E-96F7-402F223166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E3C837-FB79-4A89-BEB3-AA5598BC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2EEE-4926-44F4-B98C-FE22AA61AF9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40EC7-9FAB-42A3-B9B7-D91D84550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827B48-B9FD-40E9-8E2D-9293949D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8DA5-B13D-4F52-A419-0E89C98B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32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99">
        <p159:morph option="byObject"/>
      </p:transition>
    </mc:Choice>
    <mc:Fallback xmlns="">
      <p:transition spd="slow" advClick="0" advTm="599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38292-8A6F-4397-8E89-06FA23698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364F7-DE30-40D5-B30C-62D6EBB1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2EEE-4926-44F4-B98C-FE22AA61AF9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4EBAE-27E7-40FB-B277-D581F5851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0D040-9C7C-4713-AFCD-A1C387A79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8DA5-B13D-4F52-A419-0E89C98B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32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99">
        <p159:morph option="byObject"/>
      </p:transition>
    </mc:Choice>
    <mc:Fallback xmlns="">
      <p:transition spd="slow" advClick="0" advTm="599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430BCF-CBE8-4182-B9F2-27986F1E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2EEE-4926-44F4-B98C-FE22AA61AF9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E5DB2-C327-49C2-9A78-E1DCF9E7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84AD9-5AD7-4C5E-AEC3-86F5212C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8DA5-B13D-4F52-A419-0E89C98B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55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99">
        <p159:morph option="byObject"/>
      </p:transition>
    </mc:Choice>
    <mc:Fallback xmlns="">
      <p:transition spd="slow" advClick="0" advTm="599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4CBEB-7E4F-46DF-A620-21E97360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546A9-71AC-4D64-8714-574DE7066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B63E1-F9DC-4008-97DF-206B27ED5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3C50D-292E-4F87-BCB5-B2AA3ACB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2EEE-4926-44F4-B98C-FE22AA61AF9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CFF70-6A3C-447B-9075-DDDD7370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084A9-69F8-4B43-B6AA-DA4A790E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8DA5-B13D-4F52-A419-0E89C98B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12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99">
        <p159:morph option="byObject"/>
      </p:transition>
    </mc:Choice>
    <mc:Fallback xmlns="">
      <p:transition spd="slow" advClick="0" advTm="599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A246-B9A3-405C-BEF1-A7412678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A9E6E5-E06C-4D4D-982E-E4F42921E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ECA81-0BF8-486F-916B-0C4623D61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70412-69FD-4D13-BAD2-4BA92B66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2EEE-4926-44F4-B98C-FE22AA61AF9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59234-1D46-4352-805E-4CD4E45C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2EADB-E0DC-4DA6-98BB-245492A7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8DA5-B13D-4F52-A419-0E89C98B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97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99">
        <p159:morph option="byObject"/>
      </p:transition>
    </mc:Choice>
    <mc:Fallback xmlns="">
      <p:transition spd="slow" advClick="0" advTm="599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0112-7B1F-4AFB-99F9-AADEA1DE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4B03C-E663-4933-86FA-D0AFE0739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7626D-6DBA-4CBB-95D3-E01A9A03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2EEE-4926-44F4-B98C-FE22AA61AF9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A02EF-268D-4811-AE30-54C79464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ED04F-D05F-4C7F-B641-B00C013D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8DA5-B13D-4F52-A419-0E89C98B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78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99">
        <p159:morph option="byObject"/>
      </p:transition>
    </mc:Choice>
    <mc:Fallback xmlns="">
      <p:transition spd="slow" advClick="0" advTm="599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B08D69-02AF-41C9-BEBD-61333F0AB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9BF05-16A2-42E3-8059-7FFCF19B8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59F61-04C5-47CD-BE49-FCFF1BBF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2EEE-4926-44F4-B98C-FE22AA61AF9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5DD3D-9305-4E5F-9738-5C8881D3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EB1E8-F57C-42CE-A986-7D8910C2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8DA5-B13D-4F52-A419-0E89C98B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96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99">
        <p159:morph option="byObject"/>
      </p:transition>
    </mc:Choice>
    <mc:Fallback xmlns="">
      <p:transition spd="slow" advClick="0" advTm="599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45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99">
        <p159:morph option="byObject"/>
      </p:transition>
    </mc:Choice>
    <mc:Fallback xmlns="">
      <p:transition spd="slow" advClick="0" advTm="599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794837-BB6B-408F-91D8-08AE3759480D}"/>
              </a:ext>
            </a:extLst>
          </p:cNvPr>
          <p:cNvSpPr/>
          <p:nvPr userDrawn="1"/>
        </p:nvSpPr>
        <p:spPr>
          <a:xfrm>
            <a:off x="4693215" y="1143763"/>
            <a:ext cx="2805570" cy="6059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wrap="square" tIns="0" bIns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accent2">
                      <a:alpha val="0"/>
                    </a:schemeClr>
                  </a:solidFill>
                </a:ln>
                <a:latin typeface="+mj-lt"/>
                <a:ea typeface="Times New Roman" charset="0"/>
                <a:cs typeface="Times New Roman" charset="0"/>
              </a:rPr>
              <a:t>$1,000,000 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D488C288-2049-4707-ADC4-FAF5ED12DBBB}"/>
              </a:ext>
            </a:extLst>
          </p:cNvPr>
          <p:cNvSpPr txBox="1"/>
          <p:nvPr userDrawn="1"/>
        </p:nvSpPr>
        <p:spPr>
          <a:xfrm>
            <a:off x="7673767" y="1185107"/>
            <a:ext cx="2719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Melinda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F2ED1D-AE1B-4B90-BB0D-6AA8F564C153}"/>
              </a:ext>
            </a:extLst>
          </p:cNvPr>
          <p:cNvCxnSpPr/>
          <p:nvPr userDrawn="1"/>
        </p:nvCxnSpPr>
        <p:spPr>
          <a:xfrm>
            <a:off x="7029772" y="1446717"/>
            <a:ext cx="1113007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3F487F-C738-4230-8BB4-2843FADBBB5B}"/>
              </a:ext>
            </a:extLst>
          </p:cNvPr>
          <p:cNvGrpSpPr/>
          <p:nvPr userDrawn="1"/>
        </p:nvGrpSpPr>
        <p:grpSpPr>
          <a:xfrm>
            <a:off x="2411359" y="6150757"/>
            <a:ext cx="7369283" cy="314219"/>
            <a:chOff x="3692525" y="6150757"/>
            <a:chExt cx="7369283" cy="31421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14FB394-6769-42B1-ACEE-FF2A17C34C44}"/>
                </a:ext>
              </a:extLst>
            </p:cNvPr>
            <p:cNvSpPr/>
            <p:nvPr/>
          </p:nvSpPr>
          <p:spPr>
            <a:xfrm>
              <a:off x="3692525" y="6150760"/>
              <a:ext cx="314216" cy="3142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10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 </a:t>
              </a:r>
              <a:endParaRPr lang="en-US" sz="2000" spc="1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DE37CC-0075-4198-A6AB-CA2811F7C012}"/>
                </a:ext>
              </a:extLst>
            </p:cNvPr>
            <p:cNvSpPr/>
            <p:nvPr/>
          </p:nvSpPr>
          <p:spPr>
            <a:xfrm>
              <a:off x="4038279" y="6153980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spc="100" dirty="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Investment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A107264-B4E7-4095-B334-76132BD72BEE}"/>
                </a:ext>
              </a:extLst>
            </p:cNvPr>
            <p:cNvSpPr/>
            <p:nvPr/>
          </p:nvSpPr>
          <p:spPr>
            <a:xfrm>
              <a:off x="5754742" y="6150760"/>
              <a:ext cx="314216" cy="3142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spc="10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 </a:t>
              </a:r>
              <a:endParaRPr lang="en-US" sz="2000" spc="1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2778F5-5A5E-4AF1-9278-3C94FCC48BF1}"/>
                </a:ext>
              </a:extLst>
            </p:cNvPr>
            <p:cNvSpPr/>
            <p:nvPr/>
          </p:nvSpPr>
          <p:spPr>
            <a:xfrm>
              <a:off x="6100496" y="6153980"/>
              <a:ext cx="10385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spc="10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Growth</a:t>
              </a:r>
              <a:endParaRPr lang="en-US" sz="1400" spc="1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368064-94C7-4D06-8C43-466E13A0A813}"/>
                </a:ext>
              </a:extLst>
            </p:cNvPr>
            <p:cNvSpPr/>
            <p:nvPr/>
          </p:nvSpPr>
          <p:spPr>
            <a:xfrm>
              <a:off x="7377167" y="6150760"/>
              <a:ext cx="314216" cy="3142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spc="10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 </a:t>
              </a:r>
              <a:endParaRPr lang="en-US" sz="2000" spc="1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A1DAA24-9A64-4EB5-8C4E-8EBCB38C4420}"/>
                </a:ext>
              </a:extLst>
            </p:cNvPr>
            <p:cNvSpPr/>
            <p:nvPr/>
          </p:nvSpPr>
          <p:spPr>
            <a:xfrm>
              <a:off x="7722921" y="6153980"/>
              <a:ext cx="10570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spc="10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Losses</a:t>
              </a:r>
              <a:endParaRPr lang="en-US" sz="1400" spc="1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C87A066-8BDD-401E-BFD0-5CC3A3B99B22}"/>
                </a:ext>
              </a:extLst>
            </p:cNvPr>
            <p:cNvSpPr/>
            <p:nvPr/>
          </p:nvSpPr>
          <p:spPr>
            <a:xfrm>
              <a:off x="8999592" y="6150757"/>
              <a:ext cx="314216" cy="3142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spc="10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 </a:t>
              </a:r>
              <a:endParaRPr lang="en-US" sz="1600" spc="1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E5EC51-9C6B-4FAD-9873-D60D6EB5AEC5}"/>
                </a:ext>
              </a:extLst>
            </p:cNvPr>
            <p:cNvSpPr/>
            <p:nvPr/>
          </p:nvSpPr>
          <p:spPr>
            <a:xfrm>
              <a:off x="9345345" y="6153977"/>
              <a:ext cx="171646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spc="10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Withdrawal</a:t>
              </a:r>
              <a:endParaRPr lang="en-US" sz="1400" spc="1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9" name="TextBox 16">
            <a:extLst>
              <a:ext uri="{FF2B5EF4-FFF2-40B4-BE49-F238E27FC236}">
                <a16:creationId xmlns:a16="http://schemas.microsoft.com/office/drawing/2014/main" id="{F13614FC-7370-4C5E-9A1C-973350FD68FD}"/>
              </a:ext>
            </a:extLst>
          </p:cNvPr>
          <p:cNvSpPr txBox="1"/>
          <p:nvPr userDrawn="1"/>
        </p:nvSpPr>
        <p:spPr>
          <a:xfrm flipH="1">
            <a:off x="1799111" y="1185106"/>
            <a:ext cx="2719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Melinda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2107AB-2703-4114-B811-62794E2E3F37}"/>
              </a:ext>
            </a:extLst>
          </p:cNvPr>
          <p:cNvCxnSpPr/>
          <p:nvPr userDrawn="1"/>
        </p:nvCxnSpPr>
        <p:spPr>
          <a:xfrm flipH="1">
            <a:off x="4049221" y="1446716"/>
            <a:ext cx="1113007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6407E92-FF3C-48BC-B516-099CF5093610}"/>
              </a:ext>
            </a:extLst>
          </p:cNvPr>
          <p:cNvSpPr/>
          <p:nvPr userDrawn="1"/>
        </p:nvSpPr>
        <p:spPr>
          <a:xfrm>
            <a:off x="3309258" y="427231"/>
            <a:ext cx="5573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noProof="1">
                <a:ln>
                  <a:solidFill>
                    <a:schemeClr val="accent2">
                      <a:alpha val="0"/>
                    </a:schemeClr>
                  </a:solidFill>
                </a:ln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7200000" scaled="0"/>
                </a:gradFill>
                <a:latin typeface="+mj-lt"/>
                <a:cs typeface="Times New Roman" charset="0"/>
              </a:rPr>
              <a:t>Protected Growth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77C5D7-3233-4322-9D06-DAD01F5C524D}"/>
              </a:ext>
            </a:extLst>
          </p:cNvPr>
          <p:cNvSpPr/>
          <p:nvPr userDrawn="1"/>
        </p:nvSpPr>
        <p:spPr>
          <a:xfrm>
            <a:off x="-273198" y="504175"/>
            <a:ext cx="4144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noProof="1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accent2"/>
                </a:solidFill>
                <a:latin typeface="+mj-lt"/>
                <a:cs typeface="Times New Roman" charset="0"/>
              </a:rPr>
              <a:t>60% Stocks 40% Bonds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CFF272-4F6D-4125-9A3F-F0A53F251890}"/>
              </a:ext>
            </a:extLst>
          </p:cNvPr>
          <p:cNvSpPr/>
          <p:nvPr userDrawn="1"/>
        </p:nvSpPr>
        <p:spPr>
          <a:xfrm>
            <a:off x="8320580" y="504175"/>
            <a:ext cx="4455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noProof="1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accent2"/>
                </a:solidFill>
                <a:latin typeface="+mj-lt"/>
                <a:cs typeface="Times New Roman" charset="0"/>
              </a:rPr>
              <a:t>Simplified Accumulation Annuity</a:t>
            </a:r>
          </a:p>
        </p:txBody>
      </p:sp>
    </p:spTree>
    <p:extLst>
      <p:ext uri="{BB962C8B-B14F-4D97-AF65-F5344CB8AC3E}">
        <p14:creationId xmlns:p14="http://schemas.microsoft.com/office/powerpoint/2010/main" val="1275770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99">
        <p159:morph option="byObject"/>
      </p:transition>
    </mc:Choice>
    <mc:Fallback xmlns="">
      <p:transition spd="slow" advClick="0" advTm="599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794837-BB6B-408F-91D8-08AE3759480D}"/>
              </a:ext>
            </a:extLst>
          </p:cNvPr>
          <p:cNvSpPr/>
          <p:nvPr userDrawn="1"/>
        </p:nvSpPr>
        <p:spPr>
          <a:xfrm>
            <a:off x="4693215" y="1143763"/>
            <a:ext cx="2805570" cy="6059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wrap="square" tIns="0" bIns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accent2">
                      <a:alpha val="0"/>
                    </a:schemeClr>
                  </a:solidFill>
                </a:ln>
                <a:latin typeface="+mj-lt"/>
                <a:ea typeface="Times New Roman" charset="0"/>
                <a:cs typeface="Times New Roman" charset="0"/>
              </a:rPr>
              <a:t>$40,000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D488C288-2049-4707-ADC4-FAF5ED12DBBB}"/>
              </a:ext>
            </a:extLst>
          </p:cNvPr>
          <p:cNvSpPr txBox="1"/>
          <p:nvPr userDrawn="1"/>
        </p:nvSpPr>
        <p:spPr>
          <a:xfrm>
            <a:off x="7673767" y="1185107"/>
            <a:ext cx="2719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Melinda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F2ED1D-AE1B-4B90-BB0D-6AA8F564C153}"/>
              </a:ext>
            </a:extLst>
          </p:cNvPr>
          <p:cNvCxnSpPr/>
          <p:nvPr userDrawn="1"/>
        </p:nvCxnSpPr>
        <p:spPr>
          <a:xfrm>
            <a:off x="7029772" y="1446717"/>
            <a:ext cx="1113007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3F487F-C738-4230-8BB4-2843FADBBB5B}"/>
              </a:ext>
            </a:extLst>
          </p:cNvPr>
          <p:cNvGrpSpPr/>
          <p:nvPr userDrawn="1"/>
        </p:nvGrpSpPr>
        <p:grpSpPr>
          <a:xfrm>
            <a:off x="2411359" y="6150757"/>
            <a:ext cx="7369283" cy="314219"/>
            <a:chOff x="3692525" y="6150757"/>
            <a:chExt cx="7369283" cy="31421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14FB394-6769-42B1-ACEE-FF2A17C34C44}"/>
                </a:ext>
              </a:extLst>
            </p:cNvPr>
            <p:cNvSpPr/>
            <p:nvPr/>
          </p:nvSpPr>
          <p:spPr>
            <a:xfrm>
              <a:off x="3692525" y="6150760"/>
              <a:ext cx="314216" cy="3142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10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 </a:t>
              </a:r>
              <a:endParaRPr lang="en-US" sz="2000" spc="1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DE37CC-0075-4198-A6AB-CA2811F7C012}"/>
                </a:ext>
              </a:extLst>
            </p:cNvPr>
            <p:cNvSpPr/>
            <p:nvPr/>
          </p:nvSpPr>
          <p:spPr>
            <a:xfrm>
              <a:off x="4038279" y="6153980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spc="100" dirty="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Investment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A107264-B4E7-4095-B334-76132BD72BEE}"/>
                </a:ext>
              </a:extLst>
            </p:cNvPr>
            <p:cNvSpPr/>
            <p:nvPr/>
          </p:nvSpPr>
          <p:spPr>
            <a:xfrm>
              <a:off x="5754742" y="6150760"/>
              <a:ext cx="314216" cy="3142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spc="10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 </a:t>
              </a:r>
              <a:endParaRPr lang="en-US" sz="2000" spc="1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2778F5-5A5E-4AF1-9278-3C94FCC48BF1}"/>
                </a:ext>
              </a:extLst>
            </p:cNvPr>
            <p:cNvSpPr/>
            <p:nvPr/>
          </p:nvSpPr>
          <p:spPr>
            <a:xfrm>
              <a:off x="6100496" y="6153980"/>
              <a:ext cx="10385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spc="10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Growth</a:t>
              </a:r>
              <a:endParaRPr lang="en-US" sz="1400" spc="1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368064-94C7-4D06-8C43-466E13A0A813}"/>
                </a:ext>
              </a:extLst>
            </p:cNvPr>
            <p:cNvSpPr/>
            <p:nvPr/>
          </p:nvSpPr>
          <p:spPr>
            <a:xfrm>
              <a:off x="7377167" y="6150760"/>
              <a:ext cx="314216" cy="3142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spc="10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 </a:t>
              </a:r>
              <a:endParaRPr lang="en-US" sz="2000" spc="1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A1DAA24-9A64-4EB5-8C4E-8EBCB38C4420}"/>
                </a:ext>
              </a:extLst>
            </p:cNvPr>
            <p:cNvSpPr/>
            <p:nvPr/>
          </p:nvSpPr>
          <p:spPr>
            <a:xfrm>
              <a:off x="7722921" y="6153980"/>
              <a:ext cx="10570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spc="10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Losses</a:t>
              </a:r>
              <a:endParaRPr lang="en-US" sz="1400" spc="1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C87A066-8BDD-401E-BFD0-5CC3A3B99B22}"/>
                </a:ext>
              </a:extLst>
            </p:cNvPr>
            <p:cNvSpPr/>
            <p:nvPr/>
          </p:nvSpPr>
          <p:spPr>
            <a:xfrm>
              <a:off x="8999592" y="6150757"/>
              <a:ext cx="314216" cy="3142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spc="10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 </a:t>
              </a:r>
              <a:endParaRPr lang="en-US" sz="1600" spc="1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E5EC51-9C6B-4FAD-9873-D60D6EB5AEC5}"/>
                </a:ext>
              </a:extLst>
            </p:cNvPr>
            <p:cNvSpPr/>
            <p:nvPr/>
          </p:nvSpPr>
          <p:spPr>
            <a:xfrm>
              <a:off x="9345345" y="6153977"/>
              <a:ext cx="171646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spc="10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Withdrawal</a:t>
              </a:r>
              <a:endParaRPr lang="en-US" sz="1400" spc="1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9" name="TextBox 16">
            <a:extLst>
              <a:ext uri="{FF2B5EF4-FFF2-40B4-BE49-F238E27FC236}">
                <a16:creationId xmlns:a16="http://schemas.microsoft.com/office/drawing/2014/main" id="{F13614FC-7370-4C5E-9A1C-973350FD68FD}"/>
              </a:ext>
            </a:extLst>
          </p:cNvPr>
          <p:cNvSpPr txBox="1"/>
          <p:nvPr userDrawn="1"/>
        </p:nvSpPr>
        <p:spPr>
          <a:xfrm flipH="1">
            <a:off x="1799111" y="1185106"/>
            <a:ext cx="2719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Abigail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2107AB-2703-4114-B811-62794E2E3F37}"/>
              </a:ext>
            </a:extLst>
          </p:cNvPr>
          <p:cNvCxnSpPr/>
          <p:nvPr userDrawn="1"/>
        </p:nvCxnSpPr>
        <p:spPr>
          <a:xfrm flipH="1">
            <a:off x="4049221" y="1446716"/>
            <a:ext cx="1113007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6407E92-FF3C-48BC-B516-099CF5093610}"/>
              </a:ext>
            </a:extLst>
          </p:cNvPr>
          <p:cNvSpPr/>
          <p:nvPr userDrawn="1"/>
        </p:nvSpPr>
        <p:spPr>
          <a:xfrm>
            <a:off x="3309258" y="427231"/>
            <a:ext cx="5573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noProof="1">
                <a:ln>
                  <a:solidFill>
                    <a:schemeClr val="accent2">
                      <a:alpha val="0"/>
                    </a:schemeClr>
                  </a:solidFill>
                </a:ln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7200000" scaled="0"/>
                </a:gradFill>
                <a:latin typeface="+mj-lt"/>
                <a:cs typeface="Times New Roman" charset="0"/>
              </a:rPr>
              <a:t>Why is this happening?</a:t>
            </a:r>
          </a:p>
        </p:txBody>
      </p:sp>
    </p:spTree>
    <p:extLst>
      <p:ext uri="{BB962C8B-B14F-4D97-AF65-F5344CB8AC3E}">
        <p14:creationId xmlns:p14="http://schemas.microsoft.com/office/powerpoint/2010/main" val="1131104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99">
        <p159:morph option="byObject"/>
      </p:transition>
    </mc:Choice>
    <mc:Fallback xmlns="">
      <p:transition spd="slow" advClick="0" advTm="599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794837-BB6B-408F-91D8-08AE3759480D}"/>
              </a:ext>
            </a:extLst>
          </p:cNvPr>
          <p:cNvSpPr/>
          <p:nvPr userDrawn="1"/>
        </p:nvSpPr>
        <p:spPr>
          <a:xfrm>
            <a:off x="4693215" y="1143763"/>
            <a:ext cx="2805570" cy="6059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wrap="square" tIns="0" bIns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accent2">
                      <a:alpha val="0"/>
                    </a:schemeClr>
                  </a:solidFill>
                </a:ln>
                <a:latin typeface="+mj-lt"/>
                <a:ea typeface="Times New Roman" charset="0"/>
                <a:cs typeface="Times New Roman" charset="0"/>
              </a:rPr>
              <a:t>$40,000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D488C288-2049-4707-ADC4-FAF5ED12DBBB}"/>
              </a:ext>
            </a:extLst>
          </p:cNvPr>
          <p:cNvSpPr txBox="1"/>
          <p:nvPr userDrawn="1"/>
        </p:nvSpPr>
        <p:spPr>
          <a:xfrm>
            <a:off x="7673767" y="1185107"/>
            <a:ext cx="2719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Melinda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F2ED1D-AE1B-4B90-BB0D-6AA8F564C153}"/>
              </a:ext>
            </a:extLst>
          </p:cNvPr>
          <p:cNvCxnSpPr/>
          <p:nvPr userDrawn="1"/>
        </p:nvCxnSpPr>
        <p:spPr>
          <a:xfrm>
            <a:off x="7029772" y="1446717"/>
            <a:ext cx="1113007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3F487F-C738-4230-8BB4-2843FADBBB5B}"/>
              </a:ext>
            </a:extLst>
          </p:cNvPr>
          <p:cNvGrpSpPr/>
          <p:nvPr userDrawn="1"/>
        </p:nvGrpSpPr>
        <p:grpSpPr>
          <a:xfrm>
            <a:off x="2411359" y="6150757"/>
            <a:ext cx="7369283" cy="314219"/>
            <a:chOff x="3692525" y="6150757"/>
            <a:chExt cx="7369283" cy="31421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14FB394-6769-42B1-ACEE-FF2A17C34C44}"/>
                </a:ext>
              </a:extLst>
            </p:cNvPr>
            <p:cNvSpPr/>
            <p:nvPr/>
          </p:nvSpPr>
          <p:spPr>
            <a:xfrm>
              <a:off x="3692525" y="6150760"/>
              <a:ext cx="314216" cy="3142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10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 </a:t>
              </a:r>
              <a:endParaRPr lang="en-US" sz="2000" spc="1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DE37CC-0075-4198-A6AB-CA2811F7C012}"/>
                </a:ext>
              </a:extLst>
            </p:cNvPr>
            <p:cNvSpPr/>
            <p:nvPr/>
          </p:nvSpPr>
          <p:spPr>
            <a:xfrm>
              <a:off x="4038279" y="6153980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spc="100" dirty="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Investment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A107264-B4E7-4095-B334-76132BD72BEE}"/>
                </a:ext>
              </a:extLst>
            </p:cNvPr>
            <p:cNvSpPr/>
            <p:nvPr/>
          </p:nvSpPr>
          <p:spPr>
            <a:xfrm>
              <a:off x="5754742" y="6150760"/>
              <a:ext cx="314216" cy="3142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spc="10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 </a:t>
              </a:r>
              <a:endParaRPr lang="en-US" sz="2000" spc="1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2778F5-5A5E-4AF1-9278-3C94FCC48BF1}"/>
                </a:ext>
              </a:extLst>
            </p:cNvPr>
            <p:cNvSpPr/>
            <p:nvPr/>
          </p:nvSpPr>
          <p:spPr>
            <a:xfrm>
              <a:off x="6100496" y="6153980"/>
              <a:ext cx="10385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spc="10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Growth</a:t>
              </a:r>
              <a:endParaRPr lang="en-US" sz="1400" spc="1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368064-94C7-4D06-8C43-466E13A0A813}"/>
                </a:ext>
              </a:extLst>
            </p:cNvPr>
            <p:cNvSpPr/>
            <p:nvPr/>
          </p:nvSpPr>
          <p:spPr>
            <a:xfrm>
              <a:off x="7377167" y="6150760"/>
              <a:ext cx="314216" cy="3142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spc="10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 </a:t>
              </a:r>
              <a:endParaRPr lang="en-US" sz="2000" spc="1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A1DAA24-9A64-4EB5-8C4E-8EBCB38C4420}"/>
                </a:ext>
              </a:extLst>
            </p:cNvPr>
            <p:cNvSpPr/>
            <p:nvPr/>
          </p:nvSpPr>
          <p:spPr>
            <a:xfrm>
              <a:off x="7722921" y="6153980"/>
              <a:ext cx="10570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spc="10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Losses</a:t>
              </a:r>
              <a:endParaRPr lang="en-US" sz="1400" spc="1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C87A066-8BDD-401E-BFD0-5CC3A3B99B22}"/>
                </a:ext>
              </a:extLst>
            </p:cNvPr>
            <p:cNvSpPr/>
            <p:nvPr/>
          </p:nvSpPr>
          <p:spPr>
            <a:xfrm>
              <a:off x="8999592" y="6150757"/>
              <a:ext cx="314216" cy="3142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spc="10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 </a:t>
              </a:r>
              <a:endParaRPr lang="en-US" sz="1600" spc="1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E5EC51-9C6B-4FAD-9873-D60D6EB5AEC5}"/>
                </a:ext>
              </a:extLst>
            </p:cNvPr>
            <p:cNvSpPr/>
            <p:nvPr/>
          </p:nvSpPr>
          <p:spPr>
            <a:xfrm>
              <a:off x="9345345" y="6153977"/>
              <a:ext cx="171646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spc="10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Withdrawal</a:t>
              </a:r>
              <a:endParaRPr lang="en-US" sz="1400" spc="1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9" name="TextBox 16">
            <a:extLst>
              <a:ext uri="{FF2B5EF4-FFF2-40B4-BE49-F238E27FC236}">
                <a16:creationId xmlns:a16="http://schemas.microsoft.com/office/drawing/2014/main" id="{F13614FC-7370-4C5E-9A1C-973350FD68FD}"/>
              </a:ext>
            </a:extLst>
          </p:cNvPr>
          <p:cNvSpPr txBox="1"/>
          <p:nvPr userDrawn="1"/>
        </p:nvSpPr>
        <p:spPr>
          <a:xfrm flipH="1">
            <a:off x="1799111" y="1185106"/>
            <a:ext cx="2719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Abigail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2107AB-2703-4114-B811-62794E2E3F37}"/>
              </a:ext>
            </a:extLst>
          </p:cNvPr>
          <p:cNvCxnSpPr/>
          <p:nvPr userDrawn="1"/>
        </p:nvCxnSpPr>
        <p:spPr>
          <a:xfrm flipH="1">
            <a:off x="4049221" y="1446716"/>
            <a:ext cx="1113007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6407E92-FF3C-48BC-B516-099CF5093610}"/>
              </a:ext>
            </a:extLst>
          </p:cNvPr>
          <p:cNvSpPr/>
          <p:nvPr userDrawn="1"/>
        </p:nvSpPr>
        <p:spPr>
          <a:xfrm>
            <a:off x="3309258" y="427231"/>
            <a:ext cx="5573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noProof="1">
                <a:ln>
                  <a:solidFill>
                    <a:schemeClr val="accent2">
                      <a:alpha val="0"/>
                    </a:schemeClr>
                  </a:solidFill>
                </a:ln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7200000" scaled="0"/>
                </a:gradFill>
                <a:latin typeface="+mj-lt"/>
                <a:cs typeface="Times New Roman" charset="0"/>
              </a:rPr>
              <a:t>The High Price of Bad Timing</a:t>
            </a:r>
          </a:p>
        </p:txBody>
      </p:sp>
    </p:spTree>
    <p:extLst>
      <p:ext uri="{BB962C8B-B14F-4D97-AF65-F5344CB8AC3E}">
        <p14:creationId xmlns:p14="http://schemas.microsoft.com/office/powerpoint/2010/main" val="3425507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99">
        <p159:morph option="byObject"/>
      </p:transition>
    </mc:Choice>
    <mc:Fallback xmlns="">
      <p:transition spd="slow" advClick="0" advTm="599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CE299DB-00A7-4F0C-9D55-4A24F0642DD0}"/>
              </a:ext>
            </a:extLst>
          </p:cNvPr>
          <p:cNvSpPr/>
          <p:nvPr userDrawn="1"/>
        </p:nvSpPr>
        <p:spPr>
          <a:xfrm>
            <a:off x="0" y="6080933"/>
            <a:ext cx="12192000" cy="77706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schemeClr val="accent2">
                    <a:alpha val="0"/>
                  </a:scheme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9E035-0FF2-43B6-B640-AA9962C5B9F5}"/>
              </a:ext>
            </a:extLst>
          </p:cNvPr>
          <p:cNvSpPr/>
          <p:nvPr userDrawn="1"/>
        </p:nvSpPr>
        <p:spPr>
          <a:xfrm>
            <a:off x="5416858" y="758280"/>
            <a:ext cx="1645920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n>
                  <a:solidFill>
                    <a:schemeClr val="accent2">
                      <a:alpha val="0"/>
                    </a:schemeClr>
                  </a:solidFill>
                </a:ln>
                <a:latin typeface="+mj-lt"/>
              </a:rPr>
              <a:t>Actual Account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35A7A2-98AF-4252-9085-7DBD92524A3F}"/>
              </a:ext>
            </a:extLst>
          </p:cNvPr>
          <p:cNvSpPr/>
          <p:nvPr userDrawn="1"/>
        </p:nvSpPr>
        <p:spPr>
          <a:xfrm>
            <a:off x="7800275" y="758280"/>
            <a:ext cx="2286000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sz="1600" b="1" dirty="0">
                <a:ln>
                  <a:solidFill>
                    <a:schemeClr val="accent2">
                      <a:alpha val="0"/>
                    </a:schemeClr>
                  </a:solidFill>
                </a:ln>
                <a:latin typeface="+mj-lt"/>
              </a:rPr>
              <a:t>Income Rider Account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C1702A-6F22-44F6-8968-43364CAC0AD8}"/>
              </a:ext>
            </a:extLst>
          </p:cNvPr>
          <p:cNvSpPr/>
          <p:nvPr userDrawn="1"/>
        </p:nvSpPr>
        <p:spPr>
          <a:xfrm>
            <a:off x="10830794" y="758280"/>
            <a:ext cx="822960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n>
                  <a:solidFill>
                    <a:schemeClr val="accent2">
                      <a:alpha val="0"/>
                    </a:schemeClr>
                  </a:solidFill>
                </a:ln>
                <a:latin typeface="+mj-lt"/>
              </a:rPr>
              <a:t>Fees ($)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472E50-A876-49EA-8ED6-04B4D09E8028}"/>
              </a:ext>
            </a:extLst>
          </p:cNvPr>
          <p:cNvSpPr/>
          <p:nvPr userDrawn="1"/>
        </p:nvSpPr>
        <p:spPr>
          <a:xfrm>
            <a:off x="7397453" y="721370"/>
            <a:ext cx="320510" cy="32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>
                <a:ln>
                  <a:solidFill>
                    <a:schemeClr val="accent2">
                      <a:alpha val="0"/>
                    </a:schemeClr>
                  </a:solidFill>
                </a:ln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07BB98D-B4FB-40A6-9D0F-EC9BA825EAE2}"/>
              </a:ext>
            </a:extLst>
          </p:cNvPr>
          <p:cNvSpPr/>
          <p:nvPr userDrawn="1"/>
        </p:nvSpPr>
        <p:spPr>
          <a:xfrm>
            <a:off x="4993407" y="721370"/>
            <a:ext cx="320510" cy="32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ln>
                  <a:solidFill>
                    <a:schemeClr val="accent2">
                      <a:alpha val="0"/>
                    </a:schemeClr>
                  </a:solidFill>
                </a:ln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DD8FA2-BA6F-4BAD-B269-C13E731E16CD}"/>
              </a:ext>
            </a:extLst>
          </p:cNvPr>
          <p:cNvSpPr/>
          <p:nvPr userDrawn="1"/>
        </p:nvSpPr>
        <p:spPr>
          <a:xfrm>
            <a:off x="10423961" y="721370"/>
            <a:ext cx="320510" cy="320040"/>
          </a:xfrm>
          <a:prstGeom prst="ellipse">
            <a:avLst/>
          </a:prstGeom>
          <a:solidFill>
            <a:schemeClr val="accent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n>
                  <a:solidFill>
                    <a:schemeClr val="accent2">
                      <a:alpha val="0"/>
                    </a:schemeClr>
                  </a:solidFill>
                </a:ln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2A8171-7929-4524-93D1-103E8818DB2C}"/>
              </a:ext>
            </a:extLst>
          </p:cNvPr>
          <p:cNvSpPr/>
          <p:nvPr userDrawn="1"/>
        </p:nvSpPr>
        <p:spPr>
          <a:xfrm>
            <a:off x="460774" y="619780"/>
            <a:ext cx="4178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noProof="1">
                <a:ln>
                  <a:solidFill>
                    <a:schemeClr val="accent2">
                      <a:alpha val="0"/>
                    </a:schemeClr>
                  </a:solidFill>
                </a:ln>
                <a:latin typeface="+mj-lt"/>
              </a:rPr>
              <a:t>Income Rider Fee</a:t>
            </a:r>
          </a:p>
        </p:txBody>
      </p:sp>
    </p:spTree>
    <p:extLst>
      <p:ext uri="{BB962C8B-B14F-4D97-AF65-F5344CB8AC3E}">
        <p14:creationId xmlns:p14="http://schemas.microsoft.com/office/powerpoint/2010/main" val="4098589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99">
        <p159:morph option="byObject"/>
      </p:transition>
    </mc:Choice>
    <mc:Fallback xmlns="">
      <p:transition spd="slow" advClick="0" advTm="599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878F-2600-4977-853C-8ACDA013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E8466-15CA-4E72-B14F-6AC60F635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17AA2-B0B3-49C5-9993-104AE01F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2EEE-4926-44F4-B98C-FE22AA61AF9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5974D-7677-4E84-ADC7-675FB2220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745EF-68A4-424E-BCBE-600011BF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8DA5-B13D-4F52-A419-0E89C98B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81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99">
        <p159:morph option="byObject"/>
      </p:transition>
    </mc:Choice>
    <mc:Fallback xmlns="">
      <p:transition spd="slow" advClick="0" advTm="599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9823-C32D-4ED0-8C6D-45361F16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FC396-C2CE-4DF4-A293-8E7961864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4F918-DEB9-4FC9-BE6A-8BA971E3C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2EEE-4926-44F4-B98C-FE22AA61AF9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431FF-4281-4373-A48D-37DFA30D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4C9F1-20F7-44FE-A1D2-E937191F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8DA5-B13D-4F52-A419-0E89C98B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9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99">
        <p159:morph option="byObject"/>
      </p:transition>
    </mc:Choice>
    <mc:Fallback xmlns="">
      <p:transition spd="slow" advClick="0" advTm="599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531F-2E96-4211-8E0A-F525536A3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E46C8-380F-4F87-8D59-50C374C51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5E727-958E-435B-A93F-9A1368B63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7DA05-2940-4D1B-B681-813EA408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2EEE-4926-44F4-B98C-FE22AA61AF9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188D4-8F1F-471C-BFD8-DAE40CFE1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80A02-F77B-4722-B07F-89F9E5D7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8DA5-B13D-4F52-A419-0E89C98B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05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99">
        <p159:morph option="byObject"/>
      </p:transition>
    </mc:Choice>
    <mc:Fallback xmlns="">
      <p:transition spd="slow" advClick="0" advTm="599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07C948-AF7C-41CB-AEE4-D2818A1C7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07C5B-008C-44D3-AB1B-0ADCDB0AB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316EF-44A0-4D7A-8780-37361A6AD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52EEE-4926-44F4-B98C-FE22AA61AF9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3A7EE-305B-4105-BE9D-6AF21F92E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34822-9A2E-470A-918A-44A8F9B31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8DA5-B13D-4F52-A419-0E89C98B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62" r:id="rId4"/>
    <p:sldLayoutId id="2147483663" r:id="rId5"/>
    <p:sldLayoutId id="2147483660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99">
        <p159:morph option="byObject"/>
      </p:transition>
    </mc:Choice>
    <mc:Fallback xmlns="">
      <p:transition spd="slow" advClick="0" advTm="599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5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chart" Target="../charts/char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ck Arc 11">
            <a:extLst>
              <a:ext uri="{FF2B5EF4-FFF2-40B4-BE49-F238E27FC236}">
                <a16:creationId xmlns:a16="http://schemas.microsoft.com/office/drawing/2014/main" id="{46739EA2-ABFD-4B10-9594-F501BAC4A959}"/>
              </a:ext>
            </a:extLst>
          </p:cNvPr>
          <p:cNvSpPr/>
          <p:nvPr/>
        </p:nvSpPr>
        <p:spPr>
          <a:xfrm rot="17574289">
            <a:off x="-2581660" y="-1447801"/>
            <a:ext cx="12192000" cy="12192000"/>
          </a:xfrm>
          <a:prstGeom prst="blockArc">
            <a:avLst>
              <a:gd name="adj1" fmla="val 1592687"/>
              <a:gd name="adj2" fmla="val 2633531"/>
              <a:gd name="adj3" fmla="val 41780"/>
            </a:avLst>
          </a:prstGeom>
          <a:gradFill>
            <a:gsLst>
              <a:gs pos="0">
                <a:srgbClr val="065D79">
                  <a:alpha val="0"/>
                </a:srgbClr>
              </a:gs>
              <a:gs pos="100000">
                <a:srgbClr val="040B15">
                  <a:lumMod val="0"/>
                  <a:lumOff val="100000"/>
                  <a:alpha val="7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8F8C795D-567C-438C-BA69-4747B91E4612}"/>
              </a:ext>
            </a:extLst>
          </p:cNvPr>
          <p:cNvSpPr/>
          <p:nvPr/>
        </p:nvSpPr>
        <p:spPr>
          <a:xfrm>
            <a:off x="-2581660" y="-1447800"/>
            <a:ext cx="12192000" cy="12192000"/>
          </a:xfrm>
          <a:prstGeom prst="blockArc">
            <a:avLst>
              <a:gd name="adj1" fmla="val 12315901"/>
              <a:gd name="adj2" fmla="val 2632511"/>
              <a:gd name="adj3" fmla="val 4374"/>
            </a:avLst>
          </a:prstGeom>
          <a:solidFill>
            <a:srgbClr val="E6E6E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3AA2855-B681-4164-BF5B-ED70AA106D11}"/>
              </a:ext>
            </a:extLst>
          </p:cNvPr>
          <p:cNvSpPr/>
          <p:nvPr/>
        </p:nvSpPr>
        <p:spPr>
          <a:xfrm rot="6300000">
            <a:off x="1748463" y="4233663"/>
            <a:ext cx="5431598" cy="8337335"/>
          </a:xfrm>
          <a:custGeom>
            <a:avLst/>
            <a:gdLst>
              <a:gd name="connsiteX0" fmla="*/ 149605 w 5431598"/>
              <a:gd name="connsiteY0" fmla="*/ 558335 h 8337335"/>
              <a:gd name="connsiteX1" fmla="*/ 0 w 5431598"/>
              <a:gd name="connsiteY1" fmla="*/ 0 h 8337335"/>
              <a:gd name="connsiteX2" fmla="*/ 382884 w 5431598"/>
              <a:gd name="connsiteY2" fmla="*/ 52331 h 8337335"/>
              <a:gd name="connsiteX3" fmla="*/ 4974385 w 5431598"/>
              <a:gd name="connsiteY3" fmla="*/ 3741921 h 8337335"/>
              <a:gd name="connsiteX4" fmla="*/ 5101232 w 5431598"/>
              <a:gd name="connsiteY4" fmla="*/ 8037283 h 8337335"/>
              <a:gd name="connsiteX5" fmla="*/ 5052515 w 5431598"/>
              <a:gd name="connsiteY5" fmla="*/ 8164291 h 8337335"/>
              <a:gd name="connsiteX6" fmla="*/ 4406709 w 5431598"/>
              <a:gd name="connsiteY6" fmla="*/ 8337335 h 8337335"/>
              <a:gd name="connsiteX7" fmla="*/ 4454364 w 5431598"/>
              <a:gd name="connsiteY7" fmla="*/ 8235574 h 8337335"/>
              <a:gd name="connsiteX8" fmla="*/ 4481091 w 5431598"/>
              <a:gd name="connsiteY8" fmla="*/ 3944521 h 8337335"/>
              <a:gd name="connsiteX9" fmla="*/ 291256 w 5431598"/>
              <a:gd name="connsiteY9" fmla="*/ 577695 h 833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1598" h="8337335">
                <a:moveTo>
                  <a:pt x="149605" y="558335"/>
                </a:moveTo>
                <a:lnTo>
                  <a:pt x="0" y="0"/>
                </a:lnTo>
                <a:lnTo>
                  <a:pt x="382884" y="52331"/>
                </a:lnTo>
                <a:cubicBezTo>
                  <a:pt x="2424672" y="407970"/>
                  <a:pt x="4171428" y="1786851"/>
                  <a:pt x="4974385" y="3741921"/>
                </a:cubicBezTo>
                <a:cubicBezTo>
                  <a:pt x="5547925" y="5138400"/>
                  <a:pt x="5572317" y="6664209"/>
                  <a:pt x="5101232" y="8037283"/>
                </a:cubicBezTo>
                <a:lnTo>
                  <a:pt x="5052515" y="8164291"/>
                </a:lnTo>
                <a:lnTo>
                  <a:pt x="4406709" y="8337335"/>
                </a:lnTo>
                <a:lnTo>
                  <a:pt x="4454364" y="8235574"/>
                </a:lnTo>
                <a:cubicBezTo>
                  <a:pt x="5026157" y="6890814"/>
                  <a:pt x="5056796" y="5346267"/>
                  <a:pt x="4481091" y="3944521"/>
                </a:cubicBezTo>
                <a:cubicBezTo>
                  <a:pt x="3748377" y="2160480"/>
                  <a:pt x="2154428" y="902223"/>
                  <a:pt x="291256" y="577695"/>
                </a:cubicBezTo>
                <a:close/>
              </a:path>
            </a:pathLst>
          </a:custGeom>
          <a:solidFill>
            <a:srgbClr val="E6E6E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9DB002B-ECE2-454E-A93F-4F880FEC59A6}"/>
              </a:ext>
            </a:extLst>
          </p:cNvPr>
          <p:cNvSpPr/>
          <p:nvPr/>
        </p:nvSpPr>
        <p:spPr>
          <a:xfrm>
            <a:off x="1346892" y="22720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DDFC63-8B42-4B43-BF29-9AD016E9F5A1}"/>
              </a:ext>
            </a:extLst>
          </p:cNvPr>
          <p:cNvSpPr/>
          <p:nvPr/>
        </p:nvSpPr>
        <p:spPr>
          <a:xfrm>
            <a:off x="472478" y="32337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1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CF92B3-7186-4F05-8321-0960D3A7B560}"/>
              </a:ext>
            </a:extLst>
          </p:cNvPr>
          <p:cNvSpPr/>
          <p:nvPr/>
        </p:nvSpPr>
        <p:spPr>
          <a:xfrm>
            <a:off x="4208164" y="20434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22A497-220F-414A-8D9D-4D5D00C1BCBB}"/>
              </a:ext>
            </a:extLst>
          </p:cNvPr>
          <p:cNvSpPr/>
          <p:nvPr/>
        </p:nvSpPr>
        <p:spPr>
          <a:xfrm>
            <a:off x="3333750" y="30051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2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2BC359B-8D83-4E93-ADF7-55B2AFC395DC}"/>
              </a:ext>
            </a:extLst>
          </p:cNvPr>
          <p:cNvSpPr/>
          <p:nvPr/>
        </p:nvSpPr>
        <p:spPr>
          <a:xfrm>
            <a:off x="7069436" y="18148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E504E0-4906-45CD-BBE3-3A08B6CFC6ED}"/>
              </a:ext>
            </a:extLst>
          </p:cNvPr>
          <p:cNvSpPr/>
          <p:nvPr/>
        </p:nvSpPr>
        <p:spPr>
          <a:xfrm>
            <a:off x="6195022" y="27765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3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9126B63-E517-4BF0-A79B-AEB31C289FE9}"/>
              </a:ext>
            </a:extLst>
          </p:cNvPr>
          <p:cNvSpPr/>
          <p:nvPr/>
        </p:nvSpPr>
        <p:spPr>
          <a:xfrm>
            <a:off x="9930708" y="15862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AF07CE-6FA4-4E5B-AFB3-D0565D8BC5CA}"/>
              </a:ext>
            </a:extLst>
          </p:cNvPr>
          <p:cNvSpPr/>
          <p:nvPr/>
        </p:nvSpPr>
        <p:spPr>
          <a:xfrm>
            <a:off x="9056294" y="25479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4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E682244-A64A-FF45-B8AE-FF92BA2BB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447" y="780559"/>
            <a:ext cx="10862103" cy="2057400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br>
              <a:rPr 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a typeface="Roboto Black" panose="02000000000000000000" pitchFamily="2" charset="0"/>
                <a:cs typeface="Roboto Condensed" panose="02000000000000000000" pitchFamily="2" charset="0"/>
              </a:rPr>
            </a:br>
            <a:r>
              <a:rPr 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a typeface="Roboto Black" panose="02000000000000000000" pitchFamily="2" charset="0"/>
                <a:cs typeface="Roboto Condensed" panose="02000000000000000000" pitchFamily="2" charset="0"/>
              </a:rPr>
              <a:t>Increase Annuity Results </a:t>
            </a:r>
            <a:endParaRPr lang="en-US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0606F3-F32C-D541-8620-A14F94E1F680}"/>
              </a:ext>
            </a:extLst>
          </p:cNvPr>
          <p:cNvSpPr/>
          <p:nvPr/>
        </p:nvSpPr>
        <p:spPr>
          <a:xfrm>
            <a:off x="1524000" y="3276600"/>
            <a:ext cx="8762999" cy="1401437"/>
          </a:xfrm>
          <a:prstGeom prst="rect">
            <a:avLst/>
          </a:prstGeom>
          <a:solidFill>
            <a:srgbClr val="5B79F6"/>
          </a:solidFill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  <a:latin typeface="Avenir Black"/>
                <a:ea typeface="Roboto Black" panose="02000000000000000000" pitchFamily="2" charset="0"/>
                <a:cs typeface="Roboto Condensed" panose="02000000000000000000" pitchFamily="2" charset="0"/>
              </a:rPr>
              <a:t>UP TO 300%</a:t>
            </a:r>
            <a:endParaRPr kumimoji="0" lang="en-US" sz="7200" b="0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chemeClr val="bg1"/>
              </a:solidFill>
              <a:effectLst/>
              <a:uLnTx/>
              <a:uFillTx/>
              <a:latin typeface="Avenir Black"/>
              <a:ea typeface="Roboto Black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8A065E-7ECE-45E4-B092-D9310A3A8435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D9BFC72-05BC-2A49-8BD4-8370CB6522A2}"/>
              </a:ext>
            </a:extLst>
          </p:cNvPr>
          <p:cNvSpPr/>
          <p:nvPr/>
        </p:nvSpPr>
        <p:spPr>
          <a:xfrm>
            <a:off x="2900230" y="233230"/>
            <a:ext cx="6391540" cy="6391540"/>
          </a:xfrm>
          <a:prstGeom prst="ellipse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F551EA-27BE-944D-9BEE-64FDEA0EA402}"/>
              </a:ext>
            </a:extLst>
          </p:cNvPr>
          <p:cNvSpPr/>
          <p:nvPr/>
        </p:nvSpPr>
        <p:spPr>
          <a:xfrm>
            <a:off x="3200400" y="531018"/>
            <a:ext cx="5791200" cy="5795964"/>
          </a:xfrm>
          <a:prstGeom prst="ellipse">
            <a:avLst/>
          </a:prstGeom>
          <a:gradFill>
            <a:gsLst>
              <a:gs pos="100000">
                <a:srgbClr val="FBFBFB"/>
              </a:gs>
              <a:gs pos="0">
                <a:srgbClr val="E6E6E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6BCE6B-4FAE-FC49-8674-54274A7CBD39}"/>
              </a:ext>
            </a:extLst>
          </p:cNvPr>
          <p:cNvSpPr/>
          <p:nvPr/>
        </p:nvSpPr>
        <p:spPr>
          <a:xfrm>
            <a:off x="4899233" y="2828836"/>
            <a:ext cx="3855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venir Black"/>
                <a:ea typeface="Lato Semibold" panose="020F0502020204030203" pitchFamily="34" charset="0"/>
                <a:cs typeface="Times New Roman" panose="02020603050405020304" pitchFamily="18" charset="0"/>
              </a:rPr>
              <a:t>When a 1% Fee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venir Black"/>
                <a:ea typeface="Lato Semibold" panose="020F0502020204030203" pitchFamily="34" charset="0"/>
                <a:cs typeface="Times New Roman" panose="02020603050405020304" pitchFamily="18" charset="0"/>
              </a:rPr>
              <a:t>Costs You 21%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BD3E64-D333-0A42-9477-82346B98A64C}"/>
              </a:ext>
            </a:extLst>
          </p:cNvPr>
          <p:cNvSpPr/>
          <p:nvPr/>
        </p:nvSpPr>
        <p:spPr>
          <a:xfrm>
            <a:off x="3802743" y="1133856"/>
            <a:ext cx="4586514" cy="4590288"/>
          </a:xfrm>
          <a:prstGeom prst="ellipse">
            <a:avLst/>
          </a:prstGeom>
          <a:solidFill>
            <a:srgbClr val="000044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44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4000"/>
                  </a:srgbClr>
                </a:solidFill>
                <a:effectLst/>
                <a:uLnTx/>
                <a:uFillTx/>
                <a:latin typeface="Avenir Black"/>
                <a:ea typeface="Lato Semibold" panose="020F0502020204030203" pitchFamily="34" charset="0"/>
                <a:cs typeface="Lato Semibold" panose="020F0502020204030203" pitchFamily="34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935613-468D-7441-87F7-E42B227EBE3B}"/>
              </a:ext>
            </a:extLst>
          </p:cNvPr>
          <p:cNvSpPr/>
          <p:nvPr/>
        </p:nvSpPr>
        <p:spPr>
          <a:xfrm>
            <a:off x="4168239" y="2828836"/>
            <a:ext cx="3855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/>
                </a:solidFill>
              </a:rPr>
              <a:t>Removing</a:t>
            </a:r>
          </a:p>
          <a:p>
            <a:pPr lvl="0" algn="ctr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/>
                </a:solidFill>
              </a:rPr>
              <a:t>Fees</a:t>
            </a:r>
          </a:p>
        </p:txBody>
      </p:sp>
    </p:spTree>
    <p:extLst>
      <p:ext uri="{BB962C8B-B14F-4D97-AF65-F5344CB8AC3E}">
        <p14:creationId xmlns:p14="http://schemas.microsoft.com/office/powerpoint/2010/main" val="2173796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34674F0-3683-420B-83C2-C1AC3D6EB179}"/>
              </a:ext>
            </a:extLst>
          </p:cNvPr>
          <p:cNvCxnSpPr>
            <a:cxnSpLocks/>
          </p:cNvCxnSpPr>
          <p:nvPr/>
        </p:nvCxnSpPr>
        <p:spPr>
          <a:xfrm>
            <a:off x="4492306" y="2467264"/>
            <a:ext cx="2137094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47824A6-C194-4A85-9B1D-2C7CEAF29F8F}"/>
              </a:ext>
            </a:extLst>
          </p:cNvPr>
          <p:cNvCxnSpPr>
            <a:cxnSpLocks/>
          </p:cNvCxnSpPr>
          <p:nvPr/>
        </p:nvCxnSpPr>
        <p:spPr>
          <a:xfrm>
            <a:off x="4533900" y="3055243"/>
            <a:ext cx="2095500" cy="678557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829B1A1-DDE0-4140-8FE5-BA17CE7B20B4}"/>
              </a:ext>
            </a:extLst>
          </p:cNvPr>
          <p:cNvCxnSpPr>
            <a:cxnSpLocks/>
          </p:cNvCxnSpPr>
          <p:nvPr/>
        </p:nvCxnSpPr>
        <p:spPr>
          <a:xfrm flipV="1">
            <a:off x="2331366" y="3055243"/>
            <a:ext cx="2160940" cy="231551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49FD284-2B3C-4240-B707-2AD8C38AE576}"/>
              </a:ext>
            </a:extLst>
          </p:cNvPr>
          <p:cNvCxnSpPr>
            <a:cxnSpLocks/>
          </p:cNvCxnSpPr>
          <p:nvPr/>
        </p:nvCxnSpPr>
        <p:spPr>
          <a:xfrm flipV="1">
            <a:off x="2331366" y="2463977"/>
            <a:ext cx="2160940" cy="739584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71EB99B6-4C38-4BA0-933B-EF9916CF8921}"/>
              </a:ext>
            </a:extLst>
          </p:cNvPr>
          <p:cNvSpPr/>
          <p:nvPr/>
        </p:nvSpPr>
        <p:spPr>
          <a:xfrm>
            <a:off x="6653246" y="2256024"/>
            <a:ext cx="2620194" cy="16691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E846E76-6A6A-49D6-BC37-DCE4722667B5}"/>
              </a:ext>
            </a:extLst>
          </p:cNvPr>
          <p:cNvGrpSpPr/>
          <p:nvPr/>
        </p:nvGrpSpPr>
        <p:grpSpPr>
          <a:xfrm>
            <a:off x="0" y="1828983"/>
            <a:ext cx="12192000" cy="4022552"/>
            <a:chOff x="0" y="1828983"/>
            <a:chExt cx="12192000" cy="4022552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16BBC6A-B695-427D-BF1E-0D9EC58CC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2898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9F46074-FE73-4507-B80F-1B9C7D63C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33180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DC6E0D8-F3DD-44FF-9A07-6537B755F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4307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2B5C821-2AC0-4F5F-9756-E23D465C5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48710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6DE607A-FBD2-4360-83B4-63D57AE9B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5153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2D6F805-6CBF-43BE-AA9B-F508319E85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834619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5A7EDC-4892-4855-B30D-6DBD59BA3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37437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5604642-57FE-45AE-8BCD-8DADE87B0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4025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328B3F4-CDED-4899-B1F7-9318D2E42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84589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Title 1">
            <a:extLst>
              <a:ext uri="{FF2B5EF4-FFF2-40B4-BE49-F238E27FC236}">
                <a16:creationId xmlns:a16="http://schemas.microsoft.com/office/drawing/2014/main" id="{B2EA1AF5-9DC0-4469-B78A-071D0099BE78}"/>
              </a:ext>
            </a:extLst>
          </p:cNvPr>
          <p:cNvSpPr txBox="1">
            <a:spLocks/>
          </p:cNvSpPr>
          <p:nvPr/>
        </p:nvSpPr>
        <p:spPr>
          <a:xfrm>
            <a:off x="405808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70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BD5D29A3-229A-4F65-A45B-78895F56A0EF}"/>
              </a:ext>
            </a:extLst>
          </p:cNvPr>
          <p:cNvSpPr txBox="1">
            <a:spLocks/>
          </p:cNvSpPr>
          <p:nvPr/>
        </p:nvSpPr>
        <p:spPr>
          <a:xfrm>
            <a:off x="621116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  <a:cs typeface="+mn-cs"/>
              </a:rPr>
              <a:t>75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3C98E56A-5A3C-4393-B3AD-02D6B331C5D4}"/>
              </a:ext>
            </a:extLst>
          </p:cNvPr>
          <p:cNvSpPr txBox="1">
            <a:spLocks/>
          </p:cNvSpPr>
          <p:nvPr/>
        </p:nvSpPr>
        <p:spPr>
          <a:xfrm>
            <a:off x="836425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80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CEF2E35E-AA05-4F3D-862C-4A314DEA9A54}"/>
              </a:ext>
            </a:extLst>
          </p:cNvPr>
          <p:cNvSpPr txBox="1">
            <a:spLocks/>
          </p:cNvSpPr>
          <p:nvPr/>
        </p:nvSpPr>
        <p:spPr>
          <a:xfrm>
            <a:off x="10517338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85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EEDB52D8-C5A4-40B4-9C40-70DF5DCF4C89}"/>
              </a:ext>
            </a:extLst>
          </p:cNvPr>
          <p:cNvSpPr txBox="1">
            <a:spLocks/>
          </p:cNvSpPr>
          <p:nvPr/>
        </p:nvSpPr>
        <p:spPr>
          <a:xfrm>
            <a:off x="190499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65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B88F7F-5671-4E22-A840-CD1455E3E7C8}"/>
              </a:ext>
            </a:extLst>
          </p:cNvPr>
          <p:cNvGrpSpPr/>
          <p:nvPr/>
        </p:nvGrpSpPr>
        <p:grpSpPr>
          <a:xfrm>
            <a:off x="-15456" y="1752600"/>
            <a:ext cx="1006056" cy="4161791"/>
            <a:chOff x="-15456" y="1752600"/>
            <a:chExt cx="1006056" cy="416179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31F19B0-6E52-43FA-A2E9-307A75A302A8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181979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899C050-B55B-44E2-8E92-78B1C622A242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32322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8D7C76D-7E9E-484B-8A3A-6D7C80BAE21B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07150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A5A177-0068-44E3-AA59-AEA6920BA7EE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57493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A16249F-F3A3-4CAD-8A19-5F7B19830DB1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82664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B562884-D786-4156-9B0C-0DD27A852E2F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330069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ECEF35-D0C1-40F1-A8FE-084076C33449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07835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C9E378F-D354-47B3-BE1A-BFDEB3124A47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581781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D492F92-DF89-4366-8C4A-47C3607C8FD2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833493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4E60CBE-1968-4541-BC19-56ACA5CE7A1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33691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2E795E6-33D6-44A0-9666-5B1356DEEA6E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085205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2A9F272-3EDF-4B36-9BDB-E19D32B59A5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58862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DAA55B7-6F5D-43B5-8B89-87E4D6A8E0CA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84034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5B192C3-3675-40F2-B525-15AE2D48AB7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34376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2DED6B7-D6DC-428C-B901-CD972685668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847194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F755AD8-E9EA-4BA4-84AF-9D2E8118A8F2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09205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2E4E786-5299-403E-BF80-AEB06C271EA3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59547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itle 1">
              <a:extLst>
                <a:ext uri="{FF2B5EF4-FFF2-40B4-BE49-F238E27FC236}">
                  <a16:creationId xmlns:a16="http://schemas.microsoft.com/office/drawing/2014/main" id="{B613D2CF-17E2-4F13-A31F-B8770959FE4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175260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800K</a:t>
              </a:r>
            </a:p>
          </p:txBody>
        </p:sp>
        <p:sp>
          <p:nvSpPr>
            <p:cNvPr id="153" name="Title 1">
              <a:extLst>
                <a:ext uri="{FF2B5EF4-FFF2-40B4-BE49-F238E27FC236}">
                  <a16:creationId xmlns:a16="http://schemas.microsoft.com/office/drawing/2014/main" id="{14948BB8-8E5B-4AE7-97BF-BDAABFBB203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25602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700K</a:t>
              </a:r>
            </a:p>
          </p:txBody>
        </p:sp>
        <p:sp>
          <p:nvSpPr>
            <p:cNvPr id="156" name="Title 1">
              <a:extLst>
                <a:ext uri="{FF2B5EF4-FFF2-40B4-BE49-F238E27FC236}">
                  <a16:creationId xmlns:a16="http://schemas.microsoft.com/office/drawing/2014/main" id="{82C5196E-F920-4C64-B7D4-F12C58440F7F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75944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600K</a:t>
              </a:r>
            </a:p>
          </p:txBody>
        </p:sp>
        <p:sp>
          <p:nvSpPr>
            <p:cNvPr id="171" name="Title 1">
              <a:extLst>
                <a:ext uri="{FF2B5EF4-FFF2-40B4-BE49-F238E27FC236}">
                  <a16:creationId xmlns:a16="http://schemas.microsoft.com/office/drawing/2014/main" id="{9F1BAC36-C9CF-4E7B-8CB9-ECBF0DAC6AEC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262872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500K</a:t>
              </a:r>
            </a:p>
          </p:txBody>
        </p:sp>
        <p:sp>
          <p:nvSpPr>
            <p:cNvPr id="177" name="Title 1">
              <a:extLst>
                <a:ext uri="{FF2B5EF4-FFF2-40B4-BE49-F238E27FC236}">
                  <a16:creationId xmlns:a16="http://schemas.microsoft.com/office/drawing/2014/main" id="{B6907B92-D6F7-4F80-A0FF-5B856EB371C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7662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400K</a:t>
              </a:r>
            </a:p>
          </p:txBody>
        </p:sp>
        <p:sp>
          <p:nvSpPr>
            <p:cNvPr id="179" name="Title 1">
              <a:extLst>
                <a:ext uri="{FF2B5EF4-FFF2-40B4-BE49-F238E27FC236}">
                  <a16:creationId xmlns:a16="http://schemas.microsoft.com/office/drawing/2014/main" id="{E7238D9A-7397-4BC0-8006-4EC433D641B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26972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300K</a:t>
              </a:r>
            </a:p>
          </p:txBody>
        </p:sp>
        <p:sp>
          <p:nvSpPr>
            <p:cNvPr id="185" name="Title 1">
              <a:extLst>
                <a:ext uri="{FF2B5EF4-FFF2-40B4-BE49-F238E27FC236}">
                  <a16:creationId xmlns:a16="http://schemas.microsoft.com/office/drawing/2014/main" id="{8D2F4966-9DC2-4BD4-A850-6A002A31DA2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77314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200K</a:t>
              </a:r>
            </a:p>
          </p:txBody>
        </p:sp>
        <p:sp>
          <p:nvSpPr>
            <p:cNvPr id="189" name="Title 1">
              <a:extLst>
                <a:ext uri="{FF2B5EF4-FFF2-40B4-BE49-F238E27FC236}">
                  <a16:creationId xmlns:a16="http://schemas.microsoft.com/office/drawing/2014/main" id="{9DBE6FBB-E798-49FF-98FD-71F63DE44ED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27656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100K</a:t>
              </a:r>
            </a:p>
          </p:txBody>
        </p:sp>
        <p:sp>
          <p:nvSpPr>
            <p:cNvPr id="190" name="Title 1">
              <a:extLst>
                <a:ext uri="{FF2B5EF4-FFF2-40B4-BE49-F238E27FC236}">
                  <a16:creationId xmlns:a16="http://schemas.microsoft.com/office/drawing/2014/main" id="{E8D89046-F9B4-4940-A4DC-0506D38CF0A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7799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0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C0D0F884-2DE5-4D5E-89A7-CA5ED8348DD2}"/>
              </a:ext>
            </a:extLst>
          </p:cNvPr>
          <p:cNvSpPr/>
          <p:nvPr/>
        </p:nvSpPr>
        <p:spPr>
          <a:xfrm>
            <a:off x="6485136" y="3581400"/>
            <a:ext cx="320510" cy="32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248B018-E00F-4F70-AF6B-00A4D6DA05A9}"/>
              </a:ext>
            </a:extLst>
          </p:cNvPr>
          <p:cNvSpPr/>
          <p:nvPr/>
        </p:nvSpPr>
        <p:spPr>
          <a:xfrm>
            <a:off x="6485136" y="2307244"/>
            <a:ext cx="320510" cy="32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490BDFF4-25B7-469A-ACAE-F13D55DE03D7}"/>
              </a:ext>
            </a:extLst>
          </p:cNvPr>
          <p:cNvSpPr/>
          <p:nvPr/>
        </p:nvSpPr>
        <p:spPr>
          <a:xfrm rot="10800000" flipH="1" flipV="1">
            <a:off x="6944331" y="1950734"/>
            <a:ext cx="1547263" cy="533401"/>
          </a:xfrm>
          <a:custGeom>
            <a:avLst/>
            <a:gdLst>
              <a:gd name="connsiteX0" fmla="*/ 164548 w 1394984"/>
              <a:gd name="connsiteY0" fmla="*/ 0 h 533401"/>
              <a:gd name="connsiteX1" fmla="*/ 1345260 w 1394984"/>
              <a:gd name="connsiteY1" fmla="*/ 0 h 533401"/>
              <a:gd name="connsiteX2" fmla="*/ 1394984 w 1394984"/>
              <a:gd name="connsiteY2" fmla="*/ 49724 h 533401"/>
              <a:gd name="connsiteX3" fmla="*/ 1394984 w 1394984"/>
              <a:gd name="connsiteY3" fmla="*/ 483676 h 533401"/>
              <a:gd name="connsiteX4" fmla="*/ 1345260 w 1394984"/>
              <a:gd name="connsiteY4" fmla="*/ 533400 h 533401"/>
              <a:gd name="connsiteX5" fmla="*/ 164548 w 1394984"/>
              <a:gd name="connsiteY5" fmla="*/ 533400 h 533401"/>
              <a:gd name="connsiteX6" fmla="*/ 155112 w 1394984"/>
              <a:gd name="connsiteY6" fmla="*/ 531495 h 533401"/>
              <a:gd name="connsiteX7" fmla="*/ 155112 w 1394984"/>
              <a:gd name="connsiteY7" fmla="*/ 533401 h 533401"/>
              <a:gd name="connsiteX8" fmla="*/ 0 w 1394984"/>
              <a:gd name="connsiteY8" fmla="*/ 533401 h 533401"/>
              <a:gd name="connsiteX9" fmla="*/ 114824 w 1394984"/>
              <a:gd name="connsiteY9" fmla="*/ 397243 h 533401"/>
              <a:gd name="connsiteX10" fmla="*/ 114824 w 1394984"/>
              <a:gd name="connsiteY10" fmla="*/ 49724 h 533401"/>
              <a:gd name="connsiteX11" fmla="*/ 164548 w 1394984"/>
              <a:gd name="connsiteY11" fmla="*/ 0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4984" h="533401">
                <a:moveTo>
                  <a:pt x="164548" y="0"/>
                </a:move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lnTo>
                  <a:pt x="155112" y="531495"/>
                </a:lnTo>
                <a:lnTo>
                  <a:pt x="155112" y="533401"/>
                </a:lnTo>
                <a:lnTo>
                  <a:pt x="0" y="533401"/>
                </a:lnTo>
                <a:lnTo>
                  <a:pt x="114824" y="397243"/>
                </a:lnTo>
                <a:lnTo>
                  <a:pt x="114824" y="49724"/>
                </a:lnTo>
                <a:cubicBezTo>
                  <a:pt x="114824" y="22262"/>
                  <a:pt x="137086" y="0"/>
                  <a:pt x="1645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spc="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 </a:t>
            </a:r>
            <a:r>
              <a:rPr lang="en-US" sz="2000" b="1" spc="100" dirty="0">
                <a:solidFill>
                  <a:schemeClr val="tx1"/>
                </a:solidFill>
                <a:latin typeface="+mj-lt"/>
              </a:rPr>
              <a:t>$670,000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CDBC414-13E0-48BB-A11C-8D69D3E3387C}"/>
              </a:ext>
            </a:extLst>
          </p:cNvPr>
          <p:cNvSpPr/>
          <p:nvPr/>
        </p:nvSpPr>
        <p:spPr>
          <a:xfrm rot="10800000" flipH="1" flipV="1">
            <a:off x="8696191" y="1936409"/>
            <a:ext cx="1268879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$6,700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287FDA9-C997-4DAD-A8AB-BC6EF30676BC}"/>
              </a:ext>
            </a:extLst>
          </p:cNvPr>
          <p:cNvCxnSpPr>
            <a:cxnSpLocks/>
            <a:stCxn id="58" idx="2"/>
            <a:endCxn id="63" idx="0"/>
          </p:cNvCxnSpPr>
          <p:nvPr/>
        </p:nvCxnSpPr>
        <p:spPr>
          <a:xfrm>
            <a:off x="9330631" y="2469809"/>
            <a:ext cx="0" cy="1275014"/>
          </a:xfrm>
          <a:prstGeom prst="line">
            <a:avLst/>
          </a:prstGeom>
          <a:ln w="38100" cap="rnd">
            <a:solidFill>
              <a:schemeClr val="accent6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E24A411-0F3A-4E7B-97D8-6D39A38EF04E}"/>
              </a:ext>
            </a:extLst>
          </p:cNvPr>
          <p:cNvSpPr/>
          <p:nvPr/>
        </p:nvSpPr>
        <p:spPr>
          <a:xfrm rot="10800000" flipH="1" flipV="1">
            <a:off x="8696191" y="3744823"/>
            <a:ext cx="1268879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$4,200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9F6B10B7-FC3A-41AF-B20C-F3D0E76C486F}"/>
              </a:ext>
            </a:extLst>
          </p:cNvPr>
          <p:cNvSpPr/>
          <p:nvPr/>
        </p:nvSpPr>
        <p:spPr>
          <a:xfrm rot="10800000" flipH="1" flipV="1">
            <a:off x="6944331" y="3748786"/>
            <a:ext cx="1547264" cy="533400"/>
          </a:xfrm>
          <a:custGeom>
            <a:avLst/>
            <a:gdLst>
              <a:gd name="connsiteX0" fmla="*/ 0 w 1394984"/>
              <a:gd name="connsiteY0" fmla="*/ 0 h 533400"/>
              <a:gd name="connsiteX1" fmla="*/ 155112 w 1394984"/>
              <a:gd name="connsiteY1" fmla="*/ 0 h 533400"/>
              <a:gd name="connsiteX2" fmla="*/ 155112 w 1394984"/>
              <a:gd name="connsiteY2" fmla="*/ 1905 h 533400"/>
              <a:gd name="connsiteX3" fmla="*/ 164548 w 1394984"/>
              <a:gd name="connsiteY3" fmla="*/ 0 h 533400"/>
              <a:gd name="connsiteX4" fmla="*/ 1345260 w 1394984"/>
              <a:gd name="connsiteY4" fmla="*/ 0 h 533400"/>
              <a:gd name="connsiteX5" fmla="*/ 1394984 w 1394984"/>
              <a:gd name="connsiteY5" fmla="*/ 49724 h 533400"/>
              <a:gd name="connsiteX6" fmla="*/ 1394984 w 1394984"/>
              <a:gd name="connsiteY6" fmla="*/ 483676 h 533400"/>
              <a:gd name="connsiteX7" fmla="*/ 1345260 w 1394984"/>
              <a:gd name="connsiteY7" fmla="*/ 533400 h 533400"/>
              <a:gd name="connsiteX8" fmla="*/ 164548 w 1394984"/>
              <a:gd name="connsiteY8" fmla="*/ 533400 h 533400"/>
              <a:gd name="connsiteX9" fmla="*/ 114824 w 1394984"/>
              <a:gd name="connsiteY9" fmla="*/ 483676 h 533400"/>
              <a:gd name="connsiteX10" fmla="*/ 114824 w 1394984"/>
              <a:gd name="connsiteY10" fmla="*/ 136159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4984" h="533400">
                <a:moveTo>
                  <a:pt x="0" y="0"/>
                </a:moveTo>
                <a:lnTo>
                  <a:pt x="155112" y="0"/>
                </a:lnTo>
                <a:lnTo>
                  <a:pt x="155112" y="1905"/>
                </a:lnTo>
                <a:lnTo>
                  <a:pt x="164548" y="0"/>
                </a:ln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cubicBezTo>
                  <a:pt x="137086" y="533400"/>
                  <a:pt x="114824" y="511138"/>
                  <a:pt x="114824" y="483676"/>
                </a:cubicBezTo>
                <a:lnTo>
                  <a:pt x="114824" y="1361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pc="1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 </a:t>
            </a:r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$420,000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1B26E96-04C0-467D-A4DC-72CBED8AF315}"/>
              </a:ext>
            </a:extLst>
          </p:cNvPr>
          <p:cNvSpPr/>
          <p:nvPr/>
        </p:nvSpPr>
        <p:spPr>
          <a:xfrm>
            <a:off x="9805359" y="2707207"/>
            <a:ext cx="18966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13D45"/>
                </a:solidFill>
                <a:latin typeface="+mj-lt"/>
              </a:rPr>
              <a:t>$2,500</a:t>
            </a:r>
          </a:p>
          <a:p>
            <a:pPr>
              <a:spcBef>
                <a:spcPct val="0"/>
              </a:spcBef>
              <a:defRPr/>
            </a:pPr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13D45"/>
                </a:solidFill>
                <a:latin typeface="+mj-lt"/>
              </a:rPr>
              <a:t>Additional Fees</a:t>
            </a:r>
          </a:p>
        </p:txBody>
      </p:sp>
    </p:spTree>
    <p:extLst>
      <p:ext uri="{BB962C8B-B14F-4D97-AF65-F5344CB8AC3E}">
        <p14:creationId xmlns:p14="http://schemas.microsoft.com/office/powerpoint/2010/main" val="364328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0F05FEE-E566-44D6-9B74-A245BAA8F52E}"/>
              </a:ext>
            </a:extLst>
          </p:cNvPr>
          <p:cNvCxnSpPr>
            <a:cxnSpLocks/>
          </p:cNvCxnSpPr>
          <p:nvPr/>
        </p:nvCxnSpPr>
        <p:spPr>
          <a:xfrm>
            <a:off x="6645391" y="2467264"/>
            <a:ext cx="2165841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42CD953-FD7F-43B2-809E-981DDA37D757}"/>
              </a:ext>
            </a:extLst>
          </p:cNvPr>
          <p:cNvCxnSpPr>
            <a:cxnSpLocks/>
          </p:cNvCxnSpPr>
          <p:nvPr/>
        </p:nvCxnSpPr>
        <p:spPr>
          <a:xfrm>
            <a:off x="6629400" y="3725144"/>
            <a:ext cx="2169076" cy="784939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34674F0-3683-420B-83C2-C1AC3D6EB179}"/>
              </a:ext>
            </a:extLst>
          </p:cNvPr>
          <p:cNvCxnSpPr>
            <a:cxnSpLocks/>
          </p:cNvCxnSpPr>
          <p:nvPr/>
        </p:nvCxnSpPr>
        <p:spPr>
          <a:xfrm>
            <a:off x="4492306" y="2467264"/>
            <a:ext cx="2137094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47824A6-C194-4A85-9B1D-2C7CEAF29F8F}"/>
              </a:ext>
            </a:extLst>
          </p:cNvPr>
          <p:cNvCxnSpPr>
            <a:cxnSpLocks/>
          </p:cNvCxnSpPr>
          <p:nvPr/>
        </p:nvCxnSpPr>
        <p:spPr>
          <a:xfrm>
            <a:off x="4533900" y="3055243"/>
            <a:ext cx="2095500" cy="678557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829B1A1-DDE0-4140-8FE5-BA17CE7B20B4}"/>
              </a:ext>
            </a:extLst>
          </p:cNvPr>
          <p:cNvCxnSpPr>
            <a:cxnSpLocks/>
          </p:cNvCxnSpPr>
          <p:nvPr/>
        </p:nvCxnSpPr>
        <p:spPr>
          <a:xfrm flipV="1">
            <a:off x="2331366" y="3055243"/>
            <a:ext cx="2160940" cy="231551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49FD284-2B3C-4240-B707-2AD8C38AE576}"/>
              </a:ext>
            </a:extLst>
          </p:cNvPr>
          <p:cNvCxnSpPr>
            <a:cxnSpLocks/>
          </p:cNvCxnSpPr>
          <p:nvPr/>
        </p:nvCxnSpPr>
        <p:spPr>
          <a:xfrm flipV="1">
            <a:off x="2331366" y="2463977"/>
            <a:ext cx="2160940" cy="739584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71EB99B6-4C38-4BA0-933B-EF9916CF8921}"/>
              </a:ext>
            </a:extLst>
          </p:cNvPr>
          <p:cNvSpPr/>
          <p:nvPr/>
        </p:nvSpPr>
        <p:spPr>
          <a:xfrm>
            <a:off x="6653246" y="2256023"/>
            <a:ext cx="2620194" cy="2925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E846E76-6A6A-49D6-BC37-DCE4722667B5}"/>
              </a:ext>
            </a:extLst>
          </p:cNvPr>
          <p:cNvGrpSpPr/>
          <p:nvPr/>
        </p:nvGrpSpPr>
        <p:grpSpPr>
          <a:xfrm>
            <a:off x="0" y="1828983"/>
            <a:ext cx="12192000" cy="4022552"/>
            <a:chOff x="0" y="1828983"/>
            <a:chExt cx="12192000" cy="4022552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16BBC6A-B695-427D-BF1E-0D9EC58CC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2898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9F46074-FE73-4507-B80F-1B9C7D63C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33180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DC6E0D8-F3DD-44FF-9A07-6537B755F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4307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2B5C821-2AC0-4F5F-9756-E23D465C5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48710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6DE607A-FBD2-4360-83B4-63D57AE9B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5153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2D6F805-6CBF-43BE-AA9B-F508319E85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834619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5A7EDC-4892-4855-B30D-6DBD59BA3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37437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5604642-57FE-45AE-8BCD-8DADE87B0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4025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328B3F4-CDED-4899-B1F7-9318D2E42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84589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Title 1">
            <a:extLst>
              <a:ext uri="{FF2B5EF4-FFF2-40B4-BE49-F238E27FC236}">
                <a16:creationId xmlns:a16="http://schemas.microsoft.com/office/drawing/2014/main" id="{B2EA1AF5-9DC0-4469-B78A-071D0099BE78}"/>
              </a:ext>
            </a:extLst>
          </p:cNvPr>
          <p:cNvSpPr txBox="1">
            <a:spLocks/>
          </p:cNvSpPr>
          <p:nvPr/>
        </p:nvSpPr>
        <p:spPr>
          <a:xfrm>
            <a:off x="405808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70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BD5D29A3-229A-4F65-A45B-78895F56A0EF}"/>
              </a:ext>
            </a:extLst>
          </p:cNvPr>
          <p:cNvSpPr txBox="1">
            <a:spLocks/>
          </p:cNvSpPr>
          <p:nvPr/>
        </p:nvSpPr>
        <p:spPr>
          <a:xfrm>
            <a:off x="621116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  <a:cs typeface="+mn-cs"/>
              </a:rPr>
              <a:t>75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3C98E56A-5A3C-4393-B3AD-02D6B331C5D4}"/>
              </a:ext>
            </a:extLst>
          </p:cNvPr>
          <p:cNvSpPr txBox="1">
            <a:spLocks/>
          </p:cNvSpPr>
          <p:nvPr/>
        </p:nvSpPr>
        <p:spPr>
          <a:xfrm>
            <a:off x="836425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80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CEF2E35E-AA05-4F3D-862C-4A314DEA9A54}"/>
              </a:ext>
            </a:extLst>
          </p:cNvPr>
          <p:cNvSpPr txBox="1">
            <a:spLocks/>
          </p:cNvSpPr>
          <p:nvPr/>
        </p:nvSpPr>
        <p:spPr>
          <a:xfrm>
            <a:off x="10517338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85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EEDB52D8-C5A4-40B4-9C40-70DF5DCF4C89}"/>
              </a:ext>
            </a:extLst>
          </p:cNvPr>
          <p:cNvSpPr txBox="1">
            <a:spLocks/>
          </p:cNvSpPr>
          <p:nvPr/>
        </p:nvSpPr>
        <p:spPr>
          <a:xfrm>
            <a:off x="190499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65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B88F7F-5671-4E22-A840-CD1455E3E7C8}"/>
              </a:ext>
            </a:extLst>
          </p:cNvPr>
          <p:cNvGrpSpPr/>
          <p:nvPr/>
        </p:nvGrpSpPr>
        <p:grpSpPr>
          <a:xfrm>
            <a:off x="-15456" y="1752600"/>
            <a:ext cx="1006056" cy="4161791"/>
            <a:chOff x="-15456" y="1752600"/>
            <a:chExt cx="1006056" cy="416179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31F19B0-6E52-43FA-A2E9-307A75A302A8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181979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899C050-B55B-44E2-8E92-78B1C622A242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32322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8D7C76D-7E9E-484B-8A3A-6D7C80BAE21B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07150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A5A177-0068-44E3-AA59-AEA6920BA7EE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57493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A16249F-F3A3-4CAD-8A19-5F7B19830DB1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82664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B562884-D786-4156-9B0C-0DD27A852E2F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330069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ECEF35-D0C1-40F1-A8FE-084076C33449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07835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C9E378F-D354-47B3-BE1A-BFDEB3124A47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581781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D492F92-DF89-4366-8C4A-47C3607C8FD2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833493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4E60CBE-1968-4541-BC19-56ACA5CE7A1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33691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2E795E6-33D6-44A0-9666-5B1356DEEA6E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085205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2A9F272-3EDF-4B36-9BDB-E19D32B59A5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58862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DAA55B7-6F5D-43B5-8B89-87E4D6A8E0CA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84034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5B192C3-3675-40F2-B525-15AE2D48AB7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34376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2DED6B7-D6DC-428C-B901-CD972685668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847194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F755AD8-E9EA-4BA4-84AF-9D2E8118A8F2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09205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2E4E786-5299-403E-BF80-AEB06C271EA3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59547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itle 1">
              <a:extLst>
                <a:ext uri="{FF2B5EF4-FFF2-40B4-BE49-F238E27FC236}">
                  <a16:creationId xmlns:a16="http://schemas.microsoft.com/office/drawing/2014/main" id="{B613D2CF-17E2-4F13-A31F-B8770959FE4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175260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800K</a:t>
              </a:r>
            </a:p>
          </p:txBody>
        </p:sp>
        <p:sp>
          <p:nvSpPr>
            <p:cNvPr id="153" name="Title 1">
              <a:extLst>
                <a:ext uri="{FF2B5EF4-FFF2-40B4-BE49-F238E27FC236}">
                  <a16:creationId xmlns:a16="http://schemas.microsoft.com/office/drawing/2014/main" id="{14948BB8-8E5B-4AE7-97BF-BDAABFBB203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25602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700K</a:t>
              </a:r>
            </a:p>
          </p:txBody>
        </p:sp>
        <p:sp>
          <p:nvSpPr>
            <p:cNvPr id="156" name="Title 1">
              <a:extLst>
                <a:ext uri="{FF2B5EF4-FFF2-40B4-BE49-F238E27FC236}">
                  <a16:creationId xmlns:a16="http://schemas.microsoft.com/office/drawing/2014/main" id="{82C5196E-F920-4C64-B7D4-F12C58440F7F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75944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600K</a:t>
              </a:r>
            </a:p>
          </p:txBody>
        </p:sp>
        <p:sp>
          <p:nvSpPr>
            <p:cNvPr id="171" name="Title 1">
              <a:extLst>
                <a:ext uri="{FF2B5EF4-FFF2-40B4-BE49-F238E27FC236}">
                  <a16:creationId xmlns:a16="http://schemas.microsoft.com/office/drawing/2014/main" id="{9F1BAC36-C9CF-4E7B-8CB9-ECBF0DAC6AEC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262872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500K</a:t>
              </a:r>
            </a:p>
          </p:txBody>
        </p:sp>
        <p:sp>
          <p:nvSpPr>
            <p:cNvPr id="177" name="Title 1">
              <a:extLst>
                <a:ext uri="{FF2B5EF4-FFF2-40B4-BE49-F238E27FC236}">
                  <a16:creationId xmlns:a16="http://schemas.microsoft.com/office/drawing/2014/main" id="{B6907B92-D6F7-4F80-A0FF-5B856EB371C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7662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400K</a:t>
              </a:r>
            </a:p>
          </p:txBody>
        </p:sp>
        <p:sp>
          <p:nvSpPr>
            <p:cNvPr id="179" name="Title 1">
              <a:extLst>
                <a:ext uri="{FF2B5EF4-FFF2-40B4-BE49-F238E27FC236}">
                  <a16:creationId xmlns:a16="http://schemas.microsoft.com/office/drawing/2014/main" id="{E7238D9A-7397-4BC0-8006-4EC433D641B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26972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300K</a:t>
              </a:r>
            </a:p>
          </p:txBody>
        </p:sp>
        <p:sp>
          <p:nvSpPr>
            <p:cNvPr id="185" name="Title 1">
              <a:extLst>
                <a:ext uri="{FF2B5EF4-FFF2-40B4-BE49-F238E27FC236}">
                  <a16:creationId xmlns:a16="http://schemas.microsoft.com/office/drawing/2014/main" id="{8D2F4966-9DC2-4BD4-A850-6A002A31DA2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77314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200K</a:t>
              </a:r>
            </a:p>
          </p:txBody>
        </p:sp>
        <p:sp>
          <p:nvSpPr>
            <p:cNvPr id="189" name="Title 1">
              <a:extLst>
                <a:ext uri="{FF2B5EF4-FFF2-40B4-BE49-F238E27FC236}">
                  <a16:creationId xmlns:a16="http://schemas.microsoft.com/office/drawing/2014/main" id="{9DBE6FBB-E798-49FF-98FD-71F63DE44ED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27656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100K</a:t>
              </a:r>
            </a:p>
          </p:txBody>
        </p:sp>
        <p:sp>
          <p:nvSpPr>
            <p:cNvPr id="190" name="Title 1">
              <a:extLst>
                <a:ext uri="{FF2B5EF4-FFF2-40B4-BE49-F238E27FC236}">
                  <a16:creationId xmlns:a16="http://schemas.microsoft.com/office/drawing/2014/main" id="{E8D89046-F9B4-4940-A4DC-0506D38CF0A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7799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0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C0D0F884-2DE5-4D5E-89A7-CA5ED8348DD2}"/>
              </a:ext>
            </a:extLst>
          </p:cNvPr>
          <p:cNvSpPr/>
          <p:nvPr/>
        </p:nvSpPr>
        <p:spPr>
          <a:xfrm>
            <a:off x="6485136" y="3581400"/>
            <a:ext cx="320510" cy="32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248B018-E00F-4F70-AF6B-00A4D6DA05A9}"/>
              </a:ext>
            </a:extLst>
          </p:cNvPr>
          <p:cNvSpPr/>
          <p:nvPr/>
        </p:nvSpPr>
        <p:spPr>
          <a:xfrm>
            <a:off x="6485136" y="2307244"/>
            <a:ext cx="320510" cy="32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490BDFF4-25B7-469A-ACAE-F13D55DE03D7}"/>
              </a:ext>
            </a:extLst>
          </p:cNvPr>
          <p:cNvSpPr/>
          <p:nvPr/>
        </p:nvSpPr>
        <p:spPr>
          <a:xfrm rot="10800000" flipH="1" flipV="1">
            <a:off x="6944331" y="1950734"/>
            <a:ext cx="1547263" cy="533401"/>
          </a:xfrm>
          <a:custGeom>
            <a:avLst/>
            <a:gdLst>
              <a:gd name="connsiteX0" fmla="*/ 164548 w 1394984"/>
              <a:gd name="connsiteY0" fmla="*/ 0 h 533401"/>
              <a:gd name="connsiteX1" fmla="*/ 1345260 w 1394984"/>
              <a:gd name="connsiteY1" fmla="*/ 0 h 533401"/>
              <a:gd name="connsiteX2" fmla="*/ 1394984 w 1394984"/>
              <a:gd name="connsiteY2" fmla="*/ 49724 h 533401"/>
              <a:gd name="connsiteX3" fmla="*/ 1394984 w 1394984"/>
              <a:gd name="connsiteY3" fmla="*/ 483676 h 533401"/>
              <a:gd name="connsiteX4" fmla="*/ 1345260 w 1394984"/>
              <a:gd name="connsiteY4" fmla="*/ 533400 h 533401"/>
              <a:gd name="connsiteX5" fmla="*/ 164548 w 1394984"/>
              <a:gd name="connsiteY5" fmla="*/ 533400 h 533401"/>
              <a:gd name="connsiteX6" fmla="*/ 155112 w 1394984"/>
              <a:gd name="connsiteY6" fmla="*/ 531495 h 533401"/>
              <a:gd name="connsiteX7" fmla="*/ 155112 w 1394984"/>
              <a:gd name="connsiteY7" fmla="*/ 533401 h 533401"/>
              <a:gd name="connsiteX8" fmla="*/ 0 w 1394984"/>
              <a:gd name="connsiteY8" fmla="*/ 533401 h 533401"/>
              <a:gd name="connsiteX9" fmla="*/ 114824 w 1394984"/>
              <a:gd name="connsiteY9" fmla="*/ 397243 h 533401"/>
              <a:gd name="connsiteX10" fmla="*/ 114824 w 1394984"/>
              <a:gd name="connsiteY10" fmla="*/ 49724 h 533401"/>
              <a:gd name="connsiteX11" fmla="*/ 164548 w 1394984"/>
              <a:gd name="connsiteY11" fmla="*/ 0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4984" h="533401">
                <a:moveTo>
                  <a:pt x="164548" y="0"/>
                </a:move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lnTo>
                  <a:pt x="155112" y="531495"/>
                </a:lnTo>
                <a:lnTo>
                  <a:pt x="155112" y="533401"/>
                </a:lnTo>
                <a:lnTo>
                  <a:pt x="0" y="533401"/>
                </a:lnTo>
                <a:lnTo>
                  <a:pt x="114824" y="397243"/>
                </a:lnTo>
                <a:lnTo>
                  <a:pt x="114824" y="49724"/>
                </a:lnTo>
                <a:cubicBezTo>
                  <a:pt x="114824" y="22262"/>
                  <a:pt x="137086" y="0"/>
                  <a:pt x="1645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spc="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 </a:t>
            </a:r>
            <a:r>
              <a:rPr lang="en-US" sz="2000" b="1" spc="100" dirty="0">
                <a:solidFill>
                  <a:schemeClr val="tx1"/>
                </a:solidFill>
                <a:latin typeface="+mj-lt"/>
              </a:rPr>
              <a:t>$670,000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CDBC414-13E0-48BB-A11C-8D69D3E3387C}"/>
              </a:ext>
            </a:extLst>
          </p:cNvPr>
          <p:cNvSpPr/>
          <p:nvPr/>
        </p:nvSpPr>
        <p:spPr>
          <a:xfrm rot="10800000" flipH="1" flipV="1">
            <a:off x="8696191" y="1936409"/>
            <a:ext cx="1268879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$6,700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287FDA9-C997-4DAD-A8AB-BC6EF30676BC}"/>
              </a:ext>
            </a:extLst>
          </p:cNvPr>
          <p:cNvCxnSpPr>
            <a:cxnSpLocks/>
            <a:stCxn id="58" idx="2"/>
            <a:endCxn id="63" idx="0"/>
          </p:cNvCxnSpPr>
          <p:nvPr/>
        </p:nvCxnSpPr>
        <p:spPr>
          <a:xfrm>
            <a:off x="9330631" y="2469809"/>
            <a:ext cx="0" cy="1275014"/>
          </a:xfrm>
          <a:prstGeom prst="line">
            <a:avLst/>
          </a:prstGeom>
          <a:ln w="38100" cap="rnd">
            <a:solidFill>
              <a:schemeClr val="accent6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E24A411-0F3A-4E7B-97D8-6D39A38EF04E}"/>
              </a:ext>
            </a:extLst>
          </p:cNvPr>
          <p:cNvSpPr/>
          <p:nvPr/>
        </p:nvSpPr>
        <p:spPr>
          <a:xfrm rot="10800000" flipH="1" flipV="1">
            <a:off x="8696192" y="3744823"/>
            <a:ext cx="1268878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$4,200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9F6B10B7-FC3A-41AF-B20C-F3D0E76C486F}"/>
              </a:ext>
            </a:extLst>
          </p:cNvPr>
          <p:cNvSpPr/>
          <p:nvPr/>
        </p:nvSpPr>
        <p:spPr>
          <a:xfrm rot="10800000" flipH="1" flipV="1">
            <a:off x="6944331" y="3748786"/>
            <a:ext cx="1547264" cy="533400"/>
          </a:xfrm>
          <a:custGeom>
            <a:avLst/>
            <a:gdLst>
              <a:gd name="connsiteX0" fmla="*/ 0 w 1394984"/>
              <a:gd name="connsiteY0" fmla="*/ 0 h 533400"/>
              <a:gd name="connsiteX1" fmla="*/ 155112 w 1394984"/>
              <a:gd name="connsiteY1" fmla="*/ 0 h 533400"/>
              <a:gd name="connsiteX2" fmla="*/ 155112 w 1394984"/>
              <a:gd name="connsiteY2" fmla="*/ 1905 h 533400"/>
              <a:gd name="connsiteX3" fmla="*/ 164548 w 1394984"/>
              <a:gd name="connsiteY3" fmla="*/ 0 h 533400"/>
              <a:gd name="connsiteX4" fmla="*/ 1345260 w 1394984"/>
              <a:gd name="connsiteY4" fmla="*/ 0 h 533400"/>
              <a:gd name="connsiteX5" fmla="*/ 1394984 w 1394984"/>
              <a:gd name="connsiteY5" fmla="*/ 49724 h 533400"/>
              <a:gd name="connsiteX6" fmla="*/ 1394984 w 1394984"/>
              <a:gd name="connsiteY6" fmla="*/ 483676 h 533400"/>
              <a:gd name="connsiteX7" fmla="*/ 1345260 w 1394984"/>
              <a:gd name="connsiteY7" fmla="*/ 533400 h 533400"/>
              <a:gd name="connsiteX8" fmla="*/ 164548 w 1394984"/>
              <a:gd name="connsiteY8" fmla="*/ 533400 h 533400"/>
              <a:gd name="connsiteX9" fmla="*/ 114824 w 1394984"/>
              <a:gd name="connsiteY9" fmla="*/ 483676 h 533400"/>
              <a:gd name="connsiteX10" fmla="*/ 114824 w 1394984"/>
              <a:gd name="connsiteY10" fmla="*/ 136159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4984" h="533400">
                <a:moveTo>
                  <a:pt x="0" y="0"/>
                </a:moveTo>
                <a:lnTo>
                  <a:pt x="155112" y="0"/>
                </a:lnTo>
                <a:lnTo>
                  <a:pt x="155112" y="1905"/>
                </a:lnTo>
                <a:lnTo>
                  <a:pt x="164548" y="0"/>
                </a:ln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cubicBezTo>
                  <a:pt x="137086" y="533400"/>
                  <a:pt x="114824" y="511138"/>
                  <a:pt x="114824" y="483676"/>
                </a:cubicBezTo>
                <a:lnTo>
                  <a:pt x="114824" y="1361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pc="1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 </a:t>
            </a:r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$420,000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33CD109-2690-49BC-A3E0-00AFC1EABE53}"/>
              </a:ext>
            </a:extLst>
          </p:cNvPr>
          <p:cNvSpPr/>
          <p:nvPr/>
        </p:nvSpPr>
        <p:spPr>
          <a:xfrm>
            <a:off x="9805359" y="2707207"/>
            <a:ext cx="18966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13D45"/>
                </a:solidFill>
                <a:latin typeface="+mj-lt"/>
              </a:rPr>
              <a:t>$2,500</a:t>
            </a:r>
          </a:p>
          <a:p>
            <a:pPr>
              <a:spcBef>
                <a:spcPct val="0"/>
              </a:spcBef>
              <a:defRPr/>
            </a:pPr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13D45"/>
                </a:solidFill>
                <a:latin typeface="+mj-lt"/>
              </a:rPr>
              <a:t>Additional Fees</a:t>
            </a:r>
          </a:p>
        </p:txBody>
      </p:sp>
    </p:spTree>
    <p:extLst>
      <p:ext uri="{BB962C8B-B14F-4D97-AF65-F5344CB8AC3E}">
        <p14:creationId xmlns:p14="http://schemas.microsoft.com/office/powerpoint/2010/main" val="212938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3" grpId="0" animBg="1"/>
      <p:bldP spid="64" grpId="0" animBg="1"/>
      <p:bldP spid="7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9B99FAA-C53A-4F2C-989C-6AB136DB4FB2}"/>
              </a:ext>
            </a:extLst>
          </p:cNvPr>
          <p:cNvCxnSpPr>
            <a:cxnSpLocks/>
          </p:cNvCxnSpPr>
          <p:nvPr/>
        </p:nvCxnSpPr>
        <p:spPr>
          <a:xfrm>
            <a:off x="6645391" y="2467264"/>
            <a:ext cx="2165841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C483098-2193-46A3-A403-A73354E904FB}"/>
              </a:ext>
            </a:extLst>
          </p:cNvPr>
          <p:cNvCxnSpPr>
            <a:cxnSpLocks/>
          </p:cNvCxnSpPr>
          <p:nvPr/>
        </p:nvCxnSpPr>
        <p:spPr>
          <a:xfrm>
            <a:off x="6629400" y="3725144"/>
            <a:ext cx="2169076" cy="784939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34674F0-3683-420B-83C2-C1AC3D6EB179}"/>
              </a:ext>
            </a:extLst>
          </p:cNvPr>
          <p:cNvCxnSpPr>
            <a:cxnSpLocks/>
          </p:cNvCxnSpPr>
          <p:nvPr/>
        </p:nvCxnSpPr>
        <p:spPr>
          <a:xfrm>
            <a:off x="4492306" y="2467264"/>
            <a:ext cx="2137094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47824A6-C194-4A85-9B1D-2C7CEAF29F8F}"/>
              </a:ext>
            </a:extLst>
          </p:cNvPr>
          <p:cNvCxnSpPr>
            <a:cxnSpLocks/>
          </p:cNvCxnSpPr>
          <p:nvPr/>
        </p:nvCxnSpPr>
        <p:spPr>
          <a:xfrm>
            <a:off x="4533900" y="3055243"/>
            <a:ext cx="2095500" cy="678557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829B1A1-DDE0-4140-8FE5-BA17CE7B20B4}"/>
              </a:ext>
            </a:extLst>
          </p:cNvPr>
          <p:cNvCxnSpPr>
            <a:cxnSpLocks/>
          </p:cNvCxnSpPr>
          <p:nvPr/>
        </p:nvCxnSpPr>
        <p:spPr>
          <a:xfrm flipV="1">
            <a:off x="2331366" y="3055243"/>
            <a:ext cx="2160940" cy="231551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49FD284-2B3C-4240-B707-2AD8C38AE576}"/>
              </a:ext>
            </a:extLst>
          </p:cNvPr>
          <p:cNvCxnSpPr>
            <a:cxnSpLocks/>
          </p:cNvCxnSpPr>
          <p:nvPr/>
        </p:nvCxnSpPr>
        <p:spPr>
          <a:xfrm flipV="1">
            <a:off x="2331366" y="2463977"/>
            <a:ext cx="2160940" cy="739584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71EB99B6-4C38-4BA0-933B-EF9916CF8921}"/>
              </a:ext>
            </a:extLst>
          </p:cNvPr>
          <p:cNvSpPr/>
          <p:nvPr/>
        </p:nvSpPr>
        <p:spPr>
          <a:xfrm>
            <a:off x="8798476" y="2256023"/>
            <a:ext cx="2620194" cy="25843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E846E76-6A6A-49D6-BC37-DCE4722667B5}"/>
              </a:ext>
            </a:extLst>
          </p:cNvPr>
          <p:cNvGrpSpPr/>
          <p:nvPr/>
        </p:nvGrpSpPr>
        <p:grpSpPr>
          <a:xfrm>
            <a:off x="0" y="1828983"/>
            <a:ext cx="12192000" cy="4022552"/>
            <a:chOff x="0" y="1828983"/>
            <a:chExt cx="12192000" cy="4022552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16BBC6A-B695-427D-BF1E-0D9EC58CC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2898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9F46074-FE73-4507-B80F-1B9C7D63C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33180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DC6E0D8-F3DD-44FF-9A07-6537B755F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4307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2B5C821-2AC0-4F5F-9756-E23D465C5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48710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6DE607A-FBD2-4360-83B4-63D57AE9B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5153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2D6F805-6CBF-43BE-AA9B-F508319E85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834619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5A7EDC-4892-4855-B30D-6DBD59BA3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37437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5604642-57FE-45AE-8BCD-8DADE87B0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4025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328B3F4-CDED-4899-B1F7-9318D2E42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84589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Title 1">
            <a:extLst>
              <a:ext uri="{FF2B5EF4-FFF2-40B4-BE49-F238E27FC236}">
                <a16:creationId xmlns:a16="http://schemas.microsoft.com/office/drawing/2014/main" id="{B2EA1AF5-9DC0-4469-B78A-071D0099BE78}"/>
              </a:ext>
            </a:extLst>
          </p:cNvPr>
          <p:cNvSpPr txBox="1">
            <a:spLocks/>
          </p:cNvSpPr>
          <p:nvPr/>
        </p:nvSpPr>
        <p:spPr>
          <a:xfrm>
            <a:off x="405808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70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BD5D29A3-229A-4F65-A45B-78895F56A0EF}"/>
              </a:ext>
            </a:extLst>
          </p:cNvPr>
          <p:cNvSpPr txBox="1">
            <a:spLocks/>
          </p:cNvSpPr>
          <p:nvPr/>
        </p:nvSpPr>
        <p:spPr>
          <a:xfrm>
            <a:off x="621116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  <a:ea typeface="Lato Semibold" panose="020F0502020204030203" pitchFamily="34" charset="0"/>
              </a:rPr>
              <a:t>75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3C98E56A-5A3C-4393-B3AD-02D6B331C5D4}"/>
              </a:ext>
            </a:extLst>
          </p:cNvPr>
          <p:cNvSpPr txBox="1">
            <a:spLocks/>
          </p:cNvSpPr>
          <p:nvPr/>
        </p:nvSpPr>
        <p:spPr>
          <a:xfrm>
            <a:off x="836425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  <a:cs typeface="+mn-cs"/>
              </a:rPr>
              <a:t>80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CEF2E35E-AA05-4F3D-862C-4A314DEA9A54}"/>
              </a:ext>
            </a:extLst>
          </p:cNvPr>
          <p:cNvSpPr txBox="1">
            <a:spLocks/>
          </p:cNvSpPr>
          <p:nvPr/>
        </p:nvSpPr>
        <p:spPr>
          <a:xfrm>
            <a:off x="10517338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85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EEDB52D8-C5A4-40B4-9C40-70DF5DCF4C89}"/>
              </a:ext>
            </a:extLst>
          </p:cNvPr>
          <p:cNvSpPr txBox="1">
            <a:spLocks/>
          </p:cNvSpPr>
          <p:nvPr/>
        </p:nvSpPr>
        <p:spPr>
          <a:xfrm>
            <a:off x="190499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65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B88F7F-5671-4E22-A840-CD1455E3E7C8}"/>
              </a:ext>
            </a:extLst>
          </p:cNvPr>
          <p:cNvGrpSpPr/>
          <p:nvPr/>
        </p:nvGrpSpPr>
        <p:grpSpPr>
          <a:xfrm>
            <a:off x="-15456" y="1752600"/>
            <a:ext cx="1006056" cy="4161791"/>
            <a:chOff x="-15456" y="1752600"/>
            <a:chExt cx="1006056" cy="416179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31F19B0-6E52-43FA-A2E9-307A75A302A8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181979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899C050-B55B-44E2-8E92-78B1C622A242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32322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8D7C76D-7E9E-484B-8A3A-6D7C80BAE21B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07150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A5A177-0068-44E3-AA59-AEA6920BA7EE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57493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A16249F-F3A3-4CAD-8A19-5F7B19830DB1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82664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B562884-D786-4156-9B0C-0DD27A852E2F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330069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ECEF35-D0C1-40F1-A8FE-084076C33449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07835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C9E378F-D354-47B3-BE1A-BFDEB3124A47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581781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D492F92-DF89-4366-8C4A-47C3607C8FD2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833493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4E60CBE-1968-4541-BC19-56ACA5CE7A1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33691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2E795E6-33D6-44A0-9666-5B1356DEEA6E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085205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2A9F272-3EDF-4B36-9BDB-E19D32B59A5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58862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DAA55B7-6F5D-43B5-8B89-87E4D6A8E0CA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84034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5B192C3-3675-40F2-B525-15AE2D48AB7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34376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2DED6B7-D6DC-428C-B901-CD972685668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847194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F755AD8-E9EA-4BA4-84AF-9D2E8118A8F2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09205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2E4E786-5299-403E-BF80-AEB06C271EA3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59547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itle 1">
              <a:extLst>
                <a:ext uri="{FF2B5EF4-FFF2-40B4-BE49-F238E27FC236}">
                  <a16:creationId xmlns:a16="http://schemas.microsoft.com/office/drawing/2014/main" id="{B613D2CF-17E2-4F13-A31F-B8770959FE4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175260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800K</a:t>
              </a:r>
            </a:p>
          </p:txBody>
        </p:sp>
        <p:sp>
          <p:nvSpPr>
            <p:cNvPr id="153" name="Title 1">
              <a:extLst>
                <a:ext uri="{FF2B5EF4-FFF2-40B4-BE49-F238E27FC236}">
                  <a16:creationId xmlns:a16="http://schemas.microsoft.com/office/drawing/2014/main" id="{14948BB8-8E5B-4AE7-97BF-BDAABFBB203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25602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700K</a:t>
              </a:r>
            </a:p>
          </p:txBody>
        </p:sp>
        <p:sp>
          <p:nvSpPr>
            <p:cNvPr id="156" name="Title 1">
              <a:extLst>
                <a:ext uri="{FF2B5EF4-FFF2-40B4-BE49-F238E27FC236}">
                  <a16:creationId xmlns:a16="http://schemas.microsoft.com/office/drawing/2014/main" id="{82C5196E-F920-4C64-B7D4-F12C58440F7F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75944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600K</a:t>
              </a:r>
            </a:p>
          </p:txBody>
        </p:sp>
        <p:sp>
          <p:nvSpPr>
            <p:cNvPr id="171" name="Title 1">
              <a:extLst>
                <a:ext uri="{FF2B5EF4-FFF2-40B4-BE49-F238E27FC236}">
                  <a16:creationId xmlns:a16="http://schemas.microsoft.com/office/drawing/2014/main" id="{9F1BAC36-C9CF-4E7B-8CB9-ECBF0DAC6AEC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262872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500K</a:t>
              </a:r>
            </a:p>
          </p:txBody>
        </p:sp>
        <p:sp>
          <p:nvSpPr>
            <p:cNvPr id="177" name="Title 1">
              <a:extLst>
                <a:ext uri="{FF2B5EF4-FFF2-40B4-BE49-F238E27FC236}">
                  <a16:creationId xmlns:a16="http://schemas.microsoft.com/office/drawing/2014/main" id="{B6907B92-D6F7-4F80-A0FF-5B856EB371C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7662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400K</a:t>
              </a:r>
            </a:p>
          </p:txBody>
        </p:sp>
        <p:sp>
          <p:nvSpPr>
            <p:cNvPr id="179" name="Title 1">
              <a:extLst>
                <a:ext uri="{FF2B5EF4-FFF2-40B4-BE49-F238E27FC236}">
                  <a16:creationId xmlns:a16="http://schemas.microsoft.com/office/drawing/2014/main" id="{E7238D9A-7397-4BC0-8006-4EC433D641B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26972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300K</a:t>
              </a:r>
            </a:p>
          </p:txBody>
        </p:sp>
        <p:sp>
          <p:nvSpPr>
            <p:cNvPr id="185" name="Title 1">
              <a:extLst>
                <a:ext uri="{FF2B5EF4-FFF2-40B4-BE49-F238E27FC236}">
                  <a16:creationId xmlns:a16="http://schemas.microsoft.com/office/drawing/2014/main" id="{8D2F4966-9DC2-4BD4-A850-6A002A31DA2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77314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200K</a:t>
              </a:r>
            </a:p>
          </p:txBody>
        </p:sp>
        <p:sp>
          <p:nvSpPr>
            <p:cNvPr id="189" name="Title 1">
              <a:extLst>
                <a:ext uri="{FF2B5EF4-FFF2-40B4-BE49-F238E27FC236}">
                  <a16:creationId xmlns:a16="http://schemas.microsoft.com/office/drawing/2014/main" id="{9DBE6FBB-E798-49FF-98FD-71F63DE44ED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27656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100K</a:t>
              </a:r>
            </a:p>
          </p:txBody>
        </p:sp>
        <p:sp>
          <p:nvSpPr>
            <p:cNvPr id="190" name="Title 1">
              <a:extLst>
                <a:ext uri="{FF2B5EF4-FFF2-40B4-BE49-F238E27FC236}">
                  <a16:creationId xmlns:a16="http://schemas.microsoft.com/office/drawing/2014/main" id="{E8D89046-F9B4-4940-A4DC-0506D38CF0A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7799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0</a:t>
              </a: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71BAB5A9-2B3F-4EC8-ABDC-EE3B12D244C5}"/>
              </a:ext>
            </a:extLst>
          </p:cNvPr>
          <p:cNvSpPr/>
          <p:nvPr/>
        </p:nvSpPr>
        <p:spPr>
          <a:xfrm>
            <a:off x="8638221" y="2307244"/>
            <a:ext cx="320510" cy="32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D738B09-932D-4E0D-A7C1-641254BFFB4B}"/>
              </a:ext>
            </a:extLst>
          </p:cNvPr>
          <p:cNvSpPr/>
          <p:nvPr/>
        </p:nvSpPr>
        <p:spPr>
          <a:xfrm>
            <a:off x="8638221" y="4343400"/>
            <a:ext cx="320510" cy="32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EFED4681-7DFE-4E07-BE41-357F5EE063B2}"/>
              </a:ext>
            </a:extLst>
          </p:cNvPr>
          <p:cNvSpPr/>
          <p:nvPr/>
        </p:nvSpPr>
        <p:spPr>
          <a:xfrm rot="10800000" flipH="1" flipV="1">
            <a:off x="8991600" y="1948766"/>
            <a:ext cx="1547263" cy="533401"/>
          </a:xfrm>
          <a:custGeom>
            <a:avLst/>
            <a:gdLst>
              <a:gd name="connsiteX0" fmla="*/ 164548 w 1394984"/>
              <a:gd name="connsiteY0" fmla="*/ 0 h 533401"/>
              <a:gd name="connsiteX1" fmla="*/ 1345260 w 1394984"/>
              <a:gd name="connsiteY1" fmla="*/ 0 h 533401"/>
              <a:gd name="connsiteX2" fmla="*/ 1394984 w 1394984"/>
              <a:gd name="connsiteY2" fmla="*/ 49724 h 533401"/>
              <a:gd name="connsiteX3" fmla="*/ 1394984 w 1394984"/>
              <a:gd name="connsiteY3" fmla="*/ 483676 h 533401"/>
              <a:gd name="connsiteX4" fmla="*/ 1345260 w 1394984"/>
              <a:gd name="connsiteY4" fmla="*/ 533400 h 533401"/>
              <a:gd name="connsiteX5" fmla="*/ 164548 w 1394984"/>
              <a:gd name="connsiteY5" fmla="*/ 533400 h 533401"/>
              <a:gd name="connsiteX6" fmla="*/ 155112 w 1394984"/>
              <a:gd name="connsiteY6" fmla="*/ 531495 h 533401"/>
              <a:gd name="connsiteX7" fmla="*/ 155112 w 1394984"/>
              <a:gd name="connsiteY7" fmla="*/ 533401 h 533401"/>
              <a:gd name="connsiteX8" fmla="*/ 0 w 1394984"/>
              <a:gd name="connsiteY8" fmla="*/ 533401 h 533401"/>
              <a:gd name="connsiteX9" fmla="*/ 114824 w 1394984"/>
              <a:gd name="connsiteY9" fmla="*/ 397243 h 533401"/>
              <a:gd name="connsiteX10" fmla="*/ 114824 w 1394984"/>
              <a:gd name="connsiteY10" fmla="*/ 49724 h 533401"/>
              <a:gd name="connsiteX11" fmla="*/ 164548 w 1394984"/>
              <a:gd name="connsiteY11" fmla="*/ 0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4984" h="533401">
                <a:moveTo>
                  <a:pt x="164548" y="0"/>
                </a:move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lnTo>
                  <a:pt x="155112" y="531495"/>
                </a:lnTo>
                <a:lnTo>
                  <a:pt x="155112" y="533401"/>
                </a:lnTo>
                <a:lnTo>
                  <a:pt x="0" y="533401"/>
                </a:lnTo>
                <a:lnTo>
                  <a:pt x="114824" y="397243"/>
                </a:lnTo>
                <a:lnTo>
                  <a:pt x="114824" y="49724"/>
                </a:lnTo>
                <a:cubicBezTo>
                  <a:pt x="114824" y="22262"/>
                  <a:pt x="137086" y="0"/>
                  <a:pt x="164548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spc="100" dirty="0">
                <a:ln>
                  <a:solidFill>
                    <a:schemeClr val="tx1">
                      <a:alpha val="0"/>
                    </a:schemeClr>
                  </a:solidFill>
                </a:ln>
                <a:noFill/>
                <a:latin typeface="+mj-lt"/>
              </a:rPr>
              <a:t>  </a:t>
            </a:r>
            <a:r>
              <a:rPr lang="en-US" sz="2000" b="1" spc="100" dirty="0">
                <a:noFill/>
                <a:latin typeface="+mj-lt"/>
              </a:rPr>
              <a:t>$669,113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8A0F667B-2D26-4081-B5B3-462ECAFF8C2F}"/>
              </a:ext>
            </a:extLst>
          </p:cNvPr>
          <p:cNvSpPr/>
          <p:nvPr/>
        </p:nvSpPr>
        <p:spPr>
          <a:xfrm rot="10800000" flipH="1" flipV="1">
            <a:off x="9269983" y="2567069"/>
            <a:ext cx="1268879" cy="533400"/>
          </a:xfrm>
          <a:prstGeom prst="roundRect">
            <a:avLst>
              <a:gd name="adj" fmla="val 1222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noFill/>
                <a:latin typeface="+mj-lt"/>
              </a:rPr>
              <a:t>$6,691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7FBE7F1-C45D-4546-BA8E-93919C2AE156}"/>
              </a:ext>
            </a:extLst>
          </p:cNvPr>
          <p:cNvSpPr/>
          <p:nvPr/>
        </p:nvSpPr>
        <p:spPr>
          <a:xfrm rot="10800000" flipH="1" flipV="1">
            <a:off x="8991600" y="4489429"/>
            <a:ext cx="1547264" cy="533400"/>
          </a:xfrm>
          <a:custGeom>
            <a:avLst/>
            <a:gdLst>
              <a:gd name="connsiteX0" fmla="*/ 0 w 1394984"/>
              <a:gd name="connsiteY0" fmla="*/ 0 h 533400"/>
              <a:gd name="connsiteX1" fmla="*/ 155112 w 1394984"/>
              <a:gd name="connsiteY1" fmla="*/ 0 h 533400"/>
              <a:gd name="connsiteX2" fmla="*/ 155112 w 1394984"/>
              <a:gd name="connsiteY2" fmla="*/ 1905 h 533400"/>
              <a:gd name="connsiteX3" fmla="*/ 164548 w 1394984"/>
              <a:gd name="connsiteY3" fmla="*/ 0 h 533400"/>
              <a:gd name="connsiteX4" fmla="*/ 1345260 w 1394984"/>
              <a:gd name="connsiteY4" fmla="*/ 0 h 533400"/>
              <a:gd name="connsiteX5" fmla="*/ 1394984 w 1394984"/>
              <a:gd name="connsiteY5" fmla="*/ 49724 h 533400"/>
              <a:gd name="connsiteX6" fmla="*/ 1394984 w 1394984"/>
              <a:gd name="connsiteY6" fmla="*/ 483676 h 533400"/>
              <a:gd name="connsiteX7" fmla="*/ 1345260 w 1394984"/>
              <a:gd name="connsiteY7" fmla="*/ 533400 h 533400"/>
              <a:gd name="connsiteX8" fmla="*/ 164548 w 1394984"/>
              <a:gd name="connsiteY8" fmla="*/ 533400 h 533400"/>
              <a:gd name="connsiteX9" fmla="*/ 114824 w 1394984"/>
              <a:gd name="connsiteY9" fmla="*/ 483676 h 533400"/>
              <a:gd name="connsiteX10" fmla="*/ 114824 w 1394984"/>
              <a:gd name="connsiteY10" fmla="*/ 136159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4984" h="533400">
                <a:moveTo>
                  <a:pt x="0" y="0"/>
                </a:moveTo>
                <a:lnTo>
                  <a:pt x="155112" y="0"/>
                </a:lnTo>
                <a:lnTo>
                  <a:pt x="155112" y="1905"/>
                </a:lnTo>
                <a:lnTo>
                  <a:pt x="164548" y="0"/>
                </a:ln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cubicBezTo>
                  <a:pt x="137086" y="533400"/>
                  <a:pt x="114824" y="511138"/>
                  <a:pt x="114824" y="483676"/>
                </a:cubicBezTo>
                <a:lnTo>
                  <a:pt x="114824" y="1361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pc="100" dirty="0">
                <a:noFill/>
                <a:latin typeface="+mj-lt"/>
                <a:cs typeface="Times New Roman" charset="0"/>
              </a:rPr>
              <a:t>  </a:t>
            </a:r>
            <a:r>
              <a:rPr lang="en-US" sz="2000" b="1" spc="100" dirty="0">
                <a:noFill/>
                <a:latin typeface="+mj-lt"/>
              </a:rPr>
              <a:t>$271,441</a:t>
            </a:r>
          </a:p>
        </p:txBody>
      </p:sp>
    </p:spTree>
    <p:extLst>
      <p:ext uri="{BB962C8B-B14F-4D97-AF65-F5344CB8AC3E}">
        <p14:creationId xmlns:p14="http://schemas.microsoft.com/office/powerpoint/2010/main" val="3233658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9B99FAA-C53A-4F2C-989C-6AB136DB4FB2}"/>
              </a:ext>
            </a:extLst>
          </p:cNvPr>
          <p:cNvCxnSpPr>
            <a:cxnSpLocks/>
          </p:cNvCxnSpPr>
          <p:nvPr/>
        </p:nvCxnSpPr>
        <p:spPr>
          <a:xfrm>
            <a:off x="6645391" y="2467264"/>
            <a:ext cx="2165841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C483098-2193-46A3-A403-A73354E904FB}"/>
              </a:ext>
            </a:extLst>
          </p:cNvPr>
          <p:cNvCxnSpPr>
            <a:cxnSpLocks/>
          </p:cNvCxnSpPr>
          <p:nvPr/>
        </p:nvCxnSpPr>
        <p:spPr>
          <a:xfrm>
            <a:off x="6629400" y="3725144"/>
            <a:ext cx="2169076" cy="784939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34674F0-3683-420B-83C2-C1AC3D6EB179}"/>
              </a:ext>
            </a:extLst>
          </p:cNvPr>
          <p:cNvCxnSpPr>
            <a:cxnSpLocks/>
          </p:cNvCxnSpPr>
          <p:nvPr/>
        </p:nvCxnSpPr>
        <p:spPr>
          <a:xfrm>
            <a:off x="4492306" y="2467264"/>
            <a:ext cx="2137094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47824A6-C194-4A85-9B1D-2C7CEAF29F8F}"/>
              </a:ext>
            </a:extLst>
          </p:cNvPr>
          <p:cNvCxnSpPr>
            <a:cxnSpLocks/>
          </p:cNvCxnSpPr>
          <p:nvPr/>
        </p:nvCxnSpPr>
        <p:spPr>
          <a:xfrm>
            <a:off x="4533900" y="3055243"/>
            <a:ext cx="2095500" cy="678557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829B1A1-DDE0-4140-8FE5-BA17CE7B20B4}"/>
              </a:ext>
            </a:extLst>
          </p:cNvPr>
          <p:cNvCxnSpPr>
            <a:cxnSpLocks/>
          </p:cNvCxnSpPr>
          <p:nvPr/>
        </p:nvCxnSpPr>
        <p:spPr>
          <a:xfrm flipV="1">
            <a:off x="2331366" y="3055243"/>
            <a:ext cx="2160940" cy="231551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49FD284-2B3C-4240-B707-2AD8C38AE576}"/>
              </a:ext>
            </a:extLst>
          </p:cNvPr>
          <p:cNvCxnSpPr>
            <a:cxnSpLocks/>
          </p:cNvCxnSpPr>
          <p:nvPr/>
        </p:nvCxnSpPr>
        <p:spPr>
          <a:xfrm flipV="1">
            <a:off x="2331366" y="2463977"/>
            <a:ext cx="2160940" cy="739584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71EB99B6-4C38-4BA0-933B-EF9916CF8921}"/>
              </a:ext>
            </a:extLst>
          </p:cNvPr>
          <p:cNvSpPr/>
          <p:nvPr/>
        </p:nvSpPr>
        <p:spPr>
          <a:xfrm>
            <a:off x="8798476" y="2256023"/>
            <a:ext cx="2620194" cy="25843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E846E76-6A6A-49D6-BC37-DCE4722667B5}"/>
              </a:ext>
            </a:extLst>
          </p:cNvPr>
          <p:cNvGrpSpPr/>
          <p:nvPr/>
        </p:nvGrpSpPr>
        <p:grpSpPr>
          <a:xfrm>
            <a:off x="0" y="1828983"/>
            <a:ext cx="12192000" cy="4022552"/>
            <a:chOff x="0" y="1828983"/>
            <a:chExt cx="12192000" cy="4022552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16BBC6A-B695-427D-BF1E-0D9EC58CC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2898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9F46074-FE73-4507-B80F-1B9C7D63C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33180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DC6E0D8-F3DD-44FF-9A07-6537B755F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4307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2B5C821-2AC0-4F5F-9756-E23D465C5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48710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6DE607A-FBD2-4360-83B4-63D57AE9B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5153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2D6F805-6CBF-43BE-AA9B-F508319E85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834619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5A7EDC-4892-4855-B30D-6DBD59BA3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37437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5604642-57FE-45AE-8BCD-8DADE87B0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4025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328B3F4-CDED-4899-B1F7-9318D2E42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84589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Title 1">
            <a:extLst>
              <a:ext uri="{FF2B5EF4-FFF2-40B4-BE49-F238E27FC236}">
                <a16:creationId xmlns:a16="http://schemas.microsoft.com/office/drawing/2014/main" id="{B2EA1AF5-9DC0-4469-B78A-071D0099BE78}"/>
              </a:ext>
            </a:extLst>
          </p:cNvPr>
          <p:cNvSpPr txBox="1">
            <a:spLocks/>
          </p:cNvSpPr>
          <p:nvPr/>
        </p:nvSpPr>
        <p:spPr>
          <a:xfrm>
            <a:off x="405808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70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BD5D29A3-229A-4F65-A45B-78895F56A0EF}"/>
              </a:ext>
            </a:extLst>
          </p:cNvPr>
          <p:cNvSpPr txBox="1">
            <a:spLocks/>
          </p:cNvSpPr>
          <p:nvPr/>
        </p:nvSpPr>
        <p:spPr>
          <a:xfrm>
            <a:off x="621116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75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3C98E56A-5A3C-4393-B3AD-02D6B331C5D4}"/>
              </a:ext>
            </a:extLst>
          </p:cNvPr>
          <p:cNvSpPr txBox="1">
            <a:spLocks/>
          </p:cNvSpPr>
          <p:nvPr/>
        </p:nvSpPr>
        <p:spPr>
          <a:xfrm>
            <a:off x="836425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  <a:cs typeface="+mn-cs"/>
              </a:rPr>
              <a:t>80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CEF2E35E-AA05-4F3D-862C-4A314DEA9A54}"/>
              </a:ext>
            </a:extLst>
          </p:cNvPr>
          <p:cNvSpPr txBox="1">
            <a:spLocks/>
          </p:cNvSpPr>
          <p:nvPr/>
        </p:nvSpPr>
        <p:spPr>
          <a:xfrm>
            <a:off x="10517338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85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EEDB52D8-C5A4-40B4-9C40-70DF5DCF4C89}"/>
              </a:ext>
            </a:extLst>
          </p:cNvPr>
          <p:cNvSpPr txBox="1">
            <a:spLocks/>
          </p:cNvSpPr>
          <p:nvPr/>
        </p:nvSpPr>
        <p:spPr>
          <a:xfrm>
            <a:off x="190499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65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B88F7F-5671-4E22-A840-CD1455E3E7C8}"/>
              </a:ext>
            </a:extLst>
          </p:cNvPr>
          <p:cNvGrpSpPr/>
          <p:nvPr/>
        </p:nvGrpSpPr>
        <p:grpSpPr>
          <a:xfrm>
            <a:off x="-15456" y="1752600"/>
            <a:ext cx="1006056" cy="4161791"/>
            <a:chOff x="-15456" y="1752600"/>
            <a:chExt cx="1006056" cy="416179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31F19B0-6E52-43FA-A2E9-307A75A302A8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181979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899C050-B55B-44E2-8E92-78B1C622A242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32322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8D7C76D-7E9E-484B-8A3A-6D7C80BAE21B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07150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A5A177-0068-44E3-AA59-AEA6920BA7EE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57493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A16249F-F3A3-4CAD-8A19-5F7B19830DB1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82664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B562884-D786-4156-9B0C-0DD27A852E2F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330069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ECEF35-D0C1-40F1-A8FE-084076C33449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07835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C9E378F-D354-47B3-BE1A-BFDEB3124A47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581781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D492F92-DF89-4366-8C4A-47C3607C8FD2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833493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4E60CBE-1968-4541-BC19-56ACA5CE7A1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33691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2E795E6-33D6-44A0-9666-5B1356DEEA6E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085205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2A9F272-3EDF-4B36-9BDB-E19D32B59A5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58862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DAA55B7-6F5D-43B5-8B89-87E4D6A8E0CA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84034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5B192C3-3675-40F2-B525-15AE2D48AB7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34376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2DED6B7-D6DC-428C-B901-CD972685668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847194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F755AD8-E9EA-4BA4-84AF-9D2E8118A8F2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09205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2E4E786-5299-403E-BF80-AEB06C271EA3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59547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itle 1">
              <a:extLst>
                <a:ext uri="{FF2B5EF4-FFF2-40B4-BE49-F238E27FC236}">
                  <a16:creationId xmlns:a16="http://schemas.microsoft.com/office/drawing/2014/main" id="{B613D2CF-17E2-4F13-A31F-B8770959FE4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175260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800K</a:t>
              </a:r>
            </a:p>
          </p:txBody>
        </p:sp>
        <p:sp>
          <p:nvSpPr>
            <p:cNvPr id="153" name="Title 1">
              <a:extLst>
                <a:ext uri="{FF2B5EF4-FFF2-40B4-BE49-F238E27FC236}">
                  <a16:creationId xmlns:a16="http://schemas.microsoft.com/office/drawing/2014/main" id="{14948BB8-8E5B-4AE7-97BF-BDAABFBB203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25602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700K</a:t>
              </a:r>
            </a:p>
          </p:txBody>
        </p:sp>
        <p:sp>
          <p:nvSpPr>
            <p:cNvPr id="156" name="Title 1">
              <a:extLst>
                <a:ext uri="{FF2B5EF4-FFF2-40B4-BE49-F238E27FC236}">
                  <a16:creationId xmlns:a16="http://schemas.microsoft.com/office/drawing/2014/main" id="{82C5196E-F920-4C64-B7D4-F12C58440F7F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75944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600K</a:t>
              </a:r>
            </a:p>
          </p:txBody>
        </p:sp>
        <p:sp>
          <p:nvSpPr>
            <p:cNvPr id="171" name="Title 1">
              <a:extLst>
                <a:ext uri="{FF2B5EF4-FFF2-40B4-BE49-F238E27FC236}">
                  <a16:creationId xmlns:a16="http://schemas.microsoft.com/office/drawing/2014/main" id="{9F1BAC36-C9CF-4E7B-8CB9-ECBF0DAC6AEC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262872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500K</a:t>
              </a:r>
            </a:p>
          </p:txBody>
        </p:sp>
        <p:sp>
          <p:nvSpPr>
            <p:cNvPr id="177" name="Title 1">
              <a:extLst>
                <a:ext uri="{FF2B5EF4-FFF2-40B4-BE49-F238E27FC236}">
                  <a16:creationId xmlns:a16="http://schemas.microsoft.com/office/drawing/2014/main" id="{B6907B92-D6F7-4F80-A0FF-5B856EB371C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7662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400K</a:t>
              </a:r>
            </a:p>
          </p:txBody>
        </p:sp>
        <p:sp>
          <p:nvSpPr>
            <p:cNvPr id="179" name="Title 1">
              <a:extLst>
                <a:ext uri="{FF2B5EF4-FFF2-40B4-BE49-F238E27FC236}">
                  <a16:creationId xmlns:a16="http://schemas.microsoft.com/office/drawing/2014/main" id="{E7238D9A-7397-4BC0-8006-4EC433D641B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26972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300K</a:t>
              </a:r>
            </a:p>
          </p:txBody>
        </p:sp>
        <p:sp>
          <p:nvSpPr>
            <p:cNvPr id="185" name="Title 1">
              <a:extLst>
                <a:ext uri="{FF2B5EF4-FFF2-40B4-BE49-F238E27FC236}">
                  <a16:creationId xmlns:a16="http://schemas.microsoft.com/office/drawing/2014/main" id="{8D2F4966-9DC2-4BD4-A850-6A002A31DA2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77314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200K</a:t>
              </a:r>
            </a:p>
          </p:txBody>
        </p:sp>
        <p:sp>
          <p:nvSpPr>
            <p:cNvPr id="189" name="Title 1">
              <a:extLst>
                <a:ext uri="{FF2B5EF4-FFF2-40B4-BE49-F238E27FC236}">
                  <a16:creationId xmlns:a16="http://schemas.microsoft.com/office/drawing/2014/main" id="{9DBE6FBB-E798-49FF-98FD-71F63DE44ED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27656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100K</a:t>
              </a:r>
            </a:p>
          </p:txBody>
        </p:sp>
        <p:sp>
          <p:nvSpPr>
            <p:cNvPr id="190" name="Title 1">
              <a:extLst>
                <a:ext uri="{FF2B5EF4-FFF2-40B4-BE49-F238E27FC236}">
                  <a16:creationId xmlns:a16="http://schemas.microsoft.com/office/drawing/2014/main" id="{E8D89046-F9B4-4940-A4DC-0506D38CF0A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7799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0</a:t>
              </a: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71BAB5A9-2B3F-4EC8-ABDC-EE3B12D244C5}"/>
              </a:ext>
            </a:extLst>
          </p:cNvPr>
          <p:cNvSpPr/>
          <p:nvPr/>
        </p:nvSpPr>
        <p:spPr>
          <a:xfrm>
            <a:off x="8638221" y="2307244"/>
            <a:ext cx="320510" cy="32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D738B09-932D-4E0D-A7C1-641254BFFB4B}"/>
              </a:ext>
            </a:extLst>
          </p:cNvPr>
          <p:cNvSpPr/>
          <p:nvPr/>
        </p:nvSpPr>
        <p:spPr>
          <a:xfrm>
            <a:off x="8638221" y="4343400"/>
            <a:ext cx="320510" cy="32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0714B3C6-9793-438E-BB2D-5F238FD89031}"/>
              </a:ext>
            </a:extLst>
          </p:cNvPr>
          <p:cNvSpPr/>
          <p:nvPr/>
        </p:nvSpPr>
        <p:spPr>
          <a:xfrm rot="10800000" flipH="1" flipV="1">
            <a:off x="9087002" y="1948766"/>
            <a:ext cx="1547263" cy="533401"/>
          </a:xfrm>
          <a:custGeom>
            <a:avLst/>
            <a:gdLst>
              <a:gd name="connsiteX0" fmla="*/ 164548 w 1394984"/>
              <a:gd name="connsiteY0" fmla="*/ 0 h 533401"/>
              <a:gd name="connsiteX1" fmla="*/ 1345260 w 1394984"/>
              <a:gd name="connsiteY1" fmla="*/ 0 h 533401"/>
              <a:gd name="connsiteX2" fmla="*/ 1394984 w 1394984"/>
              <a:gd name="connsiteY2" fmla="*/ 49724 h 533401"/>
              <a:gd name="connsiteX3" fmla="*/ 1394984 w 1394984"/>
              <a:gd name="connsiteY3" fmla="*/ 483676 h 533401"/>
              <a:gd name="connsiteX4" fmla="*/ 1345260 w 1394984"/>
              <a:gd name="connsiteY4" fmla="*/ 533400 h 533401"/>
              <a:gd name="connsiteX5" fmla="*/ 164548 w 1394984"/>
              <a:gd name="connsiteY5" fmla="*/ 533400 h 533401"/>
              <a:gd name="connsiteX6" fmla="*/ 155112 w 1394984"/>
              <a:gd name="connsiteY6" fmla="*/ 531495 h 533401"/>
              <a:gd name="connsiteX7" fmla="*/ 155112 w 1394984"/>
              <a:gd name="connsiteY7" fmla="*/ 533401 h 533401"/>
              <a:gd name="connsiteX8" fmla="*/ 0 w 1394984"/>
              <a:gd name="connsiteY8" fmla="*/ 533401 h 533401"/>
              <a:gd name="connsiteX9" fmla="*/ 114824 w 1394984"/>
              <a:gd name="connsiteY9" fmla="*/ 397243 h 533401"/>
              <a:gd name="connsiteX10" fmla="*/ 114824 w 1394984"/>
              <a:gd name="connsiteY10" fmla="*/ 49724 h 533401"/>
              <a:gd name="connsiteX11" fmla="*/ 164548 w 1394984"/>
              <a:gd name="connsiteY11" fmla="*/ 0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4984" h="533401">
                <a:moveTo>
                  <a:pt x="164548" y="0"/>
                </a:move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lnTo>
                  <a:pt x="155112" y="531495"/>
                </a:lnTo>
                <a:lnTo>
                  <a:pt x="155112" y="533401"/>
                </a:lnTo>
                <a:lnTo>
                  <a:pt x="0" y="533401"/>
                </a:lnTo>
                <a:lnTo>
                  <a:pt x="114824" y="397243"/>
                </a:lnTo>
                <a:lnTo>
                  <a:pt x="114824" y="49724"/>
                </a:lnTo>
                <a:cubicBezTo>
                  <a:pt x="114824" y="22262"/>
                  <a:pt x="137086" y="0"/>
                  <a:pt x="1645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spc="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 </a:t>
            </a:r>
            <a:r>
              <a:rPr lang="en-US" sz="2000" b="1" spc="100" dirty="0">
                <a:solidFill>
                  <a:schemeClr val="tx1"/>
                </a:solidFill>
                <a:latin typeface="+mj-lt"/>
              </a:rPr>
              <a:t>$670,000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BE5C6E8-E4D7-4BB7-8280-255729A4B03E}"/>
              </a:ext>
            </a:extLst>
          </p:cNvPr>
          <p:cNvSpPr/>
          <p:nvPr/>
        </p:nvSpPr>
        <p:spPr>
          <a:xfrm rot="10800000" flipH="1" flipV="1">
            <a:off x="9365385" y="2567069"/>
            <a:ext cx="1268879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$6,700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BC26F8A-CDD0-4650-83C2-5A3EB0B26068}"/>
              </a:ext>
            </a:extLst>
          </p:cNvPr>
          <p:cNvCxnSpPr>
            <a:cxnSpLocks/>
            <a:stCxn id="63" idx="2"/>
            <a:endCxn id="65" idx="0"/>
          </p:cNvCxnSpPr>
          <p:nvPr/>
        </p:nvCxnSpPr>
        <p:spPr>
          <a:xfrm>
            <a:off x="9999825" y="3100469"/>
            <a:ext cx="1" cy="764335"/>
          </a:xfrm>
          <a:prstGeom prst="line">
            <a:avLst/>
          </a:prstGeom>
          <a:ln w="38100" cap="rnd">
            <a:solidFill>
              <a:schemeClr val="accent6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BB56912B-DAD4-43F4-A5DF-026C802483E4}"/>
              </a:ext>
            </a:extLst>
          </p:cNvPr>
          <p:cNvSpPr/>
          <p:nvPr/>
        </p:nvSpPr>
        <p:spPr>
          <a:xfrm rot="10800000" flipH="1" flipV="1">
            <a:off x="9365386" y="3864804"/>
            <a:ext cx="1268879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$2,700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E5B69103-CC64-472B-9985-D341DE3E1514}"/>
              </a:ext>
            </a:extLst>
          </p:cNvPr>
          <p:cNvSpPr/>
          <p:nvPr/>
        </p:nvSpPr>
        <p:spPr>
          <a:xfrm rot="10800000" flipH="1" flipV="1">
            <a:off x="9087002" y="4489429"/>
            <a:ext cx="1547264" cy="533400"/>
          </a:xfrm>
          <a:custGeom>
            <a:avLst/>
            <a:gdLst>
              <a:gd name="connsiteX0" fmla="*/ 0 w 1394984"/>
              <a:gd name="connsiteY0" fmla="*/ 0 h 533400"/>
              <a:gd name="connsiteX1" fmla="*/ 155112 w 1394984"/>
              <a:gd name="connsiteY1" fmla="*/ 0 h 533400"/>
              <a:gd name="connsiteX2" fmla="*/ 155112 w 1394984"/>
              <a:gd name="connsiteY2" fmla="*/ 1905 h 533400"/>
              <a:gd name="connsiteX3" fmla="*/ 164548 w 1394984"/>
              <a:gd name="connsiteY3" fmla="*/ 0 h 533400"/>
              <a:gd name="connsiteX4" fmla="*/ 1345260 w 1394984"/>
              <a:gd name="connsiteY4" fmla="*/ 0 h 533400"/>
              <a:gd name="connsiteX5" fmla="*/ 1394984 w 1394984"/>
              <a:gd name="connsiteY5" fmla="*/ 49724 h 533400"/>
              <a:gd name="connsiteX6" fmla="*/ 1394984 w 1394984"/>
              <a:gd name="connsiteY6" fmla="*/ 483676 h 533400"/>
              <a:gd name="connsiteX7" fmla="*/ 1345260 w 1394984"/>
              <a:gd name="connsiteY7" fmla="*/ 533400 h 533400"/>
              <a:gd name="connsiteX8" fmla="*/ 164548 w 1394984"/>
              <a:gd name="connsiteY8" fmla="*/ 533400 h 533400"/>
              <a:gd name="connsiteX9" fmla="*/ 114824 w 1394984"/>
              <a:gd name="connsiteY9" fmla="*/ 483676 h 533400"/>
              <a:gd name="connsiteX10" fmla="*/ 114824 w 1394984"/>
              <a:gd name="connsiteY10" fmla="*/ 136159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4984" h="533400">
                <a:moveTo>
                  <a:pt x="0" y="0"/>
                </a:moveTo>
                <a:lnTo>
                  <a:pt x="155112" y="0"/>
                </a:lnTo>
                <a:lnTo>
                  <a:pt x="155112" y="1905"/>
                </a:lnTo>
                <a:lnTo>
                  <a:pt x="164548" y="0"/>
                </a:ln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cubicBezTo>
                  <a:pt x="137086" y="533400"/>
                  <a:pt x="114824" y="511138"/>
                  <a:pt x="114824" y="483676"/>
                </a:cubicBezTo>
                <a:lnTo>
                  <a:pt x="114824" y="1361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pc="1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 </a:t>
            </a:r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$270,000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17C0464-4ABE-4972-B89E-C348355E5AD5}"/>
              </a:ext>
            </a:extLst>
          </p:cNvPr>
          <p:cNvSpPr/>
          <p:nvPr/>
        </p:nvSpPr>
        <p:spPr>
          <a:xfrm>
            <a:off x="7151492" y="3082527"/>
            <a:ext cx="18966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+mj-lt"/>
              </a:rPr>
              <a:t>$3,977</a:t>
            </a:r>
          </a:p>
          <a:p>
            <a:pPr algn="r">
              <a:spcBef>
                <a:spcPct val="0"/>
              </a:spcBef>
              <a:defRPr/>
            </a:pPr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+mj-lt"/>
              </a:rPr>
              <a:t>Additional Fees</a:t>
            </a:r>
          </a:p>
        </p:txBody>
      </p:sp>
    </p:spTree>
    <p:extLst>
      <p:ext uri="{BB962C8B-B14F-4D97-AF65-F5344CB8AC3E}">
        <p14:creationId xmlns:p14="http://schemas.microsoft.com/office/powerpoint/2010/main" val="1055776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9B99FAA-C53A-4F2C-989C-6AB136DB4FB2}"/>
              </a:ext>
            </a:extLst>
          </p:cNvPr>
          <p:cNvCxnSpPr>
            <a:cxnSpLocks/>
          </p:cNvCxnSpPr>
          <p:nvPr/>
        </p:nvCxnSpPr>
        <p:spPr>
          <a:xfrm>
            <a:off x="6645391" y="2467264"/>
            <a:ext cx="2165841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C483098-2193-46A3-A403-A73354E904FB}"/>
              </a:ext>
            </a:extLst>
          </p:cNvPr>
          <p:cNvCxnSpPr>
            <a:cxnSpLocks/>
          </p:cNvCxnSpPr>
          <p:nvPr/>
        </p:nvCxnSpPr>
        <p:spPr>
          <a:xfrm>
            <a:off x="6629400" y="3725144"/>
            <a:ext cx="2169076" cy="784939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34674F0-3683-420B-83C2-C1AC3D6EB179}"/>
              </a:ext>
            </a:extLst>
          </p:cNvPr>
          <p:cNvCxnSpPr>
            <a:cxnSpLocks/>
          </p:cNvCxnSpPr>
          <p:nvPr/>
        </p:nvCxnSpPr>
        <p:spPr>
          <a:xfrm>
            <a:off x="4492306" y="2467264"/>
            <a:ext cx="2137094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47824A6-C194-4A85-9B1D-2C7CEAF29F8F}"/>
              </a:ext>
            </a:extLst>
          </p:cNvPr>
          <p:cNvCxnSpPr>
            <a:cxnSpLocks/>
          </p:cNvCxnSpPr>
          <p:nvPr/>
        </p:nvCxnSpPr>
        <p:spPr>
          <a:xfrm>
            <a:off x="4533900" y="3055243"/>
            <a:ext cx="2095500" cy="678557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829B1A1-DDE0-4140-8FE5-BA17CE7B20B4}"/>
              </a:ext>
            </a:extLst>
          </p:cNvPr>
          <p:cNvCxnSpPr>
            <a:cxnSpLocks/>
          </p:cNvCxnSpPr>
          <p:nvPr/>
        </p:nvCxnSpPr>
        <p:spPr>
          <a:xfrm flipV="1">
            <a:off x="2331366" y="3055243"/>
            <a:ext cx="2160940" cy="231551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49FD284-2B3C-4240-B707-2AD8C38AE576}"/>
              </a:ext>
            </a:extLst>
          </p:cNvPr>
          <p:cNvCxnSpPr>
            <a:cxnSpLocks/>
          </p:cNvCxnSpPr>
          <p:nvPr/>
        </p:nvCxnSpPr>
        <p:spPr>
          <a:xfrm flipV="1">
            <a:off x="2331366" y="2463977"/>
            <a:ext cx="2160940" cy="739584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71EB99B6-4C38-4BA0-933B-EF9916CF8921}"/>
              </a:ext>
            </a:extLst>
          </p:cNvPr>
          <p:cNvSpPr/>
          <p:nvPr/>
        </p:nvSpPr>
        <p:spPr>
          <a:xfrm>
            <a:off x="8798476" y="2256023"/>
            <a:ext cx="2620194" cy="35911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E846E76-6A6A-49D6-BC37-DCE4722667B5}"/>
              </a:ext>
            </a:extLst>
          </p:cNvPr>
          <p:cNvGrpSpPr/>
          <p:nvPr/>
        </p:nvGrpSpPr>
        <p:grpSpPr>
          <a:xfrm>
            <a:off x="0" y="1828983"/>
            <a:ext cx="12192000" cy="4022552"/>
            <a:chOff x="0" y="1828983"/>
            <a:chExt cx="12192000" cy="4022552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16BBC6A-B695-427D-BF1E-0D9EC58CC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2898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9F46074-FE73-4507-B80F-1B9C7D63C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33180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DC6E0D8-F3DD-44FF-9A07-6537B755F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4307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2B5C821-2AC0-4F5F-9756-E23D465C5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48710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6DE607A-FBD2-4360-83B4-63D57AE9B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5153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2D6F805-6CBF-43BE-AA9B-F508319E85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834619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5A7EDC-4892-4855-B30D-6DBD59BA3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37437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5604642-57FE-45AE-8BCD-8DADE87B0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4025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328B3F4-CDED-4899-B1F7-9318D2E42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84589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Title 1">
            <a:extLst>
              <a:ext uri="{FF2B5EF4-FFF2-40B4-BE49-F238E27FC236}">
                <a16:creationId xmlns:a16="http://schemas.microsoft.com/office/drawing/2014/main" id="{B2EA1AF5-9DC0-4469-B78A-071D0099BE78}"/>
              </a:ext>
            </a:extLst>
          </p:cNvPr>
          <p:cNvSpPr txBox="1">
            <a:spLocks/>
          </p:cNvSpPr>
          <p:nvPr/>
        </p:nvSpPr>
        <p:spPr>
          <a:xfrm>
            <a:off x="405808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70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BD5D29A3-229A-4F65-A45B-78895F56A0EF}"/>
              </a:ext>
            </a:extLst>
          </p:cNvPr>
          <p:cNvSpPr txBox="1">
            <a:spLocks/>
          </p:cNvSpPr>
          <p:nvPr/>
        </p:nvSpPr>
        <p:spPr>
          <a:xfrm>
            <a:off x="621116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75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3C98E56A-5A3C-4393-B3AD-02D6B331C5D4}"/>
              </a:ext>
            </a:extLst>
          </p:cNvPr>
          <p:cNvSpPr txBox="1">
            <a:spLocks/>
          </p:cNvSpPr>
          <p:nvPr/>
        </p:nvSpPr>
        <p:spPr>
          <a:xfrm>
            <a:off x="836425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  <a:cs typeface="+mn-cs"/>
              </a:rPr>
              <a:t>80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CEF2E35E-AA05-4F3D-862C-4A314DEA9A54}"/>
              </a:ext>
            </a:extLst>
          </p:cNvPr>
          <p:cNvSpPr txBox="1">
            <a:spLocks/>
          </p:cNvSpPr>
          <p:nvPr/>
        </p:nvSpPr>
        <p:spPr>
          <a:xfrm>
            <a:off x="10517338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85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EEDB52D8-C5A4-40B4-9C40-70DF5DCF4C89}"/>
              </a:ext>
            </a:extLst>
          </p:cNvPr>
          <p:cNvSpPr txBox="1">
            <a:spLocks/>
          </p:cNvSpPr>
          <p:nvPr/>
        </p:nvSpPr>
        <p:spPr>
          <a:xfrm>
            <a:off x="190499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65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B88F7F-5671-4E22-A840-CD1455E3E7C8}"/>
              </a:ext>
            </a:extLst>
          </p:cNvPr>
          <p:cNvGrpSpPr/>
          <p:nvPr/>
        </p:nvGrpSpPr>
        <p:grpSpPr>
          <a:xfrm>
            <a:off x="-15456" y="1752600"/>
            <a:ext cx="1006056" cy="4161791"/>
            <a:chOff x="-15456" y="1752600"/>
            <a:chExt cx="1006056" cy="416179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31F19B0-6E52-43FA-A2E9-307A75A302A8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181979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899C050-B55B-44E2-8E92-78B1C622A242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32322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8D7C76D-7E9E-484B-8A3A-6D7C80BAE21B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07150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A5A177-0068-44E3-AA59-AEA6920BA7EE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57493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A16249F-F3A3-4CAD-8A19-5F7B19830DB1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82664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B562884-D786-4156-9B0C-0DD27A852E2F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330069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ECEF35-D0C1-40F1-A8FE-084076C33449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07835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C9E378F-D354-47B3-BE1A-BFDEB3124A47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581781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D492F92-DF89-4366-8C4A-47C3607C8FD2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833493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4E60CBE-1968-4541-BC19-56ACA5CE7A1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33691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2E795E6-33D6-44A0-9666-5B1356DEEA6E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085205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2A9F272-3EDF-4B36-9BDB-E19D32B59A5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58862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DAA55B7-6F5D-43B5-8B89-87E4D6A8E0CA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84034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5B192C3-3675-40F2-B525-15AE2D48AB7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34376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2DED6B7-D6DC-428C-B901-CD972685668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847194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F755AD8-E9EA-4BA4-84AF-9D2E8118A8F2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09205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2E4E786-5299-403E-BF80-AEB06C271EA3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59547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itle 1">
              <a:extLst>
                <a:ext uri="{FF2B5EF4-FFF2-40B4-BE49-F238E27FC236}">
                  <a16:creationId xmlns:a16="http://schemas.microsoft.com/office/drawing/2014/main" id="{B613D2CF-17E2-4F13-A31F-B8770959FE4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175260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800K</a:t>
              </a:r>
            </a:p>
          </p:txBody>
        </p:sp>
        <p:sp>
          <p:nvSpPr>
            <p:cNvPr id="153" name="Title 1">
              <a:extLst>
                <a:ext uri="{FF2B5EF4-FFF2-40B4-BE49-F238E27FC236}">
                  <a16:creationId xmlns:a16="http://schemas.microsoft.com/office/drawing/2014/main" id="{14948BB8-8E5B-4AE7-97BF-BDAABFBB203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25602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700K</a:t>
              </a:r>
            </a:p>
          </p:txBody>
        </p:sp>
        <p:sp>
          <p:nvSpPr>
            <p:cNvPr id="156" name="Title 1">
              <a:extLst>
                <a:ext uri="{FF2B5EF4-FFF2-40B4-BE49-F238E27FC236}">
                  <a16:creationId xmlns:a16="http://schemas.microsoft.com/office/drawing/2014/main" id="{82C5196E-F920-4C64-B7D4-F12C58440F7F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75944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600K</a:t>
              </a:r>
            </a:p>
          </p:txBody>
        </p:sp>
        <p:sp>
          <p:nvSpPr>
            <p:cNvPr id="171" name="Title 1">
              <a:extLst>
                <a:ext uri="{FF2B5EF4-FFF2-40B4-BE49-F238E27FC236}">
                  <a16:creationId xmlns:a16="http://schemas.microsoft.com/office/drawing/2014/main" id="{9F1BAC36-C9CF-4E7B-8CB9-ECBF0DAC6AEC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262872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500K</a:t>
              </a:r>
            </a:p>
          </p:txBody>
        </p:sp>
        <p:sp>
          <p:nvSpPr>
            <p:cNvPr id="177" name="Title 1">
              <a:extLst>
                <a:ext uri="{FF2B5EF4-FFF2-40B4-BE49-F238E27FC236}">
                  <a16:creationId xmlns:a16="http://schemas.microsoft.com/office/drawing/2014/main" id="{B6907B92-D6F7-4F80-A0FF-5B856EB371C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7662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400K</a:t>
              </a:r>
            </a:p>
          </p:txBody>
        </p:sp>
        <p:sp>
          <p:nvSpPr>
            <p:cNvPr id="179" name="Title 1">
              <a:extLst>
                <a:ext uri="{FF2B5EF4-FFF2-40B4-BE49-F238E27FC236}">
                  <a16:creationId xmlns:a16="http://schemas.microsoft.com/office/drawing/2014/main" id="{E7238D9A-7397-4BC0-8006-4EC433D641B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26972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300K</a:t>
              </a:r>
            </a:p>
          </p:txBody>
        </p:sp>
        <p:sp>
          <p:nvSpPr>
            <p:cNvPr id="185" name="Title 1">
              <a:extLst>
                <a:ext uri="{FF2B5EF4-FFF2-40B4-BE49-F238E27FC236}">
                  <a16:creationId xmlns:a16="http://schemas.microsoft.com/office/drawing/2014/main" id="{8D2F4966-9DC2-4BD4-A850-6A002A31DA2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77314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200K</a:t>
              </a:r>
            </a:p>
          </p:txBody>
        </p:sp>
        <p:sp>
          <p:nvSpPr>
            <p:cNvPr id="189" name="Title 1">
              <a:extLst>
                <a:ext uri="{FF2B5EF4-FFF2-40B4-BE49-F238E27FC236}">
                  <a16:creationId xmlns:a16="http://schemas.microsoft.com/office/drawing/2014/main" id="{9DBE6FBB-E798-49FF-98FD-71F63DE44ED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27656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100K</a:t>
              </a:r>
            </a:p>
          </p:txBody>
        </p:sp>
        <p:sp>
          <p:nvSpPr>
            <p:cNvPr id="190" name="Title 1">
              <a:extLst>
                <a:ext uri="{FF2B5EF4-FFF2-40B4-BE49-F238E27FC236}">
                  <a16:creationId xmlns:a16="http://schemas.microsoft.com/office/drawing/2014/main" id="{E8D89046-F9B4-4940-A4DC-0506D38CF0A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7799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0</a:t>
              </a: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71BAB5A9-2B3F-4EC8-ABDC-EE3B12D244C5}"/>
              </a:ext>
            </a:extLst>
          </p:cNvPr>
          <p:cNvSpPr/>
          <p:nvPr/>
        </p:nvSpPr>
        <p:spPr>
          <a:xfrm>
            <a:off x="8638221" y="2307244"/>
            <a:ext cx="320510" cy="32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D738B09-932D-4E0D-A7C1-641254BFFB4B}"/>
              </a:ext>
            </a:extLst>
          </p:cNvPr>
          <p:cNvSpPr/>
          <p:nvPr/>
        </p:nvSpPr>
        <p:spPr>
          <a:xfrm>
            <a:off x="8638221" y="4343400"/>
            <a:ext cx="320510" cy="32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0714B3C6-9793-438E-BB2D-5F238FD89031}"/>
              </a:ext>
            </a:extLst>
          </p:cNvPr>
          <p:cNvSpPr/>
          <p:nvPr/>
        </p:nvSpPr>
        <p:spPr>
          <a:xfrm rot="10800000" flipH="1" flipV="1">
            <a:off x="9087002" y="1948766"/>
            <a:ext cx="1547263" cy="533401"/>
          </a:xfrm>
          <a:custGeom>
            <a:avLst/>
            <a:gdLst>
              <a:gd name="connsiteX0" fmla="*/ 164548 w 1394984"/>
              <a:gd name="connsiteY0" fmla="*/ 0 h 533401"/>
              <a:gd name="connsiteX1" fmla="*/ 1345260 w 1394984"/>
              <a:gd name="connsiteY1" fmla="*/ 0 h 533401"/>
              <a:gd name="connsiteX2" fmla="*/ 1394984 w 1394984"/>
              <a:gd name="connsiteY2" fmla="*/ 49724 h 533401"/>
              <a:gd name="connsiteX3" fmla="*/ 1394984 w 1394984"/>
              <a:gd name="connsiteY3" fmla="*/ 483676 h 533401"/>
              <a:gd name="connsiteX4" fmla="*/ 1345260 w 1394984"/>
              <a:gd name="connsiteY4" fmla="*/ 533400 h 533401"/>
              <a:gd name="connsiteX5" fmla="*/ 164548 w 1394984"/>
              <a:gd name="connsiteY5" fmla="*/ 533400 h 533401"/>
              <a:gd name="connsiteX6" fmla="*/ 155112 w 1394984"/>
              <a:gd name="connsiteY6" fmla="*/ 531495 h 533401"/>
              <a:gd name="connsiteX7" fmla="*/ 155112 w 1394984"/>
              <a:gd name="connsiteY7" fmla="*/ 533401 h 533401"/>
              <a:gd name="connsiteX8" fmla="*/ 0 w 1394984"/>
              <a:gd name="connsiteY8" fmla="*/ 533401 h 533401"/>
              <a:gd name="connsiteX9" fmla="*/ 114824 w 1394984"/>
              <a:gd name="connsiteY9" fmla="*/ 397243 h 533401"/>
              <a:gd name="connsiteX10" fmla="*/ 114824 w 1394984"/>
              <a:gd name="connsiteY10" fmla="*/ 49724 h 533401"/>
              <a:gd name="connsiteX11" fmla="*/ 164548 w 1394984"/>
              <a:gd name="connsiteY11" fmla="*/ 0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4984" h="533401">
                <a:moveTo>
                  <a:pt x="164548" y="0"/>
                </a:move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lnTo>
                  <a:pt x="155112" y="531495"/>
                </a:lnTo>
                <a:lnTo>
                  <a:pt x="155112" y="533401"/>
                </a:lnTo>
                <a:lnTo>
                  <a:pt x="0" y="533401"/>
                </a:lnTo>
                <a:lnTo>
                  <a:pt x="114824" y="397243"/>
                </a:lnTo>
                <a:lnTo>
                  <a:pt x="114824" y="49724"/>
                </a:lnTo>
                <a:cubicBezTo>
                  <a:pt x="114824" y="22262"/>
                  <a:pt x="137086" y="0"/>
                  <a:pt x="1645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spc="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 </a:t>
            </a:r>
            <a:r>
              <a:rPr lang="en-US" sz="2000" b="1" spc="100" dirty="0">
                <a:solidFill>
                  <a:schemeClr val="tx1"/>
                </a:solidFill>
                <a:latin typeface="+mj-lt"/>
              </a:rPr>
              <a:t>$670,000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BE5C6E8-E4D7-4BB7-8280-255729A4B03E}"/>
              </a:ext>
            </a:extLst>
          </p:cNvPr>
          <p:cNvSpPr/>
          <p:nvPr/>
        </p:nvSpPr>
        <p:spPr>
          <a:xfrm rot="10800000" flipH="1" flipV="1">
            <a:off x="9365385" y="2567069"/>
            <a:ext cx="1268879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$6,700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BC26F8A-CDD0-4650-83C2-5A3EB0B26068}"/>
              </a:ext>
            </a:extLst>
          </p:cNvPr>
          <p:cNvCxnSpPr>
            <a:cxnSpLocks/>
            <a:stCxn id="63" idx="2"/>
            <a:endCxn id="65" idx="0"/>
          </p:cNvCxnSpPr>
          <p:nvPr/>
        </p:nvCxnSpPr>
        <p:spPr>
          <a:xfrm>
            <a:off x="9999825" y="3100469"/>
            <a:ext cx="1" cy="764335"/>
          </a:xfrm>
          <a:prstGeom prst="line">
            <a:avLst/>
          </a:prstGeom>
          <a:ln w="38100" cap="rnd">
            <a:solidFill>
              <a:schemeClr val="accent6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BB56912B-DAD4-43F4-A5DF-026C802483E4}"/>
              </a:ext>
            </a:extLst>
          </p:cNvPr>
          <p:cNvSpPr/>
          <p:nvPr/>
        </p:nvSpPr>
        <p:spPr>
          <a:xfrm rot="10800000" flipH="1" flipV="1">
            <a:off x="9365386" y="3864804"/>
            <a:ext cx="1268879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$2,700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E5B69103-CC64-472B-9985-D341DE3E1514}"/>
              </a:ext>
            </a:extLst>
          </p:cNvPr>
          <p:cNvSpPr/>
          <p:nvPr/>
        </p:nvSpPr>
        <p:spPr>
          <a:xfrm rot="10800000" flipH="1" flipV="1">
            <a:off x="9087002" y="4489429"/>
            <a:ext cx="1547264" cy="533400"/>
          </a:xfrm>
          <a:custGeom>
            <a:avLst/>
            <a:gdLst>
              <a:gd name="connsiteX0" fmla="*/ 0 w 1394984"/>
              <a:gd name="connsiteY0" fmla="*/ 0 h 533400"/>
              <a:gd name="connsiteX1" fmla="*/ 155112 w 1394984"/>
              <a:gd name="connsiteY1" fmla="*/ 0 h 533400"/>
              <a:gd name="connsiteX2" fmla="*/ 155112 w 1394984"/>
              <a:gd name="connsiteY2" fmla="*/ 1905 h 533400"/>
              <a:gd name="connsiteX3" fmla="*/ 164548 w 1394984"/>
              <a:gd name="connsiteY3" fmla="*/ 0 h 533400"/>
              <a:gd name="connsiteX4" fmla="*/ 1345260 w 1394984"/>
              <a:gd name="connsiteY4" fmla="*/ 0 h 533400"/>
              <a:gd name="connsiteX5" fmla="*/ 1394984 w 1394984"/>
              <a:gd name="connsiteY5" fmla="*/ 49724 h 533400"/>
              <a:gd name="connsiteX6" fmla="*/ 1394984 w 1394984"/>
              <a:gd name="connsiteY6" fmla="*/ 483676 h 533400"/>
              <a:gd name="connsiteX7" fmla="*/ 1345260 w 1394984"/>
              <a:gd name="connsiteY7" fmla="*/ 533400 h 533400"/>
              <a:gd name="connsiteX8" fmla="*/ 164548 w 1394984"/>
              <a:gd name="connsiteY8" fmla="*/ 533400 h 533400"/>
              <a:gd name="connsiteX9" fmla="*/ 114824 w 1394984"/>
              <a:gd name="connsiteY9" fmla="*/ 483676 h 533400"/>
              <a:gd name="connsiteX10" fmla="*/ 114824 w 1394984"/>
              <a:gd name="connsiteY10" fmla="*/ 136159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4984" h="533400">
                <a:moveTo>
                  <a:pt x="0" y="0"/>
                </a:moveTo>
                <a:lnTo>
                  <a:pt x="155112" y="0"/>
                </a:lnTo>
                <a:lnTo>
                  <a:pt x="155112" y="1905"/>
                </a:lnTo>
                <a:lnTo>
                  <a:pt x="164548" y="0"/>
                </a:ln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cubicBezTo>
                  <a:pt x="137086" y="533400"/>
                  <a:pt x="114824" y="511138"/>
                  <a:pt x="114824" y="483676"/>
                </a:cubicBezTo>
                <a:lnTo>
                  <a:pt x="114824" y="1361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pc="1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 </a:t>
            </a:r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$270,000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17C0464-4ABE-4972-B89E-C348355E5AD5}"/>
              </a:ext>
            </a:extLst>
          </p:cNvPr>
          <p:cNvSpPr/>
          <p:nvPr/>
        </p:nvSpPr>
        <p:spPr>
          <a:xfrm>
            <a:off x="7397453" y="3082527"/>
            <a:ext cx="18966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13D45"/>
                </a:solidFill>
                <a:latin typeface="+mj-lt"/>
              </a:rPr>
              <a:t>$4,000</a:t>
            </a:r>
          </a:p>
          <a:p>
            <a:pPr algn="r">
              <a:spcBef>
                <a:spcPct val="0"/>
              </a:spcBef>
              <a:defRPr/>
            </a:pPr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13D45"/>
                </a:solidFill>
                <a:latin typeface="+mj-lt"/>
              </a:rPr>
              <a:t>Additional Fees</a:t>
            </a:r>
          </a:p>
        </p:txBody>
      </p:sp>
    </p:spTree>
    <p:extLst>
      <p:ext uri="{BB962C8B-B14F-4D97-AF65-F5344CB8AC3E}">
        <p14:creationId xmlns:p14="http://schemas.microsoft.com/office/powerpoint/2010/main" val="1539384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6543ED9-CBF9-4115-ACE1-7462FDCFA2BB}"/>
              </a:ext>
            </a:extLst>
          </p:cNvPr>
          <p:cNvCxnSpPr>
            <a:cxnSpLocks/>
          </p:cNvCxnSpPr>
          <p:nvPr/>
        </p:nvCxnSpPr>
        <p:spPr>
          <a:xfrm>
            <a:off x="8811232" y="4516541"/>
            <a:ext cx="2140328" cy="877078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756BA0E-00CB-4CA5-BC50-83E9B19D21BF}"/>
              </a:ext>
            </a:extLst>
          </p:cNvPr>
          <p:cNvCxnSpPr>
            <a:cxnSpLocks/>
          </p:cNvCxnSpPr>
          <p:nvPr/>
        </p:nvCxnSpPr>
        <p:spPr>
          <a:xfrm>
            <a:off x="8798476" y="2467264"/>
            <a:ext cx="2153084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9B99FAA-C53A-4F2C-989C-6AB136DB4FB2}"/>
              </a:ext>
            </a:extLst>
          </p:cNvPr>
          <p:cNvCxnSpPr>
            <a:cxnSpLocks/>
          </p:cNvCxnSpPr>
          <p:nvPr/>
        </p:nvCxnSpPr>
        <p:spPr>
          <a:xfrm>
            <a:off x="6645391" y="2467264"/>
            <a:ext cx="2165841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C483098-2193-46A3-A403-A73354E904FB}"/>
              </a:ext>
            </a:extLst>
          </p:cNvPr>
          <p:cNvCxnSpPr>
            <a:cxnSpLocks/>
          </p:cNvCxnSpPr>
          <p:nvPr/>
        </p:nvCxnSpPr>
        <p:spPr>
          <a:xfrm>
            <a:off x="6629400" y="3725144"/>
            <a:ext cx="2169076" cy="784939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34674F0-3683-420B-83C2-C1AC3D6EB179}"/>
              </a:ext>
            </a:extLst>
          </p:cNvPr>
          <p:cNvCxnSpPr>
            <a:cxnSpLocks/>
          </p:cNvCxnSpPr>
          <p:nvPr/>
        </p:nvCxnSpPr>
        <p:spPr>
          <a:xfrm>
            <a:off x="4492306" y="2467264"/>
            <a:ext cx="2137094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47824A6-C194-4A85-9B1D-2C7CEAF29F8F}"/>
              </a:ext>
            </a:extLst>
          </p:cNvPr>
          <p:cNvCxnSpPr>
            <a:cxnSpLocks/>
          </p:cNvCxnSpPr>
          <p:nvPr/>
        </p:nvCxnSpPr>
        <p:spPr>
          <a:xfrm>
            <a:off x="4533900" y="3055243"/>
            <a:ext cx="2095500" cy="678557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829B1A1-DDE0-4140-8FE5-BA17CE7B20B4}"/>
              </a:ext>
            </a:extLst>
          </p:cNvPr>
          <p:cNvCxnSpPr>
            <a:cxnSpLocks/>
          </p:cNvCxnSpPr>
          <p:nvPr/>
        </p:nvCxnSpPr>
        <p:spPr>
          <a:xfrm flipV="1">
            <a:off x="2331366" y="3055243"/>
            <a:ext cx="2160940" cy="231551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49FD284-2B3C-4240-B707-2AD8C38AE576}"/>
              </a:ext>
            </a:extLst>
          </p:cNvPr>
          <p:cNvCxnSpPr>
            <a:cxnSpLocks/>
          </p:cNvCxnSpPr>
          <p:nvPr/>
        </p:nvCxnSpPr>
        <p:spPr>
          <a:xfrm flipV="1">
            <a:off x="2331366" y="2463977"/>
            <a:ext cx="2160940" cy="739584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71EB99B6-4C38-4BA0-933B-EF9916CF8921}"/>
              </a:ext>
            </a:extLst>
          </p:cNvPr>
          <p:cNvSpPr/>
          <p:nvPr/>
        </p:nvSpPr>
        <p:spPr>
          <a:xfrm>
            <a:off x="8798476" y="2256023"/>
            <a:ext cx="2620194" cy="3458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E846E76-6A6A-49D6-BC37-DCE4722667B5}"/>
              </a:ext>
            </a:extLst>
          </p:cNvPr>
          <p:cNvGrpSpPr/>
          <p:nvPr/>
        </p:nvGrpSpPr>
        <p:grpSpPr>
          <a:xfrm>
            <a:off x="0" y="1828983"/>
            <a:ext cx="12192000" cy="4022552"/>
            <a:chOff x="0" y="1828983"/>
            <a:chExt cx="12192000" cy="4022552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16BBC6A-B695-427D-BF1E-0D9EC58CC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2898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9F46074-FE73-4507-B80F-1B9C7D63C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33180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DC6E0D8-F3DD-44FF-9A07-6537B755F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4307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2B5C821-2AC0-4F5F-9756-E23D465C5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48710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6DE607A-FBD2-4360-83B4-63D57AE9B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5153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2D6F805-6CBF-43BE-AA9B-F508319E85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834619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5A7EDC-4892-4855-B30D-6DBD59BA3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37437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5604642-57FE-45AE-8BCD-8DADE87B0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4025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328B3F4-CDED-4899-B1F7-9318D2E42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84589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Title 1">
            <a:extLst>
              <a:ext uri="{FF2B5EF4-FFF2-40B4-BE49-F238E27FC236}">
                <a16:creationId xmlns:a16="http://schemas.microsoft.com/office/drawing/2014/main" id="{B2EA1AF5-9DC0-4469-B78A-071D0099BE78}"/>
              </a:ext>
            </a:extLst>
          </p:cNvPr>
          <p:cNvSpPr txBox="1">
            <a:spLocks/>
          </p:cNvSpPr>
          <p:nvPr/>
        </p:nvSpPr>
        <p:spPr>
          <a:xfrm>
            <a:off x="405808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70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BD5D29A3-229A-4F65-A45B-78895F56A0EF}"/>
              </a:ext>
            </a:extLst>
          </p:cNvPr>
          <p:cNvSpPr txBox="1">
            <a:spLocks/>
          </p:cNvSpPr>
          <p:nvPr/>
        </p:nvSpPr>
        <p:spPr>
          <a:xfrm>
            <a:off x="621116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75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3C98E56A-5A3C-4393-B3AD-02D6B331C5D4}"/>
              </a:ext>
            </a:extLst>
          </p:cNvPr>
          <p:cNvSpPr txBox="1">
            <a:spLocks/>
          </p:cNvSpPr>
          <p:nvPr/>
        </p:nvSpPr>
        <p:spPr>
          <a:xfrm>
            <a:off x="836425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  <a:cs typeface="+mn-cs"/>
              </a:rPr>
              <a:t>80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CEF2E35E-AA05-4F3D-862C-4A314DEA9A54}"/>
              </a:ext>
            </a:extLst>
          </p:cNvPr>
          <p:cNvSpPr txBox="1">
            <a:spLocks/>
          </p:cNvSpPr>
          <p:nvPr/>
        </p:nvSpPr>
        <p:spPr>
          <a:xfrm>
            <a:off x="10517338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85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EEDB52D8-C5A4-40B4-9C40-70DF5DCF4C89}"/>
              </a:ext>
            </a:extLst>
          </p:cNvPr>
          <p:cNvSpPr txBox="1">
            <a:spLocks/>
          </p:cNvSpPr>
          <p:nvPr/>
        </p:nvSpPr>
        <p:spPr>
          <a:xfrm>
            <a:off x="190499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65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B88F7F-5671-4E22-A840-CD1455E3E7C8}"/>
              </a:ext>
            </a:extLst>
          </p:cNvPr>
          <p:cNvGrpSpPr/>
          <p:nvPr/>
        </p:nvGrpSpPr>
        <p:grpSpPr>
          <a:xfrm>
            <a:off x="-15456" y="1752600"/>
            <a:ext cx="1006056" cy="4161791"/>
            <a:chOff x="-15456" y="1752600"/>
            <a:chExt cx="1006056" cy="416179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31F19B0-6E52-43FA-A2E9-307A75A302A8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181979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899C050-B55B-44E2-8E92-78B1C622A242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32322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8D7C76D-7E9E-484B-8A3A-6D7C80BAE21B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07150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A5A177-0068-44E3-AA59-AEA6920BA7EE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57493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A16249F-F3A3-4CAD-8A19-5F7B19830DB1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82664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B562884-D786-4156-9B0C-0DD27A852E2F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330069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ECEF35-D0C1-40F1-A8FE-084076C33449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07835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C9E378F-D354-47B3-BE1A-BFDEB3124A47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581781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D492F92-DF89-4366-8C4A-47C3607C8FD2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833493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4E60CBE-1968-4541-BC19-56ACA5CE7A1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33691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2E795E6-33D6-44A0-9666-5B1356DEEA6E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085205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2A9F272-3EDF-4B36-9BDB-E19D32B59A5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58862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DAA55B7-6F5D-43B5-8B89-87E4D6A8E0CA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84034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5B192C3-3675-40F2-B525-15AE2D48AB7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34376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2DED6B7-D6DC-428C-B901-CD972685668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847194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F755AD8-E9EA-4BA4-84AF-9D2E8118A8F2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09205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2E4E786-5299-403E-BF80-AEB06C271EA3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59547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itle 1">
              <a:extLst>
                <a:ext uri="{FF2B5EF4-FFF2-40B4-BE49-F238E27FC236}">
                  <a16:creationId xmlns:a16="http://schemas.microsoft.com/office/drawing/2014/main" id="{B613D2CF-17E2-4F13-A31F-B8770959FE4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175260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800K</a:t>
              </a:r>
            </a:p>
          </p:txBody>
        </p:sp>
        <p:sp>
          <p:nvSpPr>
            <p:cNvPr id="153" name="Title 1">
              <a:extLst>
                <a:ext uri="{FF2B5EF4-FFF2-40B4-BE49-F238E27FC236}">
                  <a16:creationId xmlns:a16="http://schemas.microsoft.com/office/drawing/2014/main" id="{14948BB8-8E5B-4AE7-97BF-BDAABFBB203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25602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700K</a:t>
              </a:r>
            </a:p>
          </p:txBody>
        </p:sp>
        <p:sp>
          <p:nvSpPr>
            <p:cNvPr id="156" name="Title 1">
              <a:extLst>
                <a:ext uri="{FF2B5EF4-FFF2-40B4-BE49-F238E27FC236}">
                  <a16:creationId xmlns:a16="http://schemas.microsoft.com/office/drawing/2014/main" id="{82C5196E-F920-4C64-B7D4-F12C58440F7F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75944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600K</a:t>
              </a:r>
            </a:p>
          </p:txBody>
        </p:sp>
        <p:sp>
          <p:nvSpPr>
            <p:cNvPr id="171" name="Title 1">
              <a:extLst>
                <a:ext uri="{FF2B5EF4-FFF2-40B4-BE49-F238E27FC236}">
                  <a16:creationId xmlns:a16="http://schemas.microsoft.com/office/drawing/2014/main" id="{9F1BAC36-C9CF-4E7B-8CB9-ECBF0DAC6AEC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262872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500K</a:t>
              </a:r>
            </a:p>
          </p:txBody>
        </p:sp>
        <p:sp>
          <p:nvSpPr>
            <p:cNvPr id="177" name="Title 1">
              <a:extLst>
                <a:ext uri="{FF2B5EF4-FFF2-40B4-BE49-F238E27FC236}">
                  <a16:creationId xmlns:a16="http://schemas.microsoft.com/office/drawing/2014/main" id="{B6907B92-D6F7-4F80-A0FF-5B856EB371C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7662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400K</a:t>
              </a:r>
            </a:p>
          </p:txBody>
        </p:sp>
        <p:sp>
          <p:nvSpPr>
            <p:cNvPr id="179" name="Title 1">
              <a:extLst>
                <a:ext uri="{FF2B5EF4-FFF2-40B4-BE49-F238E27FC236}">
                  <a16:creationId xmlns:a16="http://schemas.microsoft.com/office/drawing/2014/main" id="{E7238D9A-7397-4BC0-8006-4EC433D641B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26972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300K</a:t>
              </a:r>
            </a:p>
          </p:txBody>
        </p:sp>
        <p:sp>
          <p:nvSpPr>
            <p:cNvPr id="185" name="Title 1">
              <a:extLst>
                <a:ext uri="{FF2B5EF4-FFF2-40B4-BE49-F238E27FC236}">
                  <a16:creationId xmlns:a16="http://schemas.microsoft.com/office/drawing/2014/main" id="{8D2F4966-9DC2-4BD4-A850-6A002A31DA2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77314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200K</a:t>
              </a:r>
            </a:p>
          </p:txBody>
        </p:sp>
        <p:sp>
          <p:nvSpPr>
            <p:cNvPr id="189" name="Title 1">
              <a:extLst>
                <a:ext uri="{FF2B5EF4-FFF2-40B4-BE49-F238E27FC236}">
                  <a16:creationId xmlns:a16="http://schemas.microsoft.com/office/drawing/2014/main" id="{9DBE6FBB-E798-49FF-98FD-71F63DE44ED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27656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100K</a:t>
              </a:r>
            </a:p>
          </p:txBody>
        </p:sp>
        <p:sp>
          <p:nvSpPr>
            <p:cNvPr id="190" name="Title 1">
              <a:extLst>
                <a:ext uri="{FF2B5EF4-FFF2-40B4-BE49-F238E27FC236}">
                  <a16:creationId xmlns:a16="http://schemas.microsoft.com/office/drawing/2014/main" id="{E8D89046-F9B4-4940-A4DC-0506D38CF0A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7799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0</a:t>
              </a: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71BAB5A9-2B3F-4EC8-ABDC-EE3B12D244C5}"/>
              </a:ext>
            </a:extLst>
          </p:cNvPr>
          <p:cNvSpPr/>
          <p:nvPr/>
        </p:nvSpPr>
        <p:spPr>
          <a:xfrm>
            <a:off x="8638221" y="2307244"/>
            <a:ext cx="320510" cy="32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D738B09-932D-4E0D-A7C1-641254BFFB4B}"/>
              </a:ext>
            </a:extLst>
          </p:cNvPr>
          <p:cNvSpPr/>
          <p:nvPr/>
        </p:nvSpPr>
        <p:spPr>
          <a:xfrm>
            <a:off x="8638221" y="4343400"/>
            <a:ext cx="320510" cy="32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0714B3C6-9793-438E-BB2D-5F238FD89031}"/>
              </a:ext>
            </a:extLst>
          </p:cNvPr>
          <p:cNvSpPr/>
          <p:nvPr/>
        </p:nvSpPr>
        <p:spPr>
          <a:xfrm rot="10800000" flipH="1" flipV="1">
            <a:off x="9087002" y="1948766"/>
            <a:ext cx="1547263" cy="533401"/>
          </a:xfrm>
          <a:custGeom>
            <a:avLst/>
            <a:gdLst>
              <a:gd name="connsiteX0" fmla="*/ 164548 w 1394984"/>
              <a:gd name="connsiteY0" fmla="*/ 0 h 533401"/>
              <a:gd name="connsiteX1" fmla="*/ 1345260 w 1394984"/>
              <a:gd name="connsiteY1" fmla="*/ 0 h 533401"/>
              <a:gd name="connsiteX2" fmla="*/ 1394984 w 1394984"/>
              <a:gd name="connsiteY2" fmla="*/ 49724 h 533401"/>
              <a:gd name="connsiteX3" fmla="*/ 1394984 w 1394984"/>
              <a:gd name="connsiteY3" fmla="*/ 483676 h 533401"/>
              <a:gd name="connsiteX4" fmla="*/ 1345260 w 1394984"/>
              <a:gd name="connsiteY4" fmla="*/ 533400 h 533401"/>
              <a:gd name="connsiteX5" fmla="*/ 164548 w 1394984"/>
              <a:gd name="connsiteY5" fmla="*/ 533400 h 533401"/>
              <a:gd name="connsiteX6" fmla="*/ 155112 w 1394984"/>
              <a:gd name="connsiteY6" fmla="*/ 531495 h 533401"/>
              <a:gd name="connsiteX7" fmla="*/ 155112 w 1394984"/>
              <a:gd name="connsiteY7" fmla="*/ 533401 h 533401"/>
              <a:gd name="connsiteX8" fmla="*/ 0 w 1394984"/>
              <a:gd name="connsiteY8" fmla="*/ 533401 h 533401"/>
              <a:gd name="connsiteX9" fmla="*/ 114824 w 1394984"/>
              <a:gd name="connsiteY9" fmla="*/ 397243 h 533401"/>
              <a:gd name="connsiteX10" fmla="*/ 114824 w 1394984"/>
              <a:gd name="connsiteY10" fmla="*/ 49724 h 533401"/>
              <a:gd name="connsiteX11" fmla="*/ 164548 w 1394984"/>
              <a:gd name="connsiteY11" fmla="*/ 0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4984" h="533401">
                <a:moveTo>
                  <a:pt x="164548" y="0"/>
                </a:move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lnTo>
                  <a:pt x="155112" y="531495"/>
                </a:lnTo>
                <a:lnTo>
                  <a:pt x="155112" y="533401"/>
                </a:lnTo>
                <a:lnTo>
                  <a:pt x="0" y="533401"/>
                </a:lnTo>
                <a:lnTo>
                  <a:pt x="114824" y="397243"/>
                </a:lnTo>
                <a:lnTo>
                  <a:pt x="114824" y="49724"/>
                </a:lnTo>
                <a:cubicBezTo>
                  <a:pt x="114824" y="22262"/>
                  <a:pt x="137086" y="0"/>
                  <a:pt x="1645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spc="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 </a:t>
            </a:r>
            <a:r>
              <a:rPr lang="en-US" sz="2000" b="1" spc="100" dirty="0">
                <a:solidFill>
                  <a:schemeClr val="tx1"/>
                </a:solidFill>
                <a:latin typeface="+mj-lt"/>
              </a:rPr>
              <a:t>$670,000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BE5C6E8-E4D7-4BB7-8280-255729A4B03E}"/>
              </a:ext>
            </a:extLst>
          </p:cNvPr>
          <p:cNvSpPr/>
          <p:nvPr/>
        </p:nvSpPr>
        <p:spPr>
          <a:xfrm rot="10800000" flipH="1" flipV="1">
            <a:off x="9365385" y="2567069"/>
            <a:ext cx="1268879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$6,700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BC26F8A-CDD0-4650-83C2-5A3EB0B26068}"/>
              </a:ext>
            </a:extLst>
          </p:cNvPr>
          <p:cNvCxnSpPr>
            <a:cxnSpLocks/>
            <a:stCxn id="63" idx="2"/>
            <a:endCxn id="65" idx="0"/>
          </p:cNvCxnSpPr>
          <p:nvPr/>
        </p:nvCxnSpPr>
        <p:spPr>
          <a:xfrm>
            <a:off x="9999825" y="3100469"/>
            <a:ext cx="1" cy="764335"/>
          </a:xfrm>
          <a:prstGeom prst="line">
            <a:avLst/>
          </a:prstGeom>
          <a:ln w="38100" cap="rnd">
            <a:solidFill>
              <a:schemeClr val="accent6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BB56912B-DAD4-43F4-A5DF-026C802483E4}"/>
              </a:ext>
            </a:extLst>
          </p:cNvPr>
          <p:cNvSpPr/>
          <p:nvPr/>
        </p:nvSpPr>
        <p:spPr>
          <a:xfrm rot="10800000" flipH="1" flipV="1">
            <a:off x="9365386" y="3864804"/>
            <a:ext cx="1268879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$2,700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E5B69103-CC64-472B-9985-D341DE3E1514}"/>
              </a:ext>
            </a:extLst>
          </p:cNvPr>
          <p:cNvSpPr/>
          <p:nvPr/>
        </p:nvSpPr>
        <p:spPr>
          <a:xfrm rot="10800000" flipH="1" flipV="1">
            <a:off x="9087002" y="4489429"/>
            <a:ext cx="1547264" cy="533400"/>
          </a:xfrm>
          <a:custGeom>
            <a:avLst/>
            <a:gdLst>
              <a:gd name="connsiteX0" fmla="*/ 0 w 1394984"/>
              <a:gd name="connsiteY0" fmla="*/ 0 h 533400"/>
              <a:gd name="connsiteX1" fmla="*/ 155112 w 1394984"/>
              <a:gd name="connsiteY1" fmla="*/ 0 h 533400"/>
              <a:gd name="connsiteX2" fmla="*/ 155112 w 1394984"/>
              <a:gd name="connsiteY2" fmla="*/ 1905 h 533400"/>
              <a:gd name="connsiteX3" fmla="*/ 164548 w 1394984"/>
              <a:gd name="connsiteY3" fmla="*/ 0 h 533400"/>
              <a:gd name="connsiteX4" fmla="*/ 1345260 w 1394984"/>
              <a:gd name="connsiteY4" fmla="*/ 0 h 533400"/>
              <a:gd name="connsiteX5" fmla="*/ 1394984 w 1394984"/>
              <a:gd name="connsiteY5" fmla="*/ 49724 h 533400"/>
              <a:gd name="connsiteX6" fmla="*/ 1394984 w 1394984"/>
              <a:gd name="connsiteY6" fmla="*/ 483676 h 533400"/>
              <a:gd name="connsiteX7" fmla="*/ 1345260 w 1394984"/>
              <a:gd name="connsiteY7" fmla="*/ 533400 h 533400"/>
              <a:gd name="connsiteX8" fmla="*/ 164548 w 1394984"/>
              <a:gd name="connsiteY8" fmla="*/ 533400 h 533400"/>
              <a:gd name="connsiteX9" fmla="*/ 114824 w 1394984"/>
              <a:gd name="connsiteY9" fmla="*/ 483676 h 533400"/>
              <a:gd name="connsiteX10" fmla="*/ 114824 w 1394984"/>
              <a:gd name="connsiteY10" fmla="*/ 136159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4984" h="533400">
                <a:moveTo>
                  <a:pt x="0" y="0"/>
                </a:moveTo>
                <a:lnTo>
                  <a:pt x="155112" y="0"/>
                </a:lnTo>
                <a:lnTo>
                  <a:pt x="155112" y="1905"/>
                </a:lnTo>
                <a:lnTo>
                  <a:pt x="164548" y="0"/>
                </a:ln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cubicBezTo>
                  <a:pt x="137086" y="533400"/>
                  <a:pt x="114824" y="511138"/>
                  <a:pt x="114824" y="483676"/>
                </a:cubicBezTo>
                <a:lnTo>
                  <a:pt x="114824" y="1361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pc="1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 </a:t>
            </a:r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$270,000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17C0464-4ABE-4972-B89E-C348355E5AD5}"/>
              </a:ext>
            </a:extLst>
          </p:cNvPr>
          <p:cNvSpPr/>
          <p:nvPr/>
        </p:nvSpPr>
        <p:spPr>
          <a:xfrm>
            <a:off x="7397453" y="3082527"/>
            <a:ext cx="18966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13D45"/>
                </a:solidFill>
                <a:latin typeface="+mj-lt"/>
              </a:rPr>
              <a:t>$4,000</a:t>
            </a:r>
          </a:p>
          <a:p>
            <a:pPr algn="r">
              <a:spcBef>
                <a:spcPct val="0"/>
              </a:spcBef>
              <a:defRPr/>
            </a:pPr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13D45"/>
                </a:solidFill>
                <a:latin typeface="+mj-lt"/>
              </a:rPr>
              <a:t>Additional Fees</a:t>
            </a:r>
          </a:p>
        </p:txBody>
      </p:sp>
    </p:spTree>
    <p:extLst>
      <p:ext uri="{BB962C8B-B14F-4D97-AF65-F5344CB8AC3E}">
        <p14:creationId xmlns:p14="http://schemas.microsoft.com/office/powerpoint/2010/main" val="105801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5" grpId="0" animBg="1"/>
      <p:bldP spid="66" grpId="0" animBg="1"/>
      <p:bldP spid="69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E394A22-EDF5-4029-AAD1-EC279BC5A6FB}"/>
              </a:ext>
            </a:extLst>
          </p:cNvPr>
          <p:cNvCxnSpPr>
            <a:cxnSpLocks/>
          </p:cNvCxnSpPr>
          <p:nvPr/>
        </p:nvCxnSpPr>
        <p:spPr>
          <a:xfrm>
            <a:off x="8811232" y="4516541"/>
            <a:ext cx="2140328" cy="877078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14008D8-C0CA-43E9-973D-0F95D657CCBD}"/>
              </a:ext>
            </a:extLst>
          </p:cNvPr>
          <p:cNvCxnSpPr>
            <a:cxnSpLocks/>
          </p:cNvCxnSpPr>
          <p:nvPr/>
        </p:nvCxnSpPr>
        <p:spPr>
          <a:xfrm>
            <a:off x="8798476" y="2467264"/>
            <a:ext cx="2153084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9B99FAA-C53A-4F2C-989C-6AB136DB4FB2}"/>
              </a:ext>
            </a:extLst>
          </p:cNvPr>
          <p:cNvCxnSpPr>
            <a:cxnSpLocks/>
          </p:cNvCxnSpPr>
          <p:nvPr/>
        </p:nvCxnSpPr>
        <p:spPr>
          <a:xfrm>
            <a:off x="6645391" y="2467264"/>
            <a:ext cx="2165841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C483098-2193-46A3-A403-A73354E904FB}"/>
              </a:ext>
            </a:extLst>
          </p:cNvPr>
          <p:cNvCxnSpPr>
            <a:cxnSpLocks/>
          </p:cNvCxnSpPr>
          <p:nvPr/>
        </p:nvCxnSpPr>
        <p:spPr>
          <a:xfrm>
            <a:off x="6629400" y="3725144"/>
            <a:ext cx="2169076" cy="784939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34674F0-3683-420B-83C2-C1AC3D6EB179}"/>
              </a:ext>
            </a:extLst>
          </p:cNvPr>
          <p:cNvCxnSpPr>
            <a:cxnSpLocks/>
          </p:cNvCxnSpPr>
          <p:nvPr/>
        </p:nvCxnSpPr>
        <p:spPr>
          <a:xfrm>
            <a:off x="4492306" y="2467264"/>
            <a:ext cx="2137094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47824A6-C194-4A85-9B1D-2C7CEAF29F8F}"/>
              </a:ext>
            </a:extLst>
          </p:cNvPr>
          <p:cNvCxnSpPr>
            <a:cxnSpLocks/>
          </p:cNvCxnSpPr>
          <p:nvPr/>
        </p:nvCxnSpPr>
        <p:spPr>
          <a:xfrm>
            <a:off x="4533900" y="3055243"/>
            <a:ext cx="2095500" cy="678557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829B1A1-DDE0-4140-8FE5-BA17CE7B20B4}"/>
              </a:ext>
            </a:extLst>
          </p:cNvPr>
          <p:cNvCxnSpPr>
            <a:cxnSpLocks/>
          </p:cNvCxnSpPr>
          <p:nvPr/>
        </p:nvCxnSpPr>
        <p:spPr>
          <a:xfrm flipV="1">
            <a:off x="2331366" y="3055243"/>
            <a:ext cx="2160940" cy="231551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49FD284-2B3C-4240-B707-2AD8C38AE576}"/>
              </a:ext>
            </a:extLst>
          </p:cNvPr>
          <p:cNvCxnSpPr>
            <a:cxnSpLocks/>
          </p:cNvCxnSpPr>
          <p:nvPr/>
        </p:nvCxnSpPr>
        <p:spPr>
          <a:xfrm flipV="1">
            <a:off x="2331366" y="2463977"/>
            <a:ext cx="2160940" cy="739584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71EB99B6-4C38-4BA0-933B-EF9916CF8921}"/>
              </a:ext>
            </a:extLst>
          </p:cNvPr>
          <p:cNvSpPr/>
          <p:nvPr/>
        </p:nvSpPr>
        <p:spPr>
          <a:xfrm>
            <a:off x="10951560" y="2256023"/>
            <a:ext cx="1240440" cy="35911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E846E76-6A6A-49D6-BC37-DCE4722667B5}"/>
              </a:ext>
            </a:extLst>
          </p:cNvPr>
          <p:cNvGrpSpPr/>
          <p:nvPr/>
        </p:nvGrpSpPr>
        <p:grpSpPr>
          <a:xfrm>
            <a:off x="0" y="1828983"/>
            <a:ext cx="12192000" cy="4022552"/>
            <a:chOff x="0" y="1828983"/>
            <a:chExt cx="12192000" cy="4022552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16BBC6A-B695-427D-BF1E-0D9EC58CC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2898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9F46074-FE73-4507-B80F-1B9C7D63C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33180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DC6E0D8-F3DD-44FF-9A07-6537B755F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4307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2B5C821-2AC0-4F5F-9756-E23D465C5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48710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6DE607A-FBD2-4360-83B4-63D57AE9B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5153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2D6F805-6CBF-43BE-AA9B-F508319E85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834619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5A7EDC-4892-4855-B30D-6DBD59BA3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37437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5604642-57FE-45AE-8BCD-8DADE87B0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4025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328B3F4-CDED-4899-B1F7-9318D2E42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84589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Title 1">
            <a:extLst>
              <a:ext uri="{FF2B5EF4-FFF2-40B4-BE49-F238E27FC236}">
                <a16:creationId xmlns:a16="http://schemas.microsoft.com/office/drawing/2014/main" id="{B2EA1AF5-9DC0-4469-B78A-071D0099BE78}"/>
              </a:ext>
            </a:extLst>
          </p:cNvPr>
          <p:cNvSpPr txBox="1">
            <a:spLocks/>
          </p:cNvSpPr>
          <p:nvPr/>
        </p:nvSpPr>
        <p:spPr>
          <a:xfrm>
            <a:off x="405808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70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BD5D29A3-229A-4F65-A45B-78895F56A0EF}"/>
              </a:ext>
            </a:extLst>
          </p:cNvPr>
          <p:cNvSpPr txBox="1">
            <a:spLocks/>
          </p:cNvSpPr>
          <p:nvPr/>
        </p:nvSpPr>
        <p:spPr>
          <a:xfrm>
            <a:off x="621116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75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3C98E56A-5A3C-4393-B3AD-02D6B331C5D4}"/>
              </a:ext>
            </a:extLst>
          </p:cNvPr>
          <p:cNvSpPr txBox="1">
            <a:spLocks/>
          </p:cNvSpPr>
          <p:nvPr/>
        </p:nvSpPr>
        <p:spPr>
          <a:xfrm>
            <a:off x="836425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80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CEF2E35E-AA05-4F3D-862C-4A314DEA9A54}"/>
              </a:ext>
            </a:extLst>
          </p:cNvPr>
          <p:cNvSpPr txBox="1">
            <a:spLocks/>
          </p:cNvSpPr>
          <p:nvPr/>
        </p:nvSpPr>
        <p:spPr>
          <a:xfrm>
            <a:off x="10517338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  <a:cs typeface="+mn-cs"/>
              </a:rPr>
              <a:t>85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EEDB52D8-C5A4-40B4-9C40-70DF5DCF4C89}"/>
              </a:ext>
            </a:extLst>
          </p:cNvPr>
          <p:cNvSpPr txBox="1">
            <a:spLocks/>
          </p:cNvSpPr>
          <p:nvPr/>
        </p:nvSpPr>
        <p:spPr>
          <a:xfrm>
            <a:off x="190499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65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B88F7F-5671-4E22-A840-CD1455E3E7C8}"/>
              </a:ext>
            </a:extLst>
          </p:cNvPr>
          <p:cNvGrpSpPr/>
          <p:nvPr/>
        </p:nvGrpSpPr>
        <p:grpSpPr>
          <a:xfrm>
            <a:off x="-15456" y="1752600"/>
            <a:ext cx="1006056" cy="4161791"/>
            <a:chOff x="-15456" y="1752600"/>
            <a:chExt cx="1006056" cy="416179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31F19B0-6E52-43FA-A2E9-307A75A302A8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181979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899C050-B55B-44E2-8E92-78B1C622A242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32322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8D7C76D-7E9E-484B-8A3A-6D7C80BAE21B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07150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A5A177-0068-44E3-AA59-AEA6920BA7EE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57493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A16249F-F3A3-4CAD-8A19-5F7B19830DB1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82664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B562884-D786-4156-9B0C-0DD27A852E2F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330069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ECEF35-D0C1-40F1-A8FE-084076C33449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07835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C9E378F-D354-47B3-BE1A-BFDEB3124A47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581781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D492F92-DF89-4366-8C4A-47C3607C8FD2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833493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4E60CBE-1968-4541-BC19-56ACA5CE7A1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33691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2E795E6-33D6-44A0-9666-5B1356DEEA6E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085205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2A9F272-3EDF-4B36-9BDB-E19D32B59A5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58862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DAA55B7-6F5D-43B5-8B89-87E4D6A8E0CA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84034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5B192C3-3675-40F2-B525-15AE2D48AB7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34376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2DED6B7-D6DC-428C-B901-CD972685668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847194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F755AD8-E9EA-4BA4-84AF-9D2E8118A8F2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09205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2E4E786-5299-403E-BF80-AEB06C271EA3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59547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itle 1">
              <a:extLst>
                <a:ext uri="{FF2B5EF4-FFF2-40B4-BE49-F238E27FC236}">
                  <a16:creationId xmlns:a16="http://schemas.microsoft.com/office/drawing/2014/main" id="{B613D2CF-17E2-4F13-A31F-B8770959FE4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175260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800K</a:t>
              </a:r>
            </a:p>
          </p:txBody>
        </p:sp>
        <p:sp>
          <p:nvSpPr>
            <p:cNvPr id="153" name="Title 1">
              <a:extLst>
                <a:ext uri="{FF2B5EF4-FFF2-40B4-BE49-F238E27FC236}">
                  <a16:creationId xmlns:a16="http://schemas.microsoft.com/office/drawing/2014/main" id="{14948BB8-8E5B-4AE7-97BF-BDAABFBB203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25602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700K</a:t>
              </a:r>
            </a:p>
          </p:txBody>
        </p:sp>
        <p:sp>
          <p:nvSpPr>
            <p:cNvPr id="156" name="Title 1">
              <a:extLst>
                <a:ext uri="{FF2B5EF4-FFF2-40B4-BE49-F238E27FC236}">
                  <a16:creationId xmlns:a16="http://schemas.microsoft.com/office/drawing/2014/main" id="{82C5196E-F920-4C64-B7D4-F12C58440F7F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75944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600K</a:t>
              </a:r>
            </a:p>
          </p:txBody>
        </p:sp>
        <p:sp>
          <p:nvSpPr>
            <p:cNvPr id="171" name="Title 1">
              <a:extLst>
                <a:ext uri="{FF2B5EF4-FFF2-40B4-BE49-F238E27FC236}">
                  <a16:creationId xmlns:a16="http://schemas.microsoft.com/office/drawing/2014/main" id="{9F1BAC36-C9CF-4E7B-8CB9-ECBF0DAC6AEC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262872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500K</a:t>
              </a:r>
            </a:p>
          </p:txBody>
        </p:sp>
        <p:sp>
          <p:nvSpPr>
            <p:cNvPr id="177" name="Title 1">
              <a:extLst>
                <a:ext uri="{FF2B5EF4-FFF2-40B4-BE49-F238E27FC236}">
                  <a16:creationId xmlns:a16="http://schemas.microsoft.com/office/drawing/2014/main" id="{B6907B92-D6F7-4F80-A0FF-5B856EB371C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7662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400K</a:t>
              </a:r>
            </a:p>
          </p:txBody>
        </p:sp>
        <p:sp>
          <p:nvSpPr>
            <p:cNvPr id="179" name="Title 1">
              <a:extLst>
                <a:ext uri="{FF2B5EF4-FFF2-40B4-BE49-F238E27FC236}">
                  <a16:creationId xmlns:a16="http://schemas.microsoft.com/office/drawing/2014/main" id="{E7238D9A-7397-4BC0-8006-4EC433D641B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26972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300K</a:t>
              </a:r>
            </a:p>
          </p:txBody>
        </p:sp>
        <p:sp>
          <p:nvSpPr>
            <p:cNvPr id="185" name="Title 1">
              <a:extLst>
                <a:ext uri="{FF2B5EF4-FFF2-40B4-BE49-F238E27FC236}">
                  <a16:creationId xmlns:a16="http://schemas.microsoft.com/office/drawing/2014/main" id="{8D2F4966-9DC2-4BD4-A850-6A002A31DA2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77314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200K</a:t>
              </a:r>
            </a:p>
          </p:txBody>
        </p:sp>
        <p:sp>
          <p:nvSpPr>
            <p:cNvPr id="189" name="Title 1">
              <a:extLst>
                <a:ext uri="{FF2B5EF4-FFF2-40B4-BE49-F238E27FC236}">
                  <a16:creationId xmlns:a16="http://schemas.microsoft.com/office/drawing/2014/main" id="{9DBE6FBB-E798-49FF-98FD-71F63DE44ED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27656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100K</a:t>
              </a:r>
            </a:p>
          </p:txBody>
        </p:sp>
        <p:sp>
          <p:nvSpPr>
            <p:cNvPr id="190" name="Title 1">
              <a:extLst>
                <a:ext uri="{FF2B5EF4-FFF2-40B4-BE49-F238E27FC236}">
                  <a16:creationId xmlns:a16="http://schemas.microsoft.com/office/drawing/2014/main" id="{E8D89046-F9B4-4940-A4DC-0506D38CF0A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7799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0</a:t>
              </a: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493A0472-0E99-41A3-B2D4-E0CAAD31F940}"/>
              </a:ext>
            </a:extLst>
          </p:cNvPr>
          <p:cNvSpPr/>
          <p:nvPr/>
        </p:nvSpPr>
        <p:spPr>
          <a:xfrm>
            <a:off x="10791305" y="2307244"/>
            <a:ext cx="320510" cy="32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7108BD7-041A-4AAA-B466-3ED282D33901}"/>
              </a:ext>
            </a:extLst>
          </p:cNvPr>
          <p:cNvSpPr/>
          <p:nvPr/>
        </p:nvSpPr>
        <p:spPr>
          <a:xfrm>
            <a:off x="10791305" y="5242560"/>
            <a:ext cx="320510" cy="32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90C3D63-8EF9-44D1-B233-DB1361E08A20}"/>
              </a:ext>
            </a:extLst>
          </p:cNvPr>
          <p:cNvSpPr/>
          <p:nvPr/>
        </p:nvSpPr>
        <p:spPr>
          <a:xfrm rot="10800000" flipH="1" flipV="1">
            <a:off x="9728320" y="3468993"/>
            <a:ext cx="1268879" cy="533400"/>
          </a:xfrm>
          <a:prstGeom prst="roundRect">
            <a:avLst>
              <a:gd name="adj" fmla="val 1222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noFill/>
                <a:latin typeface="+mj-lt"/>
              </a:rPr>
              <a:t>$6,691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F0B28AA-8493-4F28-849F-3CE6F90FAC84}"/>
              </a:ext>
            </a:extLst>
          </p:cNvPr>
          <p:cNvSpPr/>
          <p:nvPr/>
        </p:nvSpPr>
        <p:spPr>
          <a:xfrm rot="10800000" flipH="1" flipV="1">
            <a:off x="9643291" y="2765777"/>
            <a:ext cx="1349263" cy="647605"/>
          </a:xfrm>
          <a:custGeom>
            <a:avLst/>
            <a:gdLst>
              <a:gd name="connsiteX0" fmla="*/ 1285534 w 1285534"/>
              <a:gd name="connsiteY0" fmla="*/ 0 h 646378"/>
              <a:gd name="connsiteX1" fmla="*/ 1281800 w 1285534"/>
              <a:gd name="connsiteY1" fmla="*/ 581903 h 646378"/>
              <a:gd name="connsiteX2" fmla="*/ 1281800 w 1285534"/>
              <a:gd name="connsiteY2" fmla="*/ 597403 h 646378"/>
              <a:gd name="connsiteX3" fmla="*/ 1251431 w 1285534"/>
              <a:gd name="connsiteY3" fmla="*/ 643220 h 646378"/>
              <a:gd name="connsiteX4" fmla="*/ 1235786 w 1285534"/>
              <a:gd name="connsiteY4" fmla="*/ 646378 h 646378"/>
              <a:gd name="connsiteX5" fmla="*/ 753393 w 1285534"/>
              <a:gd name="connsiteY5" fmla="*/ 646378 h 646378"/>
              <a:gd name="connsiteX6" fmla="*/ 753393 w 1285534"/>
              <a:gd name="connsiteY6" fmla="*/ 646375 h 646378"/>
              <a:gd name="connsiteX7" fmla="*/ 65224 w 1285534"/>
              <a:gd name="connsiteY7" fmla="*/ 646375 h 646378"/>
              <a:gd name="connsiteX8" fmla="*/ 49724 w 1285534"/>
              <a:gd name="connsiteY8" fmla="*/ 646375 h 646378"/>
              <a:gd name="connsiteX9" fmla="*/ 48490 w 1285534"/>
              <a:gd name="connsiteY9" fmla="*/ 642997 h 646378"/>
              <a:gd name="connsiteX10" fmla="*/ 39836 w 1285534"/>
              <a:gd name="connsiteY10" fmla="*/ 641249 h 646378"/>
              <a:gd name="connsiteX11" fmla="*/ 0 w 1285534"/>
              <a:gd name="connsiteY11" fmla="*/ 581151 h 646378"/>
              <a:gd name="connsiteX12" fmla="*/ 0 w 1285534"/>
              <a:gd name="connsiteY12" fmla="*/ 510218 h 646378"/>
              <a:gd name="connsiteX13" fmla="*/ 0 w 1285534"/>
              <a:gd name="connsiteY13" fmla="*/ 178199 h 646378"/>
              <a:gd name="connsiteX14" fmla="*/ 0 w 1285534"/>
              <a:gd name="connsiteY14" fmla="*/ 162699 h 646378"/>
              <a:gd name="connsiteX15" fmla="*/ 49724 w 1285534"/>
              <a:gd name="connsiteY15" fmla="*/ 112975 h 646378"/>
              <a:gd name="connsiteX16" fmla="*/ 65224 w 1285534"/>
              <a:gd name="connsiteY16" fmla="*/ 112975 h 646378"/>
              <a:gd name="connsiteX17" fmla="*/ 1151568 w 1285534"/>
              <a:gd name="connsiteY17" fmla="*/ 112975 h 64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85534" h="646378">
                <a:moveTo>
                  <a:pt x="1285534" y="0"/>
                </a:moveTo>
                <a:lnTo>
                  <a:pt x="1281800" y="581903"/>
                </a:lnTo>
                <a:lnTo>
                  <a:pt x="1281800" y="597403"/>
                </a:lnTo>
                <a:cubicBezTo>
                  <a:pt x="1281800" y="618000"/>
                  <a:pt x="1269277" y="635671"/>
                  <a:pt x="1251431" y="643220"/>
                </a:cubicBezTo>
                <a:lnTo>
                  <a:pt x="1235786" y="646378"/>
                </a:lnTo>
                <a:lnTo>
                  <a:pt x="753393" y="646378"/>
                </a:lnTo>
                <a:lnTo>
                  <a:pt x="753393" y="646375"/>
                </a:lnTo>
                <a:lnTo>
                  <a:pt x="65224" y="646375"/>
                </a:lnTo>
                <a:lnTo>
                  <a:pt x="49724" y="646375"/>
                </a:lnTo>
                <a:lnTo>
                  <a:pt x="48490" y="642997"/>
                </a:lnTo>
                <a:lnTo>
                  <a:pt x="39836" y="641249"/>
                </a:lnTo>
                <a:cubicBezTo>
                  <a:pt x="16426" y="631348"/>
                  <a:pt x="0" y="608168"/>
                  <a:pt x="0" y="581151"/>
                </a:cubicBezTo>
                <a:lnTo>
                  <a:pt x="0" y="510218"/>
                </a:lnTo>
                <a:lnTo>
                  <a:pt x="0" y="178199"/>
                </a:lnTo>
                <a:lnTo>
                  <a:pt x="0" y="162699"/>
                </a:lnTo>
                <a:cubicBezTo>
                  <a:pt x="0" y="135237"/>
                  <a:pt x="22262" y="112975"/>
                  <a:pt x="49724" y="112975"/>
                </a:cubicBezTo>
                <a:lnTo>
                  <a:pt x="65224" y="112975"/>
                </a:lnTo>
                <a:lnTo>
                  <a:pt x="1151568" y="11297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00" b="1" spc="100" dirty="0">
              <a:ln>
                <a:solidFill>
                  <a:schemeClr val="tx1">
                    <a:alpha val="0"/>
                  </a:schemeClr>
                </a:solidFill>
              </a:ln>
              <a:noFill/>
              <a:latin typeface="+mj-lt"/>
            </a:endParaRPr>
          </a:p>
          <a:p>
            <a:pPr algn="ctr"/>
            <a:r>
              <a:rPr lang="en-US" sz="2000" b="1" spc="100" dirty="0">
                <a:noFill/>
                <a:latin typeface="+mj-lt"/>
              </a:rPr>
              <a:t>$669,113</a:t>
            </a: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24DAAE6-6BBF-4DD8-A478-CD62227D4119}"/>
              </a:ext>
            </a:extLst>
          </p:cNvPr>
          <p:cNvSpPr/>
          <p:nvPr/>
        </p:nvSpPr>
        <p:spPr>
          <a:xfrm rot="10800000" flipH="1" flipV="1">
            <a:off x="9643291" y="4447351"/>
            <a:ext cx="1353908" cy="636790"/>
          </a:xfrm>
          <a:custGeom>
            <a:avLst/>
            <a:gdLst>
              <a:gd name="connsiteX0" fmla="*/ 49724 w 1283881"/>
              <a:gd name="connsiteY0" fmla="*/ 0 h 645130"/>
              <a:gd name="connsiteX1" fmla="*/ 65224 w 1283881"/>
              <a:gd name="connsiteY1" fmla="*/ 0 h 645130"/>
              <a:gd name="connsiteX2" fmla="*/ 1214936 w 1283881"/>
              <a:gd name="connsiteY2" fmla="*/ 0 h 645130"/>
              <a:gd name="connsiteX3" fmla="*/ 1230436 w 1283881"/>
              <a:gd name="connsiteY3" fmla="*/ 0 h 645130"/>
              <a:gd name="connsiteX4" fmla="*/ 1231159 w 1283881"/>
              <a:gd name="connsiteY4" fmla="*/ 146 h 645130"/>
              <a:gd name="connsiteX5" fmla="*/ 1231164 w 1283881"/>
              <a:gd name="connsiteY5" fmla="*/ 146 h 645130"/>
              <a:gd name="connsiteX6" fmla="*/ 1249791 w 1283881"/>
              <a:gd name="connsiteY6" fmla="*/ 3907 h 645130"/>
              <a:gd name="connsiteX7" fmla="*/ 1280160 w 1283881"/>
              <a:gd name="connsiteY7" fmla="*/ 49723 h 645130"/>
              <a:gd name="connsiteX8" fmla="*/ 1280160 w 1283881"/>
              <a:gd name="connsiteY8" fmla="*/ 65223 h 645130"/>
              <a:gd name="connsiteX9" fmla="*/ 1283881 w 1283881"/>
              <a:gd name="connsiteY9" fmla="*/ 645130 h 645130"/>
              <a:gd name="connsiteX10" fmla="*/ 1151392 w 1283881"/>
              <a:gd name="connsiteY10" fmla="*/ 533400 h 645130"/>
              <a:gd name="connsiteX11" fmla="*/ 65224 w 1283881"/>
              <a:gd name="connsiteY11" fmla="*/ 533400 h 645130"/>
              <a:gd name="connsiteX12" fmla="*/ 49724 w 1283881"/>
              <a:gd name="connsiteY12" fmla="*/ 533400 h 645130"/>
              <a:gd name="connsiteX13" fmla="*/ 48490 w 1283881"/>
              <a:gd name="connsiteY13" fmla="*/ 530022 h 645130"/>
              <a:gd name="connsiteX14" fmla="*/ 39836 w 1283881"/>
              <a:gd name="connsiteY14" fmla="*/ 528274 h 645130"/>
              <a:gd name="connsiteX15" fmla="*/ 0 w 1283881"/>
              <a:gd name="connsiteY15" fmla="*/ 468176 h 645130"/>
              <a:gd name="connsiteX16" fmla="*/ 0 w 1283881"/>
              <a:gd name="connsiteY16" fmla="*/ 397243 h 645130"/>
              <a:gd name="connsiteX17" fmla="*/ 0 w 1283881"/>
              <a:gd name="connsiteY17" fmla="*/ 65224 h 645130"/>
              <a:gd name="connsiteX18" fmla="*/ 0 w 1283881"/>
              <a:gd name="connsiteY18" fmla="*/ 49724 h 645130"/>
              <a:gd name="connsiteX19" fmla="*/ 49724 w 1283881"/>
              <a:gd name="connsiteY19" fmla="*/ 0 h 64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3881" h="645130">
                <a:moveTo>
                  <a:pt x="49724" y="0"/>
                </a:moveTo>
                <a:lnTo>
                  <a:pt x="65224" y="0"/>
                </a:lnTo>
                <a:lnTo>
                  <a:pt x="1214936" y="0"/>
                </a:lnTo>
                <a:lnTo>
                  <a:pt x="1230436" y="0"/>
                </a:lnTo>
                <a:lnTo>
                  <a:pt x="1231159" y="146"/>
                </a:lnTo>
                <a:lnTo>
                  <a:pt x="1231164" y="146"/>
                </a:lnTo>
                <a:lnTo>
                  <a:pt x="1249791" y="3907"/>
                </a:lnTo>
                <a:cubicBezTo>
                  <a:pt x="1267638" y="11455"/>
                  <a:pt x="1280160" y="29127"/>
                  <a:pt x="1280160" y="49723"/>
                </a:cubicBezTo>
                <a:lnTo>
                  <a:pt x="1280160" y="65223"/>
                </a:lnTo>
                <a:lnTo>
                  <a:pt x="1283881" y="645130"/>
                </a:lnTo>
                <a:lnTo>
                  <a:pt x="1151392" y="533400"/>
                </a:lnTo>
                <a:lnTo>
                  <a:pt x="65224" y="533400"/>
                </a:lnTo>
                <a:lnTo>
                  <a:pt x="49724" y="533400"/>
                </a:lnTo>
                <a:lnTo>
                  <a:pt x="48490" y="530022"/>
                </a:lnTo>
                <a:lnTo>
                  <a:pt x="39836" y="528274"/>
                </a:lnTo>
                <a:cubicBezTo>
                  <a:pt x="16426" y="518373"/>
                  <a:pt x="0" y="495193"/>
                  <a:pt x="0" y="468176"/>
                </a:cubicBezTo>
                <a:lnTo>
                  <a:pt x="0" y="397243"/>
                </a:lnTo>
                <a:lnTo>
                  <a:pt x="0" y="65224"/>
                </a:lnTo>
                <a:lnTo>
                  <a:pt x="0" y="49724"/>
                </a:lnTo>
                <a:cubicBezTo>
                  <a:pt x="0" y="22262"/>
                  <a:pt x="22262" y="0"/>
                  <a:pt x="49724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noFill/>
                <a:latin typeface="+mj-lt"/>
              </a:rPr>
              <a:t>$95,134</a:t>
            </a:r>
          </a:p>
          <a:p>
            <a:pPr algn="ctr"/>
            <a:endParaRPr lang="en-US" sz="500" spc="100" dirty="0">
              <a:ln>
                <a:solidFill>
                  <a:schemeClr val="tx1">
                    <a:alpha val="0"/>
                  </a:schemeClr>
                </a:solidFill>
              </a:ln>
              <a:noFill/>
              <a:latin typeface="+mj-lt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1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E394A22-EDF5-4029-AAD1-EC279BC5A6FB}"/>
              </a:ext>
            </a:extLst>
          </p:cNvPr>
          <p:cNvCxnSpPr>
            <a:cxnSpLocks/>
          </p:cNvCxnSpPr>
          <p:nvPr/>
        </p:nvCxnSpPr>
        <p:spPr>
          <a:xfrm>
            <a:off x="8811232" y="4516541"/>
            <a:ext cx="2140328" cy="877078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14008D8-C0CA-43E9-973D-0F95D657CCBD}"/>
              </a:ext>
            </a:extLst>
          </p:cNvPr>
          <p:cNvCxnSpPr>
            <a:cxnSpLocks/>
          </p:cNvCxnSpPr>
          <p:nvPr/>
        </p:nvCxnSpPr>
        <p:spPr>
          <a:xfrm>
            <a:off x="8798476" y="2467264"/>
            <a:ext cx="2153084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9B99FAA-C53A-4F2C-989C-6AB136DB4FB2}"/>
              </a:ext>
            </a:extLst>
          </p:cNvPr>
          <p:cNvCxnSpPr>
            <a:cxnSpLocks/>
          </p:cNvCxnSpPr>
          <p:nvPr/>
        </p:nvCxnSpPr>
        <p:spPr>
          <a:xfrm>
            <a:off x="6645391" y="2467264"/>
            <a:ext cx="2165841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C483098-2193-46A3-A403-A73354E904FB}"/>
              </a:ext>
            </a:extLst>
          </p:cNvPr>
          <p:cNvCxnSpPr>
            <a:cxnSpLocks/>
          </p:cNvCxnSpPr>
          <p:nvPr/>
        </p:nvCxnSpPr>
        <p:spPr>
          <a:xfrm>
            <a:off x="6629400" y="3725144"/>
            <a:ext cx="2169076" cy="784939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34674F0-3683-420B-83C2-C1AC3D6EB179}"/>
              </a:ext>
            </a:extLst>
          </p:cNvPr>
          <p:cNvCxnSpPr>
            <a:cxnSpLocks/>
          </p:cNvCxnSpPr>
          <p:nvPr/>
        </p:nvCxnSpPr>
        <p:spPr>
          <a:xfrm>
            <a:off x="4492306" y="2467264"/>
            <a:ext cx="2137094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47824A6-C194-4A85-9B1D-2C7CEAF29F8F}"/>
              </a:ext>
            </a:extLst>
          </p:cNvPr>
          <p:cNvCxnSpPr>
            <a:cxnSpLocks/>
          </p:cNvCxnSpPr>
          <p:nvPr/>
        </p:nvCxnSpPr>
        <p:spPr>
          <a:xfrm>
            <a:off x="4533900" y="3055243"/>
            <a:ext cx="2095500" cy="678557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829B1A1-DDE0-4140-8FE5-BA17CE7B20B4}"/>
              </a:ext>
            </a:extLst>
          </p:cNvPr>
          <p:cNvCxnSpPr>
            <a:cxnSpLocks/>
          </p:cNvCxnSpPr>
          <p:nvPr/>
        </p:nvCxnSpPr>
        <p:spPr>
          <a:xfrm flipV="1">
            <a:off x="2331366" y="3055243"/>
            <a:ext cx="2160940" cy="231551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49FD284-2B3C-4240-B707-2AD8C38AE576}"/>
              </a:ext>
            </a:extLst>
          </p:cNvPr>
          <p:cNvCxnSpPr>
            <a:cxnSpLocks/>
          </p:cNvCxnSpPr>
          <p:nvPr/>
        </p:nvCxnSpPr>
        <p:spPr>
          <a:xfrm flipV="1">
            <a:off x="2331366" y="2463977"/>
            <a:ext cx="2160940" cy="739584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71EB99B6-4C38-4BA0-933B-EF9916CF8921}"/>
              </a:ext>
            </a:extLst>
          </p:cNvPr>
          <p:cNvSpPr/>
          <p:nvPr/>
        </p:nvSpPr>
        <p:spPr>
          <a:xfrm>
            <a:off x="10951560" y="2256023"/>
            <a:ext cx="1240440" cy="35911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E846E76-6A6A-49D6-BC37-DCE4722667B5}"/>
              </a:ext>
            </a:extLst>
          </p:cNvPr>
          <p:cNvGrpSpPr/>
          <p:nvPr/>
        </p:nvGrpSpPr>
        <p:grpSpPr>
          <a:xfrm>
            <a:off x="0" y="1828983"/>
            <a:ext cx="12192000" cy="4022552"/>
            <a:chOff x="0" y="1828983"/>
            <a:chExt cx="12192000" cy="4022552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16BBC6A-B695-427D-BF1E-0D9EC58CC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2898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9F46074-FE73-4507-B80F-1B9C7D63C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33180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DC6E0D8-F3DD-44FF-9A07-6537B755F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4307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2B5C821-2AC0-4F5F-9756-E23D465C5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48710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6DE607A-FBD2-4360-83B4-63D57AE9B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5153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2D6F805-6CBF-43BE-AA9B-F508319E85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834619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5A7EDC-4892-4855-B30D-6DBD59BA3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37437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5604642-57FE-45AE-8BCD-8DADE87B0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4025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328B3F4-CDED-4899-B1F7-9318D2E42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84589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Title 1">
            <a:extLst>
              <a:ext uri="{FF2B5EF4-FFF2-40B4-BE49-F238E27FC236}">
                <a16:creationId xmlns:a16="http://schemas.microsoft.com/office/drawing/2014/main" id="{B2EA1AF5-9DC0-4469-B78A-071D0099BE78}"/>
              </a:ext>
            </a:extLst>
          </p:cNvPr>
          <p:cNvSpPr txBox="1">
            <a:spLocks/>
          </p:cNvSpPr>
          <p:nvPr/>
        </p:nvSpPr>
        <p:spPr>
          <a:xfrm>
            <a:off x="405808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70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BD5D29A3-229A-4F65-A45B-78895F56A0EF}"/>
              </a:ext>
            </a:extLst>
          </p:cNvPr>
          <p:cNvSpPr txBox="1">
            <a:spLocks/>
          </p:cNvSpPr>
          <p:nvPr/>
        </p:nvSpPr>
        <p:spPr>
          <a:xfrm>
            <a:off x="621116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75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3C98E56A-5A3C-4393-B3AD-02D6B331C5D4}"/>
              </a:ext>
            </a:extLst>
          </p:cNvPr>
          <p:cNvSpPr txBox="1">
            <a:spLocks/>
          </p:cNvSpPr>
          <p:nvPr/>
        </p:nvSpPr>
        <p:spPr>
          <a:xfrm>
            <a:off x="836425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80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CEF2E35E-AA05-4F3D-862C-4A314DEA9A54}"/>
              </a:ext>
            </a:extLst>
          </p:cNvPr>
          <p:cNvSpPr txBox="1">
            <a:spLocks/>
          </p:cNvSpPr>
          <p:nvPr/>
        </p:nvSpPr>
        <p:spPr>
          <a:xfrm>
            <a:off x="10517338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  <a:cs typeface="+mn-cs"/>
              </a:rPr>
              <a:t>85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EEDB52D8-C5A4-40B4-9C40-70DF5DCF4C89}"/>
              </a:ext>
            </a:extLst>
          </p:cNvPr>
          <p:cNvSpPr txBox="1">
            <a:spLocks/>
          </p:cNvSpPr>
          <p:nvPr/>
        </p:nvSpPr>
        <p:spPr>
          <a:xfrm>
            <a:off x="190499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65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B88F7F-5671-4E22-A840-CD1455E3E7C8}"/>
              </a:ext>
            </a:extLst>
          </p:cNvPr>
          <p:cNvGrpSpPr/>
          <p:nvPr/>
        </p:nvGrpSpPr>
        <p:grpSpPr>
          <a:xfrm>
            <a:off x="-15456" y="1752600"/>
            <a:ext cx="1006056" cy="4161791"/>
            <a:chOff x="-15456" y="1752600"/>
            <a:chExt cx="1006056" cy="416179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31F19B0-6E52-43FA-A2E9-307A75A302A8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181979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899C050-B55B-44E2-8E92-78B1C622A242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32322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8D7C76D-7E9E-484B-8A3A-6D7C80BAE21B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07150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A5A177-0068-44E3-AA59-AEA6920BA7EE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57493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A16249F-F3A3-4CAD-8A19-5F7B19830DB1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82664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B562884-D786-4156-9B0C-0DD27A852E2F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330069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ECEF35-D0C1-40F1-A8FE-084076C33449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07835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C9E378F-D354-47B3-BE1A-BFDEB3124A47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581781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D492F92-DF89-4366-8C4A-47C3607C8FD2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833493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4E60CBE-1968-4541-BC19-56ACA5CE7A1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33691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2E795E6-33D6-44A0-9666-5B1356DEEA6E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085205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2A9F272-3EDF-4B36-9BDB-E19D32B59A5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58862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DAA55B7-6F5D-43B5-8B89-87E4D6A8E0CA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84034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5B192C3-3675-40F2-B525-15AE2D48AB7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34376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2DED6B7-D6DC-428C-B901-CD972685668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847194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F755AD8-E9EA-4BA4-84AF-9D2E8118A8F2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09205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2E4E786-5299-403E-BF80-AEB06C271EA3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59547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itle 1">
              <a:extLst>
                <a:ext uri="{FF2B5EF4-FFF2-40B4-BE49-F238E27FC236}">
                  <a16:creationId xmlns:a16="http://schemas.microsoft.com/office/drawing/2014/main" id="{B613D2CF-17E2-4F13-A31F-B8770959FE4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175260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800K</a:t>
              </a:r>
            </a:p>
          </p:txBody>
        </p:sp>
        <p:sp>
          <p:nvSpPr>
            <p:cNvPr id="153" name="Title 1">
              <a:extLst>
                <a:ext uri="{FF2B5EF4-FFF2-40B4-BE49-F238E27FC236}">
                  <a16:creationId xmlns:a16="http://schemas.microsoft.com/office/drawing/2014/main" id="{14948BB8-8E5B-4AE7-97BF-BDAABFBB203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25602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700K</a:t>
              </a:r>
            </a:p>
          </p:txBody>
        </p:sp>
        <p:sp>
          <p:nvSpPr>
            <p:cNvPr id="156" name="Title 1">
              <a:extLst>
                <a:ext uri="{FF2B5EF4-FFF2-40B4-BE49-F238E27FC236}">
                  <a16:creationId xmlns:a16="http://schemas.microsoft.com/office/drawing/2014/main" id="{82C5196E-F920-4C64-B7D4-F12C58440F7F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75944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600K</a:t>
              </a:r>
            </a:p>
          </p:txBody>
        </p:sp>
        <p:sp>
          <p:nvSpPr>
            <p:cNvPr id="171" name="Title 1">
              <a:extLst>
                <a:ext uri="{FF2B5EF4-FFF2-40B4-BE49-F238E27FC236}">
                  <a16:creationId xmlns:a16="http://schemas.microsoft.com/office/drawing/2014/main" id="{9F1BAC36-C9CF-4E7B-8CB9-ECBF0DAC6AEC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262872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500K</a:t>
              </a:r>
            </a:p>
          </p:txBody>
        </p:sp>
        <p:sp>
          <p:nvSpPr>
            <p:cNvPr id="177" name="Title 1">
              <a:extLst>
                <a:ext uri="{FF2B5EF4-FFF2-40B4-BE49-F238E27FC236}">
                  <a16:creationId xmlns:a16="http://schemas.microsoft.com/office/drawing/2014/main" id="{B6907B92-D6F7-4F80-A0FF-5B856EB371C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7662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400K</a:t>
              </a:r>
            </a:p>
          </p:txBody>
        </p:sp>
        <p:sp>
          <p:nvSpPr>
            <p:cNvPr id="179" name="Title 1">
              <a:extLst>
                <a:ext uri="{FF2B5EF4-FFF2-40B4-BE49-F238E27FC236}">
                  <a16:creationId xmlns:a16="http://schemas.microsoft.com/office/drawing/2014/main" id="{E7238D9A-7397-4BC0-8006-4EC433D641B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26972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300K</a:t>
              </a:r>
            </a:p>
          </p:txBody>
        </p:sp>
        <p:sp>
          <p:nvSpPr>
            <p:cNvPr id="185" name="Title 1">
              <a:extLst>
                <a:ext uri="{FF2B5EF4-FFF2-40B4-BE49-F238E27FC236}">
                  <a16:creationId xmlns:a16="http://schemas.microsoft.com/office/drawing/2014/main" id="{8D2F4966-9DC2-4BD4-A850-6A002A31DA2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77314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200K</a:t>
              </a:r>
            </a:p>
          </p:txBody>
        </p:sp>
        <p:sp>
          <p:nvSpPr>
            <p:cNvPr id="189" name="Title 1">
              <a:extLst>
                <a:ext uri="{FF2B5EF4-FFF2-40B4-BE49-F238E27FC236}">
                  <a16:creationId xmlns:a16="http://schemas.microsoft.com/office/drawing/2014/main" id="{9DBE6FBB-E798-49FF-98FD-71F63DE44ED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27656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100K</a:t>
              </a:r>
            </a:p>
          </p:txBody>
        </p:sp>
        <p:sp>
          <p:nvSpPr>
            <p:cNvPr id="190" name="Title 1">
              <a:extLst>
                <a:ext uri="{FF2B5EF4-FFF2-40B4-BE49-F238E27FC236}">
                  <a16:creationId xmlns:a16="http://schemas.microsoft.com/office/drawing/2014/main" id="{E8D89046-F9B4-4940-A4DC-0506D38CF0A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7799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0</a:t>
              </a: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493A0472-0E99-41A3-B2D4-E0CAAD31F940}"/>
              </a:ext>
            </a:extLst>
          </p:cNvPr>
          <p:cNvSpPr/>
          <p:nvPr/>
        </p:nvSpPr>
        <p:spPr>
          <a:xfrm>
            <a:off x="10791305" y="2307244"/>
            <a:ext cx="320510" cy="32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7108BD7-041A-4AAA-B466-3ED282D33901}"/>
              </a:ext>
            </a:extLst>
          </p:cNvPr>
          <p:cNvSpPr/>
          <p:nvPr/>
        </p:nvSpPr>
        <p:spPr>
          <a:xfrm>
            <a:off x="10791305" y="5242560"/>
            <a:ext cx="320510" cy="32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1FF415C-080E-4007-BC17-0DFA3F3FD06C}"/>
              </a:ext>
            </a:extLst>
          </p:cNvPr>
          <p:cNvSpPr/>
          <p:nvPr/>
        </p:nvSpPr>
        <p:spPr>
          <a:xfrm rot="10800000" flipH="1" flipV="1">
            <a:off x="9728320" y="3370825"/>
            <a:ext cx="1268879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$6,700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4640548-37AD-463F-9FA4-34F5282B2787}"/>
              </a:ext>
            </a:extLst>
          </p:cNvPr>
          <p:cNvCxnSpPr>
            <a:cxnSpLocks/>
            <a:stCxn id="63" idx="2"/>
            <a:endCxn id="65" idx="0"/>
          </p:cNvCxnSpPr>
          <p:nvPr/>
        </p:nvCxnSpPr>
        <p:spPr>
          <a:xfrm>
            <a:off x="10362760" y="3904225"/>
            <a:ext cx="0" cy="102365"/>
          </a:xfrm>
          <a:prstGeom prst="line">
            <a:avLst/>
          </a:prstGeom>
          <a:ln w="38100" cap="rnd">
            <a:solidFill>
              <a:schemeClr val="accent6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F4C88AF4-5509-42F7-9777-543DB9B3E1EC}"/>
              </a:ext>
            </a:extLst>
          </p:cNvPr>
          <p:cNvSpPr/>
          <p:nvPr/>
        </p:nvSpPr>
        <p:spPr>
          <a:xfrm rot="10800000" flipH="1" flipV="1">
            <a:off x="9728320" y="4006590"/>
            <a:ext cx="1268879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$950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90746D5-2BCD-4867-BCBA-BFDE0195AC52}"/>
              </a:ext>
            </a:extLst>
          </p:cNvPr>
          <p:cNvSpPr/>
          <p:nvPr/>
        </p:nvSpPr>
        <p:spPr>
          <a:xfrm rot="10800000" flipH="1" flipV="1">
            <a:off x="9643291" y="2667609"/>
            <a:ext cx="1349263" cy="647605"/>
          </a:xfrm>
          <a:custGeom>
            <a:avLst/>
            <a:gdLst>
              <a:gd name="connsiteX0" fmla="*/ 1285534 w 1285534"/>
              <a:gd name="connsiteY0" fmla="*/ 0 h 646378"/>
              <a:gd name="connsiteX1" fmla="*/ 1281800 w 1285534"/>
              <a:gd name="connsiteY1" fmla="*/ 581903 h 646378"/>
              <a:gd name="connsiteX2" fmla="*/ 1281800 w 1285534"/>
              <a:gd name="connsiteY2" fmla="*/ 597403 h 646378"/>
              <a:gd name="connsiteX3" fmla="*/ 1251431 w 1285534"/>
              <a:gd name="connsiteY3" fmla="*/ 643220 h 646378"/>
              <a:gd name="connsiteX4" fmla="*/ 1235786 w 1285534"/>
              <a:gd name="connsiteY4" fmla="*/ 646378 h 646378"/>
              <a:gd name="connsiteX5" fmla="*/ 753393 w 1285534"/>
              <a:gd name="connsiteY5" fmla="*/ 646378 h 646378"/>
              <a:gd name="connsiteX6" fmla="*/ 753393 w 1285534"/>
              <a:gd name="connsiteY6" fmla="*/ 646375 h 646378"/>
              <a:gd name="connsiteX7" fmla="*/ 65224 w 1285534"/>
              <a:gd name="connsiteY7" fmla="*/ 646375 h 646378"/>
              <a:gd name="connsiteX8" fmla="*/ 49724 w 1285534"/>
              <a:gd name="connsiteY8" fmla="*/ 646375 h 646378"/>
              <a:gd name="connsiteX9" fmla="*/ 48490 w 1285534"/>
              <a:gd name="connsiteY9" fmla="*/ 642997 h 646378"/>
              <a:gd name="connsiteX10" fmla="*/ 39836 w 1285534"/>
              <a:gd name="connsiteY10" fmla="*/ 641249 h 646378"/>
              <a:gd name="connsiteX11" fmla="*/ 0 w 1285534"/>
              <a:gd name="connsiteY11" fmla="*/ 581151 h 646378"/>
              <a:gd name="connsiteX12" fmla="*/ 0 w 1285534"/>
              <a:gd name="connsiteY12" fmla="*/ 510218 h 646378"/>
              <a:gd name="connsiteX13" fmla="*/ 0 w 1285534"/>
              <a:gd name="connsiteY13" fmla="*/ 178199 h 646378"/>
              <a:gd name="connsiteX14" fmla="*/ 0 w 1285534"/>
              <a:gd name="connsiteY14" fmla="*/ 162699 h 646378"/>
              <a:gd name="connsiteX15" fmla="*/ 49724 w 1285534"/>
              <a:gd name="connsiteY15" fmla="*/ 112975 h 646378"/>
              <a:gd name="connsiteX16" fmla="*/ 65224 w 1285534"/>
              <a:gd name="connsiteY16" fmla="*/ 112975 h 646378"/>
              <a:gd name="connsiteX17" fmla="*/ 1151568 w 1285534"/>
              <a:gd name="connsiteY17" fmla="*/ 112975 h 64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85534" h="646378">
                <a:moveTo>
                  <a:pt x="1285534" y="0"/>
                </a:moveTo>
                <a:lnTo>
                  <a:pt x="1281800" y="581903"/>
                </a:lnTo>
                <a:lnTo>
                  <a:pt x="1281800" y="597403"/>
                </a:lnTo>
                <a:cubicBezTo>
                  <a:pt x="1281800" y="618000"/>
                  <a:pt x="1269277" y="635671"/>
                  <a:pt x="1251431" y="643220"/>
                </a:cubicBezTo>
                <a:lnTo>
                  <a:pt x="1235786" y="646378"/>
                </a:lnTo>
                <a:lnTo>
                  <a:pt x="753393" y="646378"/>
                </a:lnTo>
                <a:lnTo>
                  <a:pt x="753393" y="646375"/>
                </a:lnTo>
                <a:lnTo>
                  <a:pt x="65224" y="646375"/>
                </a:lnTo>
                <a:lnTo>
                  <a:pt x="49724" y="646375"/>
                </a:lnTo>
                <a:lnTo>
                  <a:pt x="48490" y="642997"/>
                </a:lnTo>
                <a:lnTo>
                  <a:pt x="39836" y="641249"/>
                </a:lnTo>
                <a:cubicBezTo>
                  <a:pt x="16426" y="631348"/>
                  <a:pt x="0" y="608168"/>
                  <a:pt x="0" y="581151"/>
                </a:cubicBezTo>
                <a:lnTo>
                  <a:pt x="0" y="510218"/>
                </a:lnTo>
                <a:lnTo>
                  <a:pt x="0" y="178199"/>
                </a:lnTo>
                <a:lnTo>
                  <a:pt x="0" y="162699"/>
                </a:lnTo>
                <a:cubicBezTo>
                  <a:pt x="0" y="135237"/>
                  <a:pt x="22262" y="112975"/>
                  <a:pt x="49724" y="112975"/>
                </a:cubicBezTo>
                <a:lnTo>
                  <a:pt x="65224" y="112975"/>
                </a:lnTo>
                <a:lnTo>
                  <a:pt x="1151568" y="1129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00" b="1" spc="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000" b="1" spc="100" dirty="0">
                <a:solidFill>
                  <a:schemeClr val="tx1"/>
                </a:solidFill>
                <a:latin typeface="+mj-lt"/>
              </a:rPr>
              <a:t>$670,000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1120E86-3661-4E53-9952-A90F5F3DBFB0}"/>
              </a:ext>
            </a:extLst>
          </p:cNvPr>
          <p:cNvSpPr/>
          <p:nvPr/>
        </p:nvSpPr>
        <p:spPr>
          <a:xfrm rot="10800000" flipH="1" flipV="1">
            <a:off x="9643291" y="4569699"/>
            <a:ext cx="1353908" cy="636790"/>
          </a:xfrm>
          <a:custGeom>
            <a:avLst/>
            <a:gdLst>
              <a:gd name="connsiteX0" fmla="*/ 49724 w 1283881"/>
              <a:gd name="connsiteY0" fmla="*/ 0 h 645130"/>
              <a:gd name="connsiteX1" fmla="*/ 65224 w 1283881"/>
              <a:gd name="connsiteY1" fmla="*/ 0 h 645130"/>
              <a:gd name="connsiteX2" fmla="*/ 1214936 w 1283881"/>
              <a:gd name="connsiteY2" fmla="*/ 0 h 645130"/>
              <a:gd name="connsiteX3" fmla="*/ 1230436 w 1283881"/>
              <a:gd name="connsiteY3" fmla="*/ 0 h 645130"/>
              <a:gd name="connsiteX4" fmla="*/ 1231159 w 1283881"/>
              <a:gd name="connsiteY4" fmla="*/ 146 h 645130"/>
              <a:gd name="connsiteX5" fmla="*/ 1231164 w 1283881"/>
              <a:gd name="connsiteY5" fmla="*/ 146 h 645130"/>
              <a:gd name="connsiteX6" fmla="*/ 1249791 w 1283881"/>
              <a:gd name="connsiteY6" fmla="*/ 3907 h 645130"/>
              <a:gd name="connsiteX7" fmla="*/ 1280160 w 1283881"/>
              <a:gd name="connsiteY7" fmla="*/ 49723 h 645130"/>
              <a:gd name="connsiteX8" fmla="*/ 1280160 w 1283881"/>
              <a:gd name="connsiteY8" fmla="*/ 65223 h 645130"/>
              <a:gd name="connsiteX9" fmla="*/ 1283881 w 1283881"/>
              <a:gd name="connsiteY9" fmla="*/ 645130 h 645130"/>
              <a:gd name="connsiteX10" fmla="*/ 1151392 w 1283881"/>
              <a:gd name="connsiteY10" fmla="*/ 533400 h 645130"/>
              <a:gd name="connsiteX11" fmla="*/ 65224 w 1283881"/>
              <a:gd name="connsiteY11" fmla="*/ 533400 h 645130"/>
              <a:gd name="connsiteX12" fmla="*/ 49724 w 1283881"/>
              <a:gd name="connsiteY12" fmla="*/ 533400 h 645130"/>
              <a:gd name="connsiteX13" fmla="*/ 48490 w 1283881"/>
              <a:gd name="connsiteY13" fmla="*/ 530022 h 645130"/>
              <a:gd name="connsiteX14" fmla="*/ 39836 w 1283881"/>
              <a:gd name="connsiteY14" fmla="*/ 528274 h 645130"/>
              <a:gd name="connsiteX15" fmla="*/ 0 w 1283881"/>
              <a:gd name="connsiteY15" fmla="*/ 468176 h 645130"/>
              <a:gd name="connsiteX16" fmla="*/ 0 w 1283881"/>
              <a:gd name="connsiteY16" fmla="*/ 397243 h 645130"/>
              <a:gd name="connsiteX17" fmla="*/ 0 w 1283881"/>
              <a:gd name="connsiteY17" fmla="*/ 65224 h 645130"/>
              <a:gd name="connsiteX18" fmla="*/ 0 w 1283881"/>
              <a:gd name="connsiteY18" fmla="*/ 49724 h 645130"/>
              <a:gd name="connsiteX19" fmla="*/ 49724 w 1283881"/>
              <a:gd name="connsiteY19" fmla="*/ 0 h 64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3881" h="645130">
                <a:moveTo>
                  <a:pt x="49724" y="0"/>
                </a:moveTo>
                <a:lnTo>
                  <a:pt x="65224" y="0"/>
                </a:lnTo>
                <a:lnTo>
                  <a:pt x="1214936" y="0"/>
                </a:lnTo>
                <a:lnTo>
                  <a:pt x="1230436" y="0"/>
                </a:lnTo>
                <a:lnTo>
                  <a:pt x="1231159" y="146"/>
                </a:lnTo>
                <a:lnTo>
                  <a:pt x="1231164" y="146"/>
                </a:lnTo>
                <a:lnTo>
                  <a:pt x="1249791" y="3907"/>
                </a:lnTo>
                <a:cubicBezTo>
                  <a:pt x="1267638" y="11455"/>
                  <a:pt x="1280160" y="29127"/>
                  <a:pt x="1280160" y="49723"/>
                </a:cubicBezTo>
                <a:lnTo>
                  <a:pt x="1280160" y="65223"/>
                </a:lnTo>
                <a:lnTo>
                  <a:pt x="1283881" y="645130"/>
                </a:lnTo>
                <a:lnTo>
                  <a:pt x="1151392" y="533400"/>
                </a:lnTo>
                <a:lnTo>
                  <a:pt x="65224" y="533400"/>
                </a:lnTo>
                <a:lnTo>
                  <a:pt x="49724" y="533400"/>
                </a:lnTo>
                <a:lnTo>
                  <a:pt x="48490" y="530022"/>
                </a:lnTo>
                <a:lnTo>
                  <a:pt x="39836" y="528274"/>
                </a:lnTo>
                <a:cubicBezTo>
                  <a:pt x="16426" y="518373"/>
                  <a:pt x="0" y="495193"/>
                  <a:pt x="0" y="468176"/>
                </a:cubicBezTo>
                <a:lnTo>
                  <a:pt x="0" y="397243"/>
                </a:lnTo>
                <a:lnTo>
                  <a:pt x="0" y="65224"/>
                </a:lnTo>
                <a:lnTo>
                  <a:pt x="0" y="49724"/>
                </a:lnTo>
                <a:cubicBezTo>
                  <a:pt x="0" y="22262"/>
                  <a:pt x="22262" y="0"/>
                  <a:pt x="49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$95,000</a:t>
            </a:r>
          </a:p>
          <a:p>
            <a:pPr algn="ctr"/>
            <a:endParaRPr lang="en-US" sz="500" spc="100" dirty="0">
              <a:ln>
                <a:solidFill>
                  <a:schemeClr val="tx1">
                    <a:alpha val="0"/>
                  </a:schemeClr>
                </a:solidFill>
              </a:ln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284C5B5-2856-4E7E-868F-EFD1EF960E3A}"/>
              </a:ext>
            </a:extLst>
          </p:cNvPr>
          <p:cNvSpPr/>
          <p:nvPr/>
        </p:nvSpPr>
        <p:spPr>
          <a:xfrm>
            <a:off x="7979413" y="3416798"/>
            <a:ext cx="14545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+mj-lt"/>
              </a:rPr>
              <a:t>$5,740</a:t>
            </a:r>
          </a:p>
          <a:p>
            <a:pPr algn="r">
              <a:spcBef>
                <a:spcPct val="0"/>
              </a:spcBef>
              <a:defRPr/>
            </a:pPr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+mj-lt"/>
              </a:rPr>
              <a:t>Additional Fees</a:t>
            </a:r>
          </a:p>
        </p:txBody>
      </p:sp>
    </p:spTree>
    <p:extLst>
      <p:ext uri="{BB962C8B-B14F-4D97-AF65-F5344CB8AC3E}">
        <p14:creationId xmlns:p14="http://schemas.microsoft.com/office/powerpoint/2010/main" val="13757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E394A22-EDF5-4029-AAD1-EC279BC5A6FB}"/>
              </a:ext>
            </a:extLst>
          </p:cNvPr>
          <p:cNvCxnSpPr>
            <a:cxnSpLocks/>
          </p:cNvCxnSpPr>
          <p:nvPr/>
        </p:nvCxnSpPr>
        <p:spPr>
          <a:xfrm>
            <a:off x="8811232" y="4516541"/>
            <a:ext cx="2140328" cy="877078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14008D8-C0CA-43E9-973D-0F95D657CCBD}"/>
              </a:ext>
            </a:extLst>
          </p:cNvPr>
          <p:cNvCxnSpPr>
            <a:cxnSpLocks/>
          </p:cNvCxnSpPr>
          <p:nvPr/>
        </p:nvCxnSpPr>
        <p:spPr>
          <a:xfrm>
            <a:off x="8798476" y="2467264"/>
            <a:ext cx="2153084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9B99FAA-C53A-4F2C-989C-6AB136DB4FB2}"/>
              </a:ext>
            </a:extLst>
          </p:cNvPr>
          <p:cNvCxnSpPr>
            <a:cxnSpLocks/>
          </p:cNvCxnSpPr>
          <p:nvPr/>
        </p:nvCxnSpPr>
        <p:spPr>
          <a:xfrm>
            <a:off x="6645391" y="2467264"/>
            <a:ext cx="2165841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C483098-2193-46A3-A403-A73354E904FB}"/>
              </a:ext>
            </a:extLst>
          </p:cNvPr>
          <p:cNvCxnSpPr>
            <a:cxnSpLocks/>
          </p:cNvCxnSpPr>
          <p:nvPr/>
        </p:nvCxnSpPr>
        <p:spPr>
          <a:xfrm>
            <a:off x="6629400" y="3725144"/>
            <a:ext cx="2169076" cy="784939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34674F0-3683-420B-83C2-C1AC3D6EB179}"/>
              </a:ext>
            </a:extLst>
          </p:cNvPr>
          <p:cNvCxnSpPr>
            <a:cxnSpLocks/>
          </p:cNvCxnSpPr>
          <p:nvPr/>
        </p:nvCxnSpPr>
        <p:spPr>
          <a:xfrm>
            <a:off x="4492306" y="2467264"/>
            <a:ext cx="2137094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47824A6-C194-4A85-9B1D-2C7CEAF29F8F}"/>
              </a:ext>
            </a:extLst>
          </p:cNvPr>
          <p:cNvCxnSpPr>
            <a:cxnSpLocks/>
          </p:cNvCxnSpPr>
          <p:nvPr/>
        </p:nvCxnSpPr>
        <p:spPr>
          <a:xfrm>
            <a:off x="4533900" y="3055243"/>
            <a:ext cx="2095500" cy="678557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829B1A1-DDE0-4140-8FE5-BA17CE7B20B4}"/>
              </a:ext>
            </a:extLst>
          </p:cNvPr>
          <p:cNvCxnSpPr>
            <a:cxnSpLocks/>
          </p:cNvCxnSpPr>
          <p:nvPr/>
        </p:nvCxnSpPr>
        <p:spPr>
          <a:xfrm flipV="1">
            <a:off x="2331366" y="3055243"/>
            <a:ext cx="2160940" cy="231551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49FD284-2B3C-4240-B707-2AD8C38AE576}"/>
              </a:ext>
            </a:extLst>
          </p:cNvPr>
          <p:cNvCxnSpPr>
            <a:cxnSpLocks/>
          </p:cNvCxnSpPr>
          <p:nvPr/>
        </p:nvCxnSpPr>
        <p:spPr>
          <a:xfrm flipV="1">
            <a:off x="2331366" y="2463977"/>
            <a:ext cx="2160940" cy="739584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71EB99B6-4C38-4BA0-933B-EF9916CF8921}"/>
              </a:ext>
            </a:extLst>
          </p:cNvPr>
          <p:cNvSpPr/>
          <p:nvPr/>
        </p:nvSpPr>
        <p:spPr>
          <a:xfrm>
            <a:off x="10951560" y="2256023"/>
            <a:ext cx="1240440" cy="35911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E846E76-6A6A-49D6-BC37-DCE4722667B5}"/>
              </a:ext>
            </a:extLst>
          </p:cNvPr>
          <p:cNvGrpSpPr/>
          <p:nvPr/>
        </p:nvGrpSpPr>
        <p:grpSpPr>
          <a:xfrm>
            <a:off x="0" y="1828983"/>
            <a:ext cx="12192000" cy="4022552"/>
            <a:chOff x="0" y="1828983"/>
            <a:chExt cx="12192000" cy="4022552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16BBC6A-B695-427D-BF1E-0D9EC58CC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2898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9F46074-FE73-4507-B80F-1B9C7D63C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33180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DC6E0D8-F3DD-44FF-9A07-6537B755F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4307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2B5C821-2AC0-4F5F-9756-E23D465C5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48710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6DE607A-FBD2-4360-83B4-63D57AE9B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5153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2D6F805-6CBF-43BE-AA9B-F508319E85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834619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5A7EDC-4892-4855-B30D-6DBD59BA3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37437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5604642-57FE-45AE-8BCD-8DADE87B0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4025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328B3F4-CDED-4899-B1F7-9318D2E42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84589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Title 1">
            <a:extLst>
              <a:ext uri="{FF2B5EF4-FFF2-40B4-BE49-F238E27FC236}">
                <a16:creationId xmlns:a16="http://schemas.microsoft.com/office/drawing/2014/main" id="{B2EA1AF5-9DC0-4469-B78A-071D0099BE78}"/>
              </a:ext>
            </a:extLst>
          </p:cNvPr>
          <p:cNvSpPr txBox="1">
            <a:spLocks/>
          </p:cNvSpPr>
          <p:nvPr/>
        </p:nvSpPr>
        <p:spPr>
          <a:xfrm>
            <a:off x="405808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70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BD5D29A3-229A-4F65-A45B-78895F56A0EF}"/>
              </a:ext>
            </a:extLst>
          </p:cNvPr>
          <p:cNvSpPr txBox="1">
            <a:spLocks/>
          </p:cNvSpPr>
          <p:nvPr/>
        </p:nvSpPr>
        <p:spPr>
          <a:xfrm>
            <a:off x="621116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75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3C98E56A-5A3C-4393-B3AD-02D6B331C5D4}"/>
              </a:ext>
            </a:extLst>
          </p:cNvPr>
          <p:cNvSpPr txBox="1">
            <a:spLocks/>
          </p:cNvSpPr>
          <p:nvPr/>
        </p:nvSpPr>
        <p:spPr>
          <a:xfrm>
            <a:off x="836425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80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CEF2E35E-AA05-4F3D-862C-4A314DEA9A54}"/>
              </a:ext>
            </a:extLst>
          </p:cNvPr>
          <p:cNvSpPr txBox="1">
            <a:spLocks/>
          </p:cNvSpPr>
          <p:nvPr/>
        </p:nvSpPr>
        <p:spPr>
          <a:xfrm>
            <a:off x="10517338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  <a:cs typeface="+mn-cs"/>
              </a:rPr>
              <a:t>85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EEDB52D8-C5A4-40B4-9C40-70DF5DCF4C89}"/>
              </a:ext>
            </a:extLst>
          </p:cNvPr>
          <p:cNvSpPr txBox="1">
            <a:spLocks/>
          </p:cNvSpPr>
          <p:nvPr/>
        </p:nvSpPr>
        <p:spPr>
          <a:xfrm>
            <a:off x="190499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65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B88F7F-5671-4E22-A840-CD1455E3E7C8}"/>
              </a:ext>
            </a:extLst>
          </p:cNvPr>
          <p:cNvGrpSpPr/>
          <p:nvPr/>
        </p:nvGrpSpPr>
        <p:grpSpPr>
          <a:xfrm>
            <a:off x="-15456" y="1752600"/>
            <a:ext cx="1006056" cy="4161791"/>
            <a:chOff x="-15456" y="1752600"/>
            <a:chExt cx="1006056" cy="416179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31F19B0-6E52-43FA-A2E9-307A75A302A8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181979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899C050-B55B-44E2-8E92-78B1C622A242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32322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8D7C76D-7E9E-484B-8A3A-6D7C80BAE21B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07150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A5A177-0068-44E3-AA59-AEA6920BA7EE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57493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A16249F-F3A3-4CAD-8A19-5F7B19830DB1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82664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B562884-D786-4156-9B0C-0DD27A852E2F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330069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ECEF35-D0C1-40F1-A8FE-084076C33449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07835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C9E378F-D354-47B3-BE1A-BFDEB3124A47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581781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D492F92-DF89-4366-8C4A-47C3607C8FD2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833493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4E60CBE-1968-4541-BC19-56ACA5CE7A1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33691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2E795E6-33D6-44A0-9666-5B1356DEEA6E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085205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2A9F272-3EDF-4B36-9BDB-E19D32B59A5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58862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DAA55B7-6F5D-43B5-8B89-87E4D6A8E0CA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84034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5B192C3-3675-40F2-B525-15AE2D48AB7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34376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2DED6B7-D6DC-428C-B901-CD972685668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847194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F755AD8-E9EA-4BA4-84AF-9D2E8118A8F2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09205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2E4E786-5299-403E-BF80-AEB06C271EA3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59547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itle 1">
              <a:extLst>
                <a:ext uri="{FF2B5EF4-FFF2-40B4-BE49-F238E27FC236}">
                  <a16:creationId xmlns:a16="http://schemas.microsoft.com/office/drawing/2014/main" id="{B613D2CF-17E2-4F13-A31F-B8770959FE4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175260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800K</a:t>
              </a:r>
            </a:p>
          </p:txBody>
        </p:sp>
        <p:sp>
          <p:nvSpPr>
            <p:cNvPr id="153" name="Title 1">
              <a:extLst>
                <a:ext uri="{FF2B5EF4-FFF2-40B4-BE49-F238E27FC236}">
                  <a16:creationId xmlns:a16="http://schemas.microsoft.com/office/drawing/2014/main" id="{14948BB8-8E5B-4AE7-97BF-BDAABFBB203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25602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700K</a:t>
              </a:r>
            </a:p>
          </p:txBody>
        </p:sp>
        <p:sp>
          <p:nvSpPr>
            <p:cNvPr id="156" name="Title 1">
              <a:extLst>
                <a:ext uri="{FF2B5EF4-FFF2-40B4-BE49-F238E27FC236}">
                  <a16:creationId xmlns:a16="http://schemas.microsoft.com/office/drawing/2014/main" id="{82C5196E-F920-4C64-B7D4-F12C58440F7F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75944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600K</a:t>
              </a:r>
            </a:p>
          </p:txBody>
        </p:sp>
        <p:sp>
          <p:nvSpPr>
            <p:cNvPr id="171" name="Title 1">
              <a:extLst>
                <a:ext uri="{FF2B5EF4-FFF2-40B4-BE49-F238E27FC236}">
                  <a16:creationId xmlns:a16="http://schemas.microsoft.com/office/drawing/2014/main" id="{9F1BAC36-C9CF-4E7B-8CB9-ECBF0DAC6AEC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262872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500K</a:t>
              </a:r>
            </a:p>
          </p:txBody>
        </p:sp>
        <p:sp>
          <p:nvSpPr>
            <p:cNvPr id="177" name="Title 1">
              <a:extLst>
                <a:ext uri="{FF2B5EF4-FFF2-40B4-BE49-F238E27FC236}">
                  <a16:creationId xmlns:a16="http://schemas.microsoft.com/office/drawing/2014/main" id="{B6907B92-D6F7-4F80-A0FF-5B856EB371C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7662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400K</a:t>
              </a:r>
            </a:p>
          </p:txBody>
        </p:sp>
        <p:sp>
          <p:nvSpPr>
            <p:cNvPr id="179" name="Title 1">
              <a:extLst>
                <a:ext uri="{FF2B5EF4-FFF2-40B4-BE49-F238E27FC236}">
                  <a16:creationId xmlns:a16="http://schemas.microsoft.com/office/drawing/2014/main" id="{E7238D9A-7397-4BC0-8006-4EC433D641B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26972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300K</a:t>
              </a:r>
            </a:p>
          </p:txBody>
        </p:sp>
        <p:sp>
          <p:nvSpPr>
            <p:cNvPr id="185" name="Title 1">
              <a:extLst>
                <a:ext uri="{FF2B5EF4-FFF2-40B4-BE49-F238E27FC236}">
                  <a16:creationId xmlns:a16="http://schemas.microsoft.com/office/drawing/2014/main" id="{8D2F4966-9DC2-4BD4-A850-6A002A31DA2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77314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200K</a:t>
              </a:r>
            </a:p>
          </p:txBody>
        </p:sp>
        <p:sp>
          <p:nvSpPr>
            <p:cNvPr id="189" name="Title 1">
              <a:extLst>
                <a:ext uri="{FF2B5EF4-FFF2-40B4-BE49-F238E27FC236}">
                  <a16:creationId xmlns:a16="http://schemas.microsoft.com/office/drawing/2014/main" id="{9DBE6FBB-E798-49FF-98FD-71F63DE44ED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27656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100K</a:t>
              </a:r>
            </a:p>
          </p:txBody>
        </p:sp>
        <p:sp>
          <p:nvSpPr>
            <p:cNvPr id="190" name="Title 1">
              <a:extLst>
                <a:ext uri="{FF2B5EF4-FFF2-40B4-BE49-F238E27FC236}">
                  <a16:creationId xmlns:a16="http://schemas.microsoft.com/office/drawing/2014/main" id="{E8D89046-F9B4-4940-A4DC-0506D38CF0A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7799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0</a:t>
              </a: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493A0472-0E99-41A3-B2D4-E0CAAD31F940}"/>
              </a:ext>
            </a:extLst>
          </p:cNvPr>
          <p:cNvSpPr/>
          <p:nvPr/>
        </p:nvSpPr>
        <p:spPr>
          <a:xfrm>
            <a:off x="10791305" y="2307244"/>
            <a:ext cx="320510" cy="32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7108BD7-041A-4AAA-B466-3ED282D33901}"/>
              </a:ext>
            </a:extLst>
          </p:cNvPr>
          <p:cNvSpPr/>
          <p:nvPr/>
        </p:nvSpPr>
        <p:spPr>
          <a:xfrm>
            <a:off x="10791305" y="5242560"/>
            <a:ext cx="320510" cy="32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1FF415C-080E-4007-BC17-0DFA3F3FD06C}"/>
              </a:ext>
            </a:extLst>
          </p:cNvPr>
          <p:cNvSpPr/>
          <p:nvPr/>
        </p:nvSpPr>
        <p:spPr>
          <a:xfrm rot="10800000" flipH="1" flipV="1">
            <a:off x="9728320" y="3370825"/>
            <a:ext cx="1268879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$6,700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4640548-37AD-463F-9FA4-34F5282B2787}"/>
              </a:ext>
            </a:extLst>
          </p:cNvPr>
          <p:cNvCxnSpPr>
            <a:cxnSpLocks/>
            <a:stCxn id="63" idx="2"/>
            <a:endCxn id="65" idx="0"/>
          </p:cNvCxnSpPr>
          <p:nvPr/>
        </p:nvCxnSpPr>
        <p:spPr>
          <a:xfrm>
            <a:off x="10362760" y="3904225"/>
            <a:ext cx="0" cy="102365"/>
          </a:xfrm>
          <a:prstGeom prst="line">
            <a:avLst/>
          </a:prstGeom>
          <a:ln w="38100" cap="rnd">
            <a:solidFill>
              <a:schemeClr val="accent6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F4C88AF4-5509-42F7-9777-543DB9B3E1EC}"/>
              </a:ext>
            </a:extLst>
          </p:cNvPr>
          <p:cNvSpPr/>
          <p:nvPr/>
        </p:nvSpPr>
        <p:spPr>
          <a:xfrm rot="10800000" flipH="1" flipV="1">
            <a:off x="9728320" y="4006590"/>
            <a:ext cx="1268879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$950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90746D5-2BCD-4867-BCBA-BFDE0195AC52}"/>
              </a:ext>
            </a:extLst>
          </p:cNvPr>
          <p:cNvSpPr/>
          <p:nvPr/>
        </p:nvSpPr>
        <p:spPr>
          <a:xfrm rot="10800000" flipH="1" flipV="1">
            <a:off x="9643291" y="2667609"/>
            <a:ext cx="1349263" cy="647605"/>
          </a:xfrm>
          <a:custGeom>
            <a:avLst/>
            <a:gdLst>
              <a:gd name="connsiteX0" fmla="*/ 1285534 w 1285534"/>
              <a:gd name="connsiteY0" fmla="*/ 0 h 646378"/>
              <a:gd name="connsiteX1" fmla="*/ 1281800 w 1285534"/>
              <a:gd name="connsiteY1" fmla="*/ 581903 h 646378"/>
              <a:gd name="connsiteX2" fmla="*/ 1281800 w 1285534"/>
              <a:gd name="connsiteY2" fmla="*/ 597403 h 646378"/>
              <a:gd name="connsiteX3" fmla="*/ 1251431 w 1285534"/>
              <a:gd name="connsiteY3" fmla="*/ 643220 h 646378"/>
              <a:gd name="connsiteX4" fmla="*/ 1235786 w 1285534"/>
              <a:gd name="connsiteY4" fmla="*/ 646378 h 646378"/>
              <a:gd name="connsiteX5" fmla="*/ 753393 w 1285534"/>
              <a:gd name="connsiteY5" fmla="*/ 646378 h 646378"/>
              <a:gd name="connsiteX6" fmla="*/ 753393 w 1285534"/>
              <a:gd name="connsiteY6" fmla="*/ 646375 h 646378"/>
              <a:gd name="connsiteX7" fmla="*/ 65224 w 1285534"/>
              <a:gd name="connsiteY7" fmla="*/ 646375 h 646378"/>
              <a:gd name="connsiteX8" fmla="*/ 49724 w 1285534"/>
              <a:gd name="connsiteY8" fmla="*/ 646375 h 646378"/>
              <a:gd name="connsiteX9" fmla="*/ 48490 w 1285534"/>
              <a:gd name="connsiteY9" fmla="*/ 642997 h 646378"/>
              <a:gd name="connsiteX10" fmla="*/ 39836 w 1285534"/>
              <a:gd name="connsiteY10" fmla="*/ 641249 h 646378"/>
              <a:gd name="connsiteX11" fmla="*/ 0 w 1285534"/>
              <a:gd name="connsiteY11" fmla="*/ 581151 h 646378"/>
              <a:gd name="connsiteX12" fmla="*/ 0 w 1285534"/>
              <a:gd name="connsiteY12" fmla="*/ 510218 h 646378"/>
              <a:gd name="connsiteX13" fmla="*/ 0 w 1285534"/>
              <a:gd name="connsiteY13" fmla="*/ 178199 h 646378"/>
              <a:gd name="connsiteX14" fmla="*/ 0 w 1285534"/>
              <a:gd name="connsiteY14" fmla="*/ 162699 h 646378"/>
              <a:gd name="connsiteX15" fmla="*/ 49724 w 1285534"/>
              <a:gd name="connsiteY15" fmla="*/ 112975 h 646378"/>
              <a:gd name="connsiteX16" fmla="*/ 65224 w 1285534"/>
              <a:gd name="connsiteY16" fmla="*/ 112975 h 646378"/>
              <a:gd name="connsiteX17" fmla="*/ 1151568 w 1285534"/>
              <a:gd name="connsiteY17" fmla="*/ 112975 h 64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85534" h="646378">
                <a:moveTo>
                  <a:pt x="1285534" y="0"/>
                </a:moveTo>
                <a:lnTo>
                  <a:pt x="1281800" y="581903"/>
                </a:lnTo>
                <a:lnTo>
                  <a:pt x="1281800" y="597403"/>
                </a:lnTo>
                <a:cubicBezTo>
                  <a:pt x="1281800" y="618000"/>
                  <a:pt x="1269277" y="635671"/>
                  <a:pt x="1251431" y="643220"/>
                </a:cubicBezTo>
                <a:lnTo>
                  <a:pt x="1235786" y="646378"/>
                </a:lnTo>
                <a:lnTo>
                  <a:pt x="753393" y="646378"/>
                </a:lnTo>
                <a:lnTo>
                  <a:pt x="753393" y="646375"/>
                </a:lnTo>
                <a:lnTo>
                  <a:pt x="65224" y="646375"/>
                </a:lnTo>
                <a:lnTo>
                  <a:pt x="49724" y="646375"/>
                </a:lnTo>
                <a:lnTo>
                  <a:pt x="48490" y="642997"/>
                </a:lnTo>
                <a:lnTo>
                  <a:pt x="39836" y="641249"/>
                </a:lnTo>
                <a:cubicBezTo>
                  <a:pt x="16426" y="631348"/>
                  <a:pt x="0" y="608168"/>
                  <a:pt x="0" y="581151"/>
                </a:cubicBezTo>
                <a:lnTo>
                  <a:pt x="0" y="510218"/>
                </a:lnTo>
                <a:lnTo>
                  <a:pt x="0" y="178199"/>
                </a:lnTo>
                <a:lnTo>
                  <a:pt x="0" y="162699"/>
                </a:lnTo>
                <a:cubicBezTo>
                  <a:pt x="0" y="135237"/>
                  <a:pt x="22262" y="112975"/>
                  <a:pt x="49724" y="112975"/>
                </a:cubicBezTo>
                <a:lnTo>
                  <a:pt x="65224" y="112975"/>
                </a:lnTo>
                <a:lnTo>
                  <a:pt x="1151568" y="1129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00" b="1" spc="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000" b="1" spc="100" dirty="0">
                <a:solidFill>
                  <a:schemeClr val="tx1"/>
                </a:solidFill>
                <a:latin typeface="+mj-lt"/>
              </a:rPr>
              <a:t>$670,000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1120E86-3661-4E53-9952-A90F5F3DBFB0}"/>
              </a:ext>
            </a:extLst>
          </p:cNvPr>
          <p:cNvSpPr/>
          <p:nvPr/>
        </p:nvSpPr>
        <p:spPr>
          <a:xfrm rot="10800000" flipH="1" flipV="1">
            <a:off x="9643291" y="4569699"/>
            <a:ext cx="1353908" cy="636790"/>
          </a:xfrm>
          <a:custGeom>
            <a:avLst/>
            <a:gdLst>
              <a:gd name="connsiteX0" fmla="*/ 49724 w 1283881"/>
              <a:gd name="connsiteY0" fmla="*/ 0 h 645130"/>
              <a:gd name="connsiteX1" fmla="*/ 65224 w 1283881"/>
              <a:gd name="connsiteY1" fmla="*/ 0 h 645130"/>
              <a:gd name="connsiteX2" fmla="*/ 1214936 w 1283881"/>
              <a:gd name="connsiteY2" fmla="*/ 0 h 645130"/>
              <a:gd name="connsiteX3" fmla="*/ 1230436 w 1283881"/>
              <a:gd name="connsiteY3" fmla="*/ 0 h 645130"/>
              <a:gd name="connsiteX4" fmla="*/ 1231159 w 1283881"/>
              <a:gd name="connsiteY4" fmla="*/ 146 h 645130"/>
              <a:gd name="connsiteX5" fmla="*/ 1231164 w 1283881"/>
              <a:gd name="connsiteY5" fmla="*/ 146 h 645130"/>
              <a:gd name="connsiteX6" fmla="*/ 1249791 w 1283881"/>
              <a:gd name="connsiteY6" fmla="*/ 3907 h 645130"/>
              <a:gd name="connsiteX7" fmla="*/ 1280160 w 1283881"/>
              <a:gd name="connsiteY7" fmla="*/ 49723 h 645130"/>
              <a:gd name="connsiteX8" fmla="*/ 1280160 w 1283881"/>
              <a:gd name="connsiteY8" fmla="*/ 65223 h 645130"/>
              <a:gd name="connsiteX9" fmla="*/ 1283881 w 1283881"/>
              <a:gd name="connsiteY9" fmla="*/ 645130 h 645130"/>
              <a:gd name="connsiteX10" fmla="*/ 1151392 w 1283881"/>
              <a:gd name="connsiteY10" fmla="*/ 533400 h 645130"/>
              <a:gd name="connsiteX11" fmla="*/ 65224 w 1283881"/>
              <a:gd name="connsiteY11" fmla="*/ 533400 h 645130"/>
              <a:gd name="connsiteX12" fmla="*/ 49724 w 1283881"/>
              <a:gd name="connsiteY12" fmla="*/ 533400 h 645130"/>
              <a:gd name="connsiteX13" fmla="*/ 48490 w 1283881"/>
              <a:gd name="connsiteY13" fmla="*/ 530022 h 645130"/>
              <a:gd name="connsiteX14" fmla="*/ 39836 w 1283881"/>
              <a:gd name="connsiteY14" fmla="*/ 528274 h 645130"/>
              <a:gd name="connsiteX15" fmla="*/ 0 w 1283881"/>
              <a:gd name="connsiteY15" fmla="*/ 468176 h 645130"/>
              <a:gd name="connsiteX16" fmla="*/ 0 w 1283881"/>
              <a:gd name="connsiteY16" fmla="*/ 397243 h 645130"/>
              <a:gd name="connsiteX17" fmla="*/ 0 w 1283881"/>
              <a:gd name="connsiteY17" fmla="*/ 65224 h 645130"/>
              <a:gd name="connsiteX18" fmla="*/ 0 w 1283881"/>
              <a:gd name="connsiteY18" fmla="*/ 49724 h 645130"/>
              <a:gd name="connsiteX19" fmla="*/ 49724 w 1283881"/>
              <a:gd name="connsiteY19" fmla="*/ 0 h 64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3881" h="645130">
                <a:moveTo>
                  <a:pt x="49724" y="0"/>
                </a:moveTo>
                <a:lnTo>
                  <a:pt x="65224" y="0"/>
                </a:lnTo>
                <a:lnTo>
                  <a:pt x="1214936" y="0"/>
                </a:lnTo>
                <a:lnTo>
                  <a:pt x="1230436" y="0"/>
                </a:lnTo>
                <a:lnTo>
                  <a:pt x="1231159" y="146"/>
                </a:lnTo>
                <a:lnTo>
                  <a:pt x="1231164" y="146"/>
                </a:lnTo>
                <a:lnTo>
                  <a:pt x="1249791" y="3907"/>
                </a:lnTo>
                <a:cubicBezTo>
                  <a:pt x="1267638" y="11455"/>
                  <a:pt x="1280160" y="29127"/>
                  <a:pt x="1280160" y="49723"/>
                </a:cubicBezTo>
                <a:lnTo>
                  <a:pt x="1280160" y="65223"/>
                </a:lnTo>
                <a:lnTo>
                  <a:pt x="1283881" y="645130"/>
                </a:lnTo>
                <a:lnTo>
                  <a:pt x="1151392" y="533400"/>
                </a:lnTo>
                <a:lnTo>
                  <a:pt x="65224" y="533400"/>
                </a:lnTo>
                <a:lnTo>
                  <a:pt x="49724" y="533400"/>
                </a:lnTo>
                <a:lnTo>
                  <a:pt x="48490" y="530022"/>
                </a:lnTo>
                <a:lnTo>
                  <a:pt x="39836" y="528274"/>
                </a:lnTo>
                <a:cubicBezTo>
                  <a:pt x="16426" y="518373"/>
                  <a:pt x="0" y="495193"/>
                  <a:pt x="0" y="468176"/>
                </a:cubicBezTo>
                <a:lnTo>
                  <a:pt x="0" y="397243"/>
                </a:lnTo>
                <a:lnTo>
                  <a:pt x="0" y="65224"/>
                </a:lnTo>
                <a:lnTo>
                  <a:pt x="0" y="49724"/>
                </a:lnTo>
                <a:cubicBezTo>
                  <a:pt x="0" y="22262"/>
                  <a:pt x="22262" y="0"/>
                  <a:pt x="49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$95,000</a:t>
            </a:r>
          </a:p>
          <a:p>
            <a:pPr algn="ctr"/>
            <a:endParaRPr lang="en-US" sz="500" spc="100" dirty="0">
              <a:ln>
                <a:solidFill>
                  <a:schemeClr val="tx1">
                    <a:alpha val="0"/>
                  </a:schemeClr>
                </a:solidFill>
              </a:ln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284C5B5-2856-4E7E-868F-EFD1EF960E3A}"/>
              </a:ext>
            </a:extLst>
          </p:cNvPr>
          <p:cNvSpPr/>
          <p:nvPr/>
        </p:nvSpPr>
        <p:spPr>
          <a:xfrm>
            <a:off x="8141665" y="3416798"/>
            <a:ext cx="14545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13D45"/>
                </a:solidFill>
                <a:latin typeface="+mj-lt"/>
              </a:rPr>
              <a:t>$5,750</a:t>
            </a:r>
          </a:p>
          <a:p>
            <a:pPr algn="r">
              <a:spcBef>
                <a:spcPct val="0"/>
              </a:spcBef>
              <a:defRPr/>
            </a:pPr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13D45"/>
                </a:solidFill>
                <a:latin typeface="+mj-lt"/>
              </a:rPr>
              <a:t>Additional Fees</a:t>
            </a:r>
          </a:p>
        </p:txBody>
      </p:sp>
    </p:spTree>
    <p:extLst>
      <p:ext uri="{BB962C8B-B14F-4D97-AF65-F5344CB8AC3E}">
        <p14:creationId xmlns:p14="http://schemas.microsoft.com/office/powerpoint/2010/main" val="3093090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E394A22-EDF5-4029-AAD1-EC279BC5A6FB}"/>
              </a:ext>
            </a:extLst>
          </p:cNvPr>
          <p:cNvCxnSpPr>
            <a:cxnSpLocks/>
          </p:cNvCxnSpPr>
          <p:nvPr/>
        </p:nvCxnSpPr>
        <p:spPr>
          <a:xfrm>
            <a:off x="8811232" y="4516541"/>
            <a:ext cx="2140328" cy="877078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14008D8-C0CA-43E9-973D-0F95D657CCBD}"/>
              </a:ext>
            </a:extLst>
          </p:cNvPr>
          <p:cNvCxnSpPr>
            <a:cxnSpLocks/>
          </p:cNvCxnSpPr>
          <p:nvPr/>
        </p:nvCxnSpPr>
        <p:spPr>
          <a:xfrm>
            <a:off x="8798476" y="2467264"/>
            <a:ext cx="2153084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9B99FAA-C53A-4F2C-989C-6AB136DB4FB2}"/>
              </a:ext>
            </a:extLst>
          </p:cNvPr>
          <p:cNvCxnSpPr>
            <a:cxnSpLocks/>
          </p:cNvCxnSpPr>
          <p:nvPr/>
        </p:nvCxnSpPr>
        <p:spPr>
          <a:xfrm>
            <a:off x="6645391" y="2467264"/>
            <a:ext cx="2165841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C483098-2193-46A3-A403-A73354E904FB}"/>
              </a:ext>
            </a:extLst>
          </p:cNvPr>
          <p:cNvCxnSpPr>
            <a:cxnSpLocks/>
          </p:cNvCxnSpPr>
          <p:nvPr/>
        </p:nvCxnSpPr>
        <p:spPr>
          <a:xfrm>
            <a:off x="6629400" y="3725144"/>
            <a:ext cx="2169076" cy="784939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34674F0-3683-420B-83C2-C1AC3D6EB179}"/>
              </a:ext>
            </a:extLst>
          </p:cNvPr>
          <p:cNvCxnSpPr>
            <a:cxnSpLocks/>
          </p:cNvCxnSpPr>
          <p:nvPr/>
        </p:nvCxnSpPr>
        <p:spPr>
          <a:xfrm>
            <a:off x="4492306" y="2467264"/>
            <a:ext cx="2137094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47824A6-C194-4A85-9B1D-2C7CEAF29F8F}"/>
              </a:ext>
            </a:extLst>
          </p:cNvPr>
          <p:cNvCxnSpPr>
            <a:cxnSpLocks/>
          </p:cNvCxnSpPr>
          <p:nvPr/>
        </p:nvCxnSpPr>
        <p:spPr>
          <a:xfrm>
            <a:off x="4533900" y="3055243"/>
            <a:ext cx="2095500" cy="678557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829B1A1-DDE0-4140-8FE5-BA17CE7B20B4}"/>
              </a:ext>
            </a:extLst>
          </p:cNvPr>
          <p:cNvCxnSpPr>
            <a:cxnSpLocks/>
          </p:cNvCxnSpPr>
          <p:nvPr/>
        </p:nvCxnSpPr>
        <p:spPr>
          <a:xfrm flipV="1">
            <a:off x="2331366" y="3055243"/>
            <a:ext cx="2160940" cy="231551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49FD284-2B3C-4240-B707-2AD8C38AE576}"/>
              </a:ext>
            </a:extLst>
          </p:cNvPr>
          <p:cNvCxnSpPr>
            <a:cxnSpLocks/>
          </p:cNvCxnSpPr>
          <p:nvPr/>
        </p:nvCxnSpPr>
        <p:spPr>
          <a:xfrm flipV="1">
            <a:off x="2331366" y="2463977"/>
            <a:ext cx="2160940" cy="739584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71EB99B6-4C38-4BA0-933B-EF9916CF8921}"/>
              </a:ext>
            </a:extLst>
          </p:cNvPr>
          <p:cNvSpPr/>
          <p:nvPr/>
        </p:nvSpPr>
        <p:spPr>
          <a:xfrm>
            <a:off x="10951560" y="2256023"/>
            <a:ext cx="1240440" cy="35911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E846E76-6A6A-49D6-BC37-DCE4722667B5}"/>
              </a:ext>
            </a:extLst>
          </p:cNvPr>
          <p:cNvGrpSpPr/>
          <p:nvPr/>
        </p:nvGrpSpPr>
        <p:grpSpPr>
          <a:xfrm>
            <a:off x="0" y="1828983"/>
            <a:ext cx="12192000" cy="4022552"/>
            <a:chOff x="0" y="1828983"/>
            <a:chExt cx="12192000" cy="4022552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16BBC6A-B695-427D-BF1E-0D9EC58CC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2898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9F46074-FE73-4507-B80F-1B9C7D63C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33180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DC6E0D8-F3DD-44FF-9A07-6537B755F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4307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2B5C821-2AC0-4F5F-9756-E23D465C5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48710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6DE607A-FBD2-4360-83B4-63D57AE9B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5153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2D6F805-6CBF-43BE-AA9B-F508319E85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834619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5A7EDC-4892-4855-B30D-6DBD59BA3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37437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5604642-57FE-45AE-8BCD-8DADE87B0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4025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328B3F4-CDED-4899-B1F7-9318D2E42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84589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Title 1">
            <a:extLst>
              <a:ext uri="{FF2B5EF4-FFF2-40B4-BE49-F238E27FC236}">
                <a16:creationId xmlns:a16="http://schemas.microsoft.com/office/drawing/2014/main" id="{B2EA1AF5-9DC0-4469-B78A-071D0099BE78}"/>
              </a:ext>
            </a:extLst>
          </p:cNvPr>
          <p:cNvSpPr txBox="1">
            <a:spLocks/>
          </p:cNvSpPr>
          <p:nvPr/>
        </p:nvSpPr>
        <p:spPr>
          <a:xfrm>
            <a:off x="405808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70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BD5D29A3-229A-4F65-A45B-78895F56A0EF}"/>
              </a:ext>
            </a:extLst>
          </p:cNvPr>
          <p:cNvSpPr txBox="1">
            <a:spLocks/>
          </p:cNvSpPr>
          <p:nvPr/>
        </p:nvSpPr>
        <p:spPr>
          <a:xfrm>
            <a:off x="621116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75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3C98E56A-5A3C-4393-B3AD-02D6B331C5D4}"/>
              </a:ext>
            </a:extLst>
          </p:cNvPr>
          <p:cNvSpPr txBox="1">
            <a:spLocks/>
          </p:cNvSpPr>
          <p:nvPr/>
        </p:nvSpPr>
        <p:spPr>
          <a:xfrm>
            <a:off x="836425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80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CEF2E35E-AA05-4F3D-862C-4A314DEA9A54}"/>
              </a:ext>
            </a:extLst>
          </p:cNvPr>
          <p:cNvSpPr txBox="1">
            <a:spLocks/>
          </p:cNvSpPr>
          <p:nvPr/>
        </p:nvSpPr>
        <p:spPr>
          <a:xfrm>
            <a:off x="10517338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  <a:cs typeface="+mn-cs"/>
              </a:rPr>
              <a:t>85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EEDB52D8-C5A4-40B4-9C40-70DF5DCF4C89}"/>
              </a:ext>
            </a:extLst>
          </p:cNvPr>
          <p:cNvSpPr txBox="1">
            <a:spLocks/>
          </p:cNvSpPr>
          <p:nvPr/>
        </p:nvSpPr>
        <p:spPr>
          <a:xfrm>
            <a:off x="190499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65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B88F7F-5671-4E22-A840-CD1455E3E7C8}"/>
              </a:ext>
            </a:extLst>
          </p:cNvPr>
          <p:cNvGrpSpPr/>
          <p:nvPr/>
        </p:nvGrpSpPr>
        <p:grpSpPr>
          <a:xfrm>
            <a:off x="-15456" y="1752600"/>
            <a:ext cx="1006056" cy="4161791"/>
            <a:chOff x="-15456" y="1752600"/>
            <a:chExt cx="1006056" cy="416179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31F19B0-6E52-43FA-A2E9-307A75A302A8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181979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899C050-B55B-44E2-8E92-78B1C622A242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32322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8D7C76D-7E9E-484B-8A3A-6D7C80BAE21B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07150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A5A177-0068-44E3-AA59-AEA6920BA7EE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57493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A16249F-F3A3-4CAD-8A19-5F7B19830DB1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82664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B562884-D786-4156-9B0C-0DD27A852E2F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330069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ECEF35-D0C1-40F1-A8FE-084076C33449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07835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C9E378F-D354-47B3-BE1A-BFDEB3124A47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581781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D492F92-DF89-4366-8C4A-47C3607C8FD2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833493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4E60CBE-1968-4541-BC19-56ACA5CE7A1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33691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2E795E6-33D6-44A0-9666-5B1356DEEA6E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085205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2A9F272-3EDF-4B36-9BDB-E19D32B59A5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58862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DAA55B7-6F5D-43B5-8B89-87E4D6A8E0CA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84034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5B192C3-3675-40F2-B525-15AE2D48AB7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34376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2DED6B7-D6DC-428C-B901-CD972685668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847194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F755AD8-E9EA-4BA4-84AF-9D2E8118A8F2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09205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2E4E786-5299-403E-BF80-AEB06C271EA3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59547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itle 1">
              <a:extLst>
                <a:ext uri="{FF2B5EF4-FFF2-40B4-BE49-F238E27FC236}">
                  <a16:creationId xmlns:a16="http://schemas.microsoft.com/office/drawing/2014/main" id="{B613D2CF-17E2-4F13-A31F-B8770959FE4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175260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800K</a:t>
              </a:r>
            </a:p>
          </p:txBody>
        </p:sp>
        <p:sp>
          <p:nvSpPr>
            <p:cNvPr id="153" name="Title 1">
              <a:extLst>
                <a:ext uri="{FF2B5EF4-FFF2-40B4-BE49-F238E27FC236}">
                  <a16:creationId xmlns:a16="http://schemas.microsoft.com/office/drawing/2014/main" id="{14948BB8-8E5B-4AE7-97BF-BDAABFBB203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25602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700K</a:t>
              </a:r>
            </a:p>
          </p:txBody>
        </p:sp>
        <p:sp>
          <p:nvSpPr>
            <p:cNvPr id="156" name="Title 1">
              <a:extLst>
                <a:ext uri="{FF2B5EF4-FFF2-40B4-BE49-F238E27FC236}">
                  <a16:creationId xmlns:a16="http://schemas.microsoft.com/office/drawing/2014/main" id="{82C5196E-F920-4C64-B7D4-F12C58440F7F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75944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600K</a:t>
              </a:r>
            </a:p>
          </p:txBody>
        </p:sp>
        <p:sp>
          <p:nvSpPr>
            <p:cNvPr id="171" name="Title 1">
              <a:extLst>
                <a:ext uri="{FF2B5EF4-FFF2-40B4-BE49-F238E27FC236}">
                  <a16:creationId xmlns:a16="http://schemas.microsoft.com/office/drawing/2014/main" id="{9F1BAC36-C9CF-4E7B-8CB9-ECBF0DAC6AEC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262872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500K</a:t>
              </a:r>
            </a:p>
          </p:txBody>
        </p:sp>
        <p:sp>
          <p:nvSpPr>
            <p:cNvPr id="177" name="Title 1">
              <a:extLst>
                <a:ext uri="{FF2B5EF4-FFF2-40B4-BE49-F238E27FC236}">
                  <a16:creationId xmlns:a16="http://schemas.microsoft.com/office/drawing/2014/main" id="{B6907B92-D6F7-4F80-A0FF-5B856EB371C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7662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400K</a:t>
              </a:r>
            </a:p>
          </p:txBody>
        </p:sp>
        <p:sp>
          <p:nvSpPr>
            <p:cNvPr id="179" name="Title 1">
              <a:extLst>
                <a:ext uri="{FF2B5EF4-FFF2-40B4-BE49-F238E27FC236}">
                  <a16:creationId xmlns:a16="http://schemas.microsoft.com/office/drawing/2014/main" id="{E7238D9A-7397-4BC0-8006-4EC433D641B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26972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300K</a:t>
              </a:r>
            </a:p>
          </p:txBody>
        </p:sp>
        <p:sp>
          <p:nvSpPr>
            <p:cNvPr id="185" name="Title 1">
              <a:extLst>
                <a:ext uri="{FF2B5EF4-FFF2-40B4-BE49-F238E27FC236}">
                  <a16:creationId xmlns:a16="http://schemas.microsoft.com/office/drawing/2014/main" id="{8D2F4966-9DC2-4BD4-A850-6A002A31DA2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77314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200K</a:t>
              </a:r>
            </a:p>
          </p:txBody>
        </p:sp>
        <p:sp>
          <p:nvSpPr>
            <p:cNvPr id="189" name="Title 1">
              <a:extLst>
                <a:ext uri="{FF2B5EF4-FFF2-40B4-BE49-F238E27FC236}">
                  <a16:creationId xmlns:a16="http://schemas.microsoft.com/office/drawing/2014/main" id="{9DBE6FBB-E798-49FF-98FD-71F63DE44ED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27656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100K</a:t>
              </a:r>
            </a:p>
          </p:txBody>
        </p:sp>
        <p:sp>
          <p:nvSpPr>
            <p:cNvPr id="190" name="Title 1">
              <a:extLst>
                <a:ext uri="{FF2B5EF4-FFF2-40B4-BE49-F238E27FC236}">
                  <a16:creationId xmlns:a16="http://schemas.microsoft.com/office/drawing/2014/main" id="{E8D89046-F9B4-4940-A4DC-0506D38CF0A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7799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0</a:t>
              </a: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493A0472-0E99-41A3-B2D4-E0CAAD31F940}"/>
              </a:ext>
            </a:extLst>
          </p:cNvPr>
          <p:cNvSpPr/>
          <p:nvPr/>
        </p:nvSpPr>
        <p:spPr>
          <a:xfrm>
            <a:off x="10791305" y="2307244"/>
            <a:ext cx="320510" cy="32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7108BD7-041A-4AAA-B466-3ED282D33901}"/>
              </a:ext>
            </a:extLst>
          </p:cNvPr>
          <p:cNvSpPr/>
          <p:nvPr/>
        </p:nvSpPr>
        <p:spPr>
          <a:xfrm>
            <a:off x="10791305" y="5242560"/>
            <a:ext cx="320510" cy="32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1FF415C-080E-4007-BC17-0DFA3F3FD06C}"/>
              </a:ext>
            </a:extLst>
          </p:cNvPr>
          <p:cNvSpPr/>
          <p:nvPr/>
        </p:nvSpPr>
        <p:spPr>
          <a:xfrm rot="10800000" flipH="1" flipV="1">
            <a:off x="9728320" y="3370825"/>
            <a:ext cx="1268879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$6,700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4640548-37AD-463F-9FA4-34F5282B2787}"/>
              </a:ext>
            </a:extLst>
          </p:cNvPr>
          <p:cNvCxnSpPr>
            <a:cxnSpLocks/>
            <a:stCxn id="63" idx="2"/>
            <a:endCxn id="65" idx="0"/>
          </p:cNvCxnSpPr>
          <p:nvPr/>
        </p:nvCxnSpPr>
        <p:spPr>
          <a:xfrm>
            <a:off x="10362760" y="3904225"/>
            <a:ext cx="0" cy="102365"/>
          </a:xfrm>
          <a:prstGeom prst="line">
            <a:avLst/>
          </a:prstGeom>
          <a:ln w="38100" cap="rnd">
            <a:solidFill>
              <a:schemeClr val="accent6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F4C88AF4-5509-42F7-9777-543DB9B3E1EC}"/>
              </a:ext>
            </a:extLst>
          </p:cNvPr>
          <p:cNvSpPr/>
          <p:nvPr/>
        </p:nvSpPr>
        <p:spPr>
          <a:xfrm rot="10800000" flipH="1" flipV="1">
            <a:off x="9728320" y="4006590"/>
            <a:ext cx="1268879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$950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90746D5-2BCD-4867-BCBA-BFDE0195AC52}"/>
              </a:ext>
            </a:extLst>
          </p:cNvPr>
          <p:cNvSpPr/>
          <p:nvPr/>
        </p:nvSpPr>
        <p:spPr>
          <a:xfrm rot="10800000" flipH="1" flipV="1">
            <a:off x="9643291" y="2667609"/>
            <a:ext cx="1349263" cy="647605"/>
          </a:xfrm>
          <a:custGeom>
            <a:avLst/>
            <a:gdLst>
              <a:gd name="connsiteX0" fmla="*/ 1285534 w 1285534"/>
              <a:gd name="connsiteY0" fmla="*/ 0 h 646378"/>
              <a:gd name="connsiteX1" fmla="*/ 1281800 w 1285534"/>
              <a:gd name="connsiteY1" fmla="*/ 581903 h 646378"/>
              <a:gd name="connsiteX2" fmla="*/ 1281800 w 1285534"/>
              <a:gd name="connsiteY2" fmla="*/ 597403 h 646378"/>
              <a:gd name="connsiteX3" fmla="*/ 1251431 w 1285534"/>
              <a:gd name="connsiteY3" fmla="*/ 643220 h 646378"/>
              <a:gd name="connsiteX4" fmla="*/ 1235786 w 1285534"/>
              <a:gd name="connsiteY4" fmla="*/ 646378 h 646378"/>
              <a:gd name="connsiteX5" fmla="*/ 753393 w 1285534"/>
              <a:gd name="connsiteY5" fmla="*/ 646378 h 646378"/>
              <a:gd name="connsiteX6" fmla="*/ 753393 w 1285534"/>
              <a:gd name="connsiteY6" fmla="*/ 646375 h 646378"/>
              <a:gd name="connsiteX7" fmla="*/ 65224 w 1285534"/>
              <a:gd name="connsiteY7" fmla="*/ 646375 h 646378"/>
              <a:gd name="connsiteX8" fmla="*/ 49724 w 1285534"/>
              <a:gd name="connsiteY8" fmla="*/ 646375 h 646378"/>
              <a:gd name="connsiteX9" fmla="*/ 48490 w 1285534"/>
              <a:gd name="connsiteY9" fmla="*/ 642997 h 646378"/>
              <a:gd name="connsiteX10" fmla="*/ 39836 w 1285534"/>
              <a:gd name="connsiteY10" fmla="*/ 641249 h 646378"/>
              <a:gd name="connsiteX11" fmla="*/ 0 w 1285534"/>
              <a:gd name="connsiteY11" fmla="*/ 581151 h 646378"/>
              <a:gd name="connsiteX12" fmla="*/ 0 w 1285534"/>
              <a:gd name="connsiteY12" fmla="*/ 510218 h 646378"/>
              <a:gd name="connsiteX13" fmla="*/ 0 w 1285534"/>
              <a:gd name="connsiteY13" fmla="*/ 178199 h 646378"/>
              <a:gd name="connsiteX14" fmla="*/ 0 w 1285534"/>
              <a:gd name="connsiteY14" fmla="*/ 162699 h 646378"/>
              <a:gd name="connsiteX15" fmla="*/ 49724 w 1285534"/>
              <a:gd name="connsiteY15" fmla="*/ 112975 h 646378"/>
              <a:gd name="connsiteX16" fmla="*/ 65224 w 1285534"/>
              <a:gd name="connsiteY16" fmla="*/ 112975 h 646378"/>
              <a:gd name="connsiteX17" fmla="*/ 1151568 w 1285534"/>
              <a:gd name="connsiteY17" fmla="*/ 112975 h 64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85534" h="646378">
                <a:moveTo>
                  <a:pt x="1285534" y="0"/>
                </a:moveTo>
                <a:lnTo>
                  <a:pt x="1281800" y="581903"/>
                </a:lnTo>
                <a:lnTo>
                  <a:pt x="1281800" y="597403"/>
                </a:lnTo>
                <a:cubicBezTo>
                  <a:pt x="1281800" y="618000"/>
                  <a:pt x="1269277" y="635671"/>
                  <a:pt x="1251431" y="643220"/>
                </a:cubicBezTo>
                <a:lnTo>
                  <a:pt x="1235786" y="646378"/>
                </a:lnTo>
                <a:lnTo>
                  <a:pt x="753393" y="646378"/>
                </a:lnTo>
                <a:lnTo>
                  <a:pt x="753393" y="646375"/>
                </a:lnTo>
                <a:lnTo>
                  <a:pt x="65224" y="646375"/>
                </a:lnTo>
                <a:lnTo>
                  <a:pt x="49724" y="646375"/>
                </a:lnTo>
                <a:lnTo>
                  <a:pt x="48490" y="642997"/>
                </a:lnTo>
                <a:lnTo>
                  <a:pt x="39836" y="641249"/>
                </a:lnTo>
                <a:cubicBezTo>
                  <a:pt x="16426" y="631348"/>
                  <a:pt x="0" y="608168"/>
                  <a:pt x="0" y="581151"/>
                </a:cubicBezTo>
                <a:lnTo>
                  <a:pt x="0" y="510218"/>
                </a:lnTo>
                <a:lnTo>
                  <a:pt x="0" y="178199"/>
                </a:lnTo>
                <a:lnTo>
                  <a:pt x="0" y="162699"/>
                </a:lnTo>
                <a:cubicBezTo>
                  <a:pt x="0" y="135237"/>
                  <a:pt x="22262" y="112975"/>
                  <a:pt x="49724" y="112975"/>
                </a:cubicBezTo>
                <a:lnTo>
                  <a:pt x="65224" y="112975"/>
                </a:lnTo>
                <a:lnTo>
                  <a:pt x="1151568" y="1129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00" b="1" spc="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000" b="1" spc="100" dirty="0">
                <a:solidFill>
                  <a:schemeClr val="tx1"/>
                </a:solidFill>
                <a:latin typeface="+mj-lt"/>
              </a:rPr>
              <a:t>$670,000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1120E86-3661-4E53-9952-A90F5F3DBFB0}"/>
              </a:ext>
            </a:extLst>
          </p:cNvPr>
          <p:cNvSpPr/>
          <p:nvPr/>
        </p:nvSpPr>
        <p:spPr>
          <a:xfrm rot="10800000" flipH="1" flipV="1">
            <a:off x="9643291" y="4569699"/>
            <a:ext cx="1353908" cy="636790"/>
          </a:xfrm>
          <a:custGeom>
            <a:avLst/>
            <a:gdLst>
              <a:gd name="connsiteX0" fmla="*/ 49724 w 1283881"/>
              <a:gd name="connsiteY0" fmla="*/ 0 h 645130"/>
              <a:gd name="connsiteX1" fmla="*/ 65224 w 1283881"/>
              <a:gd name="connsiteY1" fmla="*/ 0 h 645130"/>
              <a:gd name="connsiteX2" fmla="*/ 1214936 w 1283881"/>
              <a:gd name="connsiteY2" fmla="*/ 0 h 645130"/>
              <a:gd name="connsiteX3" fmla="*/ 1230436 w 1283881"/>
              <a:gd name="connsiteY3" fmla="*/ 0 h 645130"/>
              <a:gd name="connsiteX4" fmla="*/ 1231159 w 1283881"/>
              <a:gd name="connsiteY4" fmla="*/ 146 h 645130"/>
              <a:gd name="connsiteX5" fmla="*/ 1231164 w 1283881"/>
              <a:gd name="connsiteY5" fmla="*/ 146 h 645130"/>
              <a:gd name="connsiteX6" fmla="*/ 1249791 w 1283881"/>
              <a:gd name="connsiteY6" fmla="*/ 3907 h 645130"/>
              <a:gd name="connsiteX7" fmla="*/ 1280160 w 1283881"/>
              <a:gd name="connsiteY7" fmla="*/ 49723 h 645130"/>
              <a:gd name="connsiteX8" fmla="*/ 1280160 w 1283881"/>
              <a:gd name="connsiteY8" fmla="*/ 65223 h 645130"/>
              <a:gd name="connsiteX9" fmla="*/ 1283881 w 1283881"/>
              <a:gd name="connsiteY9" fmla="*/ 645130 h 645130"/>
              <a:gd name="connsiteX10" fmla="*/ 1151392 w 1283881"/>
              <a:gd name="connsiteY10" fmla="*/ 533400 h 645130"/>
              <a:gd name="connsiteX11" fmla="*/ 65224 w 1283881"/>
              <a:gd name="connsiteY11" fmla="*/ 533400 h 645130"/>
              <a:gd name="connsiteX12" fmla="*/ 49724 w 1283881"/>
              <a:gd name="connsiteY12" fmla="*/ 533400 h 645130"/>
              <a:gd name="connsiteX13" fmla="*/ 48490 w 1283881"/>
              <a:gd name="connsiteY13" fmla="*/ 530022 h 645130"/>
              <a:gd name="connsiteX14" fmla="*/ 39836 w 1283881"/>
              <a:gd name="connsiteY14" fmla="*/ 528274 h 645130"/>
              <a:gd name="connsiteX15" fmla="*/ 0 w 1283881"/>
              <a:gd name="connsiteY15" fmla="*/ 468176 h 645130"/>
              <a:gd name="connsiteX16" fmla="*/ 0 w 1283881"/>
              <a:gd name="connsiteY16" fmla="*/ 397243 h 645130"/>
              <a:gd name="connsiteX17" fmla="*/ 0 w 1283881"/>
              <a:gd name="connsiteY17" fmla="*/ 65224 h 645130"/>
              <a:gd name="connsiteX18" fmla="*/ 0 w 1283881"/>
              <a:gd name="connsiteY18" fmla="*/ 49724 h 645130"/>
              <a:gd name="connsiteX19" fmla="*/ 49724 w 1283881"/>
              <a:gd name="connsiteY19" fmla="*/ 0 h 64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3881" h="645130">
                <a:moveTo>
                  <a:pt x="49724" y="0"/>
                </a:moveTo>
                <a:lnTo>
                  <a:pt x="65224" y="0"/>
                </a:lnTo>
                <a:lnTo>
                  <a:pt x="1214936" y="0"/>
                </a:lnTo>
                <a:lnTo>
                  <a:pt x="1230436" y="0"/>
                </a:lnTo>
                <a:lnTo>
                  <a:pt x="1231159" y="146"/>
                </a:lnTo>
                <a:lnTo>
                  <a:pt x="1231164" y="146"/>
                </a:lnTo>
                <a:lnTo>
                  <a:pt x="1249791" y="3907"/>
                </a:lnTo>
                <a:cubicBezTo>
                  <a:pt x="1267638" y="11455"/>
                  <a:pt x="1280160" y="29127"/>
                  <a:pt x="1280160" y="49723"/>
                </a:cubicBezTo>
                <a:lnTo>
                  <a:pt x="1280160" y="65223"/>
                </a:lnTo>
                <a:lnTo>
                  <a:pt x="1283881" y="645130"/>
                </a:lnTo>
                <a:lnTo>
                  <a:pt x="1151392" y="533400"/>
                </a:lnTo>
                <a:lnTo>
                  <a:pt x="65224" y="533400"/>
                </a:lnTo>
                <a:lnTo>
                  <a:pt x="49724" y="533400"/>
                </a:lnTo>
                <a:lnTo>
                  <a:pt x="48490" y="530022"/>
                </a:lnTo>
                <a:lnTo>
                  <a:pt x="39836" y="528274"/>
                </a:lnTo>
                <a:cubicBezTo>
                  <a:pt x="16426" y="518373"/>
                  <a:pt x="0" y="495193"/>
                  <a:pt x="0" y="468176"/>
                </a:cubicBezTo>
                <a:lnTo>
                  <a:pt x="0" y="397243"/>
                </a:lnTo>
                <a:lnTo>
                  <a:pt x="0" y="65224"/>
                </a:lnTo>
                <a:lnTo>
                  <a:pt x="0" y="49724"/>
                </a:lnTo>
                <a:cubicBezTo>
                  <a:pt x="0" y="22262"/>
                  <a:pt x="22262" y="0"/>
                  <a:pt x="49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$95,000</a:t>
            </a:r>
          </a:p>
          <a:p>
            <a:pPr algn="ctr"/>
            <a:endParaRPr lang="en-US" sz="500" spc="100" dirty="0">
              <a:ln>
                <a:solidFill>
                  <a:schemeClr val="tx1">
                    <a:alpha val="0"/>
                  </a:schemeClr>
                </a:solidFill>
              </a:ln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284C5B5-2856-4E7E-868F-EFD1EF960E3A}"/>
              </a:ext>
            </a:extLst>
          </p:cNvPr>
          <p:cNvSpPr/>
          <p:nvPr/>
        </p:nvSpPr>
        <p:spPr>
          <a:xfrm>
            <a:off x="8141665" y="3416798"/>
            <a:ext cx="14545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13D45"/>
                </a:solidFill>
                <a:latin typeface="+mj-lt"/>
              </a:rPr>
              <a:t>$5,750</a:t>
            </a:r>
          </a:p>
          <a:p>
            <a:pPr algn="r">
              <a:spcBef>
                <a:spcPct val="0"/>
              </a:spcBef>
              <a:defRPr/>
            </a:pPr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13D45"/>
                </a:solidFill>
                <a:latin typeface="+mj-lt"/>
              </a:rPr>
              <a:t>Additional Fees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BE7EE44-3508-4679-A59E-93C4345D6B8C}"/>
              </a:ext>
            </a:extLst>
          </p:cNvPr>
          <p:cNvSpPr/>
          <p:nvPr/>
        </p:nvSpPr>
        <p:spPr>
          <a:xfrm>
            <a:off x="3794617" y="2970082"/>
            <a:ext cx="460276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6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+mj-lt"/>
              </a:rPr>
              <a:t>$54,528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+mj-lt"/>
              </a:rPr>
              <a:t>of Excess Fees</a:t>
            </a:r>
          </a:p>
        </p:txBody>
      </p:sp>
    </p:spTree>
    <p:extLst>
      <p:ext uri="{BB962C8B-B14F-4D97-AF65-F5344CB8AC3E}">
        <p14:creationId xmlns:p14="http://schemas.microsoft.com/office/powerpoint/2010/main" val="151874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9" grpId="0" animBg="1"/>
      <p:bldP spid="71" grpId="0" animBg="1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8A065E-7ECE-45E4-B092-D9310A3A8435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D9609D7-FB07-481D-A9A5-EAE49297BF07}"/>
              </a:ext>
            </a:extLst>
          </p:cNvPr>
          <p:cNvSpPr/>
          <p:nvPr/>
        </p:nvSpPr>
        <p:spPr>
          <a:xfrm>
            <a:off x="3198432" y="358272"/>
            <a:ext cx="6136408" cy="6141456"/>
          </a:xfrm>
          <a:prstGeom prst="ellipse">
            <a:avLst/>
          </a:prstGeom>
          <a:gradFill>
            <a:gsLst>
              <a:gs pos="100000">
                <a:srgbClr val="FBFBFB"/>
              </a:gs>
              <a:gs pos="0">
                <a:srgbClr val="E6E6E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+mn-ea"/>
                <a:cs typeface="+mn-cs"/>
              </a:rPr>
              <a:t>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38E5F-8541-457F-892F-9789EC0A1861}"/>
              </a:ext>
            </a:extLst>
          </p:cNvPr>
          <p:cNvSpPr/>
          <p:nvPr/>
        </p:nvSpPr>
        <p:spPr>
          <a:xfrm>
            <a:off x="812549" y="1133856"/>
            <a:ext cx="4586514" cy="4590288"/>
          </a:xfrm>
          <a:prstGeom prst="ellipse">
            <a:avLst/>
          </a:prstGeom>
          <a:solidFill>
            <a:srgbClr val="000044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44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900" dirty="0">
                <a:solidFill>
                  <a:schemeClr val="bg1">
                    <a:alpha val="14000"/>
                  </a:schemeClr>
                </a:solidFill>
                <a:latin typeface="Avenir Black"/>
                <a:cs typeface="Lato Semibold" panose="020F0502020204030203" pitchFamily="34" charset="0"/>
              </a:rPr>
              <a:t>1</a:t>
            </a:r>
            <a:endParaRPr kumimoji="0" lang="en-US" sz="23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14000"/>
                </a:schemeClr>
              </a:solidFill>
              <a:effectLst/>
              <a:uLnTx/>
              <a:uFillTx/>
              <a:latin typeface="Avenir Black"/>
              <a:ea typeface="+mn-ea"/>
              <a:cs typeface="Lato Semibold" panose="020F050202020403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F770B-497D-45C6-B572-7B5B02291C04}"/>
              </a:ext>
            </a:extLst>
          </p:cNvPr>
          <p:cNvSpPr/>
          <p:nvPr/>
        </p:nvSpPr>
        <p:spPr>
          <a:xfrm>
            <a:off x="1458666" y="2819352"/>
            <a:ext cx="3299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/>
                </a:solidFill>
              </a:rPr>
              <a:t>Removing</a:t>
            </a:r>
          </a:p>
          <a:p>
            <a:pPr lvl="0" algn="ctr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/>
                </a:solidFill>
              </a:rPr>
              <a:t>Fees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6437C4-8F2A-3A49-A798-2ED31F733A5D}"/>
              </a:ext>
            </a:extLst>
          </p:cNvPr>
          <p:cNvSpPr/>
          <p:nvPr/>
        </p:nvSpPr>
        <p:spPr>
          <a:xfrm>
            <a:off x="5567852" y="2828836"/>
            <a:ext cx="5550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latin typeface="Avenir Black"/>
              </a:rPr>
              <a:t>How a 1% Fee</a:t>
            </a:r>
          </a:p>
          <a:p>
            <a:pPr lvl="0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latin typeface="Avenir Black"/>
              </a:rPr>
              <a:t>Grows to 31%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rgbClr val="2F2F30"/>
              </a:solidFill>
              <a:effectLst/>
              <a:uLnTx/>
              <a:uFillTx/>
              <a:latin typeface="Avenir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17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E394A22-EDF5-4029-AAD1-EC279BC5A6FB}"/>
              </a:ext>
            </a:extLst>
          </p:cNvPr>
          <p:cNvCxnSpPr>
            <a:cxnSpLocks/>
          </p:cNvCxnSpPr>
          <p:nvPr/>
        </p:nvCxnSpPr>
        <p:spPr>
          <a:xfrm>
            <a:off x="8811232" y="4516541"/>
            <a:ext cx="2140328" cy="877078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14008D8-C0CA-43E9-973D-0F95D657CCBD}"/>
              </a:ext>
            </a:extLst>
          </p:cNvPr>
          <p:cNvCxnSpPr>
            <a:cxnSpLocks/>
          </p:cNvCxnSpPr>
          <p:nvPr/>
        </p:nvCxnSpPr>
        <p:spPr>
          <a:xfrm>
            <a:off x="8798476" y="2467264"/>
            <a:ext cx="2153084" cy="0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9B99FAA-C53A-4F2C-989C-6AB136DB4FB2}"/>
              </a:ext>
            </a:extLst>
          </p:cNvPr>
          <p:cNvCxnSpPr>
            <a:cxnSpLocks/>
          </p:cNvCxnSpPr>
          <p:nvPr/>
        </p:nvCxnSpPr>
        <p:spPr>
          <a:xfrm>
            <a:off x="6645391" y="2467264"/>
            <a:ext cx="2165841" cy="0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C483098-2193-46A3-A403-A73354E904FB}"/>
              </a:ext>
            </a:extLst>
          </p:cNvPr>
          <p:cNvCxnSpPr>
            <a:cxnSpLocks/>
          </p:cNvCxnSpPr>
          <p:nvPr/>
        </p:nvCxnSpPr>
        <p:spPr>
          <a:xfrm>
            <a:off x="6629400" y="3725144"/>
            <a:ext cx="2169076" cy="784939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34674F0-3683-420B-83C2-C1AC3D6EB179}"/>
              </a:ext>
            </a:extLst>
          </p:cNvPr>
          <p:cNvCxnSpPr>
            <a:cxnSpLocks/>
          </p:cNvCxnSpPr>
          <p:nvPr/>
        </p:nvCxnSpPr>
        <p:spPr>
          <a:xfrm>
            <a:off x="4492306" y="2467264"/>
            <a:ext cx="2137094" cy="0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47824A6-C194-4A85-9B1D-2C7CEAF29F8F}"/>
              </a:ext>
            </a:extLst>
          </p:cNvPr>
          <p:cNvCxnSpPr>
            <a:cxnSpLocks/>
          </p:cNvCxnSpPr>
          <p:nvPr/>
        </p:nvCxnSpPr>
        <p:spPr>
          <a:xfrm>
            <a:off x="4533900" y="3055243"/>
            <a:ext cx="2095500" cy="678557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829B1A1-DDE0-4140-8FE5-BA17CE7B20B4}"/>
              </a:ext>
            </a:extLst>
          </p:cNvPr>
          <p:cNvCxnSpPr>
            <a:cxnSpLocks/>
          </p:cNvCxnSpPr>
          <p:nvPr/>
        </p:nvCxnSpPr>
        <p:spPr>
          <a:xfrm flipV="1">
            <a:off x="2331366" y="3055243"/>
            <a:ext cx="2160940" cy="231551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49FD284-2B3C-4240-B707-2AD8C38AE576}"/>
              </a:ext>
            </a:extLst>
          </p:cNvPr>
          <p:cNvCxnSpPr>
            <a:cxnSpLocks/>
          </p:cNvCxnSpPr>
          <p:nvPr/>
        </p:nvCxnSpPr>
        <p:spPr>
          <a:xfrm flipV="1">
            <a:off x="2331366" y="2463977"/>
            <a:ext cx="2160940" cy="739584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71EB99B6-4C38-4BA0-933B-EF9916CF8921}"/>
              </a:ext>
            </a:extLst>
          </p:cNvPr>
          <p:cNvSpPr/>
          <p:nvPr/>
        </p:nvSpPr>
        <p:spPr>
          <a:xfrm>
            <a:off x="10951560" y="2256023"/>
            <a:ext cx="1240440" cy="35911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E846E76-6A6A-49D6-BC37-DCE4722667B5}"/>
              </a:ext>
            </a:extLst>
          </p:cNvPr>
          <p:cNvGrpSpPr/>
          <p:nvPr/>
        </p:nvGrpSpPr>
        <p:grpSpPr>
          <a:xfrm>
            <a:off x="0" y="1828983"/>
            <a:ext cx="12192000" cy="4022552"/>
            <a:chOff x="0" y="1828983"/>
            <a:chExt cx="12192000" cy="4022552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16BBC6A-B695-427D-BF1E-0D9EC58CC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2898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9F46074-FE73-4507-B80F-1B9C7D63C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33180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DC6E0D8-F3DD-44FF-9A07-6537B755F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4307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2B5C821-2AC0-4F5F-9756-E23D465C5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48710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6DE607A-FBD2-4360-83B4-63D57AE9B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5153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2D6F805-6CBF-43BE-AA9B-F508319E85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834619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5A7EDC-4892-4855-B30D-6DBD59BA3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37437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5604642-57FE-45AE-8BCD-8DADE87B0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4025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328B3F4-CDED-4899-B1F7-9318D2E42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84589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Title 1">
            <a:extLst>
              <a:ext uri="{FF2B5EF4-FFF2-40B4-BE49-F238E27FC236}">
                <a16:creationId xmlns:a16="http://schemas.microsoft.com/office/drawing/2014/main" id="{B2EA1AF5-9DC0-4469-B78A-071D0099BE78}"/>
              </a:ext>
            </a:extLst>
          </p:cNvPr>
          <p:cNvSpPr txBox="1">
            <a:spLocks/>
          </p:cNvSpPr>
          <p:nvPr/>
        </p:nvSpPr>
        <p:spPr>
          <a:xfrm>
            <a:off x="405808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70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BD5D29A3-229A-4F65-A45B-78895F56A0EF}"/>
              </a:ext>
            </a:extLst>
          </p:cNvPr>
          <p:cNvSpPr txBox="1">
            <a:spLocks/>
          </p:cNvSpPr>
          <p:nvPr/>
        </p:nvSpPr>
        <p:spPr>
          <a:xfrm>
            <a:off x="621116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75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3C98E56A-5A3C-4393-B3AD-02D6B331C5D4}"/>
              </a:ext>
            </a:extLst>
          </p:cNvPr>
          <p:cNvSpPr txBox="1">
            <a:spLocks/>
          </p:cNvSpPr>
          <p:nvPr/>
        </p:nvSpPr>
        <p:spPr>
          <a:xfrm>
            <a:off x="836425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80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CEF2E35E-AA05-4F3D-862C-4A314DEA9A54}"/>
              </a:ext>
            </a:extLst>
          </p:cNvPr>
          <p:cNvSpPr txBox="1">
            <a:spLocks/>
          </p:cNvSpPr>
          <p:nvPr/>
        </p:nvSpPr>
        <p:spPr>
          <a:xfrm>
            <a:off x="10517338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85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EEDB52D8-C5A4-40B4-9C40-70DF5DCF4C89}"/>
              </a:ext>
            </a:extLst>
          </p:cNvPr>
          <p:cNvSpPr txBox="1">
            <a:spLocks/>
          </p:cNvSpPr>
          <p:nvPr/>
        </p:nvSpPr>
        <p:spPr>
          <a:xfrm>
            <a:off x="190499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65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B88F7F-5671-4E22-A840-CD1455E3E7C8}"/>
              </a:ext>
            </a:extLst>
          </p:cNvPr>
          <p:cNvGrpSpPr/>
          <p:nvPr/>
        </p:nvGrpSpPr>
        <p:grpSpPr>
          <a:xfrm>
            <a:off x="-15456" y="1752600"/>
            <a:ext cx="1006056" cy="4161791"/>
            <a:chOff x="-15456" y="1752600"/>
            <a:chExt cx="1006056" cy="416179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31F19B0-6E52-43FA-A2E9-307A75A302A8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181979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899C050-B55B-44E2-8E92-78B1C622A242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32322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8D7C76D-7E9E-484B-8A3A-6D7C80BAE21B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07150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A5A177-0068-44E3-AA59-AEA6920BA7EE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57493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A16249F-F3A3-4CAD-8A19-5F7B19830DB1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82664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B562884-D786-4156-9B0C-0DD27A852E2F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330069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ECEF35-D0C1-40F1-A8FE-084076C33449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07835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C9E378F-D354-47B3-BE1A-BFDEB3124A47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581781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D492F92-DF89-4366-8C4A-47C3607C8FD2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833493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4E60CBE-1968-4541-BC19-56ACA5CE7A1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33691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2E795E6-33D6-44A0-9666-5B1356DEEA6E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085205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2A9F272-3EDF-4B36-9BDB-E19D32B59A5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58862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DAA55B7-6F5D-43B5-8B89-87E4D6A8E0CA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84034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5B192C3-3675-40F2-B525-15AE2D48AB7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34376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2DED6B7-D6DC-428C-B901-CD972685668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847194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F755AD8-E9EA-4BA4-84AF-9D2E8118A8F2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09205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2E4E786-5299-403E-BF80-AEB06C271EA3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59547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itle 1">
              <a:extLst>
                <a:ext uri="{FF2B5EF4-FFF2-40B4-BE49-F238E27FC236}">
                  <a16:creationId xmlns:a16="http://schemas.microsoft.com/office/drawing/2014/main" id="{B613D2CF-17E2-4F13-A31F-B8770959FE4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175260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800K</a:t>
              </a:r>
            </a:p>
          </p:txBody>
        </p:sp>
        <p:sp>
          <p:nvSpPr>
            <p:cNvPr id="153" name="Title 1">
              <a:extLst>
                <a:ext uri="{FF2B5EF4-FFF2-40B4-BE49-F238E27FC236}">
                  <a16:creationId xmlns:a16="http://schemas.microsoft.com/office/drawing/2014/main" id="{14948BB8-8E5B-4AE7-97BF-BDAABFBB203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25602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700K</a:t>
              </a:r>
            </a:p>
          </p:txBody>
        </p:sp>
        <p:sp>
          <p:nvSpPr>
            <p:cNvPr id="156" name="Title 1">
              <a:extLst>
                <a:ext uri="{FF2B5EF4-FFF2-40B4-BE49-F238E27FC236}">
                  <a16:creationId xmlns:a16="http://schemas.microsoft.com/office/drawing/2014/main" id="{82C5196E-F920-4C64-B7D4-F12C58440F7F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75944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600K</a:t>
              </a:r>
            </a:p>
          </p:txBody>
        </p:sp>
        <p:sp>
          <p:nvSpPr>
            <p:cNvPr id="171" name="Title 1">
              <a:extLst>
                <a:ext uri="{FF2B5EF4-FFF2-40B4-BE49-F238E27FC236}">
                  <a16:creationId xmlns:a16="http://schemas.microsoft.com/office/drawing/2014/main" id="{9F1BAC36-C9CF-4E7B-8CB9-ECBF0DAC6AEC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262872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500K</a:t>
              </a:r>
            </a:p>
          </p:txBody>
        </p:sp>
        <p:sp>
          <p:nvSpPr>
            <p:cNvPr id="177" name="Title 1">
              <a:extLst>
                <a:ext uri="{FF2B5EF4-FFF2-40B4-BE49-F238E27FC236}">
                  <a16:creationId xmlns:a16="http://schemas.microsoft.com/office/drawing/2014/main" id="{B6907B92-D6F7-4F80-A0FF-5B856EB371C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7662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400K</a:t>
              </a:r>
            </a:p>
          </p:txBody>
        </p:sp>
        <p:sp>
          <p:nvSpPr>
            <p:cNvPr id="179" name="Title 1">
              <a:extLst>
                <a:ext uri="{FF2B5EF4-FFF2-40B4-BE49-F238E27FC236}">
                  <a16:creationId xmlns:a16="http://schemas.microsoft.com/office/drawing/2014/main" id="{E7238D9A-7397-4BC0-8006-4EC433D641B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26972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300K</a:t>
              </a:r>
            </a:p>
          </p:txBody>
        </p:sp>
        <p:sp>
          <p:nvSpPr>
            <p:cNvPr id="185" name="Title 1">
              <a:extLst>
                <a:ext uri="{FF2B5EF4-FFF2-40B4-BE49-F238E27FC236}">
                  <a16:creationId xmlns:a16="http://schemas.microsoft.com/office/drawing/2014/main" id="{8D2F4966-9DC2-4BD4-A850-6A002A31DA2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77314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200K</a:t>
              </a:r>
            </a:p>
          </p:txBody>
        </p:sp>
        <p:sp>
          <p:nvSpPr>
            <p:cNvPr id="189" name="Title 1">
              <a:extLst>
                <a:ext uri="{FF2B5EF4-FFF2-40B4-BE49-F238E27FC236}">
                  <a16:creationId xmlns:a16="http://schemas.microsoft.com/office/drawing/2014/main" id="{9DBE6FBB-E798-49FF-98FD-71F63DE44ED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27656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100K</a:t>
              </a:r>
            </a:p>
          </p:txBody>
        </p:sp>
        <p:sp>
          <p:nvSpPr>
            <p:cNvPr id="190" name="Title 1">
              <a:extLst>
                <a:ext uri="{FF2B5EF4-FFF2-40B4-BE49-F238E27FC236}">
                  <a16:creationId xmlns:a16="http://schemas.microsoft.com/office/drawing/2014/main" id="{E8D89046-F9B4-4940-A4DC-0506D38CF0A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7799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0</a:t>
              </a: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493A0472-0E99-41A3-B2D4-E0CAAD31F940}"/>
              </a:ext>
            </a:extLst>
          </p:cNvPr>
          <p:cNvSpPr/>
          <p:nvPr/>
        </p:nvSpPr>
        <p:spPr>
          <a:xfrm>
            <a:off x="10791305" y="2307244"/>
            <a:ext cx="320510" cy="3200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7108BD7-041A-4AAA-B466-3ED282D33901}"/>
              </a:ext>
            </a:extLst>
          </p:cNvPr>
          <p:cNvSpPr/>
          <p:nvPr/>
        </p:nvSpPr>
        <p:spPr>
          <a:xfrm>
            <a:off x="10791305" y="5242560"/>
            <a:ext cx="320510" cy="3200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284C5B5-2856-4E7E-868F-EFD1EF960E3A}"/>
              </a:ext>
            </a:extLst>
          </p:cNvPr>
          <p:cNvSpPr/>
          <p:nvPr/>
        </p:nvSpPr>
        <p:spPr>
          <a:xfrm>
            <a:off x="2019300" y="2819650"/>
            <a:ext cx="771541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13D45"/>
                </a:solidFill>
                <a:latin typeface="+mj-lt"/>
              </a:rPr>
              <a:t>$54,000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Excess Account-Draining Fees</a:t>
            </a:r>
          </a:p>
        </p:txBody>
      </p:sp>
    </p:spTree>
    <p:extLst>
      <p:ext uri="{BB962C8B-B14F-4D97-AF65-F5344CB8AC3E}">
        <p14:creationId xmlns:p14="http://schemas.microsoft.com/office/powerpoint/2010/main" val="4261012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Word"/>
      </p:transition>
    </mc:Choice>
    <mc:Fallback xmlns="">
      <p:transition spd="slow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ck Arc 11">
            <a:extLst>
              <a:ext uri="{FF2B5EF4-FFF2-40B4-BE49-F238E27FC236}">
                <a16:creationId xmlns:a16="http://schemas.microsoft.com/office/drawing/2014/main" id="{46739EA2-ABFD-4B10-9594-F501BAC4A959}"/>
              </a:ext>
            </a:extLst>
          </p:cNvPr>
          <p:cNvSpPr/>
          <p:nvPr/>
        </p:nvSpPr>
        <p:spPr>
          <a:xfrm rot="17574289">
            <a:off x="-2581660" y="-1447801"/>
            <a:ext cx="12192000" cy="12192000"/>
          </a:xfrm>
          <a:prstGeom prst="blockArc">
            <a:avLst>
              <a:gd name="adj1" fmla="val 1592687"/>
              <a:gd name="adj2" fmla="val 2633531"/>
              <a:gd name="adj3" fmla="val 41780"/>
            </a:avLst>
          </a:prstGeom>
          <a:gradFill>
            <a:gsLst>
              <a:gs pos="0">
                <a:srgbClr val="065D79">
                  <a:alpha val="0"/>
                </a:srgbClr>
              </a:gs>
              <a:gs pos="100000">
                <a:srgbClr val="040B15">
                  <a:lumMod val="0"/>
                  <a:lumOff val="100000"/>
                  <a:alpha val="7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8F8C795D-567C-438C-BA69-4747B91E4612}"/>
              </a:ext>
            </a:extLst>
          </p:cNvPr>
          <p:cNvSpPr/>
          <p:nvPr/>
        </p:nvSpPr>
        <p:spPr>
          <a:xfrm>
            <a:off x="-2581660" y="-1447800"/>
            <a:ext cx="12192000" cy="12192000"/>
          </a:xfrm>
          <a:prstGeom prst="blockArc">
            <a:avLst>
              <a:gd name="adj1" fmla="val 12315901"/>
              <a:gd name="adj2" fmla="val 2632511"/>
              <a:gd name="adj3" fmla="val 4374"/>
            </a:avLst>
          </a:prstGeom>
          <a:solidFill>
            <a:srgbClr val="E6E6E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3AA2855-B681-4164-BF5B-ED70AA106D11}"/>
              </a:ext>
            </a:extLst>
          </p:cNvPr>
          <p:cNvSpPr/>
          <p:nvPr/>
        </p:nvSpPr>
        <p:spPr>
          <a:xfrm rot="6300000">
            <a:off x="1748463" y="4233663"/>
            <a:ext cx="5431598" cy="8337335"/>
          </a:xfrm>
          <a:custGeom>
            <a:avLst/>
            <a:gdLst>
              <a:gd name="connsiteX0" fmla="*/ 149605 w 5431598"/>
              <a:gd name="connsiteY0" fmla="*/ 558335 h 8337335"/>
              <a:gd name="connsiteX1" fmla="*/ 0 w 5431598"/>
              <a:gd name="connsiteY1" fmla="*/ 0 h 8337335"/>
              <a:gd name="connsiteX2" fmla="*/ 382884 w 5431598"/>
              <a:gd name="connsiteY2" fmla="*/ 52331 h 8337335"/>
              <a:gd name="connsiteX3" fmla="*/ 4974385 w 5431598"/>
              <a:gd name="connsiteY3" fmla="*/ 3741921 h 8337335"/>
              <a:gd name="connsiteX4" fmla="*/ 5101232 w 5431598"/>
              <a:gd name="connsiteY4" fmla="*/ 8037283 h 8337335"/>
              <a:gd name="connsiteX5" fmla="*/ 5052515 w 5431598"/>
              <a:gd name="connsiteY5" fmla="*/ 8164291 h 8337335"/>
              <a:gd name="connsiteX6" fmla="*/ 4406709 w 5431598"/>
              <a:gd name="connsiteY6" fmla="*/ 8337335 h 8337335"/>
              <a:gd name="connsiteX7" fmla="*/ 4454364 w 5431598"/>
              <a:gd name="connsiteY7" fmla="*/ 8235574 h 8337335"/>
              <a:gd name="connsiteX8" fmla="*/ 4481091 w 5431598"/>
              <a:gd name="connsiteY8" fmla="*/ 3944521 h 8337335"/>
              <a:gd name="connsiteX9" fmla="*/ 291256 w 5431598"/>
              <a:gd name="connsiteY9" fmla="*/ 577695 h 833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1598" h="8337335">
                <a:moveTo>
                  <a:pt x="149605" y="558335"/>
                </a:moveTo>
                <a:lnTo>
                  <a:pt x="0" y="0"/>
                </a:lnTo>
                <a:lnTo>
                  <a:pt x="382884" y="52331"/>
                </a:lnTo>
                <a:cubicBezTo>
                  <a:pt x="2424672" y="407970"/>
                  <a:pt x="4171428" y="1786851"/>
                  <a:pt x="4974385" y="3741921"/>
                </a:cubicBezTo>
                <a:cubicBezTo>
                  <a:pt x="5547925" y="5138400"/>
                  <a:pt x="5572317" y="6664209"/>
                  <a:pt x="5101232" y="8037283"/>
                </a:cubicBezTo>
                <a:lnTo>
                  <a:pt x="5052515" y="8164291"/>
                </a:lnTo>
                <a:lnTo>
                  <a:pt x="4406709" y="8337335"/>
                </a:lnTo>
                <a:lnTo>
                  <a:pt x="4454364" y="8235574"/>
                </a:lnTo>
                <a:cubicBezTo>
                  <a:pt x="5026157" y="6890814"/>
                  <a:pt x="5056796" y="5346267"/>
                  <a:pt x="4481091" y="3944521"/>
                </a:cubicBezTo>
                <a:cubicBezTo>
                  <a:pt x="3748377" y="2160480"/>
                  <a:pt x="2154428" y="902223"/>
                  <a:pt x="291256" y="577695"/>
                </a:cubicBezTo>
                <a:close/>
              </a:path>
            </a:pathLst>
          </a:custGeom>
          <a:solidFill>
            <a:srgbClr val="E6E6E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9DB002B-ECE2-454E-A93F-4F880FEC59A6}"/>
              </a:ext>
            </a:extLst>
          </p:cNvPr>
          <p:cNvSpPr/>
          <p:nvPr/>
        </p:nvSpPr>
        <p:spPr>
          <a:xfrm>
            <a:off x="1346892" y="22720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DDFC63-8B42-4B43-BF29-9AD016E9F5A1}"/>
              </a:ext>
            </a:extLst>
          </p:cNvPr>
          <p:cNvSpPr/>
          <p:nvPr/>
        </p:nvSpPr>
        <p:spPr>
          <a:xfrm>
            <a:off x="472478" y="32337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1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CF92B3-7186-4F05-8321-0960D3A7B560}"/>
              </a:ext>
            </a:extLst>
          </p:cNvPr>
          <p:cNvSpPr/>
          <p:nvPr/>
        </p:nvSpPr>
        <p:spPr>
          <a:xfrm>
            <a:off x="4208164" y="20434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22A497-220F-414A-8D9D-4D5D00C1BCBB}"/>
              </a:ext>
            </a:extLst>
          </p:cNvPr>
          <p:cNvSpPr/>
          <p:nvPr/>
        </p:nvSpPr>
        <p:spPr>
          <a:xfrm>
            <a:off x="3333750" y="30051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2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2BC359B-8D83-4E93-ADF7-55B2AFC395DC}"/>
              </a:ext>
            </a:extLst>
          </p:cNvPr>
          <p:cNvSpPr/>
          <p:nvPr/>
        </p:nvSpPr>
        <p:spPr>
          <a:xfrm>
            <a:off x="7069436" y="18148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E504E0-4906-45CD-BBE3-3A08B6CFC6ED}"/>
              </a:ext>
            </a:extLst>
          </p:cNvPr>
          <p:cNvSpPr/>
          <p:nvPr/>
        </p:nvSpPr>
        <p:spPr>
          <a:xfrm>
            <a:off x="6195022" y="27765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3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9126B63-E517-4BF0-A79B-AEB31C289FE9}"/>
              </a:ext>
            </a:extLst>
          </p:cNvPr>
          <p:cNvSpPr/>
          <p:nvPr/>
        </p:nvSpPr>
        <p:spPr>
          <a:xfrm>
            <a:off x="9930708" y="15862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AF07CE-6FA4-4E5B-AFB3-D0565D8BC5CA}"/>
              </a:ext>
            </a:extLst>
          </p:cNvPr>
          <p:cNvSpPr/>
          <p:nvPr/>
        </p:nvSpPr>
        <p:spPr>
          <a:xfrm>
            <a:off x="9056294" y="25479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4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E682244-A64A-FF45-B8AE-FF92BA2BB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98" y="1873448"/>
            <a:ext cx="11433603" cy="2057400"/>
          </a:xfrm>
        </p:spPr>
        <p:txBody>
          <a:bodyPr anchor="t">
            <a:noAutofit/>
          </a:bodyPr>
          <a:lstStyle/>
          <a:p>
            <a:pPr lvl="0">
              <a:defRPr/>
            </a:pPr>
            <a:br>
              <a:rPr 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a typeface="Roboto Black" panose="02000000000000000000" pitchFamily="2" charset="0"/>
                <a:cs typeface="Roboto Condensed" panose="02000000000000000000" pitchFamily="2" charset="0"/>
              </a:rPr>
            </a:br>
            <a:r>
              <a:rPr lang="en-US" sz="5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  <a:ea typeface="Roboto Black" panose="02000000000000000000" pitchFamily="2" charset="0"/>
                <a:cs typeface="Roboto Condensed" panose="02000000000000000000" pitchFamily="2" charset="0"/>
              </a:rPr>
              <a:t>The Cost of Guaranteed Income Has Become Exceedingly High</a:t>
            </a:r>
            <a:br>
              <a:rPr lang="en-US" sz="5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</a:rPr>
            </a:br>
            <a:endParaRPr lang="en-US" sz="5400" u="sng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0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7B8F5198-4A78-4058-A37B-C68595C39F32}"/>
              </a:ext>
            </a:extLst>
          </p:cNvPr>
          <p:cNvSpPr/>
          <p:nvPr/>
        </p:nvSpPr>
        <p:spPr>
          <a:xfrm>
            <a:off x="6172167" y="1191281"/>
            <a:ext cx="2399482" cy="5232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tIns="0" bIns="0" anchor="ctr">
            <a:noAutofit/>
          </a:bodyPr>
          <a:lstStyle/>
          <a:p>
            <a:r>
              <a:rPr lang="en-US" sz="2800" spc="100" dirty="0">
                <a:ln>
                  <a:solidFill>
                    <a:srgbClr val="1A81B6">
                      <a:alpha val="0"/>
                    </a:srgbClr>
                  </a:solidFill>
                </a:ln>
                <a:noFill/>
                <a:latin typeface="+mj-lt"/>
                <a:ea typeface="Times New Roman" charset="0"/>
                <a:cs typeface="Times New Roman" charset="0"/>
              </a:rPr>
              <a:t>$267,640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5CBC9C-C01F-4AFB-BFBA-D9CCC75D273E}"/>
              </a:ext>
            </a:extLst>
          </p:cNvPr>
          <p:cNvGrpSpPr/>
          <p:nvPr/>
        </p:nvGrpSpPr>
        <p:grpSpPr>
          <a:xfrm>
            <a:off x="0" y="2133599"/>
            <a:ext cx="12192000" cy="3428999"/>
            <a:chOff x="0" y="2133599"/>
            <a:chExt cx="12192000" cy="342899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219F6E5-17DD-445C-9DE2-E5CD85A805FC}"/>
                </a:ext>
              </a:extLst>
            </p:cNvPr>
            <p:cNvGrpSpPr/>
            <p:nvPr/>
          </p:nvGrpSpPr>
          <p:grpSpPr>
            <a:xfrm>
              <a:off x="0" y="2209800"/>
              <a:ext cx="12192000" cy="3048000"/>
              <a:chOff x="0" y="2209800"/>
              <a:chExt cx="12192000" cy="304800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B440114-B727-470A-8D65-3359B439F9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5257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D63AAE7-263D-40F4-B3CC-FBD8842987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919136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62D16F7-7D41-4F84-B31F-837C8C52F9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580469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9ED2B8-5E61-4C9E-8AB3-5725169E6A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241802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E2DBDA8-D76D-4B29-9101-5BB704FE1B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903135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FA24252-3E2B-4825-94AB-6FE9D82902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564468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CB01723-952B-474A-9AA6-9F33F01A0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225801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091674A-85AA-45C5-9976-88D1513290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887134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611C71F-9414-4A17-A4DB-6DB116B47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548467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C557E8B-2E50-4C78-B812-298C20BB99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09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8F88C7E-1934-46F7-93D3-37A5565DEB78}"/>
                </a:ext>
              </a:extLst>
            </p:cNvPr>
            <p:cNvSpPr/>
            <p:nvPr/>
          </p:nvSpPr>
          <p:spPr>
            <a:xfrm>
              <a:off x="0" y="2133599"/>
              <a:ext cx="12192000" cy="3428999"/>
            </a:xfrm>
            <a:prstGeom prst="rect">
              <a:avLst/>
            </a:prstGeom>
            <a:solidFill>
              <a:schemeClr val="bg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262DE5-E721-4C82-ACDE-1053C444D52E}"/>
              </a:ext>
            </a:extLst>
          </p:cNvPr>
          <p:cNvSpPr/>
          <p:nvPr/>
        </p:nvSpPr>
        <p:spPr>
          <a:xfrm>
            <a:off x="5430089" y="1191281"/>
            <a:ext cx="1627183" cy="5232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tIns="0" bIns="0" anchor="ctr">
            <a:noAutofit/>
          </a:bodyPr>
          <a:lstStyle/>
          <a:p>
            <a:r>
              <a:rPr lang="en-US" sz="2400" spc="100" dirty="0">
                <a:ln>
                  <a:solidFill>
                    <a:srgbClr val="1A81B6">
                      <a:alpha val="0"/>
                    </a:srgbClr>
                  </a:solidFill>
                </a:ln>
                <a:latin typeface="+mj-lt"/>
                <a:ea typeface="Times New Roman" charset="0"/>
                <a:cs typeface="Times New Roman" charset="0"/>
              </a:rPr>
              <a:t>$33,500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A15C6A-C105-422D-983E-C6290CA7A3EA}"/>
              </a:ext>
            </a:extLst>
          </p:cNvPr>
          <p:cNvSpPr/>
          <p:nvPr/>
        </p:nvSpPr>
        <p:spPr>
          <a:xfrm>
            <a:off x="6857772" y="1191281"/>
            <a:ext cx="563521" cy="5232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tIns="0" bIns="0" anchor="ctr">
            <a:noAutofit/>
          </a:bodyPr>
          <a:lstStyle/>
          <a:p>
            <a:pPr algn="ctr"/>
            <a:r>
              <a:rPr lang="en-US" sz="2400" spc="100" dirty="0">
                <a:ln>
                  <a:solidFill>
                    <a:srgbClr val="1A81B6">
                      <a:alpha val="0"/>
                    </a:srgbClr>
                  </a:solidFill>
                </a:ln>
                <a:latin typeface="+mj-lt"/>
                <a:ea typeface="Times New Roman" charset="0"/>
                <a:cs typeface="Times New Roman" charset="0"/>
              </a:rPr>
              <a:t>X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5968C5A-D0AE-4F9F-99B0-CB5B23D428E5}"/>
              </a:ext>
            </a:extLst>
          </p:cNvPr>
          <p:cNvSpPr/>
          <p:nvPr/>
        </p:nvSpPr>
        <p:spPr>
          <a:xfrm>
            <a:off x="7221793" y="1191281"/>
            <a:ext cx="1962317" cy="5232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tIns="0" bIns="0" anchor="ctr">
            <a:noAutofit/>
          </a:bodyPr>
          <a:lstStyle/>
          <a:p>
            <a:pPr algn="ctr"/>
            <a:r>
              <a:rPr lang="en-US" sz="2400" spc="100" dirty="0">
                <a:ln>
                  <a:solidFill>
                    <a:srgbClr val="1A81B6">
                      <a:alpha val="0"/>
                    </a:srgbClr>
                  </a:solidFill>
                </a:ln>
                <a:latin typeface="+mj-lt"/>
                <a:ea typeface="Times New Roman" charset="0"/>
                <a:cs typeface="Times New Roman" charset="0"/>
              </a:rPr>
              <a:t>20 years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A9C852-FEC3-48CB-91FA-4FF3B199918F}"/>
              </a:ext>
            </a:extLst>
          </p:cNvPr>
          <p:cNvGrpSpPr/>
          <p:nvPr/>
        </p:nvGrpSpPr>
        <p:grpSpPr>
          <a:xfrm>
            <a:off x="2259210" y="542353"/>
            <a:ext cx="2485079" cy="1193482"/>
            <a:chOff x="616717" y="539846"/>
            <a:chExt cx="2485079" cy="12540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D0FA36-5389-4A54-9753-CA354410CCA3}"/>
                </a:ext>
              </a:extLst>
            </p:cNvPr>
            <p:cNvSpPr txBox="1"/>
            <p:nvPr/>
          </p:nvSpPr>
          <p:spPr>
            <a:xfrm>
              <a:off x="616717" y="539846"/>
              <a:ext cx="2485079" cy="682159"/>
            </a:xfrm>
            <a:prstGeom prst="roundRect">
              <a:avLst>
                <a:gd name="adj" fmla="val 50000"/>
              </a:avLst>
            </a:prstGeom>
            <a:solidFill>
              <a:srgbClr val="5B79F6"/>
            </a:solidFill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sz="2400" b="1" dirty="0">
                  <a:ln>
                    <a:solidFill>
                      <a:srgbClr val="574CFA">
                        <a:lumMod val="60000"/>
                        <a:lumOff val="4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Avenir Black"/>
                  <a:cs typeface="Times New Roman" charset="0"/>
                </a:rPr>
                <a:t>Total Invested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101EBD-DDB4-4A33-A2AF-4DCF57DFB223}"/>
                </a:ext>
              </a:extLst>
            </p:cNvPr>
            <p:cNvSpPr txBox="1"/>
            <p:nvPr/>
          </p:nvSpPr>
          <p:spPr>
            <a:xfrm>
              <a:off x="622074" y="1244149"/>
              <a:ext cx="1898638" cy="54979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sz="2800" b="1" dirty="0">
                  <a:ln>
                    <a:solidFill>
                      <a:srgbClr val="574CFA">
                        <a:lumMod val="60000"/>
                        <a:lumOff val="40000"/>
                        <a:alpha val="0"/>
                      </a:srgbClr>
                    </a:solidFill>
                  </a:ln>
                  <a:latin typeface="Avenir Black"/>
                  <a:cs typeface="Times New Roman" charset="0"/>
                </a:rPr>
                <a:t>$500,000 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12EC2F8-0114-4614-B541-21535D4504BA}"/>
              </a:ext>
            </a:extLst>
          </p:cNvPr>
          <p:cNvSpPr/>
          <p:nvPr/>
        </p:nvSpPr>
        <p:spPr>
          <a:xfrm>
            <a:off x="460775" y="619780"/>
            <a:ext cx="17658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noProof="1">
                <a:ln>
                  <a:solidFill>
                    <a:schemeClr val="accent2">
                      <a:alpha val="0"/>
                    </a:schemeClr>
                  </a:solidFill>
                </a:ln>
                <a:latin typeface="+mj-lt"/>
              </a:rPr>
              <a:t>Final Results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B4C18A-C41D-4680-975A-A5F0D9642774}"/>
              </a:ext>
            </a:extLst>
          </p:cNvPr>
          <p:cNvSpPr txBox="1"/>
          <p:nvPr/>
        </p:nvSpPr>
        <p:spPr>
          <a:xfrm>
            <a:off x="5430089" y="542353"/>
            <a:ext cx="3069240" cy="649188"/>
          </a:xfrm>
          <a:prstGeom prst="roundRect">
            <a:avLst>
              <a:gd name="adj" fmla="val 50000"/>
            </a:avLst>
          </a:prstGeom>
          <a:solidFill>
            <a:srgbClr val="000044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b="1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chemeClr val="bg1"/>
                </a:solidFill>
                <a:latin typeface="Avenir Black"/>
                <a:cs typeface="Times New Roman" charset="0"/>
              </a:rPr>
              <a:t>Total Withdrawals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25AF11A-4A57-4840-82C3-C0DDE461B97C}"/>
              </a:ext>
            </a:extLst>
          </p:cNvPr>
          <p:cNvSpPr/>
          <p:nvPr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venir Heavy"/>
                <a:ea typeface="+mn-ea"/>
                <a:cs typeface="+mn-cs"/>
              </a:rPr>
              <a:t>aa</a:t>
            </a:r>
          </a:p>
        </p:txBody>
      </p:sp>
      <p:sp>
        <p:nvSpPr>
          <p:cNvPr id="56" name="TextBox 16">
            <a:extLst>
              <a:ext uri="{FF2B5EF4-FFF2-40B4-BE49-F238E27FC236}">
                <a16:creationId xmlns:a16="http://schemas.microsoft.com/office/drawing/2014/main" id="{06581336-CA68-4256-8144-9491DA3D369F}"/>
              </a:ext>
            </a:extLst>
          </p:cNvPr>
          <p:cNvSpPr txBox="1"/>
          <p:nvPr/>
        </p:nvSpPr>
        <p:spPr>
          <a:xfrm>
            <a:off x="0" y="5139843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$10,000</a:t>
            </a:r>
          </a:p>
        </p:txBody>
      </p:sp>
      <p:sp>
        <p:nvSpPr>
          <p:cNvPr id="57" name="TextBox 16">
            <a:extLst>
              <a:ext uri="{FF2B5EF4-FFF2-40B4-BE49-F238E27FC236}">
                <a16:creationId xmlns:a16="http://schemas.microsoft.com/office/drawing/2014/main" id="{8A9846F4-7C06-45E5-9BE5-9F6CB7E7E2A0}"/>
              </a:ext>
            </a:extLst>
          </p:cNvPr>
          <p:cNvSpPr txBox="1"/>
          <p:nvPr/>
        </p:nvSpPr>
        <p:spPr>
          <a:xfrm>
            <a:off x="0" y="4803995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$20,000</a:t>
            </a:r>
          </a:p>
        </p:txBody>
      </p:sp>
      <p:sp>
        <p:nvSpPr>
          <p:cNvPr id="58" name="TextBox 16">
            <a:extLst>
              <a:ext uri="{FF2B5EF4-FFF2-40B4-BE49-F238E27FC236}">
                <a16:creationId xmlns:a16="http://schemas.microsoft.com/office/drawing/2014/main" id="{33C81E9A-BAFA-4ED1-BA5D-FE595EE989B4}"/>
              </a:ext>
            </a:extLst>
          </p:cNvPr>
          <p:cNvSpPr txBox="1"/>
          <p:nvPr/>
        </p:nvSpPr>
        <p:spPr>
          <a:xfrm>
            <a:off x="0" y="4468151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$30,000</a:t>
            </a:r>
          </a:p>
        </p:txBody>
      </p:sp>
      <p:sp>
        <p:nvSpPr>
          <p:cNvPr id="59" name="TextBox 16">
            <a:extLst>
              <a:ext uri="{FF2B5EF4-FFF2-40B4-BE49-F238E27FC236}">
                <a16:creationId xmlns:a16="http://schemas.microsoft.com/office/drawing/2014/main" id="{38F005CD-40BD-4781-ACB1-B0119C15030D}"/>
              </a:ext>
            </a:extLst>
          </p:cNvPr>
          <p:cNvSpPr txBox="1"/>
          <p:nvPr/>
        </p:nvSpPr>
        <p:spPr>
          <a:xfrm>
            <a:off x="0" y="4132307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$40,000</a:t>
            </a:r>
          </a:p>
        </p:txBody>
      </p:sp>
      <p:sp>
        <p:nvSpPr>
          <p:cNvPr id="60" name="TextBox 16">
            <a:extLst>
              <a:ext uri="{FF2B5EF4-FFF2-40B4-BE49-F238E27FC236}">
                <a16:creationId xmlns:a16="http://schemas.microsoft.com/office/drawing/2014/main" id="{A7DACB85-576C-4F6D-A3BA-B2D00645CA54}"/>
              </a:ext>
            </a:extLst>
          </p:cNvPr>
          <p:cNvSpPr txBox="1"/>
          <p:nvPr/>
        </p:nvSpPr>
        <p:spPr>
          <a:xfrm>
            <a:off x="0" y="3796463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$50,000</a:t>
            </a:r>
          </a:p>
        </p:txBody>
      </p:sp>
      <p:sp>
        <p:nvSpPr>
          <p:cNvPr id="61" name="TextBox 16">
            <a:extLst>
              <a:ext uri="{FF2B5EF4-FFF2-40B4-BE49-F238E27FC236}">
                <a16:creationId xmlns:a16="http://schemas.microsoft.com/office/drawing/2014/main" id="{3F383FEC-0229-4B8A-8450-3E0B9B50C1F1}"/>
              </a:ext>
            </a:extLst>
          </p:cNvPr>
          <p:cNvSpPr txBox="1"/>
          <p:nvPr/>
        </p:nvSpPr>
        <p:spPr>
          <a:xfrm>
            <a:off x="0" y="3460619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$60,000</a:t>
            </a:r>
          </a:p>
        </p:txBody>
      </p:sp>
      <p:sp>
        <p:nvSpPr>
          <p:cNvPr id="62" name="TextBox 16">
            <a:extLst>
              <a:ext uri="{FF2B5EF4-FFF2-40B4-BE49-F238E27FC236}">
                <a16:creationId xmlns:a16="http://schemas.microsoft.com/office/drawing/2014/main" id="{6679B2F2-8C87-41D8-A8E2-E27C1B53956A}"/>
              </a:ext>
            </a:extLst>
          </p:cNvPr>
          <p:cNvSpPr txBox="1"/>
          <p:nvPr/>
        </p:nvSpPr>
        <p:spPr>
          <a:xfrm>
            <a:off x="0" y="3124775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$70,000</a:t>
            </a:r>
          </a:p>
        </p:txBody>
      </p:sp>
      <p:sp>
        <p:nvSpPr>
          <p:cNvPr id="63" name="TextBox 16">
            <a:extLst>
              <a:ext uri="{FF2B5EF4-FFF2-40B4-BE49-F238E27FC236}">
                <a16:creationId xmlns:a16="http://schemas.microsoft.com/office/drawing/2014/main" id="{8C2C4460-D90D-4192-9D79-46BDA1BD2566}"/>
              </a:ext>
            </a:extLst>
          </p:cNvPr>
          <p:cNvSpPr txBox="1"/>
          <p:nvPr/>
        </p:nvSpPr>
        <p:spPr>
          <a:xfrm>
            <a:off x="0" y="2788931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$80,000</a:t>
            </a:r>
          </a:p>
        </p:txBody>
      </p:sp>
      <p:sp>
        <p:nvSpPr>
          <p:cNvPr id="64" name="TextBox 16">
            <a:extLst>
              <a:ext uri="{FF2B5EF4-FFF2-40B4-BE49-F238E27FC236}">
                <a16:creationId xmlns:a16="http://schemas.microsoft.com/office/drawing/2014/main" id="{23FAAA49-5802-44A2-B247-50A9FC40C6C4}"/>
              </a:ext>
            </a:extLst>
          </p:cNvPr>
          <p:cNvSpPr txBox="1"/>
          <p:nvPr/>
        </p:nvSpPr>
        <p:spPr>
          <a:xfrm>
            <a:off x="0" y="2453087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$90,000</a:t>
            </a:r>
          </a:p>
        </p:txBody>
      </p:sp>
      <p:sp>
        <p:nvSpPr>
          <p:cNvPr id="66" name="TextBox 16">
            <a:extLst>
              <a:ext uri="{FF2B5EF4-FFF2-40B4-BE49-F238E27FC236}">
                <a16:creationId xmlns:a16="http://schemas.microsoft.com/office/drawing/2014/main" id="{C0C91D0D-A902-4DBB-B99D-5F3221C70A88}"/>
              </a:ext>
            </a:extLst>
          </p:cNvPr>
          <p:cNvSpPr txBox="1"/>
          <p:nvPr/>
        </p:nvSpPr>
        <p:spPr>
          <a:xfrm>
            <a:off x="0" y="2117243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$100,000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E62E1CF-5833-45D3-A718-650510AFB476}"/>
              </a:ext>
            </a:extLst>
          </p:cNvPr>
          <p:cNvCxnSpPr>
            <a:cxnSpLocks/>
          </p:cNvCxnSpPr>
          <p:nvPr/>
        </p:nvCxnSpPr>
        <p:spPr>
          <a:xfrm>
            <a:off x="0" y="5562600"/>
            <a:ext cx="12192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7C7140F-476B-4954-A6BA-83A3CAB66C82}"/>
              </a:ext>
            </a:extLst>
          </p:cNvPr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gradFill>
            <a:gsLst>
              <a:gs pos="100000">
                <a:srgbClr val="FBFBFB"/>
              </a:gs>
              <a:gs pos="0">
                <a:srgbClr val="E6E6E6">
                  <a:lumMod val="15000"/>
                  <a:lumOff val="85000"/>
                </a:srgbClr>
              </a:gs>
            </a:gsLst>
            <a:lin ang="2700000" scaled="1"/>
          </a:gra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81C0003-77D8-4745-8CB0-FB4BB921CEA9}"/>
              </a:ext>
            </a:extLst>
          </p:cNvPr>
          <p:cNvGrpSpPr/>
          <p:nvPr/>
        </p:nvGrpSpPr>
        <p:grpSpPr>
          <a:xfrm>
            <a:off x="1695682" y="2438403"/>
            <a:ext cx="8799598" cy="3124197"/>
            <a:chOff x="1695682" y="2438403"/>
            <a:chExt cx="8799598" cy="312419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84E1BDF-1EF4-496D-8D66-9E7BA0A56D1B}"/>
                </a:ext>
              </a:extLst>
            </p:cNvPr>
            <p:cNvCxnSpPr/>
            <p:nvPr/>
          </p:nvCxnSpPr>
          <p:spPr>
            <a:xfrm flipH="1" flipV="1">
              <a:off x="1695682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2D8CD46-B3B5-4169-B628-3830CF25940F}"/>
                </a:ext>
              </a:extLst>
            </p:cNvPr>
            <p:cNvCxnSpPr/>
            <p:nvPr/>
          </p:nvCxnSpPr>
          <p:spPr>
            <a:xfrm flipH="1" flipV="1">
              <a:off x="3455186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194F785-628F-4E97-8FC4-92F34CFD5B9D}"/>
                </a:ext>
              </a:extLst>
            </p:cNvPr>
            <p:cNvCxnSpPr/>
            <p:nvPr/>
          </p:nvCxnSpPr>
          <p:spPr>
            <a:xfrm flipH="1" flipV="1">
              <a:off x="5214690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D799252-F3B6-4DE4-BEFC-54FCAB1B11A1}"/>
                </a:ext>
              </a:extLst>
            </p:cNvPr>
            <p:cNvCxnSpPr/>
            <p:nvPr/>
          </p:nvCxnSpPr>
          <p:spPr>
            <a:xfrm flipH="1" flipV="1">
              <a:off x="6974194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FAD2E9D-259A-4606-9525-CB0597BDFC40}"/>
                </a:ext>
              </a:extLst>
            </p:cNvPr>
            <p:cNvCxnSpPr/>
            <p:nvPr/>
          </p:nvCxnSpPr>
          <p:spPr>
            <a:xfrm flipH="1" flipV="1">
              <a:off x="8733698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A03BA59-E520-4992-B50D-19D1CAB0A1E5}"/>
                </a:ext>
              </a:extLst>
            </p:cNvPr>
            <p:cNvCxnSpPr/>
            <p:nvPr/>
          </p:nvCxnSpPr>
          <p:spPr>
            <a:xfrm flipH="1" flipV="1">
              <a:off x="10493203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3984EA6A-CAA6-483E-A621-0A45BD51B5D7}"/>
              </a:ext>
            </a:extLst>
          </p:cNvPr>
          <p:cNvSpPr/>
          <p:nvPr/>
        </p:nvSpPr>
        <p:spPr>
          <a:xfrm>
            <a:off x="1357399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65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F1A99186-03EB-4228-B1DD-229989550B52}"/>
              </a:ext>
            </a:extLst>
          </p:cNvPr>
          <p:cNvSpPr/>
          <p:nvPr/>
        </p:nvSpPr>
        <p:spPr>
          <a:xfrm>
            <a:off x="3116696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70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2130CD0F-2B45-4E14-B21E-AB62FB9C8D12}"/>
              </a:ext>
            </a:extLst>
          </p:cNvPr>
          <p:cNvSpPr/>
          <p:nvPr/>
        </p:nvSpPr>
        <p:spPr>
          <a:xfrm>
            <a:off x="4875993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75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chemeClr val="tx2"/>
              </a:solidFill>
              <a:effectLst/>
              <a:uLnTx/>
              <a:uFillTx/>
              <a:latin typeface="NimbusSanL" panose="00000800000000000000" pitchFamily="50" charset="0"/>
              <a:ea typeface="+mn-ea"/>
              <a:cs typeface="+mn-cs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187DECD-24A3-4CC8-A4B0-56A36E3F6B88}"/>
              </a:ext>
            </a:extLst>
          </p:cNvPr>
          <p:cNvSpPr/>
          <p:nvPr/>
        </p:nvSpPr>
        <p:spPr>
          <a:xfrm>
            <a:off x="6635290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80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chemeClr val="tx2"/>
              </a:solidFill>
              <a:effectLst/>
              <a:uLnTx/>
              <a:uFillTx/>
              <a:latin typeface="NimbusSanL" panose="00000800000000000000" pitchFamily="50" charset="0"/>
              <a:ea typeface="+mn-ea"/>
              <a:cs typeface="+mn-cs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57758671-0053-4E2E-9270-5D5C12966AB4}"/>
              </a:ext>
            </a:extLst>
          </p:cNvPr>
          <p:cNvSpPr/>
          <p:nvPr/>
        </p:nvSpPr>
        <p:spPr>
          <a:xfrm>
            <a:off x="8394587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85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9F18BC6F-DA5C-40F2-8252-17335673912F}"/>
              </a:ext>
            </a:extLst>
          </p:cNvPr>
          <p:cNvSpPr/>
          <p:nvPr/>
        </p:nvSpPr>
        <p:spPr>
          <a:xfrm>
            <a:off x="10153882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90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031A41-063E-416C-94CF-C86B85456A4C}"/>
              </a:ext>
            </a:extLst>
          </p:cNvPr>
          <p:cNvGrpSpPr/>
          <p:nvPr/>
        </p:nvGrpSpPr>
        <p:grpSpPr>
          <a:xfrm>
            <a:off x="3464097" y="4421394"/>
            <a:ext cx="7029106" cy="45719"/>
            <a:chOff x="3167059" y="4421394"/>
            <a:chExt cx="5857882" cy="4571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5BDC536-FAD8-48B8-A257-7D8A78731D75}"/>
                </a:ext>
              </a:extLst>
            </p:cNvPr>
            <p:cNvSpPr/>
            <p:nvPr/>
          </p:nvSpPr>
          <p:spPr>
            <a:xfrm>
              <a:off x="3167059" y="4421394"/>
              <a:ext cx="1463656" cy="45719"/>
            </a:xfrm>
            <a:prstGeom prst="rect">
              <a:avLst/>
            </a:prstGeom>
            <a:solidFill>
              <a:schemeClr val="tx2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99BCC73-FD23-44CB-8D55-2F189CE3487C}"/>
                </a:ext>
              </a:extLst>
            </p:cNvPr>
            <p:cNvSpPr/>
            <p:nvPr/>
          </p:nvSpPr>
          <p:spPr>
            <a:xfrm>
              <a:off x="4631801" y="4421394"/>
              <a:ext cx="1463656" cy="45719"/>
            </a:xfrm>
            <a:prstGeom prst="rect">
              <a:avLst/>
            </a:prstGeom>
            <a:solidFill>
              <a:schemeClr val="tx2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A25D206-6627-4414-AEF8-7B8AE1466BE5}"/>
                </a:ext>
              </a:extLst>
            </p:cNvPr>
            <p:cNvSpPr/>
            <p:nvPr/>
          </p:nvSpPr>
          <p:spPr>
            <a:xfrm>
              <a:off x="6096543" y="4421394"/>
              <a:ext cx="1463656" cy="45719"/>
            </a:xfrm>
            <a:prstGeom prst="rect">
              <a:avLst/>
            </a:prstGeom>
            <a:solidFill>
              <a:schemeClr val="tx2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602E486-EC0C-4172-B85B-6F103635DC3D}"/>
                </a:ext>
              </a:extLst>
            </p:cNvPr>
            <p:cNvSpPr/>
            <p:nvPr/>
          </p:nvSpPr>
          <p:spPr>
            <a:xfrm>
              <a:off x="7561285" y="4421394"/>
              <a:ext cx="1463656" cy="45719"/>
            </a:xfrm>
            <a:prstGeom prst="rect">
              <a:avLst/>
            </a:prstGeom>
            <a:solidFill>
              <a:schemeClr val="tx2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0478337-4D1F-4CB7-88C6-828B3573D9C1}"/>
              </a:ext>
            </a:extLst>
          </p:cNvPr>
          <p:cNvGrpSpPr/>
          <p:nvPr/>
        </p:nvGrpSpPr>
        <p:grpSpPr>
          <a:xfrm>
            <a:off x="2826000" y="3802794"/>
            <a:ext cx="1265145" cy="727571"/>
            <a:chOff x="1538648" y="4679243"/>
            <a:chExt cx="1374836" cy="948735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80CFBE5-826A-473D-A8A5-E134F82271D6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3EBABBE-BF72-4C60-8F85-C9A75AA960AE}"/>
                </a:ext>
              </a:extLst>
            </p:cNvPr>
            <p:cNvSpPr/>
            <p:nvPr/>
          </p:nvSpPr>
          <p:spPr>
            <a:xfrm>
              <a:off x="2122394" y="5380310"/>
              <a:ext cx="207343" cy="247668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9" name="TextBox 16">
              <a:extLst>
                <a:ext uri="{FF2B5EF4-FFF2-40B4-BE49-F238E27FC236}">
                  <a16:creationId xmlns:a16="http://schemas.microsoft.com/office/drawing/2014/main" id="{32445F0C-8A92-47AB-B5F4-0A51DFC0FA48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$33,500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970C913-FFF7-4990-B303-0E0D11E59FAF}"/>
              </a:ext>
            </a:extLst>
          </p:cNvPr>
          <p:cNvGrpSpPr/>
          <p:nvPr/>
        </p:nvGrpSpPr>
        <p:grpSpPr>
          <a:xfrm>
            <a:off x="4585125" y="3802794"/>
            <a:ext cx="1265145" cy="727571"/>
            <a:chOff x="1538648" y="4679243"/>
            <a:chExt cx="1374836" cy="948735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FB54116-43F9-4C1A-8761-B7BD267C29FB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6002A4D-4F39-46F4-9EA0-883179C62A7C}"/>
                </a:ext>
              </a:extLst>
            </p:cNvPr>
            <p:cNvSpPr/>
            <p:nvPr/>
          </p:nvSpPr>
          <p:spPr>
            <a:xfrm>
              <a:off x="2122394" y="5380310"/>
              <a:ext cx="207343" cy="247668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3" name="TextBox 16">
              <a:extLst>
                <a:ext uri="{FF2B5EF4-FFF2-40B4-BE49-F238E27FC236}">
                  <a16:creationId xmlns:a16="http://schemas.microsoft.com/office/drawing/2014/main" id="{C26D44DD-7629-4D90-BB62-465B837A5B1D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$33,500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0830099-7A3B-450B-9C60-D76D33FBAD7C}"/>
              </a:ext>
            </a:extLst>
          </p:cNvPr>
          <p:cNvGrpSpPr/>
          <p:nvPr/>
        </p:nvGrpSpPr>
        <p:grpSpPr>
          <a:xfrm>
            <a:off x="6344250" y="3802794"/>
            <a:ext cx="1265145" cy="727571"/>
            <a:chOff x="1538648" y="4679243"/>
            <a:chExt cx="1374836" cy="948735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FCE589E-740F-43F9-A419-2097F0E57A1A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030FF39-79E5-496B-9454-4AD11A04440A}"/>
                </a:ext>
              </a:extLst>
            </p:cNvPr>
            <p:cNvSpPr/>
            <p:nvPr/>
          </p:nvSpPr>
          <p:spPr>
            <a:xfrm>
              <a:off x="2122394" y="5380310"/>
              <a:ext cx="207343" cy="247668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7" name="TextBox 16">
              <a:extLst>
                <a:ext uri="{FF2B5EF4-FFF2-40B4-BE49-F238E27FC236}">
                  <a16:creationId xmlns:a16="http://schemas.microsoft.com/office/drawing/2014/main" id="{7FAD4768-4650-4DDB-BBCB-D7C310D3A45A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$33,500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1630EC-AD00-4191-BF84-E5B646783175}"/>
              </a:ext>
            </a:extLst>
          </p:cNvPr>
          <p:cNvGrpSpPr/>
          <p:nvPr/>
        </p:nvGrpSpPr>
        <p:grpSpPr>
          <a:xfrm>
            <a:off x="8103375" y="3802794"/>
            <a:ext cx="1265145" cy="727571"/>
            <a:chOff x="1538648" y="4679243"/>
            <a:chExt cx="1374836" cy="948735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9FDB28D-CC1A-407A-BE07-90878950F3AB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7C77084-D3EB-4365-81D9-5F8C2F54F440}"/>
                </a:ext>
              </a:extLst>
            </p:cNvPr>
            <p:cNvSpPr/>
            <p:nvPr/>
          </p:nvSpPr>
          <p:spPr>
            <a:xfrm>
              <a:off x="2122394" y="5380310"/>
              <a:ext cx="207343" cy="247668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1" name="TextBox 16">
              <a:extLst>
                <a:ext uri="{FF2B5EF4-FFF2-40B4-BE49-F238E27FC236}">
                  <a16:creationId xmlns:a16="http://schemas.microsoft.com/office/drawing/2014/main" id="{71413F7C-DC18-4CF8-A631-DDD404B359E8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$33,500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A2D0F7D-B25B-4DD8-9007-62D2D730D699}"/>
              </a:ext>
            </a:extLst>
          </p:cNvPr>
          <p:cNvGrpSpPr/>
          <p:nvPr/>
        </p:nvGrpSpPr>
        <p:grpSpPr>
          <a:xfrm>
            <a:off x="9862500" y="3802794"/>
            <a:ext cx="1265145" cy="727571"/>
            <a:chOff x="1538648" y="4679243"/>
            <a:chExt cx="1374836" cy="948735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D546994-CF67-4833-858C-987BC4C46CD6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D1A9FFE-53F1-40CC-9B4D-ACA058ADCBC3}"/>
                </a:ext>
              </a:extLst>
            </p:cNvPr>
            <p:cNvSpPr/>
            <p:nvPr/>
          </p:nvSpPr>
          <p:spPr>
            <a:xfrm>
              <a:off x="2122394" y="5380310"/>
              <a:ext cx="207343" cy="247668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5" name="TextBox 16">
              <a:extLst>
                <a:ext uri="{FF2B5EF4-FFF2-40B4-BE49-F238E27FC236}">
                  <a16:creationId xmlns:a16="http://schemas.microsoft.com/office/drawing/2014/main" id="{434F929D-E414-4B42-B9A4-288F59B68029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$33,500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26303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4.16667E-7 0.01922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95833E-6 1.11111E-6 L -3.95833E-6 0.01921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5E-6 2.59259E-6 L 5E-6 0.01921 " pathEditMode="relative" rAng="0" ptsTypes="AA">
                                      <p:cBhvr>
                                        <p:cTn id="20" dur="7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-1.85185E-6 L 5E-6 0.01921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1.85185E-6 L 5E-6 0.01921 " pathEditMode="relative" rAng="0" ptsTypes="AA">
                                      <p:cBhvr>
                                        <p:cTn id="40" dur="700" spd="-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5E-6 -1.85185E-6 L 5E-6 0.01921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E-6 -1.85185E-6 L 5E-6 0.01921 " pathEditMode="relative" rAng="0" ptsTypes="AA">
                                      <p:cBhvr>
                                        <p:cTn id="50" dur="700" spd="-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6" grpId="0" animBg="1"/>
      <p:bldP spid="26" grpId="1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5760AE42-A5DC-407D-B4D3-185223BB62FD}"/>
              </a:ext>
            </a:extLst>
          </p:cNvPr>
          <p:cNvGrpSpPr/>
          <p:nvPr/>
        </p:nvGrpSpPr>
        <p:grpSpPr>
          <a:xfrm>
            <a:off x="0" y="2133599"/>
            <a:ext cx="12192000" cy="3428999"/>
            <a:chOff x="0" y="2133599"/>
            <a:chExt cx="12192000" cy="3428999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F4907B6A-A91F-4B09-A884-A442FC4FE152}"/>
                </a:ext>
              </a:extLst>
            </p:cNvPr>
            <p:cNvGrpSpPr/>
            <p:nvPr/>
          </p:nvGrpSpPr>
          <p:grpSpPr>
            <a:xfrm>
              <a:off x="0" y="2209800"/>
              <a:ext cx="12192000" cy="3048000"/>
              <a:chOff x="0" y="2209800"/>
              <a:chExt cx="12192000" cy="3048000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C07313A2-2225-409E-B229-3A4BE92DD3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5257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85F32B3B-739D-4A73-BEC2-85F390CCB7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919136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F8492C56-8918-4B8C-A6EC-D3A783ABC3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580469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644DF377-47A8-4A03-B9FC-EB05FDCB1D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241802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5E48AB17-0AD0-4B02-A06C-1A95D83D1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903135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1A016C9-3EEE-49BE-BA99-B2BC52248A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564468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4BD07371-095E-455C-A85E-3C291F02F4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225801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D3EE61E5-96B8-4621-9ADE-23A01EAA06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887134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B08FB2B0-B710-4697-BFE2-13F70E235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548467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6B199D13-0A76-4D46-99C7-56011281E3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09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CE2C3AB-B396-4666-8B9E-597A119B7D2B}"/>
                </a:ext>
              </a:extLst>
            </p:cNvPr>
            <p:cNvSpPr/>
            <p:nvPr/>
          </p:nvSpPr>
          <p:spPr>
            <a:xfrm>
              <a:off x="0" y="2133599"/>
              <a:ext cx="12192000" cy="3428999"/>
            </a:xfrm>
            <a:prstGeom prst="rect">
              <a:avLst/>
            </a:prstGeom>
            <a:solidFill>
              <a:schemeClr val="bg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endParaRPr>
            </a:p>
          </p:txBody>
        </p:sp>
      </p:grpSp>
      <p:sp>
        <p:nvSpPr>
          <p:cNvPr id="142" name="TextBox 16">
            <a:extLst>
              <a:ext uri="{FF2B5EF4-FFF2-40B4-BE49-F238E27FC236}">
                <a16:creationId xmlns:a16="http://schemas.microsoft.com/office/drawing/2014/main" id="{F29D0A9F-86FF-4424-B311-251314D0469F}"/>
              </a:ext>
            </a:extLst>
          </p:cNvPr>
          <p:cNvSpPr txBox="1"/>
          <p:nvPr/>
        </p:nvSpPr>
        <p:spPr>
          <a:xfrm>
            <a:off x="0" y="5139843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$10,000</a:t>
            </a:r>
          </a:p>
        </p:txBody>
      </p:sp>
      <p:sp>
        <p:nvSpPr>
          <p:cNvPr id="143" name="TextBox 16">
            <a:extLst>
              <a:ext uri="{FF2B5EF4-FFF2-40B4-BE49-F238E27FC236}">
                <a16:creationId xmlns:a16="http://schemas.microsoft.com/office/drawing/2014/main" id="{6E6F60A6-01F1-4C56-85AF-BAE81F2B0420}"/>
              </a:ext>
            </a:extLst>
          </p:cNvPr>
          <p:cNvSpPr txBox="1"/>
          <p:nvPr/>
        </p:nvSpPr>
        <p:spPr>
          <a:xfrm>
            <a:off x="0" y="4803995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$20,000</a:t>
            </a:r>
          </a:p>
        </p:txBody>
      </p:sp>
      <p:sp>
        <p:nvSpPr>
          <p:cNvPr id="144" name="TextBox 16">
            <a:extLst>
              <a:ext uri="{FF2B5EF4-FFF2-40B4-BE49-F238E27FC236}">
                <a16:creationId xmlns:a16="http://schemas.microsoft.com/office/drawing/2014/main" id="{C531DFB2-AC9C-49DE-890F-7566285D75EA}"/>
              </a:ext>
            </a:extLst>
          </p:cNvPr>
          <p:cNvSpPr txBox="1"/>
          <p:nvPr/>
        </p:nvSpPr>
        <p:spPr>
          <a:xfrm>
            <a:off x="0" y="4468151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$30,000</a:t>
            </a:r>
          </a:p>
        </p:txBody>
      </p:sp>
      <p:sp>
        <p:nvSpPr>
          <p:cNvPr id="145" name="TextBox 16">
            <a:extLst>
              <a:ext uri="{FF2B5EF4-FFF2-40B4-BE49-F238E27FC236}">
                <a16:creationId xmlns:a16="http://schemas.microsoft.com/office/drawing/2014/main" id="{F3506021-A11A-4575-8021-2D7C3F030BB6}"/>
              </a:ext>
            </a:extLst>
          </p:cNvPr>
          <p:cNvSpPr txBox="1"/>
          <p:nvPr/>
        </p:nvSpPr>
        <p:spPr>
          <a:xfrm>
            <a:off x="0" y="4132307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$40,000</a:t>
            </a:r>
          </a:p>
        </p:txBody>
      </p:sp>
      <p:sp>
        <p:nvSpPr>
          <p:cNvPr id="146" name="TextBox 16">
            <a:extLst>
              <a:ext uri="{FF2B5EF4-FFF2-40B4-BE49-F238E27FC236}">
                <a16:creationId xmlns:a16="http://schemas.microsoft.com/office/drawing/2014/main" id="{09F1296E-1966-4396-9EF3-3DAB0D8E248C}"/>
              </a:ext>
            </a:extLst>
          </p:cNvPr>
          <p:cNvSpPr txBox="1"/>
          <p:nvPr/>
        </p:nvSpPr>
        <p:spPr>
          <a:xfrm>
            <a:off x="0" y="3796463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$50,000</a:t>
            </a:r>
          </a:p>
        </p:txBody>
      </p:sp>
      <p:sp>
        <p:nvSpPr>
          <p:cNvPr id="147" name="TextBox 16">
            <a:extLst>
              <a:ext uri="{FF2B5EF4-FFF2-40B4-BE49-F238E27FC236}">
                <a16:creationId xmlns:a16="http://schemas.microsoft.com/office/drawing/2014/main" id="{93D3F156-4F2D-42D3-BCBF-8B6984AF4898}"/>
              </a:ext>
            </a:extLst>
          </p:cNvPr>
          <p:cNvSpPr txBox="1"/>
          <p:nvPr/>
        </p:nvSpPr>
        <p:spPr>
          <a:xfrm>
            <a:off x="0" y="3460619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$60,000</a:t>
            </a:r>
          </a:p>
        </p:txBody>
      </p:sp>
      <p:sp>
        <p:nvSpPr>
          <p:cNvPr id="148" name="TextBox 16">
            <a:extLst>
              <a:ext uri="{FF2B5EF4-FFF2-40B4-BE49-F238E27FC236}">
                <a16:creationId xmlns:a16="http://schemas.microsoft.com/office/drawing/2014/main" id="{345B7A57-C61F-45C0-A2B7-0857199F943B}"/>
              </a:ext>
            </a:extLst>
          </p:cNvPr>
          <p:cNvSpPr txBox="1"/>
          <p:nvPr/>
        </p:nvSpPr>
        <p:spPr>
          <a:xfrm>
            <a:off x="0" y="3124775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$70,000</a:t>
            </a:r>
          </a:p>
        </p:txBody>
      </p:sp>
      <p:sp>
        <p:nvSpPr>
          <p:cNvPr id="149" name="TextBox 16">
            <a:extLst>
              <a:ext uri="{FF2B5EF4-FFF2-40B4-BE49-F238E27FC236}">
                <a16:creationId xmlns:a16="http://schemas.microsoft.com/office/drawing/2014/main" id="{90F5B4F9-9469-4116-BE22-99CC8256ACF5}"/>
              </a:ext>
            </a:extLst>
          </p:cNvPr>
          <p:cNvSpPr txBox="1"/>
          <p:nvPr/>
        </p:nvSpPr>
        <p:spPr>
          <a:xfrm>
            <a:off x="0" y="2788931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$80,000</a:t>
            </a:r>
          </a:p>
        </p:txBody>
      </p:sp>
      <p:sp>
        <p:nvSpPr>
          <p:cNvPr id="150" name="TextBox 16">
            <a:extLst>
              <a:ext uri="{FF2B5EF4-FFF2-40B4-BE49-F238E27FC236}">
                <a16:creationId xmlns:a16="http://schemas.microsoft.com/office/drawing/2014/main" id="{9D3816FF-BCC9-42B5-B7B8-80793B2EBDD2}"/>
              </a:ext>
            </a:extLst>
          </p:cNvPr>
          <p:cNvSpPr txBox="1"/>
          <p:nvPr/>
        </p:nvSpPr>
        <p:spPr>
          <a:xfrm>
            <a:off x="0" y="2453087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$90,000</a:t>
            </a:r>
          </a:p>
        </p:txBody>
      </p:sp>
      <p:sp>
        <p:nvSpPr>
          <p:cNvPr id="151" name="TextBox 16">
            <a:extLst>
              <a:ext uri="{FF2B5EF4-FFF2-40B4-BE49-F238E27FC236}">
                <a16:creationId xmlns:a16="http://schemas.microsoft.com/office/drawing/2014/main" id="{6747440E-D6F1-4631-B788-19DEC0C62D14}"/>
              </a:ext>
            </a:extLst>
          </p:cNvPr>
          <p:cNvSpPr txBox="1"/>
          <p:nvPr/>
        </p:nvSpPr>
        <p:spPr>
          <a:xfrm>
            <a:off x="0" y="2117243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$100,000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0B39696B-9F6A-4941-A63E-EB355D18B708}"/>
              </a:ext>
            </a:extLst>
          </p:cNvPr>
          <p:cNvSpPr/>
          <p:nvPr/>
        </p:nvSpPr>
        <p:spPr>
          <a:xfrm>
            <a:off x="5430089" y="1191281"/>
            <a:ext cx="1627183" cy="5232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t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solidFill>
                    <a:srgbClr val="1A81B6"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rPr>
              <a:t>$13,382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64E5CC5B-5578-49C5-8D29-DC3C50B949F4}"/>
              </a:ext>
            </a:extLst>
          </p:cNvPr>
          <p:cNvSpPr/>
          <p:nvPr/>
        </p:nvSpPr>
        <p:spPr>
          <a:xfrm>
            <a:off x="5430089" y="1191281"/>
            <a:ext cx="563521" cy="5232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t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solidFill>
                    <a:srgbClr val="1A81B6"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rPr>
              <a:t>X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3637E186-F442-4090-90ED-5A1581CC98EA}"/>
              </a:ext>
            </a:extLst>
          </p:cNvPr>
          <p:cNvSpPr/>
          <p:nvPr/>
        </p:nvSpPr>
        <p:spPr>
          <a:xfrm>
            <a:off x="5430089" y="1191281"/>
            <a:ext cx="1962317" cy="5232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t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solidFill>
                    <a:srgbClr val="1A81B6"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rPr>
              <a:t>25 years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2EC2F8-0114-4614-B541-21535D4504BA}"/>
              </a:ext>
            </a:extLst>
          </p:cNvPr>
          <p:cNvSpPr/>
          <p:nvPr/>
        </p:nvSpPr>
        <p:spPr>
          <a:xfrm>
            <a:off x="460775" y="619780"/>
            <a:ext cx="1863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1">
                <a:ln>
                  <a:solidFill>
                    <a:srgbClr val="645AFA">
                      <a:alpha val="0"/>
                    </a:srgbClr>
                  </a:solidFill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+mn-ea"/>
                <a:cs typeface="+mn-cs"/>
              </a:rPr>
              <a:t>Final Results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25AF11A-4A57-4840-82C3-C0DDE461B97C}"/>
              </a:ext>
            </a:extLst>
          </p:cNvPr>
          <p:cNvSpPr/>
          <p:nvPr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venir Heavy"/>
                <a:ea typeface="+mn-ea"/>
                <a:cs typeface="+mn-cs"/>
              </a:rPr>
              <a:t>aa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E62E1CF-5833-45D3-A718-650510AFB476}"/>
              </a:ext>
            </a:extLst>
          </p:cNvPr>
          <p:cNvCxnSpPr>
            <a:cxnSpLocks/>
          </p:cNvCxnSpPr>
          <p:nvPr/>
        </p:nvCxnSpPr>
        <p:spPr>
          <a:xfrm>
            <a:off x="0" y="5562600"/>
            <a:ext cx="12192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E32492B-AD33-4084-8FE2-A81A09DC45E9}"/>
              </a:ext>
            </a:extLst>
          </p:cNvPr>
          <p:cNvGrpSpPr/>
          <p:nvPr/>
        </p:nvGrpSpPr>
        <p:grpSpPr>
          <a:xfrm>
            <a:off x="3454495" y="4452347"/>
            <a:ext cx="7035671" cy="1104278"/>
            <a:chOff x="3167059" y="4452347"/>
            <a:chExt cx="5857882" cy="1104278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DDEB8B5E-6161-4FB1-9228-B5F6C4B3F559}"/>
                </a:ext>
              </a:extLst>
            </p:cNvPr>
            <p:cNvSpPr/>
            <p:nvPr/>
          </p:nvSpPr>
          <p:spPr>
            <a:xfrm>
              <a:off x="3167059" y="4452347"/>
              <a:ext cx="1463656" cy="1104278"/>
            </a:xfrm>
            <a:prstGeom prst="rect">
              <a:avLst/>
            </a:prstGeom>
            <a:solidFill>
              <a:srgbClr val="000044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16E73BA-11BF-4884-875C-69914FF8D175}"/>
                </a:ext>
              </a:extLst>
            </p:cNvPr>
            <p:cNvSpPr/>
            <p:nvPr/>
          </p:nvSpPr>
          <p:spPr>
            <a:xfrm>
              <a:off x="4631801" y="4452347"/>
              <a:ext cx="1463656" cy="1104278"/>
            </a:xfrm>
            <a:prstGeom prst="rect">
              <a:avLst/>
            </a:prstGeom>
            <a:solidFill>
              <a:srgbClr val="000044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E39674A-63A2-484C-A882-D12FFC62DCE8}"/>
                </a:ext>
              </a:extLst>
            </p:cNvPr>
            <p:cNvSpPr/>
            <p:nvPr/>
          </p:nvSpPr>
          <p:spPr>
            <a:xfrm>
              <a:off x="6096543" y="4452347"/>
              <a:ext cx="1463656" cy="1104278"/>
            </a:xfrm>
            <a:prstGeom prst="rect">
              <a:avLst/>
            </a:prstGeom>
            <a:solidFill>
              <a:srgbClr val="000044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640F4B32-2F4D-4AB1-9DA3-ED2AAF2DB4B0}"/>
                </a:ext>
              </a:extLst>
            </p:cNvPr>
            <p:cNvSpPr/>
            <p:nvPr/>
          </p:nvSpPr>
          <p:spPr>
            <a:xfrm>
              <a:off x="7561285" y="4452347"/>
              <a:ext cx="1463656" cy="1104278"/>
            </a:xfrm>
            <a:prstGeom prst="rect">
              <a:avLst/>
            </a:prstGeom>
            <a:solidFill>
              <a:srgbClr val="000044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</p:grp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1B42F63A-6BEF-41DA-AD52-F77D957F2BC6}"/>
              </a:ext>
            </a:extLst>
          </p:cNvPr>
          <p:cNvSpPr/>
          <p:nvPr/>
        </p:nvSpPr>
        <p:spPr>
          <a:xfrm>
            <a:off x="5430089" y="1191281"/>
            <a:ext cx="1627183" cy="5232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t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solidFill>
                    <a:srgbClr val="1A81B6"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rPr>
              <a:t>$13,382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E68E6D4-440F-426F-AE71-ACCE2B70FBCC}"/>
              </a:ext>
            </a:extLst>
          </p:cNvPr>
          <p:cNvSpPr/>
          <p:nvPr/>
        </p:nvSpPr>
        <p:spPr>
          <a:xfrm>
            <a:off x="5430089" y="1191281"/>
            <a:ext cx="1962317" cy="5232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t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solidFill>
                    <a:srgbClr val="1A81B6"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rPr>
              <a:t>20 years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A8A8DE42-5732-4BE6-820C-56D4C34B29CE}"/>
              </a:ext>
            </a:extLst>
          </p:cNvPr>
          <p:cNvSpPr/>
          <p:nvPr/>
        </p:nvSpPr>
        <p:spPr>
          <a:xfrm>
            <a:off x="5430089" y="1191281"/>
            <a:ext cx="2399482" cy="5232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t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100" normalizeH="0" baseline="0" noProof="0" dirty="0">
                <a:ln>
                  <a:solidFill>
                    <a:srgbClr val="1A81B6">
                      <a:alpha val="0"/>
                    </a:srgbClr>
                  </a:solidFill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rPr>
              <a:t>$</a:t>
            </a:r>
            <a:r>
              <a:rPr lang="en-US" sz="2800" spc="100" dirty="0">
                <a:ln>
                  <a:solidFill>
                    <a:srgbClr val="1A81B6">
                      <a:alpha val="0"/>
                    </a:srgbClr>
                  </a:solidFill>
                </a:ln>
                <a:solidFill>
                  <a:srgbClr val="2F2F30"/>
                </a:solidFill>
                <a:latin typeface="Avenir Black"/>
                <a:ea typeface="Times New Roman" charset="0"/>
                <a:cs typeface="Times New Roman" charset="0"/>
              </a:rPr>
              <a:t>670,000</a:t>
            </a:r>
            <a:r>
              <a:rPr kumimoji="0" lang="en-US" sz="2800" b="0" i="0" u="none" strike="noStrike" kern="1200" cap="none" spc="100" normalizeH="0" baseline="0" noProof="0" dirty="0">
                <a:ln>
                  <a:solidFill>
                    <a:srgbClr val="1A81B6">
                      <a:alpha val="0"/>
                    </a:srgbClr>
                  </a:solidFill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rPr>
              <a:t> 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1E97889-FF10-4D86-81CB-51F52ABD4B09}"/>
              </a:ext>
            </a:extLst>
          </p:cNvPr>
          <p:cNvGrpSpPr/>
          <p:nvPr/>
        </p:nvGrpSpPr>
        <p:grpSpPr>
          <a:xfrm>
            <a:off x="2259210" y="542353"/>
            <a:ext cx="2485079" cy="1193482"/>
            <a:chOff x="616717" y="539846"/>
            <a:chExt cx="2485079" cy="1254097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500E9D2-724D-48C7-BB76-7135A904AFE4}"/>
                </a:ext>
              </a:extLst>
            </p:cNvPr>
            <p:cNvSpPr txBox="1"/>
            <p:nvPr/>
          </p:nvSpPr>
          <p:spPr>
            <a:xfrm>
              <a:off x="616717" y="539846"/>
              <a:ext cx="2485079" cy="682159"/>
            </a:xfrm>
            <a:prstGeom prst="roundRect">
              <a:avLst>
                <a:gd name="adj" fmla="val 50000"/>
              </a:avLst>
            </a:prstGeom>
            <a:solidFill>
              <a:srgbClr val="5B79F6"/>
            </a:solidFill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solidFill>
                      <a:srgbClr val="574CFA">
                        <a:lumMod val="60000"/>
                        <a:lumOff val="40000"/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enir Black"/>
                  <a:ea typeface="+mn-ea"/>
                  <a:cs typeface="Times New Roman" charset="0"/>
                </a:rPr>
                <a:t>Total Invested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4347209-E938-4290-A444-CEAE7E4519BE}"/>
                </a:ext>
              </a:extLst>
            </p:cNvPr>
            <p:cNvSpPr txBox="1"/>
            <p:nvPr/>
          </p:nvSpPr>
          <p:spPr>
            <a:xfrm>
              <a:off x="622074" y="1244149"/>
              <a:ext cx="1898638" cy="54979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solidFill>
                      <a:srgbClr val="574CFA">
                        <a:lumMod val="60000"/>
                        <a:lumOff val="40000"/>
                        <a:alpha val="0"/>
                      </a:srgbClr>
                    </a:solidFill>
                  </a:ln>
                  <a:solidFill>
                    <a:srgbClr val="2F2F30"/>
                  </a:solidFill>
                  <a:effectLst/>
                  <a:uLnTx/>
                  <a:uFillTx/>
                  <a:latin typeface="Avenir Black"/>
                  <a:ea typeface="+mn-ea"/>
                  <a:cs typeface="Times New Roman" charset="0"/>
                </a:rPr>
                <a:t>$500,000 </a:t>
              </a: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EB1C3521-CE4C-4136-91E6-CDB45A2DC28F}"/>
              </a:ext>
            </a:extLst>
          </p:cNvPr>
          <p:cNvSpPr txBox="1"/>
          <p:nvPr/>
        </p:nvSpPr>
        <p:spPr>
          <a:xfrm>
            <a:off x="5430089" y="542353"/>
            <a:ext cx="3069240" cy="649188"/>
          </a:xfrm>
          <a:prstGeom prst="roundRect">
            <a:avLst>
              <a:gd name="adj" fmla="val 50000"/>
            </a:avLst>
          </a:prstGeom>
          <a:solidFill>
            <a:srgbClr val="000044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Total Withdrawals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4A0424B-927F-478E-BE92-34471490189C}"/>
              </a:ext>
            </a:extLst>
          </p:cNvPr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gradFill>
            <a:gsLst>
              <a:gs pos="100000">
                <a:srgbClr val="FBFBFB"/>
              </a:gs>
              <a:gs pos="0">
                <a:srgbClr val="E6E6E6">
                  <a:lumMod val="15000"/>
                  <a:lumOff val="85000"/>
                </a:srgbClr>
              </a:gs>
            </a:gsLst>
            <a:lin ang="2700000" scaled="1"/>
          </a:gra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7A428E2-AD78-4798-90D4-D25D3BF9F9B7}"/>
              </a:ext>
            </a:extLst>
          </p:cNvPr>
          <p:cNvGrpSpPr/>
          <p:nvPr/>
        </p:nvGrpSpPr>
        <p:grpSpPr>
          <a:xfrm>
            <a:off x="1695682" y="2438403"/>
            <a:ext cx="8799598" cy="3124197"/>
            <a:chOff x="1695682" y="2438403"/>
            <a:chExt cx="8799598" cy="312419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0CF7BCB-DC82-4480-BE5C-E7CAABAB9298}"/>
                </a:ext>
              </a:extLst>
            </p:cNvPr>
            <p:cNvCxnSpPr/>
            <p:nvPr/>
          </p:nvCxnSpPr>
          <p:spPr>
            <a:xfrm flipH="1" flipV="1">
              <a:off x="1695682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49A69F9-9D7F-42C2-93FD-28B5652C53FF}"/>
                </a:ext>
              </a:extLst>
            </p:cNvPr>
            <p:cNvCxnSpPr/>
            <p:nvPr/>
          </p:nvCxnSpPr>
          <p:spPr>
            <a:xfrm flipH="1" flipV="1">
              <a:off x="3455186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AB7AB76-6638-4F4A-BCCF-5291B9DAFE48}"/>
                </a:ext>
              </a:extLst>
            </p:cNvPr>
            <p:cNvCxnSpPr/>
            <p:nvPr/>
          </p:nvCxnSpPr>
          <p:spPr>
            <a:xfrm flipH="1" flipV="1">
              <a:off x="5214690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374BF66-D613-4183-9229-171ADB29E119}"/>
                </a:ext>
              </a:extLst>
            </p:cNvPr>
            <p:cNvCxnSpPr/>
            <p:nvPr/>
          </p:nvCxnSpPr>
          <p:spPr>
            <a:xfrm flipH="1" flipV="1">
              <a:off x="6974194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EF0CE37-2575-4DD3-A6E0-EB074F4A2992}"/>
                </a:ext>
              </a:extLst>
            </p:cNvPr>
            <p:cNvCxnSpPr/>
            <p:nvPr/>
          </p:nvCxnSpPr>
          <p:spPr>
            <a:xfrm flipH="1" flipV="1">
              <a:off x="8733698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65E44B5-8202-44F4-AA3C-F079D21686A1}"/>
                </a:ext>
              </a:extLst>
            </p:cNvPr>
            <p:cNvCxnSpPr/>
            <p:nvPr/>
          </p:nvCxnSpPr>
          <p:spPr>
            <a:xfrm flipH="1" flipV="1">
              <a:off x="10493203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5A2369F4-3671-42AE-B316-FD57BA5E61FE}"/>
              </a:ext>
            </a:extLst>
          </p:cNvPr>
          <p:cNvSpPr/>
          <p:nvPr/>
        </p:nvSpPr>
        <p:spPr>
          <a:xfrm>
            <a:off x="1357399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65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6F4CB28B-3108-4CC1-8A82-0E354C557BAB}"/>
              </a:ext>
            </a:extLst>
          </p:cNvPr>
          <p:cNvSpPr/>
          <p:nvPr/>
        </p:nvSpPr>
        <p:spPr>
          <a:xfrm>
            <a:off x="3116696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70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DC449628-0BDF-41DC-BC30-B9F57FE3BC38}"/>
              </a:ext>
            </a:extLst>
          </p:cNvPr>
          <p:cNvSpPr/>
          <p:nvPr/>
        </p:nvSpPr>
        <p:spPr>
          <a:xfrm>
            <a:off x="4875993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75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rgbClr val="5C5C5C"/>
              </a:solidFill>
              <a:effectLst/>
              <a:uLnTx/>
              <a:uFillTx/>
              <a:latin typeface="NimbusSanL" panose="00000800000000000000" pitchFamily="50" charset="0"/>
              <a:ea typeface="+mn-ea"/>
              <a:cs typeface="+mn-cs"/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03F6A160-0ADC-44DC-BC32-6F3686C14D4B}"/>
              </a:ext>
            </a:extLst>
          </p:cNvPr>
          <p:cNvSpPr/>
          <p:nvPr/>
        </p:nvSpPr>
        <p:spPr>
          <a:xfrm>
            <a:off x="6635290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80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rgbClr val="5C5C5C"/>
              </a:solidFill>
              <a:effectLst/>
              <a:uLnTx/>
              <a:uFillTx/>
              <a:latin typeface="NimbusSanL" panose="00000800000000000000" pitchFamily="50" charset="0"/>
              <a:ea typeface="+mn-ea"/>
              <a:cs typeface="+mn-cs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BFE37E02-ED32-45BB-B64D-A5412E88DD50}"/>
              </a:ext>
            </a:extLst>
          </p:cNvPr>
          <p:cNvSpPr/>
          <p:nvPr/>
        </p:nvSpPr>
        <p:spPr>
          <a:xfrm>
            <a:off x="8394587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85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2D769074-11CB-44DD-8961-0AF113F52DF6}"/>
              </a:ext>
            </a:extLst>
          </p:cNvPr>
          <p:cNvSpPr/>
          <p:nvPr/>
        </p:nvSpPr>
        <p:spPr>
          <a:xfrm>
            <a:off x="10153882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90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19C02A-5B00-46C6-B3BF-F9FADA081CA1}"/>
              </a:ext>
            </a:extLst>
          </p:cNvPr>
          <p:cNvGrpSpPr/>
          <p:nvPr/>
        </p:nvGrpSpPr>
        <p:grpSpPr>
          <a:xfrm>
            <a:off x="3454495" y="4421394"/>
            <a:ext cx="7035671" cy="45719"/>
            <a:chOff x="3167059" y="4421394"/>
            <a:chExt cx="5857882" cy="4571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5BDC536-FAD8-48B8-A257-7D8A78731D75}"/>
                </a:ext>
              </a:extLst>
            </p:cNvPr>
            <p:cNvSpPr/>
            <p:nvPr/>
          </p:nvSpPr>
          <p:spPr>
            <a:xfrm>
              <a:off x="3167059" y="4421394"/>
              <a:ext cx="1463656" cy="45719"/>
            </a:xfrm>
            <a:prstGeom prst="rect">
              <a:avLst/>
            </a:prstGeom>
            <a:solidFill>
              <a:schemeClr val="tx2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99BCC73-FD23-44CB-8D55-2F189CE3487C}"/>
                </a:ext>
              </a:extLst>
            </p:cNvPr>
            <p:cNvSpPr/>
            <p:nvPr/>
          </p:nvSpPr>
          <p:spPr>
            <a:xfrm>
              <a:off x="4631801" y="4421394"/>
              <a:ext cx="1463656" cy="45719"/>
            </a:xfrm>
            <a:prstGeom prst="rect">
              <a:avLst/>
            </a:prstGeom>
            <a:solidFill>
              <a:schemeClr val="tx2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A25D206-6627-4414-AEF8-7B8AE1466BE5}"/>
                </a:ext>
              </a:extLst>
            </p:cNvPr>
            <p:cNvSpPr/>
            <p:nvPr/>
          </p:nvSpPr>
          <p:spPr>
            <a:xfrm>
              <a:off x="6096543" y="4421394"/>
              <a:ext cx="1463656" cy="45719"/>
            </a:xfrm>
            <a:prstGeom prst="rect">
              <a:avLst/>
            </a:prstGeom>
            <a:solidFill>
              <a:schemeClr val="tx2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602E486-EC0C-4172-B85B-6F103635DC3D}"/>
                </a:ext>
              </a:extLst>
            </p:cNvPr>
            <p:cNvSpPr/>
            <p:nvPr/>
          </p:nvSpPr>
          <p:spPr>
            <a:xfrm>
              <a:off x="7561285" y="4421394"/>
              <a:ext cx="1463656" cy="45719"/>
            </a:xfrm>
            <a:prstGeom prst="rect">
              <a:avLst/>
            </a:prstGeom>
            <a:solidFill>
              <a:schemeClr val="tx2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0478337-4D1F-4CB7-88C6-828B3573D9C1}"/>
              </a:ext>
            </a:extLst>
          </p:cNvPr>
          <p:cNvGrpSpPr/>
          <p:nvPr/>
        </p:nvGrpSpPr>
        <p:grpSpPr>
          <a:xfrm>
            <a:off x="2815802" y="3802794"/>
            <a:ext cx="1266326" cy="727571"/>
            <a:chOff x="1538648" y="4679243"/>
            <a:chExt cx="1374836" cy="948735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80CFBE5-826A-473D-A8A5-E134F82271D6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3EBABBE-BF72-4C60-8F85-C9A75AA960AE}"/>
                </a:ext>
              </a:extLst>
            </p:cNvPr>
            <p:cNvSpPr/>
            <p:nvPr/>
          </p:nvSpPr>
          <p:spPr>
            <a:xfrm>
              <a:off x="2122491" y="5380310"/>
              <a:ext cx="207149" cy="247668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74CFA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9" name="TextBox 16">
              <a:extLst>
                <a:ext uri="{FF2B5EF4-FFF2-40B4-BE49-F238E27FC236}">
                  <a16:creationId xmlns:a16="http://schemas.microsoft.com/office/drawing/2014/main" id="{32445F0C-8A92-47AB-B5F4-0A51DFC0FA48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2F2F30"/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</a:t>
              </a:r>
              <a:r>
                <a:rPr lang="en-US" b="1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2F2F30"/>
                  </a:solidFill>
                  <a:latin typeface="NimbusSanL" panose="00000800000000000000" pitchFamily="50" charset="0"/>
                </a:rPr>
                <a:t>33,500</a:t>
              </a:r>
              <a:endPara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970C913-FFF7-4990-B303-0E0D11E59FAF}"/>
              </a:ext>
            </a:extLst>
          </p:cNvPr>
          <p:cNvGrpSpPr/>
          <p:nvPr/>
        </p:nvGrpSpPr>
        <p:grpSpPr>
          <a:xfrm>
            <a:off x="4576570" y="3802794"/>
            <a:ext cx="1266326" cy="727571"/>
            <a:chOff x="1538648" y="4679243"/>
            <a:chExt cx="1374836" cy="948735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FB54116-43F9-4C1A-8761-B7BD267C29FB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6002A4D-4F39-46F4-9EA0-883179C62A7C}"/>
                </a:ext>
              </a:extLst>
            </p:cNvPr>
            <p:cNvSpPr/>
            <p:nvPr/>
          </p:nvSpPr>
          <p:spPr>
            <a:xfrm>
              <a:off x="2122491" y="5380310"/>
              <a:ext cx="207149" cy="247668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74CFA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3" name="TextBox 16">
              <a:extLst>
                <a:ext uri="{FF2B5EF4-FFF2-40B4-BE49-F238E27FC236}">
                  <a16:creationId xmlns:a16="http://schemas.microsoft.com/office/drawing/2014/main" id="{C26D44DD-7629-4D90-BB62-465B837A5B1D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2F2F30"/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</a:t>
              </a:r>
              <a:r>
                <a:rPr lang="en-US" b="1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2F2F30"/>
                  </a:solidFill>
                  <a:latin typeface="NimbusSanL" panose="00000800000000000000" pitchFamily="50" charset="0"/>
                </a:rPr>
                <a:t>33,500</a:t>
              </a:r>
              <a:endPara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0830099-7A3B-450B-9C60-D76D33FBAD7C}"/>
              </a:ext>
            </a:extLst>
          </p:cNvPr>
          <p:cNvGrpSpPr/>
          <p:nvPr/>
        </p:nvGrpSpPr>
        <p:grpSpPr>
          <a:xfrm>
            <a:off x="6337338" y="3802794"/>
            <a:ext cx="1266326" cy="727571"/>
            <a:chOff x="1538648" y="4679243"/>
            <a:chExt cx="1374836" cy="948735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FCE589E-740F-43F9-A419-2097F0E57A1A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030FF39-79E5-496B-9454-4AD11A04440A}"/>
                </a:ext>
              </a:extLst>
            </p:cNvPr>
            <p:cNvSpPr/>
            <p:nvPr/>
          </p:nvSpPr>
          <p:spPr>
            <a:xfrm>
              <a:off x="2122491" y="5380310"/>
              <a:ext cx="207149" cy="247668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74CFA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7" name="TextBox 16">
              <a:extLst>
                <a:ext uri="{FF2B5EF4-FFF2-40B4-BE49-F238E27FC236}">
                  <a16:creationId xmlns:a16="http://schemas.microsoft.com/office/drawing/2014/main" id="{7FAD4768-4650-4DDB-BBCB-D7C310D3A45A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2F2F30"/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</a:t>
              </a:r>
              <a:r>
                <a:rPr lang="en-US" b="1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2F2F30"/>
                  </a:solidFill>
                  <a:latin typeface="NimbusSanL" panose="00000800000000000000" pitchFamily="50" charset="0"/>
                </a:rPr>
                <a:t>33,500</a:t>
              </a:r>
              <a:endPara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1630EC-AD00-4191-BF84-E5B646783175}"/>
              </a:ext>
            </a:extLst>
          </p:cNvPr>
          <p:cNvGrpSpPr/>
          <p:nvPr/>
        </p:nvGrpSpPr>
        <p:grpSpPr>
          <a:xfrm>
            <a:off x="8098106" y="3802794"/>
            <a:ext cx="1266326" cy="727571"/>
            <a:chOff x="1538648" y="4679243"/>
            <a:chExt cx="1374836" cy="948735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9FDB28D-CC1A-407A-BE07-90878950F3AB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7C77084-D3EB-4365-81D9-5F8C2F54F440}"/>
                </a:ext>
              </a:extLst>
            </p:cNvPr>
            <p:cNvSpPr/>
            <p:nvPr/>
          </p:nvSpPr>
          <p:spPr>
            <a:xfrm>
              <a:off x="2122491" y="5380310"/>
              <a:ext cx="207149" cy="247668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74CFA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1" name="TextBox 16">
              <a:extLst>
                <a:ext uri="{FF2B5EF4-FFF2-40B4-BE49-F238E27FC236}">
                  <a16:creationId xmlns:a16="http://schemas.microsoft.com/office/drawing/2014/main" id="{71413F7C-DC18-4CF8-A631-DDD404B359E8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2F2F30"/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</a:t>
              </a:r>
              <a:r>
                <a:rPr lang="en-US" b="1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2F2F30"/>
                  </a:solidFill>
                  <a:latin typeface="NimbusSanL" panose="00000800000000000000" pitchFamily="50" charset="0"/>
                </a:rPr>
                <a:t>33,500</a:t>
              </a:r>
              <a:endPara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A2D0F7D-B25B-4DD8-9007-62D2D730D699}"/>
              </a:ext>
            </a:extLst>
          </p:cNvPr>
          <p:cNvGrpSpPr/>
          <p:nvPr/>
        </p:nvGrpSpPr>
        <p:grpSpPr>
          <a:xfrm>
            <a:off x="9858874" y="3802794"/>
            <a:ext cx="1266326" cy="727571"/>
            <a:chOff x="1538648" y="4679243"/>
            <a:chExt cx="1374836" cy="948735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D546994-CF67-4833-858C-987BC4C46CD6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D1A9FFE-53F1-40CC-9B4D-ACA058ADCBC3}"/>
                </a:ext>
              </a:extLst>
            </p:cNvPr>
            <p:cNvSpPr/>
            <p:nvPr/>
          </p:nvSpPr>
          <p:spPr>
            <a:xfrm>
              <a:off x="2122491" y="5380310"/>
              <a:ext cx="207149" cy="247668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74CFA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5" name="TextBox 16">
              <a:extLst>
                <a:ext uri="{FF2B5EF4-FFF2-40B4-BE49-F238E27FC236}">
                  <a16:creationId xmlns:a16="http://schemas.microsoft.com/office/drawing/2014/main" id="{434F929D-E414-4B42-B9A4-288F59B68029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2F2F30"/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</a:t>
              </a:r>
              <a:r>
                <a:rPr lang="en-US" b="1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2F2F30"/>
                  </a:solidFill>
                  <a:latin typeface="NimbusSanL" panose="00000800000000000000" pitchFamily="50" charset="0"/>
                </a:rPr>
                <a:t>33,500</a:t>
              </a:r>
              <a:endPara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88977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49BF33C-50FF-4EC8-A9A2-B4ADBE855FB6}"/>
              </a:ext>
            </a:extLst>
          </p:cNvPr>
          <p:cNvGrpSpPr/>
          <p:nvPr/>
        </p:nvGrpSpPr>
        <p:grpSpPr>
          <a:xfrm>
            <a:off x="0" y="2133599"/>
            <a:ext cx="12192000" cy="3428999"/>
            <a:chOff x="0" y="2133599"/>
            <a:chExt cx="12192000" cy="3428999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325D5A54-F7C1-4079-816D-6407D904E744}"/>
                </a:ext>
              </a:extLst>
            </p:cNvPr>
            <p:cNvGrpSpPr/>
            <p:nvPr/>
          </p:nvGrpSpPr>
          <p:grpSpPr>
            <a:xfrm>
              <a:off x="0" y="2209800"/>
              <a:ext cx="12192000" cy="3048000"/>
              <a:chOff x="0" y="2209800"/>
              <a:chExt cx="12192000" cy="3048000"/>
            </a:xfrm>
          </p:grpSpPr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287C69B-23CC-4DAF-A588-37CCE7A7C2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5257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AD562F37-AC26-4019-B4FF-5BEB801569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919136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4D13574D-44BC-4971-9CB5-E972241872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580469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88D6933F-E714-4AB3-AFC0-7E886A09C2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241802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79ED518B-AD07-4566-94E0-46247E560A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903135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5D9F7F5E-5993-43D5-BF1F-EB411E79F3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564468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069CEF00-9DB7-4C0F-A89D-BECFF20AC5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225801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94F73425-ABCB-44AA-BBD5-67B05BFD4F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887134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4BC812DA-F463-44BF-8740-87E15DCDD6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548467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540D8CA8-8320-44DA-9378-E04021F08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09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E9631D6-DB83-4F7A-A5EF-FC5325FFF4A2}"/>
                </a:ext>
              </a:extLst>
            </p:cNvPr>
            <p:cNvSpPr/>
            <p:nvPr/>
          </p:nvSpPr>
          <p:spPr>
            <a:xfrm>
              <a:off x="0" y="2133599"/>
              <a:ext cx="12192000" cy="3428999"/>
            </a:xfrm>
            <a:prstGeom prst="rect">
              <a:avLst/>
            </a:prstGeom>
            <a:solidFill>
              <a:schemeClr val="bg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endParaRPr>
            </a:p>
          </p:txBody>
        </p:sp>
      </p:grpSp>
      <p:sp>
        <p:nvSpPr>
          <p:cNvPr id="155" name="TextBox 16">
            <a:extLst>
              <a:ext uri="{FF2B5EF4-FFF2-40B4-BE49-F238E27FC236}">
                <a16:creationId xmlns:a16="http://schemas.microsoft.com/office/drawing/2014/main" id="{DC796974-EDC2-4DDB-A587-6024BF141BCF}"/>
              </a:ext>
            </a:extLst>
          </p:cNvPr>
          <p:cNvSpPr txBox="1"/>
          <p:nvPr/>
        </p:nvSpPr>
        <p:spPr>
          <a:xfrm>
            <a:off x="0" y="5139843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$10,000</a:t>
            </a:r>
          </a:p>
        </p:txBody>
      </p:sp>
      <p:sp>
        <p:nvSpPr>
          <p:cNvPr id="156" name="TextBox 16">
            <a:extLst>
              <a:ext uri="{FF2B5EF4-FFF2-40B4-BE49-F238E27FC236}">
                <a16:creationId xmlns:a16="http://schemas.microsoft.com/office/drawing/2014/main" id="{2882A188-988C-499E-BA46-EFDA2A080F51}"/>
              </a:ext>
            </a:extLst>
          </p:cNvPr>
          <p:cNvSpPr txBox="1"/>
          <p:nvPr/>
        </p:nvSpPr>
        <p:spPr>
          <a:xfrm>
            <a:off x="0" y="4803995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$20,000</a:t>
            </a:r>
          </a:p>
        </p:txBody>
      </p:sp>
      <p:sp>
        <p:nvSpPr>
          <p:cNvPr id="157" name="TextBox 16">
            <a:extLst>
              <a:ext uri="{FF2B5EF4-FFF2-40B4-BE49-F238E27FC236}">
                <a16:creationId xmlns:a16="http://schemas.microsoft.com/office/drawing/2014/main" id="{C0D557AF-AF43-479A-9CCD-64BC2C04B86A}"/>
              </a:ext>
            </a:extLst>
          </p:cNvPr>
          <p:cNvSpPr txBox="1"/>
          <p:nvPr/>
        </p:nvSpPr>
        <p:spPr>
          <a:xfrm>
            <a:off x="0" y="4468151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$30,000</a:t>
            </a:r>
          </a:p>
        </p:txBody>
      </p:sp>
      <p:sp>
        <p:nvSpPr>
          <p:cNvPr id="158" name="TextBox 16">
            <a:extLst>
              <a:ext uri="{FF2B5EF4-FFF2-40B4-BE49-F238E27FC236}">
                <a16:creationId xmlns:a16="http://schemas.microsoft.com/office/drawing/2014/main" id="{5C9B7534-CFF5-4808-99BE-BFE67578B599}"/>
              </a:ext>
            </a:extLst>
          </p:cNvPr>
          <p:cNvSpPr txBox="1"/>
          <p:nvPr/>
        </p:nvSpPr>
        <p:spPr>
          <a:xfrm>
            <a:off x="0" y="4132307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$40,000</a:t>
            </a:r>
          </a:p>
        </p:txBody>
      </p:sp>
      <p:sp>
        <p:nvSpPr>
          <p:cNvPr id="159" name="TextBox 16">
            <a:extLst>
              <a:ext uri="{FF2B5EF4-FFF2-40B4-BE49-F238E27FC236}">
                <a16:creationId xmlns:a16="http://schemas.microsoft.com/office/drawing/2014/main" id="{CBF447D3-D1BA-4865-9318-91A201E98D78}"/>
              </a:ext>
            </a:extLst>
          </p:cNvPr>
          <p:cNvSpPr txBox="1"/>
          <p:nvPr/>
        </p:nvSpPr>
        <p:spPr>
          <a:xfrm>
            <a:off x="0" y="3796463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$50,000</a:t>
            </a:r>
          </a:p>
        </p:txBody>
      </p:sp>
      <p:sp>
        <p:nvSpPr>
          <p:cNvPr id="160" name="TextBox 16">
            <a:extLst>
              <a:ext uri="{FF2B5EF4-FFF2-40B4-BE49-F238E27FC236}">
                <a16:creationId xmlns:a16="http://schemas.microsoft.com/office/drawing/2014/main" id="{60BF7CFF-CDAA-4B36-8DC8-2D25EF7D4CBB}"/>
              </a:ext>
            </a:extLst>
          </p:cNvPr>
          <p:cNvSpPr txBox="1"/>
          <p:nvPr/>
        </p:nvSpPr>
        <p:spPr>
          <a:xfrm>
            <a:off x="0" y="3460619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$60,000</a:t>
            </a:r>
          </a:p>
        </p:txBody>
      </p:sp>
      <p:sp>
        <p:nvSpPr>
          <p:cNvPr id="161" name="TextBox 16">
            <a:extLst>
              <a:ext uri="{FF2B5EF4-FFF2-40B4-BE49-F238E27FC236}">
                <a16:creationId xmlns:a16="http://schemas.microsoft.com/office/drawing/2014/main" id="{821B9E22-5546-4B08-B459-D524BA0FA237}"/>
              </a:ext>
            </a:extLst>
          </p:cNvPr>
          <p:cNvSpPr txBox="1"/>
          <p:nvPr/>
        </p:nvSpPr>
        <p:spPr>
          <a:xfrm>
            <a:off x="0" y="3124775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$70,000</a:t>
            </a:r>
          </a:p>
        </p:txBody>
      </p:sp>
      <p:sp>
        <p:nvSpPr>
          <p:cNvPr id="162" name="TextBox 16">
            <a:extLst>
              <a:ext uri="{FF2B5EF4-FFF2-40B4-BE49-F238E27FC236}">
                <a16:creationId xmlns:a16="http://schemas.microsoft.com/office/drawing/2014/main" id="{3EE03DA7-8966-4D8C-9213-938A0511B740}"/>
              </a:ext>
            </a:extLst>
          </p:cNvPr>
          <p:cNvSpPr txBox="1"/>
          <p:nvPr/>
        </p:nvSpPr>
        <p:spPr>
          <a:xfrm>
            <a:off x="0" y="2788931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$80,000</a:t>
            </a:r>
          </a:p>
        </p:txBody>
      </p:sp>
      <p:sp>
        <p:nvSpPr>
          <p:cNvPr id="163" name="TextBox 16">
            <a:extLst>
              <a:ext uri="{FF2B5EF4-FFF2-40B4-BE49-F238E27FC236}">
                <a16:creationId xmlns:a16="http://schemas.microsoft.com/office/drawing/2014/main" id="{47993164-ECC2-4074-8919-44F8643920DB}"/>
              </a:ext>
            </a:extLst>
          </p:cNvPr>
          <p:cNvSpPr txBox="1"/>
          <p:nvPr/>
        </p:nvSpPr>
        <p:spPr>
          <a:xfrm>
            <a:off x="0" y="2453087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$90,000</a:t>
            </a:r>
          </a:p>
        </p:txBody>
      </p:sp>
      <p:sp>
        <p:nvSpPr>
          <p:cNvPr id="164" name="TextBox 16">
            <a:extLst>
              <a:ext uri="{FF2B5EF4-FFF2-40B4-BE49-F238E27FC236}">
                <a16:creationId xmlns:a16="http://schemas.microsoft.com/office/drawing/2014/main" id="{E1E799D0-F392-4D6A-A7A6-452069E6AE0A}"/>
              </a:ext>
            </a:extLst>
          </p:cNvPr>
          <p:cNvSpPr txBox="1"/>
          <p:nvPr/>
        </p:nvSpPr>
        <p:spPr>
          <a:xfrm>
            <a:off x="0" y="2117243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$100,000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0B39696B-9F6A-4941-A63E-EB355D18B708}"/>
              </a:ext>
            </a:extLst>
          </p:cNvPr>
          <p:cNvSpPr/>
          <p:nvPr/>
        </p:nvSpPr>
        <p:spPr>
          <a:xfrm>
            <a:off x="5430089" y="1191281"/>
            <a:ext cx="1627183" cy="5232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t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solidFill>
                    <a:srgbClr val="1A81B6"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rPr>
              <a:t>$13,382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64E5CC5B-5578-49C5-8D29-DC3C50B949F4}"/>
              </a:ext>
            </a:extLst>
          </p:cNvPr>
          <p:cNvSpPr/>
          <p:nvPr/>
        </p:nvSpPr>
        <p:spPr>
          <a:xfrm>
            <a:off x="5430089" y="1191281"/>
            <a:ext cx="563521" cy="5232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t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solidFill>
                    <a:srgbClr val="1A81B6"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rPr>
              <a:t>X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3637E186-F442-4090-90ED-5A1581CC98EA}"/>
              </a:ext>
            </a:extLst>
          </p:cNvPr>
          <p:cNvSpPr/>
          <p:nvPr/>
        </p:nvSpPr>
        <p:spPr>
          <a:xfrm>
            <a:off x="5430089" y="1191281"/>
            <a:ext cx="1962317" cy="5232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t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solidFill>
                    <a:srgbClr val="1A81B6"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rPr>
              <a:t>25 years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2EC2F8-0114-4614-B541-21535D4504BA}"/>
              </a:ext>
            </a:extLst>
          </p:cNvPr>
          <p:cNvSpPr/>
          <p:nvPr/>
        </p:nvSpPr>
        <p:spPr>
          <a:xfrm>
            <a:off x="460775" y="619780"/>
            <a:ext cx="1863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1">
                <a:ln>
                  <a:solidFill>
                    <a:srgbClr val="645AFA">
                      <a:alpha val="0"/>
                    </a:srgbClr>
                  </a:solidFill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+mn-ea"/>
                <a:cs typeface="+mn-cs"/>
              </a:rPr>
              <a:t>Final Results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25AF11A-4A57-4840-82C3-C0DDE461B97C}"/>
              </a:ext>
            </a:extLst>
          </p:cNvPr>
          <p:cNvSpPr/>
          <p:nvPr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venir Heavy"/>
                <a:ea typeface="+mn-ea"/>
                <a:cs typeface="+mn-cs"/>
              </a:rPr>
              <a:t>aa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E62E1CF-5833-45D3-A718-650510AFB476}"/>
              </a:ext>
            </a:extLst>
          </p:cNvPr>
          <p:cNvCxnSpPr>
            <a:cxnSpLocks/>
          </p:cNvCxnSpPr>
          <p:nvPr/>
        </p:nvCxnSpPr>
        <p:spPr>
          <a:xfrm>
            <a:off x="0" y="5562600"/>
            <a:ext cx="12192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E32492B-AD33-4084-8FE2-A81A09DC45E9}"/>
              </a:ext>
            </a:extLst>
          </p:cNvPr>
          <p:cNvGrpSpPr/>
          <p:nvPr/>
        </p:nvGrpSpPr>
        <p:grpSpPr>
          <a:xfrm>
            <a:off x="3454495" y="4452347"/>
            <a:ext cx="7035671" cy="1104278"/>
            <a:chOff x="3167059" y="4452347"/>
            <a:chExt cx="5857882" cy="1104278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DDEB8B5E-6161-4FB1-9228-B5F6C4B3F559}"/>
                </a:ext>
              </a:extLst>
            </p:cNvPr>
            <p:cNvSpPr/>
            <p:nvPr/>
          </p:nvSpPr>
          <p:spPr>
            <a:xfrm>
              <a:off x="3167059" y="4452347"/>
              <a:ext cx="1463656" cy="1104278"/>
            </a:xfrm>
            <a:prstGeom prst="rect">
              <a:avLst/>
            </a:prstGeom>
            <a:solidFill>
              <a:srgbClr val="000044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16E73BA-11BF-4884-875C-69914FF8D175}"/>
                </a:ext>
              </a:extLst>
            </p:cNvPr>
            <p:cNvSpPr/>
            <p:nvPr/>
          </p:nvSpPr>
          <p:spPr>
            <a:xfrm>
              <a:off x="4631801" y="4452347"/>
              <a:ext cx="1463656" cy="1104278"/>
            </a:xfrm>
            <a:prstGeom prst="rect">
              <a:avLst/>
            </a:prstGeom>
            <a:solidFill>
              <a:srgbClr val="000044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E39674A-63A2-484C-A882-D12FFC62DCE8}"/>
                </a:ext>
              </a:extLst>
            </p:cNvPr>
            <p:cNvSpPr/>
            <p:nvPr/>
          </p:nvSpPr>
          <p:spPr>
            <a:xfrm>
              <a:off x="6096543" y="4452347"/>
              <a:ext cx="1463656" cy="1104278"/>
            </a:xfrm>
            <a:prstGeom prst="rect">
              <a:avLst/>
            </a:prstGeom>
            <a:solidFill>
              <a:srgbClr val="000044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640F4B32-2F4D-4AB1-9DA3-ED2AAF2DB4B0}"/>
                </a:ext>
              </a:extLst>
            </p:cNvPr>
            <p:cNvSpPr/>
            <p:nvPr/>
          </p:nvSpPr>
          <p:spPr>
            <a:xfrm>
              <a:off x="7561285" y="4452347"/>
              <a:ext cx="1463656" cy="1104278"/>
            </a:xfrm>
            <a:prstGeom prst="rect">
              <a:avLst/>
            </a:prstGeom>
            <a:solidFill>
              <a:srgbClr val="000044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</p:grp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1B42F63A-6BEF-41DA-AD52-F77D957F2BC6}"/>
              </a:ext>
            </a:extLst>
          </p:cNvPr>
          <p:cNvSpPr/>
          <p:nvPr/>
        </p:nvSpPr>
        <p:spPr>
          <a:xfrm>
            <a:off x="5430089" y="1191281"/>
            <a:ext cx="1627183" cy="5232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t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solidFill>
                    <a:srgbClr val="1A81B6"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rPr>
              <a:t>$13,382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E68E6D4-440F-426F-AE71-ACCE2B70FBCC}"/>
              </a:ext>
            </a:extLst>
          </p:cNvPr>
          <p:cNvSpPr/>
          <p:nvPr/>
        </p:nvSpPr>
        <p:spPr>
          <a:xfrm>
            <a:off x="5430089" y="1191281"/>
            <a:ext cx="1962317" cy="5232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t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solidFill>
                    <a:srgbClr val="1A81B6"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rPr>
              <a:t>25 years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A8A8DE42-5732-4BE6-820C-56D4C34B29CE}"/>
              </a:ext>
            </a:extLst>
          </p:cNvPr>
          <p:cNvSpPr/>
          <p:nvPr/>
        </p:nvSpPr>
        <p:spPr>
          <a:xfrm>
            <a:off x="5430089" y="1191281"/>
            <a:ext cx="2399482" cy="5232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t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100" normalizeH="0" baseline="0" noProof="0" dirty="0">
                <a:ln>
                  <a:solidFill>
                    <a:srgbClr val="1A81B6">
                      <a:alpha val="0"/>
                    </a:srgbClr>
                  </a:solidFill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rPr>
              <a:t>$</a:t>
            </a:r>
            <a:r>
              <a:rPr lang="en-US" sz="2800" spc="100" dirty="0">
                <a:ln>
                  <a:solidFill>
                    <a:srgbClr val="1A81B6">
                      <a:alpha val="0"/>
                    </a:srgbClr>
                  </a:solidFill>
                </a:ln>
                <a:solidFill>
                  <a:srgbClr val="2F2F30"/>
                </a:solidFill>
                <a:latin typeface="Avenir Black"/>
                <a:ea typeface="Times New Roman" charset="0"/>
                <a:cs typeface="Times New Roman" charset="0"/>
              </a:rPr>
              <a:t>670,000</a:t>
            </a:r>
            <a:r>
              <a:rPr kumimoji="0" lang="en-US" sz="2800" b="0" i="0" u="none" strike="noStrike" kern="1200" cap="none" spc="100" normalizeH="0" baseline="0" noProof="0" dirty="0">
                <a:ln>
                  <a:solidFill>
                    <a:srgbClr val="1A81B6">
                      <a:alpha val="0"/>
                    </a:srgbClr>
                  </a:solidFill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rPr>
              <a:t> 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1E97889-FF10-4D86-81CB-51F52ABD4B09}"/>
              </a:ext>
            </a:extLst>
          </p:cNvPr>
          <p:cNvGrpSpPr/>
          <p:nvPr/>
        </p:nvGrpSpPr>
        <p:grpSpPr>
          <a:xfrm>
            <a:off x="2259210" y="542353"/>
            <a:ext cx="2485079" cy="1193482"/>
            <a:chOff x="616717" y="539846"/>
            <a:chExt cx="2485079" cy="1254097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500E9D2-724D-48C7-BB76-7135A904AFE4}"/>
                </a:ext>
              </a:extLst>
            </p:cNvPr>
            <p:cNvSpPr txBox="1"/>
            <p:nvPr/>
          </p:nvSpPr>
          <p:spPr>
            <a:xfrm>
              <a:off x="616717" y="539846"/>
              <a:ext cx="2485079" cy="682159"/>
            </a:xfrm>
            <a:prstGeom prst="roundRect">
              <a:avLst>
                <a:gd name="adj" fmla="val 50000"/>
              </a:avLst>
            </a:prstGeom>
            <a:solidFill>
              <a:srgbClr val="5B79F6"/>
            </a:solidFill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solidFill>
                      <a:srgbClr val="574CFA">
                        <a:lumMod val="60000"/>
                        <a:lumOff val="40000"/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enir Black"/>
                  <a:ea typeface="+mn-ea"/>
                  <a:cs typeface="Times New Roman" charset="0"/>
                </a:rPr>
                <a:t>Total Invested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4347209-E938-4290-A444-CEAE7E4519BE}"/>
                </a:ext>
              </a:extLst>
            </p:cNvPr>
            <p:cNvSpPr txBox="1"/>
            <p:nvPr/>
          </p:nvSpPr>
          <p:spPr>
            <a:xfrm>
              <a:off x="622074" y="1244149"/>
              <a:ext cx="1898638" cy="54979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solidFill>
                      <a:srgbClr val="574CFA">
                        <a:lumMod val="60000"/>
                        <a:lumOff val="40000"/>
                        <a:alpha val="0"/>
                      </a:srgbClr>
                    </a:solidFill>
                  </a:ln>
                  <a:solidFill>
                    <a:srgbClr val="2F2F30"/>
                  </a:solidFill>
                  <a:effectLst/>
                  <a:uLnTx/>
                  <a:uFillTx/>
                  <a:latin typeface="Avenir Black"/>
                  <a:ea typeface="+mn-ea"/>
                  <a:cs typeface="Times New Roman" charset="0"/>
                </a:rPr>
                <a:t>$500,000 </a:t>
              </a: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EB1C3521-CE4C-4136-91E6-CDB45A2DC28F}"/>
              </a:ext>
            </a:extLst>
          </p:cNvPr>
          <p:cNvSpPr txBox="1"/>
          <p:nvPr/>
        </p:nvSpPr>
        <p:spPr>
          <a:xfrm>
            <a:off x="5430089" y="542353"/>
            <a:ext cx="3069240" cy="649188"/>
          </a:xfrm>
          <a:prstGeom prst="roundRect">
            <a:avLst>
              <a:gd name="adj" fmla="val 50000"/>
            </a:avLst>
          </a:prstGeom>
          <a:solidFill>
            <a:srgbClr val="000044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Total Withdrawals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4A0424B-927F-478E-BE92-34471490189C}"/>
              </a:ext>
            </a:extLst>
          </p:cNvPr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gradFill>
            <a:gsLst>
              <a:gs pos="100000">
                <a:srgbClr val="FBFBFB"/>
              </a:gs>
              <a:gs pos="0">
                <a:srgbClr val="E6E6E6">
                  <a:lumMod val="15000"/>
                  <a:lumOff val="85000"/>
                </a:srgbClr>
              </a:gs>
            </a:gsLst>
            <a:lin ang="2700000" scaled="1"/>
          </a:gra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7A428E2-AD78-4798-90D4-D25D3BF9F9B7}"/>
              </a:ext>
            </a:extLst>
          </p:cNvPr>
          <p:cNvGrpSpPr/>
          <p:nvPr/>
        </p:nvGrpSpPr>
        <p:grpSpPr>
          <a:xfrm>
            <a:off x="1695682" y="2438403"/>
            <a:ext cx="8799598" cy="3124197"/>
            <a:chOff x="1695682" y="2438403"/>
            <a:chExt cx="8799598" cy="312419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0CF7BCB-DC82-4480-BE5C-E7CAABAB9298}"/>
                </a:ext>
              </a:extLst>
            </p:cNvPr>
            <p:cNvCxnSpPr/>
            <p:nvPr/>
          </p:nvCxnSpPr>
          <p:spPr>
            <a:xfrm flipH="1" flipV="1">
              <a:off x="1695682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49A69F9-9D7F-42C2-93FD-28B5652C53FF}"/>
                </a:ext>
              </a:extLst>
            </p:cNvPr>
            <p:cNvCxnSpPr/>
            <p:nvPr/>
          </p:nvCxnSpPr>
          <p:spPr>
            <a:xfrm flipH="1" flipV="1">
              <a:off x="3455186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AB7AB76-6638-4F4A-BCCF-5291B9DAFE48}"/>
                </a:ext>
              </a:extLst>
            </p:cNvPr>
            <p:cNvCxnSpPr/>
            <p:nvPr/>
          </p:nvCxnSpPr>
          <p:spPr>
            <a:xfrm flipH="1" flipV="1">
              <a:off x="5214690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374BF66-D613-4183-9229-171ADB29E119}"/>
                </a:ext>
              </a:extLst>
            </p:cNvPr>
            <p:cNvCxnSpPr/>
            <p:nvPr/>
          </p:nvCxnSpPr>
          <p:spPr>
            <a:xfrm flipH="1" flipV="1">
              <a:off x="6974194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EF0CE37-2575-4DD3-A6E0-EB074F4A2992}"/>
                </a:ext>
              </a:extLst>
            </p:cNvPr>
            <p:cNvCxnSpPr/>
            <p:nvPr/>
          </p:nvCxnSpPr>
          <p:spPr>
            <a:xfrm flipH="1" flipV="1">
              <a:off x="8733698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65E44B5-8202-44F4-AA3C-F079D21686A1}"/>
                </a:ext>
              </a:extLst>
            </p:cNvPr>
            <p:cNvCxnSpPr/>
            <p:nvPr/>
          </p:nvCxnSpPr>
          <p:spPr>
            <a:xfrm flipH="1" flipV="1">
              <a:off x="10493203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5A2369F4-3671-42AE-B316-FD57BA5E61FE}"/>
              </a:ext>
            </a:extLst>
          </p:cNvPr>
          <p:cNvSpPr/>
          <p:nvPr/>
        </p:nvSpPr>
        <p:spPr>
          <a:xfrm>
            <a:off x="1357399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65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6F4CB28B-3108-4CC1-8A82-0E354C557BAB}"/>
              </a:ext>
            </a:extLst>
          </p:cNvPr>
          <p:cNvSpPr/>
          <p:nvPr/>
        </p:nvSpPr>
        <p:spPr>
          <a:xfrm>
            <a:off x="3116696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70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DC449628-0BDF-41DC-BC30-B9F57FE3BC38}"/>
              </a:ext>
            </a:extLst>
          </p:cNvPr>
          <p:cNvSpPr/>
          <p:nvPr/>
        </p:nvSpPr>
        <p:spPr>
          <a:xfrm>
            <a:off x="4875993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75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rgbClr val="5C5C5C"/>
              </a:solidFill>
              <a:effectLst/>
              <a:uLnTx/>
              <a:uFillTx/>
              <a:latin typeface="NimbusSanL" panose="00000800000000000000" pitchFamily="50" charset="0"/>
              <a:ea typeface="+mn-ea"/>
              <a:cs typeface="+mn-cs"/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03F6A160-0ADC-44DC-BC32-6F3686C14D4B}"/>
              </a:ext>
            </a:extLst>
          </p:cNvPr>
          <p:cNvSpPr/>
          <p:nvPr/>
        </p:nvSpPr>
        <p:spPr>
          <a:xfrm>
            <a:off x="6635290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80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rgbClr val="5C5C5C"/>
              </a:solidFill>
              <a:effectLst/>
              <a:uLnTx/>
              <a:uFillTx/>
              <a:latin typeface="NimbusSanL" panose="00000800000000000000" pitchFamily="50" charset="0"/>
              <a:ea typeface="+mn-ea"/>
              <a:cs typeface="+mn-cs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BFE37E02-ED32-45BB-B64D-A5412E88DD50}"/>
              </a:ext>
            </a:extLst>
          </p:cNvPr>
          <p:cNvSpPr/>
          <p:nvPr/>
        </p:nvSpPr>
        <p:spPr>
          <a:xfrm>
            <a:off x="8394587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85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2D769074-11CB-44DD-8961-0AF113F52DF6}"/>
              </a:ext>
            </a:extLst>
          </p:cNvPr>
          <p:cNvSpPr/>
          <p:nvPr/>
        </p:nvSpPr>
        <p:spPr>
          <a:xfrm>
            <a:off x="10153882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90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19C02A-5B00-46C6-B3BF-F9FADA081CA1}"/>
              </a:ext>
            </a:extLst>
          </p:cNvPr>
          <p:cNvGrpSpPr/>
          <p:nvPr/>
        </p:nvGrpSpPr>
        <p:grpSpPr>
          <a:xfrm>
            <a:off x="3454495" y="4421394"/>
            <a:ext cx="7035671" cy="45719"/>
            <a:chOff x="3167059" y="4421394"/>
            <a:chExt cx="5857882" cy="4571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5BDC536-FAD8-48B8-A257-7D8A78731D75}"/>
                </a:ext>
              </a:extLst>
            </p:cNvPr>
            <p:cNvSpPr/>
            <p:nvPr/>
          </p:nvSpPr>
          <p:spPr>
            <a:xfrm>
              <a:off x="3167059" y="4421394"/>
              <a:ext cx="1463656" cy="45719"/>
            </a:xfrm>
            <a:prstGeom prst="rect">
              <a:avLst/>
            </a:prstGeom>
            <a:solidFill>
              <a:schemeClr val="tx2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99BCC73-FD23-44CB-8D55-2F189CE3487C}"/>
                </a:ext>
              </a:extLst>
            </p:cNvPr>
            <p:cNvSpPr/>
            <p:nvPr/>
          </p:nvSpPr>
          <p:spPr>
            <a:xfrm>
              <a:off x="4631801" y="4421394"/>
              <a:ext cx="1463656" cy="45719"/>
            </a:xfrm>
            <a:prstGeom prst="rect">
              <a:avLst/>
            </a:prstGeom>
            <a:solidFill>
              <a:schemeClr val="tx2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A25D206-6627-4414-AEF8-7B8AE1466BE5}"/>
                </a:ext>
              </a:extLst>
            </p:cNvPr>
            <p:cNvSpPr/>
            <p:nvPr/>
          </p:nvSpPr>
          <p:spPr>
            <a:xfrm>
              <a:off x="6096543" y="4421394"/>
              <a:ext cx="1463656" cy="45719"/>
            </a:xfrm>
            <a:prstGeom prst="rect">
              <a:avLst/>
            </a:prstGeom>
            <a:solidFill>
              <a:schemeClr val="tx2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602E486-EC0C-4172-B85B-6F103635DC3D}"/>
                </a:ext>
              </a:extLst>
            </p:cNvPr>
            <p:cNvSpPr/>
            <p:nvPr/>
          </p:nvSpPr>
          <p:spPr>
            <a:xfrm>
              <a:off x="7561285" y="4421394"/>
              <a:ext cx="1463656" cy="45719"/>
            </a:xfrm>
            <a:prstGeom prst="rect">
              <a:avLst/>
            </a:prstGeom>
            <a:solidFill>
              <a:schemeClr val="tx2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0478337-4D1F-4CB7-88C6-828B3573D9C1}"/>
              </a:ext>
            </a:extLst>
          </p:cNvPr>
          <p:cNvGrpSpPr/>
          <p:nvPr/>
        </p:nvGrpSpPr>
        <p:grpSpPr>
          <a:xfrm>
            <a:off x="2815802" y="3802794"/>
            <a:ext cx="1266326" cy="727571"/>
            <a:chOff x="1538648" y="4679243"/>
            <a:chExt cx="1374836" cy="948735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80CFBE5-826A-473D-A8A5-E134F82271D6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3EBABBE-BF72-4C60-8F85-C9A75AA960AE}"/>
                </a:ext>
              </a:extLst>
            </p:cNvPr>
            <p:cNvSpPr/>
            <p:nvPr/>
          </p:nvSpPr>
          <p:spPr>
            <a:xfrm>
              <a:off x="2122491" y="5380310"/>
              <a:ext cx="207149" cy="247668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74CFA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9" name="TextBox 16">
              <a:extLst>
                <a:ext uri="{FF2B5EF4-FFF2-40B4-BE49-F238E27FC236}">
                  <a16:creationId xmlns:a16="http://schemas.microsoft.com/office/drawing/2014/main" id="{32445F0C-8A92-47AB-B5F4-0A51DFC0FA48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2F2F30"/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</a:t>
              </a:r>
              <a:r>
                <a:rPr lang="en-US" b="1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2F2F30"/>
                  </a:solidFill>
                  <a:latin typeface="NimbusSanL" panose="00000800000000000000" pitchFamily="50" charset="0"/>
                </a:rPr>
                <a:t>33,500</a:t>
              </a:r>
              <a:endPara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970C913-FFF7-4990-B303-0E0D11E59FAF}"/>
              </a:ext>
            </a:extLst>
          </p:cNvPr>
          <p:cNvGrpSpPr/>
          <p:nvPr/>
        </p:nvGrpSpPr>
        <p:grpSpPr>
          <a:xfrm>
            <a:off x="4576570" y="3802794"/>
            <a:ext cx="1266326" cy="727571"/>
            <a:chOff x="1538648" y="4679243"/>
            <a:chExt cx="1374836" cy="948735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FB54116-43F9-4C1A-8761-B7BD267C29FB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6002A4D-4F39-46F4-9EA0-883179C62A7C}"/>
                </a:ext>
              </a:extLst>
            </p:cNvPr>
            <p:cNvSpPr/>
            <p:nvPr/>
          </p:nvSpPr>
          <p:spPr>
            <a:xfrm>
              <a:off x="2122491" y="5380310"/>
              <a:ext cx="207149" cy="247668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74CFA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3" name="TextBox 16">
              <a:extLst>
                <a:ext uri="{FF2B5EF4-FFF2-40B4-BE49-F238E27FC236}">
                  <a16:creationId xmlns:a16="http://schemas.microsoft.com/office/drawing/2014/main" id="{C26D44DD-7629-4D90-BB62-465B837A5B1D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2F2F30"/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</a:t>
              </a:r>
              <a:r>
                <a:rPr lang="en-US" b="1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2F2F30"/>
                  </a:solidFill>
                  <a:latin typeface="NimbusSanL" panose="00000800000000000000" pitchFamily="50" charset="0"/>
                </a:rPr>
                <a:t>33,500</a:t>
              </a:r>
              <a:endPara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0830099-7A3B-450B-9C60-D76D33FBAD7C}"/>
              </a:ext>
            </a:extLst>
          </p:cNvPr>
          <p:cNvGrpSpPr/>
          <p:nvPr/>
        </p:nvGrpSpPr>
        <p:grpSpPr>
          <a:xfrm>
            <a:off x="6337338" y="3802794"/>
            <a:ext cx="1266326" cy="727571"/>
            <a:chOff x="1538648" y="4679243"/>
            <a:chExt cx="1374836" cy="948735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FCE589E-740F-43F9-A419-2097F0E57A1A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030FF39-79E5-496B-9454-4AD11A04440A}"/>
                </a:ext>
              </a:extLst>
            </p:cNvPr>
            <p:cNvSpPr/>
            <p:nvPr/>
          </p:nvSpPr>
          <p:spPr>
            <a:xfrm>
              <a:off x="2122491" y="5380310"/>
              <a:ext cx="207149" cy="247668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74CFA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7" name="TextBox 16">
              <a:extLst>
                <a:ext uri="{FF2B5EF4-FFF2-40B4-BE49-F238E27FC236}">
                  <a16:creationId xmlns:a16="http://schemas.microsoft.com/office/drawing/2014/main" id="{7FAD4768-4650-4DDB-BBCB-D7C310D3A45A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2F2F30"/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</a:t>
              </a:r>
              <a:r>
                <a:rPr lang="en-US" b="1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2F2F30"/>
                  </a:solidFill>
                  <a:latin typeface="NimbusSanL" panose="00000800000000000000" pitchFamily="50" charset="0"/>
                </a:rPr>
                <a:t>33,500</a:t>
              </a:r>
              <a:endPara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1630EC-AD00-4191-BF84-E5B646783175}"/>
              </a:ext>
            </a:extLst>
          </p:cNvPr>
          <p:cNvGrpSpPr/>
          <p:nvPr/>
        </p:nvGrpSpPr>
        <p:grpSpPr>
          <a:xfrm>
            <a:off x="8098106" y="3802794"/>
            <a:ext cx="1266326" cy="727571"/>
            <a:chOff x="1538648" y="4679243"/>
            <a:chExt cx="1374836" cy="948735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9FDB28D-CC1A-407A-BE07-90878950F3AB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7C77084-D3EB-4365-81D9-5F8C2F54F440}"/>
                </a:ext>
              </a:extLst>
            </p:cNvPr>
            <p:cNvSpPr/>
            <p:nvPr/>
          </p:nvSpPr>
          <p:spPr>
            <a:xfrm>
              <a:off x="2122491" y="5380310"/>
              <a:ext cx="207149" cy="247668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74CFA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1" name="TextBox 16">
              <a:extLst>
                <a:ext uri="{FF2B5EF4-FFF2-40B4-BE49-F238E27FC236}">
                  <a16:creationId xmlns:a16="http://schemas.microsoft.com/office/drawing/2014/main" id="{71413F7C-DC18-4CF8-A631-DDD404B359E8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2F2F30"/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</a:t>
              </a:r>
              <a:r>
                <a:rPr lang="en-US" b="1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2F2F30"/>
                  </a:solidFill>
                  <a:latin typeface="NimbusSanL" panose="00000800000000000000" pitchFamily="50" charset="0"/>
                </a:rPr>
                <a:t>33,500</a:t>
              </a:r>
              <a:endPara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A2D0F7D-B25B-4DD8-9007-62D2D730D699}"/>
              </a:ext>
            </a:extLst>
          </p:cNvPr>
          <p:cNvGrpSpPr/>
          <p:nvPr/>
        </p:nvGrpSpPr>
        <p:grpSpPr>
          <a:xfrm>
            <a:off x="9858874" y="3802794"/>
            <a:ext cx="1266326" cy="727571"/>
            <a:chOff x="1538648" y="4679243"/>
            <a:chExt cx="1374836" cy="948735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D546994-CF67-4833-858C-987BC4C46CD6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D1A9FFE-53F1-40CC-9B4D-ACA058ADCBC3}"/>
                </a:ext>
              </a:extLst>
            </p:cNvPr>
            <p:cNvSpPr/>
            <p:nvPr/>
          </p:nvSpPr>
          <p:spPr>
            <a:xfrm>
              <a:off x="2122491" y="5380310"/>
              <a:ext cx="207149" cy="247668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74CFA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5" name="TextBox 16">
              <a:extLst>
                <a:ext uri="{FF2B5EF4-FFF2-40B4-BE49-F238E27FC236}">
                  <a16:creationId xmlns:a16="http://schemas.microsoft.com/office/drawing/2014/main" id="{434F929D-E414-4B42-B9A4-288F59B68029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2F2F30"/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</a:t>
              </a:r>
              <a:r>
                <a:rPr lang="en-US" b="1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2F2F30"/>
                  </a:solidFill>
                  <a:latin typeface="NimbusSanL" panose="00000800000000000000" pitchFamily="50" charset="0"/>
                </a:rPr>
                <a:t>33,500</a:t>
              </a:r>
              <a:endPara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endParaRP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E8B69EE0-A966-4C77-BD71-32DC9CA4F031}"/>
              </a:ext>
            </a:extLst>
          </p:cNvPr>
          <p:cNvSpPr/>
          <p:nvPr/>
        </p:nvSpPr>
        <p:spPr>
          <a:xfrm>
            <a:off x="9011771" y="497083"/>
            <a:ext cx="2956790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Lifetime Expected Return</a:t>
            </a:r>
          </a:p>
          <a:p>
            <a:r>
              <a:rPr lang="en-US" sz="6000" b="1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rgbClr val="000044"/>
                </a:solidFill>
                <a:latin typeface="Avenir Black"/>
                <a:cs typeface="Times New Roman" charset="0"/>
              </a:rPr>
              <a:t>1.97</a:t>
            </a:r>
            <a:r>
              <a:rPr lang="en-US" sz="4400" b="1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rgbClr val="000044"/>
                </a:solidFill>
                <a:latin typeface="Avenir Black"/>
                <a:cs typeface="Times New Roman" charset="0"/>
              </a:rPr>
              <a:t>%</a:t>
            </a:r>
            <a:r>
              <a:rPr lang="en-US" sz="6000" b="1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rgbClr val="574CFA"/>
                </a:solidFill>
                <a:latin typeface="Avenir Black"/>
                <a:cs typeface="Times New Roman" charset="0"/>
              </a:rPr>
              <a:t> 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BFABE3F-E6A1-43A9-834D-C6A30FD60834}"/>
              </a:ext>
            </a:extLst>
          </p:cNvPr>
          <p:cNvGrpSpPr/>
          <p:nvPr/>
        </p:nvGrpSpPr>
        <p:grpSpPr>
          <a:xfrm>
            <a:off x="-659110" y="2117243"/>
            <a:ext cx="1216600" cy="3253432"/>
            <a:chOff x="0" y="2117243"/>
            <a:chExt cx="1216600" cy="3253432"/>
          </a:xfrm>
        </p:grpSpPr>
        <p:sp>
          <p:nvSpPr>
            <p:cNvPr id="142" name="TextBox 16">
              <a:extLst>
                <a:ext uri="{FF2B5EF4-FFF2-40B4-BE49-F238E27FC236}">
                  <a16:creationId xmlns:a16="http://schemas.microsoft.com/office/drawing/2014/main" id="{83C41551-1AD6-4B4F-BA99-1F67146B4736}"/>
                </a:ext>
              </a:extLst>
            </p:cNvPr>
            <p:cNvSpPr txBox="1"/>
            <p:nvPr/>
          </p:nvSpPr>
          <p:spPr>
            <a:xfrm>
              <a:off x="0" y="5139843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noFill/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$5,000</a:t>
              </a:r>
            </a:p>
          </p:txBody>
        </p:sp>
        <p:sp>
          <p:nvSpPr>
            <p:cNvPr id="143" name="TextBox 16">
              <a:extLst>
                <a:ext uri="{FF2B5EF4-FFF2-40B4-BE49-F238E27FC236}">
                  <a16:creationId xmlns:a16="http://schemas.microsoft.com/office/drawing/2014/main" id="{10EA54C2-37EE-4916-9AC5-8AF663B20204}"/>
                </a:ext>
              </a:extLst>
            </p:cNvPr>
            <p:cNvSpPr txBox="1"/>
            <p:nvPr/>
          </p:nvSpPr>
          <p:spPr>
            <a:xfrm>
              <a:off x="0" y="4837583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noFill/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$6,000</a:t>
              </a:r>
            </a:p>
          </p:txBody>
        </p:sp>
        <p:sp>
          <p:nvSpPr>
            <p:cNvPr id="144" name="TextBox 16">
              <a:extLst>
                <a:ext uri="{FF2B5EF4-FFF2-40B4-BE49-F238E27FC236}">
                  <a16:creationId xmlns:a16="http://schemas.microsoft.com/office/drawing/2014/main" id="{6BC2A251-D521-4F81-A263-12E050B6CBF5}"/>
                </a:ext>
              </a:extLst>
            </p:cNvPr>
            <p:cNvSpPr txBox="1"/>
            <p:nvPr/>
          </p:nvSpPr>
          <p:spPr>
            <a:xfrm>
              <a:off x="0" y="4535323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noFill/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$7,000</a:t>
              </a:r>
            </a:p>
          </p:txBody>
        </p:sp>
        <p:sp>
          <p:nvSpPr>
            <p:cNvPr id="145" name="TextBox 16">
              <a:extLst>
                <a:ext uri="{FF2B5EF4-FFF2-40B4-BE49-F238E27FC236}">
                  <a16:creationId xmlns:a16="http://schemas.microsoft.com/office/drawing/2014/main" id="{1E06BAB2-B19E-4981-86B8-AE75FCF010E2}"/>
                </a:ext>
              </a:extLst>
            </p:cNvPr>
            <p:cNvSpPr txBox="1"/>
            <p:nvPr/>
          </p:nvSpPr>
          <p:spPr>
            <a:xfrm>
              <a:off x="0" y="4233063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noFill/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$8,000</a:t>
              </a:r>
            </a:p>
          </p:txBody>
        </p:sp>
        <p:sp>
          <p:nvSpPr>
            <p:cNvPr id="146" name="TextBox 16">
              <a:extLst>
                <a:ext uri="{FF2B5EF4-FFF2-40B4-BE49-F238E27FC236}">
                  <a16:creationId xmlns:a16="http://schemas.microsoft.com/office/drawing/2014/main" id="{5FC00D2F-115E-4C78-B053-1286F00B34E2}"/>
                </a:ext>
              </a:extLst>
            </p:cNvPr>
            <p:cNvSpPr txBox="1"/>
            <p:nvPr/>
          </p:nvSpPr>
          <p:spPr>
            <a:xfrm>
              <a:off x="0" y="3930803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noFill/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$9,000</a:t>
              </a:r>
            </a:p>
          </p:txBody>
        </p:sp>
        <p:sp>
          <p:nvSpPr>
            <p:cNvPr id="147" name="TextBox 16">
              <a:extLst>
                <a:ext uri="{FF2B5EF4-FFF2-40B4-BE49-F238E27FC236}">
                  <a16:creationId xmlns:a16="http://schemas.microsoft.com/office/drawing/2014/main" id="{BD591B95-B4E9-4F81-8306-B999E887FEE8}"/>
                </a:ext>
              </a:extLst>
            </p:cNvPr>
            <p:cNvSpPr txBox="1"/>
            <p:nvPr/>
          </p:nvSpPr>
          <p:spPr>
            <a:xfrm>
              <a:off x="0" y="3628543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noFill/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$10,000</a:t>
              </a:r>
            </a:p>
          </p:txBody>
        </p:sp>
        <p:sp>
          <p:nvSpPr>
            <p:cNvPr id="148" name="TextBox 16">
              <a:extLst>
                <a:ext uri="{FF2B5EF4-FFF2-40B4-BE49-F238E27FC236}">
                  <a16:creationId xmlns:a16="http://schemas.microsoft.com/office/drawing/2014/main" id="{848315FE-2662-4FF7-8AEC-0576385D756C}"/>
                </a:ext>
              </a:extLst>
            </p:cNvPr>
            <p:cNvSpPr txBox="1"/>
            <p:nvPr/>
          </p:nvSpPr>
          <p:spPr>
            <a:xfrm>
              <a:off x="0" y="3326283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noFill/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$11,000</a:t>
              </a:r>
            </a:p>
          </p:txBody>
        </p:sp>
        <p:sp>
          <p:nvSpPr>
            <p:cNvPr id="149" name="TextBox 16">
              <a:extLst>
                <a:ext uri="{FF2B5EF4-FFF2-40B4-BE49-F238E27FC236}">
                  <a16:creationId xmlns:a16="http://schemas.microsoft.com/office/drawing/2014/main" id="{9F6377B9-B3C9-4315-A062-40677E368972}"/>
                </a:ext>
              </a:extLst>
            </p:cNvPr>
            <p:cNvSpPr txBox="1"/>
            <p:nvPr/>
          </p:nvSpPr>
          <p:spPr>
            <a:xfrm>
              <a:off x="0" y="3024023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noFill/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$12,000</a:t>
              </a:r>
            </a:p>
          </p:txBody>
        </p:sp>
        <p:sp>
          <p:nvSpPr>
            <p:cNvPr id="150" name="TextBox 16">
              <a:extLst>
                <a:ext uri="{FF2B5EF4-FFF2-40B4-BE49-F238E27FC236}">
                  <a16:creationId xmlns:a16="http://schemas.microsoft.com/office/drawing/2014/main" id="{0A5656B9-E7F2-43A7-97E6-8DC72E38C9DC}"/>
                </a:ext>
              </a:extLst>
            </p:cNvPr>
            <p:cNvSpPr txBox="1"/>
            <p:nvPr/>
          </p:nvSpPr>
          <p:spPr>
            <a:xfrm>
              <a:off x="0" y="2721763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noFill/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$13,000</a:t>
              </a:r>
            </a:p>
          </p:txBody>
        </p:sp>
        <p:sp>
          <p:nvSpPr>
            <p:cNvPr id="151" name="TextBox 16">
              <a:extLst>
                <a:ext uri="{FF2B5EF4-FFF2-40B4-BE49-F238E27FC236}">
                  <a16:creationId xmlns:a16="http://schemas.microsoft.com/office/drawing/2014/main" id="{336D7648-2FC5-4173-A4E1-A85AE9ACFBA6}"/>
                </a:ext>
              </a:extLst>
            </p:cNvPr>
            <p:cNvSpPr txBox="1"/>
            <p:nvPr/>
          </p:nvSpPr>
          <p:spPr>
            <a:xfrm>
              <a:off x="0" y="2419503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noFill/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$14,000</a:t>
              </a:r>
            </a:p>
          </p:txBody>
        </p:sp>
        <p:sp>
          <p:nvSpPr>
            <p:cNvPr id="152" name="TextBox 16">
              <a:extLst>
                <a:ext uri="{FF2B5EF4-FFF2-40B4-BE49-F238E27FC236}">
                  <a16:creationId xmlns:a16="http://schemas.microsoft.com/office/drawing/2014/main" id="{75A69EED-3E69-4F6C-9017-45D2AD269204}"/>
                </a:ext>
              </a:extLst>
            </p:cNvPr>
            <p:cNvSpPr txBox="1"/>
            <p:nvPr/>
          </p:nvSpPr>
          <p:spPr>
            <a:xfrm>
              <a:off x="0" y="2117243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noFill/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$15,000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10541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236D238-B3DD-4430-B209-5E41FCDE5907}"/>
              </a:ext>
            </a:extLst>
          </p:cNvPr>
          <p:cNvSpPr/>
          <p:nvPr/>
        </p:nvSpPr>
        <p:spPr>
          <a:xfrm>
            <a:off x="5257800" y="-357470"/>
            <a:ext cx="6172199" cy="1015692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A5F657A-2A59-4C03-8FD8-F1ED5E218E37}"/>
              </a:ext>
            </a:extLst>
          </p:cNvPr>
          <p:cNvSpPr/>
          <p:nvPr/>
        </p:nvSpPr>
        <p:spPr>
          <a:xfrm>
            <a:off x="5257799" y="1051020"/>
            <a:ext cx="6172199" cy="1015692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8F0EEA7-F395-44E6-8FEB-7B939CFB2924}"/>
              </a:ext>
            </a:extLst>
          </p:cNvPr>
          <p:cNvSpPr/>
          <p:nvPr/>
        </p:nvSpPr>
        <p:spPr>
          <a:xfrm>
            <a:off x="4974767" y="-132885"/>
            <a:ext cx="566058" cy="566522"/>
          </a:xfrm>
          <a:prstGeom prst="ellipse">
            <a:avLst/>
          </a:prstGeom>
          <a:gradFill>
            <a:gsLst>
              <a:gs pos="0">
                <a:srgbClr val="574CFA">
                  <a:alpha val="10000"/>
                </a:srgbClr>
              </a:gs>
              <a:gs pos="100000">
                <a:srgbClr val="574CFA">
                  <a:lumMod val="92000"/>
                  <a:lumOff val="8000"/>
                  <a:alpha val="10000"/>
                </a:srgbClr>
              </a:gs>
            </a:gsLst>
            <a:lin ang="2700000" scaled="1"/>
          </a:gra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2">
                    <a:alpha val="10000"/>
                  </a:schemeClr>
                </a:solidFill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2">
                  <a:alpha val="10000"/>
                </a:schemeClr>
              </a:solidFill>
              <a:effectLst/>
              <a:uLnTx/>
              <a:uFillTx/>
              <a:latin typeface="+mj-lt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CE56F-53EA-45AC-A00A-325B06D78354}"/>
              </a:ext>
            </a:extLst>
          </p:cNvPr>
          <p:cNvSpPr/>
          <p:nvPr/>
        </p:nvSpPr>
        <p:spPr>
          <a:xfrm>
            <a:off x="5823858" y="-80456"/>
            <a:ext cx="487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2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accent1">
                    <a:alpha val="10000"/>
                  </a:schemeClr>
                </a:solidFill>
              </a:rPr>
              <a:t>Remove Fees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E56F42-D010-4DCC-9DA8-2F251E6F0823}"/>
              </a:ext>
            </a:extLst>
          </p:cNvPr>
          <p:cNvSpPr/>
          <p:nvPr/>
        </p:nvSpPr>
        <p:spPr>
          <a:xfrm>
            <a:off x="4974767" y="1275605"/>
            <a:ext cx="566058" cy="566522"/>
          </a:xfrm>
          <a:prstGeom prst="ellipse">
            <a:avLst/>
          </a:prstGeom>
          <a:gradFill>
            <a:gsLst>
              <a:gs pos="0">
                <a:srgbClr val="574CFA">
                  <a:alpha val="10000"/>
                </a:srgbClr>
              </a:gs>
              <a:gs pos="100000">
                <a:srgbClr val="574CFA">
                  <a:lumMod val="92000"/>
                  <a:lumOff val="8000"/>
                  <a:alpha val="10000"/>
                </a:srgbClr>
              </a:gs>
            </a:gsLst>
            <a:lin ang="2700000" scaled="1"/>
          </a:gra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2">
                    <a:alpha val="10000"/>
                  </a:schemeClr>
                </a:solidFill>
                <a:latin typeface="+mj-lt"/>
              </a:rPr>
              <a:t>2</a:t>
            </a:r>
            <a:endParaRPr lang="en-US" sz="2000" dirty="0">
              <a:solidFill>
                <a:schemeClr val="bg2">
                  <a:alpha val="10000"/>
                </a:schemeClr>
              </a:solidFill>
              <a:latin typeface="+mj-lt"/>
              <a:cs typeface="Lato Semibold" panose="020F050202020403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C72868-3EAE-4A13-B59A-16C455D7913E}"/>
              </a:ext>
            </a:extLst>
          </p:cNvPr>
          <p:cNvSpPr/>
          <p:nvPr/>
        </p:nvSpPr>
        <p:spPr>
          <a:xfrm>
            <a:off x="5823858" y="1328034"/>
            <a:ext cx="522514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accent1">
                    <a:alpha val="10000"/>
                  </a:schemeClr>
                </a:solidFill>
              </a:rPr>
              <a:t>Remove Volatility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BDEC14-A2C3-4E7E-A290-1A838331AAE0}"/>
              </a:ext>
            </a:extLst>
          </p:cNvPr>
          <p:cNvSpPr/>
          <p:nvPr/>
        </p:nvSpPr>
        <p:spPr>
          <a:xfrm>
            <a:off x="-2743200" y="-1676400"/>
            <a:ext cx="9753600" cy="1107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1400" b="1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chemeClr val="bg2"/>
                    </a:gs>
                    <a:gs pos="100000">
                      <a:schemeClr val="bg1">
                        <a:lumMod val="93000"/>
                      </a:schemeClr>
                    </a:gs>
                  </a:gsLst>
                  <a:lin ang="5400000" scaled="1"/>
                </a:gradFill>
                <a:latin typeface="+mj-lt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88236-16CB-4183-9572-09E22C5BA86B}"/>
              </a:ext>
            </a:extLst>
          </p:cNvPr>
          <p:cNvSpPr/>
          <p:nvPr/>
        </p:nvSpPr>
        <p:spPr>
          <a:xfrm>
            <a:off x="685801" y="2459504"/>
            <a:ext cx="358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Increase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 Annuity Results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5C3DFF-DC3B-40CA-ABA4-209AD1C75D4F}"/>
              </a:ext>
            </a:extLst>
          </p:cNvPr>
          <p:cNvSpPr/>
          <p:nvPr/>
        </p:nvSpPr>
        <p:spPr>
          <a:xfrm>
            <a:off x="5515087" y="2459504"/>
            <a:ext cx="6143513" cy="19389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092667-7BE6-4304-B4B1-34E624FB3781}"/>
              </a:ext>
            </a:extLst>
          </p:cNvPr>
          <p:cNvSpPr/>
          <p:nvPr/>
        </p:nvSpPr>
        <p:spPr>
          <a:xfrm>
            <a:off x="4974765" y="2888245"/>
            <a:ext cx="1080625" cy="1081511"/>
          </a:xfrm>
          <a:prstGeom prst="ellipse">
            <a:avLst/>
          </a:prstGeom>
          <a:solidFill>
            <a:srgbClr val="000044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B481988-78B5-4E1C-8C70-992507C1A19E}"/>
              </a:ext>
            </a:extLst>
          </p:cNvPr>
          <p:cNvSpPr/>
          <p:nvPr/>
        </p:nvSpPr>
        <p:spPr>
          <a:xfrm>
            <a:off x="6096000" y="3151999"/>
            <a:ext cx="6143513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30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000044"/>
                </a:solidFill>
              </a:rPr>
              <a:t>Remove Underperforming Riders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C34CCFE-AF89-4B8E-90F2-057E06A1704E}"/>
              </a:ext>
            </a:extLst>
          </p:cNvPr>
          <p:cNvSpPr/>
          <p:nvPr/>
        </p:nvSpPr>
        <p:spPr>
          <a:xfrm>
            <a:off x="5257797" y="4791288"/>
            <a:ext cx="6172199" cy="1015692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2B50FB2-EA4C-4987-A39B-2CDDEFEF2D4A}"/>
              </a:ext>
            </a:extLst>
          </p:cNvPr>
          <p:cNvSpPr/>
          <p:nvPr/>
        </p:nvSpPr>
        <p:spPr>
          <a:xfrm>
            <a:off x="4974767" y="5015873"/>
            <a:ext cx="566058" cy="566522"/>
          </a:xfrm>
          <a:prstGeom prst="ellipse">
            <a:avLst/>
          </a:prstGeom>
          <a:gradFill>
            <a:gsLst>
              <a:gs pos="0">
                <a:srgbClr val="574CFA">
                  <a:alpha val="10000"/>
                </a:srgbClr>
              </a:gs>
              <a:gs pos="100000">
                <a:srgbClr val="574CFA">
                  <a:lumMod val="92000"/>
                  <a:lumOff val="8000"/>
                  <a:alpha val="10000"/>
                </a:srgbClr>
              </a:gs>
            </a:gsLst>
            <a:lin ang="2700000" scaled="1"/>
          </a:gra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2">
                    <a:alpha val="10000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9F13A2-84AE-4E78-A2F3-4A6406917DDA}"/>
              </a:ext>
            </a:extLst>
          </p:cNvPr>
          <p:cNvSpPr/>
          <p:nvPr/>
        </p:nvSpPr>
        <p:spPr>
          <a:xfrm>
            <a:off x="5823858" y="5068302"/>
            <a:ext cx="636814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2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accent1">
                    <a:alpha val="10000"/>
                  </a:schemeClr>
                </a:solidFill>
              </a:rPr>
              <a:t>Adjust for Inflation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82BC5EB-BE02-41D2-855C-9918A5FE6095}"/>
              </a:ext>
            </a:extLst>
          </p:cNvPr>
          <p:cNvSpPr/>
          <p:nvPr/>
        </p:nvSpPr>
        <p:spPr>
          <a:xfrm>
            <a:off x="5257796" y="6199779"/>
            <a:ext cx="6172199" cy="1015692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25992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F141D6B-DF60-4DB9-82DA-0A6E16A5FDEB}"/>
              </a:ext>
            </a:extLst>
          </p:cNvPr>
          <p:cNvSpPr/>
          <p:nvPr/>
        </p:nvSpPr>
        <p:spPr>
          <a:xfrm>
            <a:off x="2900230" y="233230"/>
            <a:ext cx="6391540" cy="6391540"/>
          </a:xfrm>
          <a:prstGeom prst="ellipse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8A065E-7ECE-45E4-B092-D9310A3A8435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D9609D7-FB07-481D-A9A5-EAE49297BF07}"/>
              </a:ext>
            </a:extLst>
          </p:cNvPr>
          <p:cNvSpPr/>
          <p:nvPr/>
        </p:nvSpPr>
        <p:spPr>
          <a:xfrm>
            <a:off x="3200400" y="531018"/>
            <a:ext cx="5791200" cy="5795964"/>
          </a:xfrm>
          <a:prstGeom prst="ellipse">
            <a:avLst/>
          </a:prstGeom>
          <a:gradFill>
            <a:gsLst>
              <a:gs pos="100000">
                <a:srgbClr val="FBFBFB"/>
              </a:gs>
              <a:gs pos="0">
                <a:srgbClr val="E6E6E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E9A7B1-4CBF-4199-B6D9-6819F9D03698}"/>
              </a:ext>
            </a:extLst>
          </p:cNvPr>
          <p:cNvSpPr/>
          <p:nvPr/>
        </p:nvSpPr>
        <p:spPr>
          <a:xfrm>
            <a:off x="4899233" y="2828836"/>
            <a:ext cx="3855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venir Black"/>
                <a:ea typeface="Lato Semibold" panose="020F0502020204030203" pitchFamily="34" charset="0"/>
                <a:cs typeface="Times New Roman" panose="02020603050405020304" pitchFamily="18" charset="0"/>
              </a:rPr>
              <a:t>When a 1% Fee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venir Black"/>
                <a:ea typeface="Lato Semibold" panose="020F0502020204030203" pitchFamily="34" charset="0"/>
                <a:cs typeface="Times New Roman" panose="02020603050405020304" pitchFamily="18" charset="0"/>
              </a:rPr>
              <a:t>Costs You 21%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A04E91-D004-4688-B511-C636E2F61883}"/>
              </a:ext>
            </a:extLst>
          </p:cNvPr>
          <p:cNvSpPr/>
          <p:nvPr/>
        </p:nvSpPr>
        <p:spPr>
          <a:xfrm>
            <a:off x="3802743" y="1133856"/>
            <a:ext cx="4586514" cy="4590288"/>
          </a:xfrm>
          <a:prstGeom prst="ellipse">
            <a:avLst/>
          </a:prstGeom>
          <a:solidFill>
            <a:srgbClr val="000044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44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900" dirty="0">
                <a:solidFill>
                  <a:srgbClr val="FFFFFF">
                    <a:alpha val="14000"/>
                  </a:srgbClr>
                </a:solidFill>
                <a:latin typeface="Avenir Black"/>
                <a:ea typeface="Lato Semibold" panose="020F0502020204030203" pitchFamily="34" charset="0"/>
                <a:cs typeface="Lato Semibold" panose="020F0502020204030203" pitchFamily="34" charset="0"/>
              </a:rPr>
              <a:t>4</a:t>
            </a:r>
            <a:endParaRPr kumimoji="0" lang="en-US" sz="23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14000"/>
                </a:srgbClr>
              </a:solidFill>
              <a:effectLst/>
              <a:uLnTx/>
              <a:uFillTx/>
              <a:latin typeface="Avenir Black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51071A-7D29-4863-9C0B-D65E326D0534}"/>
              </a:ext>
            </a:extLst>
          </p:cNvPr>
          <p:cNvSpPr/>
          <p:nvPr/>
        </p:nvSpPr>
        <p:spPr>
          <a:xfrm>
            <a:off x="4168239" y="2828836"/>
            <a:ext cx="3855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</a:rPr>
              <a:t>Inflation</a:t>
            </a:r>
          </a:p>
          <a:p>
            <a:pPr lvl="0" algn="ctr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</a:rPr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2695412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8A065E-7ECE-45E4-B092-D9310A3A8435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D9609D7-FB07-481D-A9A5-EAE49297BF07}"/>
              </a:ext>
            </a:extLst>
          </p:cNvPr>
          <p:cNvSpPr/>
          <p:nvPr/>
        </p:nvSpPr>
        <p:spPr>
          <a:xfrm>
            <a:off x="3198432" y="358272"/>
            <a:ext cx="6136408" cy="6141456"/>
          </a:xfrm>
          <a:prstGeom prst="ellipse">
            <a:avLst/>
          </a:prstGeom>
          <a:gradFill>
            <a:gsLst>
              <a:gs pos="100000">
                <a:srgbClr val="FBFBFB"/>
              </a:gs>
              <a:gs pos="0">
                <a:srgbClr val="E6E6E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354E17-9F70-4B96-9853-770C4483AE44}"/>
              </a:ext>
            </a:extLst>
          </p:cNvPr>
          <p:cNvSpPr/>
          <p:nvPr/>
        </p:nvSpPr>
        <p:spPr>
          <a:xfrm>
            <a:off x="5544928" y="2830330"/>
            <a:ext cx="6647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latin typeface="Avenir Black"/>
              </a:rPr>
              <a:t>Calculating How Much Additional Income You Need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38E5F-8541-457F-892F-9789EC0A1861}"/>
              </a:ext>
            </a:extLst>
          </p:cNvPr>
          <p:cNvSpPr/>
          <p:nvPr/>
        </p:nvSpPr>
        <p:spPr>
          <a:xfrm>
            <a:off x="812549" y="1133856"/>
            <a:ext cx="4586514" cy="4590288"/>
          </a:xfrm>
          <a:prstGeom prst="ellipse">
            <a:avLst/>
          </a:prstGeom>
          <a:solidFill>
            <a:srgbClr val="000044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44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4000"/>
                  </a:schemeClr>
                </a:solidFill>
                <a:effectLst/>
                <a:uLnTx/>
                <a:uFillTx/>
                <a:latin typeface="Avenir Black"/>
                <a:ea typeface="+mn-ea"/>
                <a:cs typeface="Lato Semibold" panose="020F0502020204030203" pitchFamily="34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F770B-497D-45C6-B572-7B5B02291C04}"/>
              </a:ext>
            </a:extLst>
          </p:cNvPr>
          <p:cNvSpPr/>
          <p:nvPr/>
        </p:nvSpPr>
        <p:spPr>
          <a:xfrm>
            <a:off x="1458666" y="2819352"/>
            <a:ext cx="3299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</a:rPr>
              <a:t>Inflation</a:t>
            </a:r>
          </a:p>
          <a:p>
            <a:pPr lvl="0" algn="ctr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</a:rPr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1454765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A883141-9E85-4446-9FA8-C9DF84C31E2D}"/>
              </a:ext>
            </a:extLst>
          </p:cNvPr>
          <p:cNvCxnSpPr/>
          <p:nvPr/>
        </p:nvCxnSpPr>
        <p:spPr>
          <a:xfrm flipH="1">
            <a:off x="7213600" y="4867682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61C2597-8BA5-4D57-868C-3219F31B868C}"/>
              </a:ext>
            </a:extLst>
          </p:cNvPr>
          <p:cNvSpPr/>
          <p:nvPr/>
        </p:nvSpPr>
        <p:spPr>
          <a:xfrm>
            <a:off x="6283139" y="4728222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400k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147FF55-412D-4EB3-920C-128A02E44F9C}"/>
              </a:ext>
            </a:extLst>
          </p:cNvPr>
          <p:cNvCxnSpPr/>
          <p:nvPr/>
        </p:nvCxnSpPr>
        <p:spPr>
          <a:xfrm flipH="1">
            <a:off x="7213600" y="4396767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1FE2355-F52D-44A8-8AAE-AF67F7E8EC86}"/>
              </a:ext>
            </a:extLst>
          </p:cNvPr>
          <p:cNvSpPr/>
          <p:nvPr/>
        </p:nvSpPr>
        <p:spPr>
          <a:xfrm>
            <a:off x="6283139" y="4243488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600k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076A9A1-A1E6-428E-9050-402EC5DCE248}"/>
              </a:ext>
            </a:extLst>
          </p:cNvPr>
          <p:cNvCxnSpPr>
            <a:cxnSpLocks/>
          </p:cNvCxnSpPr>
          <p:nvPr/>
        </p:nvCxnSpPr>
        <p:spPr>
          <a:xfrm flipH="1">
            <a:off x="7213600" y="988853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66E11EC-63D2-4F72-8F36-FE953D0F6123}"/>
              </a:ext>
            </a:extLst>
          </p:cNvPr>
          <p:cNvSpPr/>
          <p:nvPr/>
        </p:nvSpPr>
        <p:spPr>
          <a:xfrm>
            <a:off x="6481911" y="850354"/>
            <a:ext cx="49885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2M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F1DC7EF-8367-4074-9F73-D5F5A18A71DD}"/>
              </a:ext>
            </a:extLst>
          </p:cNvPr>
          <p:cNvCxnSpPr>
            <a:cxnSpLocks/>
          </p:cNvCxnSpPr>
          <p:nvPr/>
        </p:nvCxnSpPr>
        <p:spPr>
          <a:xfrm flipH="1">
            <a:off x="7213600" y="3897253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0A3D36D-447B-4986-995A-DC76A9F4B39E}"/>
              </a:ext>
            </a:extLst>
          </p:cNvPr>
          <p:cNvSpPr/>
          <p:nvPr/>
        </p:nvSpPr>
        <p:spPr>
          <a:xfrm>
            <a:off x="6282569" y="3758754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800k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363D59D-53DE-431D-B8C8-193BFEB64877}"/>
              </a:ext>
            </a:extLst>
          </p:cNvPr>
          <p:cNvCxnSpPr>
            <a:cxnSpLocks/>
          </p:cNvCxnSpPr>
          <p:nvPr/>
        </p:nvCxnSpPr>
        <p:spPr>
          <a:xfrm flipH="1">
            <a:off x="7213600" y="3412519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4DF97E3-04B9-4E19-AB4D-7D1CDBF9EDF4}"/>
              </a:ext>
            </a:extLst>
          </p:cNvPr>
          <p:cNvSpPr/>
          <p:nvPr/>
        </p:nvSpPr>
        <p:spPr>
          <a:xfrm>
            <a:off x="6475881" y="3274020"/>
            <a:ext cx="49885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1M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8E0C52D-CE76-46A8-8CD7-FB32B3B59288}"/>
              </a:ext>
            </a:extLst>
          </p:cNvPr>
          <p:cNvCxnSpPr>
            <a:cxnSpLocks/>
          </p:cNvCxnSpPr>
          <p:nvPr/>
        </p:nvCxnSpPr>
        <p:spPr>
          <a:xfrm flipH="1">
            <a:off x="7213600" y="1958319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11233B4-BAF1-461D-A869-4D93FC6A26E1}"/>
              </a:ext>
            </a:extLst>
          </p:cNvPr>
          <p:cNvSpPr/>
          <p:nvPr/>
        </p:nvSpPr>
        <p:spPr>
          <a:xfrm>
            <a:off x="6262682" y="1819820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1.6M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F41B738-A37B-45F8-8FF5-DF7340C1394A}"/>
              </a:ext>
            </a:extLst>
          </p:cNvPr>
          <p:cNvCxnSpPr>
            <a:cxnSpLocks/>
          </p:cNvCxnSpPr>
          <p:nvPr/>
        </p:nvCxnSpPr>
        <p:spPr>
          <a:xfrm flipH="1">
            <a:off x="7213600" y="1473586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22D10A2-72BB-4BB6-99C2-83D05741D97A}"/>
              </a:ext>
            </a:extLst>
          </p:cNvPr>
          <p:cNvSpPr/>
          <p:nvPr/>
        </p:nvSpPr>
        <p:spPr>
          <a:xfrm>
            <a:off x="6262682" y="1335087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1.8M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1B3B478-300D-4433-9A24-BA5B0F362C3A}"/>
              </a:ext>
            </a:extLst>
          </p:cNvPr>
          <p:cNvSpPr/>
          <p:nvPr/>
        </p:nvSpPr>
        <p:spPr>
          <a:xfrm>
            <a:off x="6262682" y="2304553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1.4M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DE507DB-FC71-4F6C-8554-1ECDD58BE109}"/>
              </a:ext>
            </a:extLst>
          </p:cNvPr>
          <p:cNvCxnSpPr>
            <a:cxnSpLocks/>
          </p:cNvCxnSpPr>
          <p:nvPr/>
        </p:nvCxnSpPr>
        <p:spPr>
          <a:xfrm flipH="1">
            <a:off x="7213600" y="2443052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62FDCF5-4456-4B08-AB91-3195F8FE1C7E}"/>
              </a:ext>
            </a:extLst>
          </p:cNvPr>
          <p:cNvSpPr/>
          <p:nvPr/>
        </p:nvSpPr>
        <p:spPr>
          <a:xfrm>
            <a:off x="6262682" y="2789286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1.2M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4F9DD80-C7A8-444D-8EC7-46481B9AE6C4}"/>
              </a:ext>
            </a:extLst>
          </p:cNvPr>
          <p:cNvCxnSpPr>
            <a:cxnSpLocks/>
          </p:cNvCxnSpPr>
          <p:nvPr/>
        </p:nvCxnSpPr>
        <p:spPr>
          <a:xfrm flipH="1">
            <a:off x="7213600" y="2927785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90357E06-1744-48CD-A034-D5906A6D5DC1}"/>
              </a:ext>
            </a:extLst>
          </p:cNvPr>
          <p:cNvGrpSpPr/>
          <p:nvPr/>
        </p:nvGrpSpPr>
        <p:grpSpPr>
          <a:xfrm>
            <a:off x="508000" y="2789286"/>
            <a:ext cx="11176000" cy="2739211"/>
            <a:chOff x="5899630" y="2299012"/>
            <a:chExt cx="5634390" cy="273921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951071A-7D29-4863-9C0B-D65E326D0534}"/>
                </a:ext>
              </a:extLst>
            </p:cNvPr>
            <p:cNvSpPr/>
            <p:nvPr/>
          </p:nvSpPr>
          <p:spPr>
            <a:xfrm>
              <a:off x="5899630" y="2299012"/>
              <a:ext cx="5634390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noProof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NimbusSanL" panose="00000800000000000000" pitchFamily="50" charset="0"/>
                </a:rPr>
                <a:t>72 / Inflation Rate = </a:t>
              </a:r>
            </a:p>
            <a:p>
              <a:pPr algn="ctr"/>
              <a:r>
                <a:rPr lang="en-US" sz="4400" b="1" noProof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NimbusSanL" panose="00000800000000000000" pitchFamily="50" charset="0"/>
                </a:rPr>
                <a:t>Years to Cut Your Spending Power in </a:t>
              </a:r>
              <a:r>
                <a:rPr lang="en-US" sz="4400" b="1" u="sng" noProof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NimbusSanL" panose="00000800000000000000" pitchFamily="50" charset="0"/>
                </a:rPr>
                <a:t>HALF</a:t>
              </a:r>
            </a:p>
            <a:p>
              <a:pPr algn="ctr"/>
              <a:endParaRPr lang="en-US" sz="4400" b="1" noProof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imbusSanL" panose="00000800000000000000" pitchFamily="50" charset="0"/>
              </a:endParaRPr>
            </a:p>
            <a:p>
              <a:pPr algn="ctr"/>
              <a:endParaRPr lang="en-US" sz="40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endParaRPr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8F8B864A-7D37-4B45-A1FB-A8FEF4E55E40}"/>
                </a:ext>
              </a:extLst>
            </p:cNvPr>
            <p:cNvSpPr/>
            <p:nvPr/>
          </p:nvSpPr>
          <p:spPr>
            <a:xfrm>
              <a:off x="5899630" y="3949241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2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DF8F702-3432-BB42-9311-5F0370D5289F}"/>
              </a:ext>
            </a:extLst>
          </p:cNvPr>
          <p:cNvSpPr/>
          <p:nvPr/>
        </p:nvSpPr>
        <p:spPr>
          <a:xfrm>
            <a:off x="2514010" y="253952"/>
            <a:ext cx="70115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noProof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imbusSanL" panose="00000800000000000000" pitchFamily="50" charset="0"/>
              </a:rPr>
              <a:t>The NEW Rule of 72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614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A883141-9E85-4446-9FA8-C9DF84C31E2D}"/>
              </a:ext>
            </a:extLst>
          </p:cNvPr>
          <p:cNvCxnSpPr/>
          <p:nvPr/>
        </p:nvCxnSpPr>
        <p:spPr>
          <a:xfrm flipH="1">
            <a:off x="7213600" y="4867682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61C2597-8BA5-4D57-868C-3219F31B868C}"/>
              </a:ext>
            </a:extLst>
          </p:cNvPr>
          <p:cNvSpPr/>
          <p:nvPr/>
        </p:nvSpPr>
        <p:spPr>
          <a:xfrm>
            <a:off x="6283139" y="4728222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400k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147FF55-412D-4EB3-920C-128A02E44F9C}"/>
              </a:ext>
            </a:extLst>
          </p:cNvPr>
          <p:cNvCxnSpPr/>
          <p:nvPr/>
        </p:nvCxnSpPr>
        <p:spPr>
          <a:xfrm flipH="1">
            <a:off x="7213600" y="4396767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1FE2355-F52D-44A8-8AAE-AF67F7E8EC86}"/>
              </a:ext>
            </a:extLst>
          </p:cNvPr>
          <p:cNvSpPr/>
          <p:nvPr/>
        </p:nvSpPr>
        <p:spPr>
          <a:xfrm>
            <a:off x="6283139" y="4243488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600k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076A9A1-A1E6-428E-9050-402EC5DCE248}"/>
              </a:ext>
            </a:extLst>
          </p:cNvPr>
          <p:cNvCxnSpPr>
            <a:cxnSpLocks/>
          </p:cNvCxnSpPr>
          <p:nvPr/>
        </p:nvCxnSpPr>
        <p:spPr>
          <a:xfrm flipH="1">
            <a:off x="7213600" y="988853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66E11EC-63D2-4F72-8F36-FE953D0F6123}"/>
              </a:ext>
            </a:extLst>
          </p:cNvPr>
          <p:cNvSpPr/>
          <p:nvPr/>
        </p:nvSpPr>
        <p:spPr>
          <a:xfrm>
            <a:off x="6481911" y="850354"/>
            <a:ext cx="49885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2M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F1DC7EF-8367-4074-9F73-D5F5A18A71DD}"/>
              </a:ext>
            </a:extLst>
          </p:cNvPr>
          <p:cNvCxnSpPr>
            <a:cxnSpLocks/>
          </p:cNvCxnSpPr>
          <p:nvPr/>
        </p:nvCxnSpPr>
        <p:spPr>
          <a:xfrm flipH="1">
            <a:off x="7213600" y="3897253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0A3D36D-447B-4986-995A-DC76A9F4B39E}"/>
              </a:ext>
            </a:extLst>
          </p:cNvPr>
          <p:cNvSpPr/>
          <p:nvPr/>
        </p:nvSpPr>
        <p:spPr>
          <a:xfrm>
            <a:off x="6282569" y="3758754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800k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363D59D-53DE-431D-B8C8-193BFEB64877}"/>
              </a:ext>
            </a:extLst>
          </p:cNvPr>
          <p:cNvCxnSpPr>
            <a:cxnSpLocks/>
          </p:cNvCxnSpPr>
          <p:nvPr/>
        </p:nvCxnSpPr>
        <p:spPr>
          <a:xfrm flipH="1">
            <a:off x="7213600" y="3412519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4DF97E3-04B9-4E19-AB4D-7D1CDBF9EDF4}"/>
              </a:ext>
            </a:extLst>
          </p:cNvPr>
          <p:cNvSpPr/>
          <p:nvPr/>
        </p:nvSpPr>
        <p:spPr>
          <a:xfrm>
            <a:off x="6475881" y="3274020"/>
            <a:ext cx="49885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1M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8E0C52D-CE76-46A8-8CD7-FB32B3B59288}"/>
              </a:ext>
            </a:extLst>
          </p:cNvPr>
          <p:cNvCxnSpPr>
            <a:cxnSpLocks/>
          </p:cNvCxnSpPr>
          <p:nvPr/>
        </p:nvCxnSpPr>
        <p:spPr>
          <a:xfrm flipH="1">
            <a:off x="7213600" y="1958319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11233B4-BAF1-461D-A869-4D93FC6A26E1}"/>
              </a:ext>
            </a:extLst>
          </p:cNvPr>
          <p:cNvSpPr/>
          <p:nvPr/>
        </p:nvSpPr>
        <p:spPr>
          <a:xfrm>
            <a:off x="6262682" y="1819820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1.6M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F41B738-A37B-45F8-8FF5-DF7340C1394A}"/>
              </a:ext>
            </a:extLst>
          </p:cNvPr>
          <p:cNvCxnSpPr>
            <a:cxnSpLocks/>
          </p:cNvCxnSpPr>
          <p:nvPr/>
        </p:nvCxnSpPr>
        <p:spPr>
          <a:xfrm flipH="1">
            <a:off x="7213600" y="1473586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22D10A2-72BB-4BB6-99C2-83D05741D97A}"/>
              </a:ext>
            </a:extLst>
          </p:cNvPr>
          <p:cNvSpPr/>
          <p:nvPr/>
        </p:nvSpPr>
        <p:spPr>
          <a:xfrm>
            <a:off x="6262682" y="1335087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1.8M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1B3B478-300D-4433-9A24-BA5B0F362C3A}"/>
              </a:ext>
            </a:extLst>
          </p:cNvPr>
          <p:cNvSpPr/>
          <p:nvPr/>
        </p:nvSpPr>
        <p:spPr>
          <a:xfrm>
            <a:off x="6262682" y="2304553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1.4M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DE507DB-FC71-4F6C-8554-1ECDD58BE109}"/>
              </a:ext>
            </a:extLst>
          </p:cNvPr>
          <p:cNvCxnSpPr>
            <a:cxnSpLocks/>
          </p:cNvCxnSpPr>
          <p:nvPr/>
        </p:nvCxnSpPr>
        <p:spPr>
          <a:xfrm flipH="1">
            <a:off x="7213600" y="2443052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62FDCF5-4456-4B08-AB91-3195F8FE1C7E}"/>
              </a:ext>
            </a:extLst>
          </p:cNvPr>
          <p:cNvSpPr/>
          <p:nvPr/>
        </p:nvSpPr>
        <p:spPr>
          <a:xfrm>
            <a:off x="6262682" y="2789286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1.2M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4F9DD80-C7A8-444D-8EC7-46481B9AE6C4}"/>
              </a:ext>
            </a:extLst>
          </p:cNvPr>
          <p:cNvCxnSpPr>
            <a:cxnSpLocks/>
          </p:cNvCxnSpPr>
          <p:nvPr/>
        </p:nvCxnSpPr>
        <p:spPr>
          <a:xfrm flipH="1">
            <a:off x="7213600" y="2927785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90357E06-1744-48CD-A034-D5906A6D5DC1}"/>
              </a:ext>
            </a:extLst>
          </p:cNvPr>
          <p:cNvGrpSpPr/>
          <p:nvPr/>
        </p:nvGrpSpPr>
        <p:grpSpPr>
          <a:xfrm>
            <a:off x="508000" y="2588061"/>
            <a:ext cx="11176000" cy="2111894"/>
            <a:chOff x="5899630" y="2299012"/>
            <a:chExt cx="5634390" cy="211189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951071A-7D29-4863-9C0B-D65E326D0534}"/>
                </a:ext>
              </a:extLst>
            </p:cNvPr>
            <p:cNvSpPr/>
            <p:nvPr/>
          </p:nvSpPr>
          <p:spPr>
            <a:xfrm>
              <a:off x="5899630" y="2299012"/>
              <a:ext cx="56343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noProof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NimbusSanL" panose="00000800000000000000" pitchFamily="50" charset="0"/>
                </a:rPr>
                <a:t>72 / 3% = 24 Years</a:t>
              </a:r>
            </a:p>
            <a:p>
              <a:pPr algn="ctr"/>
              <a:endParaRPr lang="en-US" sz="20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endParaRPr>
            </a:p>
            <a:p>
              <a:pPr algn="ctr"/>
              <a:endParaRPr lang="en-US" sz="40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endParaRPr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8F8B864A-7D37-4B45-A1FB-A8FEF4E55E40}"/>
                </a:ext>
              </a:extLst>
            </p:cNvPr>
            <p:cNvSpPr/>
            <p:nvPr/>
          </p:nvSpPr>
          <p:spPr>
            <a:xfrm>
              <a:off x="5899630" y="3949241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2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DF8F702-3432-BB42-9311-5F0370D5289F}"/>
              </a:ext>
            </a:extLst>
          </p:cNvPr>
          <p:cNvSpPr/>
          <p:nvPr/>
        </p:nvSpPr>
        <p:spPr>
          <a:xfrm>
            <a:off x="2514010" y="253952"/>
            <a:ext cx="70115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noProof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imbusSanL" panose="00000800000000000000" pitchFamily="50" charset="0"/>
              </a:rPr>
              <a:t>The NEW Rule of 72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511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4CF6FEC-2042-4C3A-89F0-58577593312C}"/>
              </a:ext>
            </a:extLst>
          </p:cNvPr>
          <p:cNvCxnSpPr/>
          <p:nvPr/>
        </p:nvCxnSpPr>
        <p:spPr>
          <a:xfrm flipH="1">
            <a:off x="7213600" y="5352205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258FA9C8-03CC-402A-8D4A-DE099FCEB700}"/>
              </a:ext>
            </a:extLst>
          </p:cNvPr>
          <p:cNvSpPr/>
          <p:nvPr/>
        </p:nvSpPr>
        <p:spPr>
          <a:xfrm>
            <a:off x="6283139" y="5212956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200k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A883141-9E85-4446-9FA8-C9DF84C31E2D}"/>
              </a:ext>
            </a:extLst>
          </p:cNvPr>
          <p:cNvCxnSpPr/>
          <p:nvPr/>
        </p:nvCxnSpPr>
        <p:spPr>
          <a:xfrm flipH="1">
            <a:off x="7213600" y="4867682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61C2597-8BA5-4D57-868C-3219F31B868C}"/>
              </a:ext>
            </a:extLst>
          </p:cNvPr>
          <p:cNvSpPr/>
          <p:nvPr/>
        </p:nvSpPr>
        <p:spPr>
          <a:xfrm>
            <a:off x="6283139" y="4728222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400k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147FF55-412D-4EB3-920C-128A02E44F9C}"/>
              </a:ext>
            </a:extLst>
          </p:cNvPr>
          <p:cNvCxnSpPr/>
          <p:nvPr/>
        </p:nvCxnSpPr>
        <p:spPr>
          <a:xfrm flipH="1">
            <a:off x="7213600" y="4396767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1FE2355-F52D-44A8-8AAE-AF67F7E8EC86}"/>
              </a:ext>
            </a:extLst>
          </p:cNvPr>
          <p:cNvSpPr/>
          <p:nvPr/>
        </p:nvSpPr>
        <p:spPr>
          <a:xfrm>
            <a:off x="6283139" y="4243488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600k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076A9A1-A1E6-428E-9050-402EC5DCE248}"/>
              </a:ext>
            </a:extLst>
          </p:cNvPr>
          <p:cNvCxnSpPr>
            <a:cxnSpLocks/>
          </p:cNvCxnSpPr>
          <p:nvPr/>
        </p:nvCxnSpPr>
        <p:spPr>
          <a:xfrm flipH="1">
            <a:off x="7213600" y="988853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66E11EC-63D2-4F72-8F36-FE953D0F6123}"/>
              </a:ext>
            </a:extLst>
          </p:cNvPr>
          <p:cNvSpPr/>
          <p:nvPr/>
        </p:nvSpPr>
        <p:spPr>
          <a:xfrm>
            <a:off x="6481911" y="850354"/>
            <a:ext cx="49885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2M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3B5E216-7080-499B-99DA-07E81C8112E9}"/>
              </a:ext>
            </a:extLst>
          </p:cNvPr>
          <p:cNvSpPr/>
          <p:nvPr/>
        </p:nvSpPr>
        <p:spPr>
          <a:xfrm>
            <a:off x="7721600" y="5697689"/>
            <a:ext cx="3962400" cy="14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300" dirty="0">
                <a:noFill/>
                <a:latin typeface="+mj-lt"/>
                <a:cs typeface="Times New Roman" charset="0"/>
              </a:rPr>
              <a:t>$500,000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CDADA23-5A03-4F81-BDDA-8093CBF3C499}"/>
              </a:ext>
            </a:extLst>
          </p:cNvPr>
          <p:cNvSpPr/>
          <p:nvPr/>
        </p:nvSpPr>
        <p:spPr>
          <a:xfrm>
            <a:off x="6666256" y="5697689"/>
            <a:ext cx="314510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0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1E90F75-8A65-491C-8907-D0D07FF40C47}"/>
              </a:ext>
            </a:extLst>
          </p:cNvPr>
          <p:cNvGrpSpPr/>
          <p:nvPr/>
        </p:nvGrpSpPr>
        <p:grpSpPr>
          <a:xfrm>
            <a:off x="7213600" y="6150760"/>
            <a:ext cx="2082800" cy="314216"/>
            <a:chOff x="7213600" y="6150760"/>
            <a:chExt cx="2082800" cy="314216"/>
          </a:xfrm>
          <a:noFill/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C787F0A-2831-49B8-9CCB-0DAF00B4CC3B}"/>
                </a:ext>
              </a:extLst>
            </p:cNvPr>
            <p:cNvSpPr/>
            <p:nvPr/>
          </p:nvSpPr>
          <p:spPr>
            <a:xfrm>
              <a:off x="7559354" y="6153980"/>
              <a:ext cx="1737046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Times New Roman" charset="0"/>
                  <a:cs typeface="Times New Roman" charset="0"/>
                </a:rPr>
                <a:t>Investment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03B28B5-704F-4A11-82B8-92E7011459CA}"/>
                </a:ext>
              </a:extLst>
            </p:cNvPr>
            <p:cNvSpPr/>
            <p:nvPr/>
          </p:nvSpPr>
          <p:spPr>
            <a:xfrm>
              <a:off x="7213600" y="6150760"/>
              <a:ext cx="314216" cy="314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pc="300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</a:p>
          </p:txBody>
        </p: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F1DC7EF-8367-4074-9F73-D5F5A18A71DD}"/>
              </a:ext>
            </a:extLst>
          </p:cNvPr>
          <p:cNvCxnSpPr>
            <a:cxnSpLocks/>
          </p:cNvCxnSpPr>
          <p:nvPr/>
        </p:nvCxnSpPr>
        <p:spPr>
          <a:xfrm flipH="1">
            <a:off x="7213600" y="3897253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0A3D36D-447B-4986-995A-DC76A9F4B39E}"/>
              </a:ext>
            </a:extLst>
          </p:cNvPr>
          <p:cNvSpPr/>
          <p:nvPr/>
        </p:nvSpPr>
        <p:spPr>
          <a:xfrm>
            <a:off x="6282569" y="3758754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800k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363D59D-53DE-431D-B8C8-193BFEB64877}"/>
              </a:ext>
            </a:extLst>
          </p:cNvPr>
          <p:cNvCxnSpPr>
            <a:cxnSpLocks/>
          </p:cNvCxnSpPr>
          <p:nvPr/>
        </p:nvCxnSpPr>
        <p:spPr>
          <a:xfrm flipH="1">
            <a:off x="7213600" y="3412519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4DF97E3-04B9-4E19-AB4D-7D1CDBF9EDF4}"/>
              </a:ext>
            </a:extLst>
          </p:cNvPr>
          <p:cNvSpPr/>
          <p:nvPr/>
        </p:nvSpPr>
        <p:spPr>
          <a:xfrm>
            <a:off x="6475881" y="3274020"/>
            <a:ext cx="49885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1M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8E0C52D-CE76-46A8-8CD7-FB32B3B59288}"/>
              </a:ext>
            </a:extLst>
          </p:cNvPr>
          <p:cNvCxnSpPr>
            <a:cxnSpLocks/>
          </p:cNvCxnSpPr>
          <p:nvPr/>
        </p:nvCxnSpPr>
        <p:spPr>
          <a:xfrm flipH="1">
            <a:off x="7213600" y="1958319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11233B4-BAF1-461D-A869-4D93FC6A26E1}"/>
              </a:ext>
            </a:extLst>
          </p:cNvPr>
          <p:cNvSpPr/>
          <p:nvPr/>
        </p:nvSpPr>
        <p:spPr>
          <a:xfrm>
            <a:off x="6262682" y="1819820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1.6M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F41B738-A37B-45F8-8FF5-DF7340C1394A}"/>
              </a:ext>
            </a:extLst>
          </p:cNvPr>
          <p:cNvCxnSpPr>
            <a:cxnSpLocks/>
          </p:cNvCxnSpPr>
          <p:nvPr/>
        </p:nvCxnSpPr>
        <p:spPr>
          <a:xfrm flipH="1">
            <a:off x="7213600" y="1473586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22D10A2-72BB-4BB6-99C2-83D05741D97A}"/>
              </a:ext>
            </a:extLst>
          </p:cNvPr>
          <p:cNvSpPr/>
          <p:nvPr/>
        </p:nvSpPr>
        <p:spPr>
          <a:xfrm>
            <a:off x="6262682" y="1335087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1.8M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1B3B478-300D-4433-9A24-BA5B0F362C3A}"/>
              </a:ext>
            </a:extLst>
          </p:cNvPr>
          <p:cNvSpPr/>
          <p:nvPr/>
        </p:nvSpPr>
        <p:spPr>
          <a:xfrm>
            <a:off x="6262682" y="2304553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1.4M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DE507DB-FC71-4F6C-8554-1ECDD58BE109}"/>
              </a:ext>
            </a:extLst>
          </p:cNvPr>
          <p:cNvCxnSpPr>
            <a:cxnSpLocks/>
          </p:cNvCxnSpPr>
          <p:nvPr/>
        </p:nvCxnSpPr>
        <p:spPr>
          <a:xfrm flipH="1">
            <a:off x="7213600" y="2443052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62FDCF5-4456-4B08-AB91-3195F8FE1C7E}"/>
              </a:ext>
            </a:extLst>
          </p:cNvPr>
          <p:cNvSpPr/>
          <p:nvPr/>
        </p:nvSpPr>
        <p:spPr>
          <a:xfrm>
            <a:off x="6262682" y="2789286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1.2M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4F9DD80-C7A8-444D-8EC7-46481B9AE6C4}"/>
              </a:ext>
            </a:extLst>
          </p:cNvPr>
          <p:cNvCxnSpPr>
            <a:cxnSpLocks/>
          </p:cNvCxnSpPr>
          <p:nvPr/>
        </p:nvCxnSpPr>
        <p:spPr>
          <a:xfrm flipH="1">
            <a:off x="7213600" y="2927785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2424F35F-8320-4652-B6CD-DCDC13A3E217}"/>
              </a:ext>
            </a:extLst>
          </p:cNvPr>
          <p:cNvCxnSpPr>
            <a:cxnSpLocks/>
          </p:cNvCxnSpPr>
          <p:nvPr/>
        </p:nvCxnSpPr>
        <p:spPr>
          <a:xfrm flipH="1">
            <a:off x="7213600" y="5838368"/>
            <a:ext cx="4978400" cy="0"/>
          </a:xfrm>
          <a:prstGeom prst="line">
            <a:avLst/>
          </a:prstGeom>
          <a:ln w="47625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80C0C0A-DBBE-49C4-BFD2-BA71BA612CE9}"/>
              </a:ext>
            </a:extLst>
          </p:cNvPr>
          <p:cNvGrpSpPr/>
          <p:nvPr/>
        </p:nvGrpSpPr>
        <p:grpSpPr>
          <a:xfrm>
            <a:off x="1219050" y="1985624"/>
            <a:ext cx="1787877" cy="3223380"/>
            <a:chOff x="1292831" y="2249616"/>
            <a:chExt cx="1567308" cy="2825714"/>
          </a:xfrm>
        </p:grpSpPr>
        <p:sp>
          <p:nvSpPr>
            <p:cNvPr id="135" name="Freeform 47">
              <a:extLst>
                <a:ext uri="{FF2B5EF4-FFF2-40B4-BE49-F238E27FC236}">
                  <a16:creationId xmlns:a16="http://schemas.microsoft.com/office/drawing/2014/main" id="{ABE8B2AD-AB30-4621-88AB-D2D5108F1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831" y="3597314"/>
              <a:ext cx="1567308" cy="1478016"/>
            </a:xfrm>
            <a:custGeom>
              <a:avLst/>
              <a:gdLst>
                <a:gd name="T0" fmla="*/ 2512 w 2978"/>
                <a:gd name="T1" fmla="*/ 373 h 2815"/>
                <a:gd name="T2" fmla="*/ 1491 w 2978"/>
                <a:gd name="T3" fmla="*/ 0 h 2815"/>
                <a:gd name="T4" fmla="*/ 1491 w 2978"/>
                <a:gd name="T5" fmla="*/ 0 h 2815"/>
                <a:gd name="T6" fmla="*/ 1489 w 2978"/>
                <a:gd name="T7" fmla="*/ 0 h 2815"/>
                <a:gd name="T8" fmla="*/ 1487 w 2978"/>
                <a:gd name="T9" fmla="*/ 0 h 2815"/>
                <a:gd name="T10" fmla="*/ 1487 w 2978"/>
                <a:gd name="T11" fmla="*/ 0 h 2815"/>
                <a:gd name="T12" fmla="*/ 466 w 2978"/>
                <a:gd name="T13" fmla="*/ 373 h 2815"/>
                <a:gd name="T14" fmla="*/ 37 w 2978"/>
                <a:gd name="T15" fmla="*/ 2256 h 2815"/>
                <a:gd name="T16" fmla="*/ 1487 w 2978"/>
                <a:gd name="T17" fmla="*/ 2814 h 2815"/>
                <a:gd name="T18" fmla="*/ 1487 w 2978"/>
                <a:gd name="T19" fmla="*/ 2815 h 2815"/>
                <a:gd name="T20" fmla="*/ 1489 w 2978"/>
                <a:gd name="T21" fmla="*/ 2814 h 2815"/>
                <a:gd name="T22" fmla="*/ 1491 w 2978"/>
                <a:gd name="T23" fmla="*/ 2815 h 2815"/>
                <a:gd name="T24" fmla="*/ 1491 w 2978"/>
                <a:gd name="T25" fmla="*/ 2814 h 2815"/>
                <a:gd name="T26" fmla="*/ 2941 w 2978"/>
                <a:gd name="T27" fmla="*/ 2256 h 2815"/>
                <a:gd name="T28" fmla="*/ 2512 w 2978"/>
                <a:gd name="T29" fmla="*/ 373 h 2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78" h="2815">
                  <a:moveTo>
                    <a:pt x="2512" y="373"/>
                  </a:moveTo>
                  <a:cubicBezTo>
                    <a:pt x="2316" y="140"/>
                    <a:pt x="1553" y="11"/>
                    <a:pt x="1491" y="0"/>
                  </a:cubicBezTo>
                  <a:lnTo>
                    <a:pt x="1491" y="0"/>
                  </a:lnTo>
                  <a:cubicBezTo>
                    <a:pt x="1491" y="0"/>
                    <a:pt x="1490" y="0"/>
                    <a:pt x="1489" y="0"/>
                  </a:cubicBezTo>
                  <a:cubicBezTo>
                    <a:pt x="1488" y="0"/>
                    <a:pt x="1487" y="0"/>
                    <a:pt x="1487" y="0"/>
                  </a:cubicBezTo>
                  <a:lnTo>
                    <a:pt x="1487" y="0"/>
                  </a:lnTo>
                  <a:cubicBezTo>
                    <a:pt x="1424" y="11"/>
                    <a:pt x="662" y="140"/>
                    <a:pt x="466" y="373"/>
                  </a:cubicBezTo>
                  <a:cubicBezTo>
                    <a:pt x="261" y="615"/>
                    <a:pt x="0" y="1920"/>
                    <a:pt x="37" y="2256"/>
                  </a:cubicBezTo>
                  <a:cubicBezTo>
                    <a:pt x="73" y="2580"/>
                    <a:pt x="1403" y="2801"/>
                    <a:pt x="1487" y="2814"/>
                  </a:cubicBezTo>
                  <a:lnTo>
                    <a:pt x="1487" y="2815"/>
                  </a:lnTo>
                  <a:cubicBezTo>
                    <a:pt x="1487" y="2815"/>
                    <a:pt x="1488" y="2815"/>
                    <a:pt x="1489" y="2814"/>
                  </a:cubicBezTo>
                  <a:cubicBezTo>
                    <a:pt x="1490" y="2815"/>
                    <a:pt x="1491" y="2815"/>
                    <a:pt x="1491" y="2815"/>
                  </a:cubicBezTo>
                  <a:lnTo>
                    <a:pt x="1491" y="2814"/>
                  </a:lnTo>
                  <a:cubicBezTo>
                    <a:pt x="1575" y="2801"/>
                    <a:pt x="2905" y="2580"/>
                    <a:pt x="2941" y="2256"/>
                  </a:cubicBezTo>
                  <a:cubicBezTo>
                    <a:pt x="2978" y="1920"/>
                    <a:pt x="2717" y="615"/>
                    <a:pt x="2512" y="37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36" name="Freeform 48">
              <a:extLst>
                <a:ext uri="{FF2B5EF4-FFF2-40B4-BE49-F238E27FC236}">
                  <a16:creationId xmlns:a16="http://schemas.microsoft.com/office/drawing/2014/main" id="{29E815F4-CC95-400B-AB41-BD67B8FD9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739" y="3329438"/>
              <a:ext cx="641492" cy="451159"/>
            </a:xfrm>
            <a:custGeom>
              <a:avLst/>
              <a:gdLst>
                <a:gd name="T0" fmla="*/ 920 w 1221"/>
                <a:gd name="T1" fmla="*/ 658 h 860"/>
                <a:gd name="T2" fmla="*/ 740 w 1221"/>
                <a:gd name="T3" fmla="*/ 0 h 860"/>
                <a:gd name="T4" fmla="*/ 610 w 1221"/>
                <a:gd name="T5" fmla="*/ 0 h 860"/>
                <a:gd name="T6" fmla="*/ 481 w 1221"/>
                <a:gd name="T7" fmla="*/ 0 h 860"/>
                <a:gd name="T8" fmla="*/ 301 w 1221"/>
                <a:gd name="T9" fmla="*/ 658 h 860"/>
                <a:gd name="T10" fmla="*/ 610 w 1221"/>
                <a:gd name="T11" fmla="*/ 848 h 860"/>
                <a:gd name="T12" fmla="*/ 920 w 1221"/>
                <a:gd name="T13" fmla="*/ 658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1" h="860">
                  <a:moveTo>
                    <a:pt x="920" y="658"/>
                  </a:moveTo>
                  <a:cubicBezTo>
                    <a:pt x="619" y="455"/>
                    <a:pt x="740" y="0"/>
                    <a:pt x="740" y="0"/>
                  </a:cubicBezTo>
                  <a:lnTo>
                    <a:pt x="610" y="0"/>
                  </a:lnTo>
                  <a:lnTo>
                    <a:pt x="481" y="0"/>
                  </a:lnTo>
                  <a:cubicBezTo>
                    <a:pt x="481" y="0"/>
                    <a:pt x="601" y="455"/>
                    <a:pt x="301" y="658"/>
                  </a:cubicBezTo>
                  <a:cubicBezTo>
                    <a:pt x="0" y="860"/>
                    <a:pt x="610" y="848"/>
                    <a:pt x="610" y="848"/>
                  </a:cubicBezTo>
                  <a:cubicBezTo>
                    <a:pt x="610" y="848"/>
                    <a:pt x="1221" y="860"/>
                    <a:pt x="920" y="658"/>
                  </a:cubicBezTo>
                  <a:close/>
                </a:path>
              </a:pathLst>
            </a:custGeom>
            <a:solidFill>
              <a:srgbClr val="DBA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7" name="Freeform 49">
              <a:extLst>
                <a:ext uri="{FF2B5EF4-FFF2-40B4-BE49-F238E27FC236}">
                  <a16:creationId xmlns:a16="http://schemas.microsoft.com/office/drawing/2014/main" id="{E0FAC3B5-F1DF-4DD9-B956-6ED8262A6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071" y="3421081"/>
              <a:ext cx="218531" cy="227930"/>
            </a:xfrm>
            <a:custGeom>
              <a:avLst/>
              <a:gdLst>
                <a:gd name="T0" fmla="*/ 144 w 416"/>
                <a:gd name="T1" fmla="*/ 0 h 433"/>
                <a:gd name="T2" fmla="*/ 356 w 416"/>
                <a:gd name="T3" fmla="*/ 0 h 433"/>
                <a:gd name="T4" fmla="*/ 412 w 416"/>
                <a:gd name="T5" fmla="*/ 309 h 433"/>
                <a:gd name="T6" fmla="*/ 0 w 416"/>
                <a:gd name="T7" fmla="*/ 433 h 433"/>
                <a:gd name="T8" fmla="*/ 144 w 416"/>
                <a:gd name="T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433">
                  <a:moveTo>
                    <a:pt x="144" y="0"/>
                  </a:moveTo>
                  <a:lnTo>
                    <a:pt x="356" y="0"/>
                  </a:lnTo>
                  <a:cubicBezTo>
                    <a:pt x="356" y="0"/>
                    <a:pt x="409" y="291"/>
                    <a:pt x="412" y="309"/>
                  </a:cubicBezTo>
                  <a:cubicBezTo>
                    <a:pt x="416" y="327"/>
                    <a:pt x="0" y="433"/>
                    <a:pt x="0" y="433"/>
                  </a:cubicBezTo>
                  <a:cubicBezTo>
                    <a:pt x="0" y="433"/>
                    <a:pt x="187" y="243"/>
                    <a:pt x="144" y="0"/>
                  </a:cubicBezTo>
                  <a:close/>
                </a:path>
              </a:pathLst>
            </a:custGeom>
            <a:solidFill>
              <a:srgbClr val="CF88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8" name="Freeform 82">
              <a:extLst>
                <a:ext uri="{FF2B5EF4-FFF2-40B4-BE49-F238E27FC236}">
                  <a16:creationId xmlns:a16="http://schemas.microsoft.com/office/drawing/2014/main" id="{9FAE58AC-471B-4829-A487-0A98CCFDF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941" y="3618463"/>
              <a:ext cx="340720" cy="291374"/>
            </a:xfrm>
            <a:custGeom>
              <a:avLst/>
              <a:gdLst>
                <a:gd name="T0" fmla="*/ 24 w 645"/>
                <a:gd name="T1" fmla="*/ 113 h 555"/>
                <a:gd name="T2" fmla="*/ 348 w 645"/>
                <a:gd name="T3" fmla="*/ 555 h 555"/>
                <a:gd name="T4" fmla="*/ 645 w 645"/>
                <a:gd name="T5" fmla="*/ 296 h 555"/>
                <a:gd name="T6" fmla="*/ 441 w 645"/>
                <a:gd name="T7" fmla="*/ 0 h 555"/>
                <a:gd name="T8" fmla="*/ 24 w 645"/>
                <a:gd name="T9" fmla="*/ 11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555">
                  <a:moveTo>
                    <a:pt x="24" y="113"/>
                  </a:moveTo>
                  <a:cubicBezTo>
                    <a:pt x="0" y="136"/>
                    <a:pt x="348" y="555"/>
                    <a:pt x="348" y="555"/>
                  </a:cubicBezTo>
                  <a:lnTo>
                    <a:pt x="645" y="296"/>
                  </a:lnTo>
                  <a:lnTo>
                    <a:pt x="441" y="0"/>
                  </a:lnTo>
                  <a:cubicBezTo>
                    <a:pt x="441" y="0"/>
                    <a:pt x="104" y="34"/>
                    <a:pt x="24" y="1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9" name="Freeform 83">
              <a:extLst>
                <a:ext uri="{FF2B5EF4-FFF2-40B4-BE49-F238E27FC236}">
                  <a16:creationId xmlns:a16="http://schemas.microsoft.com/office/drawing/2014/main" id="{32D1A5AA-3CA6-48F6-825D-D346F9C5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659" y="3618463"/>
              <a:ext cx="338369" cy="291374"/>
            </a:xfrm>
            <a:custGeom>
              <a:avLst/>
              <a:gdLst>
                <a:gd name="T0" fmla="*/ 622 w 646"/>
                <a:gd name="T1" fmla="*/ 113 h 555"/>
                <a:gd name="T2" fmla="*/ 298 w 646"/>
                <a:gd name="T3" fmla="*/ 555 h 555"/>
                <a:gd name="T4" fmla="*/ 0 w 646"/>
                <a:gd name="T5" fmla="*/ 296 h 555"/>
                <a:gd name="T6" fmla="*/ 204 w 646"/>
                <a:gd name="T7" fmla="*/ 0 h 555"/>
                <a:gd name="T8" fmla="*/ 622 w 646"/>
                <a:gd name="T9" fmla="*/ 11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6" h="555">
                  <a:moveTo>
                    <a:pt x="622" y="113"/>
                  </a:moveTo>
                  <a:cubicBezTo>
                    <a:pt x="646" y="136"/>
                    <a:pt x="298" y="555"/>
                    <a:pt x="298" y="555"/>
                  </a:cubicBezTo>
                  <a:lnTo>
                    <a:pt x="0" y="296"/>
                  </a:lnTo>
                  <a:lnTo>
                    <a:pt x="204" y="0"/>
                  </a:lnTo>
                  <a:cubicBezTo>
                    <a:pt x="204" y="0"/>
                    <a:pt x="542" y="34"/>
                    <a:pt x="622" y="1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0" name="Freeform 84">
              <a:extLst>
                <a:ext uri="{FF2B5EF4-FFF2-40B4-BE49-F238E27FC236}">
                  <a16:creationId xmlns:a16="http://schemas.microsoft.com/office/drawing/2014/main" id="{0BB61A56-A9B6-4403-B30D-2460EA223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619" y="3773548"/>
              <a:ext cx="199733" cy="166836"/>
            </a:xfrm>
            <a:custGeom>
              <a:avLst/>
              <a:gdLst>
                <a:gd name="T0" fmla="*/ 380 w 380"/>
                <a:gd name="T1" fmla="*/ 166 h 317"/>
                <a:gd name="T2" fmla="*/ 191 w 380"/>
                <a:gd name="T3" fmla="*/ 2 h 317"/>
                <a:gd name="T4" fmla="*/ 191 w 380"/>
                <a:gd name="T5" fmla="*/ 0 h 317"/>
                <a:gd name="T6" fmla="*/ 190 w 380"/>
                <a:gd name="T7" fmla="*/ 1 h 317"/>
                <a:gd name="T8" fmla="*/ 189 w 380"/>
                <a:gd name="T9" fmla="*/ 0 h 317"/>
                <a:gd name="T10" fmla="*/ 189 w 380"/>
                <a:gd name="T11" fmla="*/ 2 h 317"/>
                <a:gd name="T12" fmla="*/ 0 w 380"/>
                <a:gd name="T13" fmla="*/ 166 h 317"/>
                <a:gd name="T14" fmla="*/ 189 w 380"/>
                <a:gd name="T15" fmla="*/ 317 h 317"/>
                <a:gd name="T16" fmla="*/ 189 w 380"/>
                <a:gd name="T17" fmla="*/ 317 h 317"/>
                <a:gd name="T18" fmla="*/ 190 w 380"/>
                <a:gd name="T19" fmla="*/ 317 h 317"/>
                <a:gd name="T20" fmla="*/ 191 w 380"/>
                <a:gd name="T21" fmla="*/ 317 h 317"/>
                <a:gd name="T22" fmla="*/ 191 w 380"/>
                <a:gd name="T23" fmla="*/ 317 h 317"/>
                <a:gd name="T24" fmla="*/ 380 w 380"/>
                <a:gd name="T25" fmla="*/ 16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0" h="317">
                  <a:moveTo>
                    <a:pt x="380" y="166"/>
                  </a:moveTo>
                  <a:lnTo>
                    <a:pt x="191" y="2"/>
                  </a:lnTo>
                  <a:lnTo>
                    <a:pt x="191" y="0"/>
                  </a:lnTo>
                  <a:lnTo>
                    <a:pt x="190" y="1"/>
                  </a:lnTo>
                  <a:lnTo>
                    <a:pt x="189" y="0"/>
                  </a:lnTo>
                  <a:lnTo>
                    <a:pt x="189" y="2"/>
                  </a:lnTo>
                  <a:lnTo>
                    <a:pt x="0" y="166"/>
                  </a:lnTo>
                  <a:cubicBezTo>
                    <a:pt x="0" y="166"/>
                    <a:pt x="39" y="316"/>
                    <a:pt x="189" y="317"/>
                  </a:cubicBezTo>
                  <a:lnTo>
                    <a:pt x="189" y="317"/>
                  </a:lnTo>
                  <a:cubicBezTo>
                    <a:pt x="189" y="317"/>
                    <a:pt x="190" y="317"/>
                    <a:pt x="190" y="317"/>
                  </a:cubicBezTo>
                  <a:cubicBezTo>
                    <a:pt x="191" y="317"/>
                    <a:pt x="191" y="317"/>
                    <a:pt x="191" y="317"/>
                  </a:cubicBezTo>
                  <a:lnTo>
                    <a:pt x="191" y="317"/>
                  </a:lnTo>
                  <a:cubicBezTo>
                    <a:pt x="342" y="316"/>
                    <a:pt x="380" y="166"/>
                    <a:pt x="380" y="166"/>
                  </a:cubicBezTo>
                </a:path>
              </a:pathLst>
            </a:custGeom>
            <a:solidFill>
              <a:srgbClr val="B8B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1" name="Freeform 624">
              <a:extLst>
                <a:ext uri="{FF2B5EF4-FFF2-40B4-BE49-F238E27FC236}">
                  <a16:creationId xmlns:a16="http://schemas.microsoft.com/office/drawing/2014/main" id="{DC580E9A-B985-4317-8434-FF12BAD03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585" y="3039410"/>
              <a:ext cx="306092" cy="226735"/>
            </a:xfrm>
            <a:custGeom>
              <a:avLst/>
              <a:gdLst>
                <a:gd name="T0" fmla="*/ 166 w 610"/>
                <a:gd name="T1" fmla="*/ 350 h 456"/>
                <a:gd name="T2" fmla="*/ 15 w 610"/>
                <a:gd name="T3" fmla="*/ 194 h 456"/>
                <a:gd name="T4" fmla="*/ 159 w 610"/>
                <a:gd name="T5" fmla="*/ 16 h 456"/>
                <a:gd name="T6" fmla="*/ 403 w 610"/>
                <a:gd name="T7" fmla="*/ 67 h 456"/>
                <a:gd name="T8" fmla="*/ 552 w 610"/>
                <a:gd name="T9" fmla="*/ 176 h 456"/>
                <a:gd name="T10" fmla="*/ 585 w 610"/>
                <a:gd name="T11" fmla="*/ 351 h 456"/>
                <a:gd name="T12" fmla="*/ 384 w 610"/>
                <a:gd name="T13" fmla="*/ 444 h 456"/>
                <a:gd name="T14" fmla="*/ 166 w 610"/>
                <a:gd name="T15" fmla="*/ 35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456">
                  <a:moveTo>
                    <a:pt x="166" y="350"/>
                  </a:moveTo>
                  <a:cubicBezTo>
                    <a:pt x="101" y="312"/>
                    <a:pt x="29" y="267"/>
                    <a:pt x="15" y="194"/>
                  </a:cubicBezTo>
                  <a:cubicBezTo>
                    <a:pt x="0" y="110"/>
                    <a:pt x="76" y="32"/>
                    <a:pt x="159" y="16"/>
                  </a:cubicBezTo>
                  <a:cubicBezTo>
                    <a:pt x="242" y="0"/>
                    <a:pt x="327" y="30"/>
                    <a:pt x="403" y="67"/>
                  </a:cubicBezTo>
                  <a:cubicBezTo>
                    <a:pt x="458" y="95"/>
                    <a:pt x="514" y="127"/>
                    <a:pt x="552" y="176"/>
                  </a:cubicBezTo>
                  <a:cubicBezTo>
                    <a:pt x="591" y="225"/>
                    <a:pt x="610" y="294"/>
                    <a:pt x="585" y="351"/>
                  </a:cubicBezTo>
                  <a:cubicBezTo>
                    <a:pt x="554" y="424"/>
                    <a:pt x="463" y="456"/>
                    <a:pt x="384" y="444"/>
                  </a:cubicBezTo>
                  <a:cubicBezTo>
                    <a:pt x="305" y="433"/>
                    <a:pt x="235" y="390"/>
                    <a:pt x="166" y="350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2" name="Freeform 625">
              <a:extLst>
                <a:ext uri="{FF2B5EF4-FFF2-40B4-BE49-F238E27FC236}">
                  <a16:creationId xmlns:a16="http://schemas.microsoft.com/office/drawing/2014/main" id="{B7535837-2C18-40B1-8344-3AD7F0C48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823" y="3073420"/>
              <a:ext cx="211619" cy="158715"/>
            </a:xfrm>
            <a:custGeom>
              <a:avLst/>
              <a:gdLst>
                <a:gd name="T0" fmla="*/ 116 w 424"/>
                <a:gd name="T1" fmla="*/ 243 h 317"/>
                <a:gd name="T2" fmla="*/ 11 w 424"/>
                <a:gd name="T3" fmla="*/ 135 h 317"/>
                <a:gd name="T4" fmla="*/ 111 w 424"/>
                <a:gd name="T5" fmla="*/ 11 h 317"/>
                <a:gd name="T6" fmla="*/ 280 w 424"/>
                <a:gd name="T7" fmla="*/ 47 h 317"/>
                <a:gd name="T8" fmla="*/ 384 w 424"/>
                <a:gd name="T9" fmla="*/ 122 h 317"/>
                <a:gd name="T10" fmla="*/ 407 w 424"/>
                <a:gd name="T11" fmla="*/ 244 h 317"/>
                <a:gd name="T12" fmla="*/ 267 w 424"/>
                <a:gd name="T13" fmla="*/ 309 h 317"/>
                <a:gd name="T14" fmla="*/ 116 w 424"/>
                <a:gd name="T15" fmla="*/ 24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4" h="317">
                  <a:moveTo>
                    <a:pt x="116" y="243"/>
                  </a:moveTo>
                  <a:cubicBezTo>
                    <a:pt x="71" y="217"/>
                    <a:pt x="20" y="186"/>
                    <a:pt x="11" y="135"/>
                  </a:cubicBezTo>
                  <a:cubicBezTo>
                    <a:pt x="0" y="77"/>
                    <a:pt x="53" y="22"/>
                    <a:pt x="111" y="11"/>
                  </a:cubicBezTo>
                  <a:cubicBezTo>
                    <a:pt x="168" y="0"/>
                    <a:pt x="227" y="21"/>
                    <a:pt x="280" y="47"/>
                  </a:cubicBezTo>
                  <a:cubicBezTo>
                    <a:pt x="319" y="66"/>
                    <a:pt x="358" y="88"/>
                    <a:pt x="384" y="122"/>
                  </a:cubicBezTo>
                  <a:cubicBezTo>
                    <a:pt x="411" y="156"/>
                    <a:pt x="424" y="204"/>
                    <a:pt x="407" y="244"/>
                  </a:cubicBezTo>
                  <a:cubicBezTo>
                    <a:pt x="386" y="295"/>
                    <a:pt x="322" y="317"/>
                    <a:pt x="267" y="309"/>
                  </a:cubicBezTo>
                  <a:cubicBezTo>
                    <a:pt x="212" y="301"/>
                    <a:pt x="164" y="271"/>
                    <a:pt x="116" y="243"/>
                  </a:cubicBezTo>
                </a:path>
              </a:pathLst>
            </a:custGeom>
            <a:solidFill>
              <a:srgbClr val="E19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3" name="Freeform 626">
              <a:extLst>
                <a:ext uri="{FF2B5EF4-FFF2-40B4-BE49-F238E27FC236}">
                  <a16:creationId xmlns:a16="http://schemas.microsoft.com/office/drawing/2014/main" id="{16F18D40-3B86-4B8E-91D3-7DB3B2545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216" y="3071531"/>
              <a:ext cx="317429" cy="205952"/>
            </a:xfrm>
            <a:custGeom>
              <a:avLst/>
              <a:gdLst>
                <a:gd name="T0" fmla="*/ 424 w 634"/>
                <a:gd name="T1" fmla="*/ 358 h 413"/>
                <a:gd name="T2" fmla="*/ 603 w 634"/>
                <a:gd name="T3" fmla="*/ 234 h 413"/>
                <a:gd name="T4" fmla="*/ 496 w 634"/>
                <a:gd name="T5" fmla="*/ 31 h 413"/>
                <a:gd name="T6" fmla="*/ 246 w 634"/>
                <a:gd name="T7" fmla="*/ 36 h 413"/>
                <a:gd name="T8" fmla="*/ 78 w 634"/>
                <a:gd name="T9" fmla="*/ 113 h 413"/>
                <a:gd name="T10" fmla="*/ 13 w 634"/>
                <a:gd name="T11" fmla="*/ 279 h 413"/>
                <a:gd name="T12" fmla="*/ 192 w 634"/>
                <a:gd name="T13" fmla="*/ 409 h 413"/>
                <a:gd name="T14" fmla="*/ 424 w 634"/>
                <a:gd name="T15" fmla="*/ 35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4" h="413">
                  <a:moveTo>
                    <a:pt x="424" y="358"/>
                  </a:moveTo>
                  <a:cubicBezTo>
                    <a:pt x="495" y="333"/>
                    <a:pt x="575" y="303"/>
                    <a:pt x="603" y="234"/>
                  </a:cubicBezTo>
                  <a:cubicBezTo>
                    <a:pt x="634" y="155"/>
                    <a:pt x="574" y="63"/>
                    <a:pt x="496" y="31"/>
                  </a:cubicBezTo>
                  <a:cubicBezTo>
                    <a:pt x="417" y="0"/>
                    <a:pt x="328" y="14"/>
                    <a:pt x="246" y="36"/>
                  </a:cubicBezTo>
                  <a:cubicBezTo>
                    <a:pt x="186" y="52"/>
                    <a:pt x="126" y="73"/>
                    <a:pt x="78" y="113"/>
                  </a:cubicBezTo>
                  <a:cubicBezTo>
                    <a:pt x="31" y="154"/>
                    <a:pt x="0" y="218"/>
                    <a:pt x="13" y="279"/>
                  </a:cubicBezTo>
                  <a:cubicBezTo>
                    <a:pt x="29" y="357"/>
                    <a:pt x="113" y="405"/>
                    <a:pt x="192" y="409"/>
                  </a:cubicBezTo>
                  <a:cubicBezTo>
                    <a:pt x="272" y="413"/>
                    <a:pt x="349" y="384"/>
                    <a:pt x="424" y="358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4" name="Freeform 627">
              <a:extLst>
                <a:ext uri="{FF2B5EF4-FFF2-40B4-BE49-F238E27FC236}">
                  <a16:creationId xmlns:a16="http://schemas.microsoft.com/office/drawing/2014/main" id="{F718C17F-4557-4D5E-A9C4-312B434A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563" y="3103651"/>
              <a:ext cx="221067" cy="143599"/>
            </a:xfrm>
            <a:custGeom>
              <a:avLst/>
              <a:gdLst>
                <a:gd name="T0" fmla="*/ 295 w 441"/>
                <a:gd name="T1" fmla="*/ 249 h 287"/>
                <a:gd name="T2" fmla="*/ 419 w 441"/>
                <a:gd name="T3" fmla="*/ 162 h 287"/>
                <a:gd name="T4" fmla="*/ 345 w 441"/>
                <a:gd name="T5" fmla="*/ 22 h 287"/>
                <a:gd name="T6" fmla="*/ 172 w 441"/>
                <a:gd name="T7" fmla="*/ 25 h 287"/>
                <a:gd name="T8" fmla="*/ 55 w 441"/>
                <a:gd name="T9" fmla="*/ 79 h 287"/>
                <a:gd name="T10" fmla="*/ 9 w 441"/>
                <a:gd name="T11" fmla="*/ 194 h 287"/>
                <a:gd name="T12" fmla="*/ 134 w 441"/>
                <a:gd name="T13" fmla="*/ 284 h 287"/>
                <a:gd name="T14" fmla="*/ 295 w 441"/>
                <a:gd name="T15" fmla="*/ 24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1" h="287">
                  <a:moveTo>
                    <a:pt x="295" y="249"/>
                  </a:moveTo>
                  <a:cubicBezTo>
                    <a:pt x="345" y="232"/>
                    <a:pt x="400" y="211"/>
                    <a:pt x="419" y="162"/>
                  </a:cubicBezTo>
                  <a:cubicBezTo>
                    <a:pt x="441" y="108"/>
                    <a:pt x="400" y="44"/>
                    <a:pt x="345" y="22"/>
                  </a:cubicBezTo>
                  <a:cubicBezTo>
                    <a:pt x="291" y="0"/>
                    <a:pt x="229" y="9"/>
                    <a:pt x="172" y="25"/>
                  </a:cubicBezTo>
                  <a:cubicBezTo>
                    <a:pt x="130" y="36"/>
                    <a:pt x="88" y="50"/>
                    <a:pt x="55" y="79"/>
                  </a:cubicBezTo>
                  <a:cubicBezTo>
                    <a:pt x="22" y="107"/>
                    <a:pt x="0" y="151"/>
                    <a:pt x="9" y="194"/>
                  </a:cubicBezTo>
                  <a:cubicBezTo>
                    <a:pt x="21" y="248"/>
                    <a:pt x="79" y="281"/>
                    <a:pt x="134" y="284"/>
                  </a:cubicBezTo>
                  <a:cubicBezTo>
                    <a:pt x="190" y="287"/>
                    <a:pt x="243" y="267"/>
                    <a:pt x="295" y="249"/>
                  </a:cubicBezTo>
                </a:path>
              </a:pathLst>
            </a:custGeom>
            <a:solidFill>
              <a:srgbClr val="E19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5" name="Freeform 628">
              <a:extLst>
                <a:ext uri="{FF2B5EF4-FFF2-40B4-BE49-F238E27FC236}">
                  <a16:creationId xmlns:a16="http://schemas.microsoft.com/office/drawing/2014/main" id="{66C418F7-3D46-495E-98E2-12872E07C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717" y="2406442"/>
              <a:ext cx="1214923" cy="1213033"/>
            </a:xfrm>
            <a:custGeom>
              <a:avLst/>
              <a:gdLst>
                <a:gd name="T0" fmla="*/ 106 w 2428"/>
                <a:gd name="T1" fmla="*/ 1388 h 2430"/>
                <a:gd name="T2" fmla="*/ 1200 w 2428"/>
                <a:gd name="T3" fmla="*/ 2393 h 2430"/>
                <a:gd name="T4" fmla="*/ 2283 w 2428"/>
                <a:gd name="T5" fmla="*/ 1124 h 2430"/>
                <a:gd name="T6" fmla="*/ 1136 w 2428"/>
                <a:gd name="T7" fmla="*/ 3 h 2430"/>
                <a:gd name="T8" fmla="*/ 1071 w 2428"/>
                <a:gd name="T9" fmla="*/ 2 h 2430"/>
                <a:gd name="T10" fmla="*/ 106 w 2428"/>
                <a:gd name="T11" fmla="*/ 1388 h 2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430">
                  <a:moveTo>
                    <a:pt x="106" y="1388"/>
                  </a:moveTo>
                  <a:cubicBezTo>
                    <a:pt x="106" y="1388"/>
                    <a:pt x="126" y="2430"/>
                    <a:pt x="1200" y="2393"/>
                  </a:cubicBezTo>
                  <a:cubicBezTo>
                    <a:pt x="2275" y="2355"/>
                    <a:pt x="2283" y="1124"/>
                    <a:pt x="2283" y="1124"/>
                  </a:cubicBezTo>
                  <a:cubicBezTo>
                    <a:pt x="2283" y="1124"/>
                    <a:pt x="2428" y="132"/>
                    <a:pt x="1136" y="3"/>
                  </a:cubicBezTo>
                  <a:cubicBezTo>
                    <a:pt x="1115" y="0"/>
                    <a:pt x="1093" y="0"/>
                    <a:pt x="1071" y="2"/>
                  </a:cubicBezTo>
                  <a:cubicBezTo>
                    <a:pt x="876" y="17"/>
                    <a:pt x="0" y="156"/>
                    <a:pt x="106" y="1388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6" name="Freeform 629">
              <a:extLst>
                <a:ext uri="{FF2B5EF4-FFF2-40B4-BE49-F238E27FC236}">
                  <a16:creationId xmlns:a16="http://schemas.microsoft.com/office/drawing/2014/main" id="{BE22AD15-2A43-453A-9A47-275C40628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738" y="3203793"/>
              <a:ext cx="925835" cy="410013"/>
            </a:xfrm>
            <a:custGeom>
              <a:avLst/>
              <a:gdLst>
                <a:gd name="T0" fmla="*/ 1093 w 1849"/>
                <a:gd name="T1" fmla="*/ 739 h 824"/>
                <a:gd name="T2" fmla="*/ 0 w 1849"/>
                <a:gd name="T3" fmla="*/ 0 h 824"/>
                <a:gd name="T4" fmla="*/ 1065 w 1849"/>
                <a:gd name="T5" fmla="*/ 798 h 824"/>
                <a:gd name="T6" fmla="*/ 1849 w 1849"/>
                <a:gd name="T7" fmla="*/ 421 h 824"/>
                <a:gd name="T8" fmla="*/ 1093 w 1849"/>
                <a:gd name="T9" fmla="*/ 739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9" h="824">
                  <a:moveTo>
                    <a:pt x="1093" y="739"/>
                  </a:moveTo>
                  <a:cubicBezTo>
                    <a:pt x="366" y="764"/>
                    <a:pt x="99" y="320"/>
                    <a:pt x="0" y="0"/>
                  </a:cubicBezTo>
                  <a:cubicBezTo>
                    <a:pt x="69" y="302"/>
                    <a:pt x="299" y="824"/>
                    <a:pt x="1065" y="798"/>
                  </a:cubicBezTo>
                  <a:cubicBezTo>
                    <a:pt x="1443" y="784"/>
                    <a:pt x="1689" y="624"/>
                    <a:pt x="1849" y="421"/>
                  </a:cubicBezTo>
                  <a:cubicBezTo>
                    <a:pt x="1681" y="596"/>
                    <a:pt x="1440" y="727"/>
                    <a:pt x="1093" y="739"/>
                  </a:cubicBezTo>
                </a:path>
              </a:pathLst>
            </a:custGeom>
            <a:solidFill>
              <a:srgbClr val="E19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7" name="Freeform 630">
              <a:extLst>
                <a:ext uri="{FF2B5EF4-FFF2-40B4-BE49-F238E27FC236}">
                  <a16:creationId xmlns:a16="http://schemas.microsoft.com/office/drawing/2014/main" id="{AC256263-F61C-4CF5-903A-6CEF79F7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038" y="2253395"/>
              <a:ext cx="1239486" cy="838920"/>
            </a:xfrm>
            <a:custGeom>
              <a:avLst/>
              <a:gdLst>
                <a:gd name="T0" fmla="*/ 2351 w 2479"/>
                <a:gd name="T1" fmla="*/ 843 h 1680"/>
                <a:gd name="T2" fmla="*/ 984 w 2479"/>
                <a:gd name="T3" fmla="*/ 141 h 1680"/>
                <a:gd name="T4" fmla="*/ 131 w 2479"/>
                <a:gd name="T5" fmla="*/ 1580 h 1680"/>
                <a:gd name="T6" fmla="*/ 290 w 2479"/>
                <a:gd name="T7" fmla="*/ 1609 h 1680"/>
                <a:gd name="T8" fmla="*/ 918 w 2479"/>
                <a:gd name="T9" fmla="*/ 825 h 1680"/>
                <a:gd name="T10" fmla="*/ 1990 w 2479"/>
                <a:gd name="T11" fmla="*/ 1020 h 1680"/>
                <a:gd name="T12" fmla="*/ 2340 w 2479"/>
                <a:gd name="T13" fmla="*/ 1680 h 1680"/>
                <a:gd name="T14" fmla="*/ 2351 w 2479"/>
                <a:gd name="T15" fmla="*/ 843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9" h="1680">
                  <a:moveTo>
                    <a:pt x="2351" y="843"/>
                  </a:moveTo>
                  <a:cubicBezTo>
                    <a:pt x="2268" y="483"/>
                    <a:pt x="1752" y="0"/>
                    <a:pt x="984" y="141"/>
                  </a:cubicBezTo>
                  <a:cubicBezTo>
                    <a:pt x="217" y="282"/>
                    <a:pt x="0" y="989"/>
                    <a:pt x="131" y="1580"/>
                  </a:cubicBezTo>
                  <a:lnTo>
                    <a:pt x="290" y="1609"/>
                  </a:lnTo>
                  <a:cubicBezTo>
                    <a:pt x="290" y="1609"/>
                    <a:pt x="324" y="983"/>
                    <a:pt x="918" y="825"/>
                  </a:cubicBezTo>
                  <a:lnTo>
                    <a:pt x="1990" y="1020"/>
                  </a:lnTo>
                  <a:cubicBezTo>
                    <a:pt x="1990" y="1020"/>
                    <a:pt x="2335" y="1316"/>
                    <a:pt x="2340" y="1680"/>
                  </a:cubicBezTo>
                  <a:cubicBezTo>
                    <a:pt x="2340" y="1680"/>
                    <a:pt x="2479" y="1400"/>
                    <a:pt x="2351" y="843"/>
                  </a:cubicBezTo>
                </a:path>
              </a:pathLst>
            </a:custGeom>
            <a:solidFill>
              <a:srgbClr val="E3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8" name="Freeform 631">
              <a:extLst>
                <a:ext uri="{FF2B5EF4-FFF2-40B4-BE49-F238E27FC236}">
                  <a16:creationId xmlns:a16="http://schemas.microsoft.com/office/drawing/2014/main" id="{E634242E-5B17-45DF-8FAE-5F0334A29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820" y="2551929"/>
              <a:ext cx="94473" cy="408123"/>
            </a:xfrm>
            <a:custGeom>
              <a:avLst/>
              <a:gdLst>
                <a:gd name="T0" fmla="*/ 43 w 50"/>
                <a:gd name="T1" fmla="*/ 52 h 216"/>
                <a:gd name="T2" fmla="*/ 50 w 50"/>
                <a:gd name="T3" fmla="*/ 0 h 216"/>
                <a:gd name="T4" fmla="*/ 17 w 50"/>
                <a:gd name="T5" fmla="*/ 98 h 216"/>
                <a:gd name="T6" fmla="*/ 0 w 50"/>
                <a:gd name="T7" fmla="*/ 216 h 216"/>
                <a:gd name="T8" fmla="*/ 43 w 50"/>
                <a:gd name="T9" fmla="*/ 5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16">
                  <a:moveTo>
                    <a:pt x="43" y="52"/>
                  </a:moveTo>
                  <a:lnTo>
                    <a:pt x="50" y="0"/>
                  </a:lnTo>
                  <a:lnTo>
                    <a:pt x="17" y="98"/>
                  </a:lnTo>
                  <a:lnTo>
                    <a:pt x="0" y="216"/>
                  </a:lnTo>
                  <a:lnTo>
                    <a:pt x="43" y="52"/>
                  </a:lnTo>
                  <a:close/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9" name="Freeform 632">
              <a:extLst>
                <a:ext uri="{FF2B5EF4-FFF2-40B4-BE49-F238E27FC236}">
                  <a16:creationId xmlns:a16="http://schemas.microsoft.com/office/drawing/2014/main" id="{3E55B4ED-A33A-40C5-94CD-6FBB300F6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738" y="3203793"/>
              <a:ext cx="1014641" cy="411902"/>
            </a:xfrm>
            <a:custGeom>
              <a:avLst/>
              <a:gdLst>
                <a:gd name="T0" fmla="*/ 0 w 2027"/>
                <a:gd name="T1" fmla="*/ 0 h 828"/>
                <a:gd name="T2" fmla="*/ 575 w 2027"/>
                <a:gd name="T3" fmla="*/ 202 h 828"/>
                <a:gd name="T4" fmla="*/ 1474 w 2027"/>
                <a:gd name="T5" fmla="*/ 162 h 828"/>
                <a:gd name="T6" fmla="*/ 2027 w 2027"/>
                <a:gd name="T7" fmla="*/ 129 h 828"/>
                <a:gd name="T8" fmla="*/ 1035 w 2027"/>
                <a:gd name="T9" fmla="*/ 808 h 828"/>
                <a:gd name="T10" fmla="*/ 0 w 2027"/>
                <a:gd name="T11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7" h="828">
                  <a:moveTo>
                    <a:pt x="0" y="0"/>
                  </a:moveTo>
                  <a:cubicBezTo>
                    <a:pt x="0" y="0"/>
                    <a:pt x="123" y="395"/>
                    <a:pt x="575" y="202"/>
                  </a:cubicBezTo>
                  <a:cubicBezTo>
                    <a:pt x="575" y="202"/>
                    <a:pt x="1208" y="382"/>
                    <a:pt x="1474" y="162"/>
                  </a:cubicBezTo>
                  <a:cubicBezTo>
                    <a:pt x="1474" y="162"/>
                    <a:pt x="1820" y="369"/>
                    <a:pt x="2027" y="129"/>
                  </a:cubicBezTo>
                  <a:cubicBezTo>
                    <a:pt x="2027" y="129"/>
                    <a:pt x="1907" y="828"/>
                    <a:pt x="1035" y="808"/>
                  </a:cubicBezTo>
                  <a:cubicBezTo>
                    <a:pt x="163" y="788"/>
                    <a:pt x="64" y="250"/>
                    <a:pt x="0" y="0"/>
                  </a:cubicBezTo>
                </a:path>
              </a:pathLst>
            </a:custGeom>
            <a:solidFill>
              <a:srgbClr val="E6E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0" name="Freeform 633">
              <a:extLst>
                <a:ext uri="{FF2B5EF4-FFF2-40B4-BE49-F238E27FC236}">
                  <a16:creationId xmlns:a16="http://schemas.microsoft.com/office/drawing/2014/main" id="{46943F87-8A30-4D55-ADE6-58D7658E0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725" y="3341723"/>
              <a:ext cx="462918" cy="207840"/>
            </a:xfrm>
            <a:custGeom>
              <a:avLst/>
              <a:gdLst>
                <a:gd name="T0" fmla="*/ 20 w 927"/>
                <a:gd name="T1" fmla="*/ 39 h 419"/>
                <a:gd name="T2" fmla="*/ 799 w 927"/>
                <a:gd name="T3" fmla="*/ 0 h 419"/>
                <a:gd name="T4" fmla="*/ 492 w 927"/>
                <a:gd name="T5" fmla="*/ 379 h 419"/>
                <a:gd name="T6" fmla="*/ 20 w 927"/>
                <a:gd name="T7" fmla="*/ 3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7" h="419">
                  <a:moveTo>
                    <a:pt x="20" y="39"/>
                  </a:moveTo>
                  <a:cubicBezTo>
                    <a:pt x="20" y="39"/>
                    <a:pt x="512" y="133"/>
                    <a:pt x="799" y="0"/>
                  </a:cubicBezTo>
                  <a:cubicBezTo>
                    <a:pt x="799" y="0"/>
                    <a:pt x="927" y="336"/>
                    <a:pt x="492" y="379"/>
                  </a:cubicBezTo>
                  <a:cubicBezTo>
                    <a:pt x="93" y="419"/>
                    <a:pt x="0" y="193"/>
                    <a:pt x="20" y="39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1" name="Freeform 634">
              <a:extLst>
                <a:ext uri="{FF2B5EF4-FFF2-40B4-BE49-F238E27FC236}">
                  <a16:creationId xmlns:a16="http://schemas.microsoft.com/office/drawing/2014/main" id="{60AD642B-7E3A-4A63-8EB3-0DECD71A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000" y="2892032"/>
              <a:ext cx="204062" cy="105810"/>
            </a:xfrm>
            <a:custGeom>
              <a:avLst/>
              <a:gdLst>
                <a:gd name="T0" fmla="*/ 407 w 407"/>
                <a:gd name="T1" fmla="*/ 119 h 210"/>
                <a:gd name="T2" fmla="*/ 0 w 407"/>
                <a:gd name="T3" fmla="*/ 210 h 210"/>
                <a:gd name="T4" fmla="*/ 407 w 407"/>
                <a:gd name="T5" fmla="*/ 11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7" h="210">
                  <a:moveTo>
                    <a:pt x="407" y="119"/>
                  </a:moveTo>
                  <a:cubicBezTo>
                    <a:pt x="407" y="119"/>
                    <a:pt x="165" y="0"/>
                    <a:pt x="0" y="210"/>
                  </a:cubicBezTo>
                  <a:cubicBezTo>
                    <a:pt x="0" y="210"/>
                    <a:pt x="207" y="115"/>
                    <a:pt x="407" y="119"/>
                  </a:cubicBezTo>
                  <a:close/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2" name="Freeform 635">
              <a:extLst>
                <a:ext uri="{FF2B5EF4-FFF2-40B4-BE49-F238E27FC236}">
                  <a16:creationId xmlns:a16="http://schemas.microsoft.com/office/drawing/2014/main" id="{4C5D6E10-FF7F-4FD4-983B-CB25CC527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400" y="2897701"/>
              <a:ext cx="192725" cy="117146"/>
            </a:xfrm>
            <a:custGeom>
              <a:avLst/>
              <a:gdLst>
                <a:gd name="T0" fmla="*/ 384 w 384"/>
                <a:gd name="T1" fmla="*/ 237 h 237"/>
                <a:gd name="T2" fmla="*/ 0 w 384"/>
                <a:gd name="T3" fmla="*/ 74 h 237"/>
                <a:gd name="T4" fmla="*/ 384 w 384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237">
                  <a:moveTo>
                    <a:pt x="384" y="237"/>
                  </a:moveTo>
                  <a:cubicBezTo>
                    <a:pt x="384" y="237"/>
                    <a:pt x="257" y="0"/>
                    <a:pt x="0" y="74"/>
                  </a:cubicBezTo>
                  <a:cubicBezTo>
                    <a:pt x="0" y="74"/>
                    <a:pt x="225" y="118"/>
                    <a:pt x="384" y="237"/>
                  </a:cubicBezTo>
                  <a:close/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3" name="Freeform 636">
              <a:extLst>
                <a:ext uri="{FF2B5EF4-FFF2-40B4-BE49-F238E27FC236}">
                  <a16:creationId xmlns:a16="http://schemas.microsoft.com/office/drawing/2014/main" id="{55ECC784-DF85-4D12-9248-8EB8E818F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126" y="3011069"/>
              <a:ext cx="171941" cy="171941"/>
            </a:xfrm>
            <a:custGeom>
              <a:avLst/>
              <a:gdLst>
                <a:gd name="T0" fmla="*/ 335 w 341"/>
                <a:gd name="T1" fmla="*/ 160 h 342"/>
                <a:gd name="T2" fmla="*/ 182 w 341"/>
                <a:gd name="T3" fmla="*/ 336 h 342"/>
                <a:gd name="T4" fmla="*/ 6 w 341"/>
                <a:gd name="T5" fmla="*/ 183 h 342"/>
                <a:gd name="T6" fmla="*/ 159 w 341"/>
                <a:gd name="T7" fmla="*/ 7 h 342"/>
                <a:gd name="T8" fmla="*/ 335 w 341"/>
                <a:gd name="T9" fmla="*/ 16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42">
                  <a:moveTo>
                    <a:pt x="335" y="160"/>
                  </a:moveTo>
                  <a:cubicBezTo>
                    <a:pt x="341" y="250"/>
                    <a:pt x="273" y="329"/>
                    <a:pt x="182" y="336"/>
                  </a:cubicBezTo>
                  <a:cubicBezTo>
                    <a:pt x="92" y="342"/>
                    <a:pt x="13" y="274"/>
                    <a:pt x="6" y="183"/>
                  </a:cubicBezTo>
                  <a:cubicBezTo>
                    <a:pt x="0" y="93"/>
                    <a:pt x="68" y="14"/>
                    <a:pt x="159" y="7"/>
                  </a:cubicBezTo>
                  <a:cubicBezTo>
                    <a:pt x="249" y="0"/>
                    <a:pt x="328" y="69"/>
                    <a:pt x="335" y="160"/>
                  </a:cubicBezTo>
                  <a:close/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4" name="Freeform 637">
              <a:extLst>
                <a:ext uri="{FF2B5EF4-FFF2-40B4-BE49-F238E27FC236}">
                  <a16:creationId xmlns:a16="http://schemas.microsoft.com/office/drawing/2014/main" id="{2EAB7D11-7FAD-46BF-A641-B80BF8BAE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573" y="3024294"/>
              <a:ext cx="162494" cy="162493"/>
            </a:xfrm>
            <a:custGeom>
              <a:avLst/>
              <a:gdLst>
                <a:gd name="T0" fmla="*/ 318 w 326"/>
                <a:gd name="T1" fmla="*/ 178 h 327"/>
                <a:gd name="T2" fmla="*/ 148 w 326"/>
                <a:gd name="T3" fmla="*/ 319 h 327"/>
                <a:gd name="T4" fmla="*/ 8 w 326"/>
                <a:gd name="T5" fmla="*/ 148 h 327"/>
                <a:gd name="T6" fmla="*/ 178 w 326"/>
                <a:gd name="T7" fmla="*/ 8 h 327"/>
                <a:gd name="T8" fmla="*/ 318 w 326"/>
                <a:gd name="T9" fmla="*/ 17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7">
                  <a:moveTo>
                    <a:pt x="318" y="178"/>
                  </a:moveTo>
                  <a:cubicBezTo>
                    <a:pt x="310" y="264"/>
                    <a:pt x="234" y="327"/>
                    <a:pt x="148" y="319"/>
                  </a:cubicBezTo>
                  <a:cubicBezTo>
                    <a:pt x="62" y="310"/>
                    <a:pt x="0" y="234"/>
                    <a:pt x="8" y="148"/>
                  </a:cubicBezTo>
                  <a:cubicBezTo>
                    <a:pt x="16" y="63"/>
                    <a:pt x="92" y="0"/>
                    <a:pt x="178" y="8"/>
                  </a:cubicBezTo>
                  <a:cubicBezTo>
                    <a:pt x="264" y="17"/>
                    <a:pt x="326" y="93"/>
                    <a:pt x="318" y="1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5" name="Freeform 638">
              <a:extLst>
                <a:ext uri="{FF2B5EF4-FFF2-40B4-BE49-F238E27FC236}">
                  <a16:creationId xmlns:a16="http://schemas.microsoft.com/office/drawing/2014/main" id="{08904630-5B83-44E9-A60F-49B94453D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252" y="3065862"/>
              <a:ext cx="92584" cy="92584"/>
            </a:xfrm>
            <a:custGeom>
              <a:avLst/>
              <a:gdLst>
                <a:gd name="T0" fmla="*/ 179 w 184"/>
                <a:gd name="T1" fmla="*/ 100 h 184"/>
                <a:gd name="T2" fmla="*/ 84 w 184"/>
                <a:gd name="T3" fmla="*/ 179 h 184"/>
                <a:gd name="T4" fmla="*/ 5 w 184"/>
                <a:gd name="T5" fmla="*/ 83 h 184"/>
                <a:gd name="T6" fmla="*/ 100 w 184"/>
                <a:gd name="T7" fmla="*/ 4 h 184"/>
                <a:gd name="T8" fmla="*/ 179 w 184"/>
                <a:gd name="T9" fmla="*/ 10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179" y="100"/>
                  </a:moveTo>
                  <a:cubicBezTo>
                    <a:pt x="175" y="149"/>
                    <a:pt x="132" y="184"/>
                    <a:pt x="84" y="179"/>
                  </a:cubicBezTo>
                  <a:cubicBezTo>
                    <a:pt x="35" y="175"/>
                    <a:pt x="0" y="132"/>
                    <a:pt x="5" y="83"/>
                  </a:cubicBezTo>
                  <a:cubicBezTo>
                    <a:pt x="9" y="35"/>
                    <a:pt x="52" y="0"/>
                    <a:pt x="100" y="4"/>
                  </a:cubicBezTo>
                  <a:cubicBezTo>
                    <a:pt x="149" y="9"/>
                    <a:pt x="184" y="52"/>
                    <a:pt x="179" y="100"/>
                  </a:cubicBezTo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6" name="Freeform 639">
              <a:extLst>
                <a:ext uri="{FF2B5EF4-FFF2-40B4-BE49-F238E27FC236}">
                  <a16:creationId xmlns:a16="http://schemas.microsoft.com/office/drawing/2014/main" id="{AE00D834-2CB6-4FB8-B21E-60E00D360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169" y="3011069"/>
              <a:ext cx="170051" cy="171941"/>
            </a:xfrm>
            <a:custGeom>
              <a:avLst/>
              <a:gdLst>
                <a:gd name="T0" fmla="*/ 6 w 342"/>
                <a:gd name="T1" fmla="*/ 160 h 342"/>
                <a:gd name="T2" fmla="*/ 159 w 342"/>
                <a:gd name="T3" fmla="*/ 336 h 342"/>
                <a:gd name="T4" fmla="*/ 335 w 342"/>
                <a:gd name="T5" fmla="*/ 183 h 342"/>
                <a:gd name="T6" fmla="*/ 182 w 342"/>
                <a:gd name="T7" fmla="*/ 7 h 342"/>
                <a:gd name="T8" fmla="*/ 6 w 342"/>
                <a:gd name="T9" fmla="*/ 16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342">
                  <a:moveTo>
                    <a:pt x="6" y="160"/>
                  </a:moveTo>
                  <a:cubicBezTo>
                    <a:pt x="0" y="250"/>
                    <a:pt x="68" y="329"/>
                    <a:pt x="159" y="336"/>
                  </a:cubicBezTo>
                  <a:cubicBezTo>
                    <a:pt x="249" y="342"/>
                    <a:pt x="328" y="274"/>
                    <a:pt x="335" y="183"/>
                  </a:cubicBezTo>
                  <a:cubicBezTo>
                    <a:pt x="342" y="93"/>
                    <a:pt x="273" y="14"/>
                    <a:pt x="182" y="7"/>
                  </a:cubicBezTo>
                  <a:cubicBezTo>
                    <a:pt x="92" y="0"/>
                    <a:pt x="13" y="69"/>
                    <a:pt x="6" y="160"/>
                  </a:cubicBezTo>
                  <a:close/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7" name="Freeform 640">
              <a:extLst>
                <a:ext uri="{FF2B5EF4-FFF2-40B4-BE49-F238E27FC236}">
                  <a16:creationId xmlns:a16="http://schemas.microsoft.com/office/drawing/2014/main" id="{37A7D39F-FCC0-4F2C-8351-18AE6E03A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280" y="3024294"/>
              <a:ext cx="164384" cy="162493"/>
            </a:xfrm>
            <a:custGeom>
              <a:avLst/>
              <a:gdLst>
                <a:gd name="T0" fmla="*/ 8 w 326"/>
                <a:gd name="T1" fmla="*/ 178 h 327"/>
                <a:gd name="T2" fmla="*/ 178 w 326"/>
                <a:gd name="T3" fmla="*/ 319 h 327"/>
                <a:gd name="T4" fmla="*/ 318 w 326"/>
                <a:gd name="T5" fmla="*/ 148 h 327"/>
                <a:gd name="T6" fmla="*/ 148 w 326"/>
                <a:gd name="T7" fmla="*/ 8 h 327"/>
                <a:gd name="T8" fmla="*/ 8 w 326"/>
                <a:gd name="T9" fmla="*/ 17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7">
                  <a:moveTo>
                    <a:pt x="8" y="178"/>
                  </a:moveTo>
                  <a:cubicBezTo>
                    <a:pt x="16" y="264"/>
                    <a:pt x="92" y="327"/>
                    <a:pt x="178" y="319"/>
                  </a:cubicBezTo>
                  <a:cubicBezTo>
                    <a:pt x="264" y="310"/>
                    <a:pt x="326" y="234"/>
                    <a:pt x="318" y="148"/>
                  </a:cubicBezTo>
                  <a:cubicBezTo>
                    <a:pt x="310" y="63"/>
                    <a:pt x="234" y="0"/>
                    <a:pt x="148" y="8"/>
                  </a:cubicBezTo>
                  <a:cubicBezTo>
                    <a:pt x="62" y="17"/>
                    <a:pt x="0" y="93"/>
                    <a:pt x="8" y="1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8" name="Freeform 641">
              <a:extLst>
                <a:ext uri="{FF2B5EF4-FFF2-40B4-BE49-F238E27FC236}">
                  <a16:creationId xmlns:a16="http://schemas.microsoft.com/office/drawing/2014/main" id="{00687E1D-4551-4D68-A723-4E612FB91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511" y="3065862"/>
              <a:ext cx="92584" cy="92584"/>
            </a:xfrm>
            <a:custGeom>
              <a:avLst/>
              <a:gdLst>
                <a:gd name="T0" fmla="*/ 5 w 184"/>
                <a:gd name="T1" fmla="*/ 100 h 184"/>
                <a:gd name="T2" fmla="*/ 100 w 184"/>
                <a:gd name="T3" fmla="*/ 179 h 184"/>
                <a:gd name="T4" fmla="*/ 179 w 184"/>
                <a:gd name="T5" fmla="*/ 83 h 184"/>
                <a:gd name="T6" fmla="*/ 84 w 184"/>
                <a:gd name="T7" fmla="*/ 4 h 184"/>
                <a:gd name="T8" fmla="*/ 5 w 184"/>
                <a:gd name="T9" fmla="*/ 10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" y="100"/>
                  </a:moveTo>
                  <a:cubicBezTo>
                    <a:pt x="9" y="149"/>
                    <a:pt x="52" y="184"/>
                    <a:pt x="100" y="179"/>
                  </a:cubicBezTo>
                  <a:cubicBezTo>
                    <a:pt x="149" y="175"/>
                    <a:pt x="184" y="132"/>
                    <a:pt x="179" y="83"/>
                  </a:cubicBezTo>
                  <a:cubicBezTo>
                    <a:pt x="175" y="35"/>
                    <a:pt x="132" y="0"/>
                    <a:pt x="84" y="4"/>
                  </a:cubicBezTo>
                  <a:cubicBezTo>
                    <a:pt x="35" y="9"/>
                    <a:pt x="0" y="52"/>
                    <a:pt x="5" y="100"/>
                  </a:cubicBezTo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9" name="Freeform 642">
              <a:extLst>
                <a:ext uri="{FF2B5EF4-FFF2-40B4-BE49-F238E27FC236}">
                  <a16:creationId xmlns:a16="http://schemas.microsoft.com/office/drawing/2014/main" id="{6096539A-E7DE-4CBD-A05E-5C767D9AD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791" y="3203793"/>
              <a:ext cx="128483" cy="102031"/>
            </a:xfrm>
            <a:custGeom>
              <a:avLst/>
              <a:gdLst>
                <a:gd name="T0" fmla="*/ 90 w 254"/>
                <a:gd name="T1" fmla="*/ 0 h 204"/>
                <a:gd name="T2" fmla="*/ 0 w 254"/>
                <a:gd name="T3" fmla="*/ 193 h 204"/>
                <a:gd name="T4" fmla="*/ 90 w 254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204">
                  <a:moveTo>
                    <a:pt x="90" y="0"/>
                  </a:moveTo>
                  <a:cubicBezTo>
                    <a:pt x="90" y="0"/>
                    <a:pt x="254" y="177"/>
                    <a:pt x="0" y="193"/>
                  </a:cubicBezTo>
                  <a:cubicBezTo>
                    <a:pt x="0" y="193"/>
                    <a:pt x="110" y="204"/>
                    <a:pt x="90" y="0"/>
                  </a:cubicBezTo>
                  <a:close/>
                </a:path>
              </a:pathLst>
            </a:custGeom>
            <a:solidFill>
              <a:srgbClr val="E19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0" name="Freeform 643">
              <a:extLst>
                <a:ext uri="{FF2B5EF4-FFF2-40B4-BE49-F238E27FC236}">
                  <a16:creationId xmlns:a16="http://schemas.microsoft.com/office/drawing/2014/main" id="{AA99D6BD-A383-432C-8B0F-3500A3432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851" y="3370066"/>
              <a:ext cx="323098" cy="136041"/>
            </a:xfrm>
            <a:custGeom>
              <a:avLst/>
              <a:gdLst>
                <a:gd name="T0" fmla="*/ 0 w 644"/>
                <a:gd name="T1" fmla="*/ 6 h 273"/>
                <a:gd name="T2" fmla="*/ 644 w 644"/>
                <a:gd name="T3" fmla="*/ 0 h 273"/>
                <a:gd name="T4" fmla="*/ 302 w 644"/>
                <a:gd name="T5" fmla="*/ 255 h 273"/>
                <a:gd name="T6" fmla="*/ 0 w 644"/>
                <a:gd name="T7" fmla="*/ 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273">
                  <a:moveTo>
                    <a:pt x="0" y="6"/>
                  </a:moveTo>
                  <a:cubicBezTo>
                    <a:pt x="0" y="6"/>
                    <a:pt x="300" y="152"/>
                    <a:pt x="644" y="0"/>
                  </a:cubicBezTo>
                  <a:cubicBezTo>
                    <a:pt x="644" y="0"/>
                    <a:pt x="626" y="273"/>
                    <a:pt x="302" y="255"/>
                  </a:cubicBezTo>
                  <a:cubicBezTo>
                    <a:pt x="48" y="241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702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" name="Freeform 644">
              <a:extLst>
                <a:ext uri="{FF2B5EF4-FFF2-40B4-BE49-F238E27FC236}">
                  <a16:creationId xmlns:a16="http://schemas.microsoft.com/office/drawing/2014/main" id="{D42B8F2A-C4EB-4532-9D3E-385524ECB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202" y="3430528"/>
              <a:ext cx="224846" cy="69911"/>
            </a:xfrm>
            <a:custGeom>
              <a:avLst/>
              <a:gdLst>
                <a:gd name="T0" fmla="*/ 451 w 451"/>
                <a:gd name="T1" fmla="*/ 35 h 139"/>
                <a:gd name="T2" fmla="*/ 424 w 451"/>
                <a:gd name="T3" fmla="*/ 26 h 139"/>
                <a:gd name="T4" fmla="*/ 122 w 451"/>
                <a:gd name="T5" fmla="*/ 36 h 139"/>
                <a:gd name="T6" fmla="*/ 0 w 451"/>
                <a:gd name="T7" fmla="*/ 71 h 139"/>
                <a:gd name="T8" fmla="*/ 178 w 451"/>
                <a:gd name="T9" fmla="*/ 131 h 139"/>
                <a:gd name="T10" fmla="*/ 451 w 451"/>
                <a:gd name="T11" fmla="*/ 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139">
                  <a:moveTo>
                    <a:pt x="451" y="35"/>
                  </a:moveTo>
                  <a:cubicBezTo>
                    <a:pt x="442" y="32"/>
                    <a:pt x="433" y="29"/>
                    <a:pt x="424" y="26"/>
                  </a:cubicBezTo>
                  <a:cubicBezTo>
                    <a:pt x="326" y="0"/>
                    <a:pt x="222" y="18"/>
                    <a:pt x="122" y="36"/>
                  </a:cubicBezTo>
                  <a:cubicBezTo>
                    <a:pt x="82" y="44"/>
                    <a:pt x="39" y="54"/>
                    <a:pt x="0" y="71"/>
                  </a:cubicBezTo>
                  <a:cubicBezTo>
                    <a:pt x="44" y="102"/>
                    <a:pt x="101" y="127"/>
                    <a:pt x="178" y="131"/>
                  </a:cubicBezTo>
                  <a:cubicBezTo>
                    <a:pt x="319" y="139"/>
                    <a:pt x="402" y="91"/>
                    <a:pt x="451" y="35"/>
                  </a:cubicBezTo>
                </a:path>
              </a:pathLst>
            </a:custGeom>
            <a:solidFill>
              <a:srgbClr val="F06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2" name="Freeform 645">
              <a:extLst>
                <a:ext uri="{FF2B5EF4-FFF2-40B4-BE49-F238E27FC236}">
                  <a16:creationId xmlns:a16="http://schemas.microsoft.com/office/drawing/2014/main" id="{DE2D5F7C-10A9-4678-B193-798D72402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750" y="3381402"/>
              <a:ext cx="251299" cy="79357"/>
            </a:xfrm>
            <a:custGeom>
              <a:avLst/>
              <a:gdLst>
                <a:gd name="T0" fmla="*/ 0 w 505"/>
                <a:gd name="T1" fmla="*/ 8 h 158"/>
                <a:gd name="T2" fmla="*/ 272 w 505"/>
                <a:gd name="T3" fmla="*/ 43 h 158"/>
                <a:gd name="T4" fmla="*/ 505 w 505"/>
                <a:gd name="T5" fmla="*/ 0 h 158"/>
                <a:gd name="T6" fmla="*/ 356 w 505"/>
                <a:gd name="T7" fmla="*/ 126 h 158"/>
                <a:gd name="T8" fmla="*/ 117 w 505"/>
                <a:gd name="T9" fmla="*/ 114 h 158"/>
                <a:gd name="T10" fmla="*/ 0 w 505"/>
                <a:gd name="T11" fmla="*/ 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5" h="158">
                  <a:moveTo>
                    <a:pt x="0" y="8"/>
                  </a:moveTo>
                  <a:cubicBezTo>
                    <a:pt x="0" y="8"/>
                    <a:pt x="132" y="48"/>
                    <a:pt x="272" y="43"/>
                  </a:cubicBezTo>
                  <a:cubicBezTo>
                    <a:pt x="391" y="39"/>
                    <a:pt x="505" y="0"/>
                    <a:pt x="505" y="0"/>
                  </a:cubicBezTo>
                  <a:cubicBezTo>
                    <a:pt x="505" y="0"/>
                    <a:pt x="484" y="95"/>
                    <a:pt x="356" y="126"/>
                  </a:cubicBezTo>
                  <a:cubicBezTo>
                    <a:pt x="228" y="158"/>
                    <a:pt x="117" y="114"/>
                    <a:pt x="117" y="114"/>
                  </a:cubicBezTo>
                  <a:cubicBezTo>
                    <a:pt x="117" y="114"/>
                    <a:pt x="21" y="75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3" name="Freeform 646">
              <a:extLst>
                <a:ext uri="{FF2B5EF4-FFF2-40B4-BE49-F238E27FC236}">
                  <a16:creationId xmlns:a16="http://schemas.microsoft.com/office/drawing/2014/main" id="{5DC15078-3918-4C17-B233-D4394D848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658" y="2474462"/>
              <a:ext cx="279640" cy="615964"/>
            </a:xfrm>
            <a:custGeom>
              <a:avLst/>
              <a:gdLst>
                <a:gd name="T0" fmla="*/ 554 w 561"/>
                <a:gd name="T1" fmla="*/ 1211 h 1233"/>
                <a:gd name="T2" fmla="*/ 395 w 561"/>
                <a:gd name="T3" fmla="*/ 1233 h 1233"/>
                <a:gd name="T4" fmla="*/ 0 w 561"/>
                <a:gd name="T5" fmla="*/ 218 h 1233"/>
                <a:gd name="T6" fmla="*/ 455 w 561"/>
                <a:gd name="T7" fmla="*/ 220 h 1233"/>
                <a:gd name="T8" fmla="*/ 554 w 561"/>
                <a:gd name="T9" fmla="*/ 1211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1233">
                  <a:moveTo>
                    <a:pt x="554" y="1211"/>
                  </a:moveTo>
                  <a:lnTo>
                    <a:pt x="395" y="1233"/>
                  </a:lnTo>
                  <a:lnTo>
                    <a:pt x="0" y="218"/>
                  </a:lnTo>
                  <a:cubicBezTo>
                    <a:pt x="0" y="218"/>
                    <a:pt x="348" y="0"/>
                    <a:pt x="455" y="220"/>
                  </a:cubicBezTo>
                  <a:cubicBezTo>
                    <a:pt x="561" y="441"/>
                    <a:pt x="554" y="1211"/>
                    <a:pt x="554" y="1211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4" name="Freeform 647">
              <a:extLst>
                <a:ext uri="{FF2B5EF4-FFF2-40B4-BE49-F238E27FC236}">
                  <a16:creationId xmlns:a16="http://schemas.microsoft.com/office/drawing/2014/main" id="{38E5C6C9-7042-46C2-8276-7EB2EB965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048" y="2446120"/>
              <a:ext cx="1112892" cy="404344"/>
            </a:xfrm>
            <a:custGeom>
              <a:avLst/>
              <a:gdLst>
                <a:gd name="T0" fmla="*/ 488 w 2226"/>
                <a:gd name="T1" fmla="*/ 439 h 811"/>
                <a:gd name="T2" fmla="*/ 0 w 2226"/>
                <a:gd name="T3" fmla="*/ 0 h 811"/>
                <a:gd name="T4" fmla="*/ 536 w 2226"/>
                <a:gd name="T5" fmla="*/ 547 h 811"/>
                <a:gd name="T6" fmla="*/ 2226 w 2226"/>
                <a:gd name="T7" fmla="*/ 384 h 811"/>
                <a:gd name="T8" fmla="*/ 2223 w 2226"/>
                <a:gd name="T9" fmla="*/ 377 h 811"/>
                <a:gd name="T10" fmla="*/ 488 w 2226"/>
                <a:gd name="T11" fmla="*/ 439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6" h="811">
                  <a:moveTo>
                    <a:pt x="488" y="439"/>
                  </a:moveTo>
                  <a:cubicBezTo>
                    <a:pt x="211" y="344"/>
                    <a:pt x="71" y="167"/>
                    <a:pt x="0" y="0"/>
                  </a:cubicBezTo>
                  <a:cubicBezTo>
                    <a:pt x="48" y="189"/>
                    <a:pt x="180" y="443"/>
                    <a:pt x="536" y="547"/>
                  </a:cubicBezTo>
                  <a:cubicBezTo>
                    <a:pt x="1138" y="721"/>
                    <a:pt x="1314" y="811"/>
                    <a:pt x="2226" y="384"/>
                  </a:cubicBezTo>
                  <a:cubicBezTo>
                    <a:pt x="2226" y="384"/>
                    <a:pt x="2225" y="382"/>
                    <a:pt x="2223" y="377"/>
                  </a:cubicBezTo>
                  <a:cubicBezTo>
                    <a:pt x="1289" y="754"/>
                    <a:pt x="1102" y="650"/>
                    <a:pt x="488" y="439"/>
                  </a:cubicBezTo>
                </a:path>
              </a:pathLst>
            </a:custGeom>
            <a:solidFill>
              <a:srgbClr val="726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5" name="Freeform 648">
              <a:extLst>
                <a:ext uri="{FF2B5EF4-FFF2-40B4-BE49-F238E27FC236}">
                  <a16:creationId xmlns:a16="http://schemas.microsoft.com/office/drawing/2014/main" id="{17C4BCD9-E4C2-4FF0-9BB4-E579C1A2F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044" y="2249616"/>
              <a:ext cx="1128008" cy="572507"/>
            </a:xfrm>
            <a:custGeom>
              <a:avLst/>
              <a:gdLst>
                <a:gd name="T0" fmla="*/ 521 w 2256"/>
                <a:gd name="T1" fmla="*/ 834 h 1149"/>
                <a:gd name="T2" fmla="*/ 2256 w 2256"/>
                <a:gd name="T3" fmla="*/ 772 h 1149"/>
                <a:gd name="T4" fmla="*/ 1055 w 2256"/>
                <a:gd name="T5" fmla="*/ 165 h 1149"/>
                <a:gd name="T6" fmla="*/ 7 w 2256"/>
                <a:gd name="T7" fmla="*/ 165 h 1149"/>
                <a:gd name="T8" fmla="*/ 33 w 2256"/>
                <a:gd name="T9" fmla="*/ 395 h 1149"/>
                <a:gd name="T10" fmla="*/ 521 w 2256"/>
                <a:gd name="T11" fmla="*/ 834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6" h="1149">
                  <a:moveTo>
                    <a:pt x="521" y="834"/>
                  </a:moveTo>
                  <a:cubicBezTo>
                    <a:pt x="1135" y="1045"/>
                    <a:pt x="1322" y="1149"/>
                    <a:pt x="2256" y="772"/>
                  </a:cubicBezTo>
                  <a:cubicBezTo>
                    <a:pt x="2220" y="697"/>
                    <a:pt x="1862" y="0"/>
                    <a:pt x="1055" y="165"/>
                  </a:cubicBezTo>
                  <a:cubicBezTo>
                    <a:pt x="201" y="340"/>
                    <a:pt x="7" y="165"/>
                    <a:pt x="7" y="165"/>
                  </a:cubicBezTo>
                  <a:cubicBezTo>
                    <a:pt x="7" y="165"/>
                    <a:pt x="0" y="265"/>
                    <a:pt x="33" y="395"/>
                  </a:cubicBezTo>
                  <a:cubicBezTo>
                    <a:pt x="104" y="562"/>
                    <a:pt x="244" y="739"/>
                    <a:pt x="521" y="834"/>
                  </a:cubicBezTo>
                  <a:close/>
                </a:path>
              </a:pathLst>
            </a:custGeom>
            <a:solidFill>
              <a:srgbClr val="E3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6" name="Freeform 649">
              <a:extLst>
                <a:ext uri="{FF2B5EF4-FFF2-40B4-BE49-F238E27FC236}">
                  <a16:creationId xmlns:a16="http://schemas.microsoft.com/office/drawing/2014/main" id="{CFEC2932-86EF-499E-9FF7-23BF768F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894" y="2661518"/>
              <a:ext cx="285309" cy="428908"/>
            </a:xfrm>
            <a:custGeom>
              <a:avLst/>
              <a:gdLst>
                <a:gd name="T0" fmla="*/ 297 w 568"/>
                <a:gd name="T1" fmla="*/ 858 h 858"/>
                <a:gd name="T2" fmla="*/ 0 w 568"/>
                <a:gd name="T3" fmla="*/ 202 h 858"/>
                <a:gd name="T4" fmla="*/ 279 w 568"/>
                <a:gd name="T5" fmla="*/ 201 h 858"/>
                <a:gd name="T6" fmla="*/ 400 w 568"/>
                <a:gd name="T7" fmla="*/ 0 h 858"/>
                <a:gd name="T8" fmla="*/ 456 w 568"/>
                <a:gd name="T9" fmla="*/ 836 h 858"/>
                <a:gd name="T10" fmla="*/ 297 w 568"/>
                <a:gd name="T11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8" h="858">
                  <a:moveTo>
                    <a:pt x="297" y="858"/>
                  </a:moveTo>
                  <a:lnTo>
                    <a:pt x="0" y="202"/>
                  </a:lnTo>
                  <a:cubicBezTo>
                    <a:pt x="0" y="202"/>
                    <a:pt x="149" y="301"/>
                    <a:pt x="279" y="201"/>
                  </a:cubicBezTo>
                  <a:cubicBezTo>
                    <a:pt x="409" y="101"/>
                    <a:pt x="400" y="0"/>
                    <a:pt x="400" y="0"/>
                  </a:cubicBezTo>
                  <a:cubicBezTo>
                    <a:pt x="400" y="0"/>
                    <a:pt x="568" y="587"/>
                    <a:pt x="456" y="836"/>
                  </a:cubicBezTo>
                  <a:lnTo>
                    <a:pt x="297" y="858"/>
                  </a:lnTo>
                </a:path>
              </a:pathLst>
            </a:custGeom>
            <a:solidFill>
              <a:srgbClr val="E3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7" name="Freeform 650">
              <a:extLst>
                <a:ext uri="{FF2B5EF4-FFF2-40B4-BE49-F238E27FC236}">
                  <a16:creationId xmlns:a16="http://schemas.microsoft.com/office/drawing/2014/main" id="{FE1B65FB-C03B-4ECB-A617-48A5FF24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738" y="3203793"/>
              <a:ext cx="937172" cy="408123"/>
            </a:xfrm>
            <a:custGeom>
              <a:avLst/>
              <a:gdLst>
                <a:gd name="T0" fmla="*/ 1052 w 1874"/>
                <a:gd name="T1" fmla="*/ 767 h 819"/>
                <a:gd name="T2" fmla="*/ 9 w 1874"/>
                <a:gd name="T3" fmla="*/ 24 h 819"/>
                <a:gd name="T4" fmla="*/ 0 w 1874"/>
                <a:gd name="T5" fmla="*/ 0 h 819"/>
                <a:gd name="T6" fmla="*/ 1035 w 1874"/>
                <a:gd name="T7" fmla="*/ 808 h 819"/>
                <a:gd name="T8" fmla="*/ 1874 w 1874"/>
                <a:gd name="T9" fmla="*/ 455 h 819"/>
                <a:gd name="T10" fmla="*/ 1052 w 1874"/>
                <a:gd name="T11" fmla="*/ 767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4" h="819">
                  <a:moveTo>
                    <a:pt x="1052" y="767"/>
                  </a:moveTo>
                  <a:cubicBezTo>
                    <a:pt x="248" y="748"/>
                    <a:pt x="82" y="302"/>
                    <a:pt x="9" y="24"/>
                  </a:cubicBezTo>
                  <a:cubicBezTo>
                    <a:pt x="3" y="9"/>
                    <a:pt x="0" y="0"/>
                    <a:pt x="0" y="0"/>
                  </a:cubicBezTo>
                  <a:cubicBezTo>
                    <a:pt x="64" y="250"/>
                    <a:pt x="163" y="788"/>
                    <a:pt x="1035" y="808"/>
                  </a:cubicBezTo>
                  <a:cubicBezTo>
                    <a:pt x="1489" y="819"/>
                    <a:pt x="1739" y="634"/>
                    <a:pt x="1874" y="455"/>
                  </a:cubicBezTo>
                  <a:cubicBezTo>
                    <a:pt x="1727" y="621"/>
                    <a:pt x="1476" y="777"/>
                    <a:pt x="1052" y="767"/>
                  </a:cubicBezTo>
                </a:path>
              </a:pathLst>
            </a:custGeom>
            <a:solidFill>
              <a:srgbClr val="BC8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8" name="Freeform 653">
              <a:extLst>
                <a:ext uri="{FF2B5EF4-FFF2-40B4-BE49-F238E27FC236}">
                  <a16:creationId xmlns:a16="http://schemas.microsoft.com/office/drawing/2014/main" id="{EB33E502-C61D-4168-B3F3-1A71BFC316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0310" y="2950606"/>
              <a:ext cx="391119" cy="277751"/>
            </a:xfrm>
            <a:custGeom>
              <a:avLst/>
              <a:gdLst>
                <a:gd name="T0" fmla="*/ 38 w 783"/>
                <a:gd name="T1" fmla="*/ 93 h 556"/>
                <a:gd name="T2" fmla="*/ 53 w 783"/>
                <a:gd name="T3" fmla="*/ 273 h 556"/>
                <a:gd name="T4" fmla="*/ 417 w 783"/>
                <a:gd name="T5" fmla="*/ 515 h 556"/>
                <a:gd name="T6" fmla="*/ 658 w 783"/>
                <a:gd name="T7" fmla="*/ 440 h 556"/>
                <a:gd name="T8" fmla="*/ 738 w 783"/>
                <a:gd name="T9" fmla="*/ 219 h 556"/>
                <a:gd name="T10" fmla="*/ 724 w 783"/>
                <a:gd name="T11" fmla="*/ 39 h 556"/>
                <a:gd name="T12" fmla="*/ 38 w 783"/>
                <a:gd name="T13" fmla="*/ 93 h 556"/>
                <a:gd name="T14" fmla="*/ 251 w 783"/>
                <a:gd name="T15" fmla="*/ 545 h 556"/>
                <a:gd name="T16" fmla="*/ 17 w 783"/>
                <a:gd name="T17" fmla="*/ 276 h 556"/>
                <a:gd name="T18" fmla="*/ 0 w 783"/>
                <a:gd name="T19" fmla="*/ 60 h 556"/>
                <a:gd name="T20" fmla="*/ 757 w 783"/>
                <a:gd name="T21" fmla="*/ 0 h 556"/>
                <a:gd name="T22" fmla="*/ 774 w 783"/>
                <a:gd name="T23" fmla="*/ 216 h 556"/>
                <a:gd name="T24" fmla="*/ 680 w 783"/>
                <a:gd name="T25" fmla="*/ 468 h 556"/>
                <a:gd name="T26" fmla="*/ 420 w 783"/>
                <a:gd name="T27" fmla="*/ 550 h 556"/>
                <a:gd name="T28" fmla="*/ 251 w 783"/>
                <a:gd name="T29" fmla="*/ 54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3" h="556">
                  <a:moveTo>
                    <a:pt x="38" y="93"/>
                  </a:moveTo>
                  <a:lnTo>
                    <a:pt x="53" y="273"/>
                  </a:lnTo>
                  <a:cubicBezTo>
                    <a:pt x="67" y="456"/>
                    <a:pt x="183" y="533"/>
                    <a:pt x="417" y="515"/>
                  </a:cubicBezTo>
                  <a:cubicBezTo>
                    <a:pt x="525" y="506"/>
                    <a:pt x="604" y="482"/>
                    <a:pt x="658" y="440"/>
                  </a:cubicBezTo>
                  <a:cubicBezTo>
                    <a:pt x="720" y="391"/>
                    <a:pt x="746" y="318"/>
                    <a:pt x="738" y="219"/>
                  </a:cubicBezTo>
                  <a:lnTo>
                    <a:pt x="724" y="39"/>
                  </a:lnTo>
                  <a:lnTo>
                    <a:pt x="38" y="93"/>
                  </a:lnTo>
                  <a:close/>
                  <a:moveTo>
                    <a:pt x="251" y="545"/>
                  </a:moveTo>
                  <a:cubicBezTo>
                    <a:pt x="108" y="518"/>
                    <a:pt x="29" y="428"/>
                    <a:pt x="17" y="276"/>
                  </a:cubicBezTo>
                  <a:lnTo>
                    <a:pt x="0" y="60"/>
                  </a:lnTo>
                  <a:lnTo>
                    <a:pt x="757" y="0"/>
                  </a:lnTo>
                  <a:lnTo>
                    <a:pt x="774" y="216"/>
                  </a:lnTo>
                  <a:cubicBezTo>
                    <a:pt x="783" y="327"/>
                    <a:pt x="751" y="412"/>
                    <a:pt x="680" y="468"/>
                  </a:cubicBezTo>
                  <a:cubicBezTo>
                    <a:pt x="621" y="514"/>
                    <a:pt x="535" y="541"/>
                    <a:pt x="420" y="550"/>
                  </a:cubicBezTo>
                  <a:cubicBezTo>
                    <a:pt x="355" y="556"/>
                    <a:pt x="300" y="554"/>
                    <a:pt x="251" y="545"/>
                  </a:cubicBezTo>
                </a:path>
              </a:pathLst>
            </a:custGeom>
            <a:solidFill>
              <a:srgbClr val="4D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9" name="Freeform 654">
              <a:extLst>
                <a:ext uri="{FF2B5EF4-FFF2-40B4-BE49-F238E27FC236}">
                  <a16:creationId xmlns:a16="http://schemas.microsoft.com/office/drawing/2014/main" id="{40560CDE-7145-4D30-9F3E-92E1F9450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313" y="3020515"/>
              <a:ext cx="156826" cy="18895"/>
            </a:xfrm>
            <a:custGeom>
              <a:avLst/>
              <a:gdLst>
                <a:gd name="T0" fmla="*/ 0 w 83"/>
                <a:gd name="T1" fmla="*/ 9 h 10"/>
                <a:gd name="T2" fmla="*/ 0 w 83"/>
                <a:gd name="T3" fmla="*/ 0 h 10"/>
                <a:gd name="T4" fmla="*/ 83 w 83"/>
                <a:gd name="T5" fmla="*/ 1 h 10"/>
                <a:gd name="T6" fmla="*/ 83 w 83"/>
                <a:gd name="T7" fmla="*/ 10 h 10"/>
                <a:gd name="T8" fmla="*/ 0 w 83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0">
                  <a:moveTo>
                    <a:pt x="0" y="9"/>
                  </a:moveTo>
                  <a:lnTo>
                    <a:pt x="0" y="0"/>
                  </a:lnTo>
                  <a:lnTo>
                    <a:pt x="83" y="1"/>
                  </a:lnTo>
                  <a:lnTo>
                    <a:pt x="83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D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0" name="Freeform 655">
              <a:extLst>
                <a:ext uri="{FF2B5EF4-FFF2-40B4-BE49-F238E27FC236}">
                  <a16:creationId xmlns:a16="http://schemas.microsoft.com/office/drawing/2014/main" id="{DD98C504-91D1-410B-A311-D19E987FEF23}"/>
                </a:ext>
              </a:extLst>
            </p:cNvPr>
            <p:cNvSpPr>
              <a:spLocks noEditPoints="1"/>
            </p:cNvSpPr>
            <p:nvPr/>
          </p:nvSpPr>
          <p:spPr bwMode="auto">
            <a:xfrm rot="20915661">
              <a:off x="2114797" y="2943048"/>
              <a:ext cx="408123" cy="319319"/>
            </a:xfrm>
            <a:custGeom>
              <a:avLst/>
              <a:gdLst>
                <a:gd name="T0" fmla="*/ 114 w 817"/>
                <a:gd name="T1" fmla="*/ 45 h 640"/>
                <a:gd name="T2" fmla="*/ 65 w 817"/>
                <a:gd name="T3" fmla="*/ 206 h 640"/>
                <a:gd name="T4" fmla="*/ 100 w 817"/>
                <a:gd name="T5" fmla="*/ 425 h 640"/>
                <a:gd name="T6" fmla="*/ 320 w 817"/>
                <a:gd name="T7" fmla="*/ 548 h 640"/>
                <a:gd name="T8" fmla="*/ 408 w 817"/>
                <a:gd name="T9" fmla="*/ 570 h 640"/>
                <a:gd name="T10" fmla="*/ 722 w 817"/>
                <a:gd name="T11" fmla="*/ 408 h 640"/>
                <a:gd name="T12" fmla="*/ 772 w 817"/>
                <a:gd name="T13" fmla="*/ 247 h 640"/>
                <a:gd name="T14" fmla="*/ 114 w 817"/>
                <a:gd name="T15" fmla="*/ 45 h 640"/>
                <a:gd name="T16" fmla="*/ 402 w 817"/>
                <a:gd name="T17" fmla="*/ 605 h 640"/>
                <a:gd name="T18" fmla="*/ 309 w 817"/>
                <a:gd name="T19" fmla="*/ 582 h 640"/>
                <a:gd name="T20" fmla="*/ 72 w 817"/>
                <a:gd name="T21" fmla="*/ 448 h 640"/>
                <a:gd name="T22" fmla="*/ 30 w 817"/>
                <a:gd name="T23" fmla="*/ 196 h 640"/>
                <a:gd name="T24" fmla="*/ 90 w 817"/>
                <a:gd name="T25" fmla="*/ 0 h 640"/>
                <a:gd name="T26" fmla="*/ 817 w 817"/>
                <a:gd name="T27" fmla="*/ 223 h 640"/>
                <a:gd name="T28" fmla="*/ 757 w 817"/>
                <a:gd name="T29" fmla="*/ 419 h 640"/>
                <a:gd name="T30" fmla="*/ 402 w 817"/>
                <a:gd name="T31" fmla="*/ 605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7" h="640">
                  <a:moveTo>
                    <a:pt x="114" y="45"/>
                  </a:moveTo>
                  <a:lnTo>
                    <a:pt x="65" y="206"/>
                  </a:lnTo>
                  <a:cubicBezTo>
                    <a:pt x="37" y="295"/>
                    <a:pt x="49" y="367"/>
                    <a:pt x="100" y="425"/>
                  </a:cubicBezTo>
                  <a:cubicBezTo>
                    <a:pt x="143" y="476"/>
                    <a:pt x="215" y="516"/>
                    <a:pt x="320" y="548"/>
                  </a:cubicBezTo>
                  <a:cubicBezTo>
                    <a:pt x="351" y="557"/>
                    <a:pt x="381" y="565"/>
                    <a:pt x="408" y="570"/>
                  </a:cubicBezTo>
                  <a:cubicBezTo>
                    <a:pt x="577" y="601"/>
                    <a:pt x="679" y="548"/>
                    <a:pt x="722" y="408"/>
                  </a:cubicBezTo>
                  <a:lnTo>
                    <a:pt x="772" y="247"/>
                  </a:lnTo>
                  <a:lnTo>
                    <a:pt x="114" y="45"/>
                  </a:lnTo>
                  <a:close/>
                  <a:moveTo>
                    <a:pt x="402" y="605"/>
                  </a:moveTo>
                  <a:cubicBezTo>
                    <a:pt x="373" y="600"/>
                    <a:pt x="342" y="592"/>
                    <a:pt x="309" y="582"/>
                  </a:cubicBezTo>
                  <a:cubicBezTo>
                    <a:pt x="198" y="548"/>
                    <a:pt x="121" y="504"/>
                    <a:pt x="72" y="448"/>
                  </a:cubicBezTo>
                  <a:cubicBezTo>
                    <a:pt x="14" y="381"/>
                    <a:pt x="0" y="296"/>
                    <a:pt x="30" y="196"/>
                  </a:cubicBezTo>
                  <a:lnTo>
                    <a:pt x="90" y="0"/>
                  </a:lnTo>
                  <a:lnTo>
                    <a:pt x="817" y="223"/>
                  </a:lnTo>
                  <a:lnTo>
                    <a:pt x="757" y="419"/>
                  </a:lnTo>
                  <a:cubicBezTo>
                    <a:pt x="708" y="577"/>
                    <a:pt x="589" y="640"/>
                    <a:pt x="402" y="605"/>
                  </a:cubicBezTo>
                  <a:close/>
                </a:path>
              </a:pathLst>
            </a:custGeom>
            <a:solidFill>
              <a:srgbClr val="4D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1" name="Freeform 656">
              <a:extLst>
                <a:ext uri="{FF2B5EF4-FFF2-40B4-BE49-F238E27FC236}">
                  <a16:creationId xmlns:a16="http://schemas.microsoft.com/office/drawing/2014/main" id="{A6438B9C-A2C9-432E-A279-14072C7DA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920" y="2759770"/>
              <a:ext cx="519602" cy="134152"/>
            </a:xfrm>
            <a:custGeom>
              <a:avLst/>
              <a:gdLst>
                <a:gd name="T0" fmla="*/ 0 w 1038"/>
                <a:gd name="T1" fmla="*/ 267 h 267"/>
                <a:gd name="T2" fmla="*/ 1038 w 1038"/>
                <a:gd name="T3" fmla="*/ 267 h 267"/>
                <a:gd name="T4" fmla="*/ 0 w 1038"/>
                <a:gd name="T5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8" h="267">
                  <a:moveTo>
                    <a:pt x="0" y="267"/>
                  </a:moveTo>
                  <a:cubicBezTo>
                    <a:pt x="0" y="267"/>
                    <a:pt x="519" y="134"/>
                    <a:pt x="1038" y="267"/>
                  </a:cubicBezTo>
                  <a:cubicBezTo>
                    <a:pt x="1038" y="267"/>
                    <a:pt x="563" y="0"/>
                    <a:pt x="0" y="267"/>
                  </a:cubicBezTo>
                  <a:close/>
                </a:path>
              </a:pathLst>
            </a:custGeom>
            <a:solidFill>
              <a:srgbClr val="F3B4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2" name="Freeform 657">
              <a:extLst>
                <a:ext uri="{FF2B5EF4-FFF2-40B4-BE49-F238E27FC236}">
                  <a16:creationId xmlns:a16="http://schemas.microsoft.com/office/drawing/2014/main" id="{AAB9EFC7-BE17-4AF4-A085-991311434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823" y="2330863"/>
              <a:ext cx="1035424" cy="479923"/>
            </a:xfrm>
            <a:custGeom>
              <a:avLst/>
              <a:gdLst>
                <a:gd name="T0" fmla="*/ 2072 w 2072"/>
                <a:gd name="T1" fmla="*/ 555 h 961"/>
                <a:gd name="T2" fmla="*/ 855 w 2072"/>
                <a:gd name="T3" fmla="*/ 715 h 961"/>
                <a:gd name="T4" fmla="*/ 0 w 2072"/>
                <a:gd name="T5" fmla="*/ 0 h 961"/>
                <a:gd name="T6" fmla="*/ 2072 w 2072"/>
                <a:gd name="T7" fmla="*/ 555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2" h="961">
                  <a:moveTo>
                    <a:pt x="2072" y="555"/>
                  </a:moveTo>
                  <a:cubicBezTo>
                    <a:pt x="2072" y="555"/>
                    <a:pt x="1420" y="961"/>
                    <a:pt x="855" y="715"/>
                  </a:cubicBezTo>
                  <a:cubicBezTo>
                    <a:pt x="5" y="344"/>
                    <a:pt x="0" y="0"/>
                    <a:pt x="0" y="0"/>
                  </a:cubicBezTo>
                  <a:cubicBezTo>
                    <a:pt x="0" y="0"/>
                    <a:pt x="1116" y="918"/>
                    <a:pt x="2072" y="555"/>
                  </a:cubicBezTo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35001D34-E71A-431E-A3D0-A3813C9527B1}"/>
              </a:ext>
            </a:extLst>
          </p:cNvPr>
          <p:cNvGrpSpPr/>
          <p:nvPr/>
        </p:nvGrpSpPr>
        <p:grpSpPr>
          <a:xfrm flipH="1">
            <a:off x="-358776" y="4325857"/>
            <a:ext cx="4683125" cy="1179593"/>
            <a:chOff x="358775" y="3794125"/>
            <a:chExt cx="3163888" cy="796925"/>
          </a:xfrm>
          <a:solidFill>
            <a:srgbClr val="000044"/>
          </a:solidFill>
        </p:grpSpPr>
        <p:sp>
          <p:nvSpPr>
            <p:cNvPr id="227" name="Freeform 85">
              <a:extLst>
                <a:ext uri="{FF2B5EF4-FFF2-40B4-BE49-F238E27FC236}">
                  <a16:creationId xmlns:a16="http://schemas.microsoft.com/office/drawing/2014/main" id="{9A3C8396-FB20-4617-A77D-8E3D0833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" y="4105275"/>
              <a:ext cx="503238" cy="387350"/>
            </a:xfrm>
            <a:custGeom>
              <a:avLst/>
              <a:gdLst>
                <a:gd name="T0" fmla="*/ 0 w 317"/>
                <a:gd name="T1" fmla="*/ 0 h 244"/>
                <a:gd name="T2" fmla="*/ 317 w 317"/>
                <a:gd name="T3" fmla="*/ 0 h 244"/>
                <a:gd name="T4" fmla="*/ 317 w 317"/>
                <a:gd name="T5" fmla="*/ 244 h 244"/>
                <a:gd name="T6" fmla="*/ 0 w 317"/>
                <a:gd name="T7" fmla="*/ 244 h 244"/>
                <a:gd name="T8" fmla="*/ 80 w 317"/>
                <a:gd name="T9" fmla="*/ 122 h 244"/>
                <a:gd name="T10" fmla="*/ 0 w 317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44">
                  <a:moveTo>
                    <a:pt x="0" y="0"/>
                  </a:moveTo>
                  <a:lnTo>
                    <a:pt x="317" y="0"/>
                  </a:lnTo>
                  <a:lnTo>
                    <a:pt x="317" y="244"/>
                  </a:lnTo>
                  <a:lnTo>
                    <a:pt x="0" y="244"/>
                  </a:lnTo>
                  <a:lnTo>
                    <a:pt x="80" y="12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8" name="Freeform 86">
              <a:extLst>
                <a:ext uri="{FF2B5EF4-FFF2-40B4-BE49-F238E27FC236}">
                  <a16:creationId xmlns:a16="http://schemas.microsoft.com/office/drawing/2014/main" id="{68C3CD56-D939-40A1-B99A-371BC81B2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" y="4197350"/>
              <a:ext cx="312738" cy="295275"/>
            </a:xfrm>
            <a:custGeom>
              <a:avLst/>
              <a:gdLst>
                <a:gd name="T0" fmla="*/ 0 w 881"/>
                <a:gd name="T1" fmla="*/ 0 h 832"/>
                <a:gd name="T2" fmla="*/ 881 w 881"/>
                <a:gd name="T3" fmla="*/ 282 h 832"/>
                <a:gd name="T4" fmla="*/ 881 w 881"/>
                <a:gd name="T5" fmla="*/ 832 h 832"/>
                <a:gd name="T6" fmla="*/ 0 w 881"/>
                <a:gd name="T7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1" h="832">
                  <a:moveTo>
                    <a:pt x="0" y="0"/>
                  </a:moveTo>
                  <a:lnTo>
                    <a:pt x="881" y="282"/>
                  </a:lnTo>
                  <a:lnTo>
                    <a:pt x="881" y="8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1" name="Freeform 89">
              <a:extLst>
                <a:ext uri="{FF2B5EF4-FFF2-40B4-BE49-F238E27FC236}">
                  <a16:creationId xmlns:a16="http://schemas.microsoft.com/office/drawing/2014/main" id="{11728437-0A43-4392-B117-C508F7121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" y="3794125"/>
              <a:ext cx="2973388" cy="796925"/>
            </a:xfrm>
            <a:custGeom>
              <a:avLst/>
              <a:gdLst>
                <a:gd name="T0" fmla="*/ 8365 w 8365"/>
                <a:gd name="T1" fmla="*/ 1138 h 2247"/>
                <a:gd name="T2" fmla="*/ 0 w 8365"/>
                <a:gd name="T3" fmla="*/ 1138 h 2247"/>
                <a:gd name="T4" fmla="*/ 471 w 8365"/>
                <a:gd name="T5" fmla="*/ 0 h 2247"/>
                <a:gd name="T6" fmla="*/ 7894 w 8365"/>
                <a:gd name="T7" fmla="*/ 0 h 2247"/>
                <a:gd name="T8" fmla="*/ 8365 w 8365"/>
                <a:gd name="T9" fmla="*/ 1138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5" h="2247">
                  <a:moveTo>
                    <a:pt x="8365" y="1138"/>
                  </a:moveTo>
                  <a:cubicBezTo>
                    <a:pt x="5687" y="2247"/>
                    <a:pt x="2678" y="2247"/>
                    <a:pt x="0" y="1138"/>
                  </a:cubicBezTo>
                  <a:cubicBezTo>
                    <a:pt x="157" y="759"/>
                    <a:pt x="314" y="380"/>
                    <a:pt x="471" y="0"/>
                  </a:cubicBezTo>
                  <a:cubicBezTo>
                    <a:pt x="2848" y="985"/>
                    <a:pt x="5518" y="985"/>
                    <a:pt x="7894" y="0"/>
                  </a:cubicBezTo>
                  <a:cubicBezTo>
                    <a:pt x="8051" y="380"/>
                    <a:pt x="8208" y="759"/>
                    <a:pt x="8365" y="1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49" name="Rectangle 348">
            <a:extLst>
              <a:ext uri="{FF2B5EF4-FFF2-40B4-BE49-F238E27FC236}">
                <a16:creationId xmlns:a16="http://schemas.microsoft.com/office/drawing/2014/main" id="{3F0FB85A-1BDC-4D21-9CC0-235346591307}"/>
              </a:ext>
            </a:extLst>
          </p:cNvPr>
          <p:cNvSpPr/>
          <p:nvPr/>
        </p:nvSpPr>
        <p:spPr>
          <a:xfrm>
            <a:off x="1462310" y="4710896"/>
            <a:ext cx="128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imbusSanL" panose="00000800000000000000" pitchFamily="50" charset="0"/>
              </a:rPr>
              <a:t>Joe</a:t>
            </a:r>
          </a:p>
        </p:txBody>
      </p: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90357E06-1744-48CD-A034-D5906A6D5DC1}"/>
              </a:ext>
            </a:extLst>
          </p:cNvPr>
          <p:cNvGrpSpPr/>
          <p:nvPr/>
        </p:nvGrpSpPr>
        <p:grpSpPr>
          <a:xfrm>
            <a:off x="6329010" y="2244665"/>
            <a:ext cx="5634390" cy="2111894"/>
            <a:chOff x="5899630" y="2299012"/>
            <a:chExt cx="5634390" cy="211189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951071A-7D29-4863-9C0B-D65E326D0534}"/>
                </a:ext>
              </a:extLst>
            </p:cNvPr>
            <p:cNvSpPr/>
            <p:nvPr/>
          </p:nvSpPr>
          <p:spPr>
            <a:xfrm>
              <a:off x="5899630" y="2299012"/>
              <a:ext cx="56343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Purchased Annuity @ Age 65</a:t>
              </a: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9AAAA43B-9DF0-45F2-89C1-B6E4009364C3}"/>
                </a:ext>
              </a:extLst>
            </p:cNvPr>
            <p:cNvSpPr/>
            <p:nvPr/>
          </p:nvSpPr>
          <p:spPr>
            <a:xfrm>
              <a:off x="5970042" y="2961888"/>
              <a:ext cx="282000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$500,000</a:t>
              </a:r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8F8B864A-7D37-4B45-A1FB-A8FEF4E55E40}"/>
                </a:ext>
              </a:extLst>
            </p:cNvPr>
            <p:cNvSpPr/>
            <p:nvPr/>
          </p:nvSpPr>
          <p:spPr>
            <a:xfrm>
              <a:off x="5899630" y="3949241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2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354" name="Group 334">
            <a:extLst>
              <a:ext uri="{FF2B5EF4-FFF2-40B4-BE49-F238E27FC236}">
                <a16:creationId xmlns:a16="http://schemas.microsoft.com/office/drawing/2014/main" id="{06E53384-D66C-4134-8B53-111BFE73F5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22194" y="2175803"/>
            <a:ext cx="1338876" cy="2090457"/>
            <a:chOff x="6561" y="1182"/>
            <a:chExt cx="1361" cy="2125"/>
          </a:xfrm>
        </p:grpSpPr>
        <p:sp>
          <p:nvSpPr>
            <p:cNvPr id="357" name="Freeform 336">
              <a:extLst>
                <a:ext uri="{FF2B5EF4-FFF2-40B4-BE49-F238E27FC236}">
                  <a16:creationId xmlns:a16="http://schemas.microsoft.com/office/drawing/2014/main" id="{5F946883-8D8B-4E1B-AD24-060A15AFE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" y="1741"/>
              <a:ext cx="924" cy="364"/>
            </a:xfrm>
            <a:custGeom>
              <a:avLst/>
              <a:gdLst>
                <a:gd name="T0" fmla="*/ 723 w 3068"/>
                <a:gd name="T1" fmla="*/ 1212 h 1212"/>
                <a:gd name="T2" fmla="*/ 0 w 3068"/>
                <a:gd name="T3" fmla="*/ 284 h 1212"/>
                <a:gd name="T4" fmla="*/ 483 w 3068"/>
                <a:gd name="T5" fmla="*/ 132 h 1212"/>
                <a:gd name="T6" fmla="*/ 2062 w 3068"/>
                <a:gd name="T7" fmla="*/ 12 h 1212"/>
                <a:gd name="T8" fmla="*/ 3068 w 3068"/>
                <a:gd name="T9" fmla="*/ 95 h 1212"/>
                <a:gd name="T10" fmla="*/ 2313 w 3068"/>
                <a:gd name="T11" fmla="*/ 1212 h 1212"/>
                <a:gd name="T12" fmla="*/ 723 w 3068"/>
                <a:gd name="T13" fmla="*/ 1212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8" h="1212">
                  <a:moveTo>
                    <a:pt x="723" y="1212"/>
                  </a:moveTo>
                  <a:lnTo>
                    <a:pt x="0" y="284"/>
                  </a:lnTo>
                  <a:cubicBezTo>
                    <a:pt x="0" y="284"/>
                    <a:pt x="17" y="115"/>
                    <a:pt x="483" y="132"/>
                  </a:cubicBezTo>
                  <a:cubicBezTo>
                    <a:pt x="950" y="148"/>
                    <a:pt x="1625" y="22"/>
                    <a:pt x="2062" y="12"/>
                  </a:cubicBezTo>
                  <a:cubicBezTo>
                    <a:pt x="2567" y="0"/>
                    <a:pt x="3068" y="95"/>
                    <a:pt x="3068" y="95"/>
                  </a:cubicBezTo>
                  <a:lnTo>
                    <a:pt x="2313" y="1212"/>
                  </a:lnTo>
                  <a:lnTo>
                    <a:pt x="723" y="1212"/>
                  </a:lnTo>
                </a:path>
              </a:pathLst>
            </a:custGeom>
            <a:solidFill>
              <a:srgbClr val="BB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8" name="Freeform 337">
              <a:extLst>
                <a:ext uri="{FF2B5EF4-FFF2-40B4-BE49-F238E27FC236}">
                  <a16:creationId xmlns:a16="http://schemas.microsoft.com/office/drawing/2014/main" id="{C11F2F5A-B706-45FD-A730-74D52D1C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" y="1252"/>
              <a:ext cx="712" cy="892"/>
            </a:xfrm>
            <a:custGeom>
              <a:avLst/>
              <a:gdLst>
                <a:gd name="T0" fmla="*/ 2364 w 2364"/>
                <a:gd name="T1" fmla="*/ 550 h 2967"/>
                <a:gd name="T2" fmla="*/ 1216 w 2364"/>
                <a:gd name="T3" fmla="*/ 2967 h 2967"/>
                <a:gd name="T4" fmla="*/ 0 w 2364"/>
                <a:gd name="T5" fmla="*/ 2607 h 2967"/>
                <a:gd name="T6" fmla="*/ 454 w 2364"/>
                <a:gd name="T7" fmla="*/ 0 h 2967"/>
                <a:gd name="T8" fmla="*/ 2364 w 2364"/>
                <a:gd name="T9" fmla="*/ 550 h 2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4" h="2967">
                  <a:moveTo>
                    <a:pt x="2364" y="550"/>
                  </a:moveTo>
                  <a:cubicBezTo>
                    <a:pt x="1908" y="1334"/>
                    <a:pt x="1465" y="2128"/>
                    <a:pt x="1216" y="2967"/>
                  </a:cubicBezTo>
                  <a:cubicBezTo>
                    <a:pt x="812" y="2847"/>
                    <a:pt x="408" y="2727"/>
                    <a:pt x="0" y="2607"/>
                  </a:cubicBezTo>
                  <a:cubicBezTo>
                    <a:pt x="210" y="1759"/>
                    <a:pt x="273" y="901"/>
                    <a:pt x="454" y="0"/>
                  </a:cubicBezTo>
                  <a:cubicBezTo>
                    <a:pt x="1121" y="106"/>
                    <a:pt x="1747" y="294"/>
                    <a:pt x="2364" y="550"/>
                  </a:cubicBezTo>
                  <a:close/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" name="Freeform 338">
              <a:extLst>
                <a:ext uri="{FF2B5EF4-FFF2-40B4-BE49-F238E27FC236}">
                  <a16:creationId xmlns:a16="http://schemas.microsoft.com/office/drawing/2014/main" id="{75F1D3AA-F809-4A7F-82B8-330483FB9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" y="1225"/>
              <a:ext cx="775" cy="948"/>
            </a:xfrm>
            <a:custGeom>
              <a:avLst/>
              <a:gdLst>
                <a:gd name="T0" fmla="*/ 2460 w 2575"/>
                <a:gd name="T1" fmla="*/ 641 h 3157"/>
                <a:gd name="T2" fmla="*/ 2391 w 2575"/>
                <a:gd name="T3" fmla="*/ 601 h 3157"/>
                <a:gd name="T4" fmla="*/ 1236 w 2575"/>
                <a:gd name="T5" fmla="*/ 3035 h 3157"/>
                <a:gd name="T6" fmla="*/ 1312 w 2575"/>
                <a:gd name="T7" fmla="*/ 3058 h 3157"/>
                <a:gd name="T8" fmla="*/ 1335 w 2575"/>
                <a:gd name="T9" fmla="*/ 2981 h 3157"/>
                <a:gd name="T10" fmla="*/ 119 w 2575"/>
                <a:gd name="T11" fmla="*/ 2621 h 3157"/>
                <a:gd name="T12" fmla="*/ 96 w 2575"/>
                <a:gd name="T13" fmla="*/ 2698 h 3157"/>
                <a:gd name="T14" fmla="*/ 173 w 2575"/>
                <a:gd name="T15" fmla="*/ 2717 h 3157"/>
                <a:gd name="T16" fmla="*/ 413 w 2575"/>
                <a:gd name="T17" fmla="*/ 1426 h 3157"/>
                <a:gd name="T18" fmla="*/ 628 w 2575"/>
                <a:gd name="T19" fmla="*/ 107 h 3157"/>
                <a:gd name="T20" fmla="*/ 550 w 2575"/>
                <a:gd name="T21" fmla="*/ 91 h 3157"/>
                <a:gd name="T22" fmla="*/ 538 w 2575"/>
                <a:gd name="T23" fmla="*/ 170 h 3157"/>
                <a:gd name="T24" fmla="*/ 2430 w 2575"/>
                <a:gd name="T25" fmla="*/ 714 h 3157"/>
                <a:gd name="T26" fmla="*/ 2460 w 2575"/>
                <a:gd name="T27" fmla="*/ 641 h 3157"/>
                <a:gd name="T28" fmla="*/ 2391 w 2575"/>
                <a:gd name="T29" fmla="*/ 601 h 3157"/>
                <a:gd name="T30" fmla="*/ 2460 w 2575"/>
                <a:gd name="T31" fmla="*/ 641 h 3157"/>
                <a:gd name="T32" fmla="*/ 2491 w 2575"/>
                <a:gd name="T33" fmla="*/ 567 h 3157"/>
                <a:gd name="T34" fmla="*/ 563 w 2575"/>
                <a:gd name="T35" fmla="*/ 12 h 3157"/>
                <a:gd name="T36" fmla="*/ 487 w 2575"/>
                <a:gd name="T37" fmla="*/ 0 h 3157"/>
                <a:gd name="T38" fmla="*/ 472 w 2575"/>
                <a:gd name="T39" fmla="*/ 75 h 3157"/>
                <a:gd name="T40" fmla="*/ 255 w 2575"/>
                <a:gd name="T41" fmla="*/ 1403 h 3157"/>
                <a:gd name="T42" fmla="*/ 19 w 2575"/>
                <a:gd name="T43" fmla="*/ 2679 h 3157"/>
                <a:gd name="T44" fmla="*/ 0 w 2575"/>
                <a:gd name="T45" fmla="*/ 2753 h 3157"/>
                <a:gd name="T46" fmla="*/ 73 w 2575"/>
                <a:gd name="T47" fmla="*/ 2774 h 3157"/>
                <a:gd name="T48" fmla="*/ 1290 w 2575"/>
                <a:gd name="T49" fmla="*/ 3134 h 3157"/>
                <a:gd name="T50" fmla="*/ 1366 w 2575"/>
                <a:gd name="T51" fmla="*/ 3157 h 3157"/>
                <a:gd name="T52" fmla="*/ 1389 w 2575"/>
                <a:gd name="T53" fmla="*/ 3080 h 3157"/>
                <a:gd name="T54" fmla="*/ 2529 w 2575"/>
                <a:gd name="T55" fmla="*/ 681 h 3157"/>
                <a:gd name="T56" fmla="*/ 2575 w 2575"/>
                <a:gd name="T57" fmla="*/ 602 h 3157"/>
                <a:gd name="T58" fmla="*/ 2491 w 2575"/>
                <a:gd name="T59" fmla="*/ 567 h 3157"/>
                <a:gd name="T60" fmla="*/ 2460 w 2575"/>
                <a:gd name="T61" fmla="*/ 641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75" h="3157">
                  <a:moveTo>
                    <a:pt x="2460" y="641"/>
                  </a:moveTo>
                  <a:lnTo>
                    <a:pt x="2391" y="601"/>
                  </a:lnTo>
                  <a:cubicBezTo>
                    <a:pt x="1935" y="1386"/>
                    <a:pt x="1488" y="2185"/>
                    <a:pt x="1236" y="3035"/>
                  </a:cubicBezTo>
                  <a:lnTo>
                    <a:pt x="1312" y="3058"/>
                  </a:lnTo>
                  <a:lnTo>
                    <a:pt x="1335" y="2981"/>
                  </a:lnTo>
                  <a:cubicBezTo>
                    <a:pt x="930" y="2861"/>
                    <a:pt x="526" y="2742"/>
                    <a:pt x="119" y="2621"/>
                  </a:cubicBezTo>
                  <a:lnTo>
                    <a:pt x="96" y="2698"/>
                  </a:lnTo>
                  <a:lnTo>
                    <a:pt x="173" y="2717"/>
                  </a:lnTo>
                  <a:cubicBezTo>
                    <a:pt x="279" y="2289"/>
                    <a:pt x="348" y="1860"/>
                    <a:pt x="413" y="1426"/>
                  </a:cubicBezTo>
                  <a:cubicBezTo>
                    <a:pt x="478" y="993"/>
                    <a:pt x="539" y="554"/>
                    <a:pt x="628" y="107"/>
                  </a:cubicBezTo>
                  <a:lnTo>
                    <a:pt x="550" y="91"/>
                  </a:lnTo>
                  <a:lnTo>
                    <a:pt x="538" y="170"/>
                  </a:lnTo>
                  <a:cubicBezTo>
                    <a:pt x="1198" y="274"/>
                    <a:pt x="1817" y="460"/>
                    <a:pt x="2430" y="714"/>
                  </a:cubicBezTo>
                  <a:lnTo>
                    <a:pt x="2460" y="641"/>
                  </a:lnTo>
                  <a:lnTo>
                    <a:pt x="2391" y="601"/>
                  </a:lnTo>
                  <a:lnTo>
                    <a:pt x="2460" y="641"/>
                  </a:lnTo>
                  <a:lnTo>
                    <a:pt x="2491" y="567"/>
                  </a:lnTo>
                  <a:cubicBezTo>
                    <a:pt x="1869" y="309"/>
                    <a:pt x="1237" y="119"/>
                    <a:pt x="563" y="12"/>
                  </a:cubicBezTo>
                  <a:lnTo>
                    <a:pt x="487" y="0"/>
                  </a:lnTo>
                  <a:lnTo>
                    <a:pt x="472" y="75"/>
                  </a:lnTo>
                  <a:cubicBezTo>
                    <a:pt x="381" y="529"/>
                    <a:pt x="320" y="970"/>
                    <a:pt x="255" y="1403"/>
                  </a:cubicBezTo>
                  <a:cubicBezTo>
                    <a:pt x="190" y="1835"/>
                    <a:pt x="122" y="2259"/>
                    <a:pt x="19" y="2679"/>
                  </a:cubicBezTo>
                  <a:lnTo>
                    <a:pt x="0" y="2753"/>
                  </a:lnTo>
                  <a:lnTo>
                    <a:pt x="73" y="2774"/>
                  </a:lnTo>
                  <a:cubicBezTo>
                    <a:pt x="481" y="2894"/>
                    <a:pt x="885" y="3014"/>
                    <a:pt x="1290" y="3134"/>
                  </a:cubicBezTo>
                  <a:lnTo>
                    <a:pt x="1366" y="3157"/>
                  </a:lnTo>
                  <a:lnTo>
                    <a:pt x="1389" y="3080"/>
                  </a:lnTo>
                  <a:cubicBezTo>
                    <a:pt x="1634" y="2253"/>
                    <a:pt x="2074" y="1464"/>
                    <a:pt x="2529" y="681"/>
                  </a:cubicBezTo>
                  <a:lnTo>
                    <a:pt x="2575" y="602"/>
                  </a:lnTo>
                  <a:lnTo>
                    <a:pt x="2491" y="567"/>
                  </a:lnTo>
                  <a:lnTo>
                    <a:pt x="2460" y="641"/>
                  </a:ln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" name="Freeform 339">
              <a:extLst>
                <a:ext uri="{FF2B5EF4-FFF2-40B4-BE49-F238E27FC236}">
                  <a16:creationId xmlns:a16="http://schemas.microsoft.com/office/drawing/2014/main" id="{4960C41F-7783-413E-9852-55518C14C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" y="1529"/>
              <a:ext cx="404" cy="352"/>
            </a:xfrm>
            <a:custGeom>
              <a:avLst/>
              <a:gdLst>
                <a:gd name="T0" fmla="*/ 798 w 1343"/>
                <a:gd name="T1" fmla="*/ 101 h 1172"/>
                <a:gd name="T2" fmla="*/ 1219 w 1343"/>
                <a:gd name="T3" fmla="*/ 771 h 1172"/>
                <a:gd name="T4" fmla="*/ 489 w 1343"/>
                <a:gd name="T5" fmla="*/ 1089 h 1172"/>
                <a:gd name="T6" fmla="*/ 43 w 1343"/>
                <a:gd name="T7" fmla="*/ 439 h 1172"/>
                <a:gd name="T8" fmla="*/ 798 w 1343"/>
                <a:gd name="T9" fmla="*/ 101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3" h="1172">
                  <a:moveTo>
                    <a:pt x="798" y="101"/>
                  </a:moveTo>
                  <a:cubicBezTo>
                    <a:pt x="1160" y="205"/>
                    <a:pt x="1343" y="514"/>
                    <a:pt x="1219" y="771"/>
                  </a:cubicBezTo>
                  <a:cubicBezTo>
                    <a:pt x="1095" y="1029"/>
                    <a:pt x="777" y="1172"/>
                    <a:pt x="489" y="1089"/>
                  </a:cubicBezTo>
                  <a:cubicBezTo>
                    <a:pt x="203" y="1005"/>
                    <a:pt x="0" y="716"/>
                    <a:pt x="43" y="439"/>
                  </a:cubicBezTo>
                  <a:cubicBezTo>
                    <a:pt x="88" y="162"/>
                    <a:pt x="436" y="0"/>
                    <a:pt x="798" y="101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" name="Freeform 340">
              <a:extLst>
                <a:ext uri="{FF2B5EF4-FFF2-40B4-BE49-F238E27FC236}">
                  <a16:creationId xmlns:a16="http://schemas.microsoft.com/office/drawing/2014/main" id="{A45E6C92-EBAC-42EE-9C0B-5A9EA06AA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" y="1938"/>
              <a:ext cx="113" cy="126"/>
            </a:xfrm>
            <a:custGeom>
              <a:avLst/>
              <a:gdLst>
                <a:gd name="T0" fmla="*/ 0 w 375"/>
                <a:gd name="T1" fmla="*/ 325 h 421"/>
                <a:gd name="T2" fmla="*/ 324 w 375"/>
                <a:gd name="T3" fmla="*/ 421 h 421"/>
                <a:gd name="T4" fmla="*/ 75 w 375"/>
                <a:gd name="T5" fmla="*/ 0 h 421"/>
                <a:gd name="T6" fmla="*/ 0 w 375"/>
                <a:gd name="T7" fmla="*/ 3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421">
                  <a:moveTo>
                    <a:pt x="0" y="325"/>
                  </a:moveTo>
                  <a:cubicBezTo>
                    <a:pt x="109" y="357"/>
                    <a:pt x="217" y="389"/>
                    <a:pt x="324" y="421"/>
                  </a:cubicBezTo>
                  <a:cubicBezTo>
                    <a:pt x="375" y="242"/>
                    <a:pt x="264" y="54"/>
                    <a:pt x="75" y="0"/>
                  </a:cubicBezTo>
                  <a:cubicBezTo>
                    <a:pt x="53" y="109"/>
                    <a:pt x="28" y="217"/>
                    <a:pt x="0" y="325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2" name="Freeform 341">
              <a:extLst>
                <a:ext uri="{FF2B5EF4-FFF2-40B4-BE49-F238E27FC236}">
                  <a16:creationId xmlns:a16="http://schemas.microsoft.com/office/drawing/2014/main" id="{8D6DC73B-5D92-471A-B8E4-B75993338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8" y="1618"/>
              <a:ext cx="218" cy="182"/>
            </a:xfrm>
            <a:custGeom>
              <a:avLst/>
              <a:gdLst>
                <a:gd name="T0" fmla="*/ 225 w 725"/>
                <a:gd name="T1" fmla="*/ 155 h 606"/>
                <a:gd name="T2" fmla="*/ 129 w 725"/>
                <a:gd name="T3" fmla="*/ 241 h 606"/>
                <a:gd name="T4" fmla="*/ 164 w 725"/>
                <a:gd name="T5" fmla="*/ 359 h 606"/>
                <a:gd name="T6" fmla="*/ 228 w 725"/>
                <a:gd name="T7" fmla="*/ 342 h 606"/>
                <a:gd name="T8" fmla="*/ 305 w 725"/>
                <a:gd name="T9" fmla="*/ 224 h 606"/>
                <a:gd name="T10" fmla="*/ 425 w 725"/>
                <a:gd name="T11" fmla="*/ 102 h 606"/>
                <a:gd name="T12" fmla="*/ 580 w 725"/>
                <a:gd name="T13" fmla="*/ 97 h 606"/>
                <a:gd name="T14" fmla="*/ 707 w 725"/>
                <a:gd name="T15" fmla="*/ 214 h 606"/>
                <a:gd name="T16" fmla="*/ 696 w 725"/>
                <a:gd name="T17" fmla="*/ 394 h 606"/>
                <a:gd name="T18" fmla="*/ 406 w 725"/>
                <a:gd name="T19" fmla="*/ 589 h 606"/>
                <a:gd name="T20" fmla="*/ 436 w 725"/>
                <a:gd name="T21" fmla="*/ 462 h 606"/>
                <a:gd name="T22" fmla="*/ 587 w 725"/>
                <a:gd name="T23" fmla="*/ 360 h 606"/>
                <a:gd name="T24" fmla="*/ 536 w 725"/>
                <a:gd name="T25" fmla="*/ 222 h 606"/>
                <a:gd name="T26" fmla="*/ 467 w 725"/>
                <a:gd name="T27" fmla="*/ 232 h 606"/>
                <a:gd name="T28" fmla="*/ 382 w 725"/>
                <a:gd name="T29" fmla="*/ 347 h 606"/>
                <a:gd name="T30" fmla="*/ 268 w 725"/>
                <a:gd name="T31" fmla="*/ 473 h 606"/>
                <a:gd name="T32" fmla="*/ 140 w 725"/>
                <a:gd name="T33" fmla="*/ 486 h 606"/>
                <a:gd name="T34" fmla="*/ 30 w 725"/>
                <a:gd name="T35" fmla="*/ 393 h 606"/>
                <a:gd name="T36" fmla="*/ 18 w 725"/>
                <a:gd name="T37" fmla="*/ 210 h 606"/>
                <a:gd name="T38" fmla="*/ 255 w 725"/>
                <a:gd name="T39" fmla="*/ 25 h 606"/>
                <a:gd name="T40" fmla="*/ 225 w 725"/>
                <a:gd name="T41" fmla="*/ 155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5" h="606">
                  <a:moveTo>
                    <a:pt x="225" y="155"/>
                  </a:moveTo>
                  <a:cubicBezTo>
                    <a:pt x="178" y="146"/>
                    <a:pt x="146" y="175"/>
                    <a:pt x="129" y="241"/>
                  </a:cubicBezTo>
                  <a:cubicBezTo>
                    <a:pt x="111" y="308"/>
                    <a:pt x="123" y="347"/>
                    <a:pt x="164" y="359"/>
                  </a:cubicBezTo>
                  <a:cubicBezTo>
                    <a:pt x="190" y="366"/>
                    <a:pt x="211" y="360"/>
                    <a:pt x="228" y="342"/>
                  </a:cubicBezTo>
                  <a:cubicBezTo>
                    <a:pt x="246" y="324"/>
                    <a:pt x="271" y="284"/>
                    <a:pt x="305" y="224"/>
                  </a:cubicBezTo>
                  <a:cubicBezTo>
                    <a:pt x="340" y="163"/>
                    <a:pt x="379" y="122"/>
                    <a:pt x="425" y="102"/>
                  </a:cubicBezTo>
                  <a:cubicBezTo>
                    <a:pt x="470" y="82"/>
                    <a:pt x="522" y="80"/>
                    <a:pt x="580" y="97"/>
                  </a:cubicBezTo>
                  <a:cubicBezTo>
                    <a:pt x="647" y="116"/>
                    <a:pt x="690" y="156"/>
                    <a:pt x="707" y="214"/>
                  </a:cubicBezTo>
                  <a:cubicBezTo>
                    <a:pt x="725" y="273"/>
                    <a:pt x="720" y="332"/>
                    <a:pt x="696" y="394"/>
                  </a:cubicBezTo>
                  <a:cubicBezTo>
                    <a:pt x="638" y="541"/>
                    <a:pt x="542" y="606"/>
                    <a:pt x="406" y="589"/>
                  </a:cubicBezTo>
                  <a:cubicBezTo>
                    <a:pt x="416" y="547"/>
                    <a:pt x="426" y="504"/>
                    <a:pt x="436" y="462"/>
                  </a:cubicBezTo>
                  <a:cubicBezTo>
                    <a:pt x="508" y="473"/>
                    <a:pt x="558" y="439"/>
                    <a:pt x="587" y="360"/>
                  </a:cubicBezTo>
                  <a:cubicBezTo>
                    <a:pt x="615" y="286"/>
                    <a:pt x="598" y="240"/>
                    <a:pt x="536" y="222"/>
                  </a:cubicBezTo>
                  <a:cubicBezTo>
                    <a:pt x="509" y="214"/>
                    <a:pt x="486" y="217"/>
                    <a:pt x="467" y="232"/>
                  </a:cubicBezTo>
                  <a:cubicBezTo>
                    <a:pt x="447" y="246"/>
                    <a:pt x="419" y="285"/>
                    <a:pt x="382" y="347"/>
                  </a:cubicBezTo>
                  <a:cubicBezTo>
                    <a:pt x="345" y="410"/>
                    <a:pt x="307" y="452"/>
                    <a:pt x="268" y="473"/>
                  </a:cubicBezTo>
                  <a:cubicBezTo>
                    <a:pt x="228" y="494"/>
                    <a:pt x="186" y="498"/>
                    <a:pt x="140" y="486"/>
                  </a:cubicBezTo>
                  <a:cubicBezTo>
                    <a:pt x="92" y="472"/>
                    <a:pt x="55" y="441"/>
                    <a:pt x="30" y="393"/>
                  </a:cubicBezTo>
                  <a:cubicBezTo>
                    <a:pt x="5" y="345"/>
                    <a:pt x="0" y="284"/>
                    <a:pt x="18" y="210"/>
                  </a:cubicBezTo>
                  <a:cubicBezTo>
                    <a:pt x="52" y="62"/>
                    <a:pt x="133" y="0"/>
                    <a:pt x="255" y="25"/>
                  </a:cubicBezTo>
                  <a:cubicBezTo>
                    <a:pt x="245" y="69"/>
                    <a:pt x="235" y="112"/>
                    <a:pt x="225" y="155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3" name="Freeform 342">
              <a:extLst>
                <a:ext uri="{FF2B5EF4-FFF2-40B4-BE49-F238E27FC236}">
                  <a16:creationId xmlns:a16="http://schemas.microsoft.com/office/drawing/2014/main" id="{E6780C0E-BA81-479C-992E-0DEC10C12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" y="1652"/>
              <a:ext cx="48" cy="46"/>
            </a:xfrm>
            <a:custGeom>
              <a:avLst/>
              <a:gdLst>
                <a:gd name="T0" fmla="*/ 159 w 159"/>
                <a:gd name="T1" fmla="*/ 35 h 155"/>
                <a:gd name="T2" fmla="*/ 130 w 159"/>
                <a:gd name="T3" fmla="*/ 155 h 155"/>
                <a:gd name="T4" fmla="*/ 0 w 159"/>
                <a:gd name="T5" fmla="*/ 121 h 155"/>
                <a:gd name="T6" fmla="*/ 26 w 159"/>
                <a:gd name="T7" fmla="*/ 0 h 155"/>
                <a:gd name="T8" fmla="*/ 159 w 159"/>
                <a:gd name="T9" fmla="*/ 3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55">
                  <a:moveTo>
                    <a:pt x="159" y="35"/>
                  </a:moveTo>
                  <a:cubicBezTo>
                    <a:pt x="150" y="75"/>
                    <a:pt x="140" y="115"/>
                    <a:pt x="130" y="155"/>
                  </a:cubicBezTo>
                  <a:cubicBezTo>
                    <a:pt x="87" y="144"/>
                    <a:pt x="44" y="132"/>
                    <a:pt x="0" y="121"/>
                  </a:cubicBezTo>
                  <a:cubicBezTo>
                    <a:pt x="9" y="81"/>
                    <a:pt x="17" y="40"/>
                    <a:pt x="26" y="0"/>
                  </a:cubicBezTo>
                  <a:cubicBezTo>
                    <a:pt x="71" y="11"/>
                    <a:pt x="115" y="23"/>
                    <a:pt x="159" y="35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4" name="Freeform 343">
              <a:extLst>
                <a:ext uri="{FF2B5EF4-FFF2-40B4-BE49-F238E27FC236}">
                  <a16:creationId xmlns:a16="http://schemas.microsoft.com/office/drawing/2014/main" id="{E6F94A46-66A2-4C79-8C02-B6CC43FB3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" y="1717"/>
              <a:ext cx="52" cy="46"/>
            </a:xfrm>
            <a:custGeom>
              <a:avLst/>
              <a:gdLst>
                <a:gd name="T0" fmla="*/ 174 w 174"/>
                <a:gd name="T1" fmla="*/ 39 h 155"/>
                <a:gd name="T2" fmla="*/ 126 w 174"/>
                <a:gd name="T3" fmla="*/ 155 h 155"/>
                <a:gd name="T4" fmla="*/ 0 w 174"/>
                <a:gd name="T5" fmla="*/ 117 h 155"/>
                <a:gd name="T6" fmla="*/ 45 w 174"/>
                <a:gd name="T7" fmla="*/ 0 h 155"/>
                <a:gd name="T8" fmla="*/ 174 w 174"/>
                <a:gd name="T9" fmla="*/ 3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55">
                  <a:moveTo>
                    <a:pt x="174" y="39"/>
                  </a:moveTo>
                  <a:cubicBezTo>
                    <a:pt x="158" y="78"/>
                    <a:pt x="142" y="116"/>
                    <a:pt x="126" y="155"/>
                  </a:cubicBezTo>
                  <a:cubicBezTo>
                    <a:pt x="84" y="142"/>
                    <a:pt x="42" y="129"/>
                    <a:pt x="0" y="117"/>
                  </a:cubicBezTo>
                  <a:cubicBezTo>
                    <a:pt x="14" y="78"/>
                    <a:pt x="29" y="39"/>
                    <a:pt x="45" y="0"/>
                  </a:cubicBezTo>
                  <a:cubicBezTo>
                    <a:pt x="88" y="13"/>
                    <a:pt x="131" y="26"/>
                    <a:pt x="174" y="39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5" name="Freeform 344">
              <a:extLst>
                <a:ext uri="{FF2B5EF4-FFF2-40B4-BE49-F238E27FC236}">
                  <a16:creationId xmlns:a16="http://schemas.microsoft.com/office/drawing/2014/main" id="{E8A3ABFD-E9D2-4C19-891E-CC5928F91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1" y="2030"/>
              <a:ext cx="128" cy="112"/>
            </a:xfrm>
            <a:custGeom>
              <a:avLst/>
              <a:gdLst>
                <a:gd name="T0" fmla="*/ 322 w 428"/>
                <a:gd name="T1" fmla="*/ 373 h 373"/>
                <a:gd name="T2" fmla="*/ 428 w 428"/>
                <a:gd name="T3" fmla="*/ 54 h 373"/>
                <a:gd name="T4" fmla="*/ 0 w 428"/>
                <a:gd name="T5" fmla="*/ 277 h 373"/>
                <a:gd name="T6" fmla="*/ 322 w 428"/>
                <a:gd name="T7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8" h="373">
                  <a:moveTo>
                    <a:pt x="322" y="373"/>
                  </a:moveTo>
                  <a:cubicBezTo>
                    <a:pt x="355" y="266"/>
                    <a:pt x="390" y="160"/>
                    <a:pt x="428" y="54"/>
                  </a:cubicBezTo>
                  <a:cubicBezTo>
                    <a:pt x="245" y="0"/>
                    <a:pt x="52" y="100"/>
                    <a:pt x="0" y="277"/>
                  </a:cubicBezTo>
                  <a:cubicBezTo>
                    <a:pt x="107" y="309"/>
                    <a:pt x="215" y="341"/>
                    <a:pt x="322" y="373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6" name="Freeform 345">
              <a:extLst>
                <a:ext uri="{FF2B5EF4-FFF2-40B4-BE49-F238E27FC236}">
                  <a16:creationId xmlns:a16="http://schemas.microsoft.com/office/drawing/2014/main" id="{CE80CDC3-76CD-45A3-A082-AE7411741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" y="1357"/>
              <a:ext cx="173" cy="148"/>
            </a:xfrm>
            <a:custGeom>
              <a:avLst/>
              <a:gdLst>
                <a:gd name="T0" fmla="*/ 575 w 575"/>
                <a:gd name="T1" fmla="*/ 188 h 490"/>
                <a:gd name="T2" fmla="*/ 80 w 575"/>
                <a:gd name="T3" fmla="*/ 0 h 490"/>
                <a:gd name="T4" fmla="*/ 404 w 575"/>
                <a:gd name="T5" fmla="*/ 490 h 490"/>
                <a:gd name="T6" fmla="*/ 575 w 575"/>
                <a:gd name="T7" fmla="*/ 188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490">
                  <a:moveTo>
                    <a:pt x="575" y="188"/>
                  </a:moveTo>
                  <a:cubicBezTo>
                    <a:pt x="410" y="120"/>
                    <a:pt x="246" y="57"/>
                    <a:pt x="80" y="0"/>
                  </a:cubicBezTo>
                  <a:cubicBezTo>
                    <a:pt x="0" y="182"/>
                    <a:pt x="144" y="394"/>
                    <a:pt x="404" y="490"/>
                  </a:cubicBezTo>
                  <a:cubicBezTo>
                    <a:pt x="461" y="389"/>
                    <a:pt x="518" y="289"/>
                    <a:pt x="575" y="188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7" name="Freeform 346">
              <a:extLst>
                <a:ext uri="{FF2B5EF4-FFF2-40B4-BE49-F238E27FC236}">
                  <a16:creationId xmlns:a16="http://schemas.microsoft.com/office/drawing/2014/main" id="{6D1AC994-E967-4426-8CAF-F96EE4473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5" y="1252"/>
              <a:ext cx="177" cy="118"/>
            </a:xfrm>
            <a:custGeom>
              <a:avLst/>
              <a:gdLst>
                <a:gd name="T0" fmla="*/ 62 w 586"/>
                <a:gd name="T1" fmla="*/ 0 h 393"/>
                <a:gd name="T2" fmla="*/ 0 w 586"/>
                <a:gd name="T3" fmla="*/ 344 h 393"/>
                <a:gd name="T4" fmla="*/ 586 w 586"/>
                <a:gd name="T5" fmla="*/ 101 h 393"/>
                <a:gd name="T6" fmla="*/ 62 w 586"/>
                <a:gd name="T7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6" h="393">
                  <a:moveTo>
                    <a:pt x="62" y="0"/>
                  </a:moveTo>
                  <a:cubicBezTo>
                    <a:pt x="40" y="115"/>
                    <a:pt x="19" y="230"/>
                    <a:pt x="0" y="344"/>
                  </a:cubicBezTo>
                  <a:cubicBezTo>
                    <a:pt x="275" y="393"/>
                    <a:pt x="529" y="293"/>
                    <a:pt x="586" y="101"/>
                  </a:cubicBezTo>
                  <a:cubicBezTo>
                    <a:pt x="414" y="62"/>
                    <a:pt x="239" y="28"/>
                    <a:pt x="62" y="0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8" name="Freeform 347">
              <a:extLst>
                <a:ext uri="{FF2B5EF4-FFF2-40B4-BE49-F238E27FC236}">
                  <a16:creationId xmlns:a16="http://schemas.microsoft.com/office/drawing/2014/main" id="{C369EDDC-304F-4D3B-B103-BB2C6A2FE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" y="1914"/>
              <a:ext cx="79" cy="78"/>
            </a:xfrm>
            <a:custGeom>
              <a:avLst/>
              <a:gdLst>
                <a:gd name="T0" fmla="*/ 163 w 263"/>
                <a:gd name="T1" fmla="*/ 19 h 258"/>
                <a:gd name="T2" fmla="*/ 245 w 263"/>
                <a:gd name="T3" fmla="*/ 163 h 258"/>
                <a:gd name="T4" fmla="*/ 99 w 263"/>
                <a:gd name="T5" fmla="*/ 239 h 258"/>
                <a:gd name="T6" fmla="*/ 16 w 263"/>
                <a:gd name="T7" fmla="*/ 96 h 258"/>
                <a:gd name="T8" fmla="*/ 163 w 263"/>
                <a:gd name="T9" fmla="*/ 1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58">
                  <a:moveTo>
                    <a:pt x="163" y="19"/>
                  </a:moveTo>
                  <a:cubicBezTo>
                    <a:pt x="227" y="38"/>
                    <a:pt x="263" y="102"/>
                    <a:pt x="245" y="163"/>
                  </a:cubicBezTo>
                  <a:cubicBezTo>
                    <a:pt x="226" y="223"/>
                    <a:pt x="161" y="258"/>
                    <a:pt x="99" y="239"/>
                  </a:cubicBezTo>
                  <a:cubicBezTo>
                    <a:pt x="36" y="221"/>
                    <a:pt x="0" y="157"/>
                    <a:pt x="16" y="96"/>
                  </a:cubicBezTo>
                  <a:cubicBezTo>
                    <a:pt x="33" y="35"/>
                    <a:pt x="99" y="0"/>
                    <a:pt x="163" y="19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9" name="Freeform 348">
              <a:extLst>
                <a:ext uri="{FF2B5EF4-FFF2-40B4-BE49-F238E27FC236}">
                  <a16:creationId xmlns:a16="http://schemas.microsoft.com/office/drawing/2014/main" id="{1813AB36-5DEF-4017-A171-25F0A5B5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3" y="1418"/>
              <a:ext cx="107" cy="83"/>
            </a:xfrm>
            <a:custGeom>
              <a:avLst/>
              <a:gdLst>
                <a:gd name="T0" fmla="*/ 217 w 357"/>
                <a:gd name="T1" fmla="*/ 26 h 277"/>
                <a:gd name="T2" fmla="*/ 333 w 357"/>
                <a:gd name="T3" fmla="*/ 185 h 277"/>
                <a:gd name="T4" fmla="*/ 137 w 357"/>
                <a:gd name="T5" fmla="*/ 253 h 277"/>
                <a:gd name="T6" fmla="*/ 19 w 357"/>
                <a:gd name="T7" fmla="*/ 97 h 277"/>
                <a:gd name="T8" fmla="*/ 217 w 357"/>
                <a:gd name="T9" fmla="*/ 2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7" h="277">
                  <a:moveTo>
                    <a:pt x="217" y="26"/>
                  </a:moveTo>
                  <a:cubicBezTo>
                    <a:pt x="306" y="51"/>
                    <a:pt x="357" y="123"/>
                    <a:pt x="333" y="185"/>
                  </a:cubicBezTo>
                  <a:cubicBezTo>
                    <a:pt x="308" y="247"/>
                    <a:pt x="221" y="277"/>
                    <a:pt x="137" y="253"/>
                  </a:cubicBezTo>
                  <a:cubicBezTo>
                    <a:pt x="53" y="230"/>
                    <a:pt x="0" y="160"/>
                    <a:pt x="19" y="97"/>
                  </a:cubicBezTo>
                  <a:cubicBezTo>
                    <a:pt x="39" y="33"/>
                    <a:pt x="128" y="0"/>
                    <a:pt x="217" y="26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0" name="Freeform 349">
              <a:extLst>
                <a:ext uri="{FF2B5EF4-FFF2-40B4-BE49-F238E27FC236}">
                  <a16:creationId xmlns:a16="http://schemas.microsoft.com/office/drawing/2014/main" id="{EE44BA78-0D18-4B91-81CE-EAA3C901A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1206"/>
              <a:ext cx="615" cy="850"/>
            </a:xfrm>
            <a:custGeom>
              <a:avLst/>
              <a:gdLst>
                <a:gd name="T0" fmla="*/ 2045 w 2045"/>
                <a:gd name="T1" fmla="*/ 271 h 2828"/>
                <a:gd name="T2" fmla="*/ 1255 w 2045"/>
                <a:gd name="T3" fmla="*/ 2828 h 2828"/>
                <a:gd name="T4" fmla="*/ 0 w 2045"/>
                <a:gd name="T5" fmla="*/ 2645 h 2828"/>
                <a:gd name="T6" fmla="*/ 76 w 2045"/>
                <a:gd name="T7" fmla="*/ 0 h 2828"/>
                <a:gd name="T8" fmla="*/ 2045 w 2045"/>
                <a:gd name="T9" fmla="*/ 271 h 2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5" h="2828">
                  <a:moveTo>
                    <a:pt x="2045" y="271"/>
                  </a:moveTo>
                  <a:cubicBezTo>
                    <a:pt x="1706" y="1113"/>
                    <a:pt x="1381" y="1962"/>
                    <a:pt x="1255" y="2828"/>
                  </a:cubicBezTo>
                  <a:cubicBezTo>
                    <a:pt x="837" y="2767"/>
                    <a:pt x="420" y="2706"/>
                    <a:pt x="0" y="2645"/>
                  </a:cubicBezTo>
                  <a:cubicBezTo>
                    <a:pt x="86" y="1777"/>
                    <a:pt x="26" y="918"/>
                    <a:pt x="76" y="0"/>
                  </a:cubicBezTo>
                  <a:cubicBezTo>
                    <a:pt x="751" y="9"/>
                    <a:pt x="1397" y="106"/>
                    <a:pt x="2045" y="271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1" name="Freeform 350">
              <a:extLst>
                <a:ext uri="{FF2B5EF4-FFF2-40B4-BE49-F238E27FC236}">
                  <a16:creationId xmlns:a16="http://schemas.microsoft.com/office/drawing/2014/main" id="{24BBE0B4-4925-41C8-AE2E-F48554058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" y="1182"/>
              <a:ext cx="675" cy="901"/>
            </a:xfrm>
            <a:custGeom>
              <a:avLst/>
              <a:gdLst>
                <a:gd name="T0" fmla="*/ 2132 w 2240"/>
                <a:gd name="T1" fmla="*/ 351 h 2998"/>
                <a:gd name="T2" fmla="*/ 2058 w 2240"/>
                <a:gd name="T3" fmla="*/ 321 h 2998"/>
                <a:gd name="T4" fmla="*/ 1263 w 2240"/>
                <a:gd name="T5" fmla="*/ 2896 h 2998"/>
                <a:gd name="T6" fmla="*/ 1342 w 2240"/>
                <a:gd name="T7" fmla="*/ 2908 h 2998"/>
                <a:gd name="T8" fmla="*/ 1353 w 2240"/>
                <a:gd name="T9" fmla="*/ 2829 h 2998"/>
                <a:gd name="T10" fmla="*/ 98 w 2240"/>
                <a:gd name="T11" fmla="*/ 2646 h 2998"/>
                <a:gd name="T12" fmla="*/ 87 w 2240"/>
                <a:gd name="T13" fmla="*/ 2725 h 2998"/>
                <a:gd name="T14" fmla="*/ 166 w 2240"/>
                <a:gd name="T15" fmla="*/ 2733 h 2998"/>
                <a:gd name="T16" fmla="*/ 218 w 2240"/>
                <a:gd name="T17" fmla="*/ 1422 h 2998"/>
                <a:gd name="T18" fmla="*/ 242 w 2240"/>
                <a:gd name="T19" fmla="*/ 85 h 2998"/>
                <a:gd name="T20" fmla="*/ 163 w 2240"/>
                <a:gd name="T21" fmla="*/ 80 h 2998"/>
                <a:gd name="T22" fmla="*/ 162 w 2240"/>
                <a:gd name="T23" fmla="*/ 160 h 2998"/>
                <a:gd name="T24" fmla="*/ 2112 w 2240"/>
                <a:gd name="T25" fmla="*/ 428 h 2998"/>
                <a:gd name="T26" fmla="*/ 2132 w 2240"/>
                <a:gd name="T27" fmla="*/ 351 h 2998"/>
                <a:gd name="T28" fmla="*/ 2058 w 2240"/>
                <a:gd name="T29" fmla="*/ 321 h 2998"/>
                <a:gd name="T30" fmla="*/ 2132 w 2240"/>
                <a:gd name="T31" fmla="*/ 351 h 2998"/>
                <a:gd name="T32" fmla="*/ 2151 w 2240"/>
                <a:gd name="T33" fmla="*/ 274 h 2998"/>
                <a:gd name="T34" fmla="*/ 164 w 2240"/>
                <a:gd name="T35" fmla="*/ 1 h 2998"/>
                <a:gd name="T36" fmla="*/ 87 w 2240"/>
                <a:gd name="T37" fmla="*/ 0 h 2998"/>
                <a:gd name="T38" fmla="*/ 83 w 2240"/>
                <a:gd name="T39" fmla="*/ 76 h 2998"/>
                <a:gd name="T40" fmla="*/ 58 w 2240"/>
                <a:gd name="T41" fmla="*/ 1421 h 2998"/>
                <a:gd name="T42" fmla="*/ 7 w 2240"/>
                <a:gd name="T43" fmla="*/ 2718 h 2998"/>
                <a:gd name="T44" fmla="*/ 0 w 2240"/>
                <a:gd name="T45" fmla="*/ 2793 h 2998"/>
                <a:gd name="T46" fmla="*/ 75 w 2240"/>
                <a:gd name="T47" fmla="*/ 2804 h 2998"/>
                <a:gd name="T48" fmla="*/ 1330 w 2240"/>
                <a:gd name="T49" fmla="*/ 2986 h 2998"/>
                <a:gd name="T50" fmla="*/ 1409 w 2240"/>
                <a:gd name="T51" fmla="*/ 2998 h 2998"/>
                <a:gd name="T52" fmla="*/ 1421 w 2240"/>
                <a:gd name="T53" fmla="*/ 2919 h 2998"/>
                <a:gd name="T54" fmla="*/ 2206 w 2240"/>
                <a:gd name="T55" fmla="*/ 381 h 2998"/>
                <a:gd name="T56" fmla="*/ 2240 w 2240"/>
                <a:gd name="T57" fmla="*/ 296 h 2998"/>
                <a:gd name="T58" fmla="*/ 2151 w 2240"/>
                <a:gd name="T59" fmla="*/ 274 h 2998"/>
                <a:gd name="T60" fmla="*/ 2132 w 2240"/>
                <a:gd name="T61" fmla="*/ 351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40" h="2998">
                  <a:moveTo>
                    <a:pt x="2132" y="351"/>
                  </a:moveTo>
                  <a:lnTo>
                    <a:pt x="2058" y="321"/>
                  </a:lnTo>
                  <a:cubicBezTo>
                    <a:pt x="1719" y="1164"/>
                    <a:pt x="1391" y="2018"/>
                    <a:pt x="1263" y="2896"/>
                  </a:cubicBezTo>
                  <a:lnTo>
                    <a:pt x="1342" y="2908"/>
                  </a:lnTo>
                  <a:lnTo>
                    <a:pt x="1353" y="2829"/>
                  </a:lnTo>
                  <a:cubicBezTo>
                    <a:pt x="936" y="2768"/>
                    <a:pt x="519" y="2707"/>
                    <a:pt x="98" y="2646"/>
                  </a:cubicBezTo>
                  <a:lnTo>
                    <a:pt x="87" y="2725"/>
                  </a:lnTo>
                  <a:lnTo>
                    <a:pt x="166" y="2733"/>
                  </a:lnTo>
                  <a:cubicBezTo>
                    <a:pt x="209" y="2295"/>
                    <a:pt x="216" y="1860"/>
                    <a:pt x="218" y="1422"/>
                  </a:cubicBezTo>
                  <a:cubicBezTo>
                    <a:pt x="220" y="983"/>
                    <a:pt x="218" y="540"/>
                    <a:pt x="242" y="85"/>
                  </a:cubicBezTo>
                  <a:lnTo>
                    <a:pt x="163" y="80"/>
                  </a:lnTo>
                  <a:lnTo>
                    <a:pt x="162" y="160"/>
                  </a:lnTo>
                  <a:cubicBezTo>
                    <a:pt x="830" y="169"/>
                    <a:pt x="1470" y="265"/>
                    <a:pt x="2112" y="428"/>
                  </a:cubicBezTo>
                  <a:lnTo>
                    <a:pt x="2132" y="351"/>
                  </a:lnTo>
                  <a:lnTo>
                    <a:pt x="2058" y="321"/>
                  </a:lnTo>
                  <a:lnTo>
                    <a:pt x="2132" y="351"/>
                  </a:lnTo>
                  <a:lnTo>
                    <a:pt x="2151" y="274"/>
                  </a:lnTo>
                  <a:cubicBezTo>
                    <a:pt x="1499" y="107"/>
                    <a:pt x="846" y="10"/>
                    <a:pt x="164" y="1"/>
                  </a:cubicBezTo>
                  <a:lnTo>
                    <a:pt x="87" y="0"/>
                  </a:lnTo>
                  <a:lnTo>
                    <a:pt x="83" y="76"/>
                  </a:lnTo>
                  <a:cubicBezTo>
                    <a:pt x="58" y="538"/>
                    <a:pt x="60" y="984"/>
                    <a:pt x="58" y="1421"/>
                  </a:cubicBezTo>
                  <a:cubicBezTo>
                    <a:pt x="56" y="1858"/>
                    <a:pt x="50" y="2288"/>
                    <a:pt x="7" y="2718"/>
                  </a:cubicBezTo>
                  <a:lnTo>
                    <a:pt x="0" y="2793"/>
                  </a:lnTo>
                  <a:lnTo>
                    <a:pt x="75" y="2804"/>
                  </a:lnTo>
                  <a:cubicBezTo>
                    <a:pt x="496" y="2865"/>
                    <a:pt x="913" y="2926"/>
                    <a:pt x="1330" y="2986"/>
                  </a:cubicBezTo>
                  <a:lnTo>
                    <a:pt x="1409" y="2998"/>
                  </a:lnTo>
                  <a:lnTo>
                    <a:pt x="1421" y="2919"/>
                  </a:lnTo>
                  <a:cubicBezTo>
                    <a:pt x="1545" y="2065"/>
                    <a:pt x="1867" y="1222"/>
                    <a:pt x="2206" y="381"/>
                  </a:cubicBezTo>
                  <a:lnTo>
                    <a:pt x="2240" y="296"/>
                  </a:lnTo>
                  <a:lnTo>
                    <a:pt x="2151" y="274"/>
                  </a:lnTo>
                  <a:lnTo>
                    <a:pt x="2132" y="351"/>
                  </a:ln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2" name="Freeform 351">
              <a:extLst>
                <a:ext uri="{FF2B5EF4-FFF2-40B4-BE49-F238E27FC236}">
                  <a16:creationId xmlns:a16="http://schemas.microsoft.com/office/drawing/2014/main" id="{673EC894-8D39-4204-B385-53F90BB6C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" y="1466"/>
              <a:ext cx="392" cy="334"/>
            </a:xfrm>
            <a:custGeom>
              <a:avLst/>
              <a:gdLst>
                <a:gd name="T0" fmla="*/ 702 w 1301"/>
                <a:gd name="T1" fmla="*/ 48 h 1111"/>
                <a:gd name="T2" fmla="*/ 1215 w 1301"/>
                <a:gd name="T3" fmla="*/ 650 h 1111"/>
                <a:gd name="T4" fmla="*/ 538 w 1301"/>
                <a:gd name="T5" fmla="*/ 1070 h 1111"/>
                <a:gd name="T6" fmla="*/ 3 w 1301"/>
                <a:gd name="T7" fmla="*/ 490 h 1111"/>
                <a:gd name="T8" fmla="*/ 702 w 1301"/>
                <a:gd name="T9" fmla="*/ 48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1111">
                  <a:moveTo>
                    <a:pt x="702" y="48"/>
                  </a:moveTo>
                  <a:cubicBezTo>
                    <a:pt x="1075" y="99"/>
                    <a:pt x="1301" y="378"/>
                    <a:pt x="1215" y="650"/>
                  </a:cubicBezTo>
                  <a:cubicBezTo>
                    <a:pt x="1128" y="924"/>
                    <a:pt x="834" y="1111"/>
                    <a:pt x="538" y="1070"/>
                  </a:cubicBezTo>
                  <a:cubicBezTo>
                    <a:pt x="243" y="1027"/>
                    <a:pt x="0" y="771"/>
                    <a:pt x="3" y="490"/>
                  </a:cubicBezTo>
                  <a:cubicBezTo>
                    <a:pt x="7" y="211"/>
                    <a:pt x="329" y="0"/>
                    <a:pt x="702" y="48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3" name="Freeform 352">
              <a:extLst>
                <a:ext uri="{FF2B5EF4-FFF2-40B4-BE49-F238E27FC236}">
                  <a16:creationId xmlns:a16="http://schemas.microsoft.com/office/drawing/2014/main" id="{819157C9-DB13-4108-98D2-0B5CD3095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1901"/>
              <a:ext cx="108" cy="114"/>
            </a:xfrm>
            <a:custGeom>
              <a:avLst/>
              <a:gdLst>
                <a:gd name="T0" fmla="*/ 0 w 359"/>
                <a:gd name="T1" fmla="*/ 332 h 381"/>
                <a:gd name="T2" fmla="*/ 334 w 359"/>
                <a:gd name="T3" fmla="*/ 381 h 381"/>
                <a:gd name="T4" fmla="*/ 27 w 359"/>
                <a:gd name="T5" fmla="*/ 0 h 381"/>
                <a:gd name="T6" fmla="*/ 0 w 359"/>
                <a:gd name="T7" fmla="*/ 33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381">
                  <a:moveTo>
                    <a:pt x="0" y="332"/>
                  </a:moveTo>
                  <a:cubicBezTo>
                    <a:pt x="111" y="349"/>
                    <a:pt x="223" y="365"/>
                    <a:pt x="334" y="381"/>
                  </a:cubicBezTo>
                  <a:cubicBezTo>
                    <a:pt x="359" y="197"/>
                    <a:pt x="222" y="26"/>
                    <a:pt x="27" y="0"/>
                  </a:cubicBezTo>
                  <a:cubicBezTo>
                    <a:pt x="21" y="111"/>
                    <a:pt x="12" y="222"/>
                    <a:pt x="0" y="332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4" name="Freeform 353">
              <a:extLst>
                <a:ext uri="{FF2B5EF4-FFF2-40B4-BE49-F238E27FC236}">
                  <a16:creationId xmlns:a16="http://schemas.microsoft.com/office/drawing/2014/main" id="{4FC8ABF8-7508-4C4A-A05A-431796596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" y="1554"/>
              <a:ext cx="217" cy="164"/>
            </a:xfrm>
            <a:custGeom>
              <a:avLst/>
              <a:gdLst>
                <a:gd name="T0" fmla="*/ 204 w 719"/>
                <a:gd name="T1" fmla="*/ 141 h 544"/>
                <a:gd name="T2" fmla="*/ 121 w 719"/>
                <a:gd name="T3" fmla="*/ 240 h 544"/>
                <a:gd name="T4" fmla="*/ 173 w 719"/>
                <a:gd name="T5" fmla="*/ 351 h 544"/>
                <a:gd name="T6" fmla="*/ 234 w 719"/>
                <a:gd name="T7" fmla="*/ 325 h 544"/>
                <a:gd name="T8" fmla="*/ 293 w 719"/>
                <a:gd name="T9" fmla="*/ 197 h 544"/>
                <a:gd name="T10" fmla="*/ 394 w 719"/>
                <a:gd name="T11" fmla="*/ 59 h 544"/>
                <a:gd name="T12" fmla="*/ 546 w 719"/>
                <a:gd name="T13" fmla="*/ 32 h 544"/>
                <a:gd name="T14" fmla="*/ 689 w 719"/>
                <a:gd name="T15" fmla="*/ 130 h 544"/>
                <a:gd name="T16" fmla="*/ 704 w 719"/>
                <a:gd name="T17" fmla="*/ 309 h 544"/>
                <a:gd name="T18" fmla="*/ 445 w 719"/>
                <a:gd name="T19" fmla="*/ 544 h 544"/>
                <a:gd name="T20" fmla="*/ 456 w 719"/>
                <a:gd name="T21" fmla="*/ 414 h 544"/>
                <a:gd name="T22" fmla="*/ 592 w 719"/>
                <a:gd name="T23" fmla="*/ 292 h 544"/>
                <a:gd name="T24" fmla="*/ 522 w 719"/>
                <a:gd name="T25" fmla="*/ 162 h 544"/>
                <a:gd name="T26" fmla="*/ 454 w 719"/>
                <a:gd name="T27" fmla="*/ 182 h 544"/>
                <a:gd name="T28" fmla="*/ 387 w 719"/>
                <a:gd name="T29" fmla="*/ 308 h 544"/>
                <a:gd name="T30" fmla="*/ 292 w 719"/>
                <a:gd name="T31" fmla="*/ 449 h 544"/>
                <a:gd name="T32" fmla="*/ 167 w 719"/>
                <a:gd name="T33" fmla="*/ 480 h 544"/>
                <a:gd name="T34" fmla="*/ 45 w 719"/>
                <a:gd name="T35" fmla="*/ 404 h 544"/>
                <a:gd name="T36" fmla="*/ 7 w 719"/>
                <a:gd name="T37" fmla="*/ 224 h 544"/>
                <a:gd name="T38" fmla="*/ 215 w 719"/>
                <a:gd name="T39" fmla="*/ 8 h 544"/>
                <a:gd name="T40" fmla="*/ 204 w 719"/>
                <a:gd name="T41" fmla="*/ 141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" h="544">
                  <a:moveTo>
                    <a:pt x="204" y="141"/>
                  </a:moveTo>
                  <a:cubicBezTo>
                    <a:pt x="156" y="138"/>
                    <a:pt x="129" y="171"/>
                    <a:pt x="121" y="240"/>
                  </a:cubicBezTo>
                  <a:cubicBezTo>
                    <a:pt x="113" y="309"/>
                    <a:pt x="131" y="345"/>
                    <a:pt x="173" y="351"/>
                  </a:cubicBezTo>
                  <a:cubicBezTo>
                    <a:pt x="199" y="354"/>
                    <a:pt x="219" y="346"/>
                    <a:pt x="234" y="325"/>
                  </a:cubicBezTo>
                  <a:cubicBezTo>
                    <a:pt x="249" y="304"/>
                    <a:pt x="268" y="262"/>
                    <a:pt x="293" y="197"/>
                  </a:cubicBezTo>
                  <a:cubicBezTo>
                    <a:pt x="318" y="132"/>
                    <a:pt x="352" y="86"/>
                    <a:pt x="394" y="59"/>
                  </a:cubicBezTo>
                  <a:cubicBezTo>
                    <a:pt x="436" y="33"/>
                    <a:pt x="487" y="24"/>
                    <a:pt x="546" y="32"/>
                  </a:cubicBezTo>
                  <a:cubicBezTo>
                    <a:pt x="616" y="42"/>
                    <a:pt x="664" y="75"/>
                    <a:pt x="689" y="130"/>
                  </a:cubicBezTo>
                  <a:cubicBezTo>
                    <a:pt x="715" y="186"/>
                    <a:pt x="719" y="245"/>
                    <a:pt x="704" y="309"/>
                  </a:cubicBezTo>
                  <a:cubicBezTo>
                    <a:pt x="668" y="464"/>
                    <a:pt x="582" y="541"/>
                    <a:pt x="445" y="544"/>
                  </a:cubicBezTo>
                  <a:cubicBezTo>
                    <a:pt x="449" y="501"/>
                    <a:pt x="452" y="458"/>
                    <a:pt x="456" y="414"/>
                  </a:cubicBezTo>
                  <a:cubicBezTo>
                    <a:pt x="529" y="415"/>
                    <a:pt x="574" y="374"/>
                    <a:pt x="592" y="292"/>
                  </a:cubicBezTo>
                  <a:cubicBezTo>
                    <a:pt x="608" y="215"/>
                    <a:pt x="585" y="171"/>
                    <a:pt x="522" y="162"/>
                  </a:cubicBezTo>
                  <a:cubicBezTo>
                    <a:pt x="494" y="158"/>
                    <a:pt x="471" y="165"/>
                    <a:pt x="454" y="182"/>
                  </a:cubicBezTo>
                  <a:cubicBezTo>
                    <a:pt x="437" y="199"/>
                    <a:pt x="414" y="241"/>
                    <a:pt x="387" y="308"/>
                  </a:cubicBezTo>
                  <a:cubicBezTo>
                    <a:pt x="359" y="376"/>
                    <a:pt x="328" y="423"/>
                    <a:pt x="292" y="449"/>
                  </a:cubicBezTo>
                  <a:cubicBezTo>
                    <a:pt x="255" y="476"/>
                    <a:pt x="214" y="486"/>
                    <a:pt x="167" y="480"/>
                  </a:cubicBezTo>
                  <a:cubicBezTo>
                    <a:pt x="117" y="473"/>
                    <a:pt x="76" y="448"/>
                    <a:pt x="45" y="404"/>
                  </a:cubicBezTo>
                  <a:cubicBezTo>
                    <a:pt x="13" y="360"/>
                    <a:pt x="0" y="300"/>
                    <a:pt x="7" y="224"/>
                  </a:cubicBezTo>
                  <a:cubicBezTo>
                    <a:pt x="20" y="74"/>
                    <a:pt x="90" y="0"/>
                    <a:pt x="215" y="8"/>
                  </a:cubicBezTo>
                  <a:cubicBezTo>
                    <a:pt x="211" y="52"/>
                    <a:pt x="207" y="96"/>
                    <a:pt x="204" y="141"/>
                  </a:cubicBezTo>
                  <a:close/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5" name="Freeform 354">
              <a:extLst>
                <a:ext uri="{FF2B5EF4-FFF2-40B4-BE49-F238E27FC236}">
                  <a16:creationId xmlns:a16="http://schemas.microsoft.com/office/drawing/2014/main" id="{8FD902F8-3D6F-4351-B489-F7488317A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1" y="1597"/>
              <a:ext cx="44" cy="42"/>
            </a:xfrm>
            <a:custGeom>
              <a:avLst/>
              <a:gdLst>
                <a:gd name="T0" fmla="*/ 146 w 146"/>
                <a:gd name="T1" fmla="*/ 15 h 139"/>
                <a:gd name="T2" fmla="*/ 134 w 146"/>
                <a:gd name="T3" fmla="*/ 139 h 139"/>
                <a:gd name="T4" fmla="*/ 0 w 146"/>
                <a:gd name="T5" fmla="*/ 124 h 139"/>
                <a:gd name="T6" fmla="*/ 9 w 146"/>
                <a:gd name="T7" fmla="*/ 0 h 139"/>
                <a:gd name="T8" fmla="*/ 146 w 146"/>
                <a:gd name="T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39">
                  <a:moveTo>
                    <a:pt x="146" y="15"/>
                  </a:moveTo>
                  <a:cubicBezTo>
                    <a:pt x="142" y="57"/>
                    <a:pt x="138" y="98"/>
                    <a:pt x="134" y="139"/>
                  </a:cubicBezTo>
                  <a:cubicBezTo>
                    <a:pt x="90" y="134"/>
                    <a:pt x="45" y="129"/>
                    <a:pt x="0" y="124"/>
                  </a:cubicBezTo>
                  <a:cubicBezTo>
                    <a:pt x="3" y="83"/>
                    <a:pt x="6" y="41"/>
                    <a:pt x="9" y="0"/>
                  </a:cubicBezTo>
                  <a:cubicBezTo>
                    <a:pt x="55" y="5"/>
                    <a:pt x="100" y="10"/>
                    <a:pt x="146" y="15"/>
                  </a:cubicBezTo>
                  <a:close/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6" name="Freeform 355">
              <a:extLst>
                <a:ext uri="{FF2B5EF4-FFF2-40B4-BE49-F238E27FC236}">
                  <a16:creationId xmlns:a16="http://schemas.microsoft.com/office/drawing/2014/main" id="{ABC44C0C-C4C8-499E-AE46-D9AD61E20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7" y="1628"/>
              <a:ext cx="48" cy="43"/>
            </a:xfrm>
            <a:custGeom>
              <a:avLst/>
              <a:gdLst>
                <a:gd name="T0" fmla="*/ 162 w 162"/>
                <a:gd name="T1" fmla="*/ 20 h 141"/>
                <a:gd name="T2" fmla="*/ 130 w 162"/>
                <a:gd name="T3" fmla="*/ 141 h 141"/>
                <a:gd name="T4" fmla="*/ 0 w 162"/>
                <a:gd name="T5" fmla="*/ 122 h 141"/>
                <a:gd name="T6" fmla="*/ 28 w 162"/>
                <a:gd name="T7" fmla="*/ 0 h 141"/>
                <a:gd name="T8" fmla="*/ 162 w 162"/>
                <a:gd name="T9" fmla="*/ 2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41">
                  <a:moveTo>
                    <a:pt x="162" y="20"/>
                  </a:moveTo>
                  <a:cubicBezTo>
                    <a:pt x="151" y="60"/>
                    <a:pt x="140" y="101"/>
                    <a:pt x="130" y="141"/>
                  </a:cubicBezTo>
                  <a:cubicBezTo>
                    <a:pt x="87" y="135"/>
                    <a:pt x="43" y="128"/>
                    <a:pt x="0" y="122"/>
                  </a:cubicBezTo>
                  <a:cubicBezTo>
                    <a:pt x="9" y="81"/>
                    <a:pt x="18" y="40"/>
                    <a:pt x="28" y="0"/>
                  </a:cubicBezTo>
                  <a:cubicBezTo>
                    <a:pt x="72" y="6"/>
                    <a:pt x="117" y="13"/>
                    <a:pt x="162" y="20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7" name="Freeform 356">
              <a:extLst>
                <a:ext uri="{FF2B5EF4-FFF2-40B4-BE49-F238E27FC236}">
                  <a16:creationId xmlns:a16="http://schemas.microsoft.com/office/drawing/2014/main" id="{75C49F91-BC06-4AED-8E38-FB784D3B0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7" y="1947"/>
              <a:ext cx="118" cy="108"/>
            </a:xfrm>
            <a:custGeom>
              <a:avLst/>
              <a:gdLst>
                <a:gd name="T0" fmla="*/ 333 w 392"/>
                <a:gd name="T1" fmla="*/ 359 h 359"/>
                <a:gd name="T2" fmla="*/ 392 w 392"/>
                <a:gd name="T3" fmla="*/ 28 h 359"/>
                <a:gd name="T4" fmla="*/ 0 w 392"/>
                <a:gd name="T5" fmla="*/ 310 h 359"/>
                <a:gd name="T6" fmla="*/ 333 w 392"/>
                <a:gd name="T7" fmla="*/ 35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2" h="359">
                  <a:moveTo>
                    <a:pt x="333" y="359"/>
                  </a:moveTo>
                  <a:cubicBezTo>
                    <a:pt x="350" y="248"/>
                    <a:pt x="370" y="138"/>
                    <a:pt x="392" y="28"/>
                  </a:cubicBezTo>
                  <a:cubicBezTo>
                    <a:pt x="203" y="0"/>
                    <a:pt x="27" y="127"/>
                    <a:pt x="0" y="310"/>
                  </a:cubicBezTo>
                  <a:cubicBezTo>
                    <a:pt x="111" y="326"/>
                    <a:pt x="222" y="342"/>
                    <a:pt x="333" y="359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8" name="Freeform 357">
              <a:extLst>
                <a:ext uri="{FF2B5EF4-FFF2-40B4-BE49-F238E27FC236}">
                  <a16:creationId xmlns:a16="http://schemas.microsoft.com/office/drawing/2014/main" id="{1702B141-FFC1-4B06-A391-DB156206C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" y="1250"/>
              <a:ext cx="172" cy="132"/>
            </a:xfrm>
            <a:custGeom>
              <a:avLst/>
              <a:gdLst>
                <a:gd name="T0" fmla="*/ 570 w 570"/>
                <a:gd name="T1" fmla="*/ 115 h 439"/>
                <a:gd name="T2" fmla="*/ 53 w 570"/>
                <a:gd name="T3" fmla="*/ 0 h 439"/>
                <a:gd name="T4" fmla="*/ 444 w 570"/>
                <a:gd name="T5" fmla="*/ 439 h 439"/>
                <a:gd name="T6" fmla="*/ 570 w 570"/>
                <a:gd name="T7" fmla="*/ 11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439">
                  <a:moveTo>
                    <a:pt x="570" y="115"/>
                  </a:moveTo>
                  <a:cubicBezTo>
                    <a:pt x="397" y="72"/>
                    <a:pt x="226" y="33"/>
                    <a:pt x="53" y="0"/>
                  </a:cubicBezTo>
                  <a:cubicBezTo>
                    <a:pt x="0" y="192"/>
                    <a:pt x="173" y="381"/>
                    <a:pt x="444" y="439"/>
                  </a:cubicBezTo>
                  <a:cubicBezTo>
                    <a:pt x="486" y="331"/>
                    <a:pt x="528" y="223"/>
                    <a:pt x="570" y="115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9" name="Freeform 358">
              <a:extLst>
                <a:ext uri="{FF2B5EF4-FFF2-40B4-BE49-F238E27FC236}">
                  <a16:creationId xmlns:a16="http://schemas.microsoft.com/office/drawing/2014/main" id="{A62C21E9-704F-4B92-8895-B46D516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5" y="1206"/>
              <a:ext cx="164" cy="108"/>
            </a:xfrm>
            <a:custGeom>
              <a:avLst/>
              <a:gdLst>
                <a:gd name="T0" fmla="*/ 13 w 545"/>
                <a:gd name="T1" fmla="*/ 0 h 359"/>
                <a:gd name="T2" fmla="*/ 0 w 545"/>
                <a:gd name="T3" fmla="*/ 349 h 359"/>
                <a:gd name="T4" fmla="*/ 545 w 545"/>
                <a:gd name="T5" fmla="*/ 26 h 359"/>
                <a:gd name="T6" fmla="*/ 13 w 545"/>
                <a:gd name="T7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5" h="359">
                  <a:moveTo>
                    <a:pt x="13" y="0"/>
                  </a:moveTo>
                  <a:cubicBezTo>
                    <a:pt x="7" y="118"/>
                    <a:pt x="3" y="234"/>
                    <a:pt x="0" y="349"/>
                  </a:cubicBezTo>
                  <a:cubicBezTo>
                    <a:pt x="280" y="359"/>
                    <a:pt x="517" y="224"/>
                    <a:pt x="545" y="26"/>
                  </a:cubicBezTo>
                  <a:cubicBezTo>
                    <a:pt x="369" y="11"/>
                    <a:pt x="192" y="3"/>
                    <a:pt x="13" y="0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" name="Freeform 359">
              <a:extLst>
                <a:ext uri="{FF2B5EF4-FFF2-40B4-BE49-F238E27FC236}">
                  <a16:creationId xmlns:a16="http://schemas.microsoft.com/office/drawing/2014/main" id="{78C0DAF6-7284-464A-8C36-AADB18AA6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7" y="1851"/>
              <a:ext cx="76" cy="73"/>
            </a:xfrm>
            <a:custGeom>
              <a:avLst/>
              <a:gdLst>
                <a:gd name="T0" fmla="*/ 141 w 253"/>
                <a:gd name="T1" fmla="*/ 9 h 245"/>
                <a:gd name="T2" fmla="*/ 243 w 253"/>
                <a:gd name="T3" fmla="*/ 139 h 245"/>
                <a:gd name="T4" fmla="*/ 109 w 253"/>
                <a:gd name="T5" fmla="*/ 236 h 245"/>
                <a:gd name="T6" fmla="*/ 7 w 253"/>
                <a:gd name="T7" fmla="*/ 106 h 245"/>
                <a:gd name="T8" fmla="*/ 141 w 253"/>
                <a:gd name="T9" fmla="*/ 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45">
                  <a:moveTo>
                    <a:pt x="141" y="9"/>
                  </a:moveTo>
                  <a:cubicBezTo>
                    <a:pt x="207" y="18"/>
                    <a:pt x="253" y="77"/>
                    <a:pt x="243" y="139"/>
                  </a:cubicBezTo>
                  <a:cubicBezTo>
                    <a:pt x="233" y="202"/>
                    <a:pt x="174" y="245"/>
                    <a:pt x="109" y="236"/>
                  </a:cubicBezTo>
                  <a:cubicBezTo>
                    <a:pt x="45" y="227"/>
                    <a:pt x="0" y="169"/>
                    <a:pt x="7" y="106"/>
                  </a:cubicBezTo>
                  <a:cubicBezTo>
                    <a:pt x="15" y="43"/>
                    <a:pt x="75" y="0"/>
                    <a:pt x="141" y="9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1" name="Freeform 360">
              <a:extLst>
                <a:ext uri="{FF2B5EF4-FFF2-40B4-BE49-F238E27FC236}">
                  <a16:creationId xmlns:a16="http://schemas.microsoft.com/office/drawing/2014/main" id="{1ED35707-1DB4-494D-BC81-ABAAD913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6" y="1338"/>
              <a:ext cx="105" cy="78"/>
            </a:xfrm>
            <a:custGeom>
              <a:avLst/>
              <a:gdLst>
                <a:gd name="T0" fmla="*/ 195 w 348"/>
                <a:gd name="T1" fmla="*/ 12 h 261"/>
                <a:gd name="T2" fmla="*/ 333 w 348"/>
                <a:gd name="T3" fmla="*/ 154 h 261"/>
                <a:gd name="T4" fmla="*/ 149 w 348"/>
                <a:gd name="T5" fmla="*/ 249 h 261"/>
                <a:gd name="T6" fmla="*/ 10 w 348"/>
                <a:gd name="T7" fmla="*/ 111 h 261"/>
                <a:gd name="T8" fmla="*/ 195 w 348"/>
                <a:gd name="T9" fmla="*/ 1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61">
                  <a:moveTo>
                    <a:pt x="195" y="12"/>
                  </a:moveTo>
                  <a:cubicBezTo>
                    <a:pt x="287" y="25"/>
                    <a:pt x="348" y="89"/>
                    <a:pt x="333" y="154"/>
                  </a:cubicBezTo>
                  <a:cubicBezTo>
                    <a:pt x="318" y="219"/>
                    <a:pt x="236" y="261"/>
                    <a:pt x="149" y="249"/>
                  </a:cubicBezTo>
                  <a:cubicBezTo>
                    <a:pt x="63" y="238"/>
                    <a:pt x="0" y="176"/>
                    <a:pt x="10" y="111"/>
                  </a:cubicBezTo>
                  <a:cubicBezTo>
                    <a:pt x="21" y="45"/>
                    <a:pt x="104" y="0"/>
                    <a:pt x="195" y="12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2" name="Oval 361">
              <a:extLst>
                <a:ext uri="{FF2B5EF4-FFF2-40B4-BE49-F238E27FC236}">
                  <a16:creationId xmlns:a16="http://schemas.microsoft.com/office/drawing/2014/main" id="{6925450E-A8B8-4BE7-B1B9-BD22F8D9F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8" y="3150"/>
              <a:ext cx="1263" cy="157"/>
            </a:xfrm>
            <a:prstGeom prst="ellipse">
              <a:avLst/>
            </a:prstGeom>
            <a:solidFill>
              <a:srgbClr val="7A5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3" name="Freeform 362">
              <a:extLst>
                <a:ext uri="{FF2B5EF4-FFF2-40B4-BE49-F238E27FC236}">
                  <a16:creationId xmlns:a16="http://schemas.microsoft.com/office/drawing/2014/main" id="{884028B1-24E3-40BC-89A9-A70803FBF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" y="1740"/>
              <a:ext cx="924" cy="365"/>
            </a:xfrm>
            <a:custGeom>
              <a:avLst/>
              <a:gdLst>
                <a:gd name="T0" fmla="*/ 723 w 3068"/>
                <a:gd name="T1" fmla="*/ 1216 h 1216"/>
                <a:gd name="T2" fmla="*/ 0 w 3068"/>
                <a:gd name="T3" fmla="*/ 288 h 1216"/>
                <a:gd name="T4" fmla="*/ 483 w 3068"/>
                <a:gd name="T5" fmla="*/ 16 h 1216"/>
                <a:gd name="T6" fmla="*/ 1884 w 3068"/>
                <a:gd name="T7" fmla="*/ 254 h 1216"/>
                <a:gd name="T8" fmla="*/ 3068 w 3068"/>
                <a:gd name="T9" fmla="*/ 99 h 1216"/>
                <a:gd name="T10" fmla="*/ 2313 w 3068"/>
                <a:gd name="T11" fmla="*/ 1216 h 1216"/>
                <a:gd name="T12" fmla="*/ 723 w 3068"/>
                <a:gd name="T13" fmla="*/ 1216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8" h="1216">
                  <a:moveTo>
                    <a:pt x="723" y="1216"/>
                  </a:moveTo>
                  <a:lnTo>
                    <a:pt x="0" y="288"/>
                  </a:lnTo>
                  <a:cubicBezTo>
                    <a:pt x="0" y="288"/>
                    <a:pt x="17" y="0"/>
                    <a:pt x="483" y="16"/>
                  </a:cubicBezTo>
                  <a:cubicBezTo>
                    <a:pt x="950" y="33"/>
                    <a:pt x="1447" y="233"/>
                    <a:pt x="1884" y="254"/>
                  </a:cubicBezTo>
                  <a:cubicBezTo>
                    <a:pt x="2509" y="283"/>
                    <a:pt x="3068" y="99"/>
                    <a:pt x="3068" y="99"/>
                  </a:cubicBezTo>
                  <a:lnTo>
                    <a:pt x="2313" y="1216"/>
                  </a:lnTo>
                  <a:lnTo>
                    <a:pt x="723" y="1216"/>
                  </a:lnTo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4" name="Freeform 363">
              <a:extLst>
                <a:ext uri="{FF2B5EF4-FFF2-40B4-BE49-F238E27FC236}">
                  <a16:creationId xmlns:a16="http://schemas.microsoft.com/office/drawing/2014/main" id="{205CF326-7BCA-4AB6-A6DC-FA96C5E24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" y="2105"/>
              <a:ext cx="1315" cy="1142"/>
            </a:xfrm>
            <a:custGeom>
              <a:avLst/>
              <a:gdLst>
                <a:gd name="T0" fmla="*/ 3968 w 4367"/>
                <a:gd name="T1" fmla="*/ 1708 h 3800"/>
                <a:gd name="T2" fmla="*/ 3050 w 4367"/>
                <a:gd name="T3" fmla="*/ 0 h 3800"/>
                <a:gd name="T4" fmla="*/ 1460 w 4367"/>
                <a:gd name="T5" fmla="*/ 0 h 3800"/>
                <a:gd name="T6" fmla="*/ 549 w 4367"/>
                <a:gd name="T7" fmla="*/ 1708 h 3800"/>
                <a:gd name="T8" fmla="*/ 957 w 4367"/>
                <a:gd name="T9" fmla="*/ 3590 h 3800"/>
                <a:gd name="T10" fmla="*/ 3560 w 4367"/>
                <a:gd name="T11" fmla="*/ 3590 h 3800"/>
                <a:gd name="T12" fmla="*/ 3968 w 4367"/>
                <a:gd name="T13" fmla="*/ 1708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7" h="3800">
                  <a:moveTo>
                    <a:pt x="3968" y="1708"/>
                  </a:moveTo>
                  <a:cubicBezTo>
                    <a:pt x="3736" y="1137"/>
                    <a:pt x="3379" y="541"/>
                    <a:pt x="3050" y="0"/>
                  </a:cubicBezTo>
                  <a:lnTo>
                    <a:pt x="1460" y="0"/>
                  </a:lnTo>
                  <a:cubicBezTo>
                    <a:pt x="1134" y="541"/>
                    <a:pt x="806" y="1145"/>
                    <a:pt x="549" y="1708"/>
                  </a:cubicBezTo>
                  <a:cubicBezTo>
                    <a:pt x="0" y="2910"/>
                    <a:pt x="313" y="3306"/>
                    <a:pt x="957" y="3590"/>
                  </a:cubicBezTo>
                  <a:cubicBezTo>
                    <a:pt x="1434" y="3800"/>
                    <a:pt x="3083" y="3800"/>
                    <a:pt x="3560" y="3590"/>
                  </a:cubicBezTo>
                  <a:cubicBezTo>
                    <a:pt x="4204" y="3306"/>
                    <a:pt x="4367" y="2687"/>
                    <a:pt x="3968" y="1708"/>
                  </a:cubicBezTo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85" name="Freeform 364">
              <a:extLst>
                <a:ext uri="{FF2B5EF4-FFF2-40B4-BE49-F238E27FC236}">
                  <a16:creationId xmlns:a16="http://schemas.microsoft.com/office/drawing/2014/main" id="{5FBAB10F-0AEF-44F2-9DAA-17ADF993A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" y="2443"/>
              <a:ext cx="458" cy="525"/>
            </a:xfrm>
            <a:custGeom>
              <a:avLst/>
              <a:gdLst>
                <a:gd name="T0" fmla="*/ 1080 w 1521"/>
                <a:gd name="T1" fmla="*/ 457 h 1747"/>
                <a:gd name="T2" fmla="*/ 763 w 1521"/>
                <a:gd name="T3" fmla="*/ 284 h 1747"/>
                <a:gd name="T4" fmla="*/ 459 w 1521"/>
                <a:gd name="T5" fmla="*/ 445 h 1747"/>
                <a:gd name="T6" fmla="*/ 556 w 1521"/>
                <a:gd name="T7" fmla="*/ 589 h 1747"/>
                <a:gd name="T8" fmla="*/ 949 w 1521"/>
                <a:gd name="T9" fmla="*/ 692 h 1747"/>
                <a:gd name="T10" fmla="*/ 1383 w 1521"/>
                <a:gd name="T11" fmla="*/ 883 h 1747"/>
                <a:gd name="T12" fmla="*/ 1521 w 1521"/>
                <a:gd name="T13" fmla="*/ 1229 h 1747"/>
                <a:gd name="T14" fmla="*/ 1297 w 1521"/>
                <a:gd name="T15" fmla="*/ 1612 h 1747"/>
                <a:gd name="T16" fmla="*/ 788 w 1521"/>
                <a:gd name="T17" fmla="*/ 1746 h 1747"/>
                <a:gd name="T18" fmla="*/ 0 w 1521"/>
                <a:gd name="T19" fmla="*/ 1212 h 1747"/>
                <a:gd name="T20" fmla="*/ 383 w 1521"/>
                <a:gd name="T21" fmla="*/ 1183 h 1747"/>
                <a:gd name="T22" fmla="*/ 791 w 1521"/>
                <a:gd name="T23" fmla="*/ 1463 h 1747"/>
                <a:gd name="T24" fmla="*/ 1136 w 1521"/>
                <a:gd name="T25" fmla="*/ 1231 h 1747"/>
                <a:gd name="T26" fmla="*/ 1053 w 1521"/>
                <a:gd name="T27" fmla="*/ 1077 h 1747"/>
                <a:gd name="T28" fmla="*/ 662 w 1521"/>
                <a:gd name="T29" fmla="*/ 964 h 1747"/>
                <a:gd name="T30" fmla="*/ 217 w 1521"/>
                <a:gd name="T31" fmla="*/ 779 h 1747"/>
                <a:gd name="T32" fmla="*/ 81 w 1521"/>
                <a:gd name="T33" fmla="*/ 470 h 1747"/>
                <a:gd name="T34" fmla="*/ 258 w 1521"/>
                <a:gd name="T35" fmla="*/ 136 h 1747"/>
                <a:gd name="T36" fmla="*/ 771 w 1521"/>
                <a:gd name="T37" fmla="*/ 1 h 1747"/>
                <a:gd name="T38" fmla="*/ 1467 w 1521"/>
                <a:gd name="T39" fmla="*/ 444 h 1747"/>
                <a:gd name="T40" fmla="*/ 1080 w 1521"/>
                <a:gd name="T41" fmla="*/ 457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1" h="1747">
                  <a:moveTo>
                    <a:pt x="1080" y="457"/>
                  </a:moveTo>
                  <a:cubicBezTo>
                    <a:pt x="1071" y="342"/>
                    <a:pt x="965" y="285"/>
                    <a:pt x="763" y="284"/>
                  </a:cubicBezTo>
                  <a:cubicBezTo>
                    <a:pt x="561" y="283"/>
                    <a:pt x="459" y="337"/>
                    <a:pt x="459" y="445"/>
                  </a:cubicBezTo>
                  <a:cubicBezTo>
                    <a:pt x="459" y="511"/>
                    <a:pt x="491" y="559"/>
                    <a:pt x="556" y="589"/>
                  </a:cubicBezTo>
                  <a:cubicBezTo>
                    <a:pt x="621" y="619"/>
                    <a:pt x="752" y="654"/>
                    <a:pt x="949" y="692"/>
                  </a:cubicBezTo>
                  <a:cubicBezTo>
                    <a:pt x="1147" y="730"/>
                    <a:pt x="1291" y="794"/>
                    <a:pt x="1383" y="883"/>
                  </a:cubicBezTo>
                  <a:cubicBezTo>
                    <a:pt x="1475" y="972"/>
                    <a:pt x="1521" y="1087"/>
                    <a:pt x="1521" y="1229"/>
                  </a:cubicBezTo>
                  <a:cubicBezTo>
                    <a:pt x="1520" y="1395"/>
                    <a:pt x="1446" y="1523"/>
                    <a:pt x="1297" y="1612"/>
                  </a:cubicBezTo>
                  <a:cubicBezTo>
                    <a:pt x="1149" y="1702"/>
                    <a:pt x="979" y="1747"/>
                    <a:pt x="788" y="1746"/>
                  </a:cubicBezTo>
                  <a:cubicBezTo>
                    <a:pt x="326" y="1744"/>
                    <a:pt x="64" y="1567"/>
                    <a:pt x="0" y="1212"/>
                  </a:cubicBezTo>
                  <a:lnTo>
                    <a:pt x="383" y="1183"/>
                  </a:lnTo>
                  <a:cubicBezTo>
                    <a:pt x="410" y="1369"/>
                    <a:pt x="547" y="1462"/>
                    <a:pt x="791" y="1463"/>
                  </a:cubicBezTo>
                  <a:cubicBezTo>
                    <a:pt x="1021" y="1464"/>
                    <a:pt x="1136" y="1386"/>
                    <a:pt x="1136" y="1231"/>
                  </a:cubicBezTo>
                  <a:cubicBezTo>
                    <a:pt x="1137" y="1162"/>
                    <a:pt x="1109" y="1110"/>
                    <a:pt x="1053" y="1077"/>
                  </a:cubicBezTo>
                  <a:cubicBezTo>
                    <a:pt x="998" y="1043"/>
                    <a:pt x="867" y="1005"/>
                    <a:pt x="662" y="964"/>
                  </a:cubicBezTo>
                  <a:cubicBezTo>
                    <a:pt x="457" y="923"/>
                    <a:pt x="308" y="862"/>
                    <a:pt x="217" y="779"/>
                  </a:cubicBezTo>
                  <a:cubicBezTo>
                    <a:pt x="126" y="696"/>
                    <a:pt x="81" y="593"/>
                    <a:pt x="81" y="470"/>
                  </a:cubicBezTo>
                  <a:cubicBezTo>
                    <a:pt x="82" y="339"/>
                    <a:pt x="141" y="227"/>
                    <a:pt x="258" y="136"/>
                  </a:cubicBezTo>
                  <a:cubicBezTo>
                    <a:pt x="376" y="45"/>
                    <a:pt x="547" y="0"/>
                    <a:pt x="771" y="1"/>
                  </a:cubicBezTo>
                  <a:cubicBezTo>
                    <a:pt x="1215" y="2"/>
                    <a:pt x="1447" y="150"/>
                    <a:pt x="1467" y="444"/>
                  </a:cubicBezTo>
                  <a:lnTo>
                    <a:pt x="1080" y="457"/>
                  </a:lnTo>
                </a:path>
              </a:pathLst>
            </a:custGeom>
            <a:solidFill>
              <a:srgbClr val="E0A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86" name="Freeform 365">
              <a:extLst>
                <a:ext uri="{FF2B5EF4-FFF2-40B4-BE49-F238E27FC236}">
                  <a16:creationId xmlns:a16="http://schemas.microsoft.com/office/drawing/2014/main" id="{D4CA9ED0-9CD1-4641-AD37-E7D4C492B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0" y="2354"/>
              <a:ext cx="110" cy="100"/>
            </a:xfrm>
            <a:custGeom>
              <a:avLst/>
              <a:gdLst>
                <a:gd name="T0" fmla="*/ 110 w 110"/>
                <a:gd name="T1" fmla="*/ 100 h 100"/>
                <a:gd name="T2" fmla="*/ 0 w 110"/>
                <a:gd name="T3" fmla="*/ 100 h 100"/>
                <a:gd name="T4" fmla="*/ 1 w 110"/>
                <a:gd name="T5" fmla="*/ 0 h 100"/>
                <a:gd name="T6" fmla="*/ 110 w 110"/>
                <a:gd name="T7" fmla="*/ 1 h 100"/>
                <a:gd name="T8" fmla="*/ 110 w 110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0">
                  <a:moveTo>
                    <a:pt x="110" y="100"/>
                  </a:moveTo>
                  <a:lnTo>
                    <a:pt x="0" y="100"/>
                  </a:lnTo>
                  <a:lnTo>
                    <a:pt x="1" y="0"/>
                  </a:lnTo>
                  <a:lnTo>
                    <a:pt x="110" y="1"/>
                  </a:lnTo>
                  <a:lnTo>
                    <a:pt x="110" y="100"/>
                  </a:lnTo>
                  <a:close/>
                </a:path>
              </a:pathLst>
            </a:custGeom>
            <a:solidFill>
              <a:srgbClr val="E0A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7" name="Freeform 366">
              <a:extLst>
                <a:ext uri="{FF2B5EF4-FFF2-40B4-BE49-F238E27FC236}">
                  <a16:creationId xmlns:a16="http://schemas.microsoft.com/office/drawing/2014/main" id="{83924AE5-8819-4F4C-B8D7-DCAFC36F5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8" y="2948"/>
              <a:ext cx="110" cy="100"/>
            </a:xfrm>
            <a:custGeom>
              <a:avLst/>
              <a:gdLst>
                <a:gd name="T0" fmla="*/ 110 w 110"/>
                <a:gd name="T1" fmla="*/ 100 h 100"/>
                <a:gd name="T2" fmla="*/ 0 w 110"/>
                <a:gd name="T3" fmla="*/ 100 h 100"/>
                <a:gd name="T4" fmla="*/ 1 w 110"/>
                <a:gd name="T5" fmla="*/ 0 h 100"/>
                <a:gd name="T6" fmla="*/ 110 w 110"/>
                <a:gd name="T7" fmla="*/ 1 h 100"/>
                <a:gd name="T8" fmla="*/ 110 w 110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0">
                  <a:moveTo>
                    <a:pt x="110" y="100"/>
                  </a:moveTo>
                  <a:lnTo>
                    <a:pt x="0" y="100"/>
                  </a:lnTo>
                  <a:lnTo>
                    <a:pt x="1" y="0"/>
                  </a:lnTo>
                  <a:lnTo>
                    <a:pt x="110" y="1"/>
                  </a:lnTo>
                  <a:lnTo>
                    <a:pt x="110" y="100"/>
                  </a:lnTo>
                  <a:close/>
                </a:path>
              </a:pathLst>
            </a:custGeom>
            <a:solidFill>
              <a:srgbClr val="E0A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8" name="Freeform 367">
              <a:extLst>
                <a:ext uri="{FF2B5EF4-FFF2-40B4-BE49-F238E27FC236}">
                  <a16:creationId xmlns:a16="http://schemas.microsoft.com/office/drawing/2014/main" id="{85660A3B-36D1-4922-8411-84846D79F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" y="2084"/>
              <a:ext cx="574" cy="49"/>
            </a:xfrm>
            <a:custGeom>
              <a:avLst/>
              <a:gdLst>
                <a:gd name="T0" fmla="*/ 1907 w 1907"/>
                <a:gd name="T1" fmla="*/ 105 h 162"/>
                <a:gd name="T2" fmla="*/ 1836 w 1907"/>
                <a:gd name="T3" fmla="*/ 162 h 162"/>
                <a:gd name="T4" fmla="*/ 71 w 1907"/>
                <a:gd name="T5" fmla="*/ 162 h 162"/>
                <a:gd name="T6" fmla="*/ 0 w 1907"/>
                <a:gd name="T7" fmla="*/ 105 h 162"/>
                <a:gd name="T8" fmla="*/ 0 w 1907"/>
                <a:gd name="T9" fmla="*/ 58 h 162"/>
                <a:gd name="T10" fmla="*/ 71 w 1907"/>
                <a:gd name="T11" fmla="*/ 0 h 162"/>
                <a:gd name="T12" fmla="*/ 1836 w 1907"/>
                <a:gd name="T13" fmla="*/ 0 h 162"/>
                <a:gd name="T14" fmla="*/ 1907 w 1907"/>
                <a:gd name="T15" fmla="*/ 58 h 162"/>
                <a:gd name="T16" fmla="*/ 1907 w 1907"/>
                <a:gd name="T17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7" h="162">
                  <a:moveTo>
                    <a:pt x="1907" y="105"/>
                  </a:moveTo>
                  <a:cubicBezTo>
                    <a:pt x="1907" y="137"/>
                    <a:pt x="1875" y="162"/>
                    <a:pt x="1836" y="162"/>
                  </a:cubicBezTo>
                  <a:lnTo>
                    <a:pt x="71" y="162"/>
                  </a:lnTo>
                  <a:cubicBezTo>
                    <a:pt x="32" y="162"/>
                    <a:pt x="0" y="137"/>
                    <a:pt x="0" y="105"/>
                  </a:cubicBezTo>
                  <a:lnTo>
                    <a:pt x="0" y="58"/>
                  </a:lnTo>
                  <a:cubicBezTo>
                    <a:pt x="0" y="26"/>
                    <a:pt x="32" y="0"/>
                    <a:pt x="71" y="0"/>
                  </a:cubicBezTo>
                  <a:lnTo>
                    <a:pt x="1836" y="0"/>
                  </a:lnTo>
                  <a:cubicBezTo>
                    <a:pt x="1875" y="0"/>
                    <a:pt x="1907" y="26"/>
                    <a:pt x="1907" y="58"/>
                  </a:cubicBezTo>
                  <a:lnTo>
                    <a:pt x="1907" y="105"/>
                  </a:lnTo>
                  <a:close/>
                </a:path>
              </a:pathLst>
            </a:custGeom>
            <a:solidFill>
              <a:srgbClr val="6F4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9" name="Freeform 368">
              <a:extLst>
                <a:ext uri="{FF2B5EF4-FFF2-40B4-BE49-F238E27FC236}">
                  <a16:creationId xmlns:a16="http://schemas.microsoft.com/office/drawing/2014/main" id="{528F4D0A-DEED-491F-B995-1C087113B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" y="2627"/>
              <a:ext cx="511" cy="591"/>
            </a:xfrm>
            <a:custGeom>
              <a:avLst/>
              <a:gdLst>
                <a:gd name="T0" fmla="*/ 292 w 1698"/>
                <a:gd name="T1" fmla="*/ 1755 h 1967"/>
                <a:gd name="T2" fmla="*/ 1304 w 1698"/>
                <a:gd name="T3" fmla="*/ 1649 h 1967"/>
                <a:gd name="T4" fmla="*/ 1667 w 1698"/>
                <a:gd name="T5" fmla="*/ 803 h 1967"/>
                <a:gd name="T6" fmla="*/ 1483 w 1698"/>
                <a:gd name="T7" fmla="*/ 91 h 1967"/>
                <a:gd name="T8" fmla="*/ 1406 w 1698"/>
                <a:gd name="T9" fmla="*/ 859 h 1967"/>
                <a:gd name="T10" fmla="*/ 494 w 1698"/>
                <a:gd name="T11" fmla="*/ 1355 h 1967"/>
                <a:gd name="T12" fmla="*/ 292 w 1698"/>
                <a:gd name="T13" fmla="*/ 1755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8" h="1967">
                  <a:moveTo>
                    <a:pt x="292" y="1755"/>
                  </a:moveTo>
                  <a:cubicBezTo>
                    <a:pt x="586" y="1967"/>
                    <a:pt x="1110" y="1787"/>
                    <a:pt x="1304" y="1649"/>
                  </a:cubicBezTo>
                  <a:cubicBezTo>
                    <a:pt x="1574" y="1458"/>
                    <a:pt x="1698" y="1076"/>
                    <a:pt x="1667" y="803"/>
                  </a:cubicBezTo>
                  <a:cubicBezTo>
                    <a:pt x="1636" y="530"/>
                    <a:pt x="1593" y="345"/>
                    <a:pt x="1483" y="91"/>
                  </a:cubicBezTo>
                  <a:cubicBezTo>
                    <a:pt x="1444" y="0"/>
                    <a:pt x="1617" y="366"/>
                    <a:pt x="1406" y="859"/>
                  </a:cubicBezTo>
                  <a:cubicBezTo>
                    <a:pt x="1249" y="1228"/>
                    <a:pt x="795" y="1321"/>
                    <a:pt x="494" y="1355"/>
                  </a:cubicBezTo>
                  <a:cubicBezTo>
                    <a:pt x="284" y="1379"/>
                    <a:pt x="0" y="1545"/>
                    <a:pt x="292" y="1755"/>
                  </a:cubicBezTo>
                  <a:close/>
                </a:path>
              </a:pathLst>
            </a:custGeom>
            <a:solidFill>
              <a:srgbClr val="D3D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0" name="Freeform 369">
              <a:extLst>
                <a:ext uri="{FF2B5EF4-FFF2-40B4-BE49-F238E27FC236}">
                  <a16:creationId xmlns:a16="http://schemas.microsoft.com/office/drawing/2014/main" id="{7FBE5A6C-974A-4970-808C-99C3B65BE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" y="1828"/>
              <a:ext cx="344" cy="242"/>
            </a:xfrm>
            <a:custGeom>
              <a:avLst/>
              <a:gdLst>
                <a:gd name="T0" fmla="*/ 0 w 1141"/>
                <a:gd name="T1" fmla="*/ 803 h 803"/>
                <a:gd name="T2" fmla="*/ 831 w 1141"/>
                <a:gd name="T3" fmla="*/ 319 h 803"/>
                <a:gd name="T4" fmla="*/ 526 w 1141"/>
                <a:gd name="T5" fmla="*/ 803 h 803"/>
                <a:gd name="T6" fmla="*/ 0 w 1141"/>
                <a:gd name="T7" fmla="*/ 803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1" h="803">
                  <a:moveTo>
                    <a:pt x="0" y="803"/>
                  </a:moveTo>
                  <a:cubicBezTo>
                    <a:pt x="0" y="803"/>
                    <a:pt x="556" y="601"/>
                    <a:pt x="831" y="319"/>
                  </a:cubicBezTo>
                  <a:cubicBezTo>
                    <a:pt x="1141" y="0"/>
                    <a:pt x="526" y="803"/>
                    <a:pt x="526" y="803"/>
                  </a:cubicBezTo>
                  <a:lnTo>
                    <a:pt x="0" y="803"/>
                  </a:lnTo>
                  <a:close/>
                </a:path>
              </a:pathLst>
            </a:custGeom>
            <a:solidFill>
              <a:srgbClr val="D3D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1" name="Freeform 370">
              <a:extLst>
                <a:ext uri="{FF2B5EF4-FFF2-40B4-BE49-F238E27FC236}">
                  <a16:creationId xmlns:a16="http://schemas.microsoft.com/office/drawing/2014/main" id="{FA54BA54-CA74-49DF-897A-B4876EE9D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" y="1847"/>
              <a:ext cx="150" cy="196"/>
            </a:xfrm>
            <a:custGeom>
              <a:avLst/>
              <a:gdLst>
                <a:gd name="T0" fmla="*/ 0 w 497"/>
                <a:gd name="T1" fmla="*/ 0 h 653"/>
                <a:gd name="T2" fmla="*/ 28 w 497"/>
                <a:gd name="T3" fmla="*/ 24 h 653"/>
                <a:gd name="T4" fmla="*/ 96 w 497"/>
                <a:gd name="T5" fmla="*/ 88 h 653"/>
                <a:gd name="T6" fmla="*/ 280 w 497"/>
                <a:gd name="T7" fmla="*/ 303 h 653"/>
                <a:gd name="T8" fmla="*/ 437 w 497"/>
                <a:gd name="T9" fmla="*/ 537 h 653"/>
                <a:gd name="T10" fmla="*/ 482 w 497"/>
                <a:gd name="T11" fmla="*/ 620 h 653"/>
                <a:gd name="T12" fmla="*/ 497 w 497"/>
                <a:gd name="T13" fmla="*/ 653 h 653"/>
                <a:gd name="T14" fmla="*/ 469 w 497"/>
                <a:gd name="T15" fmla="*/ 630 h 653"/>
                <a:gd name="T16" fmla="*/ 401 w 497"/>
                <a:gd name="T17" fmla="*/ 565 h 653"/>
                <a:gd name="T18" fmla="*/ 217 w 497"/>
                <a:gd name="T19" fmla="*/ 351 h 653"/>
                <a:gd name="T20" fmla="*/ 60 w 497"/>
                <a:gd name="T21" fmla="*/ 116 h 653"/>
                <a:gd name="T22" fmla="*/ 16 w 497"/>
                <a:gd name="T23" fmla="*/ 33 h 653"/>
                <a:gd name="T24" fmla="*/ 0 w 497"/>
                <a:gd name="T25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7" h="653">
                  <a:moveTo>
                    <a:pt x="0" y="0"/>
                  </a:moveTo>
                  <a:cubicBezTo>
                    <a:pt x="0" y="0"/>
                    <a:pt x="11" y="8"/>
                    <a:pt x="28" y="24"/>
                  </a:cubicBezTo>
                  <a:cubicBezTo>
                    <a:pt x="45" y="39"/>
                    <a:pt x="69" y="61"/>
                    <a:pt x="96" y="88"/>
                  </a:cubicBezTo>
                  <a:cubicBezTo>
                    <a:pt x="151" y="143"/>
                    <a:pt x="218" y="221"/>
                    <a:pt x="280" y="303"/>
                  </a:cubicBezTo>
                  <a:cubicBezTo>
                    <a:pt x="342" y="384"/>
                    <a:pt x="399" y="470"/>
                    <a:pt x="437" y="537"/>
                  </a:cubicBezTo>
                  <a:cubicBezTo>
                    <a:pt x="457" y="571"/>
                    <a:pt x="472" y="599"/>
                    <a:pt x="482" y="620"/>
                  </a:cubicBezTo>
                  <a:cubicBezTo>
                    <a:pt x="492" y="641"/>
                    <a:pt x="497" y="653"/>
                    <a:pt x="497" y="653"/>
                  </a:cubicBezTo>
                  <a:cubicBezTo>
                    <a:pt x="497" y="653"/>
                    <a:pt x="486" y="645"/>
                    <a:pt x="469" y="630"/>
                  </a:cubicBezTo>
                  <a:cubicBezTo>
                    <a:pt x="452" y="614"/>
                    <a:pt x="428" y="592"/>
                    <a:pt x="401" y="565"/>
                  </a:cubicBezTo>
                  <a:cubicBezTo>
                    <a:pt x="342" y="505"/>
                    <a:pt x="281" y="436"/>
                    <a:pt x="217" y="351"/>
                  </a:cubicBezTo>
                  <a:cubicBezTo>
                    <a:pt x="155" y="269"/>
                    <a:pt x="98" y="183"/>
                    <a:pt x="60" y="116"/>
                  </a:cubicBezTo>
                  <a:cubicBezTo>
                    <a:pt x="41" y="82"/>
                    <a:pt x="26" y="54"/>
                    <a:pt x="16" y="33"/>
                  </a:cubicBezTo>
                  <a:cubicBezTo>
                    <a:pt x="5" y="13"/>
                    <a:pt x="0" y="0"/>
                    <a:pt x="0" y="0"/>
                  </a:cubicBezTo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2" name="Freeform 371">
              <a:extLst>
                <a:ext uri="{FF2B5EF4-FFF2-40B4-BE49-F238E27FC236}">
                  <a16:creationId xmlns:a16="http://schemas.microsoft.com/office/drawing/2014/main" id="{ECC1E454-D5DE-4940-A220-1ACA92973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" y="2168"/>
              <a:ext cx="245" cy="483"/>
            </a:xfrm>
            <a:custGeom>
              <a:avLst/>
              <a:gdLst>
                <a:gd name="T0" fmla="*/ 813 w 813"/>
                <a:gd name="T1" fmla="*/ 0 h 1606"/>
                <a:gd name="T2" fmla="*/ 787 w 813"/>
                <a:gd name="T3" fmla="*/ 73 h 1606"/>
                <a:gd name="T4" fmla="*/ 711 w 813"/>
                <a:gd name="T5" fmla="*/ 263 h 1606"/>
                <a:gd name="T6" fmla="*/ 451 w 813"/>
                <a:gd name="T7" fmla="*/ 825 h 1606"/>
                <a:gd name="T8" fmla="*/ 152 w 813"/>
                <a:gd name="T9" fmla="*/ 1368 h 1606"/>
                <a:gd name="T10" fmla="*/ 43 w 813"/>
                <a:gd name="T11" fmla="*/ 1541 h 1606"/>
                <a:gd name="T12" fmla="*/ 0 w 813"/>
                <a:gd name="T13" fmla="*/ 1606 h 1606"/>
                <a:gd name="T14" fmla="*/ 26 w 813"/>
                <a:gd name="T15" fmla="*/ 1532 h 1606"/>
                <a:gd name="T16" fmla="*/ 101 w 813"/>
                <a:gd name="T17" fmla="*/ 1342 h 1606"/>
                <a:gd name="T18" fmla="*/ 362 w 813"/>
                <a:gd name="T19" fmla="*/ 780 h 1606"/>
                <a:gd name="T20" fmla="*/ 661 w 813"/>
                <a:gd name="T21" fmla="*/ 238 h 1606"/>
                <a:gd name="T22" fmla="*/ 769 w 813"/>
                <a:gd name="T23" fmla="*/ 64 h 1606"/>
                <a:gd name="T24" fmla="*/ 813 w 813"/>
                <a:gd name="T25" fmla="*/ 0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3" h="1606">
                  <a:moveTo>
                    <a:pt x="813" y="0"/>
                  </a:moveTo>
                  <a:cubicBezTo>
                    <a:pt x="813" y="0"/>
                    <a:pt x="804" y="27"/>
                    <a:pt x="787" y="73"/>
                  </a:cubicBezTo>
                  <a:cubicBezTo>
                    <a:pt x="770" y="119"/>
                    <a:pt x="744" y="185"/>
                    <a:pt x="711" y="263"/>
                  </a:cubicBezTo>
                  <a:cubicBezTo>
                    <a:pt x="647" y="420"/>
                    <a:pt x="552" y="624"/>
                    <a:pt x="451" y="825"/>
                  </a:cubicBezTo>
                  <a:cubicBezTo>
                    <a:pt x="349" y="1026"/>
                    <a:pt x="240" y="1223"/>
                    <a:pt x="152" y="1368"/>
                  </a:cubicBezTo>
                  <a:cubicBezTo>
                    <a:pt x="109" y="1440"/>
                    <a:pt x="70" y="1500"/>
                    <a:pt x="43" y="1541"/>
                  </a:cubicBezTo>
                  <a:cubicBezTo>
                    <a:pt x="16" y="1583"/>
                    <a:pt x="0" y="1606"/>
                    <a:pt x="0" y="1606"/>
                  </a:cubicBezTo>
                  <a:cubicBezTo>
                    <a:pt x="0" y="1606"/>
                    <a:pt x="8" y="1579"/>
                    <a:pt x="26" y="1532"/>
                  </a:cubicBezTo>
                  <a:cubicBezTo>
                    <a:pt x="43" y="1486"/>
                    <a:pt x="68" y="1420"/>
                    <a:pt x="101" y="1342"/>
                  </a:cubicBezTo>
                  <a:cubicBezTo>
                    <a:pt x="166" y="1185"/>
                    <a:pt x="260" y="981"/>
                    <a:pt x="362" y="780"/>
                  </a:cubicBezTo>
                  <a:cubicBezTo>
                    <a:pt x="464" y="580"/>
                    <a:pt x="573" y="382"/>
                    <a:pt x="661" y="238"/>
                  </a:cubicBezTo>
                  <a:cubicBezTo>
                    <a:pt x="704" y="165"/>
                    <a:pt x="742" y="106"/>
                    <a:pt x="769" y="64"/>
                  </a:cubicBezTo>
                  <a:cubicBezTo>
                    <a:pt x="797" y="23"/>
                    <a:pt x="813" y="0"/>
                    <a:pt x="813" y="0"/>
                  </a:cubicBezTo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3" name="Freeform 372">
              <a:extLst>
                <a:ext uri="{FF2B5EF4-FFF2-40B4-BE49-F238E27FC236}">
                  <a16:creationId xmlns:a16="http://schemas.microsoft.com/office/drawing/2014/main" id="{B9A54C78-789E-441F-A069-FC73D60D4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" y="2749"/>
              <a:ext cx="512" cy="512"/>
            </a:xfrm>
            <a:custGeom>
              <a:avLst/>
              <a:gdLst>
                <a:gd name="T0" fmla="*/ 1581 w 1701"/>
                <a:gd name="T1" fmla="*/ 1067 h 1701"/>
                <a:gd name="T2" fmla="*/ 634 w 1701"/>
                <a:gd name="T3" fmla="*/ 1581 h 1701"/>
                <a:gd name="T4" fmla="*/ 119 w 1701"/>
                <a:gd name="T5" fmla="*/ 634 h 1701"/>
                <a:gd name="T6" fmla="*/ 1067 w 1701"/>
                <a:gd name="T7" fmla="*/ 120 h 1701"/>
                <a:gd name="T8" fmla="*/ 1581 w 1701"/>
                <a:gd name="T9" fmla="*/ 1067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1" h="1701">
                  <a:moveTo>
                    <a:pt x="1581" y="1067"/>
                  </a:moveTo>
                  <a:cubicBezTo>
                    <a:pt x="1462" y="1471"/>
                    <a:pt x="1037" y="1701"/>
                    <a:pt x="634" y="1581"/>
                  </a:cubicBezTo>
                  <a:cubicBezTo>
                    <a:pt x="230" y="1462"/>
                    <a:pt x="0" y="1038"/>
                    <a:pt x="119" y="634"/>
                  </a:cubicBezTo>
                  <a:cubicBezTo>
                    <a:pt x="239" y="230"/>
                    <a:pt x="663" y="0"/>
                    <a:pt x="1067" y="120"/>
                  </a:cubicBezTo>
                  <a:cubicBezTo>
                    <a:pt x="1470" y="239"/>
                    <a:pt x="1701" y="663"/>
                    <a:pt x="1581" y="1067"/>
                  </a:cubicBezTo>
                  <a:close/>
                </a:path>
              </a:pathLst>
            </a:custGeom>
            <a:solidFill>
              <a:srgbClr val="E5A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4" name="Freeform 373">
              <a:extLst>
                <a:ext uri="{FF2B5EF4-FFF2-40B4-BE49-F238E27FC236}">
                  <a16:creationId xmlns:a16="http://schemas.microsoft.com/office/drawing/2014/main" id="{9E4CD829-7261-4268-A47D-87C843840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" y="2796"/>
              <a:ext cx="420" cy="418"/>
            </a:xfrm>
            <a:custGeom>
              <a:avLst/>
              <a:gdLst>
                <a:gd name="T0" fmla="*/ 1296 w 1394"/>
                <a:gd name="T1" fmla="*/ 874 h 1393"/>
                <a:gd name="T2" fmla="*/ 520 w 1394"/>
                <a:gd name="T3" fmla="*/ 1295 h 1393"/>
                <a:gd name="T4" fmla="*/ 98 w 1394"/>
                <a:gd name="T5" fmla="*/ 519 h 1393"/>
                <a:gd name="T6" fmla="*/ 874 w 1394"/>
                <a:gd name="T7" fmla="*/ 98 h 1393"/>
                <a:gd name="T8" fmla="*/ 1296 w 1394"/>
                <a:gd name="T9" fmla="*/ 874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1393">
                  <a:moveTo>
                    <a:pt x="1296" y="874"/>
                  </a:moveTo>
                  <a:cubicBezTo>
                    <a:pt x="1198" y="1205"/>
                    <a:pt x="851" y="1393"/>
                    <a:pt x="520" y="1295"/>
                  </a:cubicBezTo>
                  <a:cubicBezTo>
                    <a:pt x="189" y="1198"/>
                    <a:pt x="0" y="850"/>
                    <a:pt x="98" y="519"/>
                  </a:cubicBezTo>
                  <a:cubicBezTo>
                    <a:pt x="196" y="188"/>
                    <a:pt x="544" y="0"/>
                    <a:pt x="874" y="98"/>
                  </a:cubicBezTo>
                  <a:cubicBezTo>
                    <a:pt x="1205" y="196"/>
                    <a:pt x="1394" y="543"/>
                    <a:pt x="1296" y="874"/>
                  </a:cubicBezTo>
                  <a:close/>
                </a:path>
              </a:pathLst>
            </a:custGeom>
            <a:solidFill>
              <a:srgbClr val="00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95" name="Freeform 374">
              <a:extLst>
                <a:ext uri="{FF2B5EF4-FFF2-40B4-BE49-F238E27FC236}">
                  <a16:creationId xmlns:a16="http://schemas.microsoft.com/office/drawing/2014/main" id="{89487D81-FC88-462D-A016-C4ED75651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" y="2891"/>
              <a:ext cx="221" cy="231"/>
            </a:xfrm>
            <a:custGeom>
              <a:avLst/>
              <a:gdLst>
                <a:gd name="T0" fmla="*/ 549 w 736"/>
                <a:gd name="T1" fmla="*/ 253 h 769"/>
                <a:gd name="T2" fmla="*/ 441 w 736"/>
                <a:gd name="T3" fmla="*/ 144 h 769"/>
                <a:gd name="T4" fmla="*/ 297 w 736"/>
                <a:gd name="T5" fmla="*/ 173 h 769"/>
                <a:gd name="T6" fmla="*/ 319 w 736"/>
                <a:gd name="T7" fmla="*/ 243 h 769"/>
                <a:gd name="T8" fmla="*/ 467 w 736"/>
                <a:gd name="T9" fmla="*/ 333 h 769"/>
                <a:gd name="T10" fmla="*/ 621 w 736"/>
                <a:gd name="T11" fmla="*/ 463 h 769"/>
                <a:gd name="T12" fmla="*/ 635 w 736"/>
                <a:gd name="T13" fmla="*/ 621 h 769"/>
                <a:gd name="T14" fmla="*/ 498 w 736"/>
                <a:gd name="T15" fmla="*/ 750 h 769"/>
                <a:gd name="T16" fmla="*/ 274 w 736"/>
                <a:gd name="T17" fmla="*/ 743 h 769"/>
                <a:gd name="T18" fmla="*/ 17 w 736"/>
                <a:gd name="T19" fmla="*/ 431 h 769"/>
                <a:gd name="T20" fmla="*/ 177 w 736"/>
                <a:gd name="T21" fmla="*/ 465 h 769"/>
                <a:gd name="T22" fmla="*/ 310 w 736"/>
                <a:gd name="T23" fmla="*/ 628 h 769"/>
                <a:gd name="T24" fmla="*/ 479 w 736"/>
                <a:gd name="T25" fmla="*/ 575 h 769"/>
                <a:gd name="T26" fmla="*/ 463 w 736"/>
                <a:gd name="T27" fmla="*/ 502 h 769"/>
                <a:gd name="T28" fmla="*/ 317 w 736"/>
                <a:gd name="T29" fmla="*/ 409 h 769"/>
                <a:gd name="T30" fmla="*/ 158 w 736"/>
                <a:gd name="T31" fmla="*/ 280 h 769"/>
                <a:gd name="T32" fmla="*/ 140 w 736"/>
                <a:gd name="T33" fmla="*/ 138 h 769"/>
                <a:gd name="T34" fmla="*/ 253 w 736"/>
                <a:gd name="T35" fmla="*/ 23 h 769"/>
                <a:gd name="T36" fmla="*/ 478 w 736"/>
                <a:gd name="T37" fmla="*/ 29 h 769"/>
                <a:gd name="T38" fmla="*/ 708 w 736"/>
                <a:gd name="T39" fmla="*/ 294 h 769"/>
                <a:gd name="T40" fmla="*/ 549 w 736"/>
                <a:gd name="T41" fmla="*/ 253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6" h="769">
                  <a:moveTo>
                    <a:pt x="549" y="253"/>
                  </a:moveTo>
                  <a:cubicBezTo>
                    <a:pt x="559" y="205"/>
                    <a:pt x="523" y="169"/>
                    <a:pt x="441" y="144"/>
                  </a:cubicBezTo>
                  <a:cubicBezTo>
                    <a:pt x="358" y="119"/>
                    <a:pt x="310" y="129"/>
                    <a:pt x="297" y="173"/>
                  </a:cubicBezTo>
                  <a:cubicBezTo>
                    <a:pt x="289" y="200"/>
                    <a:pt x="296" y="223"/>
                    <a:pt x="319" y="243"/>
                  </a:cubicBezTo>
                  <a:cubicBezTo>
                    <a:pt x="342" y="264"/>
                    <a:pt x="392" y="293"/>
                    <a:pt x="467" y="333"/>
                  </a:cubicBezTo>
                  <a:cubicBezTo>
                    <a:pt x="543" y="372"/>
                    <a:pt x="594" y="416"/>
                    <a:pt x="621" y="463"/>
                  </a:cubicBezTo>
                  <a:cubicBezTo>
                    <a:pt x="648" y="511"/>
                    <a:pt x="653" y="563"/>
                    <a:pt x="635" y="621"/>
                  </a:cubicBezTo>
                  <a:cubicBezTo>
                    <a:pt x="615" y="689"/>
                    <a:pt x="569" y="732"/>
                    <a:pt x="498" y="750"/>
                  </a:cubicBezTo>
                  <a:cubicBezTo>
                    <a:pt x="427" y="769"/>
                    <a:pt x="352" y="767"/>
                    <a:pt x="274" y="743"/>
                  </a:cubicBezTo>
                  <a:cubicBezTo>
                    <a:pt x="86" y="687"/>
                    <a:pt x="0" y="583"/>
                    <a:pt x="17" y="431"/>
                  </a:cubicBezTo>
                  <a:lnTo>
                    <a:pt x="177" y="465"/>
                  </a:lnTo>
                  <a:cubicBezTo>
                    <a:pt x="166" y="544"/>
                    <a:pt x="210" y="598"/>
                    <a:pt x="310" y="628"/>
                  </a:cubicBezTo>
                  <a:cubicBezTo>
                    <a:pt x="403" y="656"/>
                    <a:pt x="460" y="639"/>
                    <a:pt x="479" y="575"/>
                  </a:cubicBezTo>
                  <a:cubicBezTo>
                    <a:pt x="487" y="547"/>
                    <a:pt x="482" y="523"/>
                    <a:pt x="463" y="502"/>
                  </a:cubicBezTo>
                  <a:cubicBezTo>
                    <a:pt x="445" y="482"/>
                    <a:pt x="396" y="451"/>
                    <a:pt x="317" y="409"/>
                  </a:cubicBezTo>
                  <a:cubicBezTo>
                    <a:pt x="238" y="368"/>
                    <a:pt x="185" y="325"/>
                    <a:pt x="158" y="280"/>
                  </a:cubicBezTo>
                  <a:cubicBezTo>
                    <a:pt x="131" y="235"/>
                    <a:pt x="125" y="188"/>
                    <a:pt x="140" y="138"/>
                  </a:cubicBezTo>
                  <a:cubicBezTo>
                    <a:pt x="156" y="84"/>
                    <a:pt x="194" y="45"/>
                    <a:pt x="253" y="23"/>
                  </a:cubicBezTo>
                  <a:cubicBezTo>
                    <a:pt x="312" y="0"/>
                    <a:pt x="387" y="2"/>
                    <a:pt x="478" y="29"/>
                  </a:cubicBezTo>
                  <a:cubicBezTo>
                    <a:pt x="659" y="84"/>
                    <a:pt x="736" y="172"/>
                    <a:pt x="708" y="294"/>
                  </a:cubicBezTo>
                  <a:lnTo>
                    <a:pt x="549" y="253"/>
                  </a:lnTo>
                </a:path>
              </a:pathLst>
            </a:custGeom>
            <a:solidFill>
              <a:srgbClr val="C08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6" name="Freeform 375">
              <a:extLst>
                <a:ext uri="{FF2B5EF4-FFF2-40B4-BE49-F238E27FC236}">
                  <a16:creationId xmlns:a16="http://schemas.microsoft.com/office/drawing/2014/main" id="{5C976126-217E-43E0-A2A8-B86B21E34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8" y="2858"/>
              <a:ext cx="57" cy="54"/>
            </a:xfrm>
            <a:custGeom>
              <a:avLst/>
              <a:gdLst>
                <a:gd name="T0" fmla="*/ 44 w 57"/>
                <a:gd name="T1" fmla="*/ 54 h 54"/>
                <a:gd name="T2" fmla="*/ 0 w 57"/>
                <a:gd name="T3" fmla="*/ 40 h 54"/>
                <a:gd name="T4" fmla="*/ 12 w 57"/>
                <a:gd name="T5" fmla="*/ 0 h 54"/>
                <a:gd name="T6" fmla="*/ 57 w 57"/>
                <a:gd name="T7" fmla="*/ 13 h 54"/>
                <a:gd name="T8" fmla="*/ 44 w 5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4">
                  <a:moveTo>
                    <a:pt x="44" y="54"/>
                  </a:moveTo>
                  <a:lnTo>
                    <a:pt x="0" y="40"/>
                  </a:lnTo>
                  <a:lnTo>
                    <a:pt x="12" y="0"/>
                  </a:lnTo>
                  <a:lnTo>
                    <a:pt x="57" y="13"/>
                  </a:lnTo>
                  <a:lnTo>
                    <a:pt x="44" y="54"/>
                  </a:lnTo>
                  <a:close/>
                </a:path>
              </a:pathLst>
            </a:custGeom>
            <a:solidFill>
              <a:srgbClr val="C08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7" name="Freeform 376">
              <a:extLst>
                <a:ext uri="{FF2B5EF4-FFF2-40B4-BE49-F238E27FC236}">
                  <a16:creationId xmlns:a16="http://schemas.microsoft.com/office/drawing/2014/main" id="{CDECF079-8EA0-4FFD-ADAD-F5D038397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5" y="3100"/>
              <a:ext cx="57" cy="54"/>
            </a:xfrm>
            <a:custGeom>
              <a:avLst/>
              <a:gdLst>
                <a:gd name="T0" fmla="*/ 45 w 57"/>
                <a:gd name="T1" fmla="*/ 54 h 54"/>
                <a:gd name="T2" fmla="*/ 0 w 57"/>
                <a:gd name="T3" fmla="*/ 40 h 54"/>
                <a:gd name="T4" fmla="*/ 12 w 57"/>
                <a:gd name="T5" fmla="*/ 0 h 54"/>
                <a:gd name="T6" fmla="*/ 57 w 57"/>
                <a:gd name="T7" fmla="*/ 13 h 54"/>
                <a:gd name="T8" fmla="*/ 45 w 5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4">
                  <a:moveTo>
                    <a:pt x="45" y="54"/>
                  </a:moveTo>
                  <a:lnTo>
                    <a:pt x="0" y="40"/>
                  </a:lnTo>
                  <a:lnTo>
                    <a:pt x="12" y="0"/>
                  </a:lnTo>
                  <a:lnTo>
                    <a:pt x="57" y="13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C08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8" name="Freeform 377">
              <a:extLst>
                <a:ext uri="{FF2B5EF4-FFF2-40B4-BE49-F238E27FC236}">
                  <a16:creationId xmlns:a16="http://schemas.microsoft.com/office/drawing/2014/main" id="{4393B478-BF69-401E-AFD8-DC729C71D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" y="2826"/>
              <a:ext cx="131" cy="130"/>
            </a:xfrm>
            <a:custGeom>
              <a:avLst/>
              <a:gdLst>
                <a:gd name="T0" fmla="*/ 217 w 434"/>
                <a:gd name="T1" fmla="*/ 433 h 433"/>
                <a:gd name="T2" fmla="*/ 263 w 434"/>
                <a:gd name="T3" fmla="*/ 263 h 433"/>
                <a:gd name="T4" fmla="*/ 434 w 434"/>
                <a:gd name="T5" fmla="*/ 216 h 433"/>
                <a:gd name="T6" fmla="*/ 263 w 434"/>
                <a:gd name="T7" fmla="*/ 170 h 433"/>
                <a:gd name="T8" fmla="*/ 217 w 434"/>
                <a:gd name="T9" fmla="*/ 0 h 433"/>
                <a:gd name="T10" fmla="*/ 168 w 434"/>
                <a:gd name="T11" fmla="*/ 173 h 433"/>
                <a:gd name="T12" fmla="*/ 0 w 434"/>
                <a:gd name="T13" fmla="*/ 216 h 433"/>
                <a:gd name="T14" fmla="*/ 171 w 434"/>
                <a:gd name="T15" fmla="*/ 263 h 433"/>
                <a:gd name="T16" fmla="*/ 217 w 434"/>
                <a:gd name="T17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4" h="433">
                  <a:moveTo>
                    <a:pt x="217" y="433"/>
                  </a:moveTo>
                  <a:cubicBezTo>
                    <a:pt x="217" y="373"/>
                    <a:pt x="243" y="282"/>
                    <a:pt x="263" y="263"/>
                  </a:cubicBezTo>
                  <a:cubicBezTo>
                    <a:pt x="282" y="243"/>
                    <a:pt x="374" y="216"/>
                    <a:pt x="434" y="216"/>
                  </a:cubicBezTo>
                  <a:cubicBezTo>
                    <a:pt x="374" y="216"/>
                    <a:pt x="286" y="193"/>
                    <a:pt x="263" y="170"/>
                  </a:cubicBezTo>
                  <a:cubicBezTo>
                    <a:pt x="239" y="146"/>
                    <a:pt x="217" y="59"/>
                    <a:pt x="217" y="0"/>
                  </a:cubicBezTo>
                  <a:cubicBezTo>
                    <a:pt x="217" y="61"/>
                    <a:pt x="194" y="147"/>
                    <a:pt x="168" y="173"/>
                  </a:cubicBezTo>
                  <a:cubicBezTo>
                    <a:pt x="141" y="200"/>
                    <a:pt x="58" y="216"/>
                    <a:pt x="0" y="216"/>
                  </a:cubicBezTo>
                  <a:cubicBezTo>
                    <a:pt x="60" y="216"/>
                    <a:pt x="148" y="240"/>
                    <a:pt x="171" y="263"/>
                  </a:cubicBezTo>
                  <a:cubicBezTo>
                    <a:pt x="193" y="285"/>
                    <a:pt x="217" y="373"/>
                    <a:pt x="217" y="4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9" name="Freeform 378">
              <a:extLst>
                <a:ext uri="{FF2B5EF4-FFF2-40B4-BE49-F238E27FC236}">
                  <a16:creationId xmlns:a16="http://schemas.microsoft.com/office/drawing/2014/main" id="{C57DDB47-694B-4525-8C14-C2A416CB9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0" y="2920"/>
              <a:ext cx="47" cy="46"/>
            </a:xfrm>
            <a:custGeom>
              <a:avLst/>
              <a:gdLst>
                <a:gd name="T0" fmla="*/ 78 w 155"/>
                <a:gd name="T1" fmla="*/ 154 h 154"/>
                <a:gd name="T2" fmla="*/ 94 w 155"/>
                <a:gd name="T3" fmla="*/ 93 h 154"/>
                <a:gd name="T4" fmla="*/ 155 w 155"/>
                <a:gd name="T5" fmla="*/ 77 h 154"/>
                <a:gd name="T6" fmla="*/ 94 w 155"/>
                <a:gd name="T7" fmla="*/ 60 h 154"/>
                <a:gd name="T8" fmla="*/ 78 w 155"/>
                <a:gd name="T9" fmla="*/ 0 h 154"/>
                <a:gd name="T10" fmla="*/ 60 w 155"/>
                <a:gd name="T11" fmla="*/ 61 h 154"/>
                <a:gd name="T12" fmla="*/ 0 w 155"/>
                <a:gd name="T13" fmla="*/ 77 h 154"/>
                <a:gd name="T14" fmla="*/ 61 w 155"/>
                <a:gd name="T15" fmla="*/ 93 h 154"/>
                <a:gd name="T16" fmla="*/ 78 w 155"/>
                <a:gd name="T1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4">
                  <a:moveTo>
                    <a:pt x="78" y="154"/>
                  </a:moveTo>
                  <a:cubicBezTo>
                    <a:pt x="78" y="133"/>
                    <a:pt x="87" y="100"/>
                    <a:pt x="94" y="93"/>
                  </a:cubicBezTo>
                  <a:cubicBezTo>
                    <a:pt x="101" y="86"/>
                    <a:pt x="134" y="77"/>
                    <a:pt x="155" y="77"/>
                  </a:cubicBezTo>
                  <a:cubicBezTo>
                    <a:pt x="134" y="77"/>
                    <a:pt x="102" y="68"/>
                    <a:pt x="94" y="60"/>
                  </a:cubicBezTo>
                  <a:cubicBezTo>
                    <a:pt x="86" y="52"/>
                    <a:pt x="78" y="21"/>
                    <a:pt x="78" y="0"/>
                  </a:cubicBezTo>
                  <a:cubicBezTo>
                    <a:pt x="78" y="21"/>
                    <a:pt x="69" y="52"/>
                    <a:pt x="60" y="61"/>
                  </a:cubicBezTo>
                  <a:cubicBezTo>
                    <a:pt x="51" y="71"/>
                    <a:pt x="21" y="77"/>
                    <a:pt x="0" y="77"/>
                  </a:cubicBezTo>
                  <a:cubicBezTo>
                    <a:pt x="22" y="77"/>
                    <a:pt x="53" y="85"/>
                    <a:pt x="61" y="93"/>
                  </a:cubicBezTo>
                  <a:cubicBezTo>
                    <a:pt x="69" y="101"/>
                    <a:pt x="78" y="133"/>
                    <a:pt x="78" y="1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0" name="Freeform 379">
              <a:extLst>
                <a:ext uri="{FF2B5EF4-FFF2-40B4-BE49-F238E27FC236}">
                  <a16:creationId xmlns:a16="http://schemas.microsoft.com/office/drawing/2014/main" id="{38F207BB-2768-44D0-8578-0A7354FE2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6" y="2951"/>
              <a:ext cx="64" cy="64"/>
            </a:xfrm>
            <a:custGeom>
              <a:avLst/>
              <a:gdLst>
                <a:gd name="T0" fmla="*/ 107 w 214"/>
                <a:gd name="T1" fmla="*/ 214 h 214"/>
                <a:gd name="T2" fmla="*/ 130 w 214"/>
                <a:gd name="T3" fmla="*/ 130 h 214"/>
                <a:gd name="T4" fmla="*/ 214 w 214"/>
                <a:gd name="T5" fmla="*/ 107 h 214"/>
                <a:gd name="T6" fmla="*/ 130 w 214"/>
                <a:gd name="T7" fmla="*/ 84 h 214"/>
                <a:gd name="T8" fmla="*/ 107 w 214"/>
                <a:gd name="T9" fmla="*/ 0 h 214"/>
                <a:gd name="T10" fmla="*/ 83 w 214"/>
                <a:gd name="T11" fmla="*/ 86 h 214"/>
                <a:gd name="T12" fmla="*/ 0 w 214"/>
                <a:gd name="T13" fmla="*/ 107 h 214"/>
                <a:gd name="T14" fmla="*/ 84 w 214"/>
                <a:gd name="T15" fmla="*/ 130 h 214"/>
                <a:gd name="T16" fmla="*/ 107 w 214"/>
                <a:gd name="T17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14">
                  <a:moveTo>
                    <a:pt x="107" y="214"/>
                  </a:moveTo>
                  <a:cubicBezTo>
                    <a:pt x="107" y="185"/>
                    <a:pt x="120" y="140"/>
                    <a:pt x="130" y="130"/>
                  </a:cubicBezTo>
                  <a:cubicBezTo>
                    <a:pt x="139" y="120"/>
                    <a:pt x="185" y="107"/>
                    <a:pt x="214" y="107"/>
                  </a:cubicBezTo>
                  <a:cubicBezTo>
                    <a:pt x="185" y="107"/>
                    <a:pt x="141" y="96"/>
                    <a:pt x="130" y="84"/>
                  </a:cubicBezTo>
                  <a:cubicBezTo>
                    <a:pt x="118" y="73"/>
                    <a:pt x="107" y="30"/>
                    <a:pt x="107" y="0"/>
                  </a:cubicBezTo>
                  <a:cubicBezTo>
                    <a:pt x="107" y="30"/>
                    <a:pt x="96" y="73"/>
                    <a:pt x="83" y="86"/>
                  </a:cubicBezTo>
                  <a:cubicBezTo>
                    <a:pt x="70" y="99"/>
                    <a:pt x="29" y="107"/>
                    <a:pt x="0" y="107"/>
                  </a:cubicBezTo>
                  <a:cubicBezTo>
                    <a:pt x="30" y="107"/>
                    <a:pt x="73" y="119"/>
                    <a:pt x="84" y="130"/>
                  </a:cubicBezTo>
                  <a:cubicBezTo>
                    <a:pt x="96" y="141"/>
                    <a:pt x="107" y="185"/>
                    <a:pt x="107" y="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F28531F8-05BF-4F46-BC48-D6EF8BE28A0B}"/>
              </a:ext>
            </a:extLst>
          </p:cNvPr>
          <p:cNvSpPr/>
          <p:nvPr/>
        </p:nvSpPr>
        <p:spPr>
          <a:xfrm>
            <a:off x="6019800" y="646166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100" spc="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</a:rPr>
              <a:t>*Hypothetical Example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3221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4CF6FEC-2042-4C3A-89F0-58577593312C}"/>
              </a:ext>
            </a:extLst>
          </p:cNvPr>
          <p:cNvCxnSpPr/>
          <p:nvPr/>
        </p:nvCxnSpPr>
        <p:spPr>
          <a:xfrm flipH="1">
            <a:off x="7213600" y="5352205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258FA9C8-03CC-402A-8D4A-DE099FCEB700}"/>
              </a:ext>
            </a:extLst>
          </p:cNvPr>
          <p:cNvSpPr/>
          <p:nvPr/>
        </p:nvSpPr>
        <p:spPr>
          <a:xfrm>
            <a:off x="6283139" y="5212956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200k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A883141-9E85-4446-9FA8-C9DF84C31E2D}"/>
              </a:ext>
            </a:extLst>
          </p:cNvPr>
          <p:cNvCxnSpPr/>
          <p:nvPr/>
        </p:nvCxnSpPr>
        <p:spPr>
          <a:xfrm flipH="1">
            <a:off x="7213600" y="4867682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61C2597-8BA5-4D57-868C-3219F31B868C}"/>
              </a:ext>
            </a:extLst>
          </p:cNvPr>
          <p:cNvSpPr/>
          <p:nvPr/>
        </p:nvSpPr>
        <p:spPr>
          <a:xfrm>
            <a:off x="6283139" y="4728222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400k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147FF55-412D-4EB3-920C-128A02E44F9C}"/>
              </a:ext>
            </a:extLst>
          </p:cNvPr>
          <p:cNvCxnSpPr/>
          <p:nvPr/>
        </p:nvCxnSpPr>
        <p:spPr>
          <a:xfrm flipH="1">
            <a:off x="7213600" y="4396767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1FE2355-F52D-44A8-8AAE-AF67F7E8EC86}"/>
              </a:ext>
            </a:extLst>
          </p:cNvPr>
          <p:cNvSpPr/>
          <p:nvPr/>
        </p:nvSpPr>
        <p:spPr>
          <a:xfrm>
            <a:off x="6283139" y="4243488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600k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076A9A1-A1E6-428E-9050-402EC5DCE248}"/>
              </a:ext>
            </a:extLst>
          </p:cNvPr>
          <p:cNvCxnSpPr>
            <a:cxnSpLocks/>
          </p:cNvCxnSpPr>
          <p:nvPr/>
        </p:nvCxnSpPr>
        <p:spPr>
          <a:xfrm flipH="1">
            <a:off x="7213600" y="988853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66E11EC-63D2-4F72-8F36-FE953D0F6123}"/>
              </a:ext>
            </a:extLst>
          </p:cNvPr>
          <p:cNvSpPr/>
          <p:nvPr/>
        </p:nvSpPr>
        <p:spPr>
          <a:xfrm>
            <a:off x="6481911" y="850354"/>
            <a:ext cx="49885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2M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3B5E216-7080-499B-99DA-07E81C8112E9}"/>
              </a:ext>
            </a:extLst>
          </p:cNvPr>
          <p:cNvSpPr/>
          <p:nvPr/>
        </p:nvSpPr>
        <p:spPr>
          <a:xfrm>
            <a:off x="7721600" y="5697689"/>
            <a:ext cx="3962400" cy="14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300" dirty="0">
                <a:noFill/>
                <a:latin typeface="+mj-lt"/>
                <a:cs typeface="Times New Roman" charset="0"/>
              </a:rPr>
              <a:t>$500,000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CDADA23-5A03-4F81-BDDA-8093CBF3C499}"/>
              </a:ext>
            </a:extLst>
          </p:cNvPr>
          <p:cNvSpPr/>
          <p:nvPr/>
        </p:nvSpPr>
        <p:spPr>
          <a:xfrm>
            <a:off x="6666256" y="5697689"/>
            <a:ext cx="314510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0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1E90F75-8A65-491C-8907-D0D07FF40C47}"/>
              </a:ext>
            </a:extLst>
          </p:cNvPr>
          <p:cNvGrpSpPr/>
          <p:nvPr/>
        </p:nvGrpSpPr>
        <p:grpSpPr>
          <a:xfrm>
            <a:off x="7213600" y="6150760"/>
            <a:ext cx="2082800" cy="314216"/>
            <a:chOff x="7213600" y="6150760"/>
            <a:chExt cx="2082800" cy="314216"/>
          </a:xfrm>
          <a:noFill/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C787F0A-2831-49B8-9CCB-0DAF00B4CC3B}"/>
                </a:ext>
              </a:extLst>
            </p:cNvPr>
            <p:cNvSpPr/>
            <p:nvPr/>
          </p:nvSpPr>
          <p:spPr>
            <a:xfrm>
              <a:off x="7559354" y="6153980"/>
              <a:ext cx="1737046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Times New Roman" charset="0"/>
                  <a:cs typeface="Times New Roman" charset="0"/>
                </a:rPr>
                <a:t>Investment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03B28B5-704F-4A11-82B8-92E7011459CA}"/>
                </a:ext>
              </a:extLst>
            </p:cNvPr>
            <p:cNvSpPr/>
            <p:nvPr/>
          </p:nvSpPr>
          <p:spPr>
            <a:xfrm>
              <a:off x="7213600" y="6150760"/>
              <a:ext cx="314216" cy="314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pc="300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</a:p>
          </p:txBody>
        </p: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F1DC7EF-8367-4074-9F73-D5F5A18A71DD}"/>
              </a:ext>
            </a:extLst>
          </p:cNvPr>
          <p:cNvCxnSpPr>
            <a:cxnSpLocks/>
          </p:cNvCxnSpPr>
          <p:nvPr/>
        </p:nvCxnSpPr>
        <p:spPr>
          <a:xfrm flipH="1">
            <a:off x="7213600" y="3897253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0A3D36D-447B-4986-995A-DC76A9F4B39E}"/>
              </a:ext>
            </a:extLst>
          </p:cNvPr>
          <p:cNvSpPr/>
          <p:nvPr/>
        </p:nvSpPr>
        <p:spPr>
          <a:xfrm>
            <a:off x="6282569" y="3758754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800k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363D59D-53DE-431D-B8C8-193BFEB64877}"/>
              </a:ext>
            </a:extLst>
          </p:cNvPr>
          <p:cNvCxnSpPr>
            <a:cxnSpLocks/>
          </p:cNvCxnSpPr>
          <p:nvPr/>
        </p:nvCxnSpPr>
        <p:spPr>
          <a:xfrm flipH="1">
            <a:off x="7213600" y="3412519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4DF97E3-04B9-4E19-AB4D-7D1CDBF9EDF4}"/>
              </a:ext>
            </a:extLst>
          </p:cNvPr>
          <p:cNvSpPr/>
          <p:nvPr/>
        </p:nvSpPr>
        <p:spPr>
          <a:xfrm>
            <a:off x="6475881" y="3274020"/>
            <a:ext cx="49885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1M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8E0C52D-CE76-46A8-8CD7-FB32B3B59288}"/>
              </a:ext>
            </a:extLst>
          </p:cNvPr>
          <p:cNvCxnSpPr>
            <a:cxnSpLocks/>
          </p:cNvCxnSpPr>
          <p:nvPr/>
        </p:nvCxnSpPr>
        <p:spPr>
          <a:xfrm flipH="1">
            <a:off x="7213600" y="1958319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11233B4-BAF1-461D-A869-4D93FC6A26E1}"/>
              </a:ext>
            </a:extLst>
          </p:cNvPr>
          <p:cNvSpPr/>
          <p:nvPr/>
        </p:nvSpPr>
        <p:spPr>
          <a:xfrm>
            <a:off x="6262682" y="1819820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1.6M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F41B738-A37B-45F8-8FF5-DF7340C1394A}"/>
              </a:ext>
            </a:extLst>
          </p:cNvPr>
          <p:cNvCxnSpPr>
            <a:cxnSpLocks/>
          </p:cNvCxnSpPr>
          <p:nvPr/>
        </p:nvCxnSpPr>
        <p:spPr>
          <a:xfrm flipH="1">
            <a:off x="7213600" y="1473586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22D10A2-72BB-4BB6-99C2-83D05741D97A}"/>
              </a:ext>
            </a:extLst>
          </p:cNvPr>
          <p:cNvSpPr/>
          <p:nvPr/>
        </p:nvSpPr>
        <p:spPr>
          <a:xfrm>
            <a:off x="6262682" y="1335087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1.8M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1B3B478-300D-4433-9A24-BA5B0F362C3A}"/>
              </a:ext>
            </a:extLst>
          </p:cNvPr>
          <p:cNvSpPr/>
          <p:nvPr/>
        </p:nvSpPr>
        <p:spPr>
          <a:xfrm>
            <a:off x="6262682" y="2304553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1.4M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DE507DB-FC71-4F6C-8554-1ECDD58BE109}"/>
              </a:ext>
            </a:extLst>
          </p:cNvPr>
          <p:cNvCxnSpPr>
            <a:cxnSpLocks/>
          </p:cNvCxnSpPr>
          <p:nvPr/>
        </p:nvCxnSpPr>
        <p:spPr>
          <a:xfrm flipH="1">
            <a:off x="7213600" y="2443052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62FDCF5-4456-4B08-AB91-3195F8FE1C7E}"/>
              </a:ext>
            </a:extLst>
          </p:cNvPr>
          <p:cNvSpPr/>
          <p:nvPr/>
        </p:nvSpPr>
        <p:spPr>
          <a:xfrm>
            <a:off x="6262682" y="2789286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1.2M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4F9DD80-C7A8-444D-8EC7-46481B9AE6C4}"/>
              </a:ext>
            </a:extLst>
          </p:cNvPr>
          <p:cNvCxnSpPr>
            <a:cxnSpLocks/>
          </p:cNvCxnSpPr>
          <p:nvPr/>
        </p:nvCxnSpPr>
        <p:spPr>
          <a:xfrm flipH="1">
            <a:off x="7213600" y="2927785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2424F35F-8320-4652-B6CD-DCDC13A3E217}"/>
              </a:ext>
            </a:extLst>
          </p:cNvPr>
          <p:cNvCxnSpPr>
            <a:cxnSpLocks/>
          </p:cNvCxnSpPr>
          <p:nvPr/>
        </p:nvCxnSpPr>
        <p:spPr>
          <a:xfrm flipH="1">
            <a:off x="7213600" y="5838368"/>
            <a:ext cx="4978400" cy="0"/>
          </a:xfrm>
          <a:prstGeom prst="line">
            <a:avLst/>
          </a:prstGeom>
          <a:ln w="47625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80C0C0A-DBBE-49C4-BFD2-BA71BA612CE9}"/>
              </a:ext>
            </a:extLst>
          </p:cNvPr>
          <p:cNvGrpSpPr/>
          <p:nvPr/>
        </p:nvGrpSpPr>
        <p:grpSpPr>
          <a:xfrm>
            <a:off x="1219050" y="1985624"/>
            <a:ext cx="1787877" cy="3223380"/>
            <a:chOff x="1292831" y="2249616"/>
            <a:chExt cx="1567308" cy="2825714"/>
          </a:xfrm>
        </p:grpSpPr>
        <p:sp>
          <p:nvSpPr>
            <p:cNvPr id="135" name="Freeform 47">
              <a:extLst>
                <a:ext uri="{FF2B5EF4-FFF2-40B4-BE49-F238E27FC236}">
                  <a16:creationId xmlns:a16="http://schemas.microsoft.com/office/drawing/2014/main" id="{ABE8B2AD-AB30-4621-88AB-D2D5108F1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831" y="3597314"/>
              <a:ext cx="1567308" cy="1478016"/>
            </a:xfrm>
            <a:custGeom>
              <a:avLst/>
              <a:gdLst>
                <a:gd name="T0" fmla="*/ 2512 w 2978"/>
                <a:gd name="T1" fmla="*/ 373 h 2815"/>
                <a:gd name="T2" fmla="*/ 1491 w 2978"/>
                <a:gd name="T3" fmla="*/ 0 h 2815"/>
                <a:gd name="T4" fmla="*/ 1491 w 2978"/>
                <a:gd name="T5" fmla="*/ 0 h 2815"/>
                <a:gd name="T6" fmla="*/ 1489 w 2978"/>
                <a:gd name="T7" fmla="*/ 0 h 2815"/>
                <a:gd name="T8" fmla="*/ 1487 w 2978"/>
                <a:gd name="T9" fmla="*/ 0 h 2815"/>
                <a:gd name="T10" fmla="*/ 1487 w 2978"/>
                <a:gd name="T11" fmla="*/ 0 h 2815"/>
                <a:gd name="T12" fmla="*/ 466 w 2978"/>
                <a:gd name="T13" fmla="*/ 373 h 2815"/>
                <a:gd name="T14" fmla="*/ 37 w 2978"/>
                <a:gd name="T15" fmla="*/ 2256 h 2815"/>
                <a:gd name="T16" fmla="*/ 1487 w 2978"/>
                <a:gd name="T17" fmla="*/ 2814 h 2815"/>
                <a:gd name="T18" fmla="*/ 1487 w 2978"/>
                <a:gd name="T19" fmla="*/ 2815 h 2815"/>
                <a:gd name="T20" fmla="*/ 1489 w 2978"/>
                <a:gd name="T21" fmla="*/ 2814 h 2815"/>
                <a:gd name="T22" fmla="*/ 1491 w 2978"/>
                <a:gd name="T23" fmla="*/ 2815 h 2815"/>
                <a:gd name="T24" fmla="*/ 1491 w 2978"/>
                <a:gd name="T25" fmla="*/ 2814 h 2815"/>
                <a:gd name="T26" fmla="*/ 2941 w 2978"/>
                <a:gd name="T27" fmla="*/ 2256 h 2815"/>
                <a:gd name="T28" fmla="*/ 2512 w 2978"/>
                <a:gd name="T29" fmla="*/ 373 h 2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78" h="2815">
                  <a:moveTo>
                    <a:pt x="2512" y="373"/>
                  </a:moveTo>
                  <a:cubicBezTo>
                    <a:pt x="2316" y="140"/>
                    <a:pt x="1553" y="11"/>
                    <a:pt x="1491" y="0"/>
                  </a:cubicBezTo>
                  <a:lnTo>
                    <a:pt x="1491" y="0"/>
                  </a:lnTo>
                  <a:cubicBezTo>
                    <a:pt x="1491" y="0"/>
                    <a:pt x="1490" y="0"/>
                    <a:pt x="1489" y="0"/>
                  </a:cubicBezTo>
                  <a:cubicBezTo>
                    <a:pt x="1488" y="0"/>
                    <a:pt x="1487" y="0"/>
                    <a:pt x="1487" y="0"/>
                  </a:cubicBezTo>
                  <a:lnTo>
                    <a:pt x="1487" y="0"/>
                  </a:lnTo>
                  <a:cubicBezTo>
                    <a:pt x="1424" y="11"/>
                    <a:pt x="662" y="140"/>
                    <a:pt x="466" y="373"/>
                  </a:cubicBezTo>
                  <a:cubicBezTo>
                    <a:pt x="261" y="615"/>
                    <a:pt x="0" y="1920"/>
                    <a:pt x="37" y="2256"/>
                  </a:cubicBezTo>
                  <a:cubicBezTo>
                    <a:pt x="73" y="2580"/>
                    <a:pt x="1403" y="2801"/>
                    <a:pt x="1487" y="2814"/>
                  </a:cubicBezTo>
                  <a:lnTo>
                    <a:pt x="1487" y="2815"/>
                  </a:lnTo>
                  <a:cubicBezTo>
                    <a:pt x="1487" y="2815"/>
                    <a:pt x="1488" y="2815"/>
                    <a:pt x="1489" y="2814"/>
                  </a:cubicBezTo>
                  <a:cubicBezTo>
                    <a:pt x="1490" y="2815"/>
                    <a:pt x="1491" y="2815"/>
                    <a:pt x="1491" y="2815"/>
                  </a:cubicBezTo>
                  <a:lnTo>
                    <a:pt x="1491" y="2814"/>
                  </a:lnTo>
                  <a:cubicBezTo>
                    <a:pt x="1575" y="2801"/>
                    <a:pt x="2905" y="2580"/>
                    <a:pt x="2941" y="2256"/>
                  </a:cubicBezTo>
                  <a:cubicBezTo>
                    <a:pt x="2978" y="1920"/>
                    <a:pt x="2717" y="615"/>
                    <a:pt x="2512" y="37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36" name="Freeform 48">
              <a:extLst>
                <a:ext uri="{FF2B5EF4-FFF2-40B4-BE49-F238E27FC236}">
                  <a16:creationId xmlns:a16="http://schemas.microsoft.com/office/drawing/2014/main" id="{29E815F4-CC95-400B-AB41-BD67B8FD9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739" y="3329438"/>
              <a:ext cx="641492" cy="451159"/>
            </a:xfrm>
            <a:custGeom>
              <a:avLst/>
              <a:gdLst>
                <a:gd name="T0" fmla="*/ 920 w 1221"/>
                <a:gd name="T1" fmla="*/ 658 h 860"/>
                <a:gd name="T2" fmla="*/ 740 w 1221"/>
                <a:gd name="T3" fmla="*/ 0 h 860"/>
                <a:gd name="T4" fmla="*/ 610 w 1221"/>
                <a:gd name="T5" fmla="*/ 0 h 860"/>
                <a:gd name="T6" fmla="*/ 481 w 1221"/>
                <a:gd name="T7" fmla="*/ 0 h 860"/>
                <a:gd name="T8" fmla="*/ 301 w 1221"/>
                <a:gd name="T9" fmla="*/ 658 h 860"/>
                <a:gd name="T10" fmla="*/ 610 w 1221"/>
                <a:gd name="T11" fmla="*/ 848 h 860"/>
                <a:gd name="T12" fmla="*/ 920 w 1221"/>
                <a:gd name="T13" fmla="*/ 658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1" h="860">
                  <a:moveTo>
                    <a:pt x="920" y="658"/>
                  </a:moveTo>
                  <a:cubicBezTo>
                    <a:pt x="619" y="455"/>
                    <a:pt x="740" y="0"/>
                    <a:pt x="740" y="0"/>
                  </a:cubicBezTo>
                  <a:lnTo>
                    <a:pt x="610" y="0"/>
                  </a:lnTo>
                  <a:lnTo>
                    <a:pt x="481" y="0"/>
                  </a:lnTo>
                  <a:cubicBezTo>
                    <a:pt x="481" y="0"/>
                    <a:pt x="601" y="455"/>
                    <a:pt x="301" y="658"/>
                  </a:cubicBezTo>
                  <a:cubicBezTo>
                    <a:pt x="0" y="860"/>
                    <a:pt x="610" y="848"/>
                    <a:pt x="610" y="848"/>
                  </a:cubicBezTo>
                  <a:cubicBezTo>
                    <a:pt x="610" y="848"/>
                    <a:pt x="1221" y="860"/>
                    <a:pt x="920" y="658"/>
                  </a:cubicBezTo>
                  <a:close/>
                </a:path>
              </a:pathLst>
            </a:custGeom>
            <a:solidFill>
              <a:srgbClr val="DBA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7" name="Freeform 49">
              <a:extLst>
                <a:ext uri="{FF2B5EF4-FFF2-40B4-BE49-F238E27FC236}">
                  <a16:creationId xmlns:a16="http://schemas.microsoft.com/office/drawing/2014/main" id="{E0FAC3B5-F1DF-4DD9-B956-6ED8262A6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071" y="3421081"/>
              <a:ext cx="218531" cy="227930"/>
            </a:xfrm>
            <a:custGeom>
              <a:avLst/>
              <a:gdLst>
                <a:gd name="T0" fmla="*/ 144 w 416"/>
                <a:gd name="T1" fmla="*/ 0 h 433"/>
                <a:gd name="T2" fmla="*/ 356 w 416"/>
                <a:gd name="T3" fmla="*/ 0 h 433"/>
                <a:gd name="T4" fmla="*/ 412 w 416"/>
                <a:gd name="T5" fmla="*/ 309 h 433"/>
                <a:gd name="T6" fmla="*/ 0 w 416"/>
                <a:gd name="T7" fmla="*/ 433 h 433"/>
                <a:gd name="T8" fmla="*/ 144 w 416"/>
                <a:gd name="T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433">
                  <a:moveTo>
                    <a:pt x="144" y="0"/>
                  </a:moveTo>
                  <a:lnTo>
                    <a:pt x="356" y="0"/>
                  </a:lnTo>
                  <a:cubicBezTo>
                    <a:pt x="356" y="0"/>
                    <a:pt x="409" y="291"/>
                    <a:pt x="412" y="309"/>
                  </a:cubicBezTo>
                  <a:cubicBezTo>
                    <a:pt x="416" y="327"/>
                    <a:pt x="0" y="433"/>
                    <a:pt x="0" y="433"/>
                  </a:cubicBezTo>
                  <a:cubicBezTo>
                    <a:pt x="0" y="433"/>
                    <a:pt x="187" y="243"/>
                    <a:pt x="144" y="0"/>
                  </a:cubicBezTo>
                  <a:close/>
                </a:path>
              </a:pathLst>
            </a:custGeom>
            <a:solidFill>
              <a:srgbClr val="CF88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8" name="Freeform 82">
              <a:extLst>
                <a:ext uri="{FF2B5EF4-FFF2-40B4-BE49-F238E27FC236}">
                  <a16:creationId xmlns:a16="http://schemas.microsoft.com/office/drawing/2014/main" id="{9FAE58AC-471B-4829-A487-0A98CCFDF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941" y="3618463"/>
              <a:ext cx="340720" cy="291374"/>
            </a:xfrm>
            <a:custGeom>
              <a:avLst/>
              <a:gdLst>
                <a:gd name="T0" fmla="*/ 24 w 645"/>
                <a:gd name="T1" fmla="*/ 113 h 555"/>
                <a:gd name="T2" fmla="*/ 348 w 645"/>
                <a:gd name="T3" fmla="*/ 555 h 555"/>
                <a:gd name="T4" fmla="*/ 645 w 645"/>
                <a:gd name="T5" fmla="*/ 296 h 555"/>
                <a:gd name="T6" fmla="*/ 441 w 645"/>
                <a:gd name="T7" fmla="*/ 0 h 555"/>
                <a:gd name="T8" fmla="*/ 24 w 645"/>
                <a:gd name="T9" fmla="*/ 11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555">
                  <a:moveTo>
                    <a:pt x="24" y="113"/>
                  </a:moveTo>
                  <a:cubicBezTo>
                    <a:pt x="0" y="136"/>
                    <a:pt x="348" y="555"/>
                    <a:pt x="348" y="555"/>
                  </a:cubicBezTo>
                  <a:lnTo>
                    <a:pt x="645" y="296"/>
                  </a:lnTo>
                  <a:lnTo>
                    <a:pt x="441" y="0"/>
                  </a:lnTo>
                  <a:cubicBezTo>
                    <a:pt x="441" y="0"/>
                    <a:pt x="104" y="34"/>
                    <a:pt x="24" y="1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9" name="Freeform 83">
              <a:extLst>
                <a:ext uri="{FF2B5EF4-FFF2-40B4-BE49-F238E27FC236}">
                  <a16:creationId xmlns:a16="http://schemas.microsoft.com/office/drawing/2014/main" id="{32D1A5AA-3CA6-48F6-825D-D346F9C5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659" y="3618463"/>
              <a:ext cx="338369" cy="291374"/>
            </a:xfrm>
            <a:custGeom>
              <a:avLst/>
              <a:gdLst>
                <a:gd name="T0" fmla="*/ 622 w 646"/>
                <a:gd name="T1" fmla="*/ 113 h 555"/>
                <a:gd name="T2" fmla="*/ 298 w 646"/>
                <a:gd name="T3" fmla="*/ 555 h 555"/>
                <a:gd name="T4" fmla="*/ 0 w 646"/>
                <a:gd name="T5" fmla="*/ 296 h 555"/>
                <a:gd name="T6" fmla="*/ 204 w 646"/>
                <a:gd name="T7" fmla="*/ 0 h 555"/>
                <a:gd name="T8" fmla="*/ 622 w 646"/>
                <a:gd name="T9" fmla="*/ 11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6" h="555">
                  <a:moveTo>
                    <a:pt x="622" y="113"/>
                  </a:moveTo>
                  <a:cubicBezTo>
                    <a:pt x="646" y="136"/>
                    <a:pt x="298" y="555"/>
                    <a:pt x="298" y="555"/>
                  </a:cubicBezTo>
                  <a:lnTo>
                    <a:pt x="0" y="296"/>
                  </a:lnTo>
                  <a:lnTo>
                    <a:pt x="204" y="0"/>
                  </a:lnTo>
                  <a:cubicBezTo>
                    <a:pt x="204" y="0"/>
                    <a:pt x="542" y="34"/>
                    <a:pt x="622" y="1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0" name="Freeform 84">
              <a:extLst>
                <a:ext uri="{FF2B5EF4-FFF2-40B4-BE49-F238E27FC236}">
                  <a16:creationId xmlns:a16="http://schemas.microsoft.com/office/drawing/2014/main" id="{0BB61A56-A9B6-4403-B30D-2460EA223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619" y="3773548"/>
              <a:ext cx="199733" cy="166836"/>
            </a:xfrm>
            <a:custGeom>
              <a:avLst/>
              <a:gdLst>
                <a:gd name="T0" fmla="*/ 380 w 380"/>
                <a:gd name="T1" fmla="*/ 166 h 317"/>
                <a:gd name="T2" fmla="*/ 191 w 380"/>
                <a:gd name="T3" fmla="*/ 2 h 317"/>
                <a:gd name="T4" fmla="*/ 191 w 380"/>
                <a:gd name="T5" fmla="*/ 0 h 317"/>
                <a:gd name="T6" fmla="*/ 190 w 380"/>
                <a:gd name="T7" fmla="*/ 1 h 317"/>
                <a:gd name="T8" fmla="*/ 189 w 380"/>
                <a:gd name="T9" fmla="*/ 0 h 317"/>
                <a:gd name="T10" fmla="*/ 189 w 380"/>
                <a:gd name="T11" fmla="*/ 2 h 317"/>
                <a:gd name="T12" fmla="*/ 0 w 380"/>
                <a:gd name="T13" fmla="*/ 166 h 317"/>
                <a:gd name="T14" fmla="*/ 189 w 380"/>
                <a:gd name="T15" fmla="*/ 317 h 317"/>
                <a:gd name="T16" fmla="*/ 189 w 380"/>
                <a:gd name="T17" fmla="*/ 317 h 317"/>
                <a:gd name="T18" fmla="*/ 190 w 380"/>
                <a:gd name="T19" fmla="*/ 317 h 317"/>
                <a:gd name="T20" fmla="*/ 191 w 380"/>
                <a:gd name="T21" fmla="*/ 317 h 317"/>
                <a:gd name="T22" fmla="*/ 191 w 380"/>
                <a:gd name="T23" fmla="*/ 317 h 317"/>
                <a:gd name="T24" fmla="*/ 380 w 380"/>
                <a:gd name="T25" fmla="*/ 16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0" h="317">
                  <a:moveTo>
                    <a:pt x="380" y="166"/>
                  </a:moveTo>
                  <a:lnTo>
                    <a:pt x="191" y="2"/>
                  </a:lnTo>
                  <a:lnTo>
                    <a:pt x="191" y="0"/>
                  </a:lnTo>
                  <a:lnTo>
                    <a:pt x="190" y="1"/>
                  </a:lnTo>
                  <a:lnTo>
                    <a:pt x="189" y="0"/>
                  </a:lnTo>
                  <a:lnTo>
                    <a:pt x="189" y="2"/>
                  </a:lnTo>
                  <a:lnTo>
                    <a:pt x="0" y="166"/>
                  </a:lnTo>
                  <a:cubicBezTo>
                    <a:pt x="0" y="166"/>
                    <a:pt x="39" y="316"/>
                    <a:pt x="189" y="317"/>
                  </a:cubicBezTo>
                  <a:lnTo>
                    <a:pt x="189" y="317"/>
                  </a:lnTo>
                  <a:cubicBezTo>
                    <a:pt x="189" y="317"/>
                    <a:pt x="190" y="317"/>
                    <a:pt x="190" y="317"/>
                  </a:cubicBezTo>
                  <a:cubicBezTo>
                    <a:pt x="191" y="317"/>
                    <a:pt x="191" y="317"/>
                    <a:pt x="191" y="317"/>
                  </a:cubicBezTo>
                  <a:lnTo>
                    <a:pt x="191" y="317"/>
                  </a:lnTo>
                  <a:cubicBezTo>
                    <a:pt x="342" y="316"/>
                    <a:pt x="380" y="166"/>
                    <a:pt x="380" y="166"/>
                  </a:cubicBezTo>
                </a:path>
              </a:pathLst>
            </a:custGeom>
            <a:solidFill>
              <a:srgbClr val="B8B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1" name="Freeform 624">
              <a:extLst>
                <a:ext uri="{FF2B5EF4-FFF2-40B4-BE49-F238E27FC236}">
                  <a16:creationId xmlns:a16="http://schemas.microsoft.com/office/drawing/2014/main" id="{DC580E9A-B985-4317-8434-FF12BAD03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585" y="3039410"/>
              <a:ext cx="306092" cy="226735"/>
            </a:xfrm>
            <a:custGeom>
              <a:avLst/>
              <a:gdLst>
                <a:gd name="T0" fmla="*/ 166 w 610"/>
                <a:gd name="T1" fmla="*/ 350 h 456"/>
                <a:gd name="T2" fmla="*/ 15 w 610"/>
                <a:gd name="T3" fmla="*/ 194 h 456"/>
                <a:gd name="T4" fmla="*/ 159 w 610"/>
                <a:gd name="T5" fmla="*/ 16 h 456"/>
                <a:gd name="T6" fmla="*/ 403 w 610"/>
                <a:gd name="T7" fmla="*/ 67 h 456"/>
                <a:gd name="T8" fmla="*/ 552 w 610"/>
                <a:gd name="T9" fmla="*/ 176 h 456"/>
                <a:gd name="T10" fmla="*/ 585 w 610"/>
                <a:gd name="T11" fmla="*/ 351 h 456"/>
                <a:gd name="T12" fmla="*/ 384 w 610"/>
                <a:gd name="T13" fmla="*/ 444 h 456"/>
                <a:gd name="T14" fmla="*/ 166 w 610"/>
                <a:gd name="T15" fmla="*/ 35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456">
                  <a:moveTo>
                    <a:pt x="166" y="350"/>
                  </a:moveTo>
                  <a:cubicBezTo>
                    <a:pt x="101" y="312"/>
                    <a:pt x="29" y="267"/>
                    <a:pt x="15" y="194"/>
                  </a:cubicBezTo>
                  <a:cubicBezTo>
                    <a:pt x="0" y="110"/>
                    <a:pt x="76" y="32"/>
                    <a:pt x="159" y="16"/>
                  </a:cubicBezTo>
                  <a:cubicBezTo>
                    <a:pt x="242" y="0"/>
                    <a:pt x="327" y="30"/>
                    <a:pt x="403" y="67"/>
                  </a:cubicBezTo>
                  <a:cubicBezTo>
                    <a:pt x="458" y="95"/>
                    <a:pt x="514" y="127"/>
                    <a:pt x="552" y="176"/>
                  </a:cubicBezTo>
                  <a:cubicBezTo>
                    <a:pt x="591" y="225"/>
                    <a:pt x="610" y="294"/>
                    <a:pt x="585" y="351"/>
                  </a:cubicBezTo>
                  <a:cubicBezTo>
                    <a:pt x="554" y="424"/>
                    <a:pt x="463" y="456"/>
                    <a:pt x="384" y="444"/>
                  </a:cubicBezTo>
                  <a:cubicBezTo>
                    <a:pt x="305" y="433"/>
                    <a:pt x="235" y="390"/>
                    <a:pt x="166" y="350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2" name="Freeform 625">
              <a:extLst>
                <a:ext uri="{FF2B5EF4-FFF2-40B4-BE49-F238E27FC236}">
                  <a16:creationId xmlns:a16="http://schemas.microsoft.com/office/drawing/2014/main" id="{B7535837-2C18-40B1-8344-3AD7F0C48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823" y="3073420"/>
              <a:ext cx="211619" cy="158715"/>
            </a:xfrm>
            <a:custGeom>
              <a:avLst/>
              <a:gdLst>
                <a:gd name="T0" fmla="*/ 116 w 424"/>
                <a:gd name="T1" fmla="*/ 243 h 317"/>
                <a:gd name="T2" fmla="*/ 11 w 424"/>
                <a:gd name="T3" fmla="*/ 135 h 317"/>
                <a:gd name="T4" fmla="*/ 111 w 424"/>
                <a:gd name="T5" fmla="*/ 11 h 317"/>
                <a:gd name="T6" fmla="*/ 280 w 424"/>
                <a:gd name="T7" fmla="*/ 47 h 317"/>
                <a:gd name="T8" fmla="*/ 384 w 424"/>
                <a:gd name="T9" fmla="*/ 122 h 317"/>
                <a:gd name="T10" fmla="*/ 407 w 424"/>
                <a:gd name="T11" fmla="*/ 244 h 317"/>
                <a:gd name="T12" fmla="*/ 267 w 424"/>
                <a:gd name="T13" fmla="*/ 309 h 317"/>
                <a:gd name="T14" fmla="*/ 116 w 424"/>
                <a:gd name="T15" fmla="*/ 24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4" h="317">
                  <a:moveTo>
                    <a:pt x="116" y="243"/>
                  </a:moveTo>
                  <a:cubicBezTo>
                    <a:pt x="71" y="217"/>
                    <a:pt x="20" y="186"/>
                    <a:pt x="11" y="135"/>
                  </a:cubicBezTo>
                  <a:cubicBezTo>
                    <a:pt x="0" y="77"/>
                    <a:pt x="53" y="22"/>
                    <a:pt x="111" y="11"/>
                  </a:cubicBezTo>
                  <a:cubicBezTo>
                    <a:pt x="168" y="0"/>
                    <a:pt x="227" y="21"/>
                    <a:pt x="280" y="47"/>
                  </a:cubicBezTo>
                  <a:cubicBezTo>
                    <a:pt x="319" y="66"/>
                    <a:pt x="358" y="88"/>
                    <a:pt x="384" y="122"/>
                  </a:cubicBezTo>
                  <a:cubicBezTo>
                    <a:pt x="411" y="156"/>
                    <a:pt x="424" y="204"/>
                    <a:pt x="407" y="244"/>
                  </a:cubicBezTo>
                  <a:cubicBezTo>
                    <a:pt x="386" y="295"/>
                    <a:pt x="322" y="317"/>
                    <a:pt x="267" y="309"/>
                  </a:cubicBezTo>
                  <a:cubicBezTo>
                    <a:pt x="212" y="301"/>
                    <a:pt x="164" y="271"/>
                    <a:pt x="116" y="243"/>
                  </a:cubicBezTo>
                </a:path>
              </a:pathLst>
            </a:custGeom>
            <a:solidFill>
              <a:srgbClr val="E19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3" name="Freeform 626">
              <a:extLst>
                <a:ext uri="{FF2B5EF4-FFF2-40B4-BE49-F238E27FC236}">
                  <a16:creationId xmlns:a16="http://schemas.microsoft.com/office/drawing/2014/main" id="{16F18D40-3B86-4B8E-91D3-7DB3B2545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216" y="3071531"/>
              <a:ext cx="317429" cy="205952"/>
            </a:xfrm>
            <a:custGeom>
              <a:avLst/>
              <a:gdLst>
                <a:gd name="T0" fmla="*/ 424 w 634"/>
                <a:gd name="T1" fmla="*/ 358 h 413"/>
                <a:gd name="T2" fmla="*/ 603 w 634"/>
                <a:gd name="T3" fmla="*/ 234 h 413"/>
                <a:gd name="T4" fmla="*/ 496 w 634"/>
                <a:gd name="T5" fmla="*/ 31 h 413"/>
                <a:gd name="T6" fmla="*/ 246 w 634"/>
                <a:gd name="T7" fmla="*/ 36 h 413"/>
                <a:gd name="T8" fmla="*/ 78 w 634"/>
                <a:gd name="T9" fmla="*/ 113 h 413"/>
                <a:gd name="T10" fmla="*/ 13 w 634"/>
                <a:gd name="T11" fmla="*/ 279 h 413"/>
                <a:gd name="T12" fmla="*/ 192 w 634"/>
                <a:gd name="T13" fmla="*/ 409 h 413"/>
                <a:gd name="T14" fmla="*/ 424 w 634"/>
                <a:gd name="T15" fmla="*/ 35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4" h="413">
                  <a:moveTo>
                    <a:pt x="424" y="358"/>
                  </a:moveTo>
                  <a:cubicBezTo>
                    <a:pt x="495" y="333"/>
                    <a:pt x="575" y="303"/>
                    <a:pt x="603" y="234"/>
                  </a:cubicBezTo>
                  <a:cubicBezTo>
                    <a:pt x="634" y="155"/>
                    <a:pt x="574" y="63"/>
                    <a:pt x="496" y="31"/>
                  </a:cubicBezTo>
                  <a:cubicBezTo>
                    <a:pt x="417" y="0"/>
                    <a:pt x="328" y="14"/>
                    <a:pt x="246" y="36"/>
                  </a:cubicBezTo>
                  <a:cubicBezTo>
                    <a:pt x="186" y="52"/>
                    <a:pt x="126" y="73"/>
                    <a:pt x="78" y="113"/>
                  </a:cubicBezTo>
                  <a:cubicBezTo>
                    <a:pt x="31" y="154"/>
                    <a:pt x="0" y="218"/>
                    <a:pt x="13" y="279"/>
                  </a:cubicBezTo>
                  <a:cubicBezTo>
                    <a:pt x="29" y="357"/>
                    <a:pt x="113" y="405"/>
                    <a:pt x="192" y="409"/>
                  </a:cubicBezTo>
                  <a:cubicBezTo>
                    <a:pt x="272" y="413"/>
                    <a:pt x="349" y="384"/>
                    <a:pt x="424" y="358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4" name="Freeform 627">
              <a:extLst>
                <a:ext uri="{FF2B5EF4-FFF2-40B4-BE49-F238E27FC236}">
                  <a16:creationId xmlns:a16="http://schemas.microsoft.com/office/drawing/2014/main" id="{F718C17F-4557-4D5E-A9C4-312B434A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563" y="3103651"/>
              <a:ext cx="221067" cy="143599"/>
            </a:xfrm>
            <a:custGeom>
              <a:avLst/>
              <a:gdLst>
                <a:gd name="T0" fmla="*/ 295 w 441"/>
                <a:gd name="T1" fmla="*/ 249 h 287"/>
                <a:gd name="T2" fmla="*/ 419 w 441"/>
                <a:gd name="T3" fmla="*/ 162 h 287"/>
                <a:gd name="T4" fmla="*/ 345 w 441"/>
                <a:gd name="T5" fmla="*/ 22 h 287"/>
                <a:gd name="T6" fmla="*/ 172 w 441"/>
                <a:gd name="T7" fmla="*/ 25 h 287"/>
                <a:gd name="T8" fmla="*/ 55 w 441"/>
                <a:gd name="T9" fmla="*/ 79 h 287"/>
                <a:gd name="T10" fmla="*/ 9 w 441"/>
                <a:gd name="T11" fmla="*/ 194 h 287"/>
                <a:gd name="T12" fmla="*/ 134 w 441"/>
                <a:gd name="T13" fmla="*/ 284 h 287"/>
                <a:gd name="T14" fmla="*/ 295 w 441"/>
                <a:gd name="T15" fmla="*/ 24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1" h="287">
                  <a:moveTo>
                    <a:pt x="295" y="249"/>
                  </a:moveTo>
                  <a:cubicBezTo>
                    <a:pt x="345" y="232"/>
                    <a:pt x="400" y="211"/>
                    <a:pt x="419" y="162"/>
                  </a:cubicBezTo>
                  <a:cubicBezTo>
                    <a:pt x="441" y="108"/>
                    <a:pt x="400" y="44"/>
                    <a:pt x="345" y="22"/>
                  </a:cubicBezTo>
                  <a:cubicBezTo>
                    <a:pt x="291" y="0"/>
                    <a:pt x="229" y="9"/>
                    <a:pt x="172" y="25"/>
                  </a:cubicBezTo>
                  <a:cubicBezTo>
                    <a:pt x="130" y="36"/>
                    <a:pt x="88" y="50"/>
                    <a:pt x="55" y="79"/>
                  </a:cubicBezTo>
                  <a:cubicBezTo>
                    <a:pt x="22" y="107"/>
                    <a:pt x="0" y="151"/>
                    <a:pt x="9" y="194"/>
                  </a:cubicBezTo>
                  <a:cubicBezTo>
                    <a:pt x="21" y="248"/>
                    <a:pt x="79" y="281"/>
                    <a:pt x="134" y="284"/>
                  </a:cubicBezTo>
                  <a:cubicBezTo>
                    <a:pt x="190" y="287"/>
                    <a:pt x="243" y="267"/>
                    <a:pt x="295" y="249"/>
                  </a:cubicBezTo>
                </a:path>
              </a:pathLst>
            </a:custGeom>
            <a:solidFill>
              <a:srgbClr val="E19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5" name="Freeform 628">
              <a:extLst>
                <a:ext uri="{FF2B5EF4-FFF2-40B4-BE49-F238E27FC236}">
                  <a16:creationId xmlns:a16="http://schemas.microsoft.com/office/drawing/2014/main" id="{66C418F7-3D46-495E-98E2-12872E07C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717" y="2406442"/>
              <a:ext cx="1214923" cy="1213033"/>
            </a:xfrm>
            <a:custGeom>
              <a:avLst/>
              <a:gdLst>
                <a:gd name="T0" fmla="*/ 106 w 2428"/>
                <a:gd name="T1" fmla="*/ 1388 h 2430"/>
                <a:gd name="T2" fmla="*/ 1200 w 2428"/>
                <a:gd name="T3" fmla="*/ 2393 h 2430"/>
                <a:gd name="T4" fmla="*/ 2283 w 2428"/>
                <a:gd name="T5" fmla="*/ 1124 h 2430"/>
                <a:gd name="T6" fmla="*/ 1136 w 2428"/>
                <a:gd name="T7" fmla="*/ 3 h 2430"/>
                <a:gd name="T8" fmla="*/ 1071 w 2428"/>
                <a:gd name="T9" fmla="*/ 2 h 2430"/>
                <a:gd name="T10" fmla="*/ 106 w 2428"/>
                <a:gd name="T11" fmla="*/ 1388 h 2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430">
                  <a:moveTo>
                    <a:pt x="106" y="1388"/>
                  </a:moveTo>
                  <a:cubicBezTo>
                    <a:pt x="106" y="1388"/>
                    <a:pt x="126" y="2430"/>
                    <a:pt x="1200" y="2393"/>
                  </a:cubicBezTo>
                  <a:cubicBezTo>
                    <a:pt x="2275" y="2355"/>
                    <a:pt x="2283" y="1124"/>
                    <a:pt x="2283" y="1124"/>
                  </a:cubicBezTo>
                  <a:cubicBezTo>
                    <a:pt x="2283" y="1124"/>
                    <a:pt x="2428" y="132"/>
                    <a:pt x="1136" y="3"/>
                  </a:cubicBezTo>
                  <a:cubicBezTo>
                    <a:pt x="1115" y="0"/>
                    <a:pt x="1093" y="0"/>
                    <a:pt x="1071" y="2"/>
                  </a:cubicBezTo>
                  <a:cubicBezTo>
                    <a:pt x="876" y="17"/>
                    <a:pt x="0" y="156"/>
                    <a:pt x="106" y="1388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6" name="Freeform 629">
              <a:extLst>
                <a:ext uri="{FF2B5EF4-FFF2-40B4-BE49-F238E27FC236}">
                  <a16:creationId xmlns:a16="http://schemas.microsoft.com/office/drawing/2014/main" id="{BE22AD15-2A43-453A-9A47-275C40628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738" y="3203793"/>
              <a:ext cx="925835" cy="410013"/>
            </a:xfrm>
            <a:custGeom>
              <a:avLst/>
              <a:gdLst>
                <a:gd name="T0" fmla="*/ 1093 w 1849"/>
                <a:gd name="T1" fmla="*/ 739 h 824"/>
                <a:gd name="T2" fmla="*/ 0 w 1849"/>
                <a:gd name="T3" fmla="*/ 0 h 824"/>
                <a:gd name="T4" fmla="*/ 1065 w 1849"/>
                <a:gd name="T5" fmla="*/ 798 h 824"/>
                <a:gd name="T6" fmla="*/ 1849 w 1849"/>
                <a:gd name="T7" fmla="*/ 421 h 824"/>
                <a:gd name="T8" fmla="*/ 1093 w 1849"/>
                <a:gd name="T9" fmla="*/ 739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9" h="824">
                  <a:moveTo>
                    <a:pt x="1093" y="739"/>
                  </a:moveTo>
                  <a:cubicBezTo>
                    <a:pt x="366" y="764"/>
                    <a:pt x="99" y="320"/>
                    <a:pt x="0" y="0"/>
                  </a:cubicBezTo>
                  <a:cubicBezTo>
                    <a:pt x="69" y="302"/>
                    <a:pt x="299" y="824"/>
                    <a:pt x="1065" y="798"/>
                  </a:cubicBezTo>
                  <a:cubicBezTo>
                    <a:pt x="1443" y="784"/>
                    <a:pt x="1689" y="624"/>
                    <a:pt x="1849" y="421"/>
                  </a:cubicBezTo>
                  <a:cubicBezTo>
                    <a:pt x="1681" y="596"/>
                    <a:pt x="1440" y="727"/>
                    <a:pt x="1093" y="739"/>
                  </a:cubicBezTo>
                </a:path>
              </a:pathLst>
            </a:custGeom>
            <a:solidFill>
              <a:srgbClr val="E19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7" name="Freeform 630">
              <a:extLst>
                <a:ext uri="{FF2B5EF4-FFF2-40B4-BE49-F238E27FC236}">
                  <a16:creationId xmlns:a16="http://schemas.microsoft.com/office/drawing/2014/main" id="{AC256263-F61C-4CF5-903A-6CEF79F7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038" y="2253395"/>
              <a:ext cx="1239486" cy="838920"/>
            </a:xfrm>
            <a:custGeom>
              <a:avLst/>
              <a:gdLst>
                <a:gd name="T0" fmla="*/ 2351 w 2479"/>
                <a:gd name="T1" fmla="*/ 843 h 1680"/>
                <a:gd name="T2" fmla="*/ 984 w 2479"/>
                <a:gd name="T3" fmla="*/ 141 h 1680"/>
                <a:gd name="T4" fmla="*/ 131 w 2479"/>
                <a:gd name="T5" fmla="*/ 1580 h 1680"/>
                <a:gd name="T6" fmla="*/ 290 w 2479"/>
                <a:gd name="T7" fmla="*/ 1609 h 1680"/>
                <a:gd name="T8" fmla="*/ 918 w 2479"/>
                <a:gd name="T9" fmla="*/ 825 h 1680"/>
                <a:gd name="T10" fmla="*/ 1990 w 2479"/>
                <a:gd name="T11" fmla="*/ 1020 h 1680"/>
                <a:gd name="T12" fmla="*/ 2340 w 2479"/>
                <a:gd name="T13" fmla="*/ 1680 h 1680"/>
                <a:gd name="T14" fmla="*/ 2351 w 2479"/>
                <a:gd name="T15" fmla="*/ 843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9" h="1680">
                  <a:moveTo>
                    <a:pt x="2351" y="843"/>
                  </a:moveTo>
                  <a:cubicBezTo>
                    <a:pt x="2268" y="483"/>
                    <a:pt x="1752" y="0"/>
                    <a:pt x="984" y="141"/>
                  </a:cubicBezTo>
                  <a:cubicBezTo>
                    <a:pt x="217" y="282"/>
                    <a:pt x="0" y="989"/>
                    <a:pt x="131" y="1580"/>
                  </a:cubicBezTo>
                  <a:lnTo>
                    <a:pt x="290" y="1609"/>
                  </a:lnTo>
                  <a:cubicBezTo>
                    <a:pt x="290" y="1609"/>
                    <a:pt x="324" y="983"/>
                    <a:pt x="918" y="825"/>
                  </a:cubicBezTo>
                  <a:lnTo>
                    <a:pt x="1990" y="1020"/>
                  </a:lnTo>
                  <a:cubicBezTo>
                    <a:pt x="1990" y="1020"/>
                    <a:pt x="2335" y="1316"/>
                    <a:pt x="2340" y="1680"/>
                  </a:cubicBezTo>
                  <a:cubicBezTo>
                    <a:pt x="2340" y="1680"/>
                    <a:pt x="2479" y="1400"/>
                    <a:pt x="2351" y="843"/>
                  </a:cubicBezTo>
                </a:path>
              </a:pathLst>
            </a:custGeom>
            <a:solidFill>
              <a:srgbClr val="E3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8" name="Freeform 631">
              <a:extLst>
                <a:ext uri="{FF2B5EF4-FFF2-40B4-BE49-F238E27FC236}">
                  <a16:creationId xmlns:a16="http://schemas.microsoft.com/office/drawing/2014/main" id="{E634242E-5B17-45DF-8FAE-5F0334A29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820" y="2551929"/>
              <a:ext cx="94473" cy="408123"/>
            </a:xfrm>
            <a:custGeom>
              <a:avLst/>
              <a:gdLst>
                <a:gd name="T0" fmla="*/ 43 w 50"/>
                <a:gd name="T1" fmla="*/ 52 h 216"/>
                <a:gd name="T2" fmla="*/ 50 w 50"/>
                <a:gd name="T3" fmla="*/ 0 h 216"/>
                <a:gd name="T4" fmla="*/ 17 w 50"/>
                <a:gd name="T5" fmla="*/ 98 h 216"/>
                <a:gd name="T6" fmla="*/ 0 w 50"/>
                <a:gd name="T7" fmla="*/ 216 h 216"/>
                <a:gd name="T8" fmla="*/ 43 w 50"/>
                <a:gd name="T9" fmla="*/ 5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16">
                  <a:moveTo>
                    <a:pt x="43" y="52"/>
                  </a:moveTo>
                  <a:lnTo>
                    <a:pt x="50" y="0"/>
                  </a:lnTo>
                  <a:lnTo>
                    <a:pt x="17" y="98"/>
                  </a:lnTo>
                  <a:lnTo>
                    <a:pt x="0" y="216"/>
                  </a:lnTo>
                  <a:lnTo>
                    <a:pt x="43" y="52"/>
                  </a:lnTo>
                  <a:close/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9" name="Freeform 632">
              <a:extLst>
                <a:ext uri="{FF2B5EF4-FFF2-40B4-BE49-F238E27FC236}">
                  <a16:creationId xmlns:a16="http://schemas.microsoft.com/office/drawing/2014/main" id="{3E55B4ED-A33A-40C5-94CD-6FBB300F6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738" y="3203793"/>
              <a:ext cx="1014641" cy="411902"/>
            </a:xfrm>
            <a:custGeom>
              <a:avLst/>
              <a:gdLst>
                <a:gd name="T0" fmla="*/ 0 w 2027"/>
                <a:gd name="T1" fmla="*/ 0 h 828"/>
                <a:gd name="T2" fmla="*/ 575 w 2027"/>
                <a:gd name="T3" fmla="*/ 202 h 828"/>
                <a:gd name="T4" fmla="*/ 1474 w 2027"/>
                <a:gd name="T5" fmla="*/ 162 h 828"/>
                <a:gd name="T6" fmla="*/ 2027 w 2027"/>
                <a:gd name="T7" fmla="*/ 129 h 828"/>
                <a:gd name="T8" fmla="*/ 1035 w 2027"/>
                <a:gd name="T9" fmla="*/ 808 h 828"/>
                <a:gd name="T10" fmla="*/ 0 w 2027"/>
                <a:gd name="T11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7" h="828">
                  <a:moveTo>
                    <a:pt x="0" y="0"/>
                  </a:moveTo>
                  <a:cubicBezTo>
                    <a:pt x="0" y="0"/>
                    <a:pt x="123" y="395"/>
                    <a:pt x="575" y="202"/>
                  </a:cubicBezTo>
                  <a:cubicBezTo>
                    <a:pt x="575" y="202"/>
                    <a:pt x="1208" y="382"/>
                    <a:pt x="1474" y="162"/>
                  </a:cubicBezTo>
                  <a:cubicBezTo>
                    <a:pt x="1474" y="162"/>
                    <a:pt x="1820" y="369"/>
                    <a:pt x="2027" y="129"/>
                  </a:cubicBezTo>
                  <a:cubicBezTo>
                    <a:pt x="2027" y="129"/>
                    <a:pt x="1907" y="828"/>
                    <a:pt x="1035" y="808"/>
                  </a:cubicBezTo>
                  <a:cubicBezTo>
                    <a:pt x="163" y="788"/>
                    <a:pt x="64" y="250"/>
                    <a:pt x="0" y="0"/>
                  </a:cubicBezTo>
                </a:path>
              </a:pathLst>
            </a:custGeom>
            <a:solidFill>
              <a:srgbClr val="E6E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0" name="Freeform 633">
              <a:extLst>
                <a:ext uri="{FF2B5EF4-FFF2-40B4-BE49-F238E27FC236}">
                  <a16:creationId xmlns:a16="http://schemas.microsoft.com/office/drawing/2014/main" id="{46943F87-8A30-4D55-ADE6-58D7658E0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725" y="3341723"/>
              <a:ext cx="462918" cy="207840"/>
            </a:xfrm>
            <a:custGeom>
              <a:avLst/>
              <a:gdLst>
                <a:gd name="T0" fmla="*/ 20 w 927"/>
                <a:gd name="T1" fmla="*/ 39 h 419"/>
                <a:gd name="T2" fmla="*/ 799 w 927"/>
                <a:gd name="T3" fmla="*/ 0 h 419"/>
                <a:gd name="T4" fmla="*/ 492 w 927"/>
                <a:gd name="T5" fmla="*/ 379 h 419"/>
                <a:gd name="T6" fmla="*/ 20 w 927"/>
                <a:gd name="T7" fmla="*/ 3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7" h="419">
                  <a:moveTo>
                    <a:pt x="20" y="39"/>
                  </a:moveTo>
                  <a:cubicBezTo>
                    <a:pt x="20" y="39"/>
                    <a:pt x="512" y="133"/>
                    <a:pt x="799" y="0"/>
                  </a:cubicBezTo>
                  <a:cubicBezTo>
                    <a:pt x="799" y="0"/>
                    <a:pt x="927" y="336"/>
                    <a:pt x="492" y="379"/>
                  </a:cubicBezTo>
                  <a:cubicBezTo>
                    <a:pt x="93" y="419"/>
                    <a:pt x="0" y="193"/>
                    <a:pt x="20" y="39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1" name="Freeform 634">
              <a:extLst>
                <a:ext uri="{FF2B5EF4-FFF2-40B4-BE49-F238E27FC236}">
                  <a16:creationId xmlns:a16="http://schemas.microsoft.com/office/drawing/2014/main" id="{60AD642B-7E3A-4A63-8EB3-0DECD71A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000" y="2892032"/>
              <a:ext cx="204062" cy="105810"/>
            </a:xfrm>
            <a:custGeom>
              <a:avLst/>
              <a:gdLst>
                <a:gd name="T0" fmla="*/ 407 w 407"/>
                <a:gd name="T1" fmla="*/ 119 h 210"/>
                <a:gd name="T2" fmla="*/ 0 w 407"/>
                <a:gd name="T3" fmla="*/ 210 h 210"/>
                <a:gd name="T4" fmla="*/ 407 w 407"/>
                <a:gd name="T5" fmla="*/ 11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7" h="210">
                  <a:moveTo>
                    <a:pt x="407" y="119"/>
                  </a:moveTo>
                  <a:cubicBezTo>
                    <a:pt x="407" y="119"/>
                    <a:pt x="165" y="0"/>
                    <a:pt x="0" y="210"/>
                  </a:cubicBezTo>
                  <a:cubicBezTo>
                    <a:pt x="0" y="210"/>
                    <a:pt x="207" y="115"/>
                    <a:pt x="407" y="119"/>
                  </a:cubicBezTo>
                  <a:close/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2" name="Freeform 635">
              <a:extLst>
                <a:ext uri="{FF2B5EF4-FFF2-40B4-BE49-F238E27FC236}">
                  <a16:creationId xmlns:a16="http://schemas.microsoft.com/office/drawing/2014/main" id="{4C5D6E10-FF7F-4FD4-983B-CB25CC527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400" y="2897701"/>
              <a:ext cx="192725" cy="117146"/>
            </a:xfrm>
            <a:custGeom>
              <a:avLst/>
              <a:gdLst>
                <a:gd name="T0" fmla="*/ 384 w 384"/>
                <a:gd name="T1" fmla="*/ 237 h 237"/>
                <a:gd name="T2" fmla="*/ 0 w 384"/>
                <a:gd name="T3" fmla="*/ 74 h 237"/>
                <a:gd name="T4" fmla="*/ 384 w 384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237">
                  <a:moveTo>
                    <a:pt x="384" y="237"/>
                  </a:moveTo>
                  <a:cubicBezTo>
                    <a:pt x="384" y="237"/>
                    <a:pt x="257" y="0"/>
                    <a:pt x="0" y="74"/>
                  </a:cubicBezTo>
                  <a:cubicBezTo>
                    <a:pt x="0" y="74"/>
                    <a:pt x="225" y="118"/>
                    <a:pt x="384" y="237"/>
                  </a:cubicBezTo>
                  <a:close/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3" name="Freeform 636">
              <a:extLst>
                <a:ext uri="{FF2B5EF4-FFF2-40B4-BE49-F238E27FC236}">
                  <a16:creationId xmlns:a16="http://schemas.microsoft.com/office/drawing/2014/main" id="{55ECC784-DF85-4D12-9248-8EB8E818F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126" y="3011069"/>
              <a:ext cx="171941" cy="171941"/>
            </a:xfrm>
            <a:custGeom>
              <a:avLst/>
              <a:gdLst>
                <a:gd name="T0" fmla="*/ 335 w 341"/>
                <a:gd name="T1" fmla="*/ 160 h 342"/>
                <a:gd name="T2" fmla="*/ 182 w 341"/>
                <a:gd name="T3" fmla="*/ 336 h 342"/>
                <a:gd name="T4" fmla="*/ 6 w 341"/>
                <a:gd name="T5" fmla="*/ 183 h 342"/>
                <a:gd name="T6" fmla="*/ 159 w 341"/>
                <a:gd name="T7" fmla="*/ 7 h 342"/>
                <a:gd name="T8" fmla="*/ 335 w 341"/>
                <a:gd name="T9" fmla="*/ 16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42">
                  <a:moveTo>
                    <a:pt x="335" y="160"/>
                  </a:moveTo>
                  <a:cubicBezTo>
                    <a:pt x="341" y="250"/>
                    <a:pt x="273" y="329"/>
                    <a:pt x="182" y="336"/>
                  </a:cubicBezTo>
                  <a:cubicBezTo>
                    <a:pt x="92" y="342"/>
                    <a:pt x="13" y="274"/>
                    <a:pt x="6" y="183"/>
                  </a:cubicBezTo>
                  <a:cubicBezTo>
                    <a:pt x="0" y="93"/>
                    <a:pt x="68" y="14"/>
                    <a:pt x="159" y="7"/>
                  </a:cubicBezTo>
                  <a:cubicBezTo>
                    <a:pt x="249" y="0"/>
                    <a:pt x="328" y="69"/>
                    <a:pt x="335" y="160"/>
                  </a:cubicBezTo>
                  <a:close/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4" name="Freeform 637">
              <a:extLst>
                <a:ext uri="{FF2B5EF4-FFF2-40B4-BE49-F238E27FC236}">
                  <a16:creationId xmlns:a16="http://schemas.microsoft.com/office/drawing/2014/main" id="{2EAB7D11-7FAD-46BF-A641-B80BF8BAE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573" y="3024294"/>
              <a:ext cx="162494" cy="162493"/>
            </a:xfrm>
            <a:custGeom>
              <a:avLst/>
              <a:gdLst>
                <a:gd name="T0" fmla="*/ 318 w 326"/>
                <a:gd name="T1" fmla="*/ 178 h 327"/>
                <a:gd name="T2" fmla="*/ 148 w 326"/>
                <a:gd name="T3" fmla="*/ 319 h 327"/>
                <a:gd name="T4" fmla="*/ 8 w 326"/>
                <a:gd name="T5" fmla="*/ 148 h 327"/>
                <a:gd name="T6" fmla="*/ 178 w 326"/>
                <a:gd name="T7" fmla="*/ 8 h 327"/>
                <a:gd name="T8" fmla="*/ 318 w 326"/>
                <a:gd name="T9" fmla="*/ 17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7">
                  <a:moveTo>
                    <a:pt x="318" y="178"/>
                  </a:moveTo>
                  <a:cubicBezTo>
                    <a:pt x="310" y="264"/>
                    <a:pt x="234" y="327"/>
                    <a:pt x="148" y="319"/>
                  </a:cubicBezTo>
                  <a:cubicBezTo>
                    <a:pt x="62" y="310"/>
                    <a:pt x="0" y="234"/>
                    <a:pt x="8" y="148"/>
                  </a:cubicBezTo>
                  <a:cubicBezTo>
                    <a:pt x="16" y="63"/>
                    <a:pt x="92" y="0"/>
                    <a:pt x="178" y="8"/>
                  </a:cubicBezTo>
                  <a:cubicBezTo>
                    <a:pt x="264" y="17"/>
                    <a:pt x="326" y="93"/>
                    <a:pt x="318" y="1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5" name="Freeform 638">
              <a:extLst>
                <a:ext uri="{FF2B5EF4-FFF2-40B4-BE49-F238E27FC236}">
                  <a16:creationId xmlns:a16="http://schemas.microsoft.com/office/drawing/2014/main" id="{08904630-5B83-44E9-A60F-49B94453D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252" y="3065862"/>
              <a:ext cx="92584" cy="92584"/>
            </a:xfrm>
            <a:custGeom>
              <a:avLst/>
              <a:gdLst>
                <a:gd name="T0" fmla="*/ 179 w 184"/>
                <a:gd name="T1" fmla="*/ 100 h 184"/>
                <a:gd name="T2" fmla="*/ 84 w 184"/>
                <a:gd name="T3" fmla="*/ 179 h 184"/>
                <a:gd name="T4" fmla="*/ 5 w 184"/>
                <a:gd name="T5" fmla="*/ 83 h 184"/>
                <a:gd name="T6" fmla="*/ 100 w 184"/>
                <a:gd name="T7" fmla="*/ 4 h 184"/>
                <a:gd name="T8" fmla="*/ 179 w 184"/>
                <a:gd name="T9" fmla="*/ 10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179" y="100"/>
                  </a:moveTo>
                  <a:cubicBezTo>
                    <a:pt x="175" y="149"/>
                    <a:pt x="132" y="184"/>
                    <a:pt x="84" y="179"/>
                  </a:cubicBezTo>
                  <a:cubicBezTo>
                    <a:pt x="35" y="175"/>
                    <a:pt x="0" y="132"/>
                    <a:pt x="5" y="83"/>
                  </a:cubicBezTo>
                  <a:cubicBezTo>
                    <a:pt x="9" y="35"/>
                    <a:pt x="52" y="0"/>
                    <a:pt x="100" y="4"/>
                  </a:cubicBezTo>
                  <a:cubicBezTo>
                    <a:pt x="149" y="9"/>
                    <a:pt x="184" y="52"/>
                    <a:pt x="179" y="100"/>
                  </a:cubicBezTo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6" name="Freeform 639">
              <a:extLst>
                <a:ext uri="{FF2B5EF4-FFF2-40B4-BE49-F238E27FC236}">
                  <a16:creationId xmlns:a16="http://schemas.microsoft.com/office/drawing/2014/main" id="{AE00D834-2CB6-4FB8-B21E-60E00D360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169" y="3011069"/>
              <a:ext cx="170051" cy="171941"/>
            </a:xfrm>
            <a:custGeom>
              <a:avLst/>
              <a:gdLst>
                <a:gd name="T0" fmla="*/ 6 w 342"/>
                <a:gd name="T1" fmla="*/ 160 h 342"/>
                <a:gd name="T2" fmla="*/ 159 w 342"/>
                <a:gd name="T3" fmla="*/ 336 h 342"/>
                <a:gd name="T4" fmla="*/ 335 w 342"/>
                <a:gd name="T5" fmla="*/ 183 h 342"/>
                <a:gd name="T6" fmla="*/ 182 w 342"/>
                <a:gd name="T7" fmla="*/ 7 h 342"/>
                <a:gd name="T8" fmla="*/ 6 w 342"/>
                <a:gd name="T9" fmla="*/ 16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342">
                  <a:moveTo>
                    <a:pt x="6" y="160"/>
                  </a:moveTo>
                  <a:cubicBezTo>
                    <a:pt x="0" y="250"/>
                    <a:pt x="68" y="329"/>
                    <a:pt x="159" y="336"/>
                  </a:cubicBezTo>
                  <a:cubicBezTo>
                    <a:pt x="249" y="342"/>
                    <a:pt x="328" y="274"/>
                    <a:pt x="335" y="183"/>
                  </a:cubicBezTo>
                  <a:cubicBezTo>
                    <a:pt x="342" y="93"/>
                    <a:pt x="273" y="14"/>
                    <a:pt x="182" y="7"/>
                  </a:cubicBezTo>
                  <a:cubicBezTo>
                    <a:pt x="92" y="0"/>
                    <a:pt x="13" y="69"/>
                    <a:pt x="6" y="160"/>
                  </a:cubicBezTo>
                  <a:close/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7" name="Freeform 640">
              <a:extLst>
                <a:ext uri="{FF2B5EF4-FFF2-40B4-BE49-F238E27FC236}">
                  <a16:creationId xmlns:a16="http://schemas.microsoft.com/office/drawing/2014/main" id="{37A7D39F-FCC0-4F2C-8351-18AE6E03A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280" y="3024294"/>
              <a:ext cx="164384" cy="162493"/>
            </a:xfrm>
            <a:custGeom>
              <a:avLst/>
              <a:gdLst>
                <a:gd name="T0" fmla="*/ 8 w 326"/>
                <a:gd name="T1" fmla="*/ 178 h 327"/>
                <a:gd name="T2" fmla="*/ 178 w 326"/>
                <a:gd name="T3" fmla="*/ 319 h 327"/>
                <a:gd name="T4" fmla="*/ 318 w 326"/>
                <a:gd name="T5" fmla="*/ 148 h 327"/>
                <a:gd name="T6" fmla="*/ 148 w 326"/>
                <a:gd name="T7" fmla="*/ 8 h 327"/>
                <a:gd name="T8" fmla="*/ 8 w 326"/>
                <a:gd name="T9" fmla="*/ 17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7">
                  <a:moveTo>
                    <a:pt x="8" y="178"/>
                  </a:moveTo>
                  <a:cubicBezTo>
                    <a:pt x="16" y="264"/>
                    <a:pt x="92" y="327"/>
                    <a:pt x="178" y="319"/>
                  </a:cubicBezTo>
                  <a:cubicBezTo>
                    <a:pt x="264" y="310"/>
                    <a:pt x="326" y="234"/>
                    <a:pt x="318" y="148"/>
                  </a:cubicBezTo>
                  <a:cubicBezTo>
                    <a:pt x="310" y="63"/>
                    <a:pt x="234" y="0"/>
                    <a:pt x="148" y="8"/>
                  </a:cubicBezTo>
                  <a:cubicBezTo>
                    <a:pt x="62" y="17"/>
                    <a:pt x="0" y="93"/>
                    <a:pt x="8" y="1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8" name="Freeform 641">
              <a:extLst>
                <a:ext uri="{FF2B5EF4-FFF2-40B4-BE49-F238E27FC236}">
                  <a16:creationId xmlns:a16="http://schemas.microsoft.com/office/drawing/2014/main" id="{00687E1D-4551-4D68-A723-4E612FB91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511" y="3065862"/>
              <a:ext cx="92584" cy="92584"/>
            </a:xfrm>
            <a:custGeom>
              <a:avLst/>
              <a:gdLst>
                <a:gd name="T0" fmla="*/ 5 w 184"/>
                <a:gd name="T1" fmla="*/ 100 h 184"/>
                <a:gd name="T2" fmla="*/ 100 w 184"/>
                <a:gd name="T3" fmla="*/ 179 h 184"/>
                <a:gd name="T4" fmla="*/ 179 w 184"/>
                <a:gd name="T5" fmla="*/ 83 h 184"/>
                <a:gd name="T6" fmla="*/ 84 w 184"/>
                <a:gd name="T7" fmla="*/ 4 h 184"/>
                <a:gd name="T8" fmla="*/ 5 w 184"/>
                <a:gd name="T9" fmla="*/ 10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" y="100"/>
                  </a:moveTo>
                  <a:cubicBezTo>
                    <a:pt x="9" y="149"/>
                    <a:pt x="52" y="184"/>
                    <a:pt x="100" y="179"/>
                  </a:cubicBezTo>
                  <a:cubicBezTo>
                    <a:pt x="149" y="175"/>
                    <a:pt x="184" y="132"/>
                    <a:pt x="179" y="83"/>
                  </a:cubicBezTo>
                  <a:cubicBezTo>
                    <a:pt x="175" y="35"/>
                    <a:pt x="132" y="0"/>
                    <a:pt x="84" y="4"/>
                  </a:cubicBezTo>
                  <a:cubicBezTo>
                    <a:pt x="35" y="9"/>
                    <a:pt x="0" y="52"/>
                    <a:pt x="5" y="100"/>
                  </a:cubicBezTo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9" name="Freeform 642">
              <a:extLst>
                <a:ext uri="{FF2B5EF4-FFF2-40B4-BE49-F238E27FC236}">
                  <a16:creationId xmlns:a16="http://schemas.microsoft.com/office/drawing/2014/main" id="{6096539A-E7DE-4CBD-A05E-5C767D9AD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791" y="3203793"/>
              <a:ext cx="128483" cy="102031"/>
            </a:xfrm>
            <a:custGeom>
              <a:avLst/>
              <a:gdLst>
                <a:gd name="T0" fmla="*/ 90 w 254"/>
                <a:gd name="T1" fmla="*/ 0 h 204"/>
                <a:gd name="T2" fmla="*/ 0 w 254"/>
                <a:gd name="T3" fmla="*/ 193 h 204"/>
                <a:gd name="T4" fmla="*/ 90 w 254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204">
                  <a:moveTo>
                    <a:pt x="90" y="0"/>
                  </a:moveTo>
                  <a:cubicBezTo>
                    <a:pt x="90" y="0"/>
                    <a:pt x="254" y="177"/>
                    <a:pt x="0" y="193"/>
                  </a:cubicBezTo>
                  <a:cubicBezTo>
                    <a:pt x="0" y="193"/>
                    <a:pt x="110" y="204"/>
                    <a:pt x="90" y="0"/>
                  </a:cubicBezTo>
                  <a:close/>
                </a:path>
              </a:pathLst>
            </a:custGeom>
            <a:solidFill>
              <a:srgbClr val="E19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0" name="Freeform 643">
              <a:extLst>
                <a:ext uri="{FF2B5EF4-FFF2-40B4-BE49-F238E27FC236}">
                  <a16:creationId xmlns:a16="http://schemas.microsoft.com/office/drawing/2014/main" id="{AA99D6BD-A383-432C-8B0F-3500A3432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851" y="3370066"/>
              <a:ext cx="323098" cy="136041"/>
            </a:xfrm>
            <a:custGeom>
              <a:avLst/>
              <a:gdLst>
                <a:gd name="T0" fmla="*/ 0 w 644"/>
                <a:gd name="T1" fmla="*/ 6 h 273"/>
                <a:gd name="T2" fmla="*/ 644 w 644"/>
                <a:gd name="T3" fmla="*/ 0 h 273"/>
                <a:gd name="T4" fmla="*/ 302 w 644"/>
                <a:gd name="T5" fmla="*/ 255 h 273"/>
                <a:gd name="T6" fmla="*/ 0 w 644"/>
                <a:gd name="T7" fmla="*/ 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273">
                  <a:moveTo>
                    <a:pt x="0" y="6"/>
                  </a:moveTo>
                  <a:cubicBezTo>
                    <a:pt x="0" y="6"/>
                    <a:pt x="300" y="152"/>
                    <a:pt x="644" y="0"/>
                  </a:cubicBezTo>
                  <a:cubicBezTo>
                    <a:pt x="644" y="0"/>
                    <a:pt x="626" y="273"/>
                    <a:pt x="302" y="255"/>
                  </a:cubicBezTo>
                  <a:cubicBezTo>
                    <a:pt x="48" y="241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702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" name="Freeform 644">
              <a:extLst>
                <a:ext uri="{FF2B5EF4-FFF2-40B4-BE49-F238E27FC236}">
                  <a16:creationId xmlns:a16="http://schemas.microsoft.com/office/drawing/2014/main" id="{D42B8F2A-C4EB-4532-9D3E-385524ECB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202" y="3430528"/>
              <a:ext cx="224846" cy="69911"/>
            </a:xfrm>
            <a:custGeom>
              <a:avLst/>
              <a:gdLst>
                <a:gd name="T0" fmla="*/ 451 w 451"/>
                <a:gd name="T1" fmla="*/ 35 h 139"/>
                <a:gd name="T2" fmla="*/ 424 w 451"/>
                <a:gd name="T3" fmla="*/ 26 h 139"/>
                <a:gd name="T4" fmla="*/ 122 w 451"/>
                <a:gd name="T5" fmla="*/ 36 h 139"/>
                <a:gd name="T6" fmla="*/ 0 w 451"/>
                <a:gd name="T7" fmla="*/ 71 h 139"/>
                <a:gd name="T8" fmla="*/ 178 w 451"/>
                <a:gd name="T9" fmla="*/ 131 h 139"/>
                <a:gd name="T10" fmla="*/ 451 w 451"/>
                <a:gd name="T11" fmla="*/ 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139">
                  <a:moveTo>
                    <a:pt x="451" y="35"/>
                  </a:moveTo>
                  <a:cubicBezTo>
                    <a:pt x="442" y="32"/>
                    <a:pt x="433" y="29"/>
                    <a:pt x="424" y="26"/>
                  </a:cubicBezTo>
                  <a:cubicBezTo>
                    <a:pt x="326" y="0"/>
                    <a:pt x="222" y="18"/>
                    <a:pt x="122" y="36"/>
                  </a:cubicBezTo>
                  <a:cubicBezTo>
                    <a:pt x="82" y="44"/>
                    <a:pt x="39" y="54"/>
                    <a:pt x="0" y="71"/>
                  </a:cubicBezTo>
                  <a:cubicBezTo>
                    <a:pt x="44" y="102"/>
                    <a:pt x="101" y="127"/>
                    <a:pt x="178" y="131"/>
                  </a:cubicBezTo>
                  <a:cubicBezTo>
                    <a:pt x="319" y="139"/>
                    <a:pt x="402" y="91"/>
                    <a:pt x="451" y="35"/>
                  </a:cubicBezTo>
                </a:path>
              </a:pathLst>
            </a:custGeom>
            <a:solidFill>
              <a:srgbClr val="F06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2" name="Freeform 645">
              <a:extLst>
                <a:ext uri="{FF2B5EF4-FFF2-40B4-BE49-F238E27FC236}">
                  <a16:creationId xmlns:a16="http://schemas.microsoft.com/office/drawing/2014/main" id="{DE2D5F7C-10A9-4678-B193-798D72402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750" y="3381402"/>
              <a:ext cx="251299" cy="79357"/>
            </a:xfrm>
            <a:custGeom>
              <a:avLst/>
              <a:gdLst>
                <a:gd name="T0" fmla="*/ 0 w 505"/>
                <a:gd name="T1" fmla="*/ 8 h 158"/>
                <a:gd name="T2" fmla="*/ 272 w 505"/>
                <a:gd name="T3" fmla="*/ 43 h 158"/>
                <a:gd name="T4" fmla="*/ 505 w 505"/>
                <a:gd name="T5" fmla="*/ 0 h 158"/>
                <a:gd name="T6" fmla="*/ 356 w 505"/>
                <a:gd name="T7" fmla="*/ 126 h 158"/>
                <a:gd name="T8" fmla="*/ 117 w 505"/>
                <a:gd name="T9" fmla="*/ 114 h 158"/>
                <a:gd name="T10" fmla="*/ 0 w 505"/>
                <a:gd name="T11" fmla="*/ 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5" h="158">
                  <a:moveTo>
                    <a:pt x="0" y="8"/>
                  </a:moveTo>
                  <a:cubicBezTo>
                    <a:pt x="0" y="8"/>
                    <a:pt x="132" y="48"/>
                    <a:pt x="272" y="43"/>
                  </a:cubicBezTo>
                  <a:cubicBezTo>
                    <a:pt x="391" y="39"/>
                    <a:pt x="505" y="0"/>
                    <a:pt x="505" y="0"/>
                  </a:cubicBezTo>
                  <a:cubicBezTo>
                    <a:pt x="505" y="0"/>
                    <a:pt x="484" y="95"/>
                    <a:pt x="356" y="126"/>
                  </a:cubicBezTo>
                  <a:cubicBezTo>
                    <a:pt x="228" y="158"/>
                    <a:pt x="117" y="114"/>
                    <a:pt x="117" y="114"/>
                  </a:cubicBezTo>
                  <a:cubicBezTo>
                    <a:pt x="117" y="114"/>
                    <a:pt x="21" y="75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3" name="Freeform 646">
              <a:extLst>
                <a:ext uri="{FF2B5EF4-FFF2-40B4-BE49-F238E27FC236}">
                  <a16:creationId xmlns:a16="http://schemas.microsoft.com/office/drawing/2014/main" id="{5DC15078-3918-4C17-B233-D4394D848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658" y="2474462"/>
              <a:ext cx="279640" cy="615964"/>
            </a:xfrm>
            <a:custGeom>
              <a:avLst/>
              <a:gdLst>
                <a:gd name="T0" fmla="*/ 554 w 561"/>
                <a:gd name="T1" fmla="*/ 1211 h 1233"/>
                <a:gd name="T2" fmla="*/ 395 w 561"/>
                <a:gd name="T3" fmla="*/ 1233 h 1233"/>
                <a:gd name="T4" fmla="*/ 0 w 561"/>
                <a:gd name="T5" fmla="*/ 218 h 1233"/>
                <a:gd name="T6" fmla="*/ 455 w 561"/>
                <a:gd name="T7" fmla="*/ 220 h 1233"/>
                <a:gd name="T8" fmla="*/ 554 w 561"/>
                <a:gd name="T9" fmla="*/ 1211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1233">
                  <a:moveTo>
                    <a:pt x="554" y="1211"/>
                  </a:moveTo>
                  <a:lnTo>
                    <a:pt x="395" y="1233"/>
                  </a:lnTo>
                  <a:lnTo>
                    <a:pt x="0" y="218"/>
                  </a:lnTo>
                  <a:cubicBezTo>
                    <a:pt x="0" y="218"/>
                    <a:pt x="348" y="0"/>
                    <a:pt x="455" y="220"/>
                  </a:cubicBezTo>
                  <a:cubicBezTo>
                    <a:pt x="561" y="441"/>
                    <a:pt x="554" y="1211"/>
                    <a:pt x="554" y="1211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4" name="Freeform 647">
              <a:extLst>
                <a:ext uri="{FF2B5EF4-FFF2-40B4-BE49-F238E27FC236}">
                  <a16:creationId xmlns:a16="http://schemas.microsoft.com/office/drawing/2014/main" id="{38E5C6C9-7042-46C2-8276-7EB2EB965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048" y="2446120"/>
              <a:ext cx="1112892" cy="404344"/>
            </a:xfrm>
            <a:custGeom>
              <a:avLst/>
              <a:gdLst>
                <a:gd name="T0" fmla="*/ 488 w 2226"/>
                <a:gd name="T1" fmla="*/ 439 h 811"/>
                <a:gd name="T2" fmla="*/ 0 w 2226"/>
                <a:gd name="T3" fmla="*/ 0 h 811"/>
                <a:gd name="T4" fmla="*/ 536 w 2226"/>
                <a:gd name="T5" fmla="*/ 547 h 811"/>
                <a:gd name="T6" fmla="*/ 2226 w 2226"/>
                <a:gd name="T7" fmla="*/ 384 h 811"/>
                <a:gd name="T8" fmla="*/ 2223 w 2226"/>
                <a:gd name="T9" fmla="*/ 377 h 811"/>
                <a:gd name="T10" fmla="*/ 488 w 2226"/>
                <a:gd name="T11" fmla="*/ 439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6" h="811">
                  <a:moveTo>
                    <a:pt x="488" y="439"/>
                  </a:moveTo>
                  <a:cubicBezTo>
                    <a:pt x="211" y="344"/>
                    <a:pt x="71" y="167"/>
                    <a:pt x="0" y="0"/>
                  </a:cubicBezTo>
                  <a:cubicBezTo>
                    <a:pt x="48" y="189"/>
                    <a:pt x="180" y="443"/>
                    <a:pt x="536" y="547"/>
                  </a:cubicBezTo>
                  <a:cubicBezTo>
                    <a:pt x="1138" y="721"/>
                    <a:pt x="1314" y="811"/>
                    <a:pt x="2226" y="384"/>
                  </a:cubicBezTo>
                  <a:cubicBezTo>
                    <a:pt x="2226" y="384"/>
                    <a:pt x="2225" y="382"/>
                    <a:pt x="2223" y="377"/>
                  </a:cubicBezTo>
                  <a:cubicBezTo>
                    <a:pt x="1289" y="754"/>
                    <a:pt x="1102" y="650"/>
                    <a:pt x="488" y="439"/>
                  </a:cubicBezTo>
                </a:path>
              </a:pathLst>
            </a:custGeom>
            <a:solidFill>
              <a:srgbClr val="726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5" name="Freeform 648">
              <a:extLst>
                <a:ext uri="{FF2B5EF4-FFF2-40B4-BE49-F238E27FC236}">
                  <a16:creationId xmlns:a16="http://schemas.microsoft.com/office/drawing/2014/main" id="{17C4BCD9-E4C2-4FF0-9BB4-E579C1A2F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044" y="2249616"/>
              <a:ext cx="1128008" cy="572507"/>
            </a:xfrm>
            <a:custGeom>
              <a:avLst/>
              <a:gdLst>
                <a:gd name="T0" fmla="*/ 521 w 2256"/>
                <a:gd name="T1" fmla="*/ 834 h 1149"/>
                <a:gd name="T2" fmla="*/ 2256 w 2256"/>
                <a:gd name="T3" fmla="*/ 772 h 1149"/>
                <a:gd name="T4" fmla="*/ 1055 w 2256"/>
                <a:gd name="T5" fmla="*/ 165 h 1149"/>
                <a:gd name="T6" fmla="*/ 7 w 2256"/>
                <a:gd name="T7" fmla="*/ 165 h 1149"/>
                <a:gd name="T8" fmla="*/ 33 w 2256"/>
                <a:gd name="T9" fmla="*/ 395 h 1149"/>
                <a:gd name="T10" fmla="*/ 521 w 2256"/>
                <a:gd name="T11" fmla="*/ 834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6" h="1149">
                  <a:moveTo>
                    <a:pt x="521" y="834"/>
                  </a:moveTo>
                  <a:cubicBezTo>
                    <a:pt x="1135" y="1045"/>
                    <a:pt x="1322" y="1149"/>
                    <a:pt x="2256" y="772"/>
                  </a:cubicBezTo>
                  <a:cubicBezTo>
                    <a:pt x="2220" y="697"/>
                    <a:pt x="1862" y="0"/>
                    <a:pt x="1055" y="165"/>
                  </a:cubicBezTo>
                  <a:cubicBezTo>
                    <a:pt x="201" y="340"/>
                    <a:pt x="7" y="165"/>
                    <a:pt x="7" y="165"/>
                  </a:cubicBezTo>
                  <a:cubicBezTo>
                    <a:pt x="7" y="165"/>
                    <a:pt x="0" y="265"/>
                    <a:pt x="33" y="395"/>
                  </a:cubicBezTo>
                  <a:cubicBezTo>
                    <a:pt x="104" y="562"/>
                    <a:pt x="244" y="739"/>
                    <a:pt x="521" y="834"/>
                  </a:cubicBezTo>
                  <a:close/>
                </a:path>
              </a:pathLst>
            </a:custGeom>
            <a:solidFill>
              <a:srgbClr val="E3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6" name="Freeform 649">
              <a:extLst>
                <a:ext uri="{FF2B5EF4-FFF2-40B4-BE49-F238E27FC236}">
                  <a16:creationId xmlns:a16="http://schemas.microsoft.com/office/drawing/2014/main" id="{CFEC2932-86EF-499E-9FF7-23BF768F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894" y="2661518"/>
              <a:ext cx="285309" cy="428908"/>
            </a:xfrm>
            <a:custGeom>
              <a:avLst/>
              <a:gdLst>
                <a:gd name="T0" fmla="*/ 297 w 568"/>
                <a:gd name="T1" fmla="*/ 858 h 858"/>
                <a:gd name="T2" fmla="*/ 0 w 568"/>
                <a:gd name="T3" fmla="*/ 202 h 858"/>
                <a:gd name="T4" fmla="*/ 279 w 568"/>
                <a:gd name="T5" fmla="*/ 201 h 858"/>
                <a:gd name="T6" fmla="*/ 400 w 568"/>
                <a:gd name="T7" fmla="*/ 0 h 858"/>
                <a:gd name="T8" fmla="*/ 456 w 568"/>
                <a:gd name="T9" fmla="*/ 836 h 858"/>
                <a:gd name="T10" fmla="*/ 297 w 568"/>
                <a:gd name="T11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8" h="858">
                  <a:moveTo>
                    <a:pt x="297" y="858"/>
                  </a:moveTo>
                  <a:lnTo>
                    <a:pt x="0" y="202"/>
                  </a:lnTo>
                  <a:cubicBezTo>
                    <a:pt x="0" y="202"/>
                    <a:pt x="149" y="301"/>
                    <a:pt x="279" y="201"/>
                  </a:cubicBezTo>
                  <a:cubicBezTo>
                    <a:pt x="409" y="101"/>
                    <a:pt x="400" y="0"/>
                    <a:pt x="400" y="0"/>
                  </a:cubicBezTo>
                  <a:cubicBezTo>
                    <a:pt x="400" y="0"/>
                    <a:pt x="568" y="587"/>
                    <a:pt x="456" y="836"/>
                  </a:cubicBezTo>
                  <a:lnTo>
                    <a:pt x="297" y="858"/>
                  </a:lnTo>
                </a:path>
              </a:pathLst>
            </a:custGeom>
            <a:solidFill>
              <a:srgbClr val="E3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7" name="Freeform 650">
              <a:extLst>
                <a:ext uri="{FF2B5EF4-FFF2-40B4-BE49-F238E27FC236}">
                  <a16:creationId xmlns:a16="http://schemas.microsoft.com/office/drawing/2014/main" id="{FE1B65FB-C03B-4ECB-A617-48A5FF24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738" y="3203793"/>
              <a:ext cx="937172" cy="408123"/>
            </a:xfrm>
            <a:custGeom>
              <a:avLst/>
              <a:gdLst>
                <a:gd name="T0" fmla="*/ 1052 w 1874"/>
                <a:gd name="T1" fmla="*/ 767 h 819"/>
                <a:gd name="T2" fmla="*/ 9 w 1874"/>
                <a:gd name="T3" fmla="*/ 24 h 819"/>
                <a:gd name="T4" fmla="*/ 0 w 1874"/>
                <a:gd name="T5" fmla="*/ 0 h 819"/>
                <a:gd name="T6" fmla="*/ 1035 w 1874"/>
                <a:gd name="T7" fmla="*/ 808 h 819"/>
                <a:gd name="T8" fmla="*/ 1874 w 1874"/>
                <a:gd name="T9" fmla="*/ 455 h 819"/>
                <a:gd name="T10" fmla="*/ 1052 w 1874"/>
                <a:gd name="T11" fmla="*/ 767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4" h="819">
                  <a:moveTo>
                    <a:pt x="1052" y="767"/>
                  </a:moveTo>
                  <a:cubicBezTo>
                    <a:pt x="248" y="748"/>
                    <a:pt x="82" y="302"/>
                    <a:pt x="9" y="24"/>
                  </a:cubicBezTo>
                  <a:cubicBezTo>
                    <a:pt x="3" y="9"/>
                    <a:pt x="0" y="0"/>
                    <a:pt x="0" y="0"/>
                  </a:cubicBezTo>
                  <a:cubicBezTo>
                    <a:pt x="64" y="250"/>
                    <a:pt x="163" y="788"/>
                    <a:pt x="1035" y="808"/>
                  </a:cubicBezTo>
                  <a:cubicBezTo>
                    <a:pt x="1489" y="819"/>
                    <a:pt x="1739" y="634"/>
                    <a:pt x="1874" y="455"/>
                  </a:cubicBezTo>
                  <a:cubicBezTo>
                    <a:pt x="1727" y="621"/>
                    <a:pt x="1476" y="777"/>
                    <a:pt x="1052" y="767"/>
                  </a:cubicBezTo>
                </a:path>
              </a:pathLst>
            </a:custGeom>
            <a:solidFill>
              <a:srgbClr val="BC8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8" name="Freeform 653">
              <a:extLst>
                <a:ext uri="{FF2B5EF4-FFF2-40B4-BE49-F238E27FC236}">
                  <a16:creationId xmlns:a16="http://schemas.microsoft.com/office/drawing/2014/main" id="{EB33E502-C61D-4168-B3F3-1A71BFC316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0310" y="2950606"/>
              <a:ext cx="391119" cy="277751"/>
            </a:xfrm>
            <a:custGeom>
              <a:avLst/>
              <a:gdLst>
                <a:gd name="T0" fmla="*/ 38 w 783"/>
                <a:gd name="T1" fmla="*/ 93 h 556"/>
                <a:gd name="T2" fmla="*/ 53 w 783"/>
                <a:gd name="T3" fmla="*/ 273 h 556"/>
                <a:gd name="T4" fmla="*/ 417 w 783"/>
                <a:gd name="T5" fmla="*/ 515 h 556"/>
                <a:gd name="T6" fmla="*/ 658 w 783"/>
                <a:gd name="T7" fmla="*/ 440 h 556"/>
                <a:gd name="T8" fmla="*/ 738 w 783"/>
                <a:gd name="T9" fmla="*/ 219 h 556"/>
                <a:gd name="T10" fmla="*/ 724 w 783"/>
                <a:gd name="T11" fmla="*/ 39 h 556"/>
                <a:gd name="T12" fmla="*/ 38 w 783"/>
                <a:gd name="T13" fmla="*/ 93 h 556"/>
                <a:gd name="T14" fmla="*/ 251 w 783"/>
                <a:gd name="T15" fmla="*/ 545 h 556"/>
                <a:gd name="T16" fmla="*/ 17 w 783"/>
                <a:gd name="T17" fmla="*/ 276 h 556"/>
                <a:gd name="T18" fmla="*/ 0 w 783"/>
                <a:gd name="T19" fmla="*/ 60 h 556"/>
                <a:gd name="T20" fmla="*/ 757 w 783"/>
                <a:gd name="T21" fmla="*/ 0 h 556"/>
                <a:gd name="T22" fmla="*/ 774 w 783"/>
                <a:gd name="T23" fmla="*/ 216 h 556"/>
                <a:gd name="T24" fmla="*/ 680 w 783"/>
                <a:gd name="T25" fmla="*/ 468 h 556"/>
                <a:gd name="T26" fmla="*/ 420 w 783"/>
                <a:gd name="T27" fmla="*/ 550 h 556"/>
                <a:gd name="T28" fmla="*/ 251 w 783"/>
                <a:gd name="T29" fmla="*/ 54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3" h="556">
                  <a:moveTo>
                    <a:pt x="38" y="93"/>
                  </a:moveTo>
                  <a:lnTo>
                    <a:pt x="53" y="273"/>
                  </a:lnTo>
                  <a:cubicBezTo>
                    <a:pt x="67" y="456"/>
                    <a:pt x="183" y="533"/>
                    <a:pt x="417" y="515"/>
                  </a:cubicBezTo>
                  <a:cubicBezTo>
                    <a:pt x="525" y="506"/>
                    <a:pt x="604" y="482"/>
                    <a:pt x="658" y="440"/>
                  </a:cubicBezTo>
                  <a:cubicBezTo>
                    <a:pt x="720" y="391"/>
                    <a:pt x="746" y="318"/>
                    <a:pt x="738" y="219"/>
                  </a:cubicBezTo>
                  <a:lnTo>
                    <a:pt x="724" y="39"/>
                  </a:lnTo>
                  <a:lnTo>
                    <a:pt x="38" y="93"/>
                  </a:lnTo>
                  <a:close/>
                  <a:moveTo>
                    <a:pt x="251" y="545"/>
                  </a:moveTo>
                  <a:cubicBezTo>
                    <a:pt x="108" y="518"/>
                    <a:pt x="29" y="428"/>
                    <a:pt x="17" y="276"/>
                  </a:cubicBezTo>
                  <a:lnTo>
                    <a:pt x="0" y="60"/>
                  </a:lnTo>
                  <a:lnTo>
                    <a:pt x="757" y="0"/>
                  </a:lnTo>
                  <a:lnTo>
                    <a:pt x="774" y="216"/>
                  </a:lnTo>
                  <a:cubicBezTo>
                    <a:pt x="783" y="327"/>
                    <a:pt x="751" y="412"/>
                    <a:pt x="680" y="468"/>
                  </a:cubicBezTo>
                  <a:cubicBezTo>
                    <a:pt x="621" y="514"/>
                    <a:pt x="535" y="541"/>
                    <a:pt x="420" y="550"/>
                  </a:cubicBezTo>
                  <a:cubicBezTo>
                    <a:pt x="355" y="556"/>
                    <a:pt x="300" y="554"/>
                    <a:pt x="251" y="545"/>
                  </a:cubicBezTo>
                </a:path>
              </a:pathLst>
            </a:custGeom>
            <a:solidFill>
              <a:srgbClr val="4D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9" name="Freeform 654">
              <a:extLst>
                <a:ext uri="{FF2B5EF4-FFF2-40B4-BE49-F238E27FC236}">
                  <a16:creationId xmlns:a16="http://schemas.microsoft.com/office/drawing/2014/main" id="{40560CDE-7145-4D30-9F3E-92E1F9450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313" y="3020515"/>
              <a:ext cx="156826" cy="18895"/>
            </a:xfrm>
            <a:custGeom>
              <a:avLst/>
              <a:gdLst>
                <a:gd name="T0" fmla="*/ 0 w 83"/>
                <a:gd name="T1" fmla="*/ 9 h 10"/>
                <a:gd name="T2" fmla="*/ 0 w 83"/>
                <a:gd name="T3" fmla="*/ 0 h 10"/>
                <a:gd name="T4" fmla="*/ 83 w 83"/>
                <a:gd name="T5" fmla="*/ 1 h 10"/>
                <a:gd name="T6" fmla="*/ 83 w 83"/>
                <a:gd name="T7" fmla="*/ 10 h 10"/>
                <a:gd name="T8" fmla="*/ 0 w 83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0">
                  <a:moveTo>
                    <a:pt x="0" y="9"/>
                  </a:moveTo>
                  <a:lnTo>
                    <a:pt x="0" y="0"/>
                  </a:lnTo>
                  <a:lnTo>
                    <a:pt x="83" y="1"/>
                  </a:lnTo>
                  <a:lnTo>
                    <a:pt x="83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D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0" name="Freeform 655">
              <a:extLst>
                <a:ext uri="{FF2B5EF4-FFF2-40B4-BE49-F238E27FC236}">
                  <a16:creationId xmlns:a16="http://schemas.microsoft.com/office/drawing/2014/main" id="{DD98C504-91D1-410B-A311-D19E987FEF23}"/>
                </a:ext>
              </a:extLst>
            </p:cNvPr>
            <p:cNvSpPr>
              <a:spLocks noEditPoints="1"/>
            </p:cNvSpPr>
            <p:nvPr/>
          </p:nvSpPr>
          <p:spPr bwMode="auto">
            <a:xfrm rot="20915661">
              <a:off x="2114797" y="2943048"/>
              <a:ext cx="408123" cy="319319"/>
            </a:xfrm>
            <a:custGeom>
              <a:avLst/>
              <a:gdLst>
                <a:gd name="T0" fmla="*/ 114 w 817"/>
                <a:gd name="T1" fmla="*/ 45 h 640"/>
                <a:gd name="T2" fmla="*/ 65 w 817"/>
                <a:gd name="T3" fmla="*/ 206 h 640"/>
                <a:gd name="T4" fmla="*/ 100 w 817"/>
                <a:gd name="T5" fmla="*/ 425 h 640"/>
                <a:gd name="T6" fmla="*/ 320 w 817"/>
                <a:gd name="T7" fmla="*/ 548 h 640"/>
                <a:gd name="T8" fmla="*/ 408 w 817"/>
                <a:gd name="T9" fmla="*/ 570 h 640"/>
                <a:gd name="T10" fmla="*/ 722 w 817"/>
                <a:gd name="T11" fmla="*/ 408 h 640"/>
                <a:gd name="T12" fmla="*/ 772 w 817"/>
                <a:gd name="T13" fmla="*/ 247 h 640"/>
                <a:gd name="T14" fmla="*/ 114 w 817"/>
                <a:gd name="T15" fmla="*/ 45 h 640"/>
                <a:gd name="T16" fmla="*/ 402 w 817"/>
                <a:gd name="T17" fmla="*/ 605 h 640"/>
                <a:gd name="T18" fmla="*/ 309 w 817"/>
                <a:gd name="T19" fmla="*/ 582 h 640"/>
                <a:gd name="T20" fmla="*/ 72 w 817"/>
                <a:gd name="T21" fmla="*/ 448 h 640"/>
                <a:gd name="T22" fmla="*/ 30 w 817"/>
                <a:gd name="T23" fmla="*/ 196 h 640"/>
                <a:gd name="T24" fmla="*/ 90 w 817"/>
                <a:gd name="T25" fmla="*/ 0 h 640"/>
                <a:gd name="T26" fmla="*/ 817 w 817"/>
                <a:gd name="T27" fmla="*/ 223 h 640"/>
                <a:gd name="T28" fmla="*/ 757 w 817"/>
                <a:gd name="T29" fmla="*/ 419 h 640"/>
                <a:gd name="T30" fmla="*/ 402 w 817"/>
                <a:gd name="T31" fmla="*/ 605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7" h="640">
                  <a:moveTo>
                    <a:pt x="114" y="45"/>
                  </a:moveTo>
                  <a:lnTo>
                    <a:pt x="65" y="206"/>
                  </a:lnTo>
                  <a:cubicBezTo>
                    <a:pt x="37" y="295"/>
                    <a:pt x="49" y="367"/>
                    <a:pt x="100" y="425"/>
                  </a:cubicBezTo>
                  <a:cubicBezTo>
                    <a:pt x="143" y="476"/>
                    <a:pt x="215" y="516"/>
                    <a:pt x="320" y="548"/>
                  </a:cubicBezTo>
                  <a:cubicBezTo>
                    <a:pt x="351" y="557"/>
                    <a:pt x="381" y="565"/>
                    <a:pt x="408" y="570"/>
                  </a:cubicBezTo>
                  <a:cubicBezTo>
                    <a:pt x="577" y="601"/>
                    <a:pt x="679" y="548"/>
                    <a:pt x="722" y="408"/>
                  </a:cubicBezTo>
                  <a:lnTo>
                    <a:pt x="772" y="247"/>
                  </a:lnTo>
                  <a:lnTo>
                    <a:pt x="114" y="45"/>
                  </a:lnTo>
                  <a:close/>
                  <a:moveTo>
                    <a:pt x="402" y="605"/>
                  </a:moveTo>
                  <a:cubicBezTo>
                    <a:pt x="373" y="600"/>
                    <a:pt x="342" y="592"/>
                    <a:pt x="309" y="582"/>
                  </a:cubicBezTo>
                  <a:cubicBezTo>
                    <a:pt x="198" y="548"/>
                    <a:pt x="121" y="504"/>
                    <a:pt x="72" y="448"/>
                  </a:cubicBezTo>
                  <a:cubicBezTo>
                    <a:pt x="14" y="381"/>
                    <a:pt x="0" y="296"/>
                    <a:pt x="30" y="196"/>
                  </a:cubicBezTo>
                  <a:lnTo>
                    <a:pt x="90" y="0"/>
                  </a:lnTo>
                  <a:lnTo>
                    <a:pt x="817" y="223"/>
                  </a:lnTo>
                  <a:lnTo>
                    <a:pt x="757" y="419"/>
                  </a:lnTo>
                  <a:cubicBezTo>
                    <a:pt x="708" y="577"/>
                    <a:pt x="589" y="640"/>
                    <a:pt x="402" y="605"/>
                  </a:cubicBezTo>
                  <a:close/>
                </a:path>
              </a:pathLst>
            </a:custGeom>
            <a:solidFill>
              <a:srgbClr val="4D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1" name="Freeform 656">
              <a:extLst>
                <a:ext uri="{FF2B5EF4-FFF2-40B4-BE49-F238E27FC236}">
                  <a16:creationId xmlns:a16="http://schemas.microsoft.com/office/drawing/2014/main" id="{A6438B9C-A2C9-432E-A279-14072C7DA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920" y="2759770"/>
              <a:ext cx="519602" cy="134152"/>
            </a:xfrm>
            <a:custGeom>
              <a:avLst/>
              <a:gdLst>
                <a:gd name="T0" fmla="*/ 0 w 1038"/>
                <a:gd name="T1" fmla="*/ 267 h 267"/>
                <a:gd name="T2" fmla="*/ 1038 w 1038"/>
                <a:gd name="T3" fmla="*/ 267 h 267"/>
                <a:gd name="T4" fmla="*/ 0 w 1038"/>
                <a:gd name="T5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8" h="267">
                  <a:moveTo>
                    <a:pt x="0" y="267"/>
                  </a:moveTo>
                  <a:cubicBezTo>
                    <a:pt x="0" y="267"/>
                    <a:pt x="519" y="134"/>
                    <a:pt x="1038" y="267"/>
                  </a:cubicBezTo>
                  <a:cubicBezTo>
                    <a:pt x="1038" y="267"/>
                    <a:pt x="563" y="0"/>
                    <a:pt x="0" y="267"/>
                  </a:cubicBezTo>
                  <a:close/>
                </a:path>
              </a:pathLst>
            </a:custGeom>
            <a:solidFill>
              <a:srgbClr val="F3B4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2" name="Freeform 657">
              <a:extLst>
                <a:ext uri="{FF2B5EF4-FFF2-40B4-BE49-F238E27FC236}">
                  <a16:creationId xmlns:a16="http://schemas.microsoft.com/office/drawing/2014/main" id="{AAB9EFC7-BE17-4AF4-A085-991311434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823" y="2330863"/>
              <a:ext cx="1035424" cy="479923"/>
            </a:xfrm>
            <a:custGeom>
              <a:avLst/>
              <a:gdLst>
                <a:gd name="T0" fmla="*/ 2072 w 2072"/>
                <a:gd name="T1" fmla="*/ 555 h 961"/>
                <a:gd name="T2" fmla="*/ 855 w 2072"/>
                <a:gd name="T3" fmla="*/ 715 h 961"/>
                <a:gd name="T4" fmla="*/ 0 w 2072"/>
                <a:gd name="T5" fmla="*/ 0 h 961"/>
                <a:gd name="T6" fmla="*/ 2072 w 2072"/>
                <a:gd name="T7" fmla="*/ 555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2" h="961">
                  <a:moveTo>
                    <a:pt x="2072" y="555"/>
                  </a:moveTo>
                  <a:cubicBezTo>
                    <a:pt x="2072" y="555"/>
                    <a:pt x="1420" y="961"/>
                    <a:pt x="855" y="715"/>
                  </a:cubicBezTo>
                  <a:cubicBezTo>
                    <a:pt x="5" y="344"/>
                    <a:pt x="0" y="0"/>
                    <a:pt x="0" y="0"/>
                  </a:cubicBezTo>
                  <a:cubicBezTo>
                    <a:pt x="0" y="0"/>
                    <a:pt x="1116" y="918"/>
                    <a:pt x="2072" y="555"/>
                  </a:cubicBezTo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35001D34-E71A-431E-A3D0-A3813C9527B1}"/>
              </a:ext>
            </a:extLst>
          </p:cNvPr>
          <p:cNvGrpSpPr/>
          <p:nvPr/>
        </p:nvGrpSpPr>
        <p:grpSpPr>
          <a:xfrm flipH="1">
            <a:off x="-358776" y="4325857"/>
            <a:ext cx="4683125" cy="1179593"/>
            <a:chOff x="358775" y="3794125"/>
            <a:chExt cx="3163888" cy="796925"/>
          </a:xfrm>
          <a:solidFill>
            <a:srgbClr val="000044"/>
          </a:solidFill>
        </p:grpSpPr>
        <p:sp>
          <p:nvSpPr>
            <p:cNvPr id="227" name="Freeform 85">
              <a:extLst>
                <a:ext uri="{FF2B5EF4-FFF2-40B4-BE49-F238E27FC236}">
                  <a16:creationId xmlns:a16="http://schemas.microsoft.com/office/drawing/2014/main" id="{9A3C8396-FB20-4617-A77D-8E3D0833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" y="4105275"/>
              <a:ext cx="503238" cy="387350"/>
            </a:xfrm>
            <a:custGeom>
              <a:avLst/>
              <a:gdLst>
                <a:gd name="T0" fmla="*/ 0 w 317"/>
                <a:gd name="T1" fmla="*/ 0 h 244"/>
                <a:gd name="T2" fmla="*/ 317 w 317"/>
                <a:gd name="T3" fmla="*/ 0 h 244"/>
                <a:gd name="T4" fmla="*/ 317 w 317"/>
                <a:gd name="T5" fmla="*/ 244 h 244"/>
                <a:gd name="T6" fmla="*/ 0 w 317"/>
                <a:gd name="T7" fmla="*/ 244 h 244"/>
                <a:gd name="T8" fmla="*/ 80 w 317"/>
                <a:gd name="T9" fmla="*/ 122 h 244"/>
                <a:gd name="T10" fmla="*/ 0 w 317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44">
                  <a:moveTo>
                    <a:pt x="0" y="0"/>
                  </a:moveTo>
                  <a:lnTo>
                    <a:pt x="317" y="0"/>
                  </a:lnTo>
                  <a:lnTo>
                    <a:pt x="317" y="244"/>
                  </a:lnTo>
                  <a:lnTo>
                    <a:pt x="0" y="244"/>
                  </a:lnTo>
                  <a:lnTo>
                    <a:pt x="80" y="12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8" name="Freeform 86">
              <a:extLst>
                <a:ext uri="{FF2B5EF4-FFF2-40B4-BE49-F238E27FC236}">
                  <a16:creationId xmlns:a16="http://schemas.microsoft.com/office/drawing/2014/main" id="{68C3CD56-D939-40A1-B99A-371BC81B2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" y="4197350"/>
              <a:ext cx="312738" cy="295275"/>
            </a:xfrm>
            <a:custGeom>
              <a:avLst/>
              <a:gdLst>
                <a:gd name="T0" fmla="*/ 0 w 881"/>
                <a:gd name="T1" fmla="*/ 0 h 832"/>
                <a:gd name="T2" fmla="*/ 881 w 881"/>
                <a:gd name="T3" fmla="*/ 282 h 832"/>
                <a:gd name="T4" fmla="*/ 881 w 881"/>
                <a:gd name="T5" fmla="*/ 832 h 832"/>
                <a:gd name="T6" fmla="*/ 0 w 881"/>
                <a:gd name="T7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1" h="832">
                  <a:moveTo>
                    <a:pt x="0" y="0"/>
                  </a:moveTo>
                  <a:lnTo>
                    <a:pt x="881" y="282"/>
                  </a:lnTo>
                  <a:lnTo>
                    <a:pt x="881" y="8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1" name="Freeform 89">
              <a:extLst>
                <a:ext uri="{FF2B5EF4-FFF2-40B4-BE49-F238E27FC236}">
                  <a16:creationId xmlns:a16="http://schemas.microsoft.com/office/drawing/2014/main" id="{11728437-0A43-4392-B117-C508F7121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" y="3794125"/>
              <a:ext cx="2973388" cy="796925"/>
            </a:xfrm>
            <a:custGeom>
              <a:avLst/>
              <a:gdLst>
                <a:gd name="T0" fmla="*/ 8365 w 8365"/>
                <a:gd name="T1" fmla="*/ 1138 h 2247"/>
                <a:gd name="T2" fmla="*/ 0 w 8365"/>
                <a:gd name="T3" fmla="*/ 1138 h 2247"/>
                <a:gd name="T4" fmla="*/ 471 w 8365"/>
                <a:gd name="T5" fmla="*/ 0 h 2247"/>
                <a:gd name="T6" fmla="*/ 7894 w 8365"/>
                <a:gd name="T7" fmla="*/ 0 h 2247"/>
                <a:gd name="T8" fmla="*/ 8365 w 8365"/>
                <a:gd name="T9" fmla="*/ 1138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5" h="2247">
                  <a:moveTo>
                    <a:pt x="8365" y="1138"/>
                  </a:moveTo>
                  <a:cubicBezTo>
                    <a:pt x="5687" y="2247"/>
                    <a:pt x="2678" y="2247"/>
                    <a:pt x="0" y="1138"/>
                  </a:cubicBezTo>
                  <a:cubicBezTo>
                    <a:pt x="157" y="759"/>
                    <a:pt x="314" y="380"/>
                    <a:pt x="471" y="0"/>
                  </a:cubicBezTo>
                  <a:cubicBezTo>
                    <a:pt x="2848" y="985"/>
                    <a:pt x="5518" y="985"/>
                    <a:pt x="7894" y="0"/>
                  </a:cubicBezTo>
                  <a:cubicBezTo>
                    <a:pt x="8051" y="380"/>
                    <a:pt x="8208" y="759"/>
                    <a:pt x="8365" y="1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49" name="Rectangle 348">
            <a:extLst>
              <a:ext uri="{FF2B5EF4-FFF2-40B4-BE49-F238E27FC236}">
                <a16:creationId xmlns:a16="http://schemas.microsoft.com/office/drawing/2014/main" id="{3F0FB85A-1BDC-4D21-9CC0-235346591307}"/>
              </a:ext>
            </a:extLst>
          </p:cNvPr>
          <p:cNvSpPr/>
          <p:nvPr/>
        </p:nvSpPr>
        <p:spPr>
          <a:xfrm>
            <a:off x="1462310" y="4710896"/>
            <a:ext cx="128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imbusSanL" panose="00000800000000000000" pitchFamily="50" charset="0"/>
              </a:rPr>
              <a:t>Joe</a:t>
            </a:r>
          </a:p>
        </p:txBody>
      </p: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90357E06-1744-48CD-A034-D5906A6D5DC1}"/>
              </a:ext>
            </a:extLst>
          </p:cNvPr>
          <p:cNvGrpSpPr/>
          <p:nvPr/>
        </p:nvGrpSpPr>
        <p:grpSpPr>
          <a:xfrm>
            <a:off x="6329010" y="2244665"/>
            <a:ext cx="5634390" cy="2111894"/>
            <a:chOff x="5899630" y="2299012"/>
            <a:chExt cx="5634390" cy="211189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951071A-7D29-4863-9C0B-D65E326D0534}"/>
                </a:ext>
              </a:extLst>
            </p:cNvPr>
            <p:cNvSpPr/>
            <p:nvPr/>
          </p:nvSpPr>
          <p:spPr>
            <a:xfrm>
              <a:off x="5899630" y="2299012"/>
              <a:ext cx="56343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Guaranteed Income Annuity </a:t>
              </a: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9AAAA43B-9DF0-45F2-89C1-B6E4009364C3}"/>
                </a:ext>
              </a:extLst>
            </p:cNvPr>
            <p:cNvSpPr/>
            <p:nvPr/>
          </p:nvSpPr>
          <p:spPr>
            <a:xfrm>
              <a:off x="5970042" y="2961888"/>
              <a:ext cx="436433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$33,500 a Year</a:t>
              </a:r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8F8B864A-7D37-4B45-A1FB-A8FEF4E55E40}"/>
                </a:ext>
              </a:extLst>
            </p:cNvPr>
            <p:cNvSpPr/>
            <p:nvPr/>
          </p:nvSpPr>
          <p:spPr>
            <a:xfrm>
              <a:off x="5899630" y="3949241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2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354" name="Group 334">
            <a:extLst>
              <a:ext uri="{FF2B5EF4-FFF2-40B4-BE49-F238E27FC236}">
                <a16:creationId xmlns:a16="http://schemas.microsoft.com/office/drawing/2014/main" id="{06E53384-D66C-4134-8B53-111BFE73F5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22194" y="2175803"/>
            <a:ext cx="1338876" cy="2090457"/>
            <a:chOff x="6561" y="1182"/>
            <a:chExt cx="1361" cy="2125"/>
          </a:xfrm>
        </p:grpSpPr>
        <p:sp>
          <p:nvSpPr>
            <p:cNvPr id="357" name="Freeform 336">
              <a:extLst>
                <a:ext uri="{FF2B5EF4-FFF2-40B4-BE49-F238E27FC236}">
                  <a16:creationId xmlns:a16="http://schemas.microsoft.com/office/drawing/2014/main" id="{5F946883-8D8B-4E1B-AD24-060A15AFE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" y="1741"/>
              <a:ext cx="924" cy="364"/>
            </a:xfrm>
            <a:custGeom>
              <a:avLst/>
              <a:gdLst>
                <a:gd name="T0" fmla="*/ 723 w 3068"/>
                <a:gd name="T1" fmla="*/ 1212 h 1212"/>
                <a:gd name="T2" fmla="*/ 0 w 3068"/>
                <a:gd name="T3" fmla="*/ 284 h 1212"/>
                <a:gd name="T4" fmla="*/ 483 w 3068"/>
                <a:gd name="T5" fmla="*/ 132 h 1212"/>
                <a:gd name="T6" fmla="*/ 2062 w 3068"/>
                <a:gd name="T7" fmla="*/ 12 h 1212"/>
                <a:gd name="T8" fmla="*/ 3068 w 3068"/>
                <a:gd name="T9" fmla="*/ 95 h 1212"/>
                <a:gd name="T10" fmla="*/ 2313 w 3068"/>
                <a:gd name="T11" fmla="*/ 1212 h 1212"/>
                <a:gd name="T12" fmla="*/ 723 w 3068"/>
                <a:gd name="T13" fmla="*/ 1212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8" h="1212">
                  <a:moveTo>
                    <a:pt x="723" y="1212"/>
                  </a:moveTo>
                  <a:lnTo>
                    <a:pt x="0" y="284"/>
                  </a:lnTo>
                  <a:cubicBezTo>
                    <a:pt x="0" y="284"/>
                    <a:pt x="17" y="115"/>
                    <a:pt x="483" y="132"/>
                  </a:cubicBezTo>
                  <a:cubicBezTo>
                    <a:pt x="950" y="148"/>
                    <a:pt x="1625" y="22"/>
                    <a:pt x="2062" y="12"/>
                  </a:cubicBezTo>
                  <a:cubicBezTo>
                    <a:pt x="2567" y="0"/>
                    <a:pt x="3068" y="95"/>
                    <a:pt x="3068" y="95"/>
                  </a:cubicBezTo>
                  <a:lnTo>
                    <a:pt x="2313" y="1212"/>
                  </a:lnTo>
                  <a:lnTo>
                    <a:pt x="723" y="1212"/>
                  </a:lnTo>
                </a:path>
              </a:pathLst>
            </a:custGeom>
            <a:solidFill>
              <a:srgbClr val="BB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8" name="Freeform 337">
              <a:extLst>
                <a:ext uri="{FF2B5EF4-FFF2-40B4-BE49-F238E27FC236}">
                  <a16:creationId xmlns:a16="http://schemas.microsoft.com/office/drawing/2014/main" id="{C11F2F5A-B706-45FD-A730-74D52D1C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" y="1252"/>
              <a:ext cx="712" cy="892"/>
            </a:xfrm>
            <a:custGeom>
              <a:avLst/>
              <a:gdLst>
                <a:gd name="T0" fmla="*/ 2364 w 2364"/>
                <a:gd name="T1" fmla="*/ 550 h 2967"/>
                <a:gd name="T2" fmla="*/ 1216 w 2364"/>
                <a:gd name="T3" fmla="*/ 2967 h 2967"/>
                <a:gd name="T4" fmla="*/ 0 w 2364"/>
                <a:gd name="T5" fmla="*/ 2607 h 2967"/>
                <a:gd name="T6" fmla="*/ 454 w 2364"/>
                <a:gd name="T7" fmla="*/ 0 h 2967"/>
                <a:gd name="T8" fmla="*/ 2364 w 2364"/>
                <a:gd name="T9" fmla="*/ 550 h 2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4" h="2967">
                  <a:moveTo>
                    <a:pt x="2364" y="550"/>
                  </a:moveTo>
                  <a:cubicBezTo>
                    <a:pt x="1908" y="1334"/>
                    <a:pt x="1465" y="2128"/>
                    <a:pt x="1216" y="2967"/>
                  </a:cubicBezTo>
                  <a:cubicBezTo>
                    <a:pt x="812" y="2847"/>
                    <a:pt x="408" y="2727"/>
                    <a:pt x="0" y="2607"/>
                  </a:cubicBezTo>
                  <a:cubicBezTo>
                    <a:pt x="210" y="1759"/>
                    <a:pt x="273" y="901"/>
                    <a:pt x="454" y="0"/>
                  </a:cubicBezTo>
                  <a:cubicBezTo>
                    <a:pt x="1121" y="106"/>
                    <a:pt x="1747" y="294"/>
                    <a:pt x="2364" y="550"/>
                  </a:cubicBezTo>
                  <a:close/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" name="Freeform 338">
              <a:extLst>
                <a:ext uri="{FF2B5EF4-FFF2-40B4-BE49-F238E27FC236}">
                  <a16:creationId xmlns:a16="http://schemas.microsoft.com/office/drawing/2014/main" id="{75F1D3AA-F809-4A7F-82B8-330483FB9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" y="1225"/>
              <a:ext cx="775" cy="948"/>
            </a:xfrm>
            <a:custGeom>
              <a:avLst/>
              <a:gdLst>
                <a:gd name="T0" fmla="*/ 2460 w 2575"/>
                <a:gd name="T1" fmla="*/ 641 h 3157"/>
                <a:gd name="T2" fmla="*/ 2391 w 2575"/>
                <a:gd name="T3" fmla="*/ 601 h 3157"/>
                <a:gd name="T4" fmla="*/ 1236 w 2575"/>
                <a:gd name="T5" fmla="*/ 3035 h 3157"/>
                <a:gd name="T6" fmla="*/ 1312 w 2575"/>
                <a:gd name="T7" fmla="*/ 3058 h 3157"/>
                <a:gd name="T8" fmla="*/ 1335 w 2575"/>
                <a:gd name="T9" fmla="*/ 2981 h 3157"/>
                <a:gd name="T10" fmla="*/ 119 w 2575"/>
                <a:gd name="T11" fmla="*/ 2621 h 3157"/>
                <a:gd name="T12" fmla="*/ 96 w 2575"/>
                <a:gd name="T13" fmla="*/ 2698 h 3157"/>
                <a:gd name="T14" fmla="*/ 173 w 2575"/>
                <a:gd name="T15" fmla="*/ 2717 h 3157"/>
                <a:gd name="T16" fmla="*/ 413 w 2575"/>
                <a:gd name="T17" fmla="*/ 1426 h 3157"/>
                <a:gd name="T18" fmla="*/ 628 w 2575"/>
                <a:gd name="T19" fmla="*/ 107 h 3157"/>
                <a:gd name="T20" fmla="*/ 550 w 2575"/>
                <a:gd name="T21" fmla="*/ 91 h 3157"/>
                <a:gd name="T22" fmla="*/ 538 w 2575"/>
                <a:gd name="T23" fmla="*/ 170 h 3157"/>
                <a:gd name="T24" fmla="*/ 2430 w 2575"/>
                <a:gd name="T25" fmla="*/ 714 h 3157"/>
                <a:gd name="T26" fmla="*/ 2460 w 2575"/>
                <a:gd name="T27" fmla="*/ 641 h 3157"/>
                <a:gd name="T28" fmla="*/ 2391 w 2575"/>
                <a:gd name="T29" fmla="*/ 601 h 3157"/>
                <a:gd name="T30" fmla="*/ 2460 w 2575"/>
                <a:gd name="T31" fmla="*/ 641 h 3157"/>
                <a:gd name="T32" fmla="*/ 2491 w 2575"/>
                <a:gd name="T33" fmla="*/ 567 h 3157"/>
                <a:gd name="T34" fmla="*/ 563 w 2575"/>
                <a:gd name="T35" fmla="*/ 12 h 3157"/>
                <a:gd name="T36" fmla="*/ 487 w 2575"/>
                <a:gd name="T37" fmla="*/ 0 h 3157"/>
                <a:gd name="T38" fmla="*/ 472 w 2575"/>
                <a:gd name="T39" fmla="*/ 75 h 3157"/>
                <a:gd name="T40" fmla="*/ 255 w 2575"/>
                <a:gd name="T41" fmla="*/ 1403 h 3157"/>
                <a:gd name="T42" fmla="*/ 19 w 2575"/>
                <a:gd name="T43" fmla="*/ 2679 h 3157"/>
                <a:gd name="T44" fmla="*/ 0 w 2575"/>
                <a:gd name="T45" fmla="*/ 2753 h 3157"/>
                <a:gd name="T46" fmla="*/ 73 w 2575"/>
                <a:gd name="T47" fmla="*/ 2774 h 3157"/>
                <a:gd name="T48" fmla="*/ 1290 w 2575"/>
                <a:gd name="T49" fmla="*/ 3134 h 3157"/>
                <a:gd name="T50" fmla="*/ 1366 w 2575"/>
                <a:gd name="T51" fmla="*/ 3157 h 3157"/>
                <a:gd name="T52" fmla="*/ 1389 w 2575"/>
                <a:gd name="T53" fmla="*/ 3080 h 3157"/>
                <a:gd name="T54" fmla="*/ 2529 w 2575"/>
                <a:gd name="T55" fmla="*/ 681 h 3157"/>
                <a:gd name="T56" fmla="*/ 2575 w 2575"/>
                <a:gd name="T57" fmla="*/ 602 h 3157"/>
                <a:gd name="T58" fmla="*/ 2491 w 2575"/>
                <a:gd name="T59" fmla="*/ 567 h 3157"/>
                <a:gd name="T60" fmla="*/ 2460 w 2575"/>
                <a:gd name="T61" fmla="*/ 641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75" h="3157">
                  <a:moveTo>
                    <a:pt x="2460" y="641"/>
                  </a:moveTo>
                  <a:lnTo>
                    <a:pt x="2391" y="601"/>
                  </a:lnTo>
                  <a:cubicBezTo>
                    <a:pt x="1935" y="1386"/>
                    <a:pt x="1488" y="2185"/>
                    <a:pt x="1236" y="3035"/>
                  </a:cubicBezTo>
                  <a:lnTo>
                    <a:pt x="1312" y="3058"/>
                  </a:lnTo>
                  <a:lnTo>
                    <a:pt x="1335" y="2981"/>
                  </a:lnTo>
                  <a:cubicBezTo>
                    <a:pt x="930" y="2861"/>
                    <a:pt x="526" y="2742"/>
                    <a:pt x="119" y="2621"/>
                  </a:cubicBezTo>
                  <a:lnTo>
                    <a:pt x="96" y="2698"/>
                  </a:lnTo>
                  <a:lnTo>
                    <a:pt x="173" y="2717"/>
                  </a:lnTo>
                  <a:cubicBezTo>
                    <a:pt x="279" y="2289"/>
                    <a:pt x="348" y="1860"/>
                    <a:pt x="413" y="1426"/>
                  </a:cubicBezTo>
                  <a:cubicBezTo>
                    <a:pt x="478" y="993"/>
                    <a:pt x="539" y="554"/>
                    <a:pt x="628" y="107"/>
                  </a:cubicBezTo>
                  <a:lnTo>
                    <a:pt x="550" y="91"/>
                  </a:lnTo>
                  <a:lnTo>
                    <a:pt x="538" y="170"/>
                  </a:lnTo>
                  <a:cubicBezTo>
                    <a:pt x="1198" y="274"/>
                    <a:pt x="1817" y="460"/>
                    <a:pt x="2430" y="714"/>
                  </a:cubicBezTo>
                  <a:lnTo>
                    <a:pt x="2460" y="641"/>
                  </a:lnTo>
                  <a:lnTo>
                    <a:pt x="2391" y="601"/>
                  </a:lnTo>
                  <a:lnTo>
                    <a:pt x="2460" y="641"/>
                  </a:lnTo>
                  <a:lnTo>
                    <a:pt x="2491" y="567"/>
                  </a:lnTo>
                  <a:cubicBezTo>
                    <a:pt x="1869" y="309"/>
                    <a:pt x="1237" y="119"/>
                    <a:pt x="563" y="12"/>
                  </a:cubicBezTo>
                  <a:lnTo>
                    <a:pt x="487" y="0"/>
                  </a:lnTo>
                  <a:lnTo>
                    <a:pt x="472" y="75"/>
                  </a:lnTo>
                  <a:cubicBezTo>
                    <a:pt x="381" y="529"/>
                    <a:pt x="320" y="970"/>
                    <a:pt x="255" y="1403"/>
                  </a:cubicBezTo>
                  <a:cubicBezTo>
                    <a:pt x="190" y="1835"/>
                    <a:pt x="122" y="2259"/>
                    <a:pt x="19" y="2679"/>
                  </a:cubicBezTo>
                  <a:lnTo>
                    <a:pt x="0" y="2753"/>
                  </a:lnTo>
                  <a:lnTo>
                    <a:pt x="73" y="2774"/>
                  </a:lnTo>
                  <a:cubicBezTo>
                    <a:pt x="481" y="2894"/>
                    <a:pt x="885" y="3014"/>
                    <a:pt x="1290" y="3134"/>
                  </a:cubicBezTo>
                  <a:lnTo>
                    <a:pt x="1366" y="3157"/>
                  </a:lnTo>
                  <a:lnTo>
                    <a:pt x="1389" y="3080"/>
                  </a:lnTo>
                  <a:cubicBezTo>
                    <a:pt x="1634" y="2253"/>
                    <a:pt x="2074" y="1464"/>
                    <a:pt x="2529" y="681"/>
                  </a:cubicBezTo>
                  <a:lnTo>
                    <a:pt x="2575" y="602"/>
                  </a:lnTo>
                  <a:lnTo>
                    <a:pt x="2491" y="567"/>
                  </a:lnTo>
                  <a:lnTo>
                    <a:pt x="2460" y="641"/>
                  </a:ln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" name="Freeform 339">
              <a:extLst>
                <a:ext uri="{FF2B5EF4-FFF2-40B4-BE49-F238E27FC236}">
                  <a16:creationId xmlns:a16="http://schemas.microsoft.com/office/drawing/2014/main" id="{4960C41F-7783-413E-9852-55518C14C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" y="1529"/>
              <a:ext cx="404" cy="352"/>
            </a:xfrm>
            <a:custGeom>
              <a:avLst/>
              <a:gdLst>
                <a:gd name="T0" fmla="*/ 798 w 1343"/>
                <a:gd name="T1" fmla="*/ 101 h 1172"/>
                <a:gd name="T2" fmla="*/ 1219 w 1343"/>
                <a:gd name="T3" fmla="*/ 771 h 1172"/>
                <a:gd name="T4" fmla="*/ 489 w 1343"/>
                <a:gd name="T5" fmla="*/ 1089 h 1172"/>
                <a:gd name="T6" fmla="*/ 43 w 1343"/>
                <a:gd name="T7" fmla="*/ 439 h 1172"/>
                <a:gd name="T8" fmla="*/ 798 w 1343"/>
                <a:gd name="T9" fmla="*/ 101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3" h="1172">
                  <a:moveTo>
                    <a:pt x="798" y="101"/>
                  </a:moveTo>
                  <a:cubicBezTo>
                    <a:pt x="1160" y="205"/>
                    <a:pt x="1343" y="514"/>
                    <a:pt x="1219" y="771"/>
                  </a:cubicBezTo>
                  <a:cubicBezTo>
                    <a:pt x="1095" y="1029"/>
                    <a:pt x="777" y="1172"/>
                    <a:pt x="489" y="1089"/>
                  </a:cubicBezTo>
                  <a:cubicBezTo>
                    <a:pt x="203" y="1005"/>
                    <a:pt x="0" y="716"/>
                    <a:pt x="43" y="439"/>
                  </a:cubicBezTo>
                  <a:cubicBezTo>
                    <a:pt x="88" y="162"/>
                    <a:pt x="436" y="0"/>
                    <a:pt x="798" y="101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" name="Freeform 340">
              <a:extLst>
                <a:ext uri="{FF2B5EF4-FFF2-40B4-BE49-F238E27FC236}">
                  <a16:creationId xmlns:a16="http://schemas.microsoft.com/office/drawing/2014/main" id="{A45E6C92-EBAC-42EE-9C0B-5A9EA06AA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" y="1938"/>
              <a:ext cx="113" cy="126"/>
            </a:xfrm>
            <a:custGeom>
              <a:avLst/>
              <a:gdLst>
                <a:gd name="T0" fmla="*/ 0 w 375"/>
                <a:gd name="T1" fmla="*/ 325 h 421"/>
                <a:gd name="T2" fmla="*/ 324 w 375"/>
                <a:gd name="T3" fmla="*/ 421 h 421"/>
                <a:gd name="T4" fmla="*/ 75 w 375"/>
                <a:gd name="T5" fmla="*/ 0 h 421"/>
                <a:gd name="T6" fmla="*/ 0 w 375"/>
                <a:gd name="T7" fmla="*/ 3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421">
                  <a:moveTo>
                    <a:pt x="0" y="325"/>
                  </a:moveTo>
                  <a:cubicBezTo>
                    <a:pt x="109" y="357"/>
                    <a:pt x="217" y="389"/>
                    <a:pt x="324" y="421"/>
                  </a:cubicBezTo>
                  <a:cubicBezTo>
                    <a:pt x="375" y="242"/>
                    <a:pt x="264" y="54"/>
                    <a:pt x="75" y="0"/>
                  </a:cubicBezTo>
                  <a:cubicBezTo>
                    <a:pt x="53" y="109"/>
                    <a:pt x="28" y="217"/>
                    <a:pt x="0" y="325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2" name="Freeform 341">
              <a:extLst>
                <a:ext uri="{FF2B5EF4-FFF2-40B4-BE49-F238E27FC236}">
                  <a16:creationId xmlns:a16="http://schemas.microsoft.com/office/drawing/2014/main" id="{8D6DC73B-5D92-471A-B8E4-B75993338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8" y="1618"/>
              <a:ext cx="218" cy="182"/>
            </a:xfrm>
            <a:custGeom>
              <a:avLst/>
              <a:gdLst>
                <a:gd name="T0" fmla="*/ 225 w 725"/>
                <a:gd name="T1" fmla="*/ 155 h 606"/>
                <a:gd name="T2" fmla="*/ 129 w 725"/>
                <a:gd name="T3" fmla="*/ 241 h 606"/>
                <a:gd name="T4" fmla="*/ 164 w 725"/>
                <a:gd name="T5" fmla="*/ 359 h 606"/>
                <a:gd name="T6" fmla="*/ 228 w 725"/>
                <a:gd name="T7" fmla="*/ 342 h 606"/>
                <a:gd name="T8" fmla="*/ 305 w 725"/>
                <a:gd name="T9" fmla="*/ 224 h 606"/>
                <a:gd name="T10" fmla="*/ 425 w 725"/>
                <a:gd name="T11" fmla="*/ 102 h 606"/>
                <a:gd name="T12" fmla="*/ 580 w 725"/>
                <a:gd name="T13" fmla="*/ 97 h 606"/>
                <a:gd name="T14" fmla="*/ 707 w 725"/>
                <a:gd name="T15" fmla="*/ 214 h 606"/>
                <a:gd name="T16" fmla="*/ 696 w 725"/>
                <a:gd name="T17" fmla="*/ 394 h 606"/>
                <a:gd name="T18" fmla="*/ 406 w 725"/>
                <a:gd name="T19" fmla="*/ 589 h 606"/>
                <a:gd name="T20" fmla="*/ 436 w 725"/>
                <a:gd name="T21" fmla="*/ 462 h 606"/>
                <a:gd name="T22" fmla="*/ 587 w 725"/>
                <a:gd name="T23" fmla="*/ 360 h 606"/>
                <a:gd name="T24" fmla="*/ 536 w 725"/>
                <a:gd name="T25" fmla="*/ 222 h 606"/>
                <a:gd name="T26" fmla="*/ 467 w 725"/>
                <a:gd name="T27" fmla="*/ 232 h 606"/>
                <a:gd name="T28" fmla="*/ 382 w 725"/>
                <a:gd name="T29" fmla="*/ 347 h 606"/>
                <a:gd name="T30" fmla="*/ 268 w 725"/>
                <a:gd name="T31" fmla="*/ 473 h 606"/>
                <a:gd name="T32" fmla="*/ 140 w 725"/>
                <a:gd name="T33" fmla="*/ 486 h 606"/>
                <a:gd name="T34" fmla="*/ 30 w 725"/>
                <a:gd name="T35" fmla="*/ 393 h 606"/>
                <a:gd name="T36" fmla="*/ 18 w 725"/>
                <a:gd name="T37" fmla="*/ 210 h 606"/>
                <a:gd name="T38" fmla="*/ 255 w 725"/>
                <a:gd name="T39" fmla="*/ 25 h 606"/>
                <a:gd name="T40" fmla="*/ 225 w 725"/>
                <a:gd name="T41" fmla="*/ 155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5" h="606">
                  <a:moveTo>
                    <a:pt x="225" y="155"/>
                  </a:moveTo>
                  <a:cubicBezTo>
                    <a:pt x="178" y="146"/>
                    <a:pt x="146" y="175"/>
                    <a:pt x="129" y="241"/>
                  </a:cubicBezTo>
                  <a:cubicBezTo>
                    <a:pt x="111" y="308"/>
                    <a:pt x="123" y="347"/>
                    <a:pt x="164" y="359"/>
                  </a:cubicBezTo>
                  <a:cubicBezTo>
                    <a:pt x="190" y="366"/>
                    <a:pt x="211" y="360"/>
                    <a:pt x="228" y="342"/>
                  </a:cubicBezTo>
                  <a:cubicBezTo>
                    <a:pt x="246" y="324"/>
                    <a:pt x="271" y="284"/>
                    <a:pt x="305" y="224"/>
                  </a:cubicBezTo>
                  <a:cubicBezTo>
                    <a:pt x="340" y="163"/>
                    <a:pt x="379" y="122"/>
                    <a:pt x="425" y="102"/>
                  </a:cubicBezTo>
                  <a:cubicBezTo>
                    <a:pt x="470" y="82"/>
                    <a:pt x="522" y="80"/>
                    <a:pt x="580" y="97"/>
                  </a:cubicBezTo>
                  <a:cubicBezTo>
                    <a:pt x="647" y="116"/>
                    <a:pt x="690" y="156"/>
                    <a:pt x="707" y="214"/>
                  </a:cubicBezTo>
                  <a:cubicBezTo>
                    <a:pt x="725" y="273"/>
                    <a:pt x="720" y="332"/>
                    <a:pt x="696" y="394"/>
                  </a:cubicBezTo>
                  <a:cubicBezTo>
                    <a:pt x="638" y="541"/>
                    <a:pt x="542" y="606"/>
                    <a:pt x="406" y="589"/>
                  </a:cubicBezTo>
                  <a:cubicBezTo>
                    <a:pt x="416" y="547"/>
                    <a:pt x="426" y="504"/>
                    <a:pt x="436" y="462"/>
                  </a:cubicBezTo>
                  <a:cubicBezTo>
                    <a:pt x="508" y="473"/>
                    <a:pt x="558" y="439"/>
                    <a:pt x="587" y="360"/>
                  </a:cubicBezTo>
                  <a:cubicBezTo>
                    <a:pt x="615" y="286"/>
                    <a:pt x="598" y="240"/>
                    <a:pt x="536" y="222"/>
                  </a:cubicBezTo>
                  <a:cubicBezTo>
                    <a:pt x="509" y="214"/>
                    <a:pt x="486" y="217"/>
                    <a:pt x="467" y="232"/>
                  </a:cubicBezTo>
                  <a:cubicBezTo>
                    <a:pt x="447" y="246"/>
                    <a:pt x="419" y="285"/>
                    <a:pt x="382" y="347"/>
                  </a:cubicBezTo>
                  <a:cubicBezTo>
                    <a:pt x="345" y="410"/>
                    <a:pt x="307" y="452"/>
                    <a:pt x="268" y="473"/>
                  </a:cubicBezTo>
                  <a:cubicBezTo>
                    <a:pt x="228" y="494"/>
                    <a:pt x="186" y="498"/>
                    <a:pt x="140" y="486"/>
                  </a:cubicBezTo>
                  <a:cubicBezTo>
                    <a:pt x="92" y="472"/>
                    <a:pt x="55" y="441"/>
                    <a:pt x="30" y="393"/>
                  </a:cubicBezTo>
                  <a:cubicBezTo>
                    <a:pt x="5" y="345"/>
                    <a:pt x="0" y="284"/>
                    <a:pt x="18" y="210"/>
                  </a:cubicBezTo>
                  <a:cubicBezTo>
                    <a:pt x="52" y="62"/>
                    <a:pt x="133" y="0"/>
                    <a:pt x="255" y="25"/>
                  </a:cubicBezTo>
                  <a:cubicBezTo>
                    <a:pt x="245" y="69"/>
                    <a:pt x="235" y="112"/>
                    <a:pt x="225" y="155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3" name="Freeform 342">
              <a:extLst>
                <a:ext uri="{FF2B5EF4-FFF2-40B4-BE49-F238E27FC236}">
                  <a16:creationId xmlns:a16="http://schemas.microsoft.com/office/drawing/2014/main" id="{E6780C0E-BA81-479C-992E-0DEC10C12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" y="1652"/>
              <a:ext cx="48" cy="46"/>
            </a:xfrm>
            <a:custGeom>
              <a:avLst/>
              <a:gdLst>
                <a:gd name="T0" fmla="*/ 159 w 159"/>
                <a:gd name="T1" fmla="*/ 35 h 155"/>
                <a:gd name="T2" fmla="*/ 130 w 159"/>
                <a:gd name="T3" fmla="*/ 155 h 155"/>
                <a:gd name="T4" fmla="*/ 0 w 159"/>
                <a:gd name="T5" fmla="*/ 121 h 155"/>
                <a:gd name="T6" fmla="*/ 26 w 159"/>
                <a:gd name="T7" fmla="*/ 0 h 155"/>
                <a:gd name="T8" fmla="*/ 159 w 159"/>
                <a:gd name="T9" fmla="*/ 3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55">
                  <a:moveTo>
                    <a:pt x="159" y="35"/>
                  </a:moveTo>
                  <a:cubicBezTo>
                    <a:pt x="150" y="75"/>
                    <a:pt x="140" y="115"/>
                    <a:pt x="130" y="155"/>
                  </a:cubicBezTo>
                  <a:cubicBezTo>
                    <a:pt x="87" y="144"/>
                    <a:pt x="44" y="132"/>
                    <a:pt x="0" y="121"/>
                  </a:cubicBezTo>
                  <a:cubicBezTo>
                    <a:pt x="9" y="81"/>
                    <a:pt x="17" y="40"/>
                    <a:pt x="26" y="0"/>
                  </a:cubicBezTo>
                  <a:cubicBezTo>
                    <a:pt x="71" y="11"/>
                    <a:pt x="115" y="23"/>
                    <a:pt x="159" y="35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4" name="Freeform 343">
              <a:extLst>
                <a:ext uri="{FF2B5EF4-FFF2-40B4-BE49-F238E27FC236}">
                  <a16:creationId xmlns:a16="http://schemas.microsoft.com/office/drawing/2014/main" id="{E6F94A46-66A2-4C79-8C02-B6CC43FB3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" y="1717"/>
              <a:ext cx="52" cy="46"/>
            </a:xfrm>
            <a:custGeom>
              <a:avLst/>
              <a:gdLst>
                <a:gd name="T0" fmla="*/ 174 w 174"/>
                <a:gd name="T1" fmla="*/ 39 h 155"/>
                <a:gd name="T2" fmla="*/ 126 w 174"/>
                <a:gd name="T3" fmla="*/ 155 h 155"/>
                <a:gd name="T4" fmla="*/ 0 w 174"/>
                <a:gd name="T5" fmla="*/ 117 h 155"/>
                <a:gd name="T6" fmla="*/ 45 w 174"/>
                <a:gd name="T7" fmla="*/ 0 h 155"/>
                <a:gd name="T8" fmla="*/ 174 w 174"/>
                <a:gd name="T9" fmla="*/ 3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55">
                  <a:moveTo>
                    <a:pt x="174" y="39"/>
                  </a:moveTo>
                  <a:cubicBezTo>
                    <a:pt x="158" y="78"/>
                    <a:pt x="142" y="116"/>
                    <a:pt x="126" y="155"/>
                  </a:cubicBezTo>
                  <a:cubicBezTo>
                    <a:pt x="84" y="142"/>
                    <a:pt x="42" y="129"/>
                    <a:pt x="0" y="117"/>
                  </a:cubicBezTo>
                  <a:cubicBezTo>
                    <a:pt x="14" y="78"/>
                    <a:pt x="29" y="39"/>
                    <a:pt x="45" y="0"/>
                  </a:cubicBezTo>
                  <a:cubicBezTo>
                    <a:pt x="88" y="13"/>
                    <a:pt x="131" y="26"/>
                    <a:pt x="174" y="39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5" name="Freeform 344">
              <a:extLst>
                <a:ext uri="{FF2B5EF4-FFF2-40B4-BE49-F238E27FC236}">
                  <a16:creationId xmlns:a16="http://schemas.microsoft.com/office/drawing/2014/main" id="{E8A3ABFD-E9D2-4C19-891E-CC5928F91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1" y="2030"/>
              <a:ext cx="128" cy="112"/>
            </a:xfrm>
            <a:custGeom>
              <a:avLst/>
              <a:gdLst>
                <a:gd name="T0" fmla="*/ 322 w 428"/>
                <a:gd name="T1" fmla="*/ 373 h 373"/>
                <a:gd name="T2" fmla="*/ 428 w 428"/>
                <a:gd name="T3" fmla="*/ 54 h 373"/>
                <a:gd name="T4" fmla="*/ 0 w 428"/>
                <a:gd name="T5" fmla="*/ 277 h 373"/>
                <a:gd name="T6" fmla="*/ 322 w 428"/>
                <a:gd name="T7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8" h="373">
                  <a:moveTo>
                    <a:pt x="322" y="373"/>
                  </a:moveTo>
                  <a:cubicBezTo>
                    <a:pt x="355" y="266"/>
                    <a:pt x="390" y="160"/>
                    <a:pt x="428" y="54"/>
                  </a:cubicBezTo>
                  <a:cubicBezTo>
                    <a:pt x="245" y="0"/>
                    <a:pt x="52" y="100"/>
                    <a:pt x="0" y="277"/>
                  </a:cubicBezTo>
                  <a:cubicBezTo>
                    <a:pt x="107" y="309"/>
                    <a:pt x="215" y="341"/>
                    <a:pt x="322" y="373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6" name="Freeform 345">
              <a:extLst>
                <a:ext uri="{FF2B5EF4-FFF2-40B4-BE49-F238E27FC236}">
                  <a16:creationId xmlns:a16="http://schemas.microsoft.com/office/drawing/2014/main" id="{CE80CDC3-76CD-45A3-A082-AE7411741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" y="1357"/>
              <a:ext cx="173" cy="148"/>
            </a:xfrm>
            <a:custGeom>
              <a:avLst/>
              <a:gdLst>
                <a:gd name="T0" fmla="*/ 575 w 575"/>
                <a:gd name="T1" fmla="*/ 188 h 490"/>
                <a:gd name="T2" fmla="*/ 80 w 575"/>
                <a:gd name="T3" fmla="*/ 0 h 490"/>
                <a:gd name="T4" fmla="*/ 404 w 575"/>
                <a:gd name="T5" fmla="*/ 490 h 490"/>
                <a:gd name="T6" fmla="*/ 575 w 575"/>
                <a:gd name="T7" fmla="*/ 188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490">
                  <a:moveTo>
                    <a:pt x="575" y="188"/>
                  </a:moveTo>
                  <a:cubicBezTo>
                    <a:pt x="410" y="120"/>
                    <a:pt x="246" y="57"/>
                    <a:pt x="80" y="0"/>
                  </a:cubicBezTo>
                  <a:cubicBezTo>
                    <a:pt x="0" y="182"/>
                    <a:pt x="144" y="394"/>
                    <a:pt x="404" y="490"/>
                  </a:cubicBezTo>
                  <a:cubicBezTo>
                    <a:pt x="461" y="389"/>
                    <a:pt x="518" y="289"/>
                    <a:pt x="575" y="188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7" name="Freeform 346">
              <a:extLst>
                <a:ext uri="{FF2B5EF4-FFF2-40B4-BE49-F238E27FC236}">
                  <a16:creationId xmlns:a16="http://schemas.microsoft.com/office/drawing/2014/main" id="{6D1AC994-E967-4426-8CAF-F96EE4473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5" y="1252"/>
              <a:ext cx="177" cy="118"/>
            </a:xfrm>
            <a:custGeom>
              <a:avLst/>
              <a:gdLst>
                <a:gd name="T0" fmla="*/ 62 w 586"/>
                <a:gd name="T1" fmla="*/ 0 h 393"/>
                <a:gd name="T2" fmla="*/ 0 w 586"/>
                <a:gd name="T3" fmla="*/ 344 h 393"/>
                <a:gd name="T4" fmla="*/ 586 w 586"/>
                <a:gd name="T5" fmla="*/ 101 h 393"/>
                <a:gd name="T6" fmla="*/ 62 w 586"/>
                <a:gd name="T7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6" h="393">
                  <a:moveTo>
                    <a:pt x="62" y="0"/>
                  </a:moveTo>
                  <a:cubicBezTo>
                    <a:pt x="40" y="115"/>
                    <a:pt x="19" y="230"/>
                    <a:pt x="0" y="344"/>
                  </a:cubicBezTo>
                  <a:cubicBezTo>
                    <a:pt x="275" y="393"/>
                    <a:pt x="529" y="293"/>
                    <a:pt x="586" y="101"/>
                  </a:cubicBezTo>
                  <a:cubicBezTo>
                    <a:pt x="414" y="62"/>
                    <a:pt x="239" y="28"/>
                    <a:pt x="62" y="0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8" name="Freeform 347">
              <a:extLst>
                <a:ext uri="{FF2B5EF4-FFF2-40B4-BE49-F238E27FC236}">
                  <a16:creationId xmlns:a16="http://schemas.microsoft.com/office/drawing/2014/main" id="{C369EDDC-304F-4D3B-B103-BB2C6A2FE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" y="1914"/>
              <a:ext cx="79" cy="78"/>
            </a:xfrm>
            <a:custGeom>
              <a:avLst/>
              <a:gdLst>
                <a:gd name="T0" fmla="*/ 163 w 263"/>
                <a:gd name="T1" fmla="*/ 19 h 258"/>
                <a:gd name="T2" fmla="*/ 245 w 263"/>
                <a:gd name="T3" fmla="*/ 163 h 258"/>
                <a:gd name="T4" fmla="*/ 99 w 263"/>
                <a:gd name="T5" fmla="*/ 239 h 258"/>
                <a:gd name="T6" fmla="*/ 16 w 263"/>
                <a:gd name="T7" fmla="*/ 96 h 258"/>
                <a:gd name="T8" fmla="*/ 163 w 263"/>
                <a:gd name="T9" fmla="*/ 1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58">
                  <a:moveTo>
                    <a:pt x="163" y="19"/>
                  </a:moveTo>
                  <a:cubicBezTo>
                    <a:pt x="227" y="38"/>
                    <a:pt x="263" y="102"/>
                    <a:pt x="245" y="163"/>
                  </a:cubicBezTo>
                  <a:cubicBezTo>
                    <a:pt x="226" y="223"/>
                    <a:pt x="161" y="258"/>
                    <a:pt x="99" y="239"/>
                  </a:cubicBezTo>
                  <a:cubicBezTo>
                    <a:pt x="36" y="221"/>
                    <a:pt x="0" y="157"/>
                    <a:pt x="16" y="96"/>
                  </a:cubicBezTo>
                  <a:cubicBezTo>
                    <a:pt x="33" y="35"/>
                    <a:pt x="99" y="0"/>
                    <a:pt x="163" y="19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9" name="Freeform 348">
              <a:extLst>
                <a:ext uri="{FF2B5EF4-FFF2-40B4-BE49-F238E27FC236}">
                  <a16:creationId xmlns:a16="http://schemas.microsoft.com/office/drawing/2014/main" id="{1813AB36-5DEF-4017-A171-25F0A5B5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3" y="1418"/>
              <a:ext cx="107" cy="83"/>
            </a:xfrm>
            <a:custGeom>
              <a:avLst/>
              <a:gdLst>
                <a:gd name="T0" fmla="*/ 217 w 357"/>
                <a:gd name="T1" fmla="*/ 26 h 277"/>
                <a:gd name="T2" fmla="*/ 333 w 357"/>
                <a:gd name="T3" fmla="*/ 185 h 277"/>
                <a:gd name="T4" fmla="*/ 137 w 357"/>
                <a:gd name="T5" fmla="*/ 253 h 277"/>
                <a:gd name="T6" fmla="*/ 19 w 357"/>
                <a:gd name="T7" fmla="*/ 97 h 277"/>
                <a:gd name="T8" fmla="*/ 217 w 357"/>
                <a:gd name="T9" fmla="*/ 2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7" h="277">
                  <a:moveTo>
                    <a:pt x="217" y="26"/>
                  </a:moveTo>
                  <a:cubicBezTo>
                    <a:pt x="306" y="51"/>
                    <a:pt x="357" y="123"/>
                    <a:pt x="333" y="185"/>
                  </a:cubicBezTo>
                  <a:cubicBezTo>
                    <a:pt x="308" y="247"/>
                    <a:pt x="221" y="277"/>
                    <a:pt x="137" y="253"/>
                  </a:cubicBezTo>
                  <a:cubicBezTo>
                    <a:pt x="53" y="230"/>
                    <a:pt x="0" y="160"/>
                    <a:pt x="19" y="97"/>
                  </a:cubicBezTo>
                  <a:cubicBezTo>
                    <a:pt x="39" y="33"/>
                    <a:pt x="128" y="0"/>
                    <a:pt x="217" y="26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0" name="Freeform 349">
              <a:extLst>
                <a:ext uri="{FF2B5EF4-FFF2-40B4-BE49-F238E27FC236}">
                  <a16:creationId xmlns:a16="http://schemas.microsoft.com/office/drawing/2014/main" id="{EE44BA78-0D18-4B91-81CE-EAA3C901A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1206"/>
              <a:ext cx="615" cy="850"/>
            </a:xfrm>
            <a:custGeom>
              <a:avLst/>
              <a:gdLst>
                <a:gd name="T0" fmla="*/ 2045 w 2045"/>
                <a:gd name="T1" fmla="*/ 271 h 2828"/>
                <a:gd name="T2" fmla="*/ 1255 w 2045"/>
                <a:gd name="T3" fmla="*/ 2828 h 2828"/>
                <a:gd name="T4" fmla="*/ 0 w 2045"/>
                <a:gd name="T5" fmla="*/ 2645 h 2828"/>
                <a:gd name="T6" fmla="*/ 76 w 2045"/>
                <a:gd name="T7" fmla="*/ 0 h 2828"/>
                <a:gd name="T8" fmla="*/ 2045 w 2045"/>
                <a:gd name="T9" fmla="*/ 271 h 2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5" h="2828">
                  <a:moveTo>
                    <a:pt x="2045" y="271"/>
                  </a:moveTo>
                  <a:cubicBezTo>
                    <a:pt x="1706" y="1113"/>
                    <a:pt x="1381" y="1962"/>
                    <a:pt x="1255" y="2828"/>
                  </a:cubicBezTo>
                  <a:cubicBezTo>
                    <a:pt x="837" y="2767"/>
                    <a:pt x="420" y="2706"/>
                    <a:pt x="0" y="2645"/>
                  </a:cubicBezTo>
                  <a:cubicBezTo>
                    <a:pt x="86" y="1777"/>
                    <a:pt x="26" y="918"/>
                    <a:pt x="76" y="0"/>
                  </a:cubicBezTo>
                  <a:cubicBezTo>
                    <a:pt x="751" y="9"/>
                    <a:pt x="1397" y="106"/>
                    <a:pt x="2045" y="271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1" name="Freeform 350">
              <a:extLst>
                <a:ext uri="{FF2B5EF4-FFF2-40B4-BE49-F238E27FC236}">
                  <a16:creationId xmlns:a16="http://schemas.microsoft.com/office/drawing/2014/main" id="{24BBE0B4-4925-41C8-AE2E-F48554058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" y="1182"/>
              <a:ext cx="675" cy="901"/>
            </a:xfrm>
            <a:custGeom>
              <a:avLst/>
              <a:gdLst>
                <a:gd name="T0" fmla="*/ 2132 w 2240"/>
                <a:gd name="T1" fmla="*/ 351 h 2998"/>
                <a:gd name="T2" fmla="*/ 2058 w 2240"/>
                <a:gd name="T3" fmla="*/ 321 h 2998"/>
                <a:gd name="T4" fmla="*/ 1263 w 2240"/>
                <a:gd name="T5" fmla="*/ 2896 h 2998"/>
                <a:gd name="T6" fmla="*/ 1342 w 2240"/>
                <a:gd name="T7" fmla="*/ 2908 h 2998"/>
                <a:gd name="T8" fmla="*/ 1353 w 2240"/>
                <a:gd name="T9" fmla="*/ 2829 h 2998"/>
                <a:gd name="T10" fmla="*/ 98 w 2240"/>
                <a:gd name="T11" fmla="*/ 2646 h 2998"/>
                <a:gd name="T12" fmla="*/ 87 w 2240"/>
                <a:gd name="T13" fmla="*/ 2725 h 2998"/>
                <a:gd name="T14" fmla="*/ 166 w 2240"/>
                <a:gd name="T15" fmla="*/ 2733 h 2998"/>
                <a:gd name="T16" fmla="*/ 218 w 2240"/>
                <a:gd name="T17" fmla="*/ 1422 h 2998"/>
                <a:gd name="T18" fmla="*/ 242 w 2240"/>
                <a:gd name="T19" fmla="*/ 85 h 2998"/>
                <a:gd name="T20" fmla="*/ 163 w 2240"/>
                <a:gd name="T21" fmla="*/ 80 h 2998"/>
                <a:gd name="T22" fmla="*/ 162 w 2240"/>
                <a:gd name="T23" fmla="*/ 160 h 2998"/>
                <a:gd name="T24" fmla="*/ 2112 w 2240"/>
                <a:gd name="T25" fmla="*/ 428 h 2998"/>
                <a:gd name="T26" fmla="*/ 2132 w 2240"/>
                <a:gd name="T27" fmla="*/ 351 h 2998"/>
                <a:gd name="T28" fmla="*/ 2058 w 2240"/>
                <a:gd name="T29" fmla="*/ 321 h 2998"/>
                <a:gd name="T30" fmla="*/ 2132 w 2240"/>
                <a:gd name="T31" fmla="*/ 351 h 2998"/>
                <a:gd name="T32" fmla="*/ 2151 w 2240"/>
                <a:gd name="T33" fmla="*/ 274 h 2998"/>
                <a:gd name="T34" fmla="*/ 164 w 2240"/>
                <a:gd name="T35" fmla="*/ 1 h 2998"/>
                <a:gd name="T36" fmla="*/ 87 w 2240"/>
                <a:gd name="T37" fmla="*/ 0 h 2998"/>
                <a:gd name="T38" fmla="*/ 83 w 2240"/>
                <a:gd name="T39" fmla="*/ 76 h 2998"/>
                <a:gd name="T40" fmla="*/ 58 w 2240"/>
                <a:gd name="T41" fmla="*/ 1421 h 2998"/>
                <a:gd name="T42" fmla="*/ 7 w 2240"/>
                <a:gd name="T43" fmla="*/ 2718 h 2998"/>
                <a:gd name="T44" fmla="*/ 0 w 2240"/>
                <a:gd name="T45" fmla="*/ 2793 h 2998"/>
                <a:gd name="T46" fmla="*/ 75 w 2240"/>
                <a:gd name="T47" fmla="*/ 2804 h 2998"/>
                <a:gd name="T48" fmla="*/ 1330 w 2240"/>
                <a:gd name="T49" fmla="*/ 2986 h 2998"/>
                <a:gd name="T50" fmla="*/ 1409 w 2240"/>
                <a:gd name="T51" fmla="*/ 2998 h 2998"/>
                <a:gd name="T52" fmla="*/ 1421 w 2240"/>
                <a:gd name="T53" fmla="*/ 2919 h 2998"/>
                <a:gd name="T54" fmla="*/ 2206 w 2240"/>
                <a:gd name="T55" fmla="*/ 381 h 2998"/>
                <a:gd name="T56" fmla="*/ 2240 w 2240"/>
                <a:gd name="T57" fmla="*/ 296 h 2998"/>
                <a:gd name="T58" fmla="*/ 2151 w 2240"/>
                <a:gd name="T59" fmla="*/ 274 h 2998"/>
                <a:gd name="T60" fmla="*/ 2132 w 2240"/>
                <a:gd name="T61" fmla="*/ 351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40" h="2998">
                  <a:moveTo>
                    <a:pt x="2132" y="351"/>
                  </a:moveTo>
                  <a:lnTo>
                    <a:pt x="2058" y="321"/>
                  </a:lnTo>
                  <a:cubicBezTo>
                    <a:pt x="1719" y="1164"/>
                    <a:pt x="1391" y="2018"/>
                    <a:pt x="1263" y="2896"/>
                  </a:cubicBezTo>
                  <a:lnTo>
                    <a:pt x="1342" y="2908"/>
                  </a:lnTo>
                  <a:lnTo>
                    <a:pt x="1353" y="2829"/>
                  </a:lnTo>
                  <a:cubicBezTo>
                    <a:pt x="936" y="2768"/>
                    <a:pt x="519" y="2707"/>
                    <a:pt x="98" y="2646"/>
                  </a:cubicBezTo>
                  <a:lnTo>
                    <a:pt x="87" y="2725"/>
                  </a:lnTo>
                  <a:lnTo>
                    <a:pt x="166" y="2733"/>
                  </a:lnTo>
                  <a:cubicBezTo>
                    <a:pt x="209" y="2295"/>
                    <a:pt x="216" y="1860"/>
                    <a:pt x="218" y="1422"/>
                  </a:cubicBezTo>
                  <a:cubicBezTo>
                    <a:pt x="220" y="983"/>
                    <a:pt x="218" y="540"/>
                    <a:pt x="242" y="85"/>
                  </a:cubicBezTo>
                  <a:lnTo>
                    <a:pt x="163" y="80"/>
                  </a:lnTo>
                  <a:lnTo>
                    <a:pt x="162" y="160"/>
                  </a:lnTo>
                  <a:cubicBezTo>
                    <a:pt x="830" y="169"/>
                    <a:pt x="1470" y="265"/>
                    <a:pt x="2112" y="428"/>
                  </a:cubicBezTo>
                  <a:lnTo>
                    <a:pt x="2132" y="351"/>
                  </a:lnTo>
                  <a:lnTo>
                    <a:pt x="2058" y="321"/>
                  </a:lnTo>
                  <a:lnTo>
                    <a:pt x="2132" y="351"/>
                  </a:lnTo>
                  <a:lnTo>
                    <a:pt x="2151" y="274"/>
                  </a:lnTo>
                  <a:cubicBezTo>
                    <a:pt x="1499" y="107"/>
                    <a:pt x="846" y="10"/>
                    <a:pt x="164" y="1"/>
                  </a:cubicBezTo>
                  <a:lnTo>
                    <a:pt x="87" y="0"/>
                  </a:lnTo>
                  <a:lnTo>
                    <a:pt x="83" y="76"/>
                  </a:lnTo>
                  <a:cubicBezTo>
                    <a:pt x="58" y="538"/>
                    <a:pt x="60" y="984"/>
                    <a:pt x="58" y="1421"/>
                  </a:cubicBezTo>
                  <a:cubicBezTo>
                    <a:pt x="56" y="1858"/>
                    <a:pt x="50" y="2288"/>
                    <a:pt x="7" y="2718"/>
                  </a:cubicBezTo>
                  <a:lnTo>
                    <a:pt x="0" y="2793"/>
                  </a:lnTo>
                  <a:lnTo>
                    <a:pt x="75" y="2804"/>
                  </a:lnTo>
                  <a:cubicBezTo>
                    <a:pt x="496" y="2865"/>
                    <a:pt x="913" y="2926"/>
                    <a:pt x="1330" y="2986"/>
                  </a:cubicBezTo>
                  <a:lnTo>
                    <a:pt x="1409" y="2998"/>
                  </a:lnTo>
                  <a:lnTo>
                    <a:pt x="1421" y="2919"/>
                  </a:lnTo>
                  <a:cubicBezTo>
                    <a:pt x="1545" y="2065"/>
                    <a:pt x="1867" y="1222"/>
                    <a:pt x="2206" y="381"/>
                  </a:cubicBezTo>
                  <a:lnTo>
                    <a:pt x="2240" y="296"/>
                  </a:lnTo>
                  <a:lnTo>
                    <a:pt x="2151" y="274"/>
                  </a:lnTo>
                  <a:lnTo>
                    <a:pt x="2132" y="351"/>
                  </a:ln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2" name="Freeform 351">
              <a:extLst>
                <a:ext uri="{FF2B5EF4-FFF2-40B4-BE49-F238E27FC236}">
                  <a16:creationId xmlns:a16="http://schemas.microsoft.com/office/drawing/2014/main" id="{673EC894-8D39-4204-B385-53F90BB6C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" y="1466"/>
              <a:ext cx="392" cy="334"/>
            </a:xfrm>
            <a:custGeom>
              <a:avLst/>
              <a:gdLst>
                <a:gd name="T0" fmla="*/ 702 w 1301"/>
                <a:gd name="T1" fmla="*/ 48 h 1111"/>
                <a:gd name="T2" fmla="*/ 1215 w 1301"/>
                <a:gd name="T3" fmla="*/ 650 h 1111"/>
                <a:gd name="T4" fmla="*/ 538 w 1301"/>
                <a:gd name="T5" fmla="*/ 1070 h 1111"/>
                <a:gd name="T6" fmla="*/ 3 w 1301"/>
                <a:gd name="T7" fmla="*/ 490 h 1111"/>
                <a:gd name="T8" fmla="*/ 702 w 1301"/>
                <a:gd name="T9" fmla="*/ 48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1111">
                  <a:moveTo>
                    <a:pt x="702" y="48"/>
                  </a:moveTo>
                  <a:cubicBezTo>
                    <a:pt x="1075" y="99"/>
                    <a:pt x="1301" y="378"/>
                    <a:pt x="1215" y="650"/>
                  </a:cubicBezTo>
                  <a:cubicBezTo>
                    <a:pt x="1128" y="924"/>
                    <a:pt x="834" y="1111"/>
                    <a:pt x="538" y="1070"/>
                  </a:cubicBezTo>
                  <a:cubicBezTo>
                    <a:pt x="243" y="1027"/>
                    <a:pt x="0" y="771"/>
                    <a:pt x="3" y="490"/>
                  </a:cubicBezTo>
                  <a:cubicBezTo>
                    <a:pt x="7" y="211"/>
                    <a:pt x="329" y="0"/>
                    <a:pt x="702" y="48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3" name="Freeform 352">
              <a:extLst>
                <a:ext uri="{FF2B5EF4-FFF2-40B4-BE49-F238E27FC236}">
                  <a16:creationId xmlns:a16="http://schemas.microsoft.com/office/drawing/2014/main" id="{819157C9-DB13-4108-98D2-0B5CD3095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1901"/>
              <a:ext cx="108" cy="114"/>
            </a:xfrm>
            <a:custGeom>
              <a:avLst/>
              <a:gdLst>
                <a:gd name="T0" fmla="*/ 0 w 359"/>
                <a:gd name="T1" fmla="*/ 332 h 381"/>
                <a:gd name="T2" fmla="*/ 334 w 359"/>
                <a:gd name="T3" fmla="*/ 381 h 381"/>
                <a:gd name="T4" fmla="*/ 27 w 359"/>
                <a:gd name="T5" fmla="*/ 0 h 381"/>
                <a:gd name="T6" fmla="*/ 0 w 359"/>
                <a:gd name="T7" fmla="*/ 33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381">
                  <a:moveTo>
                    <a:pt x="0" y="332"/>
                  </a:moveTo>
                  <a:cubicBezTo>
                    <a:pt x="111" y="349"/>
                    <a:pt x="223" y="365"/>
                    <a:pt x="334" y="381"/>
                  </a:cubicBezTo>
                  <a:cubicBezTo>
                    <a:pt x="359" y="197"/>
                    <a:pt x="222" y="26"/>
                    <a:pt x="27" y="0"/>
                  </a:cubicBezTo>
                  <a:cubicBezTo>
                    <a:pt x="21" y="111"/>
                    <a:pt x="12" y="222"/>
                    <a:pt x="0" y="332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4" name="Freeform 353">
              <a:extLst>
                <a:ext uri="{FF2B5EF4-FFF2-40B4-BE49-F238E27FC236}">
                  <a16:creationId xmlns:a16="http://schemas.microsoft.com/office/drawing/2014/main" id="{4FC8ABF8-7508-4C4A-A05A-431796596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" y="1554"/>
              <a:ext cx="217" cy="164"/>
            </a:xfrm>
            <a:custGeom>
              <a:avLst/>
              <a:gdLst>
                <a:gd name="T0" fmla="*/ 204 w 719"/>
                <a:gd name="T1" fmla="*/ 141 h 544"/>
                <a:gd name="T2" fmla="*/ 121 w 719"/>
                <a:gd name="T3" fmla="*/ 240 h 544"/>
                <a:gd name="T4" fmla="*/ 173 w 719"/>
                <a:gd name="T5" fmla="*/ 351 h 544"/>
                <a:gd name="T6" fmla="*/ 234 w 719"/>
                <a:gd name="T7" fmla="*/ 325 h 544"/>
                <a:gd name="T8" fmla="*/ 293 w 719"/>
                <a:gd name="T9" fmla="*/ 197 h 544"/>
                <a:gd name="T10" fmla="*/ 394 w 719"/>
                <a:gd name="T11" fmla="*/ 59 h 544"/>
                <a:gd name="T12" fmla="*/ 546 w 719"/>
                <a:gd name="T13" fmla="*/ 32 h 544"/>
                <a:gd name="T14" fmla="*/ 689 w 719"/>
                <a:gd name="T15" fmla="*/ 130 h 544"/>
                <a:gd name="T16" fmla="*/ 704 w 719"/>
                <a:gd name="T17" fmla="*/ 309 h 544"/>
                <a:gd name="T18" fmla="*/ 445 w 719"/>
                <a:gd name="T19" fmla="*/ 544 h 544"/>
                <a:gd name="T20" fmla="*/ 456 w 719"/>
                <a:gd name="T21" fmla="*/ 414 h 544"/>
                <a:gd name="T22" fmla="*/ 592 w 719"/>
                <a:gd name="T23" fmla="*/ 292 h 544"/>
                <a:gd name="T24" fmla="*/ 522 w 719"/>
                <a:gd name="T25" fmla="*/ 162 h 544"/>
                <a:gd name="T26" fmla="*/ 454 w 719"/>
                <a:gd name="T27" fmla="*/ 182 h 544"/>
                <a:gd name="T28" fmla="*/ 387 w 719"/>
                <a:gd name="T29" fmla="*/ 308 h 544"/>
                <a:gd name="T30" fmla="*/ 292 w 719"/>
                <a:gd name="T31" fmla="*/ 449 h 544"/>
                <a:gd name="T32" fmla="*/ 167 w 719"/>
                <a:gd name="T33" fmla="*/ 480 h 544"/>
                <a:gd name="T34" fmla="*/ 45 w 719"/>
                <a:gd name="T35" fmla="*/ 404 h 544"/>
                <a:gd name="T36" fmla="*/ 7 w 719"/>
                <a:gd name="T37" fmla="*/ 224 h 544"/>
                <a:gd name="T38" fmla="*/ 215 w 719"/>
                <a:gd name="T39" fmla="*/ 8 h 544"/>
                <a:gd name="T40" fmla="*/ 204 w 719"/>
                <a:gd name="T41" fmla="*/ 141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" h="544">
                  <a:moveTo>
                    <a:pt x="204" y="141"/>
                  </a:moveTo>
                  <a:cubicBezTo>
                    <a:pt x="156" y="138"/>
                    <a:pt x="129" y="171"/>
                    <a:pt x="121" y="240"/>
                  </a:cubicBezTo>
                  <a:cubicBezTo>
                    <a:pt x="113" y="309"/>
                    <a:pt x="131" y="345"/>
                    <a:pt x="173" y="351"/>
                  </a:cubicBezTo>
                  <a:cubicBezTo>
                    <a:pt x="199" y="354"/>
                    <a:pt x="219" y="346"/>
                    <a:pt x="234" y="325"/>
                  </a:cubicBezTo>
                  <a:cubicBezTo>
                    <a:pt x="249" y="304"/>
                    <a:pt x="268" y="262"/>
                    <a:pt x="293" y="197"/>
                  </a:cubicBezTo>
                  <a:cubicBezTo>
                    <a:pt x="318" y="132"/>
                    <a:pt x="352" y="86"/>
                    <a:pt x="394" y="59"/>
                  </a:cubicBezTo>
                  <a:cubicBezTo>
                    <a:pt x="436" y="33"/>
                    <a:pt x="487" y="24"/>
                    <a:pt x="546" y="32"/>
                  </a:cubicBezTo>
                  <a:cubicBezTo>
                    <a:pt x="616" y="42"/>
                    <a:pt x="664" y="75"/>
                    <a:pt x="689" y="130"/>
                  </a:cubicBezTo>
                  <a:cubicBezTo>
                    <a:pt x="715" y="186"/>
                    <a:pt x="719" y="245"/>
                    <a:pt x="704" y="309"/>
                  </a:cubicBezTo>
                  <a:cubicBezTo>
                    <a:pt x="668" y="464"/>
                    <a:pt x="582" y="541"/>
                    <a:pt x="445" y="544"/>
                  </a:cubicBezTo>
                  <a:cubicBezTo>
                    <a:pt x="449" y="501"/>
                    <a:pt x="452" y="458"/>
                    <a:pt x="456" y="414"/>
                  </a:cubicBezTo>
                  <a:cubicBezTo>
                    <a:pt x="529" y="415"/>
                    <a:pt x="574" y="374"/>
                    <a:pt x="592" y="292"/>
                  </a:cubicBezTo>
                  <a:cubicBezTo>
                    <a:pt x="608" y="215"/>
                    <a:pt x="585" y="171"/>
                    <a:pt x="522" y="162"/>
                  </a:cubicBezTo>
                  <a:cubicBezTo>
                    <a:pt x="494" y="158"/>
                    <a:pt x="471" y="165"/>
                    <a:pt x="454" y="182"/>
                  </a:cubicBezTo>
                  <a:cubicBezTo>
                    <a:pt x="437" y="199"/>
                    <a:pt x="414" y="241"/>
                    <a:pt x="387" y="308"/>
                  </a:cubicBezTo>
                  <a:cubicBezTo>
                    <a:pt x="359" y="376"/>
                    <a:pt x="328" y="423"/>
                    <a:pt x="292" y="449"/>
                  </a:cubicBezTo>
                  <a:cubicBezTo>
                    <a:pt x="255" y="476"/>
                    <a:pt x="214" y="486"/>
                    <a:pt x="167" y="480"/>
                  </a:cubicBezTo>
                  <a:cubicBezTo>
                    <a:pt x="117" y="473"/>
                    <a:pt x="76" y="448"/>
                    <a:pt x="45" y="404"/>
                  </a:cubicBezTo>
                  <a:cubicBezTo>
                    <a:pt x="13" y="360"/>
                    <a:pt x="0" y="300"/>
                    <a:pt x="7" y="224"/>
                  </a:cubicBezTo>
                  <a:cubicBezTo>
                    <a:pt x="20" y="74"/>
                    <a:pt x="90" y="0"/>
                    <a:pt x="215" y="8"/>
                  </a:cubicBezTo>
                  <a:cubicBezTo>
                    <a:pt x="211" y="52"/>
                    <a:pt x="207" y="96"/>
                    <a:pt x="204" y="141"/>
                  </a:cubicBezTo>
                  <a:close/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5" name="Freeform 354">
              <a:extLst>
                <a:ext uri="{FF2B5EF4-FFF2-40B4-BE49-F238E27FC236}">
                  <a16:creationId xmlns:a16="http://schemas.microsoft.com/office/drawing/2014/main" id="{8FD902F8-3D6F-4351-B489-F7488317A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1" y="1597"/>
              <a:ext cx="44" cy="42"/>
            </a:xfrm>
            <a:custGeom>
              <a:avLst/>
              <a:gdLst>
                <a:gd name="T0" fmla="*/ 146 w 146"/>
                <a:gd name="T1" fmla="*/ 15 h 139"/>
                <a:gd name="T2" fmla="*/ 134 w 146"/>
                <a:gd name="T3" fmla="*/ 139 h 139"/>
                <a:gd name="T4" fmla="*/ 0 w 146"/>
                <a:gd name="T5" fmla="*/ 124 h 139"/>
                <a:gd name="T6" fmla="*/ 9 w 146"/>
                <a:gd name="T7" fmla="*/ 0 h 139"/>
                <a:gd name="T8" fmla="*/ 146 w 146"/>
                <a:gd name="T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39">
                  <a:moveTo>
                    <a:pt x="146" y="15"/>
                  </a:moveTo>
                  <a:cubicBezTo>
                    <a:pt x="142" y="57"/>
                    <a:pt x="138" y="98"/>
                    <a:pt x="134" y="139"/>
                  </a:cubicBezTo>
                  <a:cubicBezTo>
                    <a:pt x="90" y="134"/>
                    <a:pt x="45" y="129"/>
                    <a:pt x="0" y="124"/>
                  </a:cubicBezTo>
                  <a:cubicBezTo>
                    <a:pt x="3" y="83"/>
                    <a:pt x="6" y="41"/>
                    <a:pt x="9" y="0"/>
                  </a:cubicBezTo>
                  <a:cubicBezTo>
                    <a:pt x="55" y="5"/>
                    <a:pt x="100" y="10"/>
                    <a:pt x="146" y="15"/>
                  </a:cubicBezTo>
                  <a:close/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6" name="Freeform 355">
              <a:extLst>
                <a:ext uri="{FF2B5EF4-FFF2-40B4-BE49-F238E27FC236}">
                  <a16:creationId xmlns:a16="http://schemas.microsoft.com/office/drawing/2014/main" id="{ABC44C0C-C4C8-499E-AE46-D9AD61E20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7" y="1628"/>
              <a:ext cx="48" cy="43"/>
            </a:xfrm>
            <a:custGeom>
              <a:avLst/>
              <a:gdLst>
                <a:gd name="T0" fmla="*/ 162 w 162"/>
                <a:gd name="T1" fmla="*/ 20 h 141"/>
                <a:gd name="T2" fmla="*/ 130 w 162"/>
                <a:gd name="T3" fmla="*/ 141 h 141"/>
                <a:gd name="T4" fmla="*/ 0 w 162"/>
                <a:gd name="T5" fmla="*/ 122 h 141"/>
                <a:gd name="T6" fmla="*/ 28 w 162"/>
                <a:gd name="T7" fmla="*/ 0 h 141"/>
                <a:gd name="T8" fmla="*/ 162 w 162"/>
                <a:gd name="T9" fmla="*/ 2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41">
                  <a:moveTo>
                    <a:pt x="162" y="20"/>
                  </a:moveTo>
                  <a:cubicBezTo>
                    <a:pt x="151" y="60"/>
                    <a:pt x="140" y="101"/>
                    <a:pt x="130" y="141"/>
                  </a:cubicBezTo>
                  <a:cubicBezTo>
                    <a:pt x="87" y="135"/>
                    <a:pt x="43" y="128"/>
                    <a:pt x="0" y="122"/>
                  </a:cubicBezTo>
                  <a:cubicBezTo>
                    <a:pt x="9" y="81"/>
                    <a:pt x="18" y="40"/>
                    <a:pt x="28" y="0"/>
                  </a:cubicBezTo>
                  <a:cubicBezTo>
                    <a:pt x="72" y="6"/>
                    <a:pt x="117" y="13"/>
                    <a:pt x="162" y="20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7" name="Freeform 356">
              <a:extLst>
                <a:ext uri="{FF2B5EF4-FFF2-40B4-BE49-F238E27FC236}">
                  <a16:creationId xmlns:a16="http://schemas.microsoft.com/office/drawing/2014/main" id="{75C49F91-BC06-4AED-8E38-FB784D3B0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7" y="1947"/>
              <a:ext cx="118" cy="108"/>
            </a:xfrm>
            <a:custGeom>
              <a:avLst/>
              <a:gdLst>
                <a:gd name="T0" fmla="*/ 333 w 392"/>
                <a:gd name="T1" fmla="*/ 359 h 359"/>
                <a:gd name="T2" fmla="*/ 392 w 392"/>
                <a:gd name="T3" fmla="*/ 28 h 359"/>
                <a:gd name="T4" fmla="*/ 0 w 392"/>
                <a:gd name="T5" fmla="*/ 310 h 359"/>
                <a:gd name="T6" fmla="*/ 333 w 392"/>
                <a:gd name="T7" fmla="*/ 35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2" h="359">
                  <a:moveTo>
                    <a:pt x="333" y="359"/>
                  </a:moveTo>
                  <a:cubicBezTo>
                    <a:pt x="350" y="248"/>
                    <a:pt x="370" y="138"/>
                    <a:pt x="392" y="28"/>
                  </a:cubicBezTo>
                  <a:cubicBezTo>
                    <a:pt x="203" y="0"/>
                    <a:pt x="27" y="127"/>
                    <a:pt x="0" y="310"/>
                  </a:cubicBezTo>
                  <a:cubicBezTo>
                    <a:pt x="111" y="326"/>
                    <a:pt x="222" y="342"/>
                    <a:pt x="333" y="359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8" name="Freeform 357">
              <a:extLst>
                <a:ext uri="{FF2B5EF4-FFF2-40B4-BE49-F238E27FC236}">
                  <a16:creationId xmlns:a16="http://schemas.microsoft.com/office/drawing/2014/main" id="{1702B141-FFC1-4B06-A391-DB156206C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" y="1250"/>
              <a:ext cx="172" cy="132"/>
            </a:xfrm>
            <a:custGeom>
              <a:avLst/>
              <a:gdLst>
                <a:gd name="T0" fmla="*/ 570 w 570"/>
                <a:gd name="T1" fmla="*/ 115 h 439"/>
                <a:gd name="T2" fmla="*/ 53 w 570"/>
                <a:gd name="T3" fmla="*/ 0 h 439"/>
                <a:gd name="T4" fmla="*/ 444 w 570"/>
                <a:gd name="T5" fmla="*/ 439 h 439"/>
                <a:gd name="T6" fmla="*/ 570 w 570"/>
                <a:gd name="T7" fmla="*/ 11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439">
                  <a:moveTo>
                    <a:pt x="570" y="115"/>
                  </a:moveTo>
                  <a:cubicBezTo>
                    <a:pt x="397" y="72"/>
                    <a:pt x="226" y="33"/>
                    <a:pt x="53" y="0"/>
                  </a:cubicBezTo>
                  <a:cubicBezTo>
                    <a:pt x="0" y="192"/>
                    <a:pt x="173" y="381"/>
                    <a:pt x="444" y="439"/>
                  </a:cubicBezTo>
                  <a:cubicBezTo>
                    <a:pt x="486" y="331"/>
                    <a:pt x="528" y="223"/>
                    <a:pt x="570" y="115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9" name="Freeform 358">
              <a:extLst>
                <a:ext uri="{FF2B5EF4-FFF2-40B4-BE49-F238E27FC236}">
                  <a16:creationId xmlns:a16="http://schemas.microsoft.com/office/drawing/2014/main" id="{A62C21E9-704F-4B92-8895-B46D516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5" y="1206"/>
              <a:ext cx="164" cy="108"/>
            </a:xfrm>
            <a:custGeom>
              <a:avLst/>
              <a:gdLst>
                <a:gd name="T0" fmla="*/ 13 w 545"/>
                <a:gd name="T1" fmla="*/ 0 h 359"/>
                <a:gd name="T2" fmla="*/ 0 w 545"/>
                <a:gd name="T3" fmla="*/ 349 h 359"/>
                <a:gd name="T4" fmla="*/ 545 w 545"/>
                <a:gd name="T5" fmla="*/ 26 h 359"/>
                <a:gd name="T6" fmla="*/ 13 w 545"/>
                <a:gd name="T7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5" h="359">
                  <a:moveTo>
                    <a:pt x="13" y="0"/>
                  </a:moveTo>
                  <a:cubicBezTo>
                    <a:pt x="7" y="118"/>
                    <a:pt x="3" y="234"/>
                    <a:pt x="0" y="349"/>
                  </a:cubicBezTo>
                  <a:cubicBezTo>
                    <a:pt x="280" y="359"/>
                    <a:pt x="517" y="224"/>
                    <a:pt x="545" y="26"/>
                  </a:cubicBezTo>
                  <a:cubicBezTo>
                    <a:pt x="369" y="11"/>
                    <a:pt x="192" y="3"/>
                    <a:pt x="13" y="0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" name="Freeform 359">
              <a:extLst>
                <a:ext uri="{FF2B5EF4-FFF2-40B4-BE49-F238E27FC236}">
                  <a16:creationId xmlns:a16="http://schemas.microsoft.com/office/drawing/2014/main" id="{78C0DAF6-7284-464A-8C36-AADB18AA6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7" y="1851"/>
              <a:ext cx="76" cy="73"/>
            </a:xfrm>
            <a:custGeom>
              <a:avLst/>
              <a:gdLst>
                <a:gd name="T0" fmla="*/ 141 w 253"/>
                <a:gd name="T1" fmla="*/ 9 h 245"/>
                <a:gd name="T2" fmla="*/ 243 w 253"/>
                <a:gd name="T3" fmla="*/ 139 h 245"/>
                <a:gd name="T4" fmla="*/ 109 w 253"/>
                <a:gd name="T5" fmla="*/ 236 h 245"/>
                <a:gd name="T6" fmla="*/ 7 w 253"/>
                <a:gd name="T7" fmla="*/ 106 h 245"/>
                <a:gd name="T8" fmla="*/ 141 w 253"/>
                <a:gd name="T9" fmla="*/ 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45">
                  <a:moveTo>
                    <a:pt x="141" y="9"/>
                  </a:moveTo>
                  <a:cubicBezTo>
                    <a:pt x="207" y="18"/>
                    <a:pt x="253" y="77"/>
                    <a:pt x="243" y="139"/>
                  </a:cubicBezTo>
                  <a:cubicBezTo>
                    <a:pt x="233" y="202"/>
                    <a:pt x="174" y="245"/>
                    <a:pt x="109" y="236"/>
                  </a:cubicBezTo>
                  <a:cubicBezTo>
                    <a:pt x="45" y="227"/>
                    <a:pt x="0" y="169"/>
                    <a:pt x="7" y="106"/>
                  </a:cubicBezTo>
                  <a:cubicBezTo>
                    <a:pt x="15" y="43"/>
                    <a:pt x="75" y="0"/>
                    <a:pt x="141" y="9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1" name="Freeform 360">
              <a:extLst>
                <a:ext uri="{FF2B5EF4-FFF2-40B4-BE49-F238E27FC236}">
                  <a16:creationId xmlns:a16="http://schemas.microsoft.com/office/drawing/2014/main" id="{1ED35707-1DB4-494D-BC81-ABAAD913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6" y="1338"/>
              <a:ext cx="105" cy="78"/>
            </a:xfrm>
            <a:custGeom>
              <a:avLst/>
              <a:gdLst>
                <a:gd name="T0" fmla="*/ 195 w 348"/>
                <a:gd name="T1" fmla="*/ 12 h 261"/>
                <a:gd name="T2" fmla="*/ 333 w 348"/>
                <a:gd name="T3" fmla="*/ 154 h 261"/>
                <a:gd name="T4" fmla="*/ 149 w 348"/>
                <a:gd name="T5" fmla="*/ 249 h 261"/>
                <a:gd name="T6" fmla="*/ 10 w 348"/>
                <a:gd name="T7" fmla="*/ 111 h 261"/>
                <a:gd name="T8" fmla="*/ 195 w 348"/>
                <a:gd name="T9" fmla="*/ 1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61">
                  <a:moveTo>
                    <a:pt x="195" y="12"/>
                  </a:moveTo>
                  <a:cubicBezTo>
                    <a:pt x="287" y="25"/>
                    <a:pt x="348" y="89"/>
                    <a:pt x="333" y="154"/>
                  </a:cubicBezTo>
                  <a:cubicBezTo>
                    <a:pt x="318" y="219"/>
                    <a:pt x="236" y="261"/>
                    <a:pt x="149" y="249"/>
                  </a:cubicBezTo>
                  <a:cubicBezTo>
                    <a:pt x="63" y="238"/>
                    <a:pt x="0" y="176"/>
                    <a:pt x="10" y="111"/>
                  </a:cubicBezTo>
                  <a:cubicBezTo>
                    <a:pt x="21" y="45"/>
                    <a:pt x="104" y="0"/>
                    <a:pt x="195" y="12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2" name="Oval 361">
              <a:extLst>
                <a:ext uri="{FF2B5EF4-FFF2-40B4-BE49-F238E27FC236}">
                  <a16:creationId xmlns:a16="http://schemas.microsoft.com/office/drawing/2014/main" id="{6925450E-A8B8-4BE7-B1B9-BD22F8D9F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8" y="3150"/>
              <a:ext cx="1263" cy="157"/>
            </a:xfrm>
            <a:prstGeom prst="ellipse">
              <a:avLst/>
            </a:prstGeom>
            <a:solidFill>
              <a:srgbClr val="7A5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3" name="Freeform 362">
              <a:extLst>
                <a:ext uri="{FF2B5EF4-FFF2-40B4-BE49-F238E27FC236}">
                  <a16:creationId xmlns:a16="http://schemas.microsoft.com/office/drawing/2014/main" id="{884028B1-24E3-40BC-89A9-A70803FBF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" y="1740"/>
              <a:ext cx="924" cy="365"/>
            </a:xfrm>
            <a:custGeom>
              <a:avLst/>
              <a:gdLst>
                <a:gd name="T0" fmla="*/ 723 w 3068"/>
                <a:gd name="T1" fmla="*/ 1216 h 1216"/>
                <a:gd name="T2" fmla="*/ 0 w 3068"/>
                <a:gd name="T3" fmla="*/ 288 h 1216"/>
                <a:gd name="T4" fmla="*/ 483 w 3068"/>
                <a:gd name="T5" fmla="*/ 16 h 1216"/>
                <a:gd name="T6" fmla="*/ 1884 w 3068"/>
                <a:gd name="T7" fmla="*/ 254 h 1216"/>
                <a:gd name="T8" fmla="*/ 3068 w 3068"/>
                <a:gd name="T9" fmla="*/ 99 h 1216"/>
                <a:gd name="T10" fmla="*/ 2313 w 3068"/>
                <a:gd name="T11" fmla="*/ 1216 h 1216"/>
                <a:gd name="T12" fmla="*/ 723 w 3068"/>
                <a:gd name="T13" fmla="*/ 1216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8" h="1216">
                  <a:moveTo>
                    <a:pt x="723" y="1216"/>
                  </a:moveTo>
                  <a:lnTo>
                    <a:pt x="0" y="288"/>
                  </a:lnTo>
                  <a:cubicBezTo>
                    <a:pt x="0" y="288"/>
                    <a:pt x="17" y="0"/>
                    <a:pt x="483" y="16"/>
                  </a:cubicBezTo>
                  <a:cubicBezTo>
                    <a:pt x="950" y="33"/>
                    <a:pt x="1447" y="233"/>
                    <a:pt x="1884" y="254"/>
                  </a:cubicBezTo>
                  <a:cubicBezTo>
                    <a:pt x="2509" y="283"/>
                    <a:pt x="3068" y="99"/>
                    <a:pt x="3068" y="99"/>
                  </a:cubicBezTo>
                  <a:lnTo>
                    <a:pt x="2313" y="1216"/>
                  </a:lnTo>
                  <a:lnTo>
                    <a:pt x="723" y="1216"/>
                  </a:lnTo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4" name="Freeform 363">
              <a:extLst>
                <a:ext uri="{FF2B5EF4-FFF2-40B4-BE49-F238E27FC236}">
                  <a16:creationId xmlns:a16="http://schemas.microsoft.com/office/drawing/2014/main" id="{205CF326-7BCA-4AB6-A6DC-FA96C5E24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" y="2105"/>
              <a:ext cx="1315" cy="1142"/>
            </a:xfrm>
            <a:custGeom>
              <a:avLst/>
              <a:gdLst>
                <a:gd name="T0" fmla="*/ 3968 w 4367"/>
                <a:gd name="T1" fmla="*/ 1708 h 3800"/>
                <a:gd name="T2" fmla="*/ 3050 w 4367"/>
                <a:gd name="T3" fmla="*/ 0 h 3800"/>
                <a:gd name="T4" fmla="*/ 1460 w 4367"/>
                <a:gd name="T5" fmla="*/ 0 h 3800"/>
                <a:gd name="T6" fmla="*/ 549 w 4367"/>
                <a:gd name="T7" fmla="*/ 1708 h 3800"/>
                <a:gd name="T8" fmla="*/ 957 w 4367"/>
                <a:gd name="T9" fmla="*/ 3590 h 3800"/>
                <a:gd name="T10" fmla="*/ 3560 w 4367"/>
                <a:gd name="T11" fmla="*/ 3590 h 3800"/>
                <a:gd name="T12" fmla="*/ 3968 w 4367"/>
                <a:gd name="T13" fmla="*/ 1708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7" h="3800">
                  <a:moveTo>
                    <a:pt x="3968" y="1708"/>
                  </a:moveTo>
                  <a:cubicBezTo>
                    <a:pt x="3736" y="1137"/>
                    <a:pt x="3379" y="541"/>
                    <a:pt x="3050" y="0"/>
                  </a:cubicBezTo>
                  <a:lnTo>
                    <a:pt x="1460" y="0"/>
                  </a:lnTo>
                  <a:cubicBezTo>
                    <a:pt x="1134" y="541"/>
                    <a:pt x="806" y="1145"/>
                    <a:pt x="549" y="1708"/>
                  </a:cubicBezTo>
                  <a:cubicBezTo>
                    <a:pt x="0" y="2910"/>
                    <a:pt x="313" y="3306"/>
                    <a:pt x="957" y="3590"/>
                  </a:cubicBezTo>
                  <a:cubicBezTo>
                    <a:pt x="1434" y="3800"/>
                    <a:pt x="3083" y="3800"/>
                    <a:pt x="3560" y="3590"/>
                  </a:cubicBezTo>
                  <a:cubicBezTo>
                    <a:pt x="4204" y="3306"/>
                    <a:pt x="4367" y="2687"/>
                    <a:pt x="3968" y="1708"/>
                  </a:cubicBezTo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5" name="Freeform 364">
              <a:extLst>
                <a:ext uri="{FF2B5EF4-FFF2-40B4-BE49-F238E27FC236}">
                  <a16:creationId xmlns:a16="http://schemas.microsoft.com/office/drawing/2014/main" id="{5FBAB10F-0AEF-44F2-9DAA-17ADF993A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" y="2443"/>
              <a:ext cx="458" cy="525"/>
            </a:xfrm>
            <a:custGeom>
              <a:avLst/>
              <a:gdLst>
                <a:gd name="T0" fmla="*/ 1080 w 1521"/>
                <a:gd name="T1" fmla="*/ 457 h 1747"/>
                <a:gd name="T2" fmla="*/ 763 w 1521"/>
                <a:gd name="T3" fmla="*/ 284 h 1747"/>
                <a:gd name="T4" fmla="*/ 459 w 1521"/>
                <a:gd name="T5" fmla="*/ 445 h 1747"/>
                <a:gd name="T6" fmla="*/ 556 w 1521"/>
                <a:gd name="T7" fmla="*/ 589 h 1747"/>
                <a:gd name="T8" fmla="*/ 949 w 1521"/>
                <a:gd name="T9" fmla="*/ 692 h 1747"/>
                <a:gd name="T10" fmla="*/ 1383 w 1521"/>
                <a:gd name="T11" fmla="*/ 883 h 1747"/>
                <a:gd name="T12" fmla="*/ 1521 w 1521"/>
                <a:gd name="T13" fmla="*/ 1229 h 1747"/>
                <a:gd name="T14" fmla="*/ 1297 w 1521"/>
                <a:gd name="T15" fmla="*/ 1612 h 1747"/>
                <a:gd name="T16" fmla="*/ 788 w 1521"/>
                <a:gd name="T17" fmla="*/ 1746 h 1747"/>
                <a:gd name="T18" fmla="*/ 0 w 1521"/>
                <a:gd name="T19" fmla="*/ 1212 h 1747"/>
                <a:gd name="T20" fmla="*/ 383 w 1521"/>
                <a:gd name="T21" fmla="*/ 1183 h 1747"/>
                <a:gd name="T22" fmla="*/ 791 w 1521"/>
                <a:gd name="T23" fmla="*/ 1463 h 1747"/>
                <a:gd name="T24" fmla="*/ 1136 w 1521"/>
                <a:gd name="T25" fmla="*/ 1231 h 1747"/>
                <a:gd name="T26" fmla="*/ 1053 w 1521"/>
                <a:gd name="T27" fmla="*/ 1077 h 1747"/>
                <a:gd name="T28" fmla="*/ 662 w 1521"/>
                <a:gd name="T29" fmla="*/ 964 h 1747"/>
                <a:gd name="T30" fmla="*/ 217 w 1521"/>
                <a:gd name="T31" fmla="*/ 779 h 1747"/>
                <a:gd name="T32" fmla="*/ 81 w 1521"/>
                <a:gd name="T33" fmla="*/ 470 h 1747"/>
                <a:gd name="T34" fmla="*/ 258 w 1521"/>
                <a:gd name="T35" fmla="*/ 136 h 1747"/>
                <a:gd name="T36" fmla="*/ 771 w 1521"/>
                <a:gd name="T37" fmla="*/ 1 h 1747"/>
                <a:gd name="T38" fmla="*/ 1467 w 1521"/>
                <a:gd name="T39" fmla="*/ 444 h 1747"/>
                <a:gd name="T40" fmla="*/ 1080 w 1521"/>
                <a:gd name="T41" fmla="*/ 457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1" h="1747">
                  <a:moveTo>
                    <a:pt x="1080" y="457"/>
                  </a:moveTo>
                  <a:cubicBezTo>
                    <a:pt x="1071" y="342"/>
                    <a:pt x="965" y="285"/>
                    <a:pt x="763" y="284"/>
                  </a:cubicBezTo>
                  <a:cubicBezTo>
                    <a:pt x="561" y="283"/>
                    <a:pt x="459" y="337"/>
                    <a:pt x="459" y="445"/>
                  </a:cubicBezTo>
                  <a:cubicBezTo>
                    <a:pt x="459" y="511"/>
                    <a:pt x="491" y="559"/>
                    <a:pt x="556" y="589"/>
                  </a:cubicBezTo>
                  <a:cubicBezTo>
                    <a:pt x="621" y="619"/>
                    <a:pt x="752" y="654"/>
                    <a:pt x="949" y="692"/>
                  </a:cubicBezTo>
                  <a:cubicBezTo>
                    <a:pt x="1147" y="730"/>
                    <a:pt x="1291" y="794"/>
                    <a:pt x="1383" y="883"/>
                  </a:cubicBezTo>
                  <a:cubicBezTo>
                    <a:pt x="1475" y="972"/>
                    <a:pt x="1521" y="1087"/>
                    <a:pt x="1521" y="1229"/>
                  </a:cubicBezTo>
                  <a:cubicBezTo>
                    <a:pt x="1520" y="1395"/>
                    <a:pt x="1446" y="1523"/>
                    <a:pt x="1297" y="1612"/>
                  </a:cubicBezTo>
                  <a:cubicBezTo>
                    <a:pt x="1149" y="1702"/>
                    <a:pt x="979" y="1747"/>
                    <a:pt x="788" y="1746"/>
                  </a:cubicBezTo>
                  <a:cubicBezTo>
                    <a:pt x="326" y="1744"/>
                    <a:pt x="64" y="1567"/>
                    <a:pt x="0" y="1212"/>
                  </a:cubicBezTo>
                  <a:lnTo>
                    <a:pt x="383" y="1183"/>
                  </a:lnTo>
                  <a:cubicBezTo>
                    <a:pt x="410" y="1369"/>
                    <a:pt x="547" y="1462"/>
                    <a:pt x="791" y="1463"/>
                  </a:cubicBezTo>
                  <a:cubicBezTo>
                    <a:pt x="1021" y="1464"/>
                    <a:pt x="1136" y="1386"/>
                    <a:pt x="1136" y="1231"/>
                  </a:cubicBezTo>
                  <a:cubicBezTo>
                    <a:pt x="1137" y="1162"/>
                    <a:pt x="1109" y="1110"/>
                    <a:pt x="1053" y="1077"/>
                  </a:cubicBezTo>
                  <a:cubicBezTo>
                    <a:pt x="998" y="1043"/>
                    <a:pt x="867" y="1005"/>
                    <a:pt x="662" y="964"/>
                  </a:cubicBezTo>
                  <a:cubicBezTo>
                    <a:pt x="457" y="923"/>
                    <a:pt x="308" y="862"/>
                    <a:pt x="217" y="779"/>
                  </a:cubicBezTo>
                  <a:cubicBezTo>
                    <a:pt x="126" y="696"/>
                    <a:pt x="81" y="593"/>
                    <a:pt x="81" y="470"/>
                  </a:cubicBezTo>
                  <a:cubicBezTo>
                    <a:pt x="82" y="339"/>
                    <a:pt x="141" y="227"/>
                    <a:pt x="258" y="136"/>
                  </a:cubicBezTo>
                  <a:cubicBezTo>
                    <a:pt x="376" y="45"/>
                    <a:pt x="547" y="0"/>
                    <a:pt x="771" y="1"/>
                  </a:cubicBezTo>
                  <a:cubicBezTo>
                    <a:pt x="1215" y="2"/>
                    <a:pt x="1447" y="150"/>
                    <a:pt x="1467" y="444"/>
                  </a:cubicBezTo>
                  <a:lnTo>
                    <a:pt x="1080" y="457"/>
                  </a:lnTo>
                </a:path>
              </a:pathLst>
            </a:custGeom>
            <a:solidFill>
              <a:srgbClr val="E0A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6" name="Freeform 365">
              <a:extLst>
                <a:ext uri="{FF2B5EF4-FFF2-40B4-BE49-F238E27FC236}">
                  <a16:creationId xmlns:a16="http://schemas.microsoft.com/office/drawing/2014/main" id="{D4CA9ED0-9CD1-4641-AD37-E7D4C492B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0" y="2354"/>
              <a:ext cx="110" cy="100"/>
            </a:xfrm>
            <a:custGeom>
              <a:avLst/>
              <a:gdLst>
                <a:gd name="T0" fmla="*/ 110 w 110"/>
                <a:gd name="T1" fmla="*/ 100 h 100"/>
                <a:gd name="T2" fmla="*/ 0 w 110"/>
                <a:gd name="T3" fmla="*/ 100 h 100"/>
                <a:gd name="T4" fmla="*/ 1 w 110"/>
                <a:gd name="T5" fmla="*/ 0 h 100"/>
                <a:gd name="T6" fmla="*/ 110 w 110"/>
                <a:gd name="T7" fmla="*/ 1 h 100"/>
                <a:gd name="T8" fmla="*/ 110 w 110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0">
                  <a:moveTo>
                    <a:pt x="110" y="100"/>
                  </a:moveTo>
                  <a:lnTo>
                    <a:pt x="0" y="100"/>
                  </a:lnTo>
                  <a:lnTo>
                    <a:pt x="1" y="0"/>
                  </a:lnTo>
                  <a:lnTo>
                    <a:pt x="110" y="1"/>
                  </a:lnTo>
                  <a:lnTo>
                    <a:pt x="110" y="100"/>
                  </a:lnTo>
                  <a:close/>
                </a:path>
              </a:pathLst>
            </a:custGeom>
            <a:solidFill>
              <a:srgbClr val="E0A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7" name="Freeform 366">
              <a:extLst>
                <a:ext uri="{FF2B5EF4-FFF2-40B4-BE49-F238E27FC236}">
                  <a16:creationId xmlns:a16="http://schemas.microsoft.com/office/drawing/2014/main" id="{83924AE5-8819-4F4C-B8D7-DCAFC36F5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8" y="2948"/>
              <a:ext cx="110" cy="100"/>
            </a:xfrm>
            <a:custGeom>
              <a:avLst/>
              <a:gdLst>
                <a:gd name="T0" fmla="*/ 110 w 110"/>
                <a:gd name="T1" fmla="*/ 100 h 100"/>
                <a:gd name="T2" fmla="*/ 0 w 110"/>
                <a:gd name="T3" fmla="*/ 100 h 100"/>
                <a:gd name="T4" fmla="*/ 1 w 110"/>
                <a:gd name="T5" fmla="*/ 0 h 100"/>
                <a:gd name="T6" fmla="*/ 110 w 110"/>
                <a:gd name="T7" fmla="*/ 1 h 100"/>
                <a:gd name="T8" fmla="*/ 110 w 110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0">
                  <a:moveTo>
                    <a:pt x="110" y="100"/>
                  </a:moveTo>
                  <a:lnTo>
                    <a:pt x="0" y="100"/>
                  </a:lnTo>
                  <a:lnTo>
                    <a:pt x="1" y="0"/>
                  </a:lnTo>
                  <a:lnTo>
                    <a:pt x="110" y="1"/>
                  </a:lnTo>
                  <a:lnTo>
                    <a:pt x="110" y="100"/>
                  </a:lnTo>
                  <a:close/>
                </a:path>
              </a:pathLst>
            </a:custGeom>
            <a:solidFill>
              <a:srgbClr val="E0A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8" name="Freeform 367">
              <a:extLst>
                <a:ext uri="{FF2B5EF4-FFF2-40B4-BE49-F238E27FC236}">
                  <a16:creationId xmlns:a16="http://schemas.microsoft.com/office/drawing/2014/main" id="{85660A3B-36D1-4922-8411-84846D79F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" y="2084"/>
              <a:ext cx="574" cy="49"/>
            </a:xfrm>
            <a:custGeom>
              <a:avLst/>
              <a:gdLst>
                <a:gd name="T0" fmla="*/ 1907 w 1907"/>
                <a:gd name="T1" fmla="*/ 105 h 162"/>
                <a:gd name="T2" fmla="*/ 1836 w 1907"/>
                <a:gd name="T3" fmla="*/ 162 h 162"/>
                <a:gd name="T4" fmla="*/ 71 w 1907"/>
                <a:gd name="T5" fmla="*/ 162 h 162"/>
                <a:gd name="T6" fmla="*/ 0 w 1907"/>
                <a:gd name="T7" fmla="*/ 105 h 162"/>
                <a:gd name="T8" fmla="*/ 0 w 1907"/>
                <a:gd name="T9" fmla="*/ 58 h 162"/>
                <a:gd name="T10" fmla="*/ 71 w 1907"/>
                <a:gd name="T11" fmla="*/ 0 h 162"/>
                <a:gd name="T12" fmla="*/ 1836 w 1907"/>
                <a:gd name="T13" fmla="*/ 0 h 162"/>
                <a:gd name="T14" fmla="*/ 1907 w 1907"/>
                <a:gd name="T15" fmla="*/ 58 h 162"/>
                <a:gd name="T16" fmla="*/ 1907 w 1907"/>
                <a:gd name="T17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7" h="162">
                  <a:moveTo>
                    <a:pt x="1907" y="105"/>
                  </a:moveTo>
                  <a:cubicBezTo>
                    <a:pt x="1907" y="137"/>
                    <a:pt x="1875" y="162"/>
                    <a:pt x="1836" y="162"/>
                  </a:cubicBezTo>
                  <a:lnTo>
                    <a:pt x="71" y="162"/>
                  </a:lnTo>
                  <a:cubicBezTo>
                    <a:pt x="32" y="162"/>
                    <a:pt x="0" y="137"/>
                    <a:pt x="0" y="105"/>
                  </a:cubicBezTo>
                  <a:lnTo>
                    <a:pt x="0" y="58"/>
                  </a:lnTo>
                  <a:cubicBezTo>
                    <a:pt x="0" y="26"/>
                    <a:pt x="32" y="0"/>
                    <a:pt x="71" y="0"/>
                  </a:cubicBezTo>
                  <a:lnTo>
                    <a:pt x="1836" y="0"/>
                  </a:lnTo>
                  <a:cubicBezTo>
                    <a:pt x="1875" y="0"/>
                    <a:pt x="1907" y="26"/>
                    <a:pt x="1907" y="58"/>
                  </a:cubicBezTo>
                  <a:lnTo>
                    <a:pt x="1907" y="105"/>
                  </a:lnTo>
                  <a:close/>
                </a:path>
              </a:pathLst>
            </a:custGeom>
            <a:solidFill>
              <a:srgbClr val="6F4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9" name="Freeform 368">
              <a:extLst>
                <a:ext uri="{FF2B5EF4-FFF2-40B4-BE49-F238E27FC236}">
                  <a16:creationId xmlns:a16="http://schemas.microsoft.com/office/drawing/2014/main" id="{528F4D0A-DEED-491F-B995-1C087113B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" y="2627"/>
              <a:ext cx="511" cy="591"/>
            </a:xfrm>
            <a:custGeom>
              <a:avLst/>
              <a:gdLst>
                <a:gd name="T0" fmla="*/ 292 w 1698"/>
                <a:gd name="T1" fmla="*/ 1755 h 1967"/>
                <a:gd name="T2" fmla="*/ 1304 w 1698"/>
                <a:gd name="T3" fmla="*/ 1649 h 1967"/>
                <a:gd name="T4" fmla="*/ 1667 w 1698"/>
                <a:gd name="T5" fmla="*/ 803 h 1967"/>
                <a:gd name="T6" fmla="*/ 1483 w 1698"/>
                <a:gd name="T7" fmla="*/ 91 h 1967"/>
                <a:gd name="T8" fmla="*/ 1406 w 1698"/>
                <a:gd name="T9" fmla="*/ 859 h 1967"/>
                <a:gd name="T10" fmla="*/ 494 w 1698"/>
                <a:gd name="T11" fmla="*/ 1355 h 1967"/>
                <a:gd name="T12" fmla="*/ 292 w 1698"/>
                <a:gd name="T13" fmla="*/ 1755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8" h="1967">
                  <a:moveTo>
                    <a:pt x="292" y="1755"/>
                  </a:moveTo>
                  <a:cubicBezTo>
                    <a:pt x="586" y="1967"/>
                    <a:pt x="1110" y="1787"/>
                    <a:pt x="1304" y="1649"/>
                  </a:cubicBezTo>
                  <a:cubicBezTo>
                    <a:pt x="1574" y="1458"/>
                    <a:pt x="1698" y="1076"/>
                    <a:pt x="1667" y="803"/>
                  </a:cubicBezTo>
                  <a:cubicBezTo>
                    <a:pt x="1636" y="530"/>
                    <a:pt x="1593" y="345"/>
                    <a:pt x="1483" y="91"/>
                  </a:cubicBezTo>
                  <a:cubicBezTo>
                    <a:pt x="1444" y="0"/>
                    <a:pt x="1617" y="366"/>
                    <a:pt x="1406" y="859"/>
                  </a:cubicBezTo>
                  <a:cubicBezTo>
                    <a:pt x="1249" y="1228"/>
                    <a:pt x="795" y="1321"/>
                    <a:pt x="494" y="1355"/>
                  </a:cubicBezTo>
                  <a:cubicBezTo>
                    <a:pt x="284" y="1379"/>
                    <a:pt x="0" y="1545"/>
                    <a:pt x="292" y="1755"/>
                  </a:cubicBezTo>
                  <a:close/>
                </a:path>
              </a:pathLst>
            </a:custGeom>
            <a:solidFill>
              <a:srgbClr val="D3D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0" name="Freeform 369">
              <a:extLst>
                <a:ext uri="{FF2B5EF4-FFF2-40B4-BE49-F238E27FC236}">
                  <a16:creationId xmlns:a16="http://schemas.microsoft.com/office/drawing/2014/main" id="{7FBE5A6C-974A-4970-808C-99C3B65BE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" y="1828"/>
              <a:ext cx="344" cy="242"/>
            </a:xfrm>
            <a:custGeom>
              <a:avLst/>
              <a:gdLst>
                <a:gd name="T0" fmla="*/ 0 w 1141"/>
                <a:gd name="T1" fmla="*/ 803 h 803"/>
                <a:gd name="T2" fmla="*/ 831 w 1141"/>
                <a:gd name="T3" fmla="*/ 319 h 803"/>
                <a:gd name="T4" fmla="*/ 526 w 1141"/>
                <a:gd name="T5" fmla="*/ 803 h 803"/>
                <a:gd name="T6" fmla="*/ 0 w 1141"/>
                <a:gd name="T7" fmla="*/ 803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1" h="803">
                  <a:moveTo>
                    <a:pt x="0" y="803"/>
                  </a:moveTo>
                  <a:cubicBezTo>
                    <a:pt x="0" y="803"/>
                    <a:pt x="556" y="601"/>
                    <a:pt x="831" y="319"/>
                  </a:cubicBezTo>
                  <a:cubicBezTo>
                    <a:pt x="1141" y="0"/>
                    <a:pt x="526" y="803"/>
                    <a:pt x="526" y="803"/>
                  </a:cubicBezTo>
                  <a:lnTo>
                    <a:pt x="0" y="803"/>
                  </a:lnTo>
                  <a:close/>
                </a:path>
              </a:pathLst>
            </a:custGeom>
            <a:solidFill>
              <a:srgbClr val="D3D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1" name="Freeform 370">
              <a:extLst>
                <a:ext uri="{FF2B5EF4-FFF2-40B4-BE49-F238E27FC236}">
                  <a16:creationId xmlns:a16="http://schemas.microsoft.com/office/drawing/2014/main" id="{FA54BA54-CA74-49DF-897A-B4876EE9D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" y="1847"/>
              <a:ext cx="150" cy="196"/>
            </a:xfrm>
            <a:custGeom>
              <a:avLst/>
              <a:gdLst>
                <a:gd name="T0" fmla="*/ 0 w 497"/>
                <a:gd name="T1" fmla="*/ 0 h 653"/>
                <a:gd name="T2" fmla="*/ 28 w 497"/>
                <a:gd name="T3" fmla="*/ 24 h 653"/>
                <a:gd name="T4" fmla="*/ 96 w 497"/>
                <a:gd name="T5" fmla="*/ 88 h 653"/>
                <a:gd name="T6" fmla="*/ 280 w 497"/>
                <a:gd name="T7" fmla="*/ 303 h 653"/>
                <a:gd name="T8" fmla="*/ 437 w 497"/>
                <a:gd name="T9" fmla="*/ 537 h 653"/>
                <a:gd name="T10" fmla="*/ 482 w 497"/>
                <a:gd name="T11" fmla="*/ 620 h 653"/>
                <a:gd name="T12" fmla="*/ 497 w 497"/>
                <a:gd name="T13" fmla="*/ 653 h 653"/>
                <a:gd name="T14" fmla="*/ 469 w 497"/>
                <a:gd name="T15" fmla="*/ 630 h 653"/>
                <a:gd name="T16" fmla="*/ 401 w 497"/>
                <a:gd name="T17" fmla="*/ 565 h 653"/>
                <a:gd name="T18" fmla="*/ 217 w 497"/>
                <a:gd name="T19" fmla="*/ 351 h 653"/>
                <a:gd name="T20" fmla="*/ 60 w 497"/>
                <a:gd name="T21" fmla="*/ 116 h 653"/>
                <a:gd name="T22" fmla="*/ 16 w 497"/>
                <a:gd name="T23" fmla="*/ 33 h 653"/>
                <a:gd name="T24" fmla="*/ 0 w 497"/>
                <a:gd name="T25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7" h="653">
                  <a:moveTo>
                    <a:pt x="0" y="0"/>
                  </a:moveTo>
                  <a:cubicBezTo>
                    <a:pt x="0" y="0"/>
                    <a:pt x="11" y="8"/>
                    <a:pt x="28" y="24"/>
                  </a:cubicBezTo>
                  <a:cubicBezTo>
                    <a:pt x="45" y="39"/>
                    <a:pt x="69" y="61"/>
                    <a:pt x="96" y="88"/>
                  </a:cubicBezTo>
                  <a:cubicBezTo>
                    <a:pt x="151" y="143"/>
                    <a:pt x="218" y="221"/>
                    <a:pt x="280" y="303"/>
                  </a:cubicBezTo>
                  <a:cubicBezTo>
                    <a:pt x="342" y="384"/>
                    <a:pt x="399" y="470"/>
                    <a:pt x="437" y="537"/>
                  </a:cubicBezTo>
                  <a:cubicBezTo>
                    <a:pt x="457" y="571"/>
                    <a:pt x="472" y="599"/>
                    <a:pt x="482" y="620"/>
                  </a:cubicBezTo>
                  <a:cubicBezTo>
                    <a:pt x="492" y="641"/>
                    <a:pt x="497" y="653"/>
                    <a:pt x="497" y="653"/>
                  </a:cubicBezTo>
                  <a:cubicBezTo>
                    <a:pt x="497" y="653"/>
                    <a:pt x="486" y="645"/>
                    <a:pt x="469" y="630"/>
                  </a:cubicBezTo>
                  <a:cubicBezTo>
                    <a:pt x="452" y="614"/>
                    <a:pt x="428" y="592"/>
                    <a:pt x="401" y="565"/>
                  </a:cubicBezTo>
                  <a:cubicBezTo>
                    <a:pt x="342" y="505"/>
                    <a:pt x="281" y="436"/>
                    <a:pt x="217" y="351"/>
                  </a:cubicBezTo>
                  <a:cubicBezTo>
                    <a:pt x="155" y="269"/>
                    <a:pt x="98" y="183"/>
                    <a:pt x="60" y="116"/>
                  </a:cubicBezTo>
                  <a:cubicBezTo>
                    <a:pt x="41" y="82"/>
                    <a:pt x="26" y="54"/>
                    <a:pt x="16" y="33"/>
                  </a:cubicBezTo>
                  <a:cubicBezTo>
                    <a:pt x="5" y="13"/>
                    <a:pt x="0" y="0"/>
                    <a:pt x="0" y="0"/>
                  </a:cubicBezTo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2" name="Freeform 371">
              <a:extLst>
                <a:ext uri="{FF2B5EF4-FFF2-40B4-BE49-F238E27FC236}">
                  <a16:creationId xmlns:a16="http://schemas.microsoft.com/office/drawing/2014/main" id="{ECC1E454-D5DE-4940-A220-1ACA92973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" y="2168"/>
              <a:ext cx="245" cy="483"/>
            </a:xfrm>
            <a:custGeom>
              <a:avLst/>
              <a:gdLst>
                <a:gd name="T0" fmla="*/ 813 w 813"/>
                <a:gd name="T1" fmla="*/ 0 h 1606"/>
                <a:gd name="T2" fmla="*/ 787 w 813"/>
                <a:gd name="T3" fmla="*/ 73 h 1606"/>
                <a:gd name="T4" fmla="*/ 711 w 813"/>
                <a:gd name="T5" fmla="*/ 263 h 1606"/>
                <a:gd name="T6" fmla="*/ 451 w 813"/>
                <a:gd name="T7" fmla="*/ 825 h 1606"/>
                <a:gd name="T8" fmla="*/ 152 w 813"/>
                <a:gd name="T9" fmla="*/ 1368 h 1606"/>
                <a:gd name="T10" fmla="*/ 43 w 813"/>
                <a:gd name="T11" fmla="*/ 1541 h 1606"/>
                <a:gd name="T12" fmla="*/ 0 w 813"/>
                <a:gd name="T13" fmla="*/ 1606 h 1606"/>
                <a:gd name="T14" fmla="*/ 26 w 813"/>
                <a:gd name="T15" fmla="*/ 1532 h 1606"/>
                <a:gd name="T16" fmla="*/ 101 w 813"/>
                <a:gd name="T17" fmla="*/ 1342 h 1606"/>
                <a:gd name="T18" fmla="*/ 362 w 813"/>
                <a:gd name="T19" fmla="*/ 780 h 1606"/>
                <a:gd name="T20" fmla="*/ 661 w 813"/>
                <a:gd name="T21" fmla="*/ 238 h 1606"/>
                <a:gd name="T22" fmla="*/ 769 w 813"/>
                <a:gd name="T23" fmla="*/ 64 h 1606"/>
                <a:gd name="T24" fmla="*/ 813 w 813"/>
                <a:gd name="T25" fmla="*/ 0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3" h="1606">
                  <a:moveTo>
                    <a:pt x="813" y="0"/>
                  </a:moveTo>
                  <a:cubicBezTo>
                    <a:pt x="813" y="0"/>
                    <a:pt x="804" y="27"/>
                    <a:pt x="787" y="73"/>
                  </a:cubicBezTo>
                  <a:cubicBezTo>
                    <a:pt x="770" y="119"/>
                    <a:pt x="744" y="185"/>
                    <a:pt x="711" y="263"/>
                  </a:cubicBezTo>
                  <a:cubicBezTo>
                    <a:pt x="647" y="420"/>
                    <a:pt x="552" y="624"/>
                    <a:pt x="451" y="825"/>
                  </a:cubicBezTo>
                  <a:cubicBezTo>
                    <a:pt x="349" y="1026"/>
                    <a:pt x="240" y="1223"/>
                    <a:pt x="152" y="1368"/>
                  </a:cubicBezTo>
                  <a:cubicBezTo>
                    <a:pt x="109" y="1440"/>
                    <a:pt x="70" y="1500"/>
                    <a:pt x="43" y="1541"/>
                  </a:cubicBezTo>
                  <a:cubicBezTo>
                    <a:pt x="16" y="1583"/>
                    <a:pt x="0" y="1606"/>
                    <a:pt x="0" y="1606"/>
                  </a:cubicBezTo>
                  <a:cubicBezTo>
                    <a:pt x="0" y="1606"/>
                    <a:pt x="8" y="1579"/>
                    <a:pt x="26" y="1532"/>
                  </a:cubicBezTo>
                  <a:cubicBezTo>
                    <a:pt x="43" y="1486"/>
                    <a:pt x="68" y="1420"/>
                    <a:pt x="101" y="1342"/>
                  </a:cubicBezTo>
                  <a:cubicBezTo>
                    <a:pt x="166" y="1185"/>
                    <a:pt x="260" y="981"/>
                    <a:pt x="362" y="780"/>
                  </a:cubicBezTo>
                  <a:cubicBezTo>
                    <a:pt x="464" y="580"/>
                    <a:pt x="573" y="382"/>
                    <a:pt x="661" y="238"/>
                  </a:cubicBezTo>
                  <a:cubicBezTo>
                    <a:pt x="704" y="165"/>
                    <a:pt x="742" y="106"/>
                    <a:pt x="769" y="64"/>
                  </a:cubicBezTo>
                  <a:cubicBezTo>
                    <a:pt x="797" y="23"/>
                    <a:pt x="813" y="0"/>
                    <a:pt x="813" y="0"/>
                  </a:cubicBezTo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3" name="Freeform 372">
              <a:extLst>
                <a:ext uri="{FF2B5EF4-FFF2-40B4-BE49-F238E27FC236}">
                  <a16:creationId xmlns:a16="http://schemas.microsoft.com/office/drawing/2014/main" id="{B9A54C78-789E-441F-A069-FC73D60D4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" y="2749"/>
              <a:ext cx="512" cy="512"/>
            </a:xfrm>
            <a:custGeom>
              <a:avLst/>
              <a:gdLst>
                <a:gd name="T0" fmla="*/ 1581 w 1701"/>
                <a:gd name="T1" fmla="*/ 1067 h 1701"/>
                <a:gd name="T2" fmla="*/ 634 w 1701"/>
                <a:gd name="T3" fmla="*/ 1581 h 1701"/>
                <a:gd name="T4" fmla="*/ 119 w 1701"/>
                <a:gd name="T5" fmla="*/ 634 h 1701"/>
                <a:gd name="T6" fmla="*/ 1067 w 1701"/>
                <a:gd name="T7" fmla="*/ 120 h 1701"/>
                <a:gd name="T8" fmla="*/ 1581 w 1701"/>
                <a:gd name="T9" fmla="*/ 1067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1" h="1701">
                  <a:moveTo>
                    <a:pt x="1581" y="1067"/>
                  </a:moveTo>
                  <a:cubicBezTo>
                    <a:pt x="1462" y="1471"/>
                    <a:pt x="1037" y="1701"/>
                    <a:pt x="634" y="1581"/>
                  </a:cubicBezTo>
                  <a:cubicBezTo>
                    <a:pt x="230" y="1462"/>
                    <a:pt x="0" y="1038"/>
                    <a:pt x="119" y="634"/>
                  </a:cubicBezTo>
                  <a:cubicBezTo>
                    <a:pt x="239" y="230"/>
                    <a:pt x="663" y="0"/>
                    <a:pt x="1067" y="120"/>
                  </a:cubicBezTo>
                  <a:cubicBezTo>
                    <a:pt x="1470" y="239"/>
                    <a:pt x="1701" y="663"/>
                    <a:pt x="1581" y="1067"/>
                  </a:cubicBezTo>
                  <a:close/>
                </a:path>
              </a:pathLst>
            </a:custGeom>
            <a:solidFill>
              <a:srgbClr val="E5A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4" name="Freeform 373">
              <a:extLst>
                <a:ext uri="{FF2B5EF4-FFF2-40B4-BE49-F238E27FC236}">
                  <a16:creationId xmlns:a16="http://schemas.microsoft.com/office/drawing/2014/main" id="{9E4CD829-7261-4268-A47D-87C843840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" y="2796"/>
              <a:ext cx="420" cy="418"/>
            </a:xfrm>
            <a:custGeom>
              <a:avLst/>
              <a:gdLst>
                <a:gd name="T0" fmla="*/ 1296 w 1394"/>
                <a:gd name="T1" fmla="*/ 874 h 1393"/>
                <a:gd name="T2" fmla="*/ 520 w 1394"/>
                <a:gd name="T3" fmla="*/ 1295 h 1393"/>
                <a:gd name="T4" fmla="*/ 98 w 1394"/>
                <a:gd name="T5" fmla="*/ 519 h 1393"/>
                <a:gd name="T6" fmla="*/ 874 w 1394"/>
                <a:gd name="T7" fmla="*/ 98 h 1393"/>
                <a:gd name="T8" fmla="*/ 1296 w 1394"/>
                <a:gd name="T9" fmla="*/ 874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1393">
                  <a:moveTo>
                    <a:pt x="1296" y="874"/>
                  </a:moveTo>
                  <a:cubicBezTo>
                    <a:pt x="1198" y="1205"/>
                    <a:pt x="851" y="1393"/>
                    <a:pt x="520" y="1295"/>
                  </a:cubicBezTo>
                  <a:cubicBezTo>
                    <a:pt x="189" y="1198"/>
                    <a:pt x="0" y="850"/>
                    <a:pt x="98" y="519"/>
                  </a:cubicBezTo>
                  <a:cubicBezTo>
                    <a:pt x="196" y="188"/>
                    <a:pt x="544" y="0"/>
                    <a:pt x="874" y="98"/>
                  </a:cubicBezTo>
                  <a:cubicBezTo>
                    <a:pt x="1205" y="196"/>
                    <a:pt x="1394" y="543"/>
                    <a:pt x="1296" y="874"/>
                  </a:cubicBezTo>
                  <a:close/>
                </a:path>
              </a:pathLst>
            </a:custGeom>
            <a:solidFill>
              <a:srgbClr val="00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5" name="Freeform 374">
              <a:extLst>
                <a:ext uri="{FF2B5EF4-FFF2-40B4-BE49-F238E27FC236}">
                  <a16:creationId xmlns:a16="http://schemas.microsoft.com/office/drawing/2014/main" id="{89487D81-FC88-462D-A016-C4ED75651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" y="2891"/>
              <a:ext cx="221" cy="231"/>
            </a:xfrm>
            <a:custGeom>
              <a:avLst/>
              <a:gdLst>
                <a:gd name="T0" fmla="*/ 549 w 736"/>
                <a:gd name="T1" fmla="*/ 253 h 769"/>
                <a:gd name="T2" fmla="*/ 441 w 736"/>
                <a:gd name="T3" fmla="*/ 144 h 769"/>
                <a:gd name="T4" fmla="*/ 297 w 736"/>
                <a:gd name="T5" fmla="*/ 173 h 769"/>
                <a:gd name="T6" fmla="*/ 319 w 736"/>
                <a:gd name="T7" fmla="*/ 243 h 769"/>
                <a:gd name="T8" fmla="*/ 467 w 736"/>
                <a:gd name="T9" fmla="*/ 333 h 769"/>
                <a:gd name="T10" fmla="*/ 621 w 736"/>
                <a:gd name="T11" fmla="*/ 463 h 769"/>
                <a:gd name="T12" fmla="*/ 635 w 736"/>
                <a:gd name="T13" fmla="*/ 621 h 769"/>
                <a:gd name="T14" fmla="*/ 498 w 736"/>
                <a:gd name="T15" fmla="*/ 750 h 769"/>
                <a:gd name="T16" fmla="*/ 274 w 736"/>
                <a:gd name="T17" fmla="*/ 743 h 769"/>
                <a:gd name="T18" fmla="*/ 17 w 736"/>
                <a:gd name="T19" fmla="*/ 431 h 769"/>
                <a:gd name="T20" fmla="*/ 177 w 736"/>
                <a:gd name="T21" fmla="*/ 465 h 769"/>
                <a:gd name="T22" fmla="*/ 310 w 736"/>
                <a:gd name="T23" fmla="*/ 628 h 769"/>
                <a:gd name="T24" fmla="*/ 479 w 736"/>
                <a:gd name="T25" fmla="*/ 575 h 769"/>
                <a:gd name="T26" fmla="*/ 463 w 736"/>
                <a:gd name="T27" fmla="*/ 502 h 769"/>
                <a:gd name="T28" fmla="*/ 317 w 736"/>
                <a:gd name="T29" fmla="*/ 409 h 769"/>
                <a:gd name="T30" fmla="*/ 158 w 736"/>
                <a:gd name="T31" fmla="*/ 280 h 769"/>
                <a:gd name="T32" fmla="*/ 140 w 736"/>
                <a:gd name="T33" fmla="*/ 138 h 769"/>
                <a:gd name="T34" fmla="*/ 253 w 736"/>
                <a:gd name="T35" fmla="*/ 23 h 769"/>
                <a:gd name="T36" fmla="*/ 478 w 736"/>
                <a:gd name="T37" fmla="*/ 29 h 769"/>
                <a:gd name="T38" fmla="*/ 708 w 736"/>
                <a:gd name="T39" fmla="*/ 294 h 769"/>
                <a:gd name="T40" fmla="*/ 549 w 736"/>
                <a:gd name="T41" fmla="*/ 253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6" h="769">
                  <a:moveTo>
                    <a:pt x="549" y="253"/>
                  </a:moveTo>
                  <a:cubicBezTo>
                    <a:pt x="559" y="205"/>
                    <a:pt x="523" y="169"/>
                    <a:pt x="441" y="144"/>
                  </a:cubicBezTo>
                  <a:cubicBezTo>
                    <a:pt x="358" y="119"/>
                    <a:pt x="310" y="129"/>
                    <a:pt x="297" y="173"/>
                  </a:cubicBezTo>
                  <a:cubicBezTo>
                    <a:pt x="289" y="200"/>
                    <a:pt x="296" y="223"/>
                    <a:pt x="319" y="243"/>
                  </a:cubicBezTo>
                  <a:cubicBezTo>
                    <a:pt x="342" y="264"/>
                    <a:pt x="392" y="293"/>
                    <a:pt x="467" y="333"/>
                  </a:cubicBezTo>
                  <a:cubicBezTo>
                    <a:pt x="543" y="372"/>
                    <a:pt x="594" y="416"/>
                    <a:pt x="621" y="463"/>
                  </a:cubicBezTo>
                  <a:cubicBezTo>
                    <a:pt x="648" y="511"/>
                    <a:pt x="653" y="563"/>
                    <a:pt x="635" y="621"/>
                  </a:cubicBezTo>
                  <a:cubicBezTo>
                    <a:pt x="615" y="689"/>
                    <a:pt x="569" y="732"/>
                    <a:pt x="498" y="750"/>
                  </a:cubicBezTo>
                  <a:cubicBezTo>
                    <a:pt x="427" y="769"/>
                    <a:pt x="352" y="767"/>
                    <a:pt x="274" y="743"/>
                  </a:cubicBezTo>
                  <a:cubicBezTo>
                    <a:pt x="86" y="687"/>
                    <a:pt x="0" y="583"/>
                    <a:pt x="17" y="431"/>
                  </a:cubicBezTo>
                  <a:lnTo>
                    <a:pt x="177" y="465"/>
                  </a:lnTo>
                  <a:cubicBezTo>
                    <a:pt x="166" y="544"/>
                    <a:pt x="210" y="598"/>
                    <a:pt x="310" y="628"/>
                  </a:cubicBezTo>
                  <a:cubicBezTo>
                    <a:pt x="403" y="656"/>
                    <a:pt x="460" y="639"/>
                    <a:pt x="479" y="575"/>
                  </a:cubicBezTo>
                  <a:cubicBezTo>
                    <a:pt x="487" y="547"/>
                    <a:pt x="482" y="523"/>
                    <a:pt x="463" y="502"/>
                  </a:cubicBezTo>
                  <a:cubicBezTo>
                    <a:pt x="445" y="482"/>
                    <a:pt x="396" y="451"/>
                    <a:pt x="317" y="409"/>
                  </a:cubicBezTo>
                  <a:cubicBezTo>
                    <a:pt x="238" y="368"/>
                    <a:pt x="185" y="325"/>
                    <a:pt x="158" y="280"/>
                  </a:cubicBezTo>
                  <a:cubicBezTo>
                    <a:pt x="131" y="235"/>
                    <a:pt x="125" y="188"/>
                    <a:pt x="140" y="138"/>
                  </a:cubicBezTo>
                  <a:cubicBezTo>
                    <a:pt x="156" y="84"/>
                    <a:pt x="194" y="45"/>
                    <a:pt x="253" y="23"/>
                  </a:cubicBezTo>
                  <a:cubicBezTo>
                    <a:pt x="312" y="0"/>
                    <a:pt x="387" y="2"/>
                    <a:pt x="478" y="29"/>
                  </a:cubicBezTo>
                  <a:cubicBezTo>
                    <a:pt x="659" y="84"/>
                    <a:pt x="736" y="172"/>
                    <a:pt x="708" y="294"/>
                  </a:cubicBezTo>
                  <a:lnTo>
                    <a:pt x="549" y="253"/>
                  </a:lnTo>
                </a:path>
              </a:pathLst>
            </a:custGeom>
            <a:solidFill>
              <a:srgbClr val="C08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6" name="Freeform 375">
              <a:extLst>
                <a:ext uri="{FF2B5EF4-FFF2-40B4-BE49-F238E27FC236}">
                  <a16:creationId xmlns:a16="http://schemas.microsoft.com/office/drawing/2014/main" id="{5C976126-217E-43E0-A2A8-B86B21E34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8" y="2858"/>
              <a:ext cx="57" cy="54"/>
            </a:xfrm>
            <a:custGeom>
              <a:avLst/>
              <a:gdLst>
                <a:gd name="T0" fmla="*/ 44 w 57"/>
                <a:gd name="T1" fmla="*/ 54 h 54"/>
                <a:gd name="T2" fmla="*/ 0 w 57"/>
                <a:gd name="T3" fmla="*/ 40 h 54"/>
                <a:gd name="T4" fmla="*/ 12 w 57"/>
                <a:gd name="T5" fmla="*/ 0 h 54"/>
                <a:gd name="T6" fmla="*/ 57 w 57"/>
                <a:gd name="T7" fmla="*/ 13 h 54"/>
                <a:gd name="T8" fmla="*/ 44 w 5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4">
                  <a:moveTo>
                    <a:pt x="44" y="54"/>
                  </a:moveTo>
                  <a:lnTo>
                    <a:pt x="0" y="40"/>
                  </a:lnTo>
                  <a:lnTo>
                    <a:pt x="12" y="0"/>
                  </a:lnTo>
                  <a:lnTo>
                    <a:pt x="57" y="13"/>
                  </a:lnTo>
                  <a:lnTo>
                    <a:pt x="44" y="54"/>
                  </a:lnTo>
                  <a:close/>
                </a:path>
              </a:pathLst>
            </a:custGeom>
            <a:solidFill>
              <a:srgbClr val="C08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7" name="Freeform 376">
              <a:extLst>
                <a:ext uri="{FF2B5EF4-FFF2-40B4-BE49-F238E27FC236}">
                  <a16:creationId xmlns:a16="http://schemas.microsoft.com/office/drawing/2014/main" id="{CDECF079-8EA0-4FFD-ADAD-F5D038397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5" y="3100"/>
              <a:ext cx="57" cy="54"/>
            </a:xfrm>
            <a:custGeom>
              <a:avLst/>
              <a:gdLst>
                <a:gd name="T0" fmla="*/ 45 w 57"/>
                <a:gd name="T1" fmla="*/ 54 h 54"/>
                <a:gd name="T2" fmla="*/ 0 w 57"/>
                <a:gd name="T3" fmla="*/ 40 h 54"/>
                <a:gd name="T4" fmla="*/ 12 w 57"/>
                <a:gd name="T5" fmla="*/ 0 h 54"/>
                <a:gd name="T6" fmla="*/ 57 w 57"/>
                <a:gd name="T7" fmla="*/ 13 h 54"/>
                <a:gd name="T8" fmla="*/ 45 w 5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4">
                  <a:moveTo>
                    <a:pt x="45" y="54"/>
                  </a:moveTo>
                  <a:lnTo>
                    <a:pt x="0" y="40"/>
                  </a:lnTo>
                  <a:lnTo>
                    <a:pt x="12" y="0"/>
                  </a:lnTo>
                  <a:lnTo>
                    <a:pt x="57" y="13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C08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8" name="Freeform 377">
              <a:extLst>
                <a:ext uri="{FF2B5EF4-FFF2-40B4-BE49-F238E27FC236}">
                  <a16:creationId xmlns:a16="http://schemas.microsoft.com/office/drawing/2014/main" id="{4393B478-BF69-401E-AFD8-DC729C71D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" y="2826"/>
              <a:ext cx="131" cy="130"/>
            </a:xfrm>
            <a:custGeom>
              <a:avLst/>
              <a:gdLst>
                <a:gd name="T0" fmla="*/ 217 w 434"/>
                <a:gd name="T1" fmla="*/ 433 h 433"/>
                <a:gd name="T2" fmla="*/ 263 w 434"/>
                <a:gd name="T3" fmla="*/ 263 h 433"/>
                <a:gd name="T4" fmla="*/ 434 w 434"/>
                <a:gd name="T5" fmla="*/ 216 h 433"/>
                <a:gd name="T6" fmla="*/ 263 w 434"/>
                <a:gd name="T7" fmla="*/ 170 h 433"/>
                <a:gd name="T8" fmla="*/ 217 w 434"/>
                <a:gd name="T9" fmla="*/ 0 h 433"/>
                <a:gd name="T10" fmla="*/ 168 w 434"/>
                <a:gd name="T11" fmla="*/ 173 h 433"/>
                <a:gd name="T12" fmla="*/ 0 w 434"/>
                <a:gd name="T13" fmla="*/ 216 h 433"/>
                <a:gd name="T14" fmla="*/ 171 w 434"/>
                <a:gd name="T15" fmla="*/ 263 h 433"/>
                <a:gd name="T16" fmla="*/ 217 w 434"/>
                <a:gd name="T17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4" h="433">
                  <a:moveTo>
                    <a:pt x="217" y="433"/>
                  </a:moveTo>
                  <a:cubicBezTo>
                    <a:pt x="217" y="373"/>
                    <a:pt x="243" y="282"/>
                    <a:pt x="263" y="263"/>
                  </a:cubicBezTo>
                  <a:cubicBezTo>
                    <a:pt x="282" y="243"/>
                    <a:pt x="374" y="216"/>
                    <a:pt x="434" y="216"/>
                  </a:cubicBezTo>
                  <a:cubicBezTo>
                    <a:pt x="374" y="216"/>
                    <a:pt x="286" y="193"/>
                    <a:pt x="263" y="170"/>
                  </a:cubicBezTo>
                  <a:cubicBezTo>
                    <a:pt x="239" y="146"/>
                    <a:pt x="217" y="59"/>
                    <a:pt x="217" y="0"/>
                  </a:cubicBezTo>
                  <a:cubicBezTo>
                    <a:pt x="217" y="61"/>
                    <a:pt x="194" y="147"/>
                    <a:pt x="168" y="173"/>
                  </a:cubicBezTo>
                  <a:cubicBezTo>
                    <a:pt x="141" y="200"/>
                    <a:pt x="58" y="216"/>
                    <a:pt x="0" y="216"/>
                  </a:cubicBezTo>
                  <a:cubicBezTo>
                    <a:pt x="60" y="216"/>
                    <a:pt x="148" y="240"/>
                    <a:pt x="171" y="263"/>
                  </a:cubicBezTo>
                  <a:cubicBezTo>
                    <a:pt x="193" y="285"/>
                    <a:pt x="217" y="373"/>
                    <a:pt x="217" y="4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9" name="Freeform 378">
              <a:extLst>
                <a:ext uri="{FF2B5EF4-FFF2-40B4-BE49-F238E27FC236}">
                  <a16:creationId xmlns:a16="http://schemas.microsoft.com/office/drawing/2014/main" id="{C57DDB47-694B-4525-8C14-C2A416CB9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0" y="2920"/>
              <a:ext cx="47" cy="46"/>
            </a:xfrm>
            <a:custGeom>
              <a:avLst/>
              <a:gdLst>
                <a:gd name="T0" fmla="*/ 78 w 155"/>
                <a:gd name="T1" fmla="*/ 154 h 154"/>
                <a:gd name="T2" fmla="*/ 94 w 155"/>
                <a:gd name="T3" fmla="*/ 93 h 154"/>
                <a:gd name="T4" fmla="*/ 155 w 155"/>
                <a:gd name="T5" fmla="*/ 77 h 154"/>
                <a:gd name="T6" fmla="*/ 94 w 155"/>
                <a:gd name="T7" fmla="*/ 60 h 154"/>
                <a:gd name="T8" fmla="*/ 78 w 155"/>
                <a:gd name="T9" fmla="*/ 0 h 154"/>
                <a:gd name="T10" fmla="*/ 60 w 155"/>
                <a:gd name="T11" fmla="*/ 61 h 154"/>
                <a:gd name="T12" fmla="*/ 0 w 155"/>
                <a:gd name="T13" fmla="*/ 77 h 154"/>
                <a:gd name="T14" fmla="*/ 61 w 155"/>
                <a:gd name="T15" fmla="*/ 93 h 154"/>
                <a:gd name="T16" fmla="*/ 78 w 155"/>
                <a:gd name="T1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4">
                  <a:moveTo>
                    <a:pt x="78" y="154"/>
                  </a:moveTo>
                  <a:cubicBezTo>
                    <a:pt x="78" y="133"/>
                    <a:pt x="87" y="100"/>
                    <a:pt x="94" y="93"/>
                  </a:cubicBezTo>
                  <a:cubicBezTo>
                    <a:pt x="101" y="86"/>
                    <a:pt x="134" y="77"/>
                    <a:pt x="155" y="77"/>
                  </a:cubicBezTo>
                  <a:cubicBezTo>
                    <a:pt x="134" y="77"/>
                    <a:pt x="102" y="68"/>
                    <a:pt x="94" y="60"/>
                  </a:cubicBezTo>
                  <a:cubicBezTo>
                    <a:pt x="86" y="52"/>
                    <a:pt x="78" y="21"/>
                    <a:pt x="78" y="0"/>
                  </a:cubicBezTo>
                  <a:cubicBezTo>
                    <a:pt x="78" y="21"/>
                    <a:pt x="69" y="52"/>
                    <a:pt x="60" y="61"/>
                  </a:cubicBezTo>
                  <a:cubicBezTo>
                    <a:pt x="51" y="71"/>
                    <a:pt x="21" y="77"/>
                    <a:pt x="0" y="77"/>
                  </a:cubicBezTo>
                  <a:cubicBezTo>
                    <a:pt x="22" y="77"/>
                    <a:pt x="53" y="85"/>
                    <a:pt x="61" y="93"/>
                  </a:cubicBezTo>
                  <a:cubicBezTo>
                    <a:pt x="69" y="101"/>
                    <a:pt x="78" y="133"/>
                    <a:pt x="78" y="1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0" name="Freeform 379">
              <a:extLst>
                <a:ext uri="{FF2B5EF4-FFF2-40B4-BE49-F238E27FC236}">
                  <a16:creationId xmlns:a16="http://schemas.microsoft.com/office/drawing/2014/main" id="{38F207BB-2768-44D0-8578-0A7354FE2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6" y="2951"/>
              <a:ext cx="64" cy="64"/>
            </a:xfrm>
            <a:custGeom>
              <a:avLst/>
              <a:gdLst>
                <a:gd name="T0" fmla="*/ 107 w 214"/>
                <a:gd name="T1" fmla="*/ 214 h 214"/>
                <a:gd name="T2" fmla="*/ 130 w 214"/>
                <a:gd name="T3" fmla="*/ 130 h 214"/>
                <a:gd name="T4" fmla="*/ 214 w 214"/>
                <a:gd name="T5" fmla="*/ 107 h 214"/>
                <a:gd name="T6" fmla="*/ 130 w 214"/>
                <a:gd name="T7" fmla="*/ 84 h 214"/>
                <a:gd name="T8" fmla="*/ 107 w 214"/>
                <a:gd name="T9" fmla="*/ 0 h 214"/>
                <a:gd name="T10" fmla="*/ 83 w 214"/>
                <a:gd name="T11" fmla="*/ 86 h 214"/>
                <a:gd name="T12" fmla="*/ 0 w 214"/>
                <a:gd name="T13" fmla="*/ 107 h 214"/>
                <a:gd name="T14" fmla="*/ 84 w 214"/>
                <a:gd name="T15" fmla="*/ 130 h 214"/>
                <a:gd name="T16" fmla="*/ 107 w 214"/>
                <a:gd name="T17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14">
                  <a:moveTo>
                    <a:pt x="107" y="214"/>
                  </a:moveTo>
                  <a:cubicBezTo>
                    <a:pt x="107" y="185"/>
                    <a:pt x="120" y="140"/>
                    <a:pt x="130" y="130"/>
                  </a:cubicBezTo>
                  <a:cubicBezTo>
                    <a:pt x="139" y="120"/>
                    <a:pt x="185" y="107"/>
                    <a:pt x="214" y="107"/>
                  </a:cubicBezTo>
                  <a:cubicBezTo>
                    <a:pt x="185" y="107"/>
                    <a:pt x="141" y="96"/>
                    <a:pt x="130" y="84"/>
                  </a:cubicBezTo>
                  <a:cubicBezTo>
                    <a:pt x="118" y="73"/>
                    <a:pt x="107" y="30"/>
                    <a:pt x="107" y="0"/>
                  </a:cubicBezTo>
                  <a:cubicBezTo>
                    <a:pt x="107" y="30"/>
                    <a:pt x="96" y="73"/>
                    <a:pt x="83" y="86"/>
                  </a:cubicBezTo>
                  <a:cubicBezTo>
                    <a:pt x="70" y="99"/>
                    <a:pt x="29" y="107"/>
                    <a:pt x="0" y="107"/>
                  </a:cubicBezTo>
                  <a:cubicBezTo>
                    <a:pt x="30" y="107"/>
                    <a:pt x="73" y="119"/>
                    <a:pt x="84" y="130"/>
                  </a:cubicBezTo>
                  <a:cubicBezTo>
                    <a:pt x="96" y="141"/>
                    <a:pt x="107" y="185"/>
                    <a:pt x="107" y="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F28531F8-05BF-4F46-BC48-D6EF8BE28A0B}"/>
              </a:ext>
            </a:extLst>
          </p:cNvPr>
          <p:cNvSpPr/>
          <p:nvPr/>
        </p:nvSpPr>
        <p:spPr>
          <a:xfrm>
            <a:off x="6019800" y="646166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100" spc="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</a:rPr>
              <a:t>*Hypothetical Example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3914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Box 237">
            <a:extLst>
              <a:ext uri="{FF2B5EF4-FFF2-40B4-BE49-F238E27FC236}">
                <a16:creationId xmlns:a16="http://schemas.microsoft.com/office/drawing/2014/main" id="{3F4DD645-31BD-4A51-B5D4-9E8699E9AFD4}"/>
              </a:ext>
            </a:extLst>
          </p:cNvPr>
          <p:cNvSpPr txBox="1"/>
          <p:nvPr/>
        </p:nvSpPr>
        <p:spPr>
          <a:xfrm>
            <a:off x="717847" y="813729"/>
            <a:ext cx="10756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$541,011 of spending power evaporated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1BC62A4-222D-49E9-A6CB-1A2639A41FB1}"/>
              </a:ext>
            </a:extLst>
          </p:cNvPr>
          <p:cNvGrpSpPr/>
          <p:nvPr/>
        </p:nvGrpSpPr>
        <p:grpSpPr>
          <a:xfrm>
            <a:off x="340361" y="2155723"/>
            <a:ext cx="12192000" cy="3428999"/>
            <a:chOff x="0" y="2133599"/>
            <a:chExt cx="12192000" cy="342899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D8494C6-61E9-49F1-BFEA-09AD2158A82E}"/>
                </a:ext>
              </a:extLst>
            </p:cNvPr>
            <p:cNvGrpSpPr/>
            <p:nvPr/>
          </p:nvGrpSpPr>
          <p:grpSpPr>
            <a:xfrm>
              <a:off x="0" y="2209800"/>
              <a:ext cx="12192000" cy="3048000"/>
              <a:chOff x="0" y="2209800"/>
              <a:chExt cx="12192000" cy="304800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752923A-0C91-42E9-AF3B-628553F0C0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5257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7AB7CBA-19C6-4F7F-BC9E-43BCA8D066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9530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B8C67C9-2C6C-45C2-9F93-EAA7AF046E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6482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A277572-A3F9-4B20-906C-B0E7190F1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3434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B054D6C-E6D8-4BEE-93F1-E812DDAFC1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0386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613B8D6-6566-4D53-BD7E-12DB64FC9A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733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2CE7DA1-1021-4096-830F-8529108CC4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4290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70A3CBB-2E3C-4790-ADD8-E08CE6D85D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1242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2CBF4D3-CCC3-4B76-925F-6A71691596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8194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AD85EF7-6220-4F8D-B998-F555276B77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5146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8F83292-A99E-45A0-94A1-98058839F5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09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FB7034B-7ACB-428F-AD3E-FBE31D11A360}"/>
                </a:ext>
              </a:extLst>
            </p:cNvPr>
            <p:cNvSpPr/>
            <p:nvPr/>
          </p:nvSpPr>
          <p:spPr>
            <a:xfrm>
              <a:off x="0" y="2133599"/>
              <a:ext cx="12192000" cy="3428999"/>
            </a:xfrm>
            <a:prstGeom prst="rect">
              <a:avLst/>
            </a:prstGeom>
            <a:solidFill>
              <a:schemeClr val="bg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6270910-D5DC-4876-8F68-FE12C399F129}"/>
              </a:ext>
            </a:extLst>
          </p:cNvPr>
          <p:cNvSpPr/>
          <p:nvPr/>
        </p:nvSpPr>
        <p:spPr>
          <a:xfrm>
            <a:off x="2312718" y="2819775"/>
            <a:ext cx="1463656" cy="2736850"/>
          </a:xfrm>
          <a:prstGeom prst="rect">
            <a:avLst/>
          </a:pr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cs typeface="Times New Roman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A3E8F32-6C11-425D-9A32-EF75DAB01188}"/>
              </a:ext>
            </a:extLst>
          </p:cNvPr>
          <p:cNvSpPr/>
          <p:nvPr/>
        </p:nvSpPr>
        <p:spPr>
          <a:xfrm>
            <a:off x="3777460" y="2819775"/>
            <a:ext cx="1463656" cy="2736850"/>
          </a:xfrm>
          <a:prstGeom prst="rect">
            <a:avLst/>
          </a:pr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cs typeface="Times New Roman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F712C5B-CC04-4493-B75C-26F4EB90BC86}"/>
              </a:ext>
            </a:extLst>
          </p:cNvPr>
          <p:cNvSpPr/>
          <p:nvPr/>
        </p:nvSpPr>
        <p:spPr>
          <a:xfrm>
            <a:off x="5242202" y="2819775"/>
            <a:ext cx="1463656" cy="2736850"/>
          </a:xfrm>
          <a:prstGeom prst="rect">
            <a:avLst/>
          </a:pr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cs typeface="Times New Roman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EEB705-264B-4C55-BAFB-44A84A54198F}"/>
              </a:ext>
            </a:extLst>
          </p:cNvPr>
          <p:cNvSpPr/>
          <p:nvPr/>
        </p:nvSpPr>
        <p:spPr>
          <a:xfrm>
            <a:off x="6706944" y="2819775"/>
            <a:ext cx="1463656" cy="2736850"/>
          </a:xfrm>
          <a:prstGeom prst="rect">
            <a:avLst/>
          </a:pr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cs typeface="Times New Roman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F462A6E-837B-4B42-B96B-C2F7C74D6CD9}"/>
              </a:ext>
            </a:extLst>
          </p:cNvPr>
          <p:cNvSpPr/>
          <p:nvPr/>
        </p:nvSpPr>
        <p:spPr>
          <a:xfrm>
            <a:off x="8171686" y="2819775"/>
            <a:ext cx="1463656" cy="2736850"/>
          </a:xfrm>
          <a:prstGeom prst="rect">
            <a:avLst/>
          </a:pr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cs typeface="Times New Roman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C3657C-76DC-420D-B210-B288607927F7}"/>
              </a:ext>
            </a:extLst>
          </p:cNvPr>
          <p:cNvSpPr/>
          <p:nvPr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865DAD5-F756-490D-B437-3219BAC26E3C}"/>
              </a:ext>
            </a:extLst>
          </p:cNvPr>
          <p:cNvGrpSpPr/>
          <p:nvPr/>
        </p:nvGrpSpPr>
        <p:grpSpPr>
          <a:xfrm>
            <a:off x="2306083" y="2438403"/>
            <a:ext cx="7333347" cy="3124197"/>
            <a:chOff x="1695682" y="3048000"/>
            <a:chExt cx="7333347" cy="251460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BEEAAD7-8B35-4831-9200-03E4415F58E1}"/>
                </a:ext>
              </a:extLst>
            </p:cNvPr>
            <p:cNvCxnSpPr/>
            <p:nvPr/>
          </p:nvCxnSpPr>
          <p:spPr>
            <a:xfrm flipH="1" flipV="1">
              <a:off x="1695682" y="3048000"/>
              <a:ext cx="2077" cy="2514600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34CF0FE-B5B3-4B82-8BCC-02EF193848A7}"/>
                </a:ext>
              </a:extLst>
            </p:cNvPr>
            <p:cNvCxnSpPr/>
            <p:nvPr/>
          </p:nvCxnSpPr>
          <p:spPr>
            <a:xfrm flipH="1" flipV="1">
              <a:off x="3161936" y="3048000"/>
              <a:ext cx="2077" cy="2514600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263B635-D8C4-4FBB-A9A1-AD9EDBAD4DC3}"/>
                </a:ext>
              </a:extLst>
            </p:cNvPr>
            <p:cNvCxnSpPr/>
            <p:nvPr/>
          </p:nvCxnSpPr>
          <p:spPr>
            <a:xfrm flipH="1" flipV="1">
              <a:off x="4628190" y="3048000"/>
              <a:ext cx="2077" cy="2514600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6D8DCB3-4AAD-4DB0-9CF4-736A1A1D4F44}"/>
                </a:ext>
              </a:extLst>
            </p:cNvPr>
            <p:cNvCxnSpPr/>
            <p:nvPr/>
          </p:nvCxnSpPr>
          <p:spPr>
            <a:xfrm flipH="1" flipV="1">
              <a:off x="6094444" y="3048000"/>
              <a:ext cx="2077" cy="2514600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A28F5CA-3DA1-4CC0-9960-44B090FE2EEF}"/>
                </a:ext>
              </a:extLst>
            </p:cNvPr>
            <p:cNvCxnSpPr/>
            <p:nvPr/>
          </p:nvCxnSpPr>
          <p:spPr>
            <a:xfrm flipH="1" flipV="1">
              <a:off x="7560698" y="3048000"/>
              <a:ext cx="2077" cy="2514600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CC2EAEF-5E9E-4E25-8034-C5AE54351A3C}"/>
                </a:ext>
              </a:extLst>
            </p:cNvPr>
            <p:cNvCxnSpPr/>
            <p:nvPr/>
          </p:nvCxnSpPr>
          <p:spPr>
            <a:xfrm flipH="1" flipV="1">
              <a:off x="9026952" y="3048000"/>
              <a:ext cx="2077" cy="2514600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7DC796D-A7B9-49FD-ACCC-BDA181FF652D}"/>
              </a:ext>
            </a:extLst>
          </p:cNvPr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gradFill>
            <a:gsLst>
              <a:gs pos="100000">
                <a:srgbClr val="FBFBFB"/>
              </a:gs>
              <a:gs pos="0">
                <a:srgbClr val="E6E6E6">
                  <a:lumMod val="15000"/>
                  <a:lumOff val="85000"/>
                </a:srgbClr>
              </a:gs>
            </a:gsLst>
            <a:lin ang="2700000" scaled="1"/>
          </a:gra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962DACE2-0323-4B8F-A263-42C4C79EA4D0}"/>
              </a:ext>
            </a:extLst>
          </p:cNvPr>
          <p:cNvSpPr/>
          <p:nvPr/>
        </p:nvSpPr>
        <p:spPr>
          <a:xfrm>
            <a:off x="1967800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NimbusSanL" panose="00000800000000000000" pitchFamily="50" charset="0"/>
              </a:rPr>
              <a:t>70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CC907063-8A3B-446F-A918-95A3FCCB7DD2}"/>
              </a:ext>
            </a:extLst>
          </p:cNvPr>
          <p:cNvSpPr/>
          <p:nvPr/>
        </p:nvSpPr>
        <p:spPr>
          <a:xfrm>
            <a:off x="3433881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NimbusSanL" panose="00000800000000000000" pitchFamily="50" charset="0"/>
              </a:rPr>
              <a:t>75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37026663-0E93-4C63-9BCA-DB066EE66DDC}"/>
              </a:ext>
            </a:extLst>
          </p:cNvPr>
          <p:cNvSpPr/>
          <p:nvPr/>
        </p:nvSpPr>
        <p:spPr>
          <a:xfrm>
            <a:off x="4899962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NimbusSanL" panose="00000800000000000000" pitchFamily="50" charset="0"/>
              </a:rPr>
              <a:t>80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F228C537-62E6-4B2D-B6CB-1530C2289555}"/>
              </a:ext>
            </a:extLst>
          </p:cNvPr>
          <p:cNvSpPr/>
          <p:nvPr/>
        </p:nvSpPr>
        <p:spPr>
          <a:xfrm>
            <a:off x="6366043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NimbusSanL" panose="00000800000000000000" pitchFamily="50" charset="0"/>
              </a:rPr>
              <a:t>85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0404BDBF-AE05-47C9-A5A3-BCD01F56A6C7}"/>
              </a:ext>
            </a:extLst>
          </p:cNvPr>
          <p:cNvSpPr/>
          <p:nvPr/>
        </p:nvSpPr>
        <p:spPr>
          <a:xfrm>
            <a:off x="7832124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NimbusSanL" panose="00000800000000000000" pitchFamily="50" charset="0"/>
              </a:rPr>
              <a:t>90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DF2B382B-F74F-48FE-8B1A-9E753332F25A}"/>
              </a:ext>
            </a:extLst>
          </p:cNvPr>
          <p:cNvSpPr/>
          <p:nvPr/>
        </p:nvSpPr>
        <p:spPr>
          <a:xfrm>
            <a:off x="9298205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NimbusSanL" panose="00000800000000000000" pitchFamily="50" charset="0"/>
              </a:rPr>
              <a:t>95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5BD9EA9-E8A0-4381-8648-4285BAB8425E}"/>
              </a:ext>
            </a:extLst>
          </p:cNvPr>
          <p:cNvSpPr txBox="1"/>
          <p:nvPr/>
        </p:nvSpPr>
        <p:spPr>
          <a:xfrm>
            <a:off x="717847" y="593895"/>
            <a:ext cx="10756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latin typeface="+mj-lt"/>
                <a:cs typeface="Times New Roman" charset="0"/>
              </a:rPr>
              <a:t>Spending power reduced by </a:t>
            </a:r>
          </a:p>
          <a:p>
            <a:pPr algn="ctr"/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3"/>
                </a:solidFill>
                <a:latin typeface="+mj-lt"/>
                <a:cs typeface="Times New Roman" charset="0"/>
              </a:rPr>
              <a:t>3% annual inflation</a:t>
            </a:r>
            <a:endParaRPr lang="en-US" sz="4400" b="1" dirty="0">
              <a:ln>
                <a:solidFill>
                  <a:schemeClr val="accent1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3"/>
              </a:solidFill>
              <a:latin typeface="+mj-lt"/>
              <a:cs typeface="Times New Roman" charset="0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03EBE0E4-63B9-43C2-A1FD-96D63D9D3DAA}"/>
              </a:ext>
            </a:extLst>
          </p:cNvPr>
          <p:cNvSpPr/>
          <p:nvPr/>
        </p:nvSpPr>
        <p:spPr>
          <a:xfrm flipV="1">
            <a:off x="8171686" y="2819775"/>
            <a:ext cx="1463656" cy="1621029"/>
          </a:xfrm>
          <a:custGeom>
            <a:avLst/>
            <a:gdLst>
              <a:gd name="connsiteX0" fmla="*/ 0 w 1463656"/>
              <a:gd name="connsiteY0" fmla="*/ 1621029 h 1621029"/>
              <a:gd name="connsiteX1" fmla="*/ 1463656 w 1463656"/>
              <a:gd name="connsiteY1" fmla="*/ 1621029 h 1621029"/>
              <a:gd name="connsiteX2" fmla="*/ 1463656 w 1463656"/>
              <a:gd name="connsiteY2" fmla="*/ 0 h 1621029"/>
              <a:gd name="connsiteX3" fmla="*/ 0 w 1463656"/>
              <a:gd name="connsiteY3" fmla="*/ 324015 h 162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3656" h="1621029">
                <a:moveTo>
                  <a:pt x="0" y="1621029"/>
                </a:moveTo>
                <a:lnTo>
                  <a:pt x="1463656" y="1621029"/>
                </a:lnTo>
                <a:lnTo>
                  <a:pt x="1463656" y="0"/>
                </a:lnTo>
                <a:lnTo>
                  <a:pt x="0" y="324015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 dirty="0">
              <a:latin typeface="Times New Roman" charset="0"/>
              <a:cs typeface="Times New Roman" charset="0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CCDF14F6-F11D-4CC6-B298-96C86303DD9D}"/>
              </a:ext>
            </a:extLst>
          </p:cNvPr>
          <p:cNvSpPr/>
          <p:nvPr/>
        </p:nvSpPr>
        <p:spPr>
          <a:xfrm flipV="1">
            <a:off x="6706944" y="2819775"/>
            <a:ext cx="1463656" cy="1296774"/>
          </a:xfrm>
          <a:custGeom>
            <a:avLst/>
            <a:gdLst>
              <a:gd name="connsiteX0" fmla="*/ 0 w 1463656"/>
              <a:gd name="connsiteY0" fmla="*/ 1296774 h 1296774"/>
              <a:gd name="connsiteX1" fmla="*/ 1463656 w 1463656"/>
              <a:gd name="connsiteY1" fmla="*/ 1296774 h 1296774"/>
              <a:gd name="connsiteX2" fmla="*/ 1463656 w 1463656"/>
              <a:gd name="connsiteY2" fmla="*/ 0 h 1296774"/>
              <a:gd name="connsiteX3" fmla="*/ 0 w 1463656"/>
              <a:gd name="connsiteY3" fmla="*/ 324015 h 129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3656" h="1296774">
                <a:moveTo>
                  <a:pt x="0" y="1296774"/>
                </a:moveTo>
                <a:lnTo>
                  <a:pt x="1463656" y="1296774"/>
                </a:lnTo>
                <a:lnTo>
                  <a:pt x="1463656" y="0"/>
                </a:lnTo>
                <a:lnTo>
                  <a:pt x="0" y="324015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 dirty="0">
              <a:latin typeface="Times New Roman" charset="0"/>
              <a:cs typeface="Times New Roman" charset="0"/>
            </a:endParaRPr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89064AFA-8920-4893-9E28-442D8A881EB5}"/>
              </a:ext>
            </a:extLst>
          </p:cNvPr>
          <p:cNvSpPr/>
          <p:nvPr/>
        </p:nvSpPr>
        <p:spPr>
          <a:xfrm flipV="1">
            <a:off x="5242202" y="2819775"/>
            <a:ext cx="1463656" cy="972519"/>
          </a:xfrm>
          <a:custGeom>
            <a:avLst/>
            <a:gdLst>
              <a:gd name="connsiteX0" fmla="*/ 0 w 1463656"/>
              <a:gd name="connsiteY0" fmla="*/ 972519 h 972519"/>
              <a:gd name="connsiteX1" fmla="*/ 1463656 w 1463656"/>
              <a:gd name="connsiteY1" fmla="*/ 972519 h 972519"/>
              <a:gd name="connsiteX2" fmla="*/ 1463656 w 1463656"/>
              <a:gd name="connsiteY2" fmla="*/ 0 h 972519"/>
              <a:gd name="connsiteX3" fmla="*/ 0 w 1463656"/>
              <a:gd name="connsiteY3" fmla="*/ 324015 h 97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3656" h="972519">
                <a:moveTo>
                  <a:pt x="0" y="972519"/>
                </a:moveTo>
                <a:lnTo>
                  <a:pt x="1463656" y="972519"/>
                </a:lnTo>
                <a:lnTo>
                  <a:pt x="1463656" y="0"/>
                </a:lnTo>
                <a:lnTo>
                  <a:pt x="0" y="324015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 dirty="0">
              <a:latin typeface="Times New Roman" charset="0"/>
              <a:cs typeface="Times New Roman" charset="0"/>
            </a:endParaRPr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65F148A1-280C-481C-9AA1-F32E8ED6EE3D}"/>
              </a:ext>
            </a:extLst>
          </p:cNvPr>
          <p:cNvSpPr/>
          <p:nvPr/>
        </p:nvSpPr>
        <p:spPr>
          <a:xfrm flipV="1">
            <a:off x="3777460" y="2819775"/>
            <a:ext cx="1463656" cy="648270"/>
          </a:xfrm>
          <a:custGeom>
            <a:avLst/>
            <a:gdLst>
              <a:gd name="connsiteX0" fmla="*/ 0 w 1463656"/>
              <a:gd name="connsiteY0" fmla="*/ 648270 h 648270"/>
              <a:gd name="connsiteX1" fmla="*/ 1463656 w 1463656"/>
              <a:gd name="connsiteY1" fmla="*/ 648270 h 648270"/>
              <a:gd name="connsiteX2" fmla="*/ 1463656 w 1463656"/>
              <a:gd name="connsiteY2" fmla="*/ 0 h 648270"/>
              <a:gd name="connsiteX3" fmla="*/ 0 w 1463656"/>
              <a:gd name="connsiteY3" fmla="*/ 324015 h 64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3656" h="648270">
                <a:moveTo>
                  <a:pt x="0" y="648270"/>
                </a:moveTo>
                <a:lnTo>
                  <a:pt x="1463656" y="648270"/>
                </a:lnTo>
                <a:lnTo>
                  <a:pt x="1463656" y="0"/>
                </a:lnTo>
                <a:lnTo>
                  <a:pt x="0" y="324015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 dirty="0">
              <a:latin typeface="Times New Roman" charset="0"/>
              <a:cs typeface="Times New Roman" charset="0"/>
            </a:endParaRPr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E8D3FF11-9B71-4C34-8043-2E022FF2A69E}"/>
              </a:ext>
            </a:extLst>
          </p:cNvPr>
          <p:cNvSpPr/>
          <p:nvPr/>
        </p:nvSpPr>
        <p:spPr>
          <a:xfrm flipV="1">
            <a:off x="2312744" y="2819775"/>
            <a:ext cx="1463630" cy="324009"/>
          </a:xfrm>
          <a:custGeom>
            <a:avLst/>
            <a:gdLst>
              <a:gd name="connsiteX0" fmla="*/ 0 w 1463630"/>
              <a:gd name="connsiteY0" fmla="*/ 324009 h 324009"/>
              <a:gd name="connsiteX1" fmla="*/ 1463630 w 1463630"/>
              <a:gd name="connsiteY1" fmla="*/ 324009 h 324009"/>
              <a:gd name="connsiteX2" fmla="*/ 1463630 w 1463630"/>
              <a:gd name="connsiteY2" fmla="*/ 0 h 32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3630" h="324009">
                <a:moveTo>
                  <a:pt x="0" y="324009"/>
                </a:moveTo>
                <a:lnTo>
                  <a:pt x="1463630" y="324009"/>
                </a:lnTo>
                <a:lnTo>
                  <a:pt x="1463630" y="0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 dirty="0">
              <a:latin typeface="Times New Roman" charset="0"/>
              <a:cs typeface="Times New Roman" charset="0"/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11B7C10-2022-4BEE-B883-43B77C828E28}"/>
              </a:ext>
            </a:extLst>
          </p:cNvPr>
          <p:cNvGrpSpPr/>
          <p:nvPr/>
        </p:nvGrpSpPr>
        <p:grpSpPr>
          <a:xfrm rot="10800000">
            <a:off x="3244442" y="3076012"/>
            <a:ext cx="1054340" cy="635238"/>
            <a:chOff x="1538648" y="4799643"/>
            <a:chExt cx="1374836" cy="828335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7E783551-2D6F-4353-B8DC-52D05C6D6009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9B41B055-E233-40EC-9550-DE60FCBF6B2B}"/>
                </a:ext>
              </a:extLst>
            </p:cNvPr>
            <p:cNvSpPr/>
            <p:nvPr/>
          </p:nvSpPr>
          <p:spPr>
            <a:xfrm>
              <a:off x="2102232" y="5380310"/>
              <a:ext cx="247668" cy="247668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5" name="TextBox 16">
              <a:extLst>
                <a:ext uri="{FF2B5EF4-FFF2-40B4-BE49-F238E27FC236}">
                  <a16:creationId xmlns:a16="http://schemas.microsoft.com/office/drawing/2014/main" id="{163D05E2-F9BB-4269-9E32-790C9635C05D}"/>
                </a:ext>
              </a:extLst>
            </p:cNvPr>
            <p:cNvSpPr txBox="1"/>
            <p:nvPr/>
          </p:nvSpPr>
          <p:spPr>
            <a:xfrm rot="10800000">
              <a:off x="1538648" y="47996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NimbusSanL" panose="00000800000000000000" pitchFamily="50" charset="0"/>
                </a:rPr>
                <a:t>28,768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2FBF673-D1A5-4DB9-849D-E6902DBF93A2}"/>
              </a:ext>
            </a:extLst>
          </p:cNvPr>
          <p:cNvGrpSpPr/>
          <p:nvPr/>
        </p:nvGrpSpPr>
        <p:grpSpPr>
          <a:xfrm rot="5400000">
            <a:off x="10105053" y="3916624"/>
            <a:ext cx="369332" cy="985162"/>
            <a:chOff x="1925069" y="4122208"/>
            <a:chExt cx="481602" cy="1188677"/>
          </a:xfrm>
        </p:grpSpPr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EC51FE5-A3A7-4EB7-97BD-14F1400DD09E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6">
              <a:extLst>
                <a:ext uri="{FF2B5EF4-FFF2-40B4-BE49-F238E27FC236}">
                  <a16:creationId xmlns:a16="http://schemas.microsoft.com/office/drawing/2014/main" id="{65ECF33B-BE86-4478-8C4B-38FEE05AA6F2}"/>
                </a:ext>
              </a:extLst>
            </p:cNvPr>
            <p:cNvSpPr txBox="1"/>
            <p:nvPr/>
          </p:nvSpPr>
          <p:spPr>
            <a:xfrm rot="16200000">
              <a:off x="1571531" y="4475746"/>
              <a:ext cx="1188677" cy="48160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NimbusSanL" panose="00000800000000000000" pitchFamily="50" charset="0"/>
                </a:rPr>
                <a:t>$15,644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C7D10D1-FE12-4ADC-A918-76916BB52560}"/>
              </a:ext>
            </a:extLst>
          </p:cNvPr>
          <p:cNvGrpSpPr/>
          <p:nvPr/>
        </p:nvGrpSpPr>
        <p:grpSpPr>
          <a:xfrm rot="10800000">
            <a:off x="4714466" y="3378151"/>
            <a:ext cx="1054340" cy="635238"/>
            <a:chOff x="1538648" y="4799643"/>
            <a:chExt cx="1374836" cy="828335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52F58C98-3D96-4B51-A7CE-E299F6CF134E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DDC113BD-3B2C-45E3-8E5F-7A4546A0932E}"/>
                </a:ext>
              </a:extLst>
            </p:cNvPr>
            <p:cNvSpPr/>
            <p:nvPr/>
          </p:nvSpPr>
          <p:spPr>
            <a:xfrm>
              <a:off x="2102232" y="5380310"/>
              <a:ext cx="247668" cy="247668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11" name="TextBox 16">
              <a:extLst>
                <a:ext uri="{FF2B5EF4-FFF2-40B4-BE49-F238E27FC236}">
                  <a16:creationId xmlns:a16="http://schemas.microsoft.com/office/drawing/2014/main" id="{40517166-CCFC-42B0-8448-1F0DDE29F2C1}"/>
                </a:ext>
              </a:extLst>
            </p:cNvPr>
            <p:cNvSpPr txBox="1"/>
            <p:nvPr/>
          </p:nvSpPr>
          <p:spPr>
            <a:xfrm rot="10800000">
              <a:off x="1538648" y="47996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NimbusSanL" panose="00000800000000000000" pitchFamily="50" charset="0"/>
                </a:rPr>
                <a:t>24,704</a:t>
              </a: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FB9D9C77-C52D-41C3-80DE-E73E7A07A8A9}"/>
              </a:ext>
            </a:extLst>
          </p:cNvPr>
          <p:cNvGrpSpPr/>
          <p:nvPr/>
        </p:nvGrpSpPr>
        <p:grpSpPr>
          <a:xfrm rot="10800000">
            <a:off x="6184490" y="3680290"/>
            <a:ext cx="1054340" cy="635238"/>
            <a:chOff x="1538648" y="4799643"/>
            <a:chExt cx="1374836" cy="828335"/>
          </a:xfrm>
        </p:grpSpPr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F595E5E0-9F09-459D-87A7-AAADFFE27EB5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B2333E6-CC74-4C3C-98EF-071BA42A5C88}"/>
                </a:ext>
              </a:extLst>
            </p:cNvPr>
            <p:cNvSpPr/>
            <p:nvPr/>
          </p:nvSpPr>
          <p:spPr>
            <a:xfrm>
              <a:off x="2102232" y="5380310"/>
              <a:ext cx="247668" cy="247668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15" name="TextBox 16">
              <a:extLst>
                <a:ext uri="{FF2B5EF4-FFF2-40B4-BE49-F238E27FC236}">
                  <a16:creationId xmlns:a16="http://schemas.microsoft.com/office/drawing/2014/main" id="{F20C50FD-F9F9-4A53-A93F-EA537F88FABF}"/>
                </a:ext>
              </a:extLst>
            </p:cNvPr>
            <p:cNvSpPr txBox="1"/>
            <p:nvPr/>
          </p:nvSpPr>
          <p:spPr>
            <a:xfrm rot="10800000">
              <a:off x="1538648" y="47996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NimbusSanL" panose="00000800000000000000" pitchFamily="50" charset="0"/>
                </a:rPr>
                <a:t>$21,214</a:t>
              </a: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8834E5C-31FE-481E-98DB-096F6218FC50}"/>
              </a:ext>
            </a:extLst>
          </p:cNvPr>
          <p:cNvGrpSpPr/>
          <p:nvPr/>
        </p:nvGrpSpPr>
        <p:grpSpPr>
          <a:xfrm rot="10800000">
            <a:off x="7654514" y="4019800"/>
            <a:ext cx="1054340" cy="635238"/>
            <a:chOff x="1538648" y="4799643"/>
            <a:chExt cx="1374836" cy="828335"/>
          </a:xfrm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3727238E-22B7-4EE5-81C4-76BEF09715A2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96684390-7905-4113-8C8C-181CE3D31D9D}"/>
                </a:ext>
              </a:extLst>
            </p:cNvPr>
            <p:cNvSpPr/>
            <p:nvPr/>
          </p:nvSpPr>
          <p:spPr>
            <a:xfrm>
              <a:off x="2102232" y="5380310"/>
              <a:ext cx="247668" cy="247668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19" name="TextBox 16">
              <a:extLst>
                <a:ext uri="{FF2B5EF4-FFF2-40B4-BE49-F238E27FC236}">
                  <a16:creationId xmlns:a16="http://schemas.microsoft.com/office/drawing/2014/main" id="{3640D938-D0D3-4EB1-8B74-70295033EB3D}"/>
                </a:ext>
              </a:extLst>
            </p:cNvPr>
            <p:cNvSpPr txBox="1"/>
            <p:nvPr/>
          </p:nvSpPr>
          <p:spPr>
            <a:xfrm rot="10800000">
              <a:off x="1538648" y="47996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NimbusSanL" panose="00000800000000000000" pitchFamily="50" charset="0"/>
                </a:rPr>
                <a:t>$18,217</a:t>
              </a: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B446C48F-76A7-4A4D-B01A-19DD58F9F336}"/>
              </a:ext>
            </a:extLst>
          </p:cNvPr>
          <p:cNvGrpSpPr/>
          <p:nvPr/>
        </p:nvGrpSpPr>
        <p:grpSpPr>
          <a:xfrm rot="10800000">
            <a:off x="9539805" y="4359315"/>
            <a:ext cx="189933" cy="317721"/>
            <a:chOff x="2102232" y="5213677"/>
            <a:chExt cx="247668" cy="414301"/>
          </a:xfrm>
        </p:grpSpPr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1655A7D9-A0C3-4696-BB00-13C3B4A7083C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E8B58DF8-E6CF-402E-8317-15F8855F800C}"/>
                </a:ext>
              </a:extLst>
            </p:cNvPr>
            <p:cNvSpPr/>
            <p:nvPr/>
          </p:nvSpPr>
          <p:spPr>
            <a:xfrm>
              <a:off x="2102232" y="5380310"/>
              <a:ext cx="247668" cy="247668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5BA12379-25A4-4161-8D46-FB54DF31FC09}"/>
              </a:ext>
            </a:extLst>
          </p:cNvPr>
          <p:cNvGrpSpPr/>
          <p:nvPr/>
        </p:nvGrpSpPr>
        <p:grpSpPr>
          <a:xfrm rot="16200000" flipH="1">
            <a:off x="1606683" y="2148819"/>
            <a:ext cx="369332" cy="1227124"/>
            <a:chOff x="1925065" y="4027837"/>
            <a:chExt cx="481602" cy="1600141"/>
          </a:xfrm>
        </p:grpSpPr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A333CE1F-815A-40E0-99BA-EFA78FBE8E42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70ADA3CC-EC74-42D6-8A12-57A56EE09E0A}"/>
                </a:ext>
              </a:extLst>
            </p:cNvPr>
            <p:cNvSpPr/>
            <p:nvPr/>
          </p:nvSpPr>
          <p:spPr>
            <a:xfrm>
              <a:off x="2102232" y="5380310"/>
              <a:ext cx="247668" cy="247668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31" name="TextBox 16">
              <a:extLst>
                <a:ext uri="{FF2B5EF4-FFF2-40B4-BE49-F238E27FC236}">
                  <a16:creationId xmlns:a16="http://schemas.microsoft.com/office/drawing/2014/main" id="{67D8910A-D69C-44E6-B362-C2BD5D4E08CF}"/>
                </a:ext>
              </a:extLst>
            </p:cNvPr>
            <p:cNvSpPr txBox="1"/>
            <p:nvPr/>
          </p:nvSpPr>
          <p:spPr>
            <a:xfrm rot="16200000">
              <a:off x="1527225" y="4425677"/>
              <a:ext cx="1277281" cy="48160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NimbusSanL" panose="00000800000000000000" pitchFamily="50" charset="0"/>
                </a:rPr>
                <a:t>$33,500</a:t>
              </a:r>
            </a:p>
          </p:txBody>
        </p:sp>
      </p:grp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FFE19C5D-0FE1-41D7-8BD8-95C33AAC5BCB}"/>
              </a:ext>
            </a:extLst>
          </p:cNvPr>
          <p:cNvCxnSpPr>
            <a:cxnSpLocks/>
          </p:cNvCxnSpPr>
          <p:nvPr/>
        </p:nvCxnSpPr>
        <p:spPr>
          <a:xfrm>
            <a:off x="0" y="5562600"/>
            <a:ext cx="12192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16">
            <a:extLst>
              <a:ext uri="{FF2B5EF4-FFF2-40B4-BE49-F238E27FC236}">
                <a16:creationId xmlns:a16="http://schemas.microsoft.com/office/drawing/2014/main" id="{D5BD3B4A-C9F5-4749-B3D0-15880A9A7434}"/>
              </a:ext>
            </a:extLst>
          </p:cNvPr>
          <p:cNvSpPr txBox="1"/>
          <p:nvPr/>
        </p:nvSpPr>
        <p:spPr>
          <a:xfrm>
            <a:off x="0" y="314452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$20,000</a:t>
            </a:r>
          </a:p>
        </p:txBody>
      </p:sp>
      <p:sp>
        <p:nvSpPr>
          <p:cNvPr id="88" name="TextBox 16">
            <a:extLst>
              <a:ext uri="{FF2B5EF4-FFF2-40B4-BE49-F238E27FC236}">
                <a16:creationId xmlns:a16="http://schemas.microsoft.com/office/drawing/2014/main" id="{1A58EE1A-FCA2-1445-88E8-305F063621D7}"/>
              </a:ext>
            </a:extLst>
          </p:cNvPr>
          <p:cNvSpPr txBox="1"/>
          <p:nvPr/>
        </p:nvSpPr>
        <p:spPr>
          <a:xfrm>
            <a:off x="0" y="284226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$30,000</a:t>
            </a:r>
          </a:p>
        </p:txBody>
      </p:sp>
      <p:sp>
        <p:nvSpPr>
          <p:cNvPr id="89" name="TextBox 16">
            <a:extLst>
              <a:ext uri="{FF2B5EF4-FFF2-40B4-BE49-F238E27FC236}">
                <a16:creationId xmlns:a16="http://schemas.microsoft.com/office/drawing/2014/main" id="{19611F9B-F309-3748-BA9E-C9D412183CE4}"/>
              </a:ext>
            </a:extLst>
          </p:cNvPr>
          <p:cNvSpPr txBox="1"/>
          <p:nvPr/>
        </p:nvSpPr>
        <p:spPr>
          <a:xfrm>
            <a:off x="0" y="254000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$40,000</a:t>
            </a:r>
          </a:p>
        </p:txBody>
      </p:sp>
      <p:sp>
        <p:nvSpPr>
          <p:cNvPr id="90" name="TextBox 16">
            <a:extLst>
              <a:ext uri="{FF2B5EF4-FFF2-40B4-BE49-F238E27FC236}">
                <a16:creationId xmlns:a16="http://schemas.microsoft.com/office/drawing/2014/main" id="{EE130CA4-C3E0-644E-8113-FB0FA94E01A6}"/>
              </a:ext>
            </a:extLst>
          </p:cNvPr>
          <p:cNvSpPr txBox="1"/>
          <p:nvPr/>
        </p:nvSpPr>
        <p:spPr>
          <a:xfrm>
            <a:off x="0" y="223774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$50,000</a:t>
            </a:r>
          </a:p>
        </p:txBody>
      </p:sp>
      <p:sp>
        <p:nvSpPr>
          <p:cNvPr id="91" name="TextBox 16">
            <a:extLst>
              <a:ext uri="{FF2B5EF4-FFF2-40B4-BE49-F238E27FC236}">
                <a16:creationId xmlns:a16="http://schemas.microsoft.com/office/drawing/2014/main" id="{DD79A0D9-1274-944D-A867-8AC88A0304A4}"/>
              </a:ext>
            </a:extLst>
          </p:cNvPr>
          <p:cNvSpPr txBox="1"/>
          <p:nvPr/>
        </p:nvSpPr>
        <p:spPr>
          <a:xfrm>
            <a:off x="0" y="193548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$60,000</a:t>
            </a:r>
          </a:p>
        </p:txBody>
      </p:sp>
      <p:sp>
        <p:nvSpPr>
          <p:cNvPr id="92" name="TextBox 16">
            <a:extLst>
              <a:ext uri="{FF2B5EF4-FFF2-40B4-BE49-F238E27FC236}">
                <a16:creationId xmlns:a16="http://schemas.microsoft.com/office/drawing/2014/main" id="{546DE5C4-780B-D44C-B225-0B072A5CBC9E}"/>
              </a:ext>
            </a:extLst>
          </p:cNvPr>
          <p:cNvSpPr txBox="1"/>
          <p:nvPr/>
        </p:nvSpPr>
        <p:spPr>
          <a:xfrm>
            <a:off x="0" y="163322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$70,000</a:t>
            </a:r>
          </a:p>
        </p:txBody>
      </p:sp>
      <p:sp>
        <p:nvSpPr>
          <p:cNvPr id="93" name="TextBox 16">
            <a:extLst>
              <a:ext uri="{FF2B5EF4-FFF2-40B4-BE49-F238E27FC236}">
                <a16:creationId xmlns:a16="http://schemas.microsoft.com/office/drawing/2014/main" id="{B6C7B327-10E8-C04A-9A24-A467F77A6D6C}"/>
              </a:ext>
            </a:extLst>
          </p:cNvPr>
          <p:cNvSpPr txBox="1"/>
          <p:nvPr/>
        </p:nvSpPr>
        <p:spPr>
          <a:xfrm>
            <a:off x="0" y="133096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$80,000</a:t>
            </a:r>
          </a:p>
        </p:txBody>
      </p:sp>
      <p:sp>
        <p:nvSpPr>
          <p:cNvPr id="94" name="TextBox 16">
            <a:extLst>
              <a:ext uri="{FF2B5EF4-FFF2-40B4-BE49-F238E27FC236}">
                <a16:creationId xmlns:a16="http://schemas.microsoft.com/office/drawing/2014/main" id="{38DFCC1E-2517-5849-AC9E-0FE62C6CDC45}"/>
              </a:ext>
            </a:extLst>
          </p:cNvPr>
          <p:cNvSpPr txBox="1"/>
          <p:nvPr/>
        </p:nvSpPr>
        <p:spPr>
          <a:xfrm>
            <a:off x="0" y="102870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$90,000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0941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4.16667E-7 0.01922 " pathEditMode="relative" rAng="0" ptsTypes="AA">
                                      <p:cBhvr>
                                        <p:cTn id="9" dur="700" spd="-100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4.79167E-6 0.01921 " pathEditMode="relative" rAng="0" ptsTypes="AA">
                                      <p:cBhvr>
                                        <p:cTn id="19" dur="700" spd="-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2.29167E-6 0.01921 " pathEditMode="relative" rAng="0" ptsTypes="AA">
                                      <p:cBhvr>
                                        <p:cTn id="29" dur="700" spd="-100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4.16667E-7 0.0192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4.16667E-7 0.01922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9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4.16667E-7 0.01922 " pathEditMode="relative" rAng="0" ptsTypes="AA">
                                      <p:cBhvr>
                                        <p:cTn id="59" dur="700" spd="-100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9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4.16667E-7 0.01922 " pathEditMode="relative" rAng="0" ptsTypes="AA">
                                      <p:cBhvr>
                                        <p:cTn id="65" dur="700" spd="-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67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1B8A26E-0F1E-47C3-A0D8-59144978115D}"/>
              </a:ext>
            </a:extLst>
          </p:cNvPr>
          <p:cNvGrpSpPr/>
          <p:nvPr/>
        </p:nvGrpSpPr>
        <p:grpSpPr>
          <a:xfrm>
            <a:off x="0" y="2133599"/>
            <a:ext cx="12192000" cy="3428999"/>
            <a:chOff x="0" y="2133599"/>
            <a:chExt cx="12192000" cy="3428999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ED6FB4D7-5CBF-40EE-87A4-10C2D58C0490}"/>
                </a:ext>
              </a:extLst>
            </p:cNvPr>
            <p:cNvGrpSpPr/>
            <p:nvPr/>
          </p:nvGrpSpPr>
          <p:grpSpPr>
            <a:xfrm>
              <a:off x="0" y="2209800"/>
              <a:ext cx="12192000" cy="3048000"/>
              <a:chOff x="0" y="2209800"/>
              <a:chExt cx="12192000" cy="3048000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4A1FB1A-8307-47BE-94EF-4E2BD12D3B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5257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38C38EAF-0EDE-42CE-8C09-9239D89FF0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9530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31B1A3E-765A-4813-ABE2-DF02574633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6482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EF6CC299-7968-4D2B-AF0E-286AC9191F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3434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CE973053-2686-4BE5-95DA-C313D0D329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0386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DF327A9-1439-46FB-A6DD-73C0B576B7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733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891BDA03-008D-464B-914E-4F7B28926F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4290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26FA048-8920-4FF5-8C1F-3EF0B4EB35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1242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D1989D1A-A984-4E8F-AF1B-A8C0902924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8194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ACCB7A76-0C44-48E3-8F06-037C44B1E3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5146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01B9249E-97F9-4E70-B51B-E060162862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09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703E93C-F65D-40D2-9969-5EA9BF235882}"/>
                </a:ext>
              </a:extLst>
            </p:cNvPr>
            <p:cNvSpPr/>
            <p:nvPr/>
          </p:nvSpPr>
          <p:spPr>
            <a:xfrm>
              <a:off x="0" y="2133599"/>
              <a:ext cx="12192000" cy="3428999"/>
            </a:xfrm>
            <a:prstGeom prst="rect">
              <a:avLst/>
            </a:prstGeom>
            <a:gradFill>
              <a:gsLst>
                <a:gs pos="0">
                  <a:srgbClr val="FFFFFF">
                    <a:alpha val="7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D3B5CA1-04DB-4110-A3A9-C2652A3D9A95}"/>
              </a:ext>
            </a:extLst>
          </p:cNvPr>
          <p:cNvGrpSpPr/>
          <p:nvPr/>
        </p:nvGrpSpPr>
        <p:grpSpPr>
          <a:xfrm>
            <a:off x="1695682" y="2438403"/>
            <a:ext cx="7333347" cy="3124197"/>
            <a:chOff x="1695682" y="3048000"/>
            <a:chExt cx="7333347" cy="251460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EF740A2-42D6-4029-A555-82D37B2C5168}"/>
                </a:ext>
              </a:extLst>
            </p:cNvPr>
            <p:cNvCxnSpPr/>
            <p:nvPr/>
          </p:nvCxnSpPr>
          <p:spPr>
            <a:xfrm flipH="1" flipV="1">
              <a:off x="1695682" y="3048000"/>
              <a:ext cx="2077" cy="2514600"/>
            </a:xfrm>
            <a:prstGeom prst="line">
              <a:avLst/>
            </a:prstGeom>
            <a:ln>
              <a:gradFill>
                <a:gsLst>
                  <a:gs pos="100000">
                    <a:srgbClr val="F5E19C">
                      <a:alpha val="0"/>
                    </a:srgbClr>
                  </a:gs>
                  <a:gs pos="0">
                    <a:srgbClr val="D9AA5C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57F0C9D-1ACC-4D50-95B8-6B6736FF3444}"/>
                </a:ext>
              </a:extLst>
            </p:cNvPr>
            <p:cNvCxnSpPr/>
            <p:nvPr/>
          </p:nvCxnSpPr>
          <p:spPr>
            <a:xfrm flipH="1" flipV="1">
              <a:off x="3161936" y="3048000"/>
              <a:ext cx="2077" cy="2514600"/>
            </a:xfrm>
            <a:prstGeom prst="line">
              <a:avLst/>
            </a:prstGeom>
            <a:ln>
              <a:gradFill>
                <a:gsLst>
                  <a:gs pos="100000">
                    <a:srgbClr val="F5E19C">
                      <a:alpha val="0"/>
                    </a:srgbClr>
                  </a:gs>
                  <a:gs pos="0">
                    <a:srgbClr val="D9AA5C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38FFD38-4D61-4289-B718-2C1D66D1404D}"/>
                </a:ext>
              </a:extLst>
            </p:cNvPr>
            <p:cNvCxnSpPr/>
            <p:nvPr/>
          </p:nvCxnSpPr>
          <p:spPr>
            <a:xfrm flipH="1" flipV="1">
              <a:off x="4628190" y="3048000"/>
              <a:ext cx="2077" cy="2514600"/>
            </a:xfrm>
            <a:prstGeom prst="line">
              <a:avLst/>
            </a:prstGeom>
            <a:ln>
              <a:gradFill>
                <a:gsLst>
                  <a:gs pos="100000">
                    <a:srgbClr val="F5E19C">
                      <a:alpha val="0"/>
                    </a:srgbClr>
                  </a:gs>
                  <a:gs pos="0">
                    <a:srgbClr val="D9AA5C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ACCB981-0580-4C3A-BEDF-C032EEDFFB17}"/>
                </a:ext>
              </a:extLst>
            </p:cNvPr>
            <p:cNvCxnSpPr/>
            <p:nvPr/>
          </p:nvCxnSpPr>
          <p:spPr>
            <a:xfrm flipH="1" flipV="1">
              <a:off x="6094444" y="3048000"/>
              <a:ext cx="2077" cy="2514600"/>
            </a:xfrm>
            <a:prstGeom prst="line">
              <a:avLst/>
            </a:prstGeom>
            <a:ln>
              <a:gradFill>
                <a:gsLst>
                  <a:gs pos="100000">
                    <a:srgbClr val="F5E19C">
                      <a:alpha val="0"/>
                    </a:srgbClr>
                  </a:gs>
                  <a:gs pos="0">
                    <a:srgbClr val="D9AA5C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9142BF9-F656-4E37-AC04-0C6744339404}"/>
                </a:ext>
              </a:extLst>
            </p:cNvPr>
            <p:cNvCxnSpPr/>
            <p:nvPr/>
          </p:nvCxnSpPr>
          <p:spPr>
            <a:xfrm flipH="1" flipV="1">
              <a:off x="7560698" y="3048000"/>
              <a:ext cx="2077" cy="2514600"/>
            </a:xfrm>
            <a:prstGeom prst="line">
              <a:avLst/>
            </a:prstGeom>
            <a:ln>
              <a:gradFill>
                <a:gsLst>
                  <a:gs pos="100000">
                    <a:srgbClr val="F5E19C">
                      <a:alpha val="0"/>
                    </a:srgbClr>
                  </a:gs>
                  <a:gs pos="0">
                    <a:srgbClr val="D9AA5C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2195B52-6250-487F-A053-1EE5484A8A94}"/>
                </a:ext>
              </a:extLst>
            </p:cNvPr>
            <p:cNvCxnSpPr/>
            <p:nvPr/>
          </p:nvCxnSpPr>
          <p:spPr>
            <a:xfrm flipH="1" flipV="1">
              <a:off x="9026952" y="3048000"/>
              <a:ext cx="2077" cy="2514600"/>
            </a:xfrm>
            <a:prstGeom prst="line">
              <a:avLst/>
            </a:prstGeom>
            <a:ln>
              <a:gradFill>
                <a:gsLst>
                  <a:gs pos="100000">
                    <a:srgbClr val="F5E19C">
                      <a:alpha val="0"/>
                    </a:srgbClr>
                  </a:gs>
                  <a:gs pos="0">
                    <a:srgbClr val="D9AA5C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AA3D3424-87BA-8C45-8CF3-23EB979A569C}"/>
              </a:ext>
            </a:extLst>
          </p:cNvPr>
          <p:cNvSpPr/>
          <p:nvPr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688A8F1-AFEA-CD49-895D-ADE775C37D3D}"/>
              </a:ext>
            </a:extLst>
          </p:cNvPr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gradFill>
            <a:gsLst>
              <a:gs pos="100000">
                <a:srgbClr val="FBFBFB"/>
              </a:gs>
              <a:gs pos="0">
                <a:srgbClr val="E6E6E6">
                  <a:lumMod val="15000"/>
                  <a:lumOff val="85000"/>
                </a:srgbClr>
              </a:gs>
            </a:gsLst>
            <a:lin ang="2700000" scaled="1"/>
          </a:gra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6" name="Rectangle: Rounded Corners 77">
            <a:extLst>
              <a:ext uri="{FF2B5EF4-FFF2-40B4-BE49-F238E27FC236}">
                <a16:creationId xmlns:a16="http://schemas.microsoft.com/office/drawing/2014/main" id="{324E5243-D8D4-974B-96F5-F11FD5E8859F}"/>
              </a:ext>
            </a:extLst>
          </p:cNvPr>
          <p:cNvSpPr/>
          <p:nvPr/>
        </p:nvSpPr>
        <p:spPr>
          <a:xfrm>
            <a:off x="1357399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NimbusSanL" panose="00000800000000000000" pitchFamily="50" charset="0"/>
              </a:rPr>
              <a:t>70</a:t>
            </a:r>
          </a:p>
        </p:txBody>
      </p:sp>
      <p:sp>
        <p:nvSpPr>
          <p:cNvPr id="77" name="Rectangle: Rounded Corners 78">
            <a:extLst>
              <a:ext uri="{FF2B5EF4-FFF2-40B4-BE49-F238E27FC236}">
                <a16:creationId xmlns:a16="http://schemas.microsoft.com/office/drawing/2014/main" id="{60021DE0-9D9D-814C-A795-515436887E1C}"/>
              </a:ext>
            </a:extLst>
          </p:cNvPr>
          <p:cNvSpPr/>
          <p:nvPr/>
        </p:nvSpPr>
        <p:spPr>
          <a:xfrm>
            <a:off x="2823480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NimbusSanL" panose="00000800000000000000" pitchFamily="50" charset="0"/>
              </a:rPr>
              <a:t>75</a:t>
            </a:r>
          </a:p>
        </p:txBody>
      </p:sp>
      <p:sp>
        <p:nvSpPr>
          <p:cNvPr id="78" name="Rectangle: Rounded Corners 79">
            <a:extLst>
              <a:ext uri="{FF2B5EF4-FFF2-40B4-BE49-F238E27FC236}">
                <a16:creationId xmlns:a16="http://schemas.microsoft.com/office/drawing/2014/main" id="{32DF2647-DC15-D74C-8F9F-7D896970FC47}"/>
              </a:ext>
            </a:extLst>
          </p:cNvPr>
          <p:cNvSpPr/>
          <p:nvPr/>
        </p:nvSpPr>
        <p:spPr>
          <a:xfrm>
            <a:off x="4289561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NimbusSanL" panose="00000800000000000000" pitchFamily="50" charset="0"/>
              </a:rPr>
              <a:t>80</a:t>
            </a:r>
          </a:p>
        </p:txBody>
      </p:sp>
      <p:sp>
        <p:nvSpPr>
          <p:cNvPr id="79" name="Rectangle: Rounded Corners 80">
            <a:extLst>
              <a:ext uri="{FF2B5EF4-FFF2-40B4-BE49-F238E27FC236}">
                <a16:creationId xmlns:a16="http://schemas.microsoft.com/office/drawing/2014/main" id="{764BE234-B14E-ED47-B361-B8A7B512CD5D}"/>
              </a:ext>
            </a:extLst>
          </p:cNvPr>
          <p:cNvSpPr/>
          <p:nvPr/>
        </p:nvSpPr>
        <p:spPr>
          <a:xfrm>
            <a:off x="5755642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NimbusSanL" panose="00000800000000000000" pitchFamily="50" charset="0"/>
              </a:rPr>
              <a:t>85</a:t>
            </a:r>
          </a:p>
        </p:txBody>
      </p:sp>
      <p:sp>
        <p:nvSpPr>
          <p:cNvPr id="80" name="Rectangle: Rounded Corners 81">
            <a:extLst>
              <a:ext uri="{FF2B5EF4-FFF2-40B4-BE49-F238E27FC236}">
                <a16:creationId xmlns:a16="http://schemas.microsoft.com/office/drawing/2014/main" id="{629EC436-55D9-BE48-B90A-9DADFCAE06AE}"/>
              </a:ext>
            </a:extLst>
          </p:cNvPr>
          <p:cNvSpPr/>
          <p:nvPr/>
        </p:nvSpPr>
        <p:spPr>
          <a:xfrm>
            <a:off x="7221723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NimbusSanL" panose="00000800000000000000" pitchFamily="50" charset="0"/>
              </a:rPr>
              <a:t>90</a:t>
            </a:r>
          </a:p>
        </p:txBody>
      </p:sp>
      <p:sp>
        <p:nvSpPr>
          <p:cNvPr id="82" name="Rectangle: Rounded Corners 82">
            <a:extLst>
              <a:ext uri="{FF2B5EF4-FFF2-40B4-BE49-F238E27FC236}">
                <a16:creationId xmlns:a16="http://schemas.microsoft.com/office/drawing/2014/main" id="{41EFF07A-C9C5-9143-AE59-D722210E20EF}"/>
              </a:ext>
            </a:extLst>
          </p:cNvPr>
          <p:cNvSpPr/>
          <p:nvPr/>
        </p:nvSpPr>
        <p:spPr>
          <a:xfrm>
            <a:off x="8687804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NimbusSanL" panose="00000800000000000000" pitchFamily="50" charset="0"/>
              </a:rPr>
              <a:t>95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BF3133B-DF2D-E241-AC1E-DA3765AFF867}"/>
              </a:ext>
            </a:extLst>
          </p:cNvPr>
          <p:cNvCxnSpPr>
            <a:cxnSpLocks/>
          </p:cNvCxnSpPr>
          <p:nvPr/>
        </p:nvCxnSpPr>
        <p:spPr>
          <a:xfrm>
            <a:off x="0" y="55626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20EFC34-85C8-3446-8C95-EF2CD1D7004B}"/>
              </a:ext>
            </a:extLst>
          </p:cNvPr>
          <p:cNvSpPr/>
          <p:nvPr/>
        </p:nvSpPr>
        <p:spPr>
          <a:xfrm>
            <a:off x="1905002" y="508337"/>
            <a:ext cx="83819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$33,500 Income  </a:t>
            </a:r>
          </a:p>
          <a:p>
            <a:pPr algn="ctr"/>
            <a:endParaRPr lang="en-US" sz="2800" b="1" noProof="1">
              <a:ln>
                <a:solidFill>
                  <a:schemeClr val="accent1">
                    <a:alpha val="0"/>
                  </a:schemeClr>
                </a:solidFill>
              </a:ln>
              <a:latin typeface="NimbusSanL" panose="00000800000000000000" pitchFamily="50" charset="0"/>
            </a:endParaRPr>
          </a:p>
        </p:txBody>
      </p:sp>
      <p:sp>
        <p:nvSpPr>
          <p:cNvPr id="114" name="Block Arc 113">
            <a:extLst>
              <a:ext uri="{FF2B5EF4-FFF2-40B4-BE49-F238E27FC236}">
                <a16:creationId xmlns:a16="http://schemas.microsoft.com/office/drawing/2014/main" id="{18CC6A24-23EB-C241-9054-436EF7837668}"/>
              </a:ext>
            </a:extLst>
          </p:cNvPr>
          <p:cNvSpPr/>
          <p:nvPr/>
        </p:nvSpPr>
        <p:spPr>
          <a:xfrm>
            <a:off x="4114800" y="-2743200"/>
            <a:ext cx="3962400" cy="3962400"/>
          </a:xfrm>
          <a:prstGeom prst="blockArc">
            <a:avLst>
              <a:gd name="adj1" fmla="val 4932676"/>
              <a:gd name="adj2" fmla="val 5851329"/>
              <a:gd name="adj3" fmla="val 1523"/>
            </a:avLst>
          </a:prstGeom>
          <a:solidFill>
            <a:srgbClr val="6A3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7D67AC9-3F16-DD43-B8AF-41707B9819D0}"/>
              </a:ext>
            </a:extLst>
          </p:cNvPr>
          <p:cNvSpPr/>
          <p:nvPr/>
        </p:nvSpPr>
        <p:spPr>
          <a:xfrm>
            <a:off x="2530552" y="1295400"/>
            <a:ext cx="7011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Not Adjusted for Inflation</a:t>
            </a:r>
          </a:p>
        </p:txBody>
      </p:sp>
      <p:sp>
        <p:nvSpPr>
          <p:cNvPr id="49" name="TextBox 16">
            <a:extLst>
              <a:ext uri="{FF2B5EF4-FFF2-40B4-BE49-F238E27FC236}">
                <a16:creationId xmlns:a16="http://schemas.microsoft.com/office/drawing/2014/main" id="{F3C55CDF-D0BD-1746-B5A0-BC572A9F0298}"/>
              </a:ext>
            </a:extLst>
          </p:cNvPr>
          <p:cNvSpPr txBox="1"/>
          <p:nvPr/>
        </p:nvSpPr>
        <p:spPr>
          <a:xfrm>
            <a:off x="0" y="466852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$20,000</a:t>
            </a:r>
          </a:p>
        </p:txBody>
      </p:sp>
      <p:sp>
        <p:nvSpPr>
          <p:cNvPr id="50" name="TextBox 16">
            <a:extLst>
              <a:ext uri="{FF2B5EF4-FFF2-40B4-BE49-F238E27FC236}">
                <a16:creationId xmlns:a16="http://schemas.microsoft.com/office/drawing/2014/main" id="{8F63E054-5135-9B4A-B955-5A70B95DBCCE}"/>
              </a:ext>
            </a:extLst>
          </p:cNvPr>
          <p:cNvSpPr txBox="1"/>
          <p:nvPr/>
        </p:nvSpPr>
        <p:spPr>
          <a:xfrm>
            <a:off x="0" y="436626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$30,000</a:t>
            </a:r>
          </a:p>
        </p:txBody>
      </p:sp>
      <p:sp>
        <p:nvSpPr>
          <p:cNvPr id="51" name="TextBox 16">
            <a:extLst>
              <a:ext uri="{FF2B5EF4-FFF2-40B4-BE49-F238E27FC236}">
                <a16:creationId xmlns:a16="http://schemas.microsoft.com/office/drawing/2014/main" id="{7BB5FCB1-E204-084E-BEFC-CB3C7A167E83}"/>
              </a:ext>
            </a:extLst>
          </p:cNvPr>
          <p:cNvSpPr txBox="1"/>
          <p:nvPr/>
        </p:nvSpPr>
        <p:spPr>
          <a:xfrm>
            <a:off x="0" y="406400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$40,000</a:t>
            </a:r>
          </a:p>
        </p:txBody>
      </p:sp>
      <p:sp>
        <p:nvSpPr>
          <p:cNvPr id="52" name="TextBox 16">
            <a:extLst>
              <a:ext uri="{FF2B5EF4-FFF2-40B4-BE49-F238E27FC236}">
                <a16:creationId xmlns:a16="http://schemas.microsoft.com/office/drawing/2014/main" id="{667D9D93-6C3E-5F48-96B7-B9D4DC4A8B92}"/>
              </a:ext>
            </a:extLst>
          </p:cNvPr>
          <p:cNvSpPr txBox="1"/>
          <p:nvPr/>
        </p:nvSpPr>
        <p:spPr>
          <a:xfrm>
            <a:off x="0" y="376174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$50,000</a:t>
            </a:r>
          </a:p>
        </p:txBody>
      </p:sp>
      <p:sp>
        <p:nvSpPr>
          <p:cNvPr id="53" name="TextBox 16">
            <a:extLst>
              <a:ext uri="{FF2B5EF4-FFF2-40B4-BE49-F238E27FC236}">
                <a16:creationId xmlns:a16="http://schemas.microsoft.com/office/drawing/2014/main" id="{37CE5221-59A7-5845-9458-E07C7471B0B2}"/>
              </a:ext>
            </a:extLst>
          </p:cNvPr>
          <p:cNvSpPr txBox="1"/>
          <p:nvPr/>
        </p:nvSpPr>
        <p:spPr>
          <a:xfrm>
            <a:off x="0" y="345948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$60,000</a:t>
            </a:r>
          </a:p>
        </p:txBody>
      </p:sp>
      <p:sp>
        <p:nvSpPr>
          <p:cNvPr id="54" name="TextBox 16">
            <a:extLst>
              <a:ext uri="{FF2B5EF4-FFF2-40B4-BE49-F238E27FC236}">
                <a16:creationId xmlns:a16="http://schemas.microsoft.com/office/drawing/2014/main" id="{0CE2A4DA-527A-0047-9C3D-75B5B93C3F3D}"/>
              </a:ext>
            </a:extLst>
          </p:cNvPr>
          <p:cNvSpPr txBox="1"/>
          <p:nvPr/>
        </p:nvSpPr>
        <p:spPr>
          <a:xfrm>
            <a:off x="0" y="315722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$70,000</a:t>
            </a:r>
          </a:p>
        </p:txBody>
      </p:sp>
      <p:sp>
        <p:nvSpPr>
          <p:cNvPr id="56" name="TextBox 16">
            <a:extLst>
              <a:ext uri="{FF2B5EF4-FFF2-40B4-BE49-F238E27FC236}">
                <a16:creationId xmlns:a16="http://schemas.microsoft.com/office/drawing/2014/main" id="{72C9BAB8-E496-8F4C-AD52-DAFC23C917D3}"/>
              </a:ext>
            </a:extLst>
          </p:cNvPr>
          <p:cNvSpPr txBox="1"/>
          <p:nvPr/>
        </p:nvSpPr>
        <p:spPr>
          <a:xfrm>
            <a:off x="0" y="285496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$80,000</a:t>
            </a:r>
          </a:p>
        </p:txBody>
      </p:sp>
      <p:sp>
        <p:nvSpPr>
          <p:cNvPr id="57" name="TextBox 16">
            <a:extLst>
              <a:ext uri="{FF2B5EF4-FFF2-40B4-BE49-F238E27FC236}">
                <a16:creationId xmlns:a16="http://schemas.microsoft.com/office/drawing/2014/main" id="{0842D3DB-BB1D-9A4C-A0D2-A73E033A50DB}"/>
              </a:ext>
            </a:extLst>
          </p:cNvPr>
          <p:cNvSpPr txBox="1"/>
          <p:nvPr/>
        </p:nvSpPr>
        <p:spPr>
          <a:xfrm>
            <a:off x="0" y="255270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$90,000</a:t>
            </a:r>
          </a:p>
        </p:txBody>
      </p:sp>
    </p:spTree>
    <p:extLst>
      <p:ext uri="{BB962C8B-B14F-4D97-AF65-F5344CB8AC3E}">
        <p14:creationId xmlns:p14="http://schemas.microsoft.com/office/powerpoint/2010/main" val="1714809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204">
            <a:extLst>
              <a:ext uri="{FF2B5EF4-FFF2-40B4-BE49-F238E27FC236}">
                <a16:creationId xmlns:a16="http://schemas.microsoft.com/office/drawing/2014/main" id="{2EF71BC4-4D27-4B78-B739-30346E93DA94}"/>
              </a:ext>
            </a:extLst>
          </p:cNvPr>
          <p:cNvSpPr/>
          <p:nvPr/>
        </p:nvSpPr>
        <p:spPr>
          <a:xfrm>
            <a:off x="3879837" y="1607893"/>
            <a:ext cx="396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noProof="1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</a:rPr>
              <a:t>Annual income with inflation adjustments</a:t>
            </a:r>
          </a:p>
        </p:txBody>
      </p:sp>
      <p:sp>
        <p:nvSpPr>
          <p:cNvPr id="81" name="Block Arc 80">
            <a:extLst>
              <a:ext uri="{FF2B5EF4-FFF2-40B4-BE49-F238E27FC236}">
                <a16:creationId xmlns:a16="http://schemas.microsoft.com/office/drawing/2014/main" id="{FBD74511-CC7C-4A16-B47C-3304EAB51111}"/>
              </a:ext>
            </a:extLst>
          </p:cNvPr>
          <p:cNvSpPr/>
          <p:nvPr/>
        </p:nvSpPr>
        <p:spPr>
          <a:xfrm>
            <a:off x="4114800" y="-2743200"/>
            <a:ext cx="3962400" cy="3962400"/>
          </a:xfrm>
          <a:prstGeom prst="blockArc">
            <a:avLst>
              <a:gd name="adj1" fmla="val 4932676"/>
              <a:gd name="adj2" fmla="val 5851329"/>
              <a:gd name="adj3" fmla="val 1523"/>
            </a:avLst>
          </a:prstGeom>
          <a:solidFill>
            <a:srgbClr val="6A3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1B8A26E-0F1E-47C3-A0D8-59144978115D}"/>
              </a:ext>
            </a:extLst>
          </p:cNvPr>
          <p:cNvGrpSpPr/>
          <p:nvPr/>
        </p:nvGrpSpPr>
        <p:grpSpPr>
          <a:xfrm>
            <a:off x="0" y="2133599"/>
            <a:ext cx="12192000" cy="3428999"/>
            <a:chOff x="0" y="2133599"/>
            <a:chExt cx="12192000" cy="3428999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ED6FB4D7-5CBF-40EE-87A4-10C2D58C0490}"/>
                </a:ext>
              </a:extLst>
            </p:cNvPr>
            <p:cNvGrpSpPr/>
            <p:nvPr/>
          </p:nvGrpSpPr>
          <p:grpSpPr>
            <a:xfrm>
              <a:off x="0" y="2209800"/>
              <a:ext cx="12192000" cy="3048000"/>
              <a:chOff x="0" y="2209800"/>
              <a:chExt cx="12192000" cy="3048000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4A1FB1A-8307-47BE-94EF-4E2BD12D3B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5257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38C38EAF-0EDE-42CE-8C09-9239D89FF0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9530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31B1A3E-765A-4813-ABE2-DF02574633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6482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EF6CC299-7968-4D2B-AF0E-286AC9191F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3434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CE973053-2686-4BE5-95DA-C313D0D329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0386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DF327A9-1439-46FB-A6DD-73C0B576B7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733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891BDA03-008D-464B-914E-4F7B28926F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4290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26FA048-8920-4FF5-8C1F-3EF0B4EB35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1242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D1989D1A-A984-4E8F-AF1B-A8C0902924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8194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ACCB7A76-0C44-48E3-8F06-037C44B1E3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5146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01B9249E-97F9-4E70-B51B-E060162862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09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703E93C-F65D-40D2-9969-5EA9BF235882}"/>
                </a:ext>
              </a:extLst>
            </p:cNvPr>
            <p:cNvSpPr/>
            <p:nvPr/>
          </p:nvSpPr>
          <p:spPr>
            <a:xfrm>
              <a:off x="0" y="2133599"/>
              <a:ext cx="12192000" cy="3428999"/>
            </a:xfrm>
            <a:prstGeom prst="rect">
              <a:avLst/>
            </a:prstGeom>
            <a:gradFill>
              <a:gsLst>
                <a:gs pos="0">
                  <a:srgbClr val="FFFFFF">
                    <a:alpha val="7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F10C271-683F-420C-816C-AE16103EF8CA}"/>
              </a:ext>
            </a:extLst>
          </p:cNvPr>
          <p:cNvSpPr/>
          <p:nvPr/>
        </p:nvSpPr>
        <p:spPr>
          <a:xfrm>
            <a:off x="2060696" y="4343400"/>
            <a:ext cx="1463656" cy="1219191"/>
          </a:xfrm>
          <a:prstGeom prst="rect">
            <a:avLst/>
          </a:pr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cs typeface="Times New Roman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C1CC904-0424-488C-BB98-4E5CABF7799E}"/>
              </a:ext>
            </a:extLst>
          </p:cNvPr>
          <p:cNvSpPr/>
          <p:nvPr/>
        </p:nvSpPr>
        <p:spPr>
          <a:xfrm>
            <a:off x="3525438" y="4343400"/>
            <a:ext cx="1463656" cy="1219191"/>
          </a:xfrm>
          <a:prstGeom prst="rect">
            <a:avLst/>
          </a:pr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cs typeface="Times New Roman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77D9A61-3B5A-4463-A832-DAF970096E89}"/>
              </a:ext>
            </a:extLst>
          </p:cNvPr>
          <p:cNvSpPr/>
          <p:nvPr/>
        </p:nvSpPr>
        <p:spPr>
          <a:xfrm>
            <a:off x="4990180" y="4343400"/>
            <a:ext cx="1463656" cy="1219191"/>
          </a:xfrm>
          <a:prstGeom prst="rect">
            <a:avLst/>
          </a:pr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cs typeface="Times New Roman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22B0476-48F5-4306-B043-1D0A7BC189B0}"/>
              </a:ext>
            </a:extLst>
          </p:cNvPr>
          <p:cNvSpPr/>
          <p:nvPr/>
        </p:nvSpPr>
        <p:spPr>
          <a:xfrm>
            <a:off x="6454922" y="4343400"/>
            <a:ext cx="1463656" cy="1219191"/>
          </a:xfrm>
          <a:prstGeom prst="rect">
            <a:avLst/>
          </a:pr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cs typeface="Times New Roman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EFD473B-2289-43A6-8CB7-ECFFF97990B0}"/>
              </a:ext>
            </a:extLst>
          </p:cNvPr>
          <p:cNvSpPr/>
          <p:nvPr/>
        </p:nvSpPr>
        <p:spPr>
          <a:xfrm>
            <a:off x="7919664" y="4343400"/>
            <a:ext cx="1463656" cy="1219191"/>
          </a:xfrm>
          <a:prstGeom prst="rect">
            <a:avLst/>
          </a:pr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cs typeface="Times New Roman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C4130D9-B15B-FD44-AB73-8FE4773252B6}"/>
              </a:ext>
            </a:extLst>
          </p:cNvPr>
          <p:cNvSpPr/>
          <p:nvPr/>
        </p:nvSpPr>
        <p:spPr>
          <a:xfrm>
            <a:off x="1905002" y="508337"/>
            <a:ext cx="83819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$33,500 Income  </a:t>
            </a:r>
          </a:p>
          <a:p>
            <a:pPr algn="ctr"/>
            <a:endParaRPr lang="en-US" sz="2800" b="1" noProof="1">
              <a:ln>
                <a:solidFill>
                  <a:schemeClr val="accent1">
                    <a:alpha val="0"/>
                  </a:schemeClr>
                </a:solidFill>
              </a:ln>
              <a:latin typeface="NimbusSanL" panose="00000800000000000000" pitchFamily="50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D3B5CA1-04DB-4110-A3A9-C2652A3D9A95}"/>
              </a:ext>
            </a:extLst>
          </p:cNvPr>
          <p:cNvGrpSpPr/>
          <p:nvPr/>
        </p:nvGrpSpPr>
        <p:grpSpPr>
          <a:xfrm>
            <a:off x="2057400" y="2438403"/>
            <a:ext cx="7333347" cy="3124197"/>
            <a:chOff x="1695682" y="3048000"/>
            <a:chExt cx="7333347" cy="251460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EF740A2-42D6-4029-A555-82D37B2C5168}"/>
                </a:ext>
              </a:extLst>
            </p:cNvPr>
            <p:cNvCxnSpPr/>
            <p:nvPr/>
          </p:nvCxnSpPr>
          <p:spPr>
            <a:xfrm flipH="1" flipV="1">
              <a:off x="1695682" y="3048000"/>
              <a:ext cx="2077" cy="2514600"/>
            </a:xfrm>
            <a:prstGeom prst="line">
              <a:avLst/>
            </a:prstGeom>
            <a:ln>
              <a:gradFill>
                <a:gsLst>
                  <a:gs pos="100000">
                    <a:srgbClr val="F5E19C">
                      <a:alpha val="0"/>
                    </a:srgbClr>
                  </a:gs>
                  <a:gs pos="0">
                    <a:srgbClr val="D9AA5C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57F0C9D-1ACC-4D50-95B8-6B6736FF3444}"/>
                </a:ext>
              </a:extLst>
            </p:cNvPr>
            <p:cNvCxnSpPr/>
            <p:nvPr/>
          </p:nvCxnSpPr>
          <p:spPr>
            <a:xfrm flipH="1" flipV="1">
              <a:off x="3161936" y="3048000"/>
              <a:ext cx="2077" cy="2514600"/>
            </a:xfrm>
            <a:prstGeom prst="line">
              <a:avLst/>
            </a:prstGeom>
            <a:ln>
              <a:gradFill>
                <a:gsLst>
                  <a:gs pos="100000">
                    <a:srgbClr val="F5E19C">
                      <a:alpha val="0"/>
                    </a:srgbClr>
                  </a:gs>
                  <a:gs pos="0">
                    <a:srgbClr val="D9AA5C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38FFD38-4D61-4289-B718-2C1D66D1404D}"/>
                </a:ext>
              </a:extLst>
            </p:cNvPr>
            <p:cNvCxnSpPr/>
            <p:nvPr/>
          </p:nvCxnSpPr>
          <p:spPr>
            <a:xfrm flipH="1" flipV="1">
              <a:off x="4628190" y="3048000"/>
              <a:ext cx="2077" cy="2514600"/>
            </a:xfrm>
            <a:prstGeom prst="line">
              <a:avLst/>
            </a:prstGeom>
            <a:ln>
              <a:gradFill>
                <a:gsLst>
                  <a:gs pos="100000">
                    <a:srgbClr val="F5E19C">
                      <a:alpha val="0"/>
                    </a:srgbClr>
                  </a:gs>
                  <a:gs pos="0">
                    <a:srgbClr val="D9AA5C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ACCB981-0580-4C3A-BEDF-C032EEDFFB17}"/>
                </a:ext>
              </a:extLst>
            </p:cNvPr>
            <p:cNvCxnSpPr/>
            <p:nvPr/>
          </p:nvCxnSpPr>
          <p:spPr>
            <a:xfrm flipH="1" flipV="1">
              <a:off x="6094444" y="3048000"/>
              <a:ext cx="2077" cy="2514600"/>
            </a:xfrm>
            <a:prstGeom prst="line">
              <a:avLst/>
            </a:prstGeom>
            <a:ln>
              <a:gradFill>
                <a:gsLst>
                  <a:gs pos="100000">
                    <a:srgbClr val="F5E19C">
                      <a:alpha val="0"/>
                    </a:srgbClr>
                  </a:gs>
                  <a:gs pos="0">
                    <a:srgbClr val="D9AA5C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9142BF9-F656-4E37-AC04-0C6744339404}"/>
                </a:ext>
              </a:extLst>
            </p:cNvPr>
            <p:cNvCxnSpPr/>
            <p:nvPr/>
          </p:nvCxnSpPr>
          <p:spPr>
            <a:xfrm flipH="1" flipV="1">
              <a:off x="7560698" y="3048000"/>
              <a:ext cx="2077" cy="2514600"/>
            </a:xfrm>
            <a:prstGeom prst="line">
              <a:avLst/>
            </a:prstGeom>
            <a:ln>
              <a:gradFill>
                <a:gsLst>
                  <a:gs pos="100000">
                    <a:srgbClr val="F5E19C">
                      <a:alpha val="0"/>
                    </a:srgbClr>
                  </a:gs>
                  <a:gs pos="0">
                    <a:srgbClr val="D9AA5C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2195B52-6250-487F-A053-1EE5484A8A94}"/>
                </a:ext>
              </a:extLst>
            </p:cNvPr>
            <p:cNvCxnSpPr/>
            <p:nvPr/>
          </p:nvCxnSpPr>
          <p:spPr>
            <a:xfrm flipH="1" flipV="1">
              <a:off x="9026952" y="3048000"/>
              <a:ext cx="2077" cy="2514600"/>
            </a:xfrm>
            <a:prstGeom prst="line">
              <a:avLst/>
            </a:prstGeom>
            <a:ln>
              <a:gradFill>
                <a:gsLst>
                  <a:gs pos="100000">
                    <a:srgbClr val="F5E19C">
                      <a:alpha val="0"/>
                    </a:srgbClr>
                  </a:gs>
                  <a:gs pos="0">
                    <a:srgbClr val="D9AA5C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5B03A017-1908-41FA-9C24-F9E6E483E351}"/>
              </a:ext>
            </a:extLst>
          </p:cNvPr>
          <p:cNvSpPr/>
          <p:nvPr/>
        </p:nvSpPr>
        <p:spPr>
          <a:xfrm>
            <a:off x="2530552" y="1295400"/>
            <a:ext cx="7011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Not Adjusted for Inflation</a:t>
            </a: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05BD43EF-79D9-4E36-B3B5-FDDB49725FAB}"/>
              </a:ext>
            </a:extLst>
          </p:cNvPr>
          <p:cNvSpPr/>
          <p:nvPr/>
        </p:nvSpPr>
        <p:spPr>
          <a:xfrm rot="5400000">
            <a:off x="10786060" y="4287308"/>
            <a:ext cx="110540" cy="110540"/>
          </a:xfrm>
          <a:prstGeom prst="ellipse">
            <a:avLst/>
          </a:prstGeom>
          <a:noFill/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noFill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3" name="TextBox 16">
            <a:extLst>
              <a:ext uri="{FF2B5EF4-FFF2-40B4-BE49-F238E27FC236}">
                <a16:creationId xmlns:a16="http://schemas.microsoft.com/office/drawing/2014/main" id="{7D93C3A3-81A2-4CC2-989C-64E1A4A207F1}"/>
              </a:ext>
            </a:extLst>
          </p:cNvPr>
          <p:cNvSpPr txBox="1"/>
          <p:nvPr/>
        </p:nvSpPr>
        <p:spPr>
          <a:xfrm>
            <a:off x="10591800" y="4219468"/>
            <a:ext cx="9025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</a:rPr>
              <a:t>$50,000</a:t>
            </a: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689E6D0-1992-44A5-9CB8-00C1CF144E27}"/>
              </a:ext>
            </a:extLst>
          </p:cNvPr>
          <p:cNvSpPr/>
          <p:nvPr/>
        </p:nvSpPr>
        <p:spPr>
          <a:xfrm rot="10800000">
            <a:off x="9329592" y="4297310"/>
            <a:ext cx="110540" cy="110540"/>
          </a:xfrm>
          <a:prstGeom prst="ellipse">
            <a:avLst/>
          </a:prstGeom>
          <a:noFill/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noFill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6" name="TextBox 16">
            <a:extLst>
              <a:ext uri="{FF2B5EF4-FFF2-40B4-BE49-F238E27FC236}">
                <a16:creationId xmlns:a16="http://schemas.microsoft.com/office/drawing/2014/main" id="{0DDACF14-B070-4B4C-8F83-9D67B0A091D4}"/>
              </a:ext>
            </a:extLst>
          </p:cNvPr>
          <p:cNvSpPr txBox="1"/>
          <p:nvPr/>
        </p:nvSpPr>
        <p:spPr>
          <a:xfrm>
            <a:off x="8933573" y="4495800"/>
            <a:ext cx="9025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</a:rPr>
              <a:t>$50,000</a:t>
            </a: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9E50E72F-92DD-4AFB-94C7-3DF7244643A2}"/>
              </a:ext>
            </a:extLst>
          </p:cNvPr>
          <p:cNvSpPr/>
          <p:nvPr/>
        </p:nvSpPr>
        <p:spPr>
          <a:xfrm rot="10800000">
            <a:off x="7862162" y="4297310"/>
            <a:ext cx="110540" cy="110540"/>
          </a:xfrm>
          <a:prstGeom prst="ellipse">
            <a:avLst/>
          </a:prstGeom>
          <a:noFill/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noFill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8" name="TextBox 16">
            <a:extLst>
              <a:ext uri="{FF2B5EF4-FFF2-40B4-BE49-F238E27FC236}">
                <a16:creationId xmlns:a16="http://schemas.microsoft.com/office/drawing/2014/main" id="{4956FD79-BE25-4F4D-A843-4841F87B1FF4}"/>
              </a:ext>
            </a:extLst>
          </p:cNvPr>
          <p:cNvSpPr txBox="1"/>
          <p:nvPr/>
        </p:nvSpPr>
        <p:spPr>
          <a:xfrm>
            <a:off x="7466143" y="4495800"/>
            <a:ext cx="9025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</a:rPr>
              <a:t>$50,000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4E67C92E-36EE-4B17-A120-8C1A56E7CC7F}"/>
              </a:ext>
            </a:extLst>
          </p:cNvPr>
          <p:cNvSpPr/>
          <p:nvPr/>
        </p:nvSpPr>
        <p:spPr>
          <a:xfrm rot="10800000">
            <a:off x="6394732" y="4297310"/>
            <a:ext cx="110540" cy="110540"/>
          </a:xfrm>
          <a:prstGeom prst="ellipse">
            <a:avLst/>
          </a:prstGeom>
          <a:noFill/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noFill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0" name="TextBox 16">
            <a:extLst>
              <a:ext uri="{FF2B5EF4-FFF2-40B4-BE49-F238E27FC236}">
                <a16:creationId xmlns:a16="http://schemas.microsoft.com/office/drawing/2014/main" id="{0B722CE3-C469-4728-8371-16B1E07CDE73}"/>
              </a:ext>
            </a:extLst>
          </p:cNvPr>
          <p:cNvSpPr txBox="1"/>
          <p:nvPr/>
        </p:nvSpPr>
        <p:spPr>
          <a:xfrm>
            <a:off x="5998713" y="4495800"/>
            <a:ext cx="9025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</a:rPr>
              <a:t>$50,000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B8D00CBE-527D-431B-9F0D-C57C0ACB8A52}"/>
              </a:ext>
            </a:extLst>
          </p:cNvPr>
          <p:cNvSpPr/>
          <p:nvPr/>
        </p:nvSpPr>
        <p:spPr>
          <a:xfrm rot="10800000">
            <a:off x="4927302" y="4297310"/>
            <a:ext cx="110540" cy="110540"/>
          </a:xfrm>
          <a:prstGeom prst="ellipse">
            <a:avLst/>
          </a:prstGeom>
          <a:noFill/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noFill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2" name="TextBox 16">
            <a:extLst>
              <a:ext uri="{FF2B5EF4-FFF2-40B4-BE49-F238E27FC236}">
                <a16:creationId xmlns:a16="http://schemas.microsoft.com/office/drawing/2014/main" id="{03B3947A-8231-4E0C-A9A9-B915777AE7EB}"/>
              </a:ext>
            </a:extLst>
          </p:cNvPr>
          <p:cNvSpPr txBox="1"/>
          <p:nvPr/>
        </p:nvSpPr>
        <p:spPr>
          <a:xfrm>
            <a:off x="4531283" y="4495800"/>
            <a:ext cx="9025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</a:rPr>
              <a:t>$50,000</a:t>
            </a: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175F8BF6-C088-4FC0-B07B-D46C30837F76}"/>
              </a:ext>
            </a:extLst>
          </p:cNvPr>
          <p:cNvSpPr/>
          <p:nvPr/>
        </p:nvSpPr>
        <p:spPr>
          <a:xfrm rot="10800000">
            <a:off x="3459872" y="4297310"/>
            <a:ext cx="110540" cy="110540"/>
          </a:xfrm>
          <a:prstGeom prst="ellipse">
            <a:avLst/>
          </a:prstGeom>
          <a:noFill/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noFill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4" name="TextBox 16">
            <a:extLst>
              <a:ext uri="{FF2B5EF4-FFF2-40B4-BE49-F238E27FC236}">
                <a16:creationId xmlns:a16="http://schemas.microsoft.com/office/drawing/2014/main" id="{619F523A-9181-47AD-9933-AA7F94CB7018}"/>
              </a:ext>
            </a:extLst>
          </p:cNvPr>
          <p:cNvSpPr txBox="1"/>
          <p:nvPr/>
        </p:nvSpPr>
        <p:spPr>
          <a:xfrm>
            <a:off x="3063853" y="4495800"/>
            <a:ext cx="9025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</a:rPr>
              <a:t>$50,000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0123EEC-4D43-4265-BECA-C974664BC7E2}"/>
              </a:ext>
            </a:extLst>
          </p:cNvPr>
          <p:cNvGrpSpPr/>
          <p:nvPr/>
        </p:nvGrpSpPr>
        <p:grpSpPr>
          <a:xfrm>
            <a:off x="1526891" y="3724229"/>
            <a:ext cx="1054340" cy="696793"/>
            <a:chOff x="1538648" y="4719377"/>
            <a:chExt cx="1374836" cy="90860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BFB4F7C-3FE8-4B5B-B949-BDF0FEF3DF6B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8"/>
              <a:ext cx="0" cy="91440"/>
            </a:xfrm>
            <a:prstGeom prst="line">
              <a:avLst/>
            </a:prstGeom>
            <a:ln w="12700" cap="rnd">
              <a:solidFill>
                <a:srgbClr val="065D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A9A21C2-EE3C-40AB-A26E-EF6B357D0AC1}"/>
                </a:ext>
              </a:extLst>
            </p:cNvPr>
            <p:cNvSpPr/>
            <p:nvPr/>
          </p:nvSpPr>
          <p:spPr>
            <a:xfrm>
              <a:off x="2102232" y="5380310"/>
              <a:ext cx="247668" cy="24766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2" name="TextBox 16">
              <a:extLst>
                <a:ext uri="{FF2B5EF4-FFF2-40B4-BE49-F238E27FC236}">
                  <a16:creationId xmlns:a16="http://schemas.microsoft.com/office/drawing/2014/main" id="{9FB67793-9FCA-4B82-B3EB-ADCC2C858E90}"/>
                </a:ext>
              </a:extLst>
            </p:cNvPr>
            <p:cNvSpPr txBox="1"/>
            <p:nvPr/>
          </p:nvSpPr>
          <p:spPr>
            <a:xfrm>
              <a:off x="1538648" y="4719377"/>
              <a:ext cx="1374836" cy="44146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$33,500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0EEB5B6-B15A-4790-8C4A-E24542ED3922}"/>
              </a:ext>
            </a:extLst>
          </p:cNvPr>
          <p:cNvGrpSpPr/>
          <p:nvPr/>
        </p:nvGrpSpPr>
        <p:grpSpPr>
          <a:xfrm>
            <a:off x="2993664" y="3724229"/>
            <a:ext cx="1054340" cy="696793"/>
            <a:chOff x="1538648" y="4719377"/>
            <a:chExt cx="1374836" cy="908601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B3E1595-4703-4D2E-AA54-FC636F31757E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rgbClr val="065D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1EA812B-54D0-4A95-9F29-25A0EC7BAFE0}"/>
                </a:ext>
              </a:extLst>
            </p:cNvPr>
            <p:cNvSpPr/>
            <p:nvPr/>
          </p:nvSpPr>
          <p:spPr>
            <a:xfrm>
              <a:off x="2102232" y="5380310"/>
              <a:ext cx="247668" cy="24766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8" name="TextBox 16">
              <a:extLst>
                <a:ext uri="{FF2B5EF4-FFF2-40B4-BE49-F238E27FC236}">
                  <a16:creationId xmlns:a16="http://schemas.microsoft.com/office/drawing/2014/main" id="{BD2EB14C-8A88-4F5A-B4C1-2AA5D6D70AC5}"/>
                </a:ext>
              </a:extLst>
            </p:cNvPr>
            <p:cNvSpPr txBox="1"/>
            <p:nvPr/>
          </p:nvSpPr>
          <p:spPr>
            <a:xfrm>
              <a:off x="1538648" y="4719377"/>
              <a:ext cx="1374836" cy="44146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$33,500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0F20C13-667C-4637-BC66-4770177F0E9A}"/>
              </a:ext>
            </a:extLst>
          </p:cNvPr>
          <p:cNvGrpSpPr/>
          <p:nvPr/>
        </p:nvGrpSpPr>
        <p:grpSpPr>
          <a:xfrm>
            <a:off x="4460437" y="3724229"/>
            <a:ext cx="1054340" cy="696793"/>
            <a:chOff x="1538648" y="4719377"/>
            <a:chExt cx="1374836" cy="908601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31CF7E4-0CD5-4BCC-B083-A207C904CEAE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rgbClr val="065D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ACB2882-3F2B-4177-9141-6A9755967F8B}"/>
                </a:ext>
              </a:extLst>
            </p:cNvPr>
            <p:cNvSpPr/>
            <p:nvPr/>
          </p:nvSpPr>
          <p:spPr>
            <a:xfrm>
              <a:off x="2102232" y="5380310"/>
              <a:ext cx="247668" cy="24766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2" name="TextBox 16">
              <a:extLst>
                <a:ext uri="{FF2B5EF4-FFF2-40B4-BE49-F238E27FC236}">
                  <a16:creationId xmlns:a16="http://schemas.microsoft.com/office/drawing/2014/main" id="{0AF481DA-7E79-4B3D-857E-600F7916829F}"/>
                </a:ext>
              </a:extLst>
            </p:cNvPr>
            <p:cNvSpPr txBox="1"/>
            <p:nvPr/>
          </p:nvSpPr>
          <p:spPr>
            <a:xfrm>
              <a:off x="1538648" y="4719377"/>
              <a:ext cx="1374836" cy="44146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$33,500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4BFF66A-C3FE-4EC6-BEBE-DA415B0FAE6B}"/>
              </a:ext>
            </a:extLst>
          </p:cNvPr>
          <p:cNvGrpSpPr/>
          <p:nvPr/>
        </p:nvGrpSpPr>
        <p:grpSpPr>
          <a:xfrm>
            <a:off x="5927210" y="3724229"/>
            <a:ext cx="1054340" cy="696793"/>
            <a:chOff x="1538648" y="4719377"/>
            <a:chExt cx="1374836" cy="908601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80389CE-7A52-47E0-8C41-38CF47C37639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rgbClr val="065D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FAD688B-7D6C-4C3D-BF68-B99EBC625705}"/>
                </a:ext>
              </a:extLst>
            </p:cNvPr>
            <p:cNvSpPr/>
            <p:nvPr/>
          </p:nvSpPr>
          <p:spPr>
            <a:xfrm>
              <a:off x="2102232" y="5380310"/>
              <a:ext cx="247668" cy="24766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6" name="TextBox 16">
              <a:extLst>
                <a:ext uri="{FF2B5EF4-FFF2-40B4-BE49-F238E27FC236}">
                  <a16:creationId xmlns:a16="http://schemas.microsoft.com/office/drawing/2014/main" id="{2430B9E7-D917-4D86-8646-838B1C61372D}"/>
                </a:ext>
              </a:extLst>
            </p:cNvPr>
            <p:cNvSpPr txBox="1"/>
            <p:nvPr/>
          </p:nvSpPr>
          <p:spPr>
            <a:xfrm>
              <a:off x="1538648" y="4719377"/>
              <a:ext cx="1374836" cy="44146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$33,500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6F1B792-024E-436E-A940-46E7EAE4F486}"/>
              </a:ext>
            </a:extLst>
          </p:cNvPr>
          <p:cNvGrpSpPr/>
          <p:nvPr/>
        </p:nvGrpSpPr>
        <p:grpSpPr>
          <a:xfrm>
            <a:off x="7393983" y="3724229"/>
            <a:ext cx="1054340" cy="696793"/>
            <a:chOff x="1538648" y="4719377"/>
            <a:chExt cx="1374836" cy="908601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CBED94F-0E2E-4870-ADDE-E9985845925F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rgbClr val="065D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2C62B9C-0E2C-484A-92C8-AD09AEE23F43}"/>
                </a:ext>
              </a:extLst>
            </p:cNvPr>
            <p:cNvSpPr/>
            <p:nvPr/>
          </p:nvSpPr>
          <p:spPr>
            <a:xfrm>
              <a:off x="2102232" y="5380310"/>
              <a:ext cx="247668" cy="24766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0" name="TextBox 16">
              <a:extLst>
                <a:ext uri="{FF2B5EF4-FFF2-40B4-BE49-F238E27FC236}">
                  <a16:creationId xmlns:a16="http://schemas.microsoft.com/office/drawing/2014/main" id="{F9FA218E-AB8D-40A7-84F3-0BDB792A5311}"/>
                </a:ext>
              </a:extLst>
            </p:cNvPr>
            <p:cNvSpPr txBox="1"/>
            <p:nvPr/>
          </p:nvSpPr>
          <p:spPr>
            <a:xfrm>
              <a:off x="1538648" y="4719377"/>
              <a:ext cx="1374836" cy="44146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$33,500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B3D00BB-5AE1-4E28-9078-010A4D6645E9}"/>
              </a:ext>
            </a:extLst>
          </p:cNvPr>
          <p:cNvGrpSpPr/>
          <p:nvPr/>
        </p:nvGrpSpPr>
        <p:grpSpPr>
          <a:xfrm>
            <a:off x="8860756" y="3724229"/>
            <a:ext cx="1054340" cy="696793"/>
            <a:chOff x="1538648" y="4719377"/>
            <a:chExt cx="1374836" cy="908601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51D35FA-5088-4CAB-A8F8-AEC25F0BF1AA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rgbClr val="065D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153D6E1-E1FC-45C9-83DD-587B50B4E555}"/>
                </a:ext>
              </a:extLst>
            </p:cNvPr>
            <p:cNvSpPr/>
            <p:nvPr/>
          </p:nvSpPr>
          <p:spPr>
            <a:xfrm>
              <a:off x="2102232" y="5380310"/>
              <a:ext cx="247668" cy="24766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4" name="TextBox 16">
              <a:extLst>
                <a:ext uri="{FF2B5EF4-FFF2-40B4-BE49-F238E27FC236}">
                  <a16:creationId xmlns:a16="http://schemas.microsoft.com/office/drawing/2014/main" id="{B5D77F0C-F607-4DEF-A344-3E27B30F5D69}"/>
                </a:ext>
              </a:extLst>
            </p:cNvPr>
            <p:cNvSpPr txBox="1"/>
            <p:nvPr/>
          </p:nvSpPr>
          <p:spPr>
            <a:xfrm>
              <a:off x="1538648" y="4719377"/>
              <a:ext cx="1374836" cy="44146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$33,500</a:t>
              </a:r>
            </a:p>
          </p:txBody>
        </p: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E8202E75-F21A-864C-994A-E9117A5BA258}"/>
              </a:ext>
            </a:extLst>
          </p:cNvPr>
          <p:cNvSpPr/>
          <p:nvPr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7C91B38-966C-884F-8A72-7ABF65AB75BC}"/>
              </a:ext>
            </a:extLst>
          </p:cNvPr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gradFill>
            <a:gsLst>
              <a:gs pos="100000">
                <a:srgbClr val="FBFBFB"/>
              </a:gs>
              <a:gs pos="0">
                <a:srgbClr val="E6E6E6">
                  <a:lumMod val="15000"/>
                  <a:lumOff val="85000"/>
                </a:srgbClr>
              </a:gs>
            </a:gsLst>
            <a:lin ang="2700000" scaled="1"/>
          </a:gra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4" name="Rectangle: Rounded Corners 77">
            <a:extLst>
              <a:ext uri="{FF2B5EF4-FFF2-40B4-BE49-F238E27FC236}">
                <a16:creationId xmlns:a16="http://schemas.microsoft.com/office/drawing/2014/main" id="{F82D2199-1CF9-3447-8706-9C5886308821}"/>
              </a:ext>
            </a:extLst>
          </p:cNvPr>
          <p:cNvSpPr/>
          <p:nvPr/>
        </p:nvSpPr>
        <p:spPr>
          <a:xfrm>
            <a:off x="1715778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NimbusSanL" panose="00000800000000000000" pitchFamily="50" charset="0"/>
              </a:rPr>
              <a:t>70</a:t>
            </a:r>
          </a:p>
        </p:txBody>
      </p:sp>
      <p:sp>
        <p:nvSpPr>
          <p:cNvPr id="155" name="Rectangle: Rounded Corners 78">
            <a:extLst>
              <a:ext uri="{FF2B5EF4-FFF2-40B4-BE49-F238E27FC236}">
                <a16:creationId xmlns:a16="http://schemas.microsoft.com/office/drawing/2014/main" id="{D0CFEFFE-DAE1-5C45-A2D3-FF832BE05AFF}"/>
              </a:ext>
            </a:extLst>
          </p:cNvPr>
          <p:cNvSpPr/>
          <p:nvPr/>
        </p:nvSpPr>
        <p:spPr>
          <a:xfrm>
            <a:off x="3181859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NimbusSanL" panose="00000800000000000000" pitchFamily="50" charset="0"/>
              </a:rPr>
              <a:t>75</a:t>
            </a:r>
          </a:p>
        </p:txBody>
      </p:sp>
      <p:sp>
        <p:nvSpPr>
          <p:cNvPr id="156" name="Rectangle: Rounded Corners 79">
            <a:extLst>
              <a:ext uri="{FF2B5EF4-FFF2-40B4-BE49-F238E27FC236}">
                <a16:creationId xmlns:a16="http://schemas.microsoft.com/office/drawing/2014/main" id="{B1CBD285-6BCC-B045-AC47-EFE88A144F79}"/>
              </a:ext>
            </a:extLst>
          </p:cNvPr>
          <p:cNvSpPr/>
          <p:nvPr/>
        </p:nvSpPr>
        <p:spPr>
          <a:xfrm>
            <a:off x="4647940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NimbusSanL" panose="00000800000000000000" pitchFamily="50" charset="0"/>
              </a:rPr>
              <a:t>80</a:t>
            </a:r>
          </a:p>
        </p:txBody>
      </p:sp>
      <p:sp>
        <p:nvSpPr>
          <p:cNvPr id="157" name="Rectangle: Rounded Corners 80">
            <a:extLst>
              <a:ext uri="{FF2B5EF4-FFF2-40B4-BE49-F238E27FC236}">
                <a16:creationId xmlns:a16="http://schemas.microsoft.com/office/drawing/2014/main" id="{DCE0538C-83F1-0140-8ECD-D34B48EEA3C4}"/>
              </a:ext>
            </a:extLst>
          </p:cNvPr>
          <p:cNvSpPr/>
          <p:nvPr/>
        </p:nvSpPr>
        <p:spPr>
          <a:xfrm>
            <a:off x="6114021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NimbusSanL" panose="00000800000000000000" pitchFamily="50" charset="0"/>
              </a:rPr>
              <a:t>85</a:t>
            </a:r>
          </a:p>
        </p:txBody>
      </p:sp>
      <p:sp>
        <p:nvSpPr>
          <p:cNvPr id="158" name="Rectangle: Rounded Corners 81">
            <a:extLst>
              <a:ext uri="{FF2B5EF4-FFF2-40B4-BE49-F238E27FC236}">
                <a16:creationId xmlns:a16="http://schemas.microsoft.com/office/drawing/2014/main" id="{2C790D7D-2A1F-1E45-A865-1247F60F14DA}"/>
              </a:ext>
            </a:extLst>
          </p:cNvPr>
          <p:cNvSpPr/>
          <p:nvPr/>
        </p:nvSpPr>
        <p:spPr>
          <a:xfrm>
            <a:off x="7580102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NimbusSanL" panose="00000800000000000000" pitchFamily="50" charset="0"/>
              </a:rPr>
              <a:t>90</a:t>
            </a:r>
          </a:p>
        </p:txBody>
      </p:sp>
      <p:sp>
        <p:nvSpPr>
          <p:cNvPr id="159" name="Rectangle: Rounded Corners 82">
            <a:extLst>
              <a:ext uri="{FF2B5EF4-FFF2-40B4-BE49-F238E27FC236}">
                <a16:creationId xmlns:a16="http://schemas.microsoft.com/office/drawing/2014/main" id="{DB406718-8F43-7948-B260-729A083A2CD7}"/>
              </a:ext>
            </a:extLst>
          </p:cNvPr>
          <p:cNvSpPr/>
          <p:nvPr/>
        </p:nvSpPr>
        <p:spPr>
          <a:xfrm>
            <a:off x="9046183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NimbusSanL" panose="00000800000000000000" pitchFamily="50" charset="0"/>
              </a:rPr>
              <a:t>95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AC9466A0-FB5D-C749-B4EC-0881151892E9}"/>
              </a:ext>
            </a:extLst>
          </p:cNvPr>
          <p:cNvCxnSpPr>
            <a:cxnSpLocks/>
          </p:cNvCxnSpPr>
          <p:nvPr/>
        </p:nvCxnSpPr>
        <p:spPr>
          <a:xfrm>
            <a:off x="0" y="55626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">
            <a:extLst>
              <a:ext uri="{FF2B5EF4-FFF2-40B4-BE49-F238E27FC236}">
                <a16:creationId xmlns:a16="http://schemas.microsoft.com/office/drawing/2014/main" id="{8C43C715-EA6E-EF40-9CC7-9246D867206A}"/>
              </a:ext>
            </a:extLst>
          </p:cNvPr>
          <p:cNvSpPr txBox="1"/>
          <p:nvPr/>
        </p:nvSpPr>
        <p:spPr>
          <a:xfrm>
            <a:off x="15479" y="466852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$20,000</a:t>
            </a:r>
          </a:p>
        </p:txBody>
      </p:sp>
      <p:sp>
        <p:nvSpPr>
          <p:cNvPr id="165" name="TextBox 16">
            <a:extLst>
              <a:ext uri="{FF2B5EF4-FFF2-40B4-BE49-F238E27FC236}">
                <a16:creationId xmlns:a16="http://schemas.microsoft.com/office/drawing/2014/main" id="{5F461F15-A0DA-C047-B657-179CC3C35BA6}"/>
              </a:ext>
            </a:extLst>
          </p:cNvPr>
          <p:cNvSpPr txBox="1"/>
          <p:nvPr/>
        </p:nvSpPr>
        <p:spPr>
          <a:xfrm>
            <a:off x="15479" y="436626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$30,000</a:t>
            </a:r>
          </a:p>
        </p:txBody>
      </p:sp>
      <p:sp>
        <p:nvSpPr>
          <p:cNvPr id="166" name="TextBox 16">
            <a:extLst>
              <a:ext uri="{FF2B5EF4-FFF2-40B4-BE49-F238E27FC236}">
                <a16:creationId xmlns:a16="http://schemas.microsoft.com/office/drawing/2014/main" id="{961876A8-B306-364B-9008-774E20ACE0F6}"/>
              </a:ext>
            </a:extLst>
          </p:cNvPr>
          <p:cNvSpPr txBox="1"/>
          <p:nvPr/>
        </p:nvSpPr>
        <p:spPr>
          <a:xfrm>
            <a:off x="15479" y="406400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$40,000</a:t>
            </a:r>
          </a:p>
        </p:txBody>
      </p:sp>
      <p:sp>
        <p:nvSpPr>
          <p:cNvPr id="167" name="TextBox 16">
            <a:extLst>
              <a:ext uri="{FF2B5EF4-FFF2-40B4-BE49-F238E27FC236}">
                <a16:creationId xmlns:a16="http://schemas.microsoft.com/office/drawing/2014/main" id="{E3A808F3-280C-444D-A856-BF7E602A7102}"/>
              </a:ext>
            </a:extLst>
          </p:cNvPr>
          <p:cNvSpPr txBox="1"/>
          <p:nvPr/>
        </p:nvSpPr>
        <p:spPr>
          <a:xfrm>
            <a:off x="15479" y="376174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$50,000</a:t>
            </a:r>
          </a:p>
        </p:txBody>
      </p:sp>
      <p:sp>
        <p:nvSpPr>
          <p:cNvPr id="168" name="TextBox 16">
            <a:extLst>
              <a:ext uri="{FF2B5EF4-FFF2-40B4-BE49-F238E27FC236}">
                <a16:creationId xmlns:a16="http://schemas.microsoft.com/office/drawing/2014/main" id="{ECE675AE-D045-894D-9B74-D169CA04DD4E}"/>
              </a:ext>
            </a:extLst>
          </p:cNvPr>
          <p:cNvSpPr txBox="1"/>
          <p:nvPr/>
        </p:nvSpPr>
        <p:spPr>
          <a:xfrm>
            <a:off x="15479" y="345948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$60,000</a:t>
            </a:r>
          </a:p>
        </p:txBody>
      </p:sp>
      <p:sp>
        <p:nvSpPr>
          <p:cNvPr id="169" name="TextBox 16">
            <a:extLst>
              <a:ext uri="{FF2B5EF4-FFF2-40B4-BE49-F238E27FC236}">
                <a16:creationId xmlns:a16="http://schemas.microsoft.com/office/drawing/2014/main" id="{958EA2E4-AA51-7B4A-BDA2-0C9B04FFD04F}"/>
              </a:ext>
            </a:extLst>
          </p:cNvPr>
          <p:cNvSpPr txBox="1"/>
          <p:nvPr/>
        </p:nvSpPr>
        <p:spPr>
          <a:xfrm>
            <a:off x="15479" y="315722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$70,000</a:t>
            </a:r>
          </a:p>
        </p:txBody>
      </p:sp>
      <p:sp>
        <p:nvSpPr>
          <p:cNvPr id="170" name="TextBox 16">
            <a:extLst>
              <a:ext uri="{FF2B5EF4-FFF2-40B4-BE49-F238E27FC236}">
                <a16:creationId xmlns:a16="http://schemas.microsoft.com/office/drawing/2014/main" id="{2AA135FB-EACC-4F49-9A61-D9862087F44B}"/>
              </a:ext>
            </a:extLst>
          </p:cNvPr>
          <p:cNvSpPr txBox="1"/>
          <p:nvPr/>
        </p:nvSpPr>
        <p:spPr>
          <a:xfrm>
            <a:off x="2600" y="285496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$80,000</a:t>
            </a:r>
          </a:p>
        </p:txBody>
      </p:sp>
      <p:sp>
        <p:nvSpPr>
          <p:cNvPr id="171" name="TextBox 16">
            <a:extLst>
              <a:ext uri="{FF2B5EF4-FFF2-40B4-BE49-F238E27FC236}">
                <a16:creationId xmlns:a16="http://schemas.microsoft.com/office/drawing/2014/main" id="{8B3AB2B3-61E2-D84D-AFD0-F317EBFC9B54}"/>
              </a:ext>
            </a:extLst>
          </p:cNvPr>
          <p:cNvSpPr txBox="1"/>
          <p:nvPr/>
        </p:nvSpPr>
        <p:spPr>
          <a:xfrm>
            <a:off x="2600" y="255270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$90,000</a:t>
            </a:r>
          </a:p>
        </p:txBody>
      </p:sp>
    </p:spTree>
    <p:extLst>
      <p:ext uri="{BB962C8B-B14F-4D97-AF65-F5344CB8AC3E}">
        <p14:creationId xmlns:p14="http://schemas.microsoft.com/office/powerpoint/2010/main" val="138405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2.5E-6 0.01921 " pathEditMode="relative" rAng="0" ptsTypes="AA">
                                      <p:cBhvr>
                                        <p:cTn id="9" dur="200" spd="-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2.5E-6 0.01921 " pathEditMode="relative" rAng="0" ptsTypes="AA">
                                      <p:cBhvr>
                                        <p:cTn id="19" dur="200" spd="-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2.5E-6 0.01921 " pathEditMode="relative" rAng="0" ptsTypes="AA">
                                      <p:cBhvr>
                                        <p:cTn id="29" dur="200" spd="-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2.5E-6 0.01921 " pathEditMode="relative" rAng="0" ptsTypes="AA">
                                      <p:cBhvr>
                                        <p:cTn id="39" dur="2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2.5E-6 0.01921 " pathEditMode="relative" rAng="0" ptsTypes="AA">
                                      <p:cBhvr>
                                        <p:cTn id="49" dur="200" spd="-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2.5E-6 0.01921 " pathEditMode="relative" rAng="0" ptsTypes="AA">
                                      <p:cBhvr>
                                        <p:cTn id="59" dur="200" spd="-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animBg="1"/>
      <p:bldP spid="141" grpId="0" animBg="1"/>
      <p:bldP spid="142" grpId="0" animBg="1"/>
      <p:bldP spid="143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1B8A26E-0F1E-47C3-A0D8-59144978115D}"/>
              </a:ext>
            </a:extLst>
          </p:cNvPr>
          <p:cNvGrpSpPr/>
          <p:nvPr/>
        </p:nvGrpSpPr>
        <p:grpSpPr>
          <a:xfrm>
            <a:off x="340361" y="2133596"/>
            <a:ext cx="12192000" cy="3428999"/>
            <a:chOff x="0" y="2133599"/>
            <a:chExt cx="12192000" cy="3428999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ED6FB4D7-5CBF-40EE-87A4-10C2D58C0490}"/>
                </a:ext>
              </a:extLst>
            </p:cNvPr>
            <p:cNvGrpSpPr/>
            <p:nvPr/>
          </p:nvGrpSpPr>
          <p:grpSpPr>
            <a:xfrm>
              <a:off x="0" y="2209800"/>
              <a:ext cx="12192000" cy="3048000"/>
              <a:chOff x="0" y="2209800"/>
              <a:chExt cx="12192000" cy="3048000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4A1FB1A-8307-47BE-94EF-4E2BD12D3B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5257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38C38EAF-0EDE-42CE-8C09-9239D89FF0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9530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31B1A3E-765A-4813-ABE2-DF02574633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6482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EF6CC299-7968-4D2B-AF0E-286AC9191F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3434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CE973053-2686-4BE5-95DA-C313D0D329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0386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DF327A9-1439-46FB-A6DD-73C0B576B7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733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891BDA03-008D-464B-914E-4F7B28926F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4290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26FA048-8920-4FF5-8C1F-3EF0B4EB35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1242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D1989D1A-A984-4E8F-AF1B-A8C0902924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8194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ACCB7A76-0C44-48E3-8F06-037C44B1E3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5146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01B9249E-97F9-4E70-B51B-E060162862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09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703E93C-F65D-40D2-9969-5EA9BF235882}"/>
                </a:ext>
              </a:extLst>
            </p:cNvPr>
            <p:cNvSpPr/>
            <p:nvPr/>
          </p:nvSpPr>
          <p:spPr>
            <a:xfrm>
              <a:off x="0" y="2133599"/>
              <a:ext cx="12192000" cy="3428999"/>
            </a:xfrm>
            <a:prstGeom prst="rect">
              <a:avLst/>
            </a:prstGeom>
            <a:gradFill>
              <a:gsLst>
                <a:gs pos="0">
                  <a:srgbClr val="FFFFFF">
                    <a:alpha val="7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F10C271-683F-420C-816C-AE16103EF8CA}"/>
              </a:ext>
            </a:extLst>
          </p:cNvPr>
          <p:cNvSpPr/>
          <p:nvPr/>
        </p:nvSpPr>
        <p:spPr>
          <a:xfrm>
            <a:off x="2074971" y="4159246"/>
            <a:ext cx="1463656" cy="1403345"/>
          </a:xfrm>
          <a:custGeom>
            <a:avLst/>
            <a:gdLst>
              <a:gd name="connsiteX0" fmla="*/ 0 w 1463656"/>
              <a:gd name="connsiteY0" fmla="*/ 0 h 1219195"/>
              <a:gd name="connsiteX1" fmla="*/ 1463656 w 1463656"/>
              <a:gd name="connsiteY1" fmla="*/ 0 h 1219195"/>
              <a:gd name="connsiteX2" fmla="*/ 1463656 w 1463656"/>
              <a:gd name="connsiteY2" fmla="*/ 1219195 h 1219195"/>
              <a:gd name="connsiteX3" fmla="*/ 0 w 1463656"/>
              <a:gd name="connsiteY3" fmla="*/ 1219195 h 1219195"/>
              <a:gd name="connsiteX4" fmla="*/ 0 w 1463656"/>
              <a:gd name="connsiteY4" fmla="*/ 0 h 1219195"/>
              <a:gd name="connsiteX0" fmla="*/ 0 w 1463656"/>
              <a:gd name="connsiteY0" fmla="*/ 184150 h 1403345"/>
              <a:gd name="connsiteX1" fmla="*/ 1463656 w 1463656"/>
              <a:gd name="connsiteY1" fmla="*/ 0 h 1403345"/>
              <a:gd name="connsiteX2" fmla="*/ 1463656 w 1463656"/>
              <a:gd name="connsiteY2" fmla="*/ 1403345 h 1403345"/>
              <a:gd name="connsiteX3" fmla="*/ 0 w 1463656"/>
              <a:gd name="connsiteY3" fmla="*/ 1403345 h 1403345"/>
              <a:gd name="connsiteX4" fmla="*/ 0 w 1463656"/>
              <a:gd name="connsiteY4" fmla="*/ 184150 h 140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656" h="1403345">
                <a:moveTo>
                  <a:pt x="0" y="184150"/>
                </a:moveTo>
                <a:lnTo>
                  <a:pt x="1463656" y="0"/>
                </a:lnTo>
                <a:lnTo>
                  <a:pt x="1463656" y="1403345"/>
                </a:lnTo>
                <a:lnTo>
                  <a:pt x="0" y="1403345"/>
                </a:lnTo>
                <a:lnTo>
                  <a:pt x="0" y="184150"/>
                </a:lnTo>
                <a:close/>
              </a:path>
            </a:pathLst>
          </a:custGeom>
          <a:solidFill>
            <a:srgbClr val="6338F5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cs typeface="Times New Roman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C1CC904-0424-488C-BB98-4E5CABF7799E}"/>
              </a:ext>
            </a:extLst>
          </p:cNvPr>
          <p:cNvSpPr/>
          <p:nvPr/>
        </p:nvSpPr>
        <p:spPr>
          <a:xfrm>
            <a:off x="3539713" y="3876671"/>
            <a:ext cx="1466831" cy="1685920"/>
          </a:xfrm>
          <a:custGeom>
            <a:avLst/>
            <a:gdLst>
              <a:gd name="connsiteX0" fmla="*/ 0 w 1463656"/>
              <a:gd name="connsiteY0" fmla="*/ 0 h 1403345"/>
              <a:gd name="connsiteX1" fmla="*/ 1463656 w 1463656"/>
              <a:gd name="connsiteY1" fmla="*/ 0 h 1403345"/>
              <a:gd name="connsiteX2" fmla="*/ 1463656 w 1463656"/>
              <a:gd name="connsiteY2" fmla="*/ 1403345 h 1403345"/>
              <a:gd name="connsiteX3" fmla="*/ 0 w 1463656"/>
              <a:gd name="connsiteY3" fmla="*/ 1403345 h 1403345"/>
              <a:gd name="connsiteX4" fmla="*/ 0 w 1463656"/>
              <a:gd name="connsiteY4" fmla="*/ 0 h 1403345"/>
              <a:gd name="connsiteX0" fmla="*/ 0 w 1466831"/>
              <a:gd name="connsiteY0" fmla="*/ 282575 h 1685920"/>
              <a:gd name="connsiteX1" fmla="*/ 1466831 w 1466831"/>
              <a:gd name="connsiteY1" fmla="*/ 0 h 1685920"/>
              <a:gd name="connsiteX2" fmla="*/ 1463656 w 1466831"/>
              <a:gd name="connsiteY2" fmla="*/ 1685920 h 1685920"/>
              <a:gd name="connsiteX3" fmla="*/ 0 w 1466831"/>
              <a:gd name="connsiteY3" fmla="*/ 1685920 h 1685920"/>
              <a:gd name="connsiteX4" fmla="*/ 0 w 1466831"/>
              <a:gd name="connsiteY4" fmla="*/ 282575 h 16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831" h="1685920">
                <a:moveTo>
                  <a:pt x="0" y="282575"/>
                </a:moveTo>
                <a:lnTo>
                  <a:pt x="1466831" y="0"/>
                </a:lnTo>
                <a:cubicBezTo>
                  <a:pt x="1465773" y="561973"/>
                  <a:pt x="1464714" y="1123947"/>
                  <a:pt x="1463656" y="1685920"/>
                </a:cubicBezTo>
                <a:lnTo>
                  <a:pt x="0" y="1685920"/>
                </a:lnTo>
                <a:lnTo>
                  <a:pt x="0" y="282575"/>
                </a:lnTo>
                <a:close/>
              </a:path>
            </a:pathLst>
          </a:custGeom>
          <a:solidFill>
            <a:srgbClr val="6338F5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atin typeface="Times New Roman" charset="0"/>
              <a:cs typeface="Times New Roman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77D9A61-3B5A-4463-A832-DAF970096E89}"/>
              </a:ext>
            </a:extLst>
          </p:cNvPr>
          <p:cNvSpPr/>
          <p:nvPr/>
        </p:nvSpPr>
        <p:spPr>
          <a:xfrm>
            <a:off x="5004455" y="3575040"/>
            <a:ext cx="1466831" cy="1987551"/>
          </a:xfrm>
          <a:custGeom>
            <a:avLst/>
            <a:gdLst>
              <a:gd name="connsiteX0" fmla="*/ 0 w 1463656"/>
              <a:gd name="connsiteY0" fmla="*/ 0 h 1685926"/>
              <a:gd name="connsiteX1" fmla="*/ 1463656 w 1463656"/>
              <a:gd name="connsiteY1" fmla="*/ 0 h 1685926"/>
              <a:gd name="connsiteX2" fmla="*/ 1463656 w 1463656"/>
              <a:gd name="connsiteY2" fmla="*/ 1685926 h 1685926"/>
              <a:gd name="connsiteX3" fmla="*/ 0 w 1463656"/>
              <a:gd name="connsiteY3" fmla="*/ 1685926 h 1685926"/>
              <a:gd name="connsiteX4" fmla="*/ 0 w 1463656"/>
              <a:gd name="connsiteY4" fmla="*/ 0 h 1685926"/>
              <a:gd name="connsiteX0" fmla="*/ 0 w 1466831"/>
              <a:gd name="connsiteY0" fmla="*/ 301625 h 1987551"/>
              <a:gd name="connsiteX1" fmla="*/ 1466831 w 1466831"/>
              <a:gd name="connsiteY1" fmla="*/ 0 h 1987551"/>
              <a:gd name="connsiteX2" fmla="*/ 1463656 w 1466831"/>
              <a:gd name="connsiteY2" fmla="*/ 1987551 h 1987551"/>
              <a:gd name="connsiteX3" fmla="*/ 0 w 1466831"/>
              <a:gd name="connsiteY3" fmla="*/ 1987551 h 1987551"/>
              <a:gd name="connsiteX4" fmla="*/ 0 w 1466831"/>
              <a:gd name="connsiteY4" fmla="*/ 301625 h 198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831" h="1987551">
                <a:moveTo>
                  <a:pt x="0" y="301625"/>
                </a:moveTo>
                <a:lnTo>
                  <a:pt x="1466831" y="0"/>
                </a:lnTo>
                <a:cubicBezTo>
                  <a:pt x="1465773" y="662517"/>
                  <a:pt x="1464714" y="1325034"/>
                  <a:pt x="1463656" y="1987551"/>
                </a:cubicBezTo>
                <a:lnTo>
                  <a:pt x="0" y="1987551"/>
                </a:lnTo>
                <a:lnTo>
                  <a:pt x="0" y="301625"/>
                </a:lnTo>
                <a:close/>
              </a:path>
            </a:pathLst>
          </a:custGeom>
          <a:solidFill>
            <a:srgbClr val="6338F5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atin typeface="Times New Roman" charset="0"/>
              <a:cs typeface="Times New Roman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22B0476-48F5-4306-B043-1D0A7BC189B0}"/>
              </a:ext>
            </a:extLst>
          </p:cNvPr>
          <p:cNvSpPr/>
          <p:nvPr/>
        </p:nvSpPr>
        <p:spPr>
          <a:xfrm>
            <a:off x="6469196" y="3235735"/>
            <a:ext cx="1464267" cy="2326855"/>
          </a:xfrm>
          <a:custGeom>
            <a:avLst/>
            <a:gdLst>
              <a:gd name="connsiteX0" fmla="*/ 0 w 1463656"/>
              <a:gd name="connsiteY0" fmla="*/ 0 h 1990305"/>
              <a:gd name="connsiteX1" fmla="*/ 1463656 w 1463656"/>
              <a:gd name="connsiteY1" fmla="*/ 0 h 1990305"/>
              <a:gd name="connsiteX2" fmla="*/ 1463656 w 1463656"/>
              <a:gd name="connsiteY2" fmla="*/ 1990305 h 1990305"/>
              <a:gd name="connsiteX3" fmla="*/ 0 w 1463656"/>
              <a:gd name="connsiteY3" fmla="*/ 1990305 h 1990305"/>
              <a:gd name="connsiteX4" fmla="*/ 0 w 1463656"/>
              <a:gd name="connsiteY4" fmla="*/ 0 h 1990305"/>
              <a:gd name="connsiteX0" fmla="*/ 0 w 1470006"/>
              <a:gd name="connsiteY0" fmla="*/ 333375 h 2323680"/>
              <a:gd name="connsiteX1" fmla="*/ 1470006 w 1470006"/>
              <a:gd name="connsiteY1" fmla="*/ 0 h 2323680"/>
              <a:gd name="connsiteX2" fmla="*/ 1463656 w 1470006"/>
              <a:gd name="connsiteY2" fmla="*/ 2323680 h 2323680"/>
              <a:gd name="connsiteX3" fmla="*/ 0 w 1470006"/>
              <a:gd name="connsiteY3" fmla="*/ 2323680 h 2323680"/>
              <a:gd name="connsiteX4" fmla="*/ 0 w 1470006"/>
              <a:gd name="connsiteY4" fmla="*/ 333375 h 2323680"/>
              <a:gd name="connsiteX0" fmla="*/ 0 w 1464267"/>
              <a:gd name="connsiteY0" fmla="*/ 336550 h 2326855"/>
              <a:gd name="connsiteX1" fmla="*/ 1463656 w 1464267"/>
              <a:gd name="connsiteY1" fmla="*/ 0 h 2326855"/>
              <a:gd name="connsiteX2" fmla="*/ 1463656 w 1464267"/>
              <a:gd name="connsiteY2" fmla="*/ 2326855 h 2326855"/>
              <a:gd name="connsiteX3" fmla="*/ 0 w 1464267"/>
              <a:gd name="connsiteY3" fmla="*/ 2326855 h 2326855"/>
              <a:gd name="connsiteX4" fmla="*/ 0 w 1464267"/>
              <a:gd name="connsiteY4" fmla="*/ 336550 h 232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267" h="2326855">
                <a:moveTo>
                  <a:pt x="0" y="336550"/>
                </a:moveTo>
                <a:lnTo>
                  <a:pt x="1463656" y="0"/>
                </a:lnTo>
                <a:cubicBezTo>
                  <a:pt x="1461539" y="774560"/>
                  <a:pt x="1465773" y="1552295"/>
                  <a:pt x="1463656" y="2326855"/>
                </a:cubicBezTo>
                <a:lnTo>
                  <a:pt x="0" y="2326855"/>
                </a:lnTo>
                <a:lnTo>
                  <a:pt x="0" y="336550"/>
                </a:lnTo>
                <a:close/>
              </a:path>
            </a:pathLst>
          </a:custGeom>
          <a:solidFill>
            <a:srgbClr val="6338F5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atin typeface="Times New Roman" charset="0"/>
              <a:cs typeface="Times New Roman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EFD473B-2289-43A6-8CB7-ECFFF97990B0}"/>
              </a:ext>
            </a:extLst>
          </p:cNvPr>
          <p:cNvSpPr/>
          <p:nvPr/>
        </p:nvSpPr>
        <p:spPr>
          <a:xfrm>
            <a:off x="7933939" y="2755417"/>
            <a:ext cx="1463656" cy="2807174"/>
          </a:xfrm>
          <a:custGeom>
            <a:avLst/>
            <a:gdLst>
              <a:gd name="connsiteX0" fmla="*/ 0 w 1463656"/>
              <a:gd name="connsiteY0" fmla="*/ 0 h 2327749"/>
              <a:gd name="connsiteX1" fmla="*/ 1463656 w 1463656"/>
              <a:gd name="connsiteY1" fmla="*/ 0 h 2327749"/>
              <a:gd name="connsiteX2" fmla="*/ 1463656 w 1463656"/>
              <a:gd name="connsiteY2" fmla="*/ 2327749 h 2327749"/>
              <a:gd name="connsiteX3" fmla="*/ 0 w 1463656"/>
              <a:gd name="connsiteY3" fmla="*/ 2327749 h 2327749"/>
              <a:gd name="connsiteX4" fmla="*/ 0 w 1463656"/>
              <a:gd name="connsiteY4" fmla="*/ 0 h 2327749"/>
              <a:gd name="connsiteX0" fmla="*/ 0 w 1463656"/>
              <a:gd name="connsiteY0" fmla="*/ 479425 h 2807174"/>
              <a:gd name="connsiteX1" fmla="*/ 1463656 w 1463656"/>
              <a:gd name="connsiteY1" fmla="*/ 0 h 2807174"/>
              <a:gd name="connsiteX2" fmla="*/ 1463656 w 1463656"/>
              <a:gd name="connsiteY2" fmla="*/ 2807174 h 2807174"/>
              <a:gd name="connsiteX3" fmla="*/ 0 w 1463656"/>
              <a:gd name="connsiteY3" fmla="*/ 2807174 h 2807174"/>
              <a:gd name="connsiteX4" fmla="*/ 0 w 1463656"/>
              <a:gd name="connsiteY4" fmla="*/ 479425 h 280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656" h="2807174">
                <a:moveTo>
                  <a:pt x="0" y="479425"/>
                </a:moveTo>
                <a:lnTo>
                  <a:pt x="1463656" y="0"/>
                </a:lnTo>
                <a:lnTo>
                  <a:pt x="1463656" y="2807174"/>
                </a:lnTo>
                <a:lnTo>
                  <a:pt x="0" y="2807174"/>
                </a:lnTo>
                <a:lnTo>
                  <a:pt x="0" y="479425"/>
                </a:lnTo>
                <a:close/>
              </a:path>
            </a:pathLst>
          </a:custGeom>
          <a:solidFill>
            <a:srgbClr val="6338F5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atin typeface="Times New Roman" charset="0"/>
              <a:cs typeface="Times New Roman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6CF169EC-364C-475A-8C32-65D7F590A9E5}"/>
              </a:ext>
            </a:extLst>
          </p:cNvPr>
          <p:cNvSpPr/>
          <p:nvPr/>
        </p:nvSpPr>
        <p:spPr>
          <a:xfrm>
            <a:off x="2074971" y="4343400"/>
            <a:ext cx="1463656" cy="1219191"/>
          </a:xfrm>
          <a:prstGeom prst="rect">
            <a:avLst/>
          </a:pr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cs typeface="Times New Roman" charset="0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5ABBFA1C-098D-4B22-9398-7205AC70B93C}"/>
              </a:ext>
            </a:extLst>
          </p:cNvPr>
          <p:cNvSpPr/>
          <p:nvPr/>
        </p:nvSpPr>
        <p:spPr>
          <a:xfrm>
            <a:off x="3539713" y="4343400"/>
            <a:ext cx="1463656" cy="1219191"/>
          </a:xfrm>
          <a:prstGeom prst="rect">
            <a:avLst/>
          </a:pr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cs typeface="Times New Roman" charset="0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C8C0E32E-EDB6-464B-A1D8-E822D4FC78F5}"/>
              </a:ext>
            </a:extLst>
          </p:cNvPr>
          <p:cNvSpPr/>
          <p:nvPr/>
        </p:nvSpPr>
        <p:spPr>
          <a:xfrm>
            <a:off x="5004455" y="4343400"/>
            <a:ext cx="1463656" cy="1219191"/>
          </a:xfrm>
          <a:prstGeom prst="rect">
            <a:avLst/>
          </a:pr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cs typeface="Times New Roman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448D1FC1-7591-4146-9451-CE9B9CAEF6F7}"/>
              </a:ext>
            </a:extLst>
          </p:cNvPr>
          <p:cNvSpPr/>
          <p:nvPr/>
        </p:nvSpPr>
        <p:spPr>
          <a:xfrm>
            <a:off x="6469197" y="4343400"/>
            <a:ext cx="1463656" cy="1219191"/>
          </a:xfrm>
          <a:prstGeom prst="rect">
            <a:avLst/>
          </a:pr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cs typeface="Times New Roman" charset="0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DCCA1259-FC00-44ED-91D2-04AA1D33363D}"/>
              </a:ext>
            </a:extLst>
          </p:cNvPr>
          <p:cNvSpPr/>
          <p:nvPr/>
        </p:nvSpPr>
        <p:spPr>
          <a:xfrm>
            <a:off x="7933939" y="4343400"/>
            <a:ext cx="1463656" cy="1219191"/>
          </a:xfrm>
          <a:prstGeom prst="rect">
            <a:avLst/>
          </a:pr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cs typeface="Times New Roman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D3B5CA1-04DB-4110-A3A9-C2652A3D9A95}"/>
              </a:ext>
            </a:extLst>
          </p:cNvPr>
          <p:cNvGrpSpPr/>
          <p:nvPr/>
        </p:nvGrpSpPr>
        <p:grpSpPr>
          <a:xfrm>
            <a:off x="2068336" y="2438403"/>
            <a:ext cx="7333347" cy="3124197"/>
            <a:chOff x="1695682" y="3048000"/>
            <a:chExt cx="7333347" cy="251460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EF740A2-42D6-4029-A555-82D37B2C5168}"/>
                </a:ext>
              </a:extLst>
            </p:cNvPr>
            <p:cNvCxnSpPr/>
            <p:nvPr/>
          </p:nvCxnSpPr>
          <p:spPr>
            <a:xfrm flipH="1" flipV="1">
              <a:off x="1695682" y="3048000"/>
              <a:ext cx="2077" cy="2514600"/>
            </a:xfrm>
            <a:prstGeom prst="line">
              <a:avLst/>
            </a:prstGeom>
            <a:ln>
              <a:gradFill>
                <a:gsLst>
                  <a:gs pos="100000">
                    <a:srgbClr val="F5E19C">
                      <a:alpha val="0"/>
                    </a:srgbClr>
                  </a:gs>
                  <a:gs pos="0">
                    <a:srgbClr val="D9AA5C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57F0C9D-1ACC-4D50-95B8-6B6736FF3444}"/>
                </a:ext>
              </a:extLst>
            </p:cNvPr>
            <p:cNvCxnSpPr/>
            <p:nvPr/>
          </p:nvCxnSpPr>
          <p:spPr>
            <a:xfrm flipH="1" flipV="1">
              <a:off x="3161936" y="3048000"/>
              <a:ext cx="2077" cy="2514600"/>
            </a:xfrm>
            <a:prstGeom prst="line">
              <a:avLst/>
            </a:prstGeom>
            <a:ln>
              <a:gradFill>
                <a:gsLst>
                  <a:gs pos="100000">
                    <a:srgbClr val="F5E19C">
                      <a:alpha val="0"/>
                    </a:srgbClr>
                  </a:gs>
                  <a:gs pos="0">
                    <a:srgbClr val="D9AA5C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38FFD38-4D61-4289-B718-2C1D66D1404D}"/>
                </a:ext>
              </a:extLst>
            </p:cNvPr>
            <p:cNvCxnSpPr/>
            <p:nvPr/>
          </p:nvCxnSpPr>
          <p:spPr>
            <a:xfrm flipH="1" flipV="1">
              <a:off x="4628190" y="3048000"/>
              <a:ext cx="2077" cy="2514600"/>
            </a:xfrm>
            <a:prstGeom prst="line">
              <a:avLst/>
            </a:prstGeom>
            <a:ln>
              <a:gradFill>
                <a:gsLst>
                  <a:gs pos="100000">
                    <a:srgbClr val="F5E19C">
                      <a:alpha val="0"/>
                    </a:srgbClr>
                  </a:gs>
                  <a:gs pos="0">
                    <a:srgbClr val="D9AA5C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ACCB981-0580-4C3A-BEDF-C032EEDFFB17}"/>
                </a:ext>
              </a:extLst>
            </p:cNvPr>
            <p:cNvCxnSpPr/>
            <p:nvPr/>
          </p:nvCxnSpPr>
          <p:spPr>
            <a:xfrm flipH="1" flipV="1">
              <a:off x="6094444" y="3048000"/>
              <a:ext cx="2077" cy="2514600"/>
            </a:xfrm>
            <a:prstGeom prst="line">
              <a:avLst/>
            </a:prstGeom>
            <a:ln>
              <a:gradFill>
                <a:gsLst>
                  <a:gs pos="100000">
                    <a:srgbClr val="F5E19C">
                      <a:alpha val="0"/>
                    </a:srgbClr>
                  </a:gs>
                  <a:gs pos="0">
                    <a:srgbClr val="D9AA5C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9142BF9-F656-4E37-AC04-0C6744339404}"/>
                </a:ext>
              </a:extLst>
            </p:cNvPr>
            <p:cNvCxnSpPr/>
            <p:nvPr/>
          </p:nvCxnSpPr>
          <p:spPr>
            <a:xfrm flipH="1" flipV="1">
              <a:off x="7560698" y="3048000"/>
              <a:ext cx="2077" cy="2514600"/>
            </a:xfrm>
            <a:prstGeom prst="line">
              <a:avLst/>
            </a:prstGeom>
            <a:ln>
              <a:gradFill>
                <a:gsLst>
                  <a:gs pos="100000">
                    <a:srgbClr val="F5E19C">
                      <a:alpha val="0"/>
                    </a:srgbClr>
                  </a:gs>
                  <a:gs pos="0">
                    <a:srgbClr val="D9AA5C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2195B52-6250-487F-A053-1EE5484A8A94}"/>
                </a:ext>
              </a:extLst>
            </p:cNvPr>
            <p:cNvCxnSpPr/>
            <p:nvPr/>
          </p:nvCxnSpPr>
          <p:spPr>
            <a:xfrm flipH="1" flipV="1">
              <a:off x="9026952" y="3048000"/>
              <a:ext cx="2077" cy="2514600"/>
            </a:xfrm>
            <a:prstGeom prst="line">
              <a:avLst/>
            </a:prstGeom>
            <a:ln>
              <a:gradFill>
                <a:gsLst>
                  <a:gs pos="100000">
                    <a:srgbClr val="F5E19C">
                      <a:alpha val="0"/>
                    </a:srgbClr>
                  </a:gs>
                  <a:gs pos="0">
                    <a:srgbClr val="D9AA5C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0123EEC-4D43-4265-BECA-C974664BC7E2}"/>
              </a:ext>
            </a:extLst>
          </p:cNvPr>
          <p:cNvGrpSpPr/>
          <p:nvPr/>
        </p:nvGrpSpPr>
        <p:grpSpPr>
          <a:xfrm>
            <a:off x="1541166" y="3724229"/>
            <a:ext cx="1054340" cy="696793"/>
            <a:chOff x="1538648" y="4719377"/>
            <a:chExt cx="1374836" cy="90860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BFB4F7C-3FE8-4B5B-B949-BDF0FEF3DF6B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8"/>
              <a:ext cx="0" cy="91440"/>
            </a:xfrm>
            <a:prstGeom prst="line">
              <a:avLst/>
            </a:prstGeom>
            <a:ln w="12700" cap="rnd">
              <a:solidFill>
                <a:srgbClr val="D9AA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A9A21C2-EE3C-40AB-A26E-EF6B357D0AC1}"/>
                </a:ext>
              </a:extLst>
            </p:cNvPr>
            <p:cNvSpPr/>
            <p:nvPr/>
          </p:nvSpPr>
          <p:spPr>
            <a:xfrm>
              <a:off x="2102232" y="5380310"/>
              <a:ext cx="247668" cy="24766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2" name="TextBox 16">
              <a:extLst>
                <a:ext uri="{FF2B5EF4-FFF2-40B4-BE49-F238E27FC236}">
                  <a16:creationId xmlns:a16="http://schemas.microsoft.com/office/drawing/2014/main" id="{9FB67793-9FCA-4B82-B3EB-ADCC2C858E90}"/>
                </a:ext>
              </a:extLst>
            </p:cNvPr>
            <p:cNvSpPr txBox="1"/>
            <p:nvPr/>
          </p:nvSpPr>
          <p:spPr>
            <a:xfrm>
              <a:off x="1538648" y="4719377"/>
              <a:ext cx="1374836" cy="44146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$33,500</a:t>
              </a:r>
            </a:p>
          </p:txBody>
        </p:sp>
      </p:grp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91FCF04D-7652-4AE0-ACAE-4E59C935C3A5}"/>
              </a:ext>
            </a:extLst>
          </p:cNvPr>
          <p:cNvCxnSpPr>
            <a:cxnSpLocks/>
          </p:cNvCxnSpPr>
          <p:nvPr/>
        </p:nvCxnSpPr>
        <p:spPr>
          <a:xfrm rot="16200000">
            <a:off x="1890851" y="4307516"/>
            <a:ext cx="0" cy="70124"/>
          </a:xfrm>
          <a:prstGeom prst="line">
            <a:avLst/>
          </a:prstGeom>
          <a:ln w="12700" cap="rnd">
            <a:solidFill>
              <a:srgbClr val="065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89EE08C-65F6-4095-BC31-5020ED6E60D2}"/>
              </a:ext>
            </a:extLst>
          </p:cNvPr>
          <p:cNvCxnSpPr>
            <a:cxnSpLocks/>
          </p:cNvCxnSpPr>
          <p:nvPr/>
        </p:nvCxnSpPr>
        <p:spPr>
          <a:xfrm rot="10800000">
            <a:off x="9399137" y="4505211"/>
            <a:ext cx="0" cy="70124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 195">
            <a:extLst>
              <a:ext uri="{FF2B5EF4-FFF2-40B4-BE49-F238E27FC236}">
                <a16:creationId xmlns:a16="http://schemas.microsoft.com/office/drawing/2014/main" id="{004841C9-626A-4570-AF7C-9F5887704216}"/>
              </a:ext>
            </a:extLst>
          </p:cNvPr>
          <p:cNvSpPr/>
          <p:nvPr/>
        </p:nvSpPr>
        <p:spPr>
          <a:xfrm rot="10800000">
            <a:off x="9343867" y="4297310"/>
            <a:ext cx="110540" cy="110540"/>
          </a:xfrm>
          <a:prstGeom prst="ellipse">
            <a:avLst/>
          </a:prstGeom>
          <a:solidFill>
            <a:schemeClr val="tx1"/>
          </a:solidFill>
          <a:ln w="2540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052C295D-E158-4947-9CF9-7590C4EC12AF}"/>
              </a:ext>
            </a:extLst>
          </p:cNvPr>
          <p:cNvCxnSpPr>
            <a:cxnSpLocks/>
          </p:cNvCxnSpPr>
          <p:nvPr/>
        </p:nvCxnSpPr>
        <p:spPr>
          <a:xfrm rot="10800000">
            <a:off x="7931707" y="4505211"/>
            <a:ext cx="0" cy="70124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val 198">
            <a:extLst>
              <a:ext uri="{FF2B5EF4-FFF2-40B4-BE49-F238E27FC236}">
                <a16:creationId xmlns:a16="http://schemas.microsoft.com/office/drawing/2014/main" id="{1ED9430A-6894-481B-B877-363893F1B8ED}"/>
              </a:ext>
            </a:extLst>
          </p:cNvPr>
          <p:cNvSpPr/>
          <p:nvPr/>
        </p:nvSpPr>
        <p:spPr>
          <a:xfrm rot="10800000">
            <a:off x="7876437" y="4297310"/>
            <a:ext cx="110540" cy="110540"/>
          </a:xfrm>
          <a:prstGeom prst="ellipse">
            <a:avLst/>
          </a:prstGeom>
          <a:solidFill>
            <a:schemeClr val="tx1"/>
          </a:solidFill>
          <a:ln w="2540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0" name="TextBox 16">
            <a:extLst>
              <a:ext uri="{FF2B5EF4-FFF2-40B4-BE49-F238E27FC236}">
                <a16:creationId xmlns:a16="http://schemas.microsoft.com/office/drawing/2014/main" id="{16749778-C579-4601-9ED9-A9C01C33DAFB}"/>
              </a:ext>
            </a:extLst>
          </p:cNvPr>
          <p:cNvSpPr txBox="1"/>
          <p:nvPr/>
        </p:nvSpPr>
        <p:spPr>
          <a:xfrm>
            <a:off x="7480418" y="4559953"/>
            <a:ext cx="90257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imbusSanL" panose="00000800000000000000" pitchFamily="50" charset="0"/>
              </a:rPr>
              <a:t>$33,500</a:t>
            </a:r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C09E2A05-35A7-4FBD-AEAE-8E7E9560B891}"/>
              </a:ext>
            </a:extLst>
          </p:cNvPr>
          <p:cNvCxnSpPr>
            <a:cxnSpLocks/>
          </p:cNvCxnSpPr>
          <p:nvPr/>
        </p:nvCxnSpPr>
        <p:spPr>
          <a:xfrm rot="10800000">
            <a:off x="6464277" y="4505211"/>
            <a:ext cx="0" cy="70124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Oval 201">
            <a:extLst>
              <a:ext uri="{FF2B5EF4-FFF2-40B4-BE49-F238E27FC236}">
                <a16:creationId xmlns:a16="http://schemas.microsoft.com/office/drawing/2014/main" id="{939E462D-F4F2-418D-B94F-DE71A7FF47CA}"/>
              </a:ext>
            </a:extLst>
          </p:cNvPr>
          <p:cNvSpPr/>
          <p:nvPr/>
        </p:nvSpPr>
        <p:spPr>
          <a:xfrm rot="10800000">
            <a:off x="6409007" y="4297310"/>
            <a:ext cx="110540" cy="110540"/>
          </a:xfrm>
          <a:prstGeom prst="ellipse">
            <a:avLst/>
          </a:prstGeom>
          <a:solidFill>
            <a:schemeClr val="tx1"/>
          </a:solidFill>
          <a:ln w="2540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3" name="TextBox 16">
            <a:extLst>
              <a:ext uri="{FF2B5EF4-FFF2-40B4-BE49-F238E27FC236}">
                <a16:creationId xmlns:a16="http://schemas.microsoft.com/office/drawing/2014/main" id="{251BD1A0-4F99-4D8D-8DED-4866FD79A612}"/>
              </a:ext>
            </a:extLst>
          </p:cNvPr>
          <p:cNvSpPr txBox="1"/>
          <p:nvPr/>
        </p:nvSpPr>
        <p:spPr>
          <a:xfrm>
            <a:off x="6012988" y="4559953"/>
            <a:ext cx="90257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imbusSanL" panose="00000800000000000000" pitchFamily="50" charset="0"/>
              </a:rPr>
              <a:t>$33,500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09F91F6A-77B2-417A-88B3-60A97CD3982D}"/>
              </a:ext>
            </a:extLst>
          </p:cNvPr>
          <p:cNvCxnSpPr>
            <a:cxnSpLocks/>
          </p:cNvCxnSpPr>
          <p:nvPr/>
        </p:nvCxnSpPr>
        <p:spPr>
          <a:xfrm rot="10800000">
            <a:off x="4996847" y="4505211"/>
            <a:ext cx="0" cy="70124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>
            <a:extLst>
              <a:ext uri="{FF2B5EF4-FFF2-40B4-BE49-F238E27FC236}">
                <a16:creationId xmlns:a16="http://schemas.microsoft.com/office/drawing/2014/main" id="{2F365D26-8FAA-4BD3-8F8D-7350EB4B4CCB}"/>
              </a:ext>
            </a:extLst>
          </p:cNvPr>
          <p:cNvSpPr/>
          <p:nvPr/>
        </p:nvSpPr>
        <p:spPr>
          <a:xfrm rot="10800000">
            <a:off x="4941577" y="4297310"/>
            <a:ext cx="110540" cy="110540"/>
          </a:xfrm>
          <a:prstGeom prst="ellipse">
            <a:avLst/>
          </a:prstGeom>
          <a:solidFill>
            <a:schemeClr val="tx1"/>
          </a:solidFill>
          <a:ln w="2540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6" name="TextBox 16">
            <a:extLst>
              <a:ext uri="{FF2B5EF4-FFF2-40B4-BE49-F238E27FC236}">
                <a16:creationId xmlns:a16="http://schemas.microsoft.com/office/drawing/2014/main" id="{8A2D3B80-1AE1-4C0E-85C6-CB536F6A5F64}"/>
              </a:ext>
            </a:extLst>
          </p:cNvPr>
          <p:cNvSpPr txBox="1"/>
          <p:nvPr/>
        </p:nvSpPr>
        <p:spPr>
          <a:xfrm>
            <a:off x="4545558" y="4559953"/>
            <a:ext cx="90257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imbusSanL" panose="00000800000000000000" pitchFamily="50" charset="0"/>
              </a:rPr>
              <a:t>$33,500</a:t>
            </a:r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6C4B1FA8-B77D-40DD-8FB2-0BB1C26075B2}"/>
              </a:ext>
            </a:extLst>
          </p:cNvPr>
          <p:cNvCxnSpPr>
            <a:cxnSpLocks/>
          </p:cNvCxnSpPr>
          <p:nvPr/>
        </p:nvCxnSpPr>
        <p:spPr>
          <a:xfrm rot="10800000">
            <a:off x="3529417" y="4505211"/>
            <a:ext cx="0" cy="70124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Oval 207">
            <a:extLst>
              <a:ext uri="{FF2B5EF4-FFF2-40B4-BE49-F238E27FC236}">
                <a16:creationId xmlns:a16="http://schemas.microsoft.com/office/drawing/2014/main" id="{3F20E0C2-EDD3-4CD7-B012-EE204798A1DA}"/>
              </a:ext>
            </a:extLst>
          </p:cNvPr>
          <p:cNvSpPr/>
          <p:nvPr/>
        </p:nvSpPr>
        <p:spPr>
          <a:xfrm rot="10800000">
            <a:off x="3474147" y="4297310"/>
            <a:ext cx="110540" cy="110540"/>
          </a:xfrm>
          <a:prstGeom prst="ellipse">
            <a:avLst/>
          </a:prstGeom>
          <a:solidFill>
            <a:schemeClr val="tx1"/>
          </a:solidFill>
          <a:ln w="2540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9" name="TextBox 16">
            <a:extLst>
              <a:ext uri="{FF2B5EF4-FFF2-40B4-BE49-F238E27FC236}">
                <a16:creationId xmlns:a16="http://schemas.microsoft.com/office/drawing/2014/main" id="{7B445171-B612-4F15-974F-AE94F51C9537}"/>
              </a:ext>
            </a:extLst>
          </p:cNvPr>
          <p:cNvSpPr txBox="1"/>
          <p:nvPr/>
        </p:nvSpPr>
        <p:spPr>
          <a:xfrm>
            <a:off x="3078128" y="4559953"/>
            <a:ext cx="90257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imbusSanL" panose="00000800000000000000" pitchFamily="50" charset="0"/>
              </a:rPr>
              <a:t>$33,500</a:t>
            </a:r>
          </a:p>
        </p:txBody>
      </p:sp>
      <p:sp>
        <p:nvSpPr>
          <p:cNvPr id="210" name="TextBox 16">
            <a:extLst>
              <a:ext uri="{FF2B5EF4-FFF2-40B4-BE49-F238E27FC236}">
                <a16:creationId xmlns:a16="http://schemas.microsoft.com/office/drawing/2014/main" id="{37040129-7BBC-4275-B20D-946E2028171F}"/>
              </a:ext>
            </a:extLst>
          </p:cNvPr>
          <p:cNvSpPr txBox="1"/>
          <p:nvPr/>
        </p:nvSpPr>
        <p:spPr>
          <a:xfrm>
            <a:off x="843370" y="4173301"/>
            <a:ext cx="96322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$33,500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9A263F0E-C195-40DD-8DA0-4FE2072AFD9B}"/>
              </a:ext>
            </a:extLst>
          </p:cNvPr>
          <p:cNvCxnSpPr>
            <a:cxnSpLocks/>
          </p:cNvCxnSpPr>
          <p:nvPr/>
        </p:nvCxnSpPr>
        <p:spPr>
          <a:xfrm>
            <a:off x="3534402" y="4073457"/>
            <a:ext cx="0" cy="70124"/>
          </a:xfrm>
          <a:prstGeom prst="line">
            <a:avLst/>
          </a:prstGeom>
          <a:noFill/>
          <a:ln w="127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Oval 241">
            <a:extLst>
              <a:ext uri="{FF2B5EF4-FFF2-40B4-BE49-F238E27FC236}">
                <a16:creationId xmlns:a16="http://schemas.microsoft.com/office/drawing/2014/main" id="{6CB1A475-B803-4236-88F9-B297EB31975A}"/>
              </a:ext>
            </a:extLst>
          </p:cNvPr>
          <p:cNvSpPr/>
          <p:nvPr/>
        </p:nvSpPr>
        <p:spPr>
          <a:xfrm>
            <a:off x="3439436" y="4201245"/>
            <a:ext cx="189933" cy="189933"/>
          </a:xfrm>
          <a:prstGeom prst="ellipse">
            <a:avLst/>
          </a:prstGeom>
          <a:noFill/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noFill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3" name="TextBox 16">
            <a:extLst>
              <a:ext uri="{FF2B5EF4-FFF2-40B4-BE49-F238E27FC236}">
                <a16:creationId xmlns:a16="http://schemas.microsoft.com/office/drawing/2014/main" id="{0868CA3F-ED33-42CF-B73B-CAA78E29E11A}"/>
              </a:ext>
            </a:extLst>
          </p:cNvPr>
          <p:cNvSpPr txBox="1"/>
          <p:nvPr/>
        </p:nvSpPr>
        <p:spPr>
          <a:xfrm>
            <a:off x="3007232" y="3755940"/>
            <a:ext cx="105434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</a:rPr>
              <a:t>$6,275</a:t>
            </a: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B3AA7106-FD66-4D29-9BF2-C521D5528FAC}"/>
              </a:ext>
            </a:extLst>
          </p:cNvPr>
          <p:cNvCxnSpPr>
            <a:cxnSpLocks/>
          </p:cNvCxnSpPr>
          <p:nvPr/>
        </p:nvCxnSpPr>
        <p:spPr>
          <a:xfrm>
            <a:off x="5000468" y="3795069"/>
            <a:ext cx="0" cy="70124"/>
          </a:xfrm>
          <a:prstGeom prst="line">
            <a:avLst/>
          </a:prstGeom>
          <a:noFill/>
          <a:ln w="127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>
            <a:extLst>
              <a:ext uri="{FF2B5EF4-FFF2-40B4-BE49-F238E27FC236}">
                <a16:creationId xmlns:a16="http://schemas.microsoft.com/office/drawing/2014/main" id="{37BD826E-4410-495D-8AFC-AF783DC83C56}"/>
              </a:ext>
            </a:extLst>
          </p:cNvPr>
          <p:cNvSpPr/>
          <p:nvPr/>
        </p:nvSpPr>
        <p:spPr>
          <a:xfrm>
            <a:off x="4905502" y="3922857"/>
            <a:ext cx="189933" cy="189933"/>
          </a:xfrm>
          <a:prstGeom prst="ellipse">
            <a:avLst/>
          </a:prstGeom>
          <a:noFill/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noFill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7" name="TextBox 16">
            <a:extLst>
              <a:ext uri="{FF2B5EF4-FFF2-40B4-BE49-F238E27FC236}">
                <a16:creationId xmlns:a16="http://schemas.microsoft.com/office/drawing/2014/main" id="{46628B71-FB78-451A-A570-F034E0756BFE}"/>
              </a:ext>
            </a:extLst>
          </p:cNvPr>
          <p:cNvSpPr txBox="1"/>
          <p:nvPr/>
        </p:nvSpPr>
        <p:spPr>
          <a:xfrm>
            <a:off x="4473298" y="3477552"/>
            <a:ext cx="105434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</a:rPr>
              <a:t>$15,239</a:t>
            </a:r>
          </a:p>
        </p:txBody>
      </p: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905453A3-D091-42E9-A180-7B022F46F957}"/>
              </a:ext>
            </a:extLst>
          </p:cNvPr>
          <p:cNvCxnSpPr>
            <a:cxnSpLocks/>
          </p:cNvCxnSpPr>
          <p:nvPr/>
        </p:nvCxnSpPr>
        <p:spPr>
          <a:xfrm>
            <a:off x="6466534" y="3489144"/>
            <a:ext cx="0" cy="70124"/>
          </a:xfrm>
          <a:prstGeom prst="line">
            <a:avLst/>
          </a:prstGeom>
          <a:noFill/>
          <a:ln w="127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Oval 249">
            <a:extLst>
              <a:ext uri="{FF2B5EF4-FFF2-40B4-BE49-F238E27FC236}">
                <a16:creationId xmlns:a16="http://schemas.microsoft.com/office/drawing/2014/main" id="{31207DB5-9E0F-483A-BCF4-79D22C095E05}"/>
              </a:ext>
            </a:extLst>
          </p:cNvPr>
          <p:cNvSpPr/>
          <p:nvPr/>
        </p:nvSpPr>
        <p:spPr>
          <a:xfrm>
            <a:off x="6371568" y="3616932"/>
            <a:ext cx="189933" cy="189933"/>
          </a:xfrm>
          <a:prstGeom prst="ellipse">
            <a:avLst/>
          </a:prstGeom>
          <a:noFill/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noFill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1" name="TextBox 16">
            <a:extLst>
              <a:ext uri="{FF2B5EF4-FFF2-40B4-BE49-F238E27FC236}">
                <a16:creationId xmlns:a16="http://schemas.microsoft.com/office/drawing/2014/main" id="{0CCC40F5-96EA-4D3F-B1AD-167D83CC2866}"/>
              </a:ext>
            </a:extLst>
          </p:cNvPr>
          <p:cNvSpPr txBox="1"/>
          <p:nvPr/>
        </p:nvSpPr>
        <p:spPr>
          <a:xfrm>
            <a:off x="5939364" y="3171627"/>
            <a:ext cx="105434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</a:rPr>
              <a:t>$25,629</a:t>
            </a:r>
          </a:p>
        </p:txBody>
      </p: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8A306E1F-F4B7-4388-90E9-00C74A62E483}"/>
              </a:ext>
            </a:extLst>
          </p:cNvPr>
          <p:cNvCxnSpPr>
            <a:cxnSpLocks/>
          </p:cNvCxnSpPr>
          <p:nvPr/>
        </p:nvCxnSpPr>
        <p:spPr>
          <a:xfrm>
            <a:off x="7932600" y="3151709"/>
            <a:ext cx="0" cy="70124"/>
          </a:xfrm>
          <a:prstGeom prst="line">
            <a:avLst/>
          </a:prstGeom>
          <a:noFill/>
          <a:ln w="127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Oval 253">
            <a:extLst>
              <a:ext uri="{FF2B5EF4-FFF2-40B4-BE49-F238E27FC236}">
                <a16:creationId xmlns:a16="http://schemas.microsoft.com/office/drawing/2014/main" id="{CB38444A-F814-4446-B3A1-11D454F0A49A}"/>
              </a:ext>
            </a:extLst>
          </p:cNvPr>
          <p:cNvSpPr/>
          <p:nvPr/>
        </p:nvSpPr>
        <p:spPr>
          <a:xfrm>
            <a:off x="7837634" y="3279497"/>
            <a:ext cx="189933" cy="189933"/>
          </a:xfrm>
          <a:prstGeom prst="ellipse">
            <a:avLst/>
          </a:prstGeom>
          <a:noFill/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noFill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5" name="TextBox 16">
            <a:extLst>
              <a:ext uri="{FF2B5EF4-FFF2-40B4-BE49-F238E27FC236}">
                <a16:creationId xmlns:a16="http://schemas.microsoft.com/office/drawing/2014/main" id="{FD279FAD-9737-41CE-9D6C-7BE814DDC619}"/>
              </a:ext>
            </a:extLst>
          </p:cNvPr>
          <p:cNvSpPr txBox="1"/>
          <p:nvPr/>
        </p:nvSpPr>
        <p:spPr>
          <a:xfrm>
            <a:off x="7405430" y="2834192"/>
            <a:ext cx="105434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</a:rPr>
              <a:t>$37,675</a:t>
            </a:r>
          </a:p>
        </p:txBody>
      </p: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C2112B80-9497-48D2-BAED-E5F5375C2868}"/>
              </a:ext>
            </a:extLst>
          </p:cNvPr>
          <p:cNvCxnSpPr>
            <a:cxnSpLocks/>
          </p:cNvCxnSpPr>
          <p:nvPr/>
        </p:nvCxnSpPr>
        <p:spPr>
          <a:xfrm>
            <a:off x="9398666" y="2671262"/>
            <a:ext cx="0" cy="70124"/>
          </a:xfrm>
          <a:prstGeom prst="line">
            <a:avLst/>
          </a:prstGeom>
          <a:noFill/>
          <a:ln w="127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Oval 257">
            <a:extLst>
              <a:ext uri="{FF2B5EF4-FFF2-40B4-BE49-F238E27FC236}">
                <a16:creationId xmlns:a16="http://schemas.microsoft.com/office/drawing/2014/main" id="{79C0AF93-670F-44C1-9F70-43B24E8AF9C3}"/>
              </a:ext>
            </a:extLst>
          </p:cNvPr>
          <p:cNvSpPr/>
          <p:nvPr/>
        </p:nvSpPr>
        <p:spPr>
          <a:xfrm>
            <a:off x="9303700" y="2799050"/>
            <a:ext cx="189933" cy="189933"/>
          </a:xfrm>
          <a:prstGeom prst="ellipse">
            <a:avLst/>
          </a:prstGeom>
          <a:noFill/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noFill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9" name="TextBox 16">
            <a:extLst>
              <a:ext uri="{FF2B5EF4-FFF2-40B4-BE49-F238E27FC236}">
                <a16:creationId xmlns:a16="http://schemas.microsoft.com/office/drawing/2014/main" id="{57E85C98-CE60-4F7C-A531-6E562433C2E0}"/>
              </a:ext>
            </a:extLst>
          </p:cNvPr>
          <p:cNvSpPr txBox="1"/>
          <p:nvPr/>
        </p:nvSpPr>
        <p:spPr>
          <a:xfrm>
            <a:off x="8871496" y="2353745"/>
            <a:ext cx="105434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</a:rPr>
              <a:t>$51,640</a:t>
            </a:r>
          </a:p>
        </p:txBody>
      </p: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CE990E4D-7572-4DE9-B248-4766D2D7D262}"/>
              </a:ext>
            </a:extLst>
          </p:cNvPr>
          <p:cNvCxnSpPr>
            <a:cxnSpLocks/>
          </p:cNvCxnSpPr>
          <p:nvPr/>
        </p:nvCxnSpPr>
        <p:spPr>
          <a:xfrm>
            <a:off x="10864730" y="2206916"/>
            <a:ext cx="0" cy="70124"/>
          </a:xfrm>
          <a:prstGeom prst="line">
            <a:avLst/>
          </a:prstGeom>
          <a:noFill/>
          <a:ln w="127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Oval 261">
            <a:extLst>
              <a:ext uri="{FF2B5EF4-FFF2-40B4-BE49-F238E27FC236}">
                <a16:creationId xmlns:a16="http://schemas.microsoft.com/office/drawing/2014/main" id="{018EEB1F-3A83-40D2-B7FE-7E7F2126831D}"/>
              </a:ext>
            </a:extLst>
          </p:cNvPr>
          <p:cNvSpPr/>
          <p:nvPr/>
        </p:nvSpPr>
        <p:spPr>
          <a:xfrm>
            <a:off x="10769764" y="2334704"/>
            <a:ext cx="189933" cy="189933"/>
          </a:xfrm>
          <a:prstGeom prst="ellipse">
            <a:avLst/>
          </a:prstGeom>
          <a:noFill/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noFill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3" name="TextBox 16">
            <a:extLst>
              <a:ext uri="{FF2B5EF4-FFF2-40B4-BE49-F238E27FC236}">
                <a16:creationId xmlns:a16="http://schemas.microsoft.com/office/drawing/2014/main" id="{CEBB2B77-1B6B-485E-8C13-16E4286FFC19}"/>
              </a:ext>
            </a:extLst>
          </p:cNvPr>
          <p:cNvSpPr txBox="1"/>
          <p:nvPr/>
        </p:nvSpPr>
        <p:spPr>
          <a:xfrm>
            <a:off x="10337560" y="1889399"/>
            <a:ext cx="105434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</a:rPr>
              <a:t>$67,828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EEC9AAF-6CC6-4F56-91D4-766F8DB1D74B}"/>
              </a:ext>
            </a:extLst>
          </p:cNvPr>
          <p:cNvGrpSpPr/>
          <p:nvPr/>
        </p:nvGrpSpPr>
        <p:grpSpPr>
          <a:xfrm>
            <a:off x="3007232" y="3557941"/>
            <a:ext cx="1054340" cy="696793"/>
            <a:chOff x="1538648" y="4719377"/>
            <a:chExt cx="1374836" cy="908601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5E1BCFF-6CA7-499F-908C-019885133955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8"/>
              <a:ext cx="0" cy="91440"/>
            </a:xfrm>
            <a:prstGeom prst="line">
              <a:avLst/>
            </a:prstGeom>
            <a:ln w="12700" cap="rnd">
              <a:solidFill>
                <a:srgbClr val="D9AA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8CA2501F-7DB2-4079-B9CE-CC7A46800282}"/>
                </a:ext>
              </a:extLst>
            </p:cNvPr>
            <p:cNvSpPr/>
            <p:nvPr/>
          </p:nvSpPr>
          <p:spPr>
            <a:xfrm>
              <a:off x="2102232" y="5380310"/>
              <a:ext cx="247668" cy="24766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7" name="TextBox 16">
              <a:extLst>
                <a:ext uri="{FF2B5EF4-FFF2-40B4-BE49-F238E27FC236}">
                  <a16:creationId xmlns:a16="http://schemas.microsoft.com/office/drawing/2014/main" id="{00E66B3A-3F47-4D32-BD41-5DBB529A68DF}"/>
                </a:ext>
              </a:extLst>
            </p:cNvPr>
            <p:cNvSpPr txBox="1"/>
            <p:nvPr/>
          </p:nvSpPr>
          <p:spPr>
            <a:xfrm>
              <a:off x="1538648" y="4719377"/>
              <a:ext cx="1374836" cy="44146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$38,836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8C01618-10CA-4BF4-9690-5B1049805C98}"/>
              </a:ext>
            </a:extLst>
          </p:cNvPr>
          <p:cNvGrpSpPr/>
          <p:nvPr/>
        </p:nvGrpSpPr>
        <p:grpSpPr>
          <a:xfrm>
            <a:off x="4473298" y="3279553"/>
            <a:ext cx="1054340" cy="696793"/>
            <a:chOff x="1538648" y="4719377"/>
            <a:chExt cx="1374836" cy="908601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6792F0A-E07A-4DC4-9A9A-7B599CA60CC8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8"/>
              <a:ext cx="0" cy="91440"/>
            </a:xfrm>
            <a:prstGeom prst="line">
              <a:avLst/>
            </a:prstGeom>
            <a:ln w="12700" cap="rnd">
              <a:solidFill>
                <a:srgbClr val="D9AA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6E5A6C7C-1558-46FF-B6A5-67A3AE050C1F}"/>
                </a:ext>
              </a:extLst>
            </p:cNvPr>
            <p:cNvSpPr/>
            <p:nvPr/>
          </p:nvSpPr>
          <p:spPr>
            <a:xfrm>
              <a:off x="2102232" y="5380310"/>
              <a:ext cx="247668" cy="24766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1" name="TextBox 16">
              <a:extLst>
                <a:ext uri="{FF2B5EF4-FFF2-40B4-BE49-F238E27FC236}">
                  <a16:creationId xmlns:a16="http://schemas.microsoft.com/office/drawing/2014/main" id="{1B3A15EA-98C0-487A-B086-55743C8C15BD}"/>
                </a:ext>
              </a:extLst>
            </p:cNvPr>
            <p:cNvSpPr txBox="1"/>
            <p:nvPr/>
          </p:nvSpPr>
          <p:spPr>
            <a:xfrm>
              <a:off x="1538648" y="4719377"/>
              <a:ext cx="1374836" cy="44146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$45,021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128B51C-C211-4AA7-B2D5-6E15734D6FEE}"/>
              </a:ext>
            </a:extLst>
          </p:cNvPr>
          <p:cNvGrpSpPr/>
          <p:nvPr/>
        </p:nvGrpSpPr>
        <p:grpSpPr>
          <a:xfrm>
            <a:off x="5939364" y="2973628"/>
            <a:ext cx="1054340" cy="696793"/>
            <a:chOff x="1538648" y="4719377"/>
            <a:chExt cx="1374836" cy="908601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ADB2F7E9-600F-4367-906B-E0E011A29927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8"/>
              <a:ext cx="0" cy="91440"/>
            </a:xfrm>
            <a:prstGeom prst="line">
              <a:avLst/>
            </a:prstGeom>
            <a:ln w="12700" cap="rnd">
              <a:solidFill>
                <a:srgbClr val="D9AA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2537B6BF-967A-410F-8075-2986B4AFDD0F}"/>
                </a:ext>
              </a:extLst>
            </p:cNvPr>
            <p:cNvSpPr/>
            <p:nvPr/>
          </p:nvSpPr>
          <p:spPr>
            <a:xfrm>
              <a:off x="2102232" y="5380310"/>
              <a:ext cx="247668" cy="24766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5" name="TextBox 16">
              <a:extLst>
                <a:ext uri="{FF2B5EF4-FFF2-40B4-BE49-F238E27FC236}">
                  <a16:creationId xmlns:a16="http://schemas.microsoft.com/office/drawing/2014/main" id="{79F42896-904B-4DFC-B1DA-C34C7D04D3D2}"/>
                </a:ext>
              </a:extLst>
            </p:cNvPr>
            <p:cNvSpPr txBox="1"/>
            <p:nvPr/>
          </p:nvSpPr>
          <p:spPr>
            <a:xfrm>
              <a:off x="1538648" y="4719377"/>
              <a:ext cx="1374836" cy="44146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$52,192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26930A0-DA3C-4A10-8796-2631E1B7DEDB}"/>
              </a:ext>
            </a:extLst>
          </p:cNvPr>
          <p:cNvGrpSpPr/>
          <p:nvPr/>
        </p:nvGrpSpPr>
        <p:grpSpPr>
          <a:xfrm>
            <a:off x="7405430" y="2636193"/>
            <a:ext cx="1054340" cy="696793"/>
            <a:chOff x="1538648" y="4719377"/>
            <a:chExt cx="1374836" cy="908601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88B4169-23BE-4455-A7A9-4537A62F3CFC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8"/>
              <a:ext cx="0" cy="91440"/>
            </a:xfrm>
            <a:prstGeom prst="line">
              <a:avLst/>
            </a:prstGeom>
            <a:ln w="12700" cap="rnd">
              <a:solidFill>
                <a:srgbClr val="D9AA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FA503CC8-FB89-45D8-8C6F-A232D27F4CA2}"/>
                </a:ext>
              </a:extLst>
            </p:cNvPr>
            <p:cNvSpPr/>
            <p:nvPr/>
          </p:nvSpPr>
          <p:spPr>
            <a:xfrm>
              <a:off x="2102232" y="5380310"/>
              <a:ext cx="247668" cy="24766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9" name="TextBox 16">
              <a:extLst>
                <a:ext uri="{FF2B5EF4-FFF2-40B4-BE49-F238E27FC236}">
                  <a16:creationId xmlns:a16="http://schemas.microsoft.com/office/drawing/2014/main" id="{DEF19717-B945-4969-A5BB-A9EB2523A9B5}"/>
                </a:ext>
              </a:extLst>
            </p:cNvPr>
            <p:cNvSpPr txBox="1"/>
            <p:nvPr/>
          </p:nvSpPr>
          <p:spPr>
            <a:xfrm>
              <a:off x="1538648" y="4719377"/>
              <a:ext cx="1374836" cy="44146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$60,505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1CEF8557-8CA7-48B5-A869-40E8D4B041CB}"/>
              </a:ext>
            </a:extLst>
          </p:cNvPr>
          <p:cNvGrpSpPr/>
          <p:nvPr/>
        </p:nvGrpSpPr>
        <p:grpSpPr>
          <a:xfrm>
            <a:off x="8871496" y="2155746"/>
            <a:ext cx="1054340" cy="696793"/>
            <a:chOff x="1538648" y="4719377"/>
            <a:chExt cx="1374836" cy="908601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C286931A-6E1B-477E-B35E-7E5D5D86B619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8"/>
              <a:ext cx="0" cy="91440"/>
            </a:xfrm>
            <a:prstGeom prst="line">
              <a:avLst/>
            </a:prstGeom>
            <a:ln w="12700" cap="rnd">
              <a:solidFill>
                <a:srgbClr val="D9AA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E3BF3775-C4B3-4D07-A592-E5B06E27FCB2}"/>
                </a:ext>
              </a:extLst>
            </p:cNvPr>
            <p:cNvSpPr/>
            <p:nvPr/>
          </p:nvSpPr>
          <p:spPr>
            <a:xfrm>
              <a:off x="2102232" y="5380310"/>
              <a:ext cx="247668" cy="24766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3" name="TextBox 16">
              <a:extLst>
                <a:ext uri="{FF2B5EF4-FFF2-40B4-BE49-F238E27FC236}">
                  <a16:creationId xmlns:a16="http://schemas.microsoft.com/office/drawing/2014/main" id="{8C99B720-AAB6-4DAC-9F4E-193561DBF038}"/>
                </a:ext>
              </a:extLst>
            </p:cNvPr>
            <p:cNvSpPr txBox="1"/>
            <p:nvPr/>
          </p:nvSpPr>
          <p:spPr>
            <a:xfrm>
              <a:off x="1538648" y="4719377"/>
              <a:ext cx="1374836" cy="44146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$70,142</a:t>
              </a:r>
            </a:p>
          </p:txBody>
        </p:sp>
      </p:grpSp>
      <p:sp>
        <p:nvSpPr>
          <p:cNvPr id="264" name="Rectangle 263">
            <a:extLst>
              <a:ext uri="{FF2B5EF4-FFF2-40B4-BE49-F238E27FC236}">
                <a16:creationId xmlns:a16="http://schemas.microsoft.com/office/drawing/2014/main" id="{587D185D-C3EA-4E4A-A7FD-65F410E1105C}"/>
              </a:ext>
            </a:extLst>
          </p:cNvPr>
          <p:cNvSpPr/>
          <p:nvPr/>
        </p:nvSpPr>
        <p:spPr>
          <a:xfrm>
            <a:off x="3692513" y="1616683"/>
            <a:ext cx="396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noProof="1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</a:rPr>
              <a:t>Shortfall for annual income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90E09E5-1DEF-E041-A57E-6F6D2DEF7E1C}"/>
              </a:ext>
            </a:extLst>
          </p:cNvPr>
          <p:cNvSpPr/>
          <p:nvPr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093AB4EB-8FB8-9847-8686-9D2F0CCF9BB6}"/>
              </a:ext>
            </a:extLst>
          </p:cNvPr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gradFill>
            <a:gsLst>
              <a:gs pos="100000">
                <a:srgbClr val="FBFBFB"/>
              </a:gs>
              <a:gs pos="0">
                <a:srgbClr val="E6E6E6">
                  <a:lumMod val="15000"/>
                  <a:lumOff val="85000"/>
                </a:srgbClr>
              </a:gs>
            </a:gsLst>
            <a:lin ang="2700000" scaled="1"/>
          </a:gra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1" name="Rectangle: Rounded Corners 77">
            <a:extLst>
              <a:ext uri="{FF2B5EF4-FFF2-40B4-BE49-F238E27FC236}">
                <a16:creationId xmlns:a16="http://schemas.microsoft.com/office/drawing/2014/main" id="{D6802AFC-5B54-1941-A228-58EE6731B64E}"/>
              </a:ext>
            </a:extLst>
          </p:cNvPr>
          <p:cNvSpPr/>
          <p:nvPr/>
        </p:nvSpPr>
        <p:spPr>
          <a:xfrm>
            <a:off x="1730053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NimbusSanL" panose="00000800000000000000" pitchFamily="50" charset="0"/>
              </a:rPr>
              <a:t>70</a:t>
            </a:r>
          </a:p>
        </p:txBody>
      </p:sp>
      <p:sp>
        <p:nvSpPr>
          <p:cNvPr id="132" name="Rectangle: Rounded Corners 78">
            <a:extLst>
              <a:ext uri="{FF2B5EF4-FFF2-40B4-BE49-F238E27FC236}">
                <a16:creationId xmlns:a16="http://schemas.microsoft.com/office/drawing/2014/main" id="{31A2328F-F2E5-5F45-8875-5E64BF562B42}"/>
              </a:ext>
            </a:extLst>
          </p:cNvPr>
          <p:cNvSpPr/>
          <p:nvPr/>
        </p:nvSpPr>
        <p:spPr>
          <a:xfrm>
            <a:off x="3196134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NimbusSanL" panose="00000800000000000000" pitchFamily="50" charset="0"/>
              </a:rPr>
              <a:t>75</a:t>
            </a:r>
          </a:p>
        </p:txBody>
      </p:sp>
      <p:sp>
        <p:nvSpPr>
          <p:cNvPr id="133" name="Rectangle: Rounded Corners 79">
            <a:extLst>
              <a:ext uri="{FF2B5EF4-FFF2-40B4-BE49-F238E27FC236}">
                <a16:creationId xmlns:a16="http://schemas.microsoft.com/office/drawing/2014/main" id="{70A9C974-BD89-4742-8B54-7505665AA7E0}"/>
              </a:ext>
            </a:extLst>
          </p:cNvPr>
          <p:cNvSpPr/>
          <p:nvPr/>
        </p:nvSpPr>
        <p:spPr>
          <a:xfrm>
            <a:off x="4662215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NimbusSanL" panose="00000800000000000000" pitchFamily="50" charset="0"/>
              </a:rPr>
              <a:t>80</a:t>
            </a:r>
          </a:p>
        </p:txBody>
      </p:sp>
      <p:sp>
        <p:nvSpPr>
          <p:cNvPr id="134" name="Rectangle: Rounded Corners 80">
            <a:extLst>
              <a:ext uri="{FF2B5EF4-FFF2-40B4-BE49-F238E27FC236}">
                <a16:creationId xmlns:a16="http://schemas.microsoft.com/office/drawing/2014/main" id="{48272B52-7A9E-ED44-A1F0-2886CD6563C2}"/>
              </a:ext>
            </a:extLst>
          </p:cNvPr>
          <p:cNvSpPr/>
          <p:nvPr/>
        </p:nvSpPr>
        <p:spPr>
          <a:xfrm>
            <a:off x="6128296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NimbusSanL" panose="00000800000000000000" pitchFamily="50" charset="0"/>
              </a:rPr>
              <a:t>85</a:t>
            </a:r>
          </a:p>
        </p:txBody>
      </p:sp>
      <p:sp>
        <p:nvSpPr>
          <p:cNvPr id="135" name="Rectangle: Rounded Corners 81">
            <a:extLst>
              <a:ext uri="{FF2B5EF4-FFF2-40B4-BE49-F238E27FC236}">
                <a16:creationId xmlns:a16="http://schemas.microsoft.com/office/drawing/2014/main" id="{DEC3FE24-6E06-A142-8A0F-72ECCB19ADE9}"/>
              </a:ext>
            </a:extLst>
          </p:cNvPr>
          <p:cNvSpPr/>
          <p:nvPr/>
        </p:nvSpPr>
        <p:spPr>
          <a:xfrm>
            <a:off x="7594377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NimbusSanL" panose="00000800000000000000" pitchFamily="50" charset="0"/>
              </a:rPr>
              <a:t>90</a:t>
            </a:r>
          </a:p>
        </p:txBody>
      </p:sp>
      <p:sp>
        <p:nvSpPr>
          <p:cNvPr id="136" name="Rectangle: Rounded Corners 82">
            <a:extLst>
              <a:ext uri="{FF2B5EF4-FFF2-40B4-BE49-F238E27FC236}">
                <a16:creationId xmlns:a16="http://schemas.microsoft.com/office/drawing/2014/main" id="{E47C4581-79AD-3D4D-BABE-C1DB815E3874}"/>
              </a:ext>
            </a:extLst>
          </p:cNvPr>
          <p:cNvSpPr/>
          <p:nvPr/>
        </p:nvSpPr>
        <p:spPr>
          <a:xfrm>
            <a:off x="9060458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NimbusSanL" panose="00000800000000000000" pitchFamily="50" charset="0"/>
              </a:rPr>
              <a:t>95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2F4EDC2-D934-4647-80DB-8E4D58A2D635}"/>
              </a:ext>
            </a:extLst>
          </p:cNvPr>
          <p:cNvCxnSpPr>
            <a:cxnSpLocks/>
          </p:cNvCxnSpPr>
          <p:nvPr/>
        </p:nvCxnSpPr>
        <p:spPr>
          <a:xfrm>
            <a:off x="0" y="55626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Block Arc 167">
            <a:extLst>
              <a:ext uri="{FF2B5EF4-FFF2-40B4-BE49-F238E27FC236}">
                <a16:creationId xmlns:a16="http://schemas.microsoft.com/office/drawing/2014/main" id="{CFF6225A-74E6-B348-A2D5-B0768565AB74}"/>
              </a:ext>
            </a:extLst>
          </p:cNvPr>
          <p:cNvSpPr/>
          <p:nvPr/>
        </p:nvSpPr>
        <p:spPr>
          <a:xfrm>
            <a:off x="4114800" y="-2743200"/>
            <a:ext cx="3962400" cy="3962400"/>
          </a:xfrm>
          <a:prstGeom prst="blockArc">
            <a:avLst>
              <a:gd name="adj1" fmla="val 4932676"/>
              <a:gd name="adj2" fmla="val 5851329"/>
              <a:gd name="adj3" fmla="val 1523"/>
            </a:avLst>
          </a:prstGeom>
          <a:solidFill>
            <a:srgbClr val="633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A57AFDF-66DE-E548-BBE5-1016C9AF49E2}"/>
              </a:ext>
            </a:extLst>
          </p:cNvPr>
          <p:cNvSpPr/>
          <p:nvPr/>
        </p:nvSpPr>
        <p:spPr>
          <a:xfrm>
            <a:off x="1905002" y="508337"/>
            <a:ext cx="83819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$33,500 Adjusted Income  </a:t>
            </a:r>
          </a:p>
          <a:p>
            <a:pPr algn="ctr"/>
            <a:endParaRPr lang="en-US" sz="2800" b="1" noProof="1">
              <a:ln>
                <a:solidFill>
                  <a:schemeClr val="accent1">
                    <a:alpha val="0"/>
                  </a:schemeClr>
                </a:solidFill>
              </a:ln>
              <a:latin typeface="NimbusSanL" panose="00000800000000000000" pitchFamily="50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A5899D13-2F7E-2B4D-AE07-A45CB614B0CD}"/>
              </a:ext>
            </a:extLst>
          </p:cNvPr>
          <p:cNvSpPr/>
          <p:nvPr/>
        </p:nvSpPr>
        <p:spPr>
          <a:xfrm>
            <a:off x="2530552" y="1295400"/>
            <a:ext cx="7011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Adjusted for </a:t>
            </a:r>
            <a:r>
              <a:rPr lang="en-US" sz="2800" b="1" noProof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C00000"/>
                </a:solidFill>
                <a:latin typeface="NimbusSanL" panose="00000800000000000000" pitchFamily="50" charset="0"/>
              </a:rPr>
              <a:t>3% Inflation</a:t>
            </a:r>
          </a:p>
        </p:txBody>
      </p:sp>
      <p:sp>
        <p:nvSpPr>
          <p:cNvPr id="171" name="TextBox 16">
            <a:extLst>
              <a:ext uri="{FF2B5EF4-FFF2-40B4-BE49-F238E27FC236}">
                <a16:creationId xmlns:a16="http://schemas.microsoft.com/office/drawing/2014/main" id="{5F2CB4F8-3F6C-2649-B2BA-12B277E804AB}"/>
              </a:ext>
            </a:extLst>
          </p:cNvPr>
          <p:cNvSpPr txBox="1"/>
          <p:nvPr/>
        </p:nvSpPr>
        <p:spPr>
          <a:xfrm>
            <a:off x="38100" y="466852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$20,000</a:t>
            </a:r>
          </a:p>
        </p:txBody>
      </p:sp>
      <p:sp>
        <p:nvSpPr>
          <p:cNvPr id="172" name="TextBox 16">
            <a:extLst>
              <a:ext uri="{FF2B5EF4-FFF2-40B4-BE49-F238E27FC236}">
                <a16:creationId xmlns:a16="http://schemas.microsoft.com/office/drawing/2014/main" id="{0209E407-77CE-F148-99AA-FE4C487C6ED7}"/>
              </a:ext>
            </a:extLst>
          </p:cNvPr>
          <p:cNvSpPr txBox="1"/>
          <p:nvPr/>
        </p:nvSpPr>
        <p:spPr>
          <a:xfrm>
            <a:off x="38100" y="436626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$30,000</a:t>
            </a:r>
          </a:p>
        </p:txBody>
      </p:sp>
      <p:sp>
        <p:nvSpPr>
          <p:cNvPr id="173" name="TextBox 16">
            <a:extLst>
              <a:ext uri="{FF2B5EF4-FFF2-40B4-BE49-F238E27FC236}">
                <a16:creationId xmlns:a16="http://schemas.microsoft.com/office/drawing/2014/main" id="{86DB1492-13F2-C64E-9669-1ED7A7FA52ED}"/>
              </a:ext>
            </a:extLst>
          </p:cNvPr>
          <p:cNvSpPr txBox="1"/>
          <p:nvPr/>
        </p:nvSpPr>
        <p:spPr>
          <a:xfrm>
            <a:off x="38100" y="406400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$40,000</a:t>
            </a:r>
          </a:p>
        </p:txBody>
      </p:sp>
      <p:sp>
        <p:nvSpPr>
          <p:cNvPr id="174" name="TextBox 16">
            <a:extLst>
              <a:ext uri="{FF2B5EF4-FFF2-40B4-BE49-F238E27FC236}">
                <a16:creationId xmlns:a16="http://schemas.microsoft.com/office/drawing/2014/main" id="{879C94DD-966A-5940-A034-263D078FCB8D}"/>
              </a:ext>
            </a:extLst>
          </p:cNvPr>
          <p:cNvSpPr txBox="1"/>
          <p:nvPr/>
        </p:nvSpPr>
        <p:spPr>
          <a:xfrm>
            <a:off x="38100" y="376174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$50,000</a:t>
            </a:r>
          </a:p>
        </p:txBody>
      </p:sp>
      <p:sp>
        <p:nvSpPr>
          <p:cNvPr id="181" name="TextBox 16">
            <a:extLst>
              <a:ext uri="{FF2B5EF4-FFF2-40B4-BE49-F238E27FC236}">
                <a16:creationId xmlns:a16="http://schemas.microsoft.com/office/drawing/2014/main" id="{43613EAC-9E51-1944-8746-2936E3614239}"/>
              </a:ext>
            </a:extLst>
          </p:cNvPr>
          <p:cNvSpPr txBox="1"/>
          <p:nvPr/>
        </p:nvSpPr>
        <p:spPr>
          <a:xfrm>
            <a:off x="38100" y="345948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$60,000</a:t>
            </a:r>
          </a:p>
        </p:txBody>
      </p:sp>
      <p:sp>
        <p:nvSpPr>
          <p:cNvPr id="182" name="TextBox 16">
            <a:extLst>
              <a:ext uri="{FF2B5EF4-FFF2-40B4-BE49-F238E27FC236}">
                <a16:creationId xmlns:a16="http://schemas.microsoft.com/office/drawing/2014/main" id="{C097770B-53B7-9246-B335-6502A5E66D83}"/>
              </a:ext>
            </a:extLst>
          </p:cNvPr>
          <p:cNvSpPr txBox="1"/>
          <p:nvPr/>
        </p:nvSpPr>
        <p:spPr>
          <a:xfrm>
            <a:off x="38100" y="315722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$70,000</a:t>
            </a:r>
          </a:p>
        </p:txBody>
      </p:sp>
      <p:sp>
        <p:nvSpPr>
          <p:cNvPr id="183" name="TextBox 16">
            <a:extLst>
              <a:ext uri="{FF2B5EF4-FFF2-40B4-BE49-F238E27FC236}">
                <a16:creationId xmlns:a16="http://schemas.microsoft.com/office/drawing/2014/main" id="{14460F4F-B4F7-F848-B51E-510CEA9485AE}"/>
              </a:ext>
            </a:extLst>
          </p:cNvPr>
          <p:cNvSpPr txBox="1"/>
          <p:nvPr/>
        </p:nvSpPr>
        <p:spPr>
          <a:xfrm>
            <a:off x="38100" y="285496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$80,000</a:t>
            </a:r>
          </a:p>
        </p:txBody>
      </p:sp>
      <p:sp>
        <p:nvSpPr>
          <p:cNvPr id="184" name="TextBox 16">
            <a:extLst>
              <a:ext uri="{FF2B5EF4-FFF2-40B4-BE49-F238E27FC236}">
                <a16:creationId xmlns:a16="http://schemas.microsoft.com/office/drawing/2014/main" id="{407D30FC-A964-E945-8370-5DBBF1A8DD2C}"/>
              </a:ext>
            </a:extLst>
          </p:cNvPr>
          <p:cNvSpPr txBox="1"/>
          <p:nvPr/>
        </p:nvSpPr>
        <p:spPr>
          <a:xfrm>
            <a:off x="38100" y="2552700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imbusSanL" panose="00000800000000000000" pitchFamily="50" charset="0"/>
              </a:rPr>
              <a:t>$90,000</a:t>
            </a:r>
          </a:p>
        </p:txBody>
      </p:sp>
      <p:sp>
        <p:nvSpPr>
          <p:cNvPr id="185" name="TextBox 16">
            <a:extLst>
              <a:ext uri="{FF2B5EF4-FFF2-40B4-BE49-F238E27FC236}">
                <a16:creationId xmlns:a16="http://schemas.microsoft.com/office/drawing/2014/main" id="{5D7CC82C-ABB3-E542-A7CB-2195A9A4174C}"/>
              </a:ext>
            </a:extLst>
          </p:cNvPr>
          <p:cNvSpPr txBox="1"/>
          <p:nvPr/>
        </p:nvSpPr>
        <p:spPr>
          <a:xfrm>
            <a:off x="9620231" y="4201077"/>
            <a:ext cx="96322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$33,500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F6621129-91E9-E948-AEAF-7F6783242BB2}"/>
              </a:ext>
            </a:extLst>
          </p:cNvPr>
          <p:cNvCxnSpPr>
            <a:cxnSpLocks/>
          </p:cNvCxnSpPr>
          <p:nvPr/>
        </p:nvCxnSpPr>
        <p:spPr>
          <a:xfrm rot="16200000">
            <a:off x="9672092" y="4346438"/>
            <a:ext cx="0" cy="70124"/>
          </a:xfrm>
          <a:prstGeom prst="line">
            <a:avLst/>
          </a:prstGeom>
          <a:ln w="12700" cap="rnd">
            <a:solidFill>
              <a:srgbClr val="065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423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2.5E-6 0.01921 " pathEditMode="relative" rAng="0" ptsTypes="AA">
                                      <p:cBhvr>
                                        <p:cTn id="9" dur="250" spd="-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2.5E-6 0.01921 " pathEditMode="relative" rAng="0" ptsTypes="AA">
                                      <p:cBhvr>
                                        <p:cTn id="19" dur="250" spd="-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2.5E-6 0.01921 " pathEditMode="relative" rAng="0" ptsTypes="AA">
                                      <p:cBhvr>
                                        <p:cTn id="29" dur="250" spd="-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2.5E-6 0.01921 " pathEditMode="relative" rAng="0" ptsTypes="AA">
                                      <p:cBhvr>
                                        <p:cTn id="39" dur="250" spd="-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2.5E-6 0.01921 " pathEditMode="relative" rAng="0" ptsTypes="AA">
                                      <p:cBhvr>
                                        <p:cTn id="49" dur="250" spd="-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2.5E-6 0.01921 " pathEditMode="relative" rAng="0" ptsTypes="AA">
                                      <p:cBhvr>
                                        <p:cTn id="59" dur="250" spd="-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animBg="1"/>
      <p:bldP spid="141" grpId="0" animBg="1"/>
      <p:bldP spid="142" grpId="0" animBg="1"/>
      <p:bldP spid="143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4CF6FEC-2042-4C3A-89F0-58577593312C}"/>
              </a:ext>
            </a:extLst>
          </p:cNvPr>
          <p:cNvCxnSpPr/>
          <p:nvPr/>
        </p:nvCxnSpPr>
        <p:spPr>
          <a:xfrm flipH="1">
            <a:off x="7213600" y="5352205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258FA9C8-03CC-402A-8D4A-DE099FCEB700}"/>
              </a:ext>
            </a:extLst>
          </p:cNvPr>
          <p:cNvSpPr/>
          <p:nvPr/>
        </p:nvSpPr>
        <p:spPr>
          <a:xfrm>
            <a:off x="6283139" y="5212956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200k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A883141-9E85-4446-9FA8-C9DF84C31E2D}"/>
              </a:ext>
            </a:extLst>
          </p:cNvPr>
          <p:cNvCxnSpPr/>
          <p:nvPr/>
        </p:nvCxnSpPr>
        <p:spPr>
          <a:xfrm flipH="1">
            <a:off x="7213600" y="4867682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61C2597-8BA5-4D57-868C-3219F31B868C}"/>
              </a:ext>
            </a:extLst>
          </p:cNvPr>
          <p:cNvSpPr/>
          <p:nvPr/>
        </p:nvSpPr>
        <p:spPr>
          <a:xfrm>
            <a:off x="6283139" y="4728222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400k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147FF55-412D-4EB3-920C-128A02E44F9C}"/>
              </a:ext>
            </a:extLst>
          </p:cNvPr>
          <p:cNvCxnSpPr/>
          <p:nvPr/>
        </p:nvCxnSpPr>
        <p:spPr>
          <a:xfrm flipH="1">
            <a:off x="7213600" y="4396767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1FE2355-F52D-44A8-8AAE-AF67F7E8EC86}"/>
              </a:ext>
            </a:extLst>
          </p:cNvPr>
          <p:cNvSpPr/>
          <p:nvPr/>
        </p:nvSpPr>
        <p:spPr>
          <a:xfrm>
            <a:off x="6283139" y="4243488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600k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076A9A1-A1E6-428E-9050-402EC5DCE248}"/>
              </a:ext>
            </a:extLst>
          </p:cNvPr>
          <p:cNvCxnSpPr>
            <a:cxnSpLocks/>
          </p:cNvCxnSpPr>
          <p:nvPr/>
        </p:nvCxnSpPr>
        <p:spPr>
          <a:xfrm flipH="1">
            <a:off x="7213600" y="988853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66E11EC-63D2-4F72-8F36-FE953D0F6123}"/>
              </a:ext>
            </a:extLst>
          </p:cNvPr>
          <p:cNvSpPr/>
          <p:nvPr/>
        </p:nvSpPr>
        <p:spPr>
          <a:xfrm>
            <a:off x="6481911" y="850354"/>
            <a:ext cx="49885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2M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3B5E216-7080-499B-99DA-07E81C8112E9}"/>
              </a:ext>
            </a:extLst>
          </p:cNvPr>
          <p:cNvSpPr/>
          <p:nvPr/>
        </p:nvSpPr>
        <p:spPr>
          <a:xfrm>
            <a:off x="7721600" y="5697689"/>
            <a:ext cx="3962400" cy="14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300" dirty="0">
                <a:noFill/>
                <a:latin typeface="+mj-lt"/>
                <a:cs typeface="Times New Roman" charset="0"/>
              </a:rPr>
              <a:t>$500,000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CDADA23-5A03-4F81-BDDA-8093CBF3C499}"/>
              </a:ext>
            </a:extLst>
          </p:cNvPr>
          <p:cNvSpPr/>
          <p:nvPr/>
        </p:nvSpPr>
        <p:spPr>
          <a:xfrm>
            <a:off x="6666256" y="5697689"/>
            <a:ext cx="314510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0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1E90F75-8A65-491C-8907-D0D07FF40C47}"/>
              </a:ext>
            </a:extLst>
          </p:cNvPr>
          <p:cNvGrpSpPr/>
          <p:nvPr/>
        </p:nvGrpSpPr>
        <p:grpSpPr>
          <a:xfrm>
            <a:off x="7213600" y="6150760"/>
            <a:ext cx="2082800" cy="314216"/>
            <a:chOff x="7213600" y="6150760"/>
            <a:chExt cx="2082800" cy="314216"/>
          </a:xfrm>
          <a:noFill/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C787F0A-2831-49B8-9CCB-0DAF00B4CC3B}"/>
                </a:ext>
              </a:extLst>
            </p:cNvPr>
            <p:cNvSpPr/>
            <p:nvPr/>
          </p:nvSpPr>
          <p:spPr>
            <a:xfrm>
              <a:off x="7559354" y="6153980"/>
              <a:ext cx="1737046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Times New Roman" charset="0"/>
                  <a:cs typeface="Times New Roman" charset="0"/>
                </a:rPr>
                <a:t>Investment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03B28B5-704F-4A11-82B8-92E7011459CA}"/>
                </a:ext>
              </a:extLst>
            </p:cNvPr>
            <p:cNvSpPr/>
            <p:nvPr/>
          </p:nvSpPr>
          <p:spPr>
            <a:xfrm>
              <a:off x="7213600" y="6150760"/>
              <a:ext cx="314216" cy="314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pc="300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</a:p>
          </p:txBody>
        </p: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F1DC7EF-8367-4074-9F73-D5F5A18A71DD}"/>
              </a:ext>
            </a:extLst>
          </p:cNvPr>
          <p:cNvCxnSpPr>
            <a:cxnSpLocks/>
          </p:cNvCxnSpPr>
          <p:nvPr/>
        </p:nvCxnSpPr>
        <p:spPr>
          <a:xfrm flipH="1">
            <a:off x="7213600" y="3897253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0A3D36D-447B-4986-995A-DC76A9F4B39E}"/>
              </a:ext>
            </a:extLst>
          </p:cNvPr>
          <p:cNvSpPr/>
          <p:nvPr/>
        </p:nvSpPr>
        <p:spPr>
          <a:xfrm>
            <a:off x="6282569" y="3758754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800k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363D59D-53DE-431D-B8C8-193BFEB64877}"/>
              </a:ext>
            </a:extLst>
          </p:cNvPr>
          <p:cNvCxnSpPr>
            <a:cxnSpLocks/>
          </p:cNvCxnSpPr>
          <p:nvPr/>
        </p:nvCxnSpPr>
        <p:spPr>
          <a:xfrm flipH="1">
            <a:off x="7213600" y="3412519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4DF97E3-04B9-4E19-AB4D-7D1CDBF9EDF4}"/>
              </a:ext>
            </a:extLst>
          </p:cNvPr>
          <p:cNvSpPr/>
          <p:nvPr/>
        </p:nvSpPr>
        <p:spPr>
          <a:xfrm>
            <a:off x="6475881" y="3274020"/>
            <a:ext cx="49885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1M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8E0C52D-CE76-46A8-8CD7-FB32B3B59288}"/>
              </a:ext>
            </a:extLst>
          </p:cNvPr>
          <p:cNvCxnSpPr>
            <a:cxnSpLocks/>
          </p:cNvCxnSpPr>
          <p:nvPr/>
        </p:nvCxnSpPr>
        <p:spPr>
          <a:xfrm flipH="1">
            <a:off x="7213600" y="1958319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11233B4-BAF1-461D-A869-4D93FC6A26E1}"/>
              </a:ext>
            </a:extLst>
          </p:cNvPr>
          <p:cNvSpPr/>
          <p:nvPr/>
        </p:nvSpPr>
        <p:spPr>
          <a:xfrm>
            <a:off x="6262682" y="1819820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1.6M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F41B738-A37B-45F8-8FF5-DF7340C1394A}"/>
              </a:ext>
            </a:extLst>
          </p:cNvPr>
          <p:cNvCxnSpPr>
            <a:cxnSpLocks/>
          </p:cNvCxnSpPr>
          <p:nvPr/>
        </p:nvCxnSpPr>
        <p:spPr>
          <a:xfrm flipH="1">
            <a:off x="7213600" y="1473586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22D10A2-72BB-4BB6-99C2-83D05741D97A}"/>
              </a:ext>
            </a:extLst>
          </p:cNvPr>
          <p:cNvSpPr/>
          <p:nvPr/>
        </p:nvSpPr>
        <p:spPr>
          <a:xfrm>
            <a:off x="6262682" y="1335087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1.8M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1B3B478-300D-4433-9A24-BA5B0F362C3A}"/>
              </a:ext>
            </a:extLst>
          </p:cNvPr>
          <p:cNvSpPr/>
          <p:nvPr/>
        </p:nvSpPr>
        <p:spPr>
          <a:xfrm>
            <a:off x="6262682" y="2304553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1.4M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DE507DB-FC71-4F6C-8554-1ECDD58BE109}"/>
              </a:ext>
            </a:extLst>
          </p:cNvPr>
          <p:cNvCxnSpPr>
            <a:cxnSpLocks/>
          </p:cNvCxnSpPr>
          <p:nvPr/>
        </p:nvCxnSpPr>
        <p:spPr>
          <a:xfrm flipH="1">
            <a:off x="7213600" y="2443052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62FDCF5-4456-4B08-AB91-3195F8FE1C7E}"/>
              </a:ext>
            </a:extLst>
          </p:cNvPr>
          <p:cNvSpPr/>
          <p:nvPr/>
        </p:nvSpPr>
        <p:spPr>
          <a:xfrm>
            <a:off x="6262682" y="2789286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1.2M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4F9DD80-C7A8-444D-8EC7-46481B9AE6C4}"/>
              </a:ext>
            </a:extLst>
          </p:cNvPr>
          <p:cNvCxnSpPr>
            <a:cxnSpLocks/>
          </p:cNvCxnSpPr>
          <p:nvPr/>
        </p:nvCxnSpPr>
        <p:spPr>
          <a:xfrm flipH="1">
            <a:off x="7213600" y="2927785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2424F35F-8320-4652-B6CD-DCDC13A3E217}"/>
              </a:ext>
            </a:extLst>
          </p:cNvPr>
          <p:cNvCxnSpPr>
            <a:cxnSpLocks/>
          </p:cNvCxnSpPr>
          <p:nvPr/>
        </p:nvCxnSpPr>
        <p:spPr>
          <a:xfrm flipH="1">
            <a:off x="7213600" y="5838368"/>
            <a:ext cx="4978400" cy="0"/>
          </a:xfrm>
          <a:prstGeom prst="line">
            <a:avLst/>
          </a:prstGeom>
          <a:ln w="47625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80C0C0A-DBBE-49C4-BFD2-BA71BA612CE9}"/>
              </a:ext>
            </a:extLst>
          </p:cNvPr>
          <p:cNvGrpSpPr/>
          <p:nvPr/>
        </p:nvGrpSpPr>
        <p:grpSpPr>
          <a:xfrm>
            <a:off x="1219050" y="1985624"/>
            <a:ext cx="1787877" cy="3223380"/>
            <a:chOff x="1292831" y="2249616"/>
            <a:chExt cx="1567308" cy="2825714"/>
          </a:xfrm>
        </p:grpSpPr>
        <p:sp>
          <p:nvSpPr>
            <p:cNvPr id="135" name="Freeform 47">
              <a:extLst>
                <a:ext uri="{FF2B5EF4-FFF2-40B4-BE49-F238E27FC236}">
                  <a16:creationId xmlns:a16="http://schemas.microsoft.com/office/drawing/2014/main" id="{ABE8B2AD-AB30-4621-88AB-D2D5108F1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831" y="3597314"/>
              <a:ext cx="1567308" cy="1478016"/>
            </a:xfrm>
            <a:custGeom>
              <a:avLst/>
              <a:gdLst>
                <a:gd name="T0" fmla="*/ 2512 w 2978"/>
                <a:gd name="T1" fmla="*/ 373 h 2815"/>
                <a:gd name="T2" fmla="*/ 1491 w 2978"/>
                <a:gd name="T3" fmla="*/ 0 h 2815"/>
                <a:gd name="T4" fmla="*/ 1491 w 2978"/>
                <a:gd name="T5" fmla="*/ 0 h 2815"/>
                <a:gd name="T6" fmla="*/ 1489 w 2978"/>
                <a:gd name="T7" fmla="*/ 0 h 2815"/>
                <a:gd name="T8" fmla="*/ 1487 w 2978"/>
                <a:gd name="T9" fmla="*/ 0 h 2815"/>
                <a:gd name="T10" fmla="*/ 1487 w 2978"/>
                <a:gd name="T11" fmla="*/ 0 h 2815"/>
                <a:gd name="T12" fmla="*/ 466 w 2978"/>
                <a:gd name="T13" fmla="*/ 373 h 2815"/>
                <a:gd name="T14" fmla="*/ 37 w 2978"/>
                <a:gd name="T15" fmla="*/ 2256 h 2815"/>
                <a:gd name="T16" fmla="*/ 1487 w 2978"/>
                <a:gd name="T17" fmla="*/ 2814 h 2815"/>
                <a:gd name="T18" fmla="*/ 1487 w 2978"/>
                <a:gd name="T19" fmla="*/ 2815 h 2815"/>
                <a:gd name="T20" fmla="*/ 1489 w 2978"/>
                <a:gd name="T21" fmla="*/ 2814 h 2815"/>
                <a:gd name="T22" fmla="*/ 1491 w 2978"/>
                <a:gd name="T23" fmla="*/ 2815 h 2815"/>
                <a:gd name="T24" fmla="*/ 1491 w 2978"/>
                <a:gd name="T25" fmla="*/ 2814 h 2815"/>
                <a:gd name="T26" fmla="*/ 2941 w 2978"/>
                <a:gd name="T27" fmla="*/ 2256 h 2815"/>
                <a:gd name="T28" fmla="*/ 2512 w 2978"/>
                <a:gd name="T29" fmla="*/ 373 h 2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78" h="2815">
                  <a:moveTo>
                    <a:pt x="2512" y="373"/>
                  </a:moveTo>
                  <a:cubicBezTo>
                    <a:pt x="2316" y="140"/>
                    <a:pt x="1553" y="11"/>
                    <a:pt x="1491" y="0"/>
                  </a:cubicBezTo>
                  <a:lnTo>
                    <a:pt x="1491" y="0"/>
                  </a:lnTo>
                  <a:cubicBezTo>
                    <a:pt x="1491" y="0"/>
                    <a:pt x="1490" y="0"/>
                    <a:pt x="1489" y="0"/>
                  </a:cubicBezTo>
                  <a:cubicBezTo>
                    <a:pt x="1488" y="0"/>
                    <a:pt x="1487" y="0"/>
                    <a:pt x="1487" y="0"/>
                  </a:cubicBezTo>
                  <a:lnTo>
                    <a:pt x="1487" y="0"/>
                  </a:lnTo>
                  <a:cubicBezTo>
                    <a:pt x="1424" y="11"/>
                    <a:pt x="662" y="140"/>
                    <a:pt x="466" y="373"/>
                  </a:cubicBezTo>
                  <a:cubicBezTo>
                    <a:pt x="261" y="615"/>
                    <a:pt x="0" y="1920"/>
                    <a:pt x="37" y="2256"/>
                  </a:cubicBezTo>
                  <a:cubicBezTo>
                    <a:pt x="73" y="2580"/>
                    <a:pt x="1403" y="2801"/>
                    <a:pt x="1487" y="2814"/>
                  </a:cubicBezTo>
                  <a:lnTo>
                    <a:pt x="1487" y="2815"/>
                  </a:lnTo>
                  <a:cubicBezTo>
                    <a:pt x="1487" y="2815"/>
                    <a:pt x="1488" y="2815"/>
                    <a:pt x="1489" y="2814"/>
                  </a:cubicBezTo>
                  <a:cubicBezTo>
                    <a:pt x="1490" y="2815"/>
                    <a:pt x="1491" y="2815"/>
                    <a:pt x="1491" y="2815"/>
                  </a:cubicBezTo>
                  <a:lnTo>
                    <a:pt x="1491" y="2814"/>
                  </a:lnTo>
                  <a:cubicBezTo>
                    <a:pt x="1575" y="2801"/>
                    <a:pt x="2905" y="2580"/>
                    <a:pt x="2941" y="2256"/>
                  </a:cubicBezTo>
                  <a:cubicBezTo>
                    <a:pt x="2978" y="1920"/>
                    <a:pt x="2717" y="615"/>
                    <a:pt x="2512" y="37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36" name="Freeform 48">
              <a:extLst>
                <a:ext uri="{FF2B5EF4-FFF2-40B4-BE49-F238E27FC236}">
                  <a16:creationId xmlns:a16="http://schemas.microsoft.com/office/drawing/2014/main" id="{29E815F4-CC95-400B-AB41-BD67B8FD9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739" y="3329438"/>
              <a:ext cx="641492" cy="451159"/>
            </a:xfrm>
            <a:custGeom>
              <a:avLst/>
              <a:gdLst>
                <a:gd name="T0" fmla="*/ 920 w 1221"/>
                <a:gd name="T1" fmla="*/ 658 h 860"/>
                <a:gd name="T2" fmla="*/ 740 w 1221"/>
                <a:gd name="T3" fmla="*/ 0 h 860"/>
                <a:gd name="T4" fmla="*/ 610 w 1221"/>
                <a:gd name="T5" fmla="*/ 0 h 860"/>
                <a:gd name="T6" fmla="*/ 481 w 1221"/>
                <a:gd name="T7" fmla="*/ 0 h 860"/>
                <a:gd name="T8" fmla="*/ 301 w 1221"/>
                <a:gd name="T9" fmla="*/ 658 h 860"/>
                <a:gd name="T10" fmla="*/ 610 w 1221"/>
                <a:gd name="T11" fmla="*/ 848 h 860"/>
                <a:gd name="T12" fmla="*/ 920 w 1221"/>
                <a:gd name="T13" fmla="*/ 658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1" h="860">
                  <a:moveTo>
                    <a:pt x="920" y="658"/>
                  </a:moveTo>
                  <a:cubicBezTo>
                    <a:pt x="619" y="455"/>
                    <a:pt x="740" y="0"/>
                    <a:pt x="740" y="0"/>
                  </a:cubicBezTo>
                  <a:lnTo>
                    <a:pt x="610" y="0"/>
                  </a:lnTo>
                  <a:lnTo>
                    <a:pt x="481" y="0"/>
                  </a:lnTo>
                  <a:cubicBezTo>
                    <a:pt x="481" y="0"/>
                    <a:pt x="601" y="455"/>
                    <a:pt x="301" y="658"/>
                  </a:cubicBezTo>
                  <a:cubicBezTo>
                    <a:pt x="0" y="860"/>
                    <a:pt x="610" y="848"/>
                    <a:pt x="610" y="848"/>
                  </a:cubicBezTo>
                  <a:cubicBezTo>
                    <a:pt x="610" y="848"/>
                    <a:pt x="1221" y="860"/>
                    <a:pt x="920" y="658"/>
                  </a:cubicBezTo>
                  <a:close/>
                </a:path>
              </a:pathLst>
            </a:custGeom>
            <a:solidFill>
              <a:srgbClr val="DBA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7" name="Freeform 49">
              <a:extLst>
                <a:ext uri="{FF2B5EF4-FFF2-40B4-BE49-F238E27FC236}">
                  <a16:creationId xmlns:a16="http://schemas.microsoft.com/office/drawing/2014/main" id="{E0FAC3B5-F1DF-4DD9-B956-6ED8262A6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071" y="3421081"/>
              <a:ext cx="218531" cy="227930"/>
            </a:xfrm>
            <a:custGeom>
              <a:avLst/>
              <a:gdLst>
                <a:gd name="T0" fmla="*/ 144 w 416"/>
                <a:gd name="T1" fmla="*/ 0 h 433"/>
                <a:gd name="T2" fmla="*/ 356 w 416"/>
                <a:gd name="T3" fmla="*/ 0 h 433"/>
                <a:gd name="T4" fmla="*/ 412 w 416"/>
                <a:gd name="T5" fmla="*/ 309 h 433"/>
                <a:gd name="T6" fmla="*/ 0 w 416"/>
                <a:gd name="T7" fmla="*/ 433 h 433"/>
                <a:gd name="T8" fmla="*/ 144 w 416"/>
                <a:gd name="T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433">
                  <a:moveTo>
                    <a:pt x="144" y="0"/>
                  </a:moveTo>
                  <a:lnTo>
                    <a:pt x="356" y="0"/>
                  </a:lnTo>
                  <a:cubicBezTo>
                    <a:pt x="356" y="0"/>
                    <a:pt x="409" y="291"/>
                    <a:pt x="412" y="309"/>
                  </a:cubicBezTo>
                  <a:cubicBezTo>
                    <a:pt x="416" y="327"/>
                    <a:pt x="0" y="433"/>
                    <a:pt x="0" y="433"/>
                  </a:cubicBezTo>
                  <a:cubicBezTo>
                    <a:pt x="0" y="433"/>
                    <a:pt x="187" y="243"/>
                    <a:pt x="144" y="0"/>
                  </a:cubicBezTo>
                  <a:close/>
                </a:path>
              </a:pathLst>
            </a:custGeom>
            <a:solidFill>
              <a:srgbClr val="CF88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8" name="Freeform 82">
              <a:extLst>
                <a:ext uri="{FF2B5EF4-FFF2-40B4-BE49-F238E27FC236}">
                  <a16:creationId xmlns:a16="http://schemas.microsoft.com/office/drawing/2014/main" id="{9FAE58AC-471B-4829-A487-0A98CCFDF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941" y="3618463"/>
              <a:ext cx="340720" cy="291374"/>
            </a:xfrm>
            <a:custGeom>
              <a:avLst/>
              <a:gdLst>
                <a:gd name="T0" fmla="*/ 24 w 645"/>
                <a:gd name="T1" fmla="*/ 113 h 555"/>
                <a:gd name="T2" fmla="*/ 348 w 645"/>
                <a:gd name="T3" fmla="*/ 555 h 555"/>
                <a:gd name="T4" fmla="*/ 645 w 645"/>
                <a:gd name="T5" fmla="*/ 296 h 555"/>
                <a:gd name="T6" fmla="*/ 441 w 645"/>
                <a:gd name="T7" fmla="*/ 0 h 555"/>
                <a:gd name="T8" fmla="*/ 24 w 645"/>
                <a:gd name="T9" fmla="*/ 11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555">
                  <a:moveTo>
                    <a:pt x="24" y="113"/>
                  </a:moveTo>
                  <a:cubicBezTo>
                    <a:pt x="0" y="136"/>
                    <a:pt x="348" y="555"/>
                    <a:pt x="348" y="555"/>
                  </a:cubicBezTo>
                  <a:lnTo>
                    <a:pt x="645" y="296"/>
                  </a:lnTo>
                  <a:lnTo>
                    <a:pt x="441" y="0"/>
                  </a:lnTo>
                  <a:cubicBezTo>
                    <a:pt x="441" y="0"/>
                    <a:pt x="104" y="34"/>
                    <a:pt x="24" y="1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9" name="Freeform 83">
              <a:extLst>
                <a:ext uri="{FF2B5EF4-FFF2-40B4-BE49-F238E27FC236}">
                  <a16:creationId xmlns:a16="http://schemas.microsoft.com/office/drawing/2014/main" id="{32D1A5AA-3CA6-48F6-825D-D346F9C5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659" y="3618463"/>
              <a:ext cx="338369" cy="291374"/>
            </a:xfrm>
            <a:custGeom>
              <a:avLst/>
              <a:gdLst>
                <a:gd name="T0" fmla="*/ 622 w 646"/>
                <a:gd name="T1" fmla="*/ 113 h 555"/>
                <a:gd name="T2" fmla="*/ 298 w 646"/>
                <a:gd name="T3" fmla="*/ 555 h 555"/>
                <a:gd name="T4" fmla="*/ 0 w 646"/>
                <a:gd name="T5" fmla="*/ 296 h 555"/>
                <a:gd name="T6" fmla="*/ 204 w 646"/>
                <a:gd name="T7" fmla="*/ 0 h 555"/>
                <a:gd name="T8" fmla="*/ 622 w 646"/>
                <a:gd name="T9" fmla="*/ 11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6" h="555">
                  <a:moveTo>
                    <a:pt x="622" y="113"/>
                  </a:moveTo>
                  <a:cubicBezTo>
                    <a:pt x="646" y="136"/>
                    <a:pt x="298" y="555"/>
                    <a:pt x="298" y="555"/>
                  </a:cubicBezTo>
                  <a:lnTo>
                    <a:pt x="0" y="296"/>
                  </a:lnTo>
                  <a:lnTo>
                    <a:pt x="204" y="0"/>
                  </a:lnTo>
                  <a:cubicBezTo>
                    <a:pt x="204" y="0"/>
                    <a:pt x="542" y="34"/>
                    <a:pt x="622" y="1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0" name="Freeform 84">
              <a:extLst>
                <a:ext uri="{FF2B5EF4-FFF2-40B4-BE49-F238E27FC236}">
                  <a16:creationId xmlns:a16="http://schemas.microsoft.com/office/drawing/2014/main" id="{0BB61A56-A9B6-4403-B30D-2460EA223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619" y="3773548"/>
              <a:ext cx="199733" cy="166836"/>
            </a:xfrm>
            <a:custGeom>
              <a:avLst/>
              <a:gdLst>
                <a:gd name="T0" fmla="*/ 380 w 380"/>
                <a:gd name="T1" fmla="*/ 166 h 317"/>
                <a:gd name="T2" fmla="*/ 191 w 380"/>
                <a:gd name="T3" fmla="*/ 2 h 317"/>
                <a:gd name="T4" fmla="*/ 191 w 380"/>
                <a:gd name="T5" fmla="*/ 0 h 317"/>
                <a:gd name="T6" fmla="*/ 190 w 380"/>
                <a:gd name="T7" fmla="*/ 1 h 317"/>
                <a:gd name="T8" fmla="*/ 189 w 380"/>
                <a:gd name="T9" fmla="*/ 0 h 317"/>
                <a:gd name="T10" fmla="*/ 189 w 380"/>
                <a:gd name="T11" fmla="*/ 2 h 317"/>
                <a:gd name="T12" fmla="*/ 0 w 380"/>
                <a:gd name="T13" fmla="*/ 166 h 317"/>
                <a:gd name="T14" fmla="*/ 189 w 380"/>
                <a:gd name="T15" fmla="*/ 317 h 317"/>
                <a:gd name="T16" fmla="*/ 189 w 380"/>
                <a:gd name="T17" fmla="*/ 317 h 317"/>
                <a:gd name="T18" fmla="*/ 190 w 380"/>
                <a:gd name="T19" fmla="*/ 317 h 317"/>
                <a:gd name="T20" fmla="*/ 191 w 380"/>
                <a:gd name="T21" fmla="*/ 317 h 317"/>
                <a:gd name="T22" fmla="*/ 191 w 380"/>
                <a:gd name="T23" fmla="*/ 317 h 317"/>
                <a:gd name="T24" fmla="*/ 380 w 380"/>
                <a:gd name="T25" fmla="*/ 16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0" h="317">
                  <a:moveTo>
                    <a:pt x="380" y="166"/>
                  </a:moveTo>
                  <a:lnTo>
                    <a:pt x="191" y="2"/>
                  </a:lnTo>
                  <a:lnTo>
                    <a:pt x="191" y="0"/>
                  </a:lnTo>
                  <a:lnTo>
                    <a:pt x="190" y="1"/>
                  </a:lnTo>
                  <a:lnTo>
                    <a:pt x="189" y="0"/>
                  </a:lnTo>
                  <a:lnTo>
                    <a:pt x="189" y="2"/>
                  </a:lnTo>
                  <a:lnTo>
                    <a:pt x="0" y="166"/>
                  </a:lnTo>
                  <a:cubicBezTo>
                    <a:pt x="0" y="166"/>
                    <a:pt x="39" y="316"/>
                    <a:pt x="189" y="317"/>
                  </a:cubicBezTo>
                  <a:lnTo>
                    <a:pt x="189" y="317"/>
                  </a:lnTo>
                  <a:cubicBezTo>
                    <a:pt x="189" y="317"/>
                    <a:pt x="190" y="317"/>
                    <a:pt x="190" y="317"/>
                  </a:cubicBezTo>
                  <a:cubicBezTo>
                    <a:pt x="191" y="317"/>
                    <a:pt x="191" y="317"/>
                    <a:pt x="191" y="317"/>
                  </a:cubicBezTo>
                  <a:lnTo>
                    <a:pt x="191" y="317"/>
                  </a:lnTo>
                  <a:cubicBezTo>
                    <a:pt x="342" y="316"/>
                    <a:pt x="380" y="166"/>
                    <a:pt x="380" y="166"/>
                  </a:cubicBezTo>
                </a:path>
              </a:pathLst>
            </a:custGeom>
            <a:solidFill>
              <a:srgbClr val="B8B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1" name="Freeform 624">
              <a:extLst>
                <a:ext uri="{FF2B5EF4-FFF2-40B4-BE49-F238E27FC236}">
                  <a16:creationId xmlns:a16="http://schemas.microsoft.com/office/drawing/2014/main" id="{DC580E9A-B985-4317-8434-FF12BAD03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585" y="3039410"/>
              <a:ext cx="306092" cy="226735"/>
            </a:xfrm>
            <a:custGeom>
              <a:avLst/>
              <a:gdLst>
                <a:gd name="T0" fmla="*/ 166 w 610"/>
                <a:gd name="T1" fmla="*/ 350 h 456"/>
                <a:gd name="T2" fmla="*/ 15 w 610"/>
                <a:gd name="T3" fmla="*/ 194 h 456"/>
                <a:gd name="T4" fmla="*/ 159 w 610"/>
                <a:gd name="T5" fmla="*/ 16 h 456"/>
                <a:gd name="T6" fmla="*/ 403 w 610"/>
                <a:gd name="T7" fmla="*/ 67 h 456"/>
                <a:gd name="T8" fmla="*/ 552 w 610"/>
                <a:gd name="T9" fmla="*/ 176 h 456"/>
                <a:gd name="T10" fmla="*/ 585 w 610"/>
                <a:gd name="T11" fmla="*/ 351 h 456"/>
                <a:gd name="T12" fmla="*/ 384 w 610"/>
                <a:gd name="T13" fmla="*/ 444 h 456"/>
                <a:gd name="T14" fmla="*/ 166 w 610"/>
                <a:gd name="T15" fmla="*/ 35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456">
                  <a:moveTo>
                    <a:pt x="166" y="350"/>
                  </a:moveTo>
                  <a:cubicBezTo>
                    <a:pt x="101" y="312"/>
                    <a:pt x="29" y="267"/>
                    <a:pt x="15" y="194"/>
                  </a:cubicBezTo>
                  <a:cubicBezTo>
                    <a:pt x="0" y="110"/>
                    <a:pt x="76" y="32"/>
                    <a:pt x="159" y="16"/>
                  </a:cubicBezTo>
                  <a:cubicBezTo>
                    <a:pt x="242" y="0"/>
                    <a:pt x="327" y="30"/>
                    <a:pt x="403" y="67"/>
                  </a:cubicBezTo>
                  <a:cubicBezTo>
                    <a:pt x="458" y="95"/>
                    <a:pt x="514" y="127"/>
                    <a:pt x="552" y="176"/>
                  </a:cubicBezTo>
                  <a:cubicBezTo>
                    <a:pt x="591" y="225"/>
                    <a:pt x="610" y="294"/>
                    <a:pt x="585" y="351"/>
                  </a:cubicBezTo>
                  <a:cubicBezTo>
                    <a:pt x="554" y="424"/>
                    <a:pt x="463" y="456"/>
                    <a:pt x="384" y="444"/>
                  </a:cubicBezTo>
                  <a:cubicBezTo>
                    <a:pt x="305" y="433"/>
                    <a:pt x="235" y="390"/>
                    <a:pt x="166" y="350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2" name="Freeform 625">
              <a:extLst>
                <a:ext uri="{FF2B5EF4-FFF2-40B4-BE49-F238E27FC236}">
                  <a16:creationId xmlns:a16="http://schemas.microsoft.com/office/drawing/2014/main" id="{B7535837-2C18-40B1-8344-3AD7F0C48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823" y="3073420"/>
              <a:ext cx="211619" cy="158715"/>
            </a:xfrm>
            <a:custGeom>
              <a:avLst/>
              <a:gdLst>
                <a:gd name="T0" fmla="*/ 116 w 424"/>
                <a:gd name="T1" fmla="*/ 243 h 317"/>
                <a:gd name="T2" fmla="*/ 11 w 424"/>
                <a:gd name="T3" fmla="*/ 135 h 317"/>
                <a:gd name="T4" fmla="*/ 111 w 424"/>
                <a:gd name="T5" fmla="*/ 11 h 317"/>
                <a:gd name="T6" fmla="*/ 280 w 424"/>
                <a:gd name="T7" fmla="*/ 47 h 317"/>
                <a:gd name="T8" fmla="*/ 384 w 424"/>
                <a:gd name="T9" fmla="*/ 122 h 317"/>
                <a:gd name="T10" fmla="*/ 407 w 424"/>
                <a:gd name="T11" fmla="*/ 244 h 317"/>
                <a:gd name="T12" fmla="*/ 267 w 424"/>
                <a:gd name="T13" fmla="*/ 309 h 317"/>
                <a:gd name="T14" fmla="*/ 116 w 424"/>
                <a:gd name="T15" fmla="*/ 24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4" h="317">
                  <a:moveTo>
                    <a:pt x="116" y="243"/>
                  </a:moveTo>
                  <a:cubicBezTo>
                    <a:pt x="71" y="217"/>
                    <a:pt x="20" y="186"/>
                    <a:pt x="11" y="135"/>
                  </a:cubicBezTo>
                  <a:cubicBezTo>
                    <a:pt x="0" y="77"/>
                    <a:pt x="53" y="22"/>
                    <a:pt x="111" y="11"/>
                  </a:cubicBezTo>
                  <a:cubicBezTo>
                    <a:pt x="168" y="0"/>
                    <a:pt x="227" y="21"/>
                    <a:pt x="280" y="47"/>
                  </a:cubicBezTo>
                  <a:cubicBezTo>
                    <a:pt x="319" y="66"/>
                    <a:pt x="358" y="88"/>
                    <a:pt x="384" y="122"/>
                  </a:cubicBezTo>
                  <a:cubicBezTo>
                    <a:pt x="411" y="156"/>
                    <a:pt x="424" y="204"/>
                    <a:pt x="407" y="244"/>
                  </a:cubicBezTo>
                  <a:cubicBezTo>
                    <a:pt x="386" y="295"/>
                    <a:pt x="322" y="317"/>
                    <a:pt x="267" y="309"/>
                  </a:cubicBezTo>
                  <a:cubicBezTo>
                    <a:pt x="212" y="301"/>
                    <a:pt x="164" y="271"/>
                    <a:pt x="116" y="243"/>
                  </a:cubicBezTo>
                </a:path>
              </a:pathLst>
            </a:custGeom>
            <a:solidFill>
              <a:srgbClr val="E19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3" name="Freeform 626">
              <a:extLst>
                <a:ext uri="{FF2B5EF4-FFF2-40B4-BE49-F238E27FC236}">
                  <a16:creationId xmlns:a16="http://schemas.microsoft.com/office/drawing/2014/main" id="{16F18D40-3B86-4B8E-91D3-7DB3B2545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216" y="3071531"/>
              <a:ext cx="317429" cy="205952"/>
            </a:xfrm>
            <a:custGeom>
              <a:avLst/>
              <a:gdLst>
                <a:gd name="T0" fmla="*/ 424 w 634"/>
                <a:gd name="T1" fmla="*/ 358 h 413"/>
                <a:gd name="T2" fmla="*/ 603 w 634"/>
                <a:gd name="T3" fmla="*/ 234 h 413"/>
                <a:gd name="T4" fmla="*/ 496 w 634"/>
                <a:gd name="T5" fmla="*/ 31 h 413"/>
                <a:gd name="T6" fmla="*/ 246 w 634"/>
                <a:gd name="T7" fmla="*/ 36 h 413"/>
                <a:gd name="T8" fmla="*/ 78 w 634"/>
                <a:gd name="T9" fmla="*/ 113 h 413"/>
                <a:gd name="T10" fmla="*/ 13 w 634"/>
                <a:gd name="T11" fmla="*/ 279 h 413"/>
                <a:gd name="T12" fmla="*/ 192 w 634"/>
                <a:gd name="T13" fmla="*/ 409 h 413"/>
                <a:gd name="T14" fmla="*/ 424 w 634"/>
                <a:gd name="T15" fmla="*/ 35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4" h="413">
                  <a:moveTo>
                    <a:pt x="424" y="358"/>
                  </a:moveTo>
                  <a:cubicBezTo>
                    <a:pt x="495" y="333"/>
                    <a:pt x="575" y="303"/>
                    <a:pt x="603" y="234"/>
                  </a:cubicBezTo>
                  <a:cubicBezTo>
                    <a:pt x="634" y="155"/>
                    <a:pt x="574" y="63"/>
                    <a:pt x="496" y="31"/>
                  </a:cubicBezTo>
                  <a:cubicBezTo>
                    <a:pt x="417" y="0"/>
                    <a:pt x="328" y="14"/>
                    <a:pt x="246" y="36"/>
                  </a:cubicBezTo>
                  <a:cubicBezTo>
                    <a:pt x="186" y="52"/>
                    <a:pt x="126" y="73"/>
                    <a:pt x="78" y="113"/>
                  </a:cubicBezTo>
                  <a:cubicBezTo>
                    <a:pt x="31" y="154"/>
                    <a:pt x="0" y="218"/>
                    <a:pt x="13" y="279"/>
                  </a:cubicBezTo>
                  <a:cubicBezTo>
                    <a:pt x="29" y="357"/>
                    <a:pt x="113" y="405"/>
                    <a:pt x="192" y="409"/>
                  </a:cubicBezTo>
                  <a:cubicBezTo>
                    <a:pt x="272" y="413"/>
                    <a:pt x="349" y="384"/>
                    <a:pt x="424" y="358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4" name="Freeform 627">
              <a:extLst>
                <a:ext uri="{FF2B5EF4-FFF2-40B4-BE49-F238E27FC236}">
                  <a16:creationId xmlns:a16="http://schemas.microsoft.com/office/drawing/2014/main" id="{F718C17F-4557-4D5E-A9C4-312B434A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563" y="3103651"/>
              <a:ext cx="221067" cy="143599"/>
            </a:xfrm>
            <a:custGeom>
              <a:avLst/>
              <a:gdLst>
                <a:gd name="T0" fmla="*/ 295 w 441"/>
                <a:gd name="T1" fmla="*/ 249 h 287"/>
                <a:gd name="T2" fmla="*/ 419 w 441"/>
                <a:gd name="T3" fmla="*/ 162 h 287"/>
                <a:gd name="T4" fmla="*/ 345 w 441"/>
                <a:gd name="T5" fmla="*/ 22 h 287"/>
                <a:gd name="T6" fmla="*/ 172 w 441"/>
                <a:gd name="T7" fmla="*/ 25 h 287"/>
                <a:gd name="T8" fmla="*/ 55 w 441"/>
                <a:gd name="T9" fmla="*/ 79 h 287"/>
                <a:gd name="T10" fmla="*/ 9 w 441"/>
                <a:gd name="T11" fmla="*/ 194 h 287"/>
                <a:gd name="T12" fmla="*/ 134 w 441"/>
                <a:gd name="T13" fmla="*/ 284 h 287"/>
                <a:gd name="T14" fmla="*/ 295 w 441"/>
                <a:gd name="T15" fmla="*/ 24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1" h="287">
                  <a:moveTo>
                    <a:pt x="295" y="249"/>
                  </a:moveTo>
                  <a:cubicBezTo>
                    <a:pt x="345" y="232"/>
                    <a:pt x="400" y="211"/>
                    <a:pt x="419" y="162"/>
                  </a:cubicBezTo>
                  <a:cubicBezTo>
                    <a:pt x="441" y="108"/>
                    <a:pt x="400" y="44"/>
                    <a:pt x="345" y="22"/>
                  </a:cubicBezTo>
                  <a:cubicBezTo>
                    <a:pt x="291" y="0"/>
                    <a:pt x="229" y="9"/>
                    <a:pt x="172" y="25"/>
                  </a:cubicBezTo>
                  <a:cubicBezTo>
                    <a:pt x="130" y="36"/>
                    <a:pt x="88" y="50"/>
                    <a:pt x="55" y="79"/>
                  </a:cubicBezTo>
                  <a:cubicBezTo>
                    <a:pt x="22" y="107"/>
                    <a:pt x="0" y="151"/>
                    <a:pt x="9" y="194"/>
                  </a:cubicBezTo>
                  <a:cubicBezTo>
                    <a:pt x="21" y="248"/>
                    <a:pt x="79" y="281"/>
                    <a:pt x="134" y="284"/>
                  </a:cubicBezTo>
                  <a:cubicBezTo>
                    <a:pt x="190" y="287"/>
                    <a:pt x="243" y="267"/>
                    <a:pt x="295" y="249"/>
                  </a:cubicBezTo>
                </a:path>
              </a:pathLst>
            </a:custGeom>
            <a:solidFill>
              <a:srgbClr val="E19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5" name="Freeform 628">
              <a:extLst>
                <a:ext uri="{FF2B5EF4-FFF2-40B4-BE49-F238E27FC236}">
                  <a16:creationId xmlns:a16="http://schemas.microsoft.com/office/drawing/2014/main" id="{66C418F7-3D46-495E-98E2-12872E07C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717" y="2406442"/>
              <a:ext cx="1214923" cy="1213033"/>
            </a:xfrm>
            <a:custGeom>
              <a:avLst/>
              <a:gdLst>
                <a:gd name="T0" fmla="*/ 106 w 2428"/>
                <a:gd name="T1" fmla="*/ 1388 h 2430"/>
                <a:gd name="T2" fmla="*/ 1200 w 2428"/>
                <a:gd name="T3" fmla="*/ 2393 h 2430"/>
                <a:gd name="T4" fmla="*/ 2283 w 2428"/>
                <a:gd name="T5" fmla="*/ 1124 h 2430"/>
                <a:gd name="T6" fmla="*/ 1136 w 2428"/>
                <a:gd name="T7" fmla="*/ 3 h 2430"/>
                <a:gd name="T8" fmla="*/ 1071 w 2428"/>
                <a:gd name="T9" fmla="*/ 2 h 2430"/>
                <a:gd name="T10" fmla="*/ 106 w 2428"/>
                <a:gd name="T11" fmla="*/ 1388 h 2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430">
                  <a:moveTo>
                    <a:pt x="106" y="1388"/>
                  </a:moveTo>
                  <a:cubicBezTo>
                    <a:pt x="106" y="1388"/>
                    <a:pt x="126" y="2430"/>
                    <a:pt x="1200" y="2393"/>
                  </a:cubicBezTo>
                  <a:cubicBezTo>
                    <a:pt x="2275" y="2355"/>
                    <a:pt x="2283" y="1124"/>
                    <a:pt x="2283" y="1124"/>
                  </a:cubicBezTo>
                  <a:cubicBezTo>
                    <a:pt x="2283" y="1124"/>
                    <a:pt x="2428" y="132"/>
                    <a:pt x="1136" y="3"/>
                  </a:cubicBezTo>
                  <a:cubicBezTo>
                    <a:pt x="1115" y="0"/>
                    <a:pt x="1093" y="0"/>
                    <a:pt x="1071" y="2"/>
                  </a:cubicBezTo>
                  <a:cubicBezTo>
                    <a:pt x="876" y="17"/>
                    <a:pt x="0" y="156"/>
                    <a:pt x="106" y="1388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6" name="Freeform 629">
              <a:extLst>
                <a:ext uri="{FF2B5EF4-FFF2-40B4-BE49-F238E27FC236}">
                  <a16:creationId xmlns:a16="http://schemas.microsoft.com/office/drawing/2014/main" id="{BE22AD15-2A43-453A-9A47-275C40628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738" y="3203793"/>
              <a:ext cx="925835" cy="410013"/>
            </a:xfrm>
            <a:custGeom>
              <a:avLst/>
              <a:gdLst>
                <a:gd name="T0" fmla="*/ 1093 w 1849"/>
                <a:gd name="T1" fmla="*/ 739 h 824"/>
                <a:gd name="T2" fmla="*/ 0 w 1849"/>
                <a:gd name="T3" fmla="*/ 0 h 824"/>
                <a:gd name="T4" fmla="*/ 1065 w 1849"/>
                <a:gd name="T5" fmla="*/ 798 h 824"/>
                <a:gd name="T6" fmla="*/ 1849 w 1849"/>
                <a:gd name="T7" fmla="*/ 421 h 824"/>
                <a:gd name="T8" fmla="*/ 1093 w 1849"/>
                <a:gd name="T9" fmla="*/ 739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9" h="824">
                  <a:moveTo>
                    <a:pt x="1093" y="739"/>
                  </a:moveTo>
                  <a:cubicBezTo>
                    <a:pt x="366" y="764"/>
                    <a:pt x="99" y="320"/>
                    <a:pt x="0" y="0"/>
                  </a:cubicBezTo>
                  <a:cubicBezTo>
                    <a:pt x="69" y="302"/>
                    <a:pt x="299" y="824"/>
                    <a:pt x="1065" y="798"/>
                  </a:cubicBezTo>
                  <a:cubicBezTo>
                    <a:pt x="1443" y="784"/>
                    <a:pt x="1689" y="624"/>
                    <a:pt x="1849" y="421"/>
                  </a:cubicBezTo>
                  <a:cubicBezTo>
                    <a:pt x="1681" y="596"/>
                    <a:pt x="1440" y="727"/>
                    <a:pt x="1093" y="739"/>
                  </a:cubicBezTo>
                </a:path>
              </a:pathLst>
            </a:custGeom>
            <a:solidFill>
              <a:srgbClr val="E19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7" name="Freeform 630">
              <a:extLst>
                <a:ext uri="{FF2B5EF4-FFF2-40B4-BE49-F238E27FC236}">
                  <a16:creationId xmlns:a16="http://schemas.microsoft.com/office/drawing/2014/main" id="{AC256263-F61C-4CF5-903A-6CEF79F7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038" y="2253395"/>
              <a:ext cx="1239486" cy="838920"/>
            </a:xfrm>
            <a:custGeom>
              <a:avLst/>
              <a:gdLst>
                <a:gd name="T0" fmla="*/ 2351 w 2479"/>
                <a:gd name="T1" fmla="*/ 843 h 1680"/>
                <a:gd name="T2" fmla="*/ 984 w 2479"/>
                <a:gd name="T3" fmla="*/ 141 h 1680"/>
                <a:gd name="T4" fmla="*/ 131 w 2479"/>
                <a:gd name="T5" fmla="*/ 1580 h 1680"/>
                <a:gd name="T6" fmla="*/ 290 w 2479"/>
                <a:gd name="T7" fmla="*/ 1609 h 1680"/>
                <a:gd name="T8" fmla="*/ 918 w 2479"/>
                <a:gd name="T9" fmla="*/ 825 h 1680"/>
                <a:gd name="T10" fmla="*/ 1990 w 2479"/>
                <a:gd name="T11" fmla="*/ 1020 h 1680"/>
                <a:gd name="T12" fmla="*/ 2340 w 2479"/>
                <a:gd name="T13" fmla="*/ 1680 h 1680"/>
                <a:gd name="T14" fmla="*/ 2351 w 2479"/>
                <a:gd name="T15" fmla="*/ 843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9" h="1680">
                  <a:moveTo>
                    <a:pt x="2351" y="843"/>
                  </a:moveTo>
                  <a:cubicBezTo>
                    <a:pt x="2268" y="483"/>
                    <a:pt x="1752" y="0"/>
                    <a:pt x="984" y="141"/>
                  </a:cubicBezTo>
                  <a:cubicBezTo>
                    <a:pt x="217" y="282"/>
                    <a:pt x="0" y="989"/>
                    <a:pt x="131" y="1580"/>
                  </a:cubicBezTo>
                  <a:lnTo>
                    <a:pt x="290" y="1609"/>
                  </a:lnTo>
                  <a:cubicBezTo>
                    <a:pt x="290" y="1609"/>
                    <a:pt x="324" y="983"/>
                    <a:pt x="918" y="825"/>
                  </a:cubicBezTo>
                  <a:lnTo>
                    <a:pt x="1990" y="1020"/>
                  </a:lnTo>
                  <a:cubicBezTo>
                    <a:pt x="1990" y="1020"/>
                    <a:pt x="2335" y="1316"/>
                    <a:pt x="2340" y="1680"/>
                  </a:cubicBezTo>
                  <a:cubicBezTo>
                    <a:pt x="2340" y="1680"/>
                    <a:pt x="2479" y="1400"/>
                    <a:pt x="2351" y="843"/>
                  </a:cubicBezTo>
                </a:path>
              </a:pathLst>
            </a:custGeom>
            <a:solidFill>
              <a:srgbClr val="E3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8" name="Freeform 631">
              <a:extLst>
                <a:ext uri="{FF2B5EF4-FFF2-40B4-BE49-F238E27FC236}">
                  <a16:creationId xmlns:a16="http://schemas.microsoft.com/office/drawing/2014/main" id="{E634242E-5B17-45DF-8FAE-5F0334A29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820" y="2551929"/>
              <a:ext cx="94473" cy="408123"/>
            </a:xfrm>
            <a:custGeom>
              <a:avLst/>
              <a:gdLst>
                <a:gd name="T0" fmla="*/ 43 w 50"/>
                <a:gd name="T1" fmla="*/ 52 h 216"/>
                <a:gd name="T2" fmla="*/ 50 w 50"/>
                <a:gd name="T3" fmla="*/ 0 h 216"/>
                <a:gd name="T4" fmla="*/ 17 w 50"/>
                <a:gd name="T5" fmla="*/ 98 h 216"/>
                <a:gd name="T6" fmla="*/ 0 w 50"/>
                <a:gd name="T7" fmla="*/ 216 h 216"/>
                <a:gd name="T8" fmla="*/ 43 w 50"/>
                <a:gd name="T9" fmla="*/ 5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16">
                  <a:moveTo>
                    <a:pt x="43" y="52"/>
                  </a:moveTo>
                  <a:lnTo>
                    <a:pt x="50" y="0"/>
                  </a:lnTo>
                  <a:lnTo>
                    <a:pt x="17" y="98"/>
                  </a:lnTo>
                  <a:lnTo>
                    <a:pt x="0" y="216"/>
                  </a:lnTo>
                  <a:lnTo>
                    <a:pt x="43" y="52"/>
                  </a:lnTo>
                  <a:close/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9" name="Freeform 632">
              <a:extLst>
                <a:ext uri="{FF2B5EF4-FFF2-40B4-BE49-F238E27FC236}">
                  <a16:creationId xmlns:a16="http://schemas.microsoft.com/office/drawing/2014/main" id="{3E55B4ED-A33A-40C5-94CD-6FBB300F6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738" y="3203793"/>
              <a:ext cx="1014641" cy="411902"/>
            </a:xfrm>
            <a:custGeom>
              <a:avLst/>
              <a:gdLst>
                <a:gd name="T0" fmla="*/ 0 w 2027"/>
                <a:gd name="T1" fmla="*/ 0 h 828"/>
                <a:gd name="T2" fmla="*/ 575 w 2027"/>
                <a:gd name="T3" fmla="*/ 202 h 828"/>
                <a:gd name="T4" fmla="*/ 1474 w 2027"/>
                <a:gd name="T5" fmla="*/ 162 h 828"/>
                <a:gd name="T6" fmla="*/ 2027 w 2027"/>
                <a:gd name="T7" fmla="*/ 129 h 828"/>
                <a:gd name="T8" fmla="*/ 1035 w 2027"/>
                <a:gd name="T9" fmla="*/ 808 h 828"/>
                <a:gd name="T10" fmla="*/ 0 w 2027"/>
                <a:gd name="T11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7" h="828">
                  <a:moveTo>
                    <a:pt x="0" y="0"/>
                  </a:moveTo>
                  <a:cubicBezTo>
                    <a:pt x="0" y="0"/>
                    <a:pt x="123" y="395"/>
                    <a:pt x="575" y="202"/>
                  </a:cubicBezTo>
                  <a:cubicBezTo>
                    <a:pt x="575" y="202"/>
                    <a:pt x="1208" y="382"/>
                    <a:pt x="1474" y="162"/>
                  </a:cubicBezTo>
                  <a:cubicBezTo>
                    <a:pt x="1474" y="162"/>
                    <a:pt x="1820" y="369"/>
                    <a:pt x="2027" y="129"/>
                  </a:cubicBezTo>
                  <a:cubicBezTo>
                    <a:pt x="2027" y="129"/>
                    <a:pt x="1907" y="828"/>
                    <a:pt x="1035" y="808"/>
                  </a:cubicBezTo>
                  <a:cubicBezTo>
                    <a:pt x="163" y="788"/>
                    <a:pt x="64" y="250"/>
                    <a:pt x="0" y="0"/>
                  </a:cubicBezTo>
                </a:path>
              </a:pathLst>
            </a:custGeom>
            <a:solidFill>
              <a:srgbClr val="E6E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0" name="Freeform 633">
              <a:extLst>
                <a:ext uri="{FF2B5EF4-FFF2-40B4-BE49-F238E27FC236}">
                  <a16:creationId xmlns:a16="http://schemas.microsoft.com/office/drawing/2014/main" id="{46943F87-8A30-4D55-ADE6-58D7658E0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725" y="3341723"/>
              <a:ext cx="462918" cy="207840"/>
            </a:xfrm>
            <a:custGeom>
              <a:avLst/>
              <a:gdLst>
                <a:gd name="T0" fmla="*/ 20 w 927"/>
                <a:gd name="T1" fmla="*/ 39 h 419"/>
                <a:gd name="T2" fmla="*/ 799 w 927"/>
                <a:gd name="T3" fmla="*/ 0 h 419"/>
                <a:gd name="T4" fmla="*/ 492 w 927"/>
                <a:gd name="T5" fmla="*/ 379 h 419"/>
                <a:gd name="T6" fmla="*/ 20 w 927"/>
                <a:gd name="T7" fmla="*/ 3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7" h="419">
                  <a:moveTo>
                    <a:pt x="20" y="39"/>
                  </a:moveTo>
                  <a:cubicBezTo>
                    <a:pt x="20" y="39"/>
                    <a:pt x="512" y="133"/>
                    <a:pt x="799" y="0"/>
                  </a:cubicBezTo>
                  <a:cubicBezTo>
                    <a:pt x="799" y="0"/>
                    <a:pt x="927" y="336"/>
                    <a:pt x="492" y="379"/>
                  </a:cubicBezTo>
                  <a:cubicBezTo>
                    <a:pt x="93" y="419"/>
                    <a:pt x="0" y="193"/>
                    <a:pt x="20" y="39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1" name="Freeform 634">
              <a:extLst>
                <a:ext uri="{FF2B5EF4-FFF2-40B4-BE49-F238E27FC236}">
                  <a16:creationId xmlns:a16="http://schemas.microsoft.com/office/drawing/2014/main" id="{60AD642B-7E3A-4A63-8EB3-0DECD71A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000" y="2892032"/>
              <a:ext cx="204062" cy="105810"/>
            </a:xfrm>
            <a:custGeom>
              <a:avLst/>
              <a:gdLst>
                <a:gd name="T0" fmla="*/ 407 w 407"/>
                <a:gd name="T1" fmla="*/ 119 h 210"/>
                <a:gd name="T2" fmla="*/ 0 w 407"/>
                <a:gd name="T3" fmla="*/ 210 h 210"/>
                <a:gd name="T4" fmla="*/ 407 w 407"/>
                <a:gd name="T5" fmla="*/ 11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7" h="210">
                  <a:moveTo>
                    <a:pt x="407" y="119"/>
                  </a:moveTo>
                  <a:cubicBezTo>
                    <a:pt x="407" y="119"/>
                    <a:pt x="165" y="0"/>
                    <a:pt x="0" y="210"/>
                  </a:cubicBezTo>
                  <a:cubicBezTo>
                    <a:pt x="0" y="210"/>
                    <a:pt x="207" y="115"/>
                    <a:pt x="407" y="119"/>
                  </a:cubicBezTo>
                  <a:close/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2" name="Freeform 635">
              <a:extLst>
                <a:ext uri="{FF2B5EF4-FFF2-40B4-BE49-F238E27FC236}">
                  <a16:creationId xmlns:a16="http://schemas.microsoft.com/office/drawing/2014/main" id="{4C5D6E10-FF7F-4FD4-983B-CB25CC527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400" y="2897701"/>
              <a:ext cx="192725" cy="117146"/>
            </a:xfrm>
            <a:custGeom>
              <a:avLst/>
              <a:gdLst>
                <a:gd name="T0" fmla="*/ 384 w 384"/>
                <a:gd name="T1" fmla="*/ 237 h 237"/>
                <a:gd name="T2" fmla="*/ 0 w 384"/>
                <a:gd name="T3" fmla="*/ 74 h 237"/>
                <a:gd name="T4" fmla="*/ 384 w 384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237">
                  <a:moveTo>
                    <a:pt x="384" y="237"/>
                  </a:moveTo>
                  <a:cubicBezTo>
                    <a:pt x="384" y="237"/>
                    <a:pt x="257" y="0"/>
                    <a:pt x="0" y="74"/>
                  </a:cubicBezTo>
                  <a:cubicBezTo>
                    <a:pt x="0" y="74"/>
                    <a:pt x="225" y="118"/>
                    <a:pt x="384" y="237"/>
                  </a:cubicBezTo>
                  <a:close/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3" name="Freeform 636">
              <a:extLst>
                <a:ext uri="{FF2B5EF4-FFF2-40B4-BE49-F238E27FC236}">
                  <a16:creationId xmlns:a16="http://schemas.microsoft.com/office/drawing/2014/main" id="{55ECC784-DF85-4D12-9248-8EB8E818F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126" y="3011069"/>
              <a:ext cx="171941" cy="171941"/>
            </a:xfrm>
            <a:custGeom>
              <a:avLst/>
              <a:gdLst>
                <a:gd name="T0" fmla="*/ 335 w 341"/>
                <a:gd name="T1" fmla="*/ 160 h 342"/>
                <a:gd name="T2" fmla="*/ 182 w 341"/>
                <a:gd name="T3" fmla="*/ 336 h 342"/>
                <a:gd name="T4" fmla="*/ 6 w 341"/>
                <a:gd name="T5" fmla="*/ 183 h 342"/>
                <a:gd name="T6" fmla="*/ 159 w 341"/>
                <a:gd name="T7" fmla="*/ 7 h 342"/>
                <a:gd name="T8" fmla="*/ 335 w 341"/>
                <a:gd name="T9" fmla="*/ 16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42">
                  <a:moveTo>
                    <a:pt x="335" y="160"/>
                  </a:moveTo>
                  <a:cubicBezTo>
                    <a:pt x="341" y="250"/>
                    <a:pt x="273" y="329"/>
                    <a:pt x="182" y="336"/>
                  </a:cubicBezTo>
                  <a:cubicBezTo>
                    <a:pt x="92" y="342"/>
                    <a:pt x="13" y="274"/>
                    <a:pt x="6" y="183"/>
                  </a:cubicBezTo>
                  <a:cubicBezTo>
                    <a:pt x="0" y="93"/>
                    <a:pt x="68" y="14"/>
                    <a:pt x="159" y="7"/>
                  </a:cubicBezTo>
                  <a:cubicBezTo>
                    <a:pt x="249" y="0"/>
                    <a:pt x="328" y="69"/>
                    <a:pt x="335" y="160"/>
                  </a:cubicBezTo>
                  <a:close/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4" name="Freeform 637">
              <a:extLst>
                <a:ext uri="{FF2B5EF4-FFF2-40B4-BE49-F238E27FC236}">
                  <a16:creationId xmlns:a16="http://schemas.microsoft.com/office/drawing/2014/main" id="{2EAB7D11-7FAD-46BF-A641-B80BF8BAE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573" y="3024294"/>
              <a:ext cx="162494" cy="162493"/>
            </a:xfrm>
            <a:custGeom>
              <a:avLst/>
              <a:gdLst>
                <a:gd name="T0" fmla="*/ 318 w 326"/>
                <a:gd name="T1" fmla="*/ 178 h 327"/>
                <a:gd name="T2" fmla="*/ 148 w 326"/>
                <a:gd name="T3" fmla="*/ 319 h 327"/>
                <a:gd name="T4" fmla="*/ 8 w 326"/>
                <a:gd name="T5" fmla="*/ 148 h 327"/>
                <a:gd name="T6" fmla="*/ 178 w 326"/>
                <a:gd name="T7" fmla="*/ 8 h 327"/>
                <a:gd name="T8" fmla="*/ 318 w 326"/>
                <a:gd name="T9" fmla="*/ 17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7">
                  <a:moveTo>
                    <a:pt x="318" y="178"/>
                  </a:moveTo>
                  <a:cubicBezTo>
                    <a:pt x="310" y="264"/>
                    <a:pt x="234" y="327"/>
                    <a:pt x="148" y="319"/>
                  </a:cubicBezTo>
                  <a:cubicBezTo>
                    <a:pt x="62" y="310"/>
                    <a:pt x="0" y="234"/>
                    <a:pt x="8" y="148"/>
                  </a:cubicBezTo>
                  <a:cubicBezTo>
                    <a:pt x="16" y="63"/>
                    <a:pt x="92" y="0"/>
                    <a:pt x="178" y="8"/>
                  </a:cubicBezTo>
                  <a:cubicBezTo>
                    <a:pt x="264" y="17"/>
                    <a:pt x="326" y="93"/>
                    <a:pt x="318" y="1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5" name="Freeform 638">
              <a:extLst>
                <a:ext uri="{FF2B5EF4-FFF2-40B4-BE49-F238E27FC236}">
                  <a16:creationId xmlns:a16="http://schemas.microsoft.com/office/drawing/2014/main" id="{08904630-5B83-44E9-A60F-49B94453D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252" y="3065862"/>
              <a:ext cx="92584" cy="92584"/>
            </a:xfrm>
            <a:custGeom>
              <a:avLst/>
              <a:gdLst>
                <a:gd name="T0" fmla="*/ 179 w 184"/>
                <a:gd name="T1" fmla="*/ 100 h 184"/>
                <a:gd name="T2" fmla="*/ 84 w 184"/>
                <a:gd name="T3" fmla="*/ 179 h 184"/>
                <a:gd name="T4" fmla="*/ 5 w 184"/>
                <a:gd name="T5" fmla="*/ 83 h 184"/>
                <a:gd name="T6" fmla="*/ 100 w 184"/>
                <a:gd name="T7" fmla="*/ 4 h 184"/>
                <a:gd name="T8" fmla="*/ 179 w 184"/>
                <a:gd name="T9" fmla="*/ 10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179" y="100"/>
                  </a:moveTo>
                  <a:cubicBezTo>
                    <a:pt x="175" y="149"/>
                    <a:pt x="132" y="184"/>
                    <a:pt x="84" y="179"/>
                  </a:cubicBezTo>
                  <a:cubicBezTo>
                    <a:pt x="35" y="175"/>
                    <a:pt x="0" y="132"/>
                    <a:pt x="5" y="83"/>
                  </a:cubicBezTo>
                  <a:cubicBezTo>
                    <a:pt x="9" y="35"/>
                    <a:pt x="52" y="0"/>
                    <a:pt x="100" y="4"/>
                  </a:cubicBezTo>
                  <a:cubicBezTo>
                    <a:pt x="149" y="9"/>
                    <a:pt x="184" y="52"/>
                    <a:pt x="179" y="100"/>
                  </a:cubicBezTo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6" name="Freeform 639">
              <a:extLst>
                <a:ext uri="{FF2B5EF4-FFF2-40B4-BE49-F238E27FC236}">
                  <a16:creationId xmlns:a16="http://schemas.microsoft.com/office/drawing/2014/main" id="{AE00D834-2CB6-4FB8-B21E-60E00D360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169" y="3011069"/>
              <a:ext cx="170051" cy="171941"/>
            </a:xfrm>
            <a:custGeom>
              <a:avLst/>
              <a:gdLst>
                <a:gd name="T0" fmla="*/ 6 w 342"/>
                <a:gd name="T1" fmla="*/ 160 h 342"/>
                <a:gd name="T2" fmla="*/ 159 w 342"/>
                <a:gd name="T3" fmla="*/ 336 h 342"/>
                <a:gd name="T4" fmla="*/ 335 w 342"/>
                <a:gd name="T5" fmla="*/ 183 h 342"/>
                <a:gd name="T6" fmla="*/ 182 w 342"/>
                <a:gd name="T7" fmla="*/ 7 h 342"/>
                <a:gd name="T8" fmla="*/ 6 w 342"/>
                <a:gd name="T9" fmla="*/ 16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342">
                  <a:moveTo>
                    <a:pt x="6" y="160"/>
                  </a:moveTo>
                  <a:cubicBezTo>
                    <a:pt x="0" y="250"/>
                    <a:pt x="68" y="329"/>
                    <a:pt x="159" y="336"/>
                  </a:cubicBezTo>
                  <a:cubicBezTo>
                    <a:pt x="249" y="342"/>
                    <a:pt x="328" y="274"/>
                    <a:pt x="335" y="183"/>
                  </a:cubicBezTo>
                  <a:cubicBezTo>
                    <a:pt x="342" y="93"/>
                    <a:pt x="273" y="14"/>
                    <a:pt x="182" y="7"/>
                  </a:cubicBezTo>
                  <a:cubicBezTo>
                    <a:pt x="92" y="0"/>
                    <a:pt x="13" y="69"/>
                    <a:pt x="6" y="160"/>
                  </a:cubicBezTo>
                  <a:close/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7" name="Freeform 640">
              <a:extLst>
                <a:ext uri="{FF2B5EF4-FFF2-40B4-BE49-F238E27FC236}">
                  <a16:creationId xmlns:a16="http://schemas.microsoft.com/office/drawing/2014/main" id="{37A7D39F-FCC0-4F2C-8351-18AE6E03A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280" y="3024294"/>
              <a:ext cx="164384" cy="162493"/>
            </a:xfrm>
            <a:custGeom>
              <a:avLst/>
              <a:gdLst>
                <a:gd name="T0" fmla="*/ 8 w 326"/>
                <a:gd name="T1" fmla="*/ 178 h 327"/>
                <a:gd name="T2" fmla="*/ 178 w 326"/>
                <a:gd name="T3" fmla="*/ 319 h 327"/>
                <a:gd name="T4" fmla="*/ 318 w 326"/>
                <a:gd name="T5" fmla="*/ 148 h 327"/>
                <a:gd name="T6" fmla="*/ 148 w 326"/>
                <a:gd name="T7" fmla="*/ 8 h 327"/>
                <a:gd name="T8" fmla="*/ 8 w 326"/>
                <a:gd name="T9" fmla="*/ 17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7">
                  <a:moveTo>
                    <a:pt x="8" y="178"/>
                  </a:moveTo>
                  <a:cubicBezTo>
                    <a:pt x="16" y="264"/>
                    <a:pt x="92" y="327"/>
                    <a:pt x="178" y="319"/>
                  </a:cubicBezTo>
                  <a:cubicBezTo>
                    <a:pt x="264" y="310"/>
                    <a:pt x="326" y="234"/>
                    <a:pt x="318" y="148"/>
                  </a:cubicBezTo>
                  <a:cubicBezTo>
                    <a:pt x="310" y="63"/>
                    <a:pt x="234" y="0"/>
                    <a:pt x="148" y="8"/>
                  </a:cubicBezTo>
                  <a:cubicBezTo>
                    <a:pt x="62" y="17"/>
                    <a:pt x="0" y="93"/>
                    <a:pt x="8" y="1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8" name="Freeform 641">
              <a:extLst>
                <a:ext uri="{FF2B5EF4-FFF2-40B4-BE49-F238E27FC236}">
                  <a16:creationId xmlns:a16="http://schemas.microsoft.com/office/drawing/2014/main" id="{00687E1D-4551-4D68-A723-4E612FB91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511" y="3065862"/>
              <a:ext cx="92584" cy="92584"/>
            </a:xfrm>
            <a:custGeom>
              <a:avLst/>
              <a:gdLst>
                <a:gd name="T0" fmla="*/ 5 w 184"/>
                <a:gd name="T1" fmla="*/ 100 h 184"/>
                <a:gd name="T2" fmla="*/ 100 w 184"/>
                <a:gd name="T3" fmla="*/ 179 h 184"/>
                <a:gd name="T4" fmla="*/ 179 w 184"/>
                <a:gd name="T5" fmla="*/ 83 h 184"/>
                <a:gd name="T6" fmla="*/ 84 w 184"/>
                <a:gd name="T7" fmla="*/ 4 h 184"/>
                <a:gd name="T8" fmla="*/ 5 w 184"/>
                <a:gd name="T9" fmla="*/ 10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" y="100"/>
                  </a:moveTo>
                  <a:cubicBezTo>
                    <a:pt x="9" y="149"/>
                    <a:pt x="52" y="184"/>
                    <a:pt x="100" y="179"/>
                  </a:cubicBezTo>
                  <a:cubicBezTo>
                    <a:pt x="149" y="175"/>
                    <a:pt x="184" y="132"/>
                    <a:pt x="179" y="83"/>
                  </a:cubicBezTo>
                  <a:cubicBezTo>
                    <a:pt x="175" y="35"/>
                    <a:pt x="132" y="0"/>
                    <a:pt x="84" y="4"/>
                  </a:cubicBezTo>
                  <a:cubicBezTo>
                    <a:pt x="35" y="9"/>
                    <a:pt x="0" y="52"/>
                    <a:pt x="5" y="100"/>
                  </a:cubicBezTo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9" name="Freeform 642">
              <a:extLst>
                <a:ext uri="{FF2B5EF4-FFF2-40B4-BE49-F238E27FC236}">
                  <a16:creationId xmlns:a16="http://schemas.microsoft.com/office/drawing/2014/main" id="{6096539A-E7DE-4CBD-A05E-5C767D9AD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791" y="3203793"/>
              <a:ext cx="128483" cy="102031"/>
            </a:xfrm>
            <a:custGeom>
              <a:avLst/>
              <a:gdLst>
                <a:gd name="T0" fmla="*/ 90 w 254"/>
                <a:gd name="T1" fmla="*/ 0 h 204"/>
                <a:gd name="T2" fmla="*/ 0 w 254"/>
                <a:gd name="T3" fmla="*/ 193 h 204"/>
                <a:gd name="T4" fmla="*/ 90 w 254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204">
                  <a:moveTo>
                    <a:pt x="90" y="0"/>
                  </a:moveTo>
                  <a:cubicBezTo>
                    <a:pt x="90" y="0"/>
                    <a:pt x="254" y="177"/>
                    <a:pt x="0" y="193"/>
                  </a:cubicBezTo>
                  <a:cubicBezTo>
                    <a:pt x="0" y="193"/>
                    <a:pt x="110" y="204"/>
                    <a:pt x="90" y="0"/>
                  </a:cubicBezTo>
                  <a:close/>
                </a:path>
              </a:pathLst>
            </a:custGeom>
            <a:solidFill>
              <a:srgbClr val="E19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0" name="Freeform 643">
              <a:extLst>
                <a:ext uri="{FF2B5EF4-FFF2-40B4-BE49-F238E27FC236}">
                  <a16:creationId xmlns:a16="http://schemas.microsoft.com/office/drawing/2014/main" id="{AA99D6BD-A383-432C-8B0F-3500A3432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851" y="3370066"/>
              <a:ext cx="323098" cy="136041"/>
            </a:xfrm>
            <a:custGeom>
              <a:avLst/>
              <a:gdLst>
                <a:gd name="T0" fmla="*/ 0 w 644"/>
                <a:gd name="T1" fmla="*/ 6 h 273"/>
                <a:gd name="T2" fmla="*/ 644 w 644"/>
                <a:gd name="T3" fmla="*/ 0 h 273"/>
                <a:gd name="T4" fmla="*/ 302 w 644"/>
                <a:gd name="T5" fmla="*/ 255 h 273"/>
                <a:gd name="T6" fmla="*/ 0 w 644"/>
                <a:gd name="T7" fmla="*/ 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273">
                  <a:moveTo>
                    <a:pt x="0" y="6"/>
                  </a:moveTo>
                  <a:cubicBezTo>
                    <a:pt x="0" y="6"/>
                    <a:pt x="300" y="152"/>
                    <a:pt x="644" y="0"/>
                  </a:cubicBezTo>
                  <a:cubicBezTo>
                    <a:pt x="644" y="0"/>
                    <a:pt x="626" y="273"/>
                    <a:pt x="302" y="255"/>
                  </a:cubicBezTo>
                  <a:cubicBezTo>
                    <a:pt x="48" y="241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702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" name="Freeform 644">
              <a:extLst>
                <a:ext uri="{FF2B5EF4-FFF2-40B4-BE49-F238E27FC236}">
                  <a16:creationId xmlns:a16="http://schemas.microsoft.com/office/drawing/2014/main" id="{D42B8F2A-C4EB-4532-9D3E-385524ECB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202" y="3430528"/>
              <a:ext cx="224846" cy="69911"/>
            </a:xfrm>
            <a:custGeom>
              <a:avLst/>
              <a:gdLst>
                <a:gd name="T0" fmla="*/ 451 w 451"/>
                <a:gd name="T1" fmla="*/ 35 h 139"/>
                <a:gd name="T2" fmla="*/ 424 w 451"/>
                <a:gd name="T3" fmla="*/ 26 h 139"/>
                <a:gd name="T4" fmla="*/ 122 w 451"/>
                <a:gd name="T5" fmla="*/ 36 h 139"/>
                <a:gd name="T6" fmla="*/ 0 w 451"/>
                <a:gd name="T7" fmla="*/ 71 h 139"/>
                <a:gd name="T8" fmla="*/ 178 w 451"/>
                <a:gd name="T9" fmla="*/ 131 h 139"/>
                <a:gd name="T10" fmla="*/ 451 w 451"/>
                <a:gd name="T11" fmla="*/ 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139">
                  <a:moveTo>
                    <a:pt x="451" y="35"/>
                  </a:moveTo>
                  <a:cubicBezTo>
                    <a:pt x="442" y="32"/>
                    <a:pt x="433" y="29"/>
                    <a:pt x="424" y="26"/>
                  </a:cubicBezTo>
                  <a:cubicBezTo>
                    <a:pt x="326" y="0"/>
                    <a:pt x="222" y="18"/>
                    <a:pt x="122" y="36"/>
                  </a:cubicBezTo>
                  <a:cubicBezTo>
                    <a:pt x="82" y="44"/>
                    <a:pt x="39" y="54"/>
                    <a:pt x="0" y="71"/>
                  </a:cubicBezTo>
                  <a:cubicBezTo>
                    <a:pt x="44" y="102"/>
                    <a:pt x="101" y="127"/>
                    <a:pt x="178" y="131"/>
                  </a:cubicBezTo>
                  <a:cubicBezTo>
                    <a:pt x="319" y="139"/>
                    <a:pt x="402" y="91"/>
                    <a:pt x="451" y="35"/>
                  </a:cubicBezTo>
                </a:path>
              </a:pathLst>
            </a:custGeom>
            <a:solidFill>
              <a:srgbClr val="F06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2" name="Freeform 645">
              <a:extLst>
                <a:ext uri="{FF2B5EF4-FFF2-40B4-BE49-F238E27FC236}">
                  <a16:creationId xmlns:a16="http://schemas.microsoft.com/office/drawing/2014/main" id="{DE2D5F7C-10A9-4678-B193-798D72402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750" y="3381402"/>
              <a:ext cx="251299" cy="79357"/>
            </a:xfrm>
            <a:custGeom>
              <a:avLst/>
              <a:gdLst>
                <a:gd name="T0" fmla="*/ 0 w 505"/>
                <a:gd name="T1" fmla="*/ 8 h 158"/>
                <a:gd name="T2" fmla="*/ 272 w 505"/>
                <a:gd name="T3" fmla="*/ 43 h 158"/>
                <a:gd name="T4" fmla="*/ 505 w 505"/>
                <a:gd name="T5" fmla="*/ 0 h 158"/>
                <a:gd name="T6" fmla="*/ 356 w 505"/>
                <a:gd name="T7" fmla="*/ 126 h 158"/>
                <a:gd name="T8" fmla="*/ 117 w 505"/>
                <a:gd name="T9" fmla="*/ 114 h 158"/>
                <a:gd name="T10" fmla="*/ 0 w 505"/>
                <a:gd name="T11" fmla="*/ 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5" h="158">
                  <a:moveTo>
                    <a:pt x="0" y="8"/>
                  </a:moveTo>
                  <a:cubicBezTo>
                    <a:pt x="0" y="8"/>
                    <a:pt x="132" y="48"/>
                    <a:pt x="272" y="43"/>
                  </a:cubicBezTo>
                  <a:cubicBezTo>
                    <a:pt x="391" y="39"/>
                    <a:pt x="505" y="0"/>
                    <a:pt x="505" y="0"/>
                  </a:cubicBezTo>
                  <a:cubicBezTo>
                    <a:pt x="505" y="0"/>
                    <a:pt x="484" y="95"/>
                    <a:pt x="356" y="126"/>
                  </a:cubicBezTo>
                  <a:cubicBezTo>
                    <a:pt x="228" y="158"/>
                    <a:pt x="117" y="114"/>
                    <a:pt x="117" y="114"/>
                  </a:cubicBezTo>
                  <a:cubicBezTo>
                    <a:pt x="117" y="114"/>
                    <a:pt x="21" y="75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3" name="Freeform 646">
              <a:extLst>
                <a:ext uri="{FF2B5EF4-FFF2-40B4-BE49-F238E27FC236}">
                  <a16:creationId xmlns:a16="http://schemas.microsoft.com/office/drawing/2014/main" id="{5DC15078-3918-4C17-B233-D4394D848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658" y="2474462"/>
              <a:ext cx="279640" cy="615964"/>
            </a:xfrm>
            <a:custGeom>
              <a:avLst/>
              <a:gdLst>
                <a:gd name="T0" fmla="*/ 554 w 561"/>
                <a:gd name="T1" fmla="*/ 1211 h 1233"/>
                <a:gd name="T2" fmla="*/ 395 w 561"/>
                <a:gd name="T3" fmla="*/ 1233 h 1233"/>
                <a:gd name="T4" fmla="*/ 0 w 561"/>
                <a:gd name="T5" fmla="*/ 218 h 1233"/>
                <a:gd name="T6" fmla="*/ 455 w 561"/>
                <a:gd name="T7" fmla="*/ 220 h 1233"/>
                <a:gd name="T8" fmla="*/ 554 w 561"/>
                <a:gd name="T9" fmla="*/ 1211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1233">
                  <a:moveTo>
                    <a:pt x="554" y="1211"/>
                  </a:moveTo>
                  <a:lnTo>
                    <a:pt x="395" y="1233"/>
                  </a:lnTo>
                  <a:lnTo>
                    <a:pt x="0" y="218"/>
                  </a:lnTo>
                  <a:cubicBezTo>
                    <a:pt x="0" y="218"/>
                    <a:pt x="348" y="0"/>
                    <a:pt x="455" y="220"/>
                  </a:cubicBezTo>
                  <a:cubicBezTo>
                    <a:pt x="561" y="441"/>
                    <a:pt x="554" y="1211"/>
                    <a:pt x="554" y="1211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4" name="Freeform 647">
              <a:extLst>
                <a:ext uri="{FF2B5EF4-FFF2-40B4-BE49-F238E27FC236}">
                  <a16:creationId xmlns:a16="http://schemas.microsoft.com/office/drawing/2014/main" id="{38E5C6C9-7042-46C2-8276-7EB2EB965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048" y="2446120"/>
              <a:ext cx="1112892" cy="404344"/>
            </a:xfrm>
            <a:custGeom>
              <a:avLst/>
              <a:gdLst>
                <a:gd name="T0" fmla="*/ 488 w 2226"/>
                <a:gd name="T1" fmla="*/ 439 h 811"/>
                <a:gd name="T2" fmla="*/ 0 w 2226"/>
                <a:gd name="T3" fmla="*/ 0 h 811"/>
                <a:gd name="T4" fmla="*/ 536 w 2226"/>
                <a:gd name="T5" fmla="*/ 547 h 811"/>
                <a:gd name="T6" fmla="*/ 2226 w 2226"/>
                <a:gd name="T7" fmla="*/ 384 h 811"/>
                <a:gd name="T8" fmla="*/ 2223 w 2226"/>
                <a:gd name="T9" fmla="*/ 377 h 811"/>
                <a:gd name="T10" fmla="*/ 488 w 2226"/>
                <a:gd name="T11" fmla="*/ 439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6" h="811">
                  <a:moveTo>
                    <a:pt x="488" y="439"/>
                  </a:moveTo>
                  <a:cubicBezTo>
                    <a:pt x="211" y="344"/>
                    <a:pt x="71" y="167"/>
                    <a:pt x="0" y="0"/>
                  </a:cubicBezTo>
                  <a:cubicBezTo>
                    <a:pt x="48" y="189"/>
                    <a:pt x="180" y="443"/>
                    <a:pt x="536" y="547"/>
                  </a:cubicBezTo>
                  <a:cubicBezTo>
                    <a:pt x="1138" y="721"/>
                    <a:pt x="1314" y="811"/>
                    <a:pt x="2226" y="384"/>
                  </a:cubicBezTo>
                  <a:cubicBezTo>
                    <a:pt x="2226" y="384"/>
                    <a:pt x="2225" y="382"/>
                    <a:pt x="2223" y="377"/>
                  </a:cubicBezTo>
                  <a:cubicBezTo>
                    <a:pt x="1289" y="754"/>
                    <a:pt x="1102" y="650"/>
                    <a:pt x="488" y="439"/>
                  </a:cubicBezTo>
                </a:path>
              </a:pathLst>
            </a:custGeom>
            <a:solidFill>
              <a:srgbClr val="726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5" name="Freeform 648">
              <a:extLst>
                <a:ext uri="{FF2B5EF4-FFF2-40B4-BE49-F238E27FC236}">
                  <a16:creationId xmlns:a16="http://schemas.microsoft.com/office/drawing/2014/main" id="{17C4BCD9-E4C2-4FF0-9BB4-E579C1A2F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044" y="2249616"/>
              <a:ext cx="1128008" cy="572507"/>
            </a:xfrm>
            <a:custGeom>
              <a:avLst/>
              <a:gdLst>
                <a:gd name="T0" fmla="*/ 521 w 2256"/>
                <a:gd name="T1" fmla="*/ 834 h 1149"/>
                <a:gd name="T2" fmla="*/ 2256 w 2256"/>
                <a:gd name="T3" fmla="*/ 772 h 1149"/>
                <a:gd name="T4" fmla="*/ 1055 w 2256"/>
                <a:gd name="T5" fmla="*/ 165 h 1149"/>
                <a:gd name="T6" fmla="*/ 7 w 2256"/>
                <a:gd name="T7" fmla="*/ 165 h 1149"/>
                <a:gd name="T8" fmla="*/ 33 w 2256"/>
                <a:gd name="T9" fmla="*/ 395 h 1149"/>
                <a:gd name="T10" fmla="*/ 521 w 2256"/>
                <a:gd name="T11" fmla="*/ 834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6" h="1149">
                  <a:moveTo>
                    <a:pt x="521" y="834"/>
                  </a:moveTo>
                  <a:cubicBezTo>
                    <a:pt x="1135" y="1045"/>
                    <a:pt x="1322" y="1149"/>
                    <a:pt x="2256" y="772"/>
                  </a:cubicBezTo>
                  <a:cubicBezTo>
                    <a:pt x="2220" y="697"/>
                    <a:pt x="1862" y="0"/>
                    <a:pt x="1055" y="165"/>
                  </a:cubicBezTo>
                  <a:cubicBezTo>
                    <a:pt x="201" y="340"/>
                    <a:pt x="7" y="165"/>
                    <a:pt x="7" y="165"/>
                  </a:cubicBezTo>
                  <a:cubicBezTo>
                    <a:pt x="7" y="165"/>
                    <a:pt x="0" y="265"/>
                    <a:pt x="33" y="395"/>
                  </a:cubicBezTo>
                  <a:cubicBezTo>
                    <a:pt x="104" y="562"/>
                    <a:pt x="244" y="739"/>
                    <a:pt x="521" y="834"/>
                  </a:cubicBezTo>
                  <a:close/>
                </a:path>
              </a:pathLst>
            </a:custGeom>
            <a:solidFill>
              <a:srgbClr val="E3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6" name="Freeform 649">
              <a:extLst>
                <a:ext uri="{FF2B5EF4-FFF2-40B4-BE49-F238E27FC236}">
                  <a16:creationId xmlns:a16="http://schemas.microsoft.com/office/drawing/2014/main" id="{CFEC2932-86EF-499E-9FF7-23BF768F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894" y="2661518"/>
              <a:ext cx="285309" cy="428908"/>
            </a:xfrm>
            <a:custGeom>
              <a:avLst/>
              <a:gdLst>
                <a:gd name="T0" fmla="*/ 297 w 568"/>
                <a:gd name="T1" fmla="*/ 858 h 858"/>
                <a:gd name="T2" fmla="*/ 0 w 568"/>
                <a:gd name="T3" fmla="*/ 202 h 858"/>
                <a:gd name="T4" fmla="*/ 279 w 568"/>
                <a:gd name="T5" fmla="*/ 201 h 858"/>
                <a:gd name="T6" fmla="*/ 400 w 568"/>
                <a:gd name="T7" fmla="*/ 0 h 858"/>
                <a:gd name="T8" fmla="*/ 456 w 568"/>
                <a:gd name="T9" fmla="*/ 836 h 858"/>
                <a:gd name="T10" fmla="*/ 297 w 568"/>
                <a:gd name="T11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8" h="858">
                  <a:moveTo>
                    <a:pt x="297" y="858"/>
                  </a:moveTo>
                  <a:lnTo>
                    <a:pt x="0" y="202"/>
                  </a:lnTo>
                  <a:cubicBezTo>
                    <a:pt x="0" y="202"/>
                    <a:pt x="149" y="301"/>
                    <a:pt x="279" y="201"/>
                  </a:cubicBezTo>
                  <a:cubicBezTo>
                    <a:pt x="409" y="101"/>
                    <a:pt x="400" y="0"/>
                    <a:pt x="400" y="0"/>
                  </a:cubicBezTo>
                  <a:cubicBezTo>
                    <a:pt x="400" y="0"/>
                    <a:pt x="568" y="587"/>
                    <a:pt x="456" y="836"/>
                  </a:cubicBezTo>
                  <a:lnTo>
                    <a:pt x="297" y="858"/>
                  </a:lnTo>
                </a:path>
              </a:pathLst>
            </a:custGeom>
            <a:solidFill>
              <a:srgbClr val="E3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7" name="Freeform 650">
              <a:extLst>
                <a:ext uri="{FF2B5EF4-FFF2-40B4-BE49-F238E27FC236}">
                  <a16:creationId xmlns:a16="http://schemas.microsoft.com/office/drawing/2014/main" id="{FE1B65FB-C03B-4ECB-A617-48A5FF24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738" y="3203793"/>
              <a:ext cx="937172" cy="408123"/>
            </a:xfrm>
            <a:custGeom>
              <a:avLst/>
              <a:gdLst>
                <a:gd name="T0" fmla="*/ 1052 w 1874"/>
                <a:gd name="T1" fmla="*/ 767 h 819"/>
                <a:gd name="T2" fmla="*/ 9 w 1874"/>
                <a:gd name="T3" fmla="*/ 24 h 819"/>
                <a:gd name="T4" fmla="*/ 0 w 1874"/>
                <a:gd name="T5" fmla="*/ 0 h 819"/>
                <a:gd name="T6" fmla="*/ 1035 w 1874"/>
                <a:gd name="T7" fmla="*/ 808 h 819"/>
                <a:gd name="T8" fmla="*/ 1874 w 1874"/>
                <a:gd name="T9" fmla="*/ 455 h 819"/>
                <a:gd name="T10" fmla="*/ 1052 w 1874"/>
                <a:gd name="T11" fmla="*/ 767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4" h="819">
                  <a:moveTo>
                    <a:pt x="1052" y="767"/>
                  </a:moveTo>
                  <a:cubicBezTo>
                    <a:pt x="248" y="748"/>
                    <a:pt x="82" y="302"/>
                    <a:pt x="9" y="24"/>
                  </a:cubicBezTo>
                  <a:cubicBezTo>
                    <a:pt x="3" y="9"/>
                    <a:pt x="0" y="0"/>
                    <a:pt x="0" y="0"/>
                  </a:cubicBezTo>
                  <a:cubicBezTo>
                    <a:pt x="64" y="250"/>
                    <a:pt x="163" y="788"/>
                    <a:pt x="1035" y="808"/>
                  </a:cubicBezTo>
                  <a:cubicBezTo>
                    <a:pt x="1489" y="819"/>
                    <a:pt x="1739" y="634"/>
                    <a:pt x="1874" y="455"/>
                  </a:cubicBezTo>
                  <a:cubicBezTo>
                    <a:pt x="1727" y="621"/>
                    <a:pt x="1476" y="777"/>
                    <a:pt x="1052" y="767"/>
                  </a:cubicBezTo>
                </a:path>
              </a:pathLst>
            </a:custGeom>
            <a:solidFill>
              <a:srgbClr val="BC8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8" name="Freeform 653">
              <a:extLst>
                <a:ext uri="{FF2B5EF4-FFF2-40B4-BE49-F238E27FC236}">
                  <a16:creationId xmlns:a16="http://schemas.microsoft.com/office/drawing/2014/main" id="{EB33E502-C61D-4168-B3F3-1A71BFC316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0310" y="2950606"/>
              <a:ext cx="391119" cy="277751"/>
            </a:xfrm>
            <a:custGeom>
              <a:avLst/>
              <a:gdLst>
                <a:gd name="T0" fmla="*/ 38 w 783"/>
                <a:gd name="T1" fmla="*/ 93 h 556"/>
                <a:gd name="T2" fmla="*/ 53 w 783"/>
                <a:gd name="T3" fmla="*/ 273 h 556"/>
                <a:gd name="T4" fmla="*/ 417 w 783"/>
                <a:gd name="T5" fmla="*/ 515 h 556"/>
                <a:gd name="T6" fmla="*/ 658 w 783"/>
                <a:gd name="T7" fmla="*/ 440 h 556"/>
                <a:gd name="T8" fmla="*/ 738 w 783"/>
                <a:gd name="T9" fmla="*/ 219 h 556"/>
                <a:gd name="T10" fmla="*/ 724 w 783"/>
                <a:gd name="T11" fmla="*/ 39 h 556"/>
                <a:gd name="T12" fmla="*/ 38 w 783"/>
                <a:gd name="T13" fmla="*/ 93 h 556"/>
                <a:gd name="T14" fmla="*/ 251 w 783"/>
                <a:gd name="T15" fmla="*/ 545 h 556"/>
                <a:gd name="T16" fmla="*/ 17 w 783"/>
                <a:gd name="T17" fmla="*/ 276 h 556"/>
                <a:gd name="T18" fmla="*/ 0 w 783"/>
                <a:gd name="T19" fmla="*/ 60 h 556"/>
                <a:gd name="T20" fmla="*/ 757 w 783"/>
                <a:gd name="T21" fmla="*/ 0 h 556"/>
                <a:gd name="T22" fmla="*/ 774 w 783"/>
                <a:gd name="T23" fmla="*/ 216 h 556"/>
                <a:gd name="T24" fmla="*/ 680 w 783"/>
                <a:gd name="T25" fmla="*/ 468 h 556"/>
                <a:gd name="T26" fmla="*/ 420 w 783"/>
                <a:gd name="T27" fmla="*/ 550 h 556"/>
                <a:gd name="T28" fmla="*/ 251 w 783"/>
                <a:gd name="T29" fmla="*/ 54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3" h="556">
                  <a:moveTo>
                    <a:pt x="38" y="93"/>
                  </a:moveTo>
                  <a:lnTo>
                    <a:pt x="53" y="273"/>
                  </a:lnTo>
                  <a:cubicBezTo>
                    <a:pt x="67" y="456"/>
                    <a:pt x="183" y="533"/>
                    <a:pt x="417" y="515"/>
                  </a:cubicBezTo>
                  <a:cubicBezTo>
                    <a:pt x="525" y="506"/>
                    <a:pt x="604" y="482"/>
                    <a:pt x="658" y="440"/>
                  </a:cubicBezTo>
                  <a:cubicBezTo>
                    <a:pt x="720" y="391"/>
                    <a:pt x="746" y="318"/>
                    <a:pt x="738" y="219"/>
                  </a:cubicBezTo>
                  <a:lnTo>
                    <a:pt x="724" y="39"/>
                  </a:lnTo>
                  <a:lnTo>
                    <a:pt x="38" y="93"/>
                  </a:lnTo>
                  <a:close/>
                  <a:moveTo>
                    <a:pt x="251" y="545"/>
                  </a:moveTo>
                  <a:cubicBezTo>
                    <a:pt x="108" y="518"/>
                    <a:pt x="29" y="428"/>
                    <a:pt x="17" y="276"/>
                  </a:cubicBezTo>
                  <a:lnTo>
                    <a:pt x="0" y="60"/>
                  </a:lnTo>
                  <a:lnTo>
                    <a:pt x="757" y="0"/>
                  </a:lnTo>
                  <a:lnTo>
                    <a:pt x="774" y="216"/>
                  </a:lnTo>
                  <a:cubicBezTo>
                    <a:pt x="783" y="327"/>
                    <a:pt x="751" y="412"/>
                    <a:pt x="680" y="468"/>
                  </a:cubicBezTo>
                  <a:cubicBezTo>
                    <a:pt x="621" y="514"/>
                    <a:pt x="535" y="541"/>
                    <a:pt x="420" y="550"/>
                  </a:cubicBezTo>
                  <a:cubicBezTo>
                    <a:pt x="355" y="556"/>
                    <a:pt x="300" y="554"/>
                    <a:pt x="251" y="545"/>
                  </a:cubicBezTo>
                </a:path>
              </a:pathLst>
            </a:custGeom>
            <a:solidFill>
              <a:srgbClr val="4D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9" name="Freeform 654">
              <a:extLst>
                <a:ext uri="{FF2B5EF4-FFF2-40B4-BE49-F238E27FC236}">
                  <a16:creationId xmlns:a16="http://schemas.microsoft.com/office/drawing/2014/main" id="{40560CDE-7145-4D30-9F3E-92E1F9450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313" y="3020515"/>
              <a:ext cx="156826" cy="18895"/>
            </a:xfrm>
            <a:custGeom>
              <a:avLst/>
              <a:gdLst>
                <a:gd name="T0" fmla="*/ 0 w 83"/>
                <a:gd name="T1" fmla="*/ 9 h 10"/>
                <a:gd name="T2" fmla="*/ 0 w 83"/>
                <a:gd name="T3" fmla="*/ 0 h 10"/>
                <a:gd name="T4" fmla="*/ 83 w 83"/>
                <a:gd name="T5" fmla="*/ 1 h 10"/>
                <a:gd name="T6" fmla="*/ 83 w 83"/>
                <a:gd name="T7" fmla="*/ 10 h 10"/>
                <a:gd name="T8" fmla="*/ 0 w 83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0">
                  <a:moveTo>
                    <a:pt x="0" y="9"/>
                  </a:moveTo>
                  <a:lnTo>
                    <a:pt x="0" y="0"/>
                  </a:lnTo>
                  <a:lnTo>
                    <a:pt x="83" y="1"/>
                  </a:lnTo>
                  <a:lnTo>
                    <a:pt x="83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D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0" name="Freeform 655">
              <a:extLst>
                <a:ext uri="{FF2B5EF4-FFF2-40B4-BE49-F238E27FC236}">
                  <a16:creationId xmlns:a16="http://schemas.microsoft.com/office/drawing/2014/main" id="{DD98C504-91D1-410B-A311-D19E987FEF23}"/>
                </a:ext>
              </a:extLst>
            </p:cNvPr>
            <p:cNvSpPr>
              <a:spLocks noEditPoints="1"/>
            </p:cNvSpPr>
            <p:nvPr/>
          </p:nvSpPr>
          <p:spPr bwMode="auto">
            <a:xfrm rot="20915661">
              <a:off x="2114797" y="2943048"/>
              <a:ext cx="408123" cy="319319"/>
            </a:xfrm>
            <a:custGeom>
              <a:avLst/>
              <a:gdLst>
                <a:gd name="T0" fmla="*/ 114 w 817"/>
                <a:gd name="T1" fmla="*/ 45 h 640"/>
                <a:gd name="T2" fmla="*/ 65 w 817"/>
                <a:gd name="T3" fmla="*/ 206 h 640"/>
                <a:gd name="T4" fmla="*/ 100 w 817"/>
                <a:gd name="T5" fmla="*/ 425 h 640"/>
                <a:gd name="T6" fmla="*/ 320 w 817"/>
                <a:gd name="T7" fmla="*/ 548 h 640"/>
                <a:gd name="T8" fmla="*/ 408 w 817"/>
                <a:gd name="T9" fmla="*/ 570 h 640"/>
                <a:gd name="T10" fmla="*/ 722 w 817"/>
                <a:gd name="T11" fmla="*/ 408 h 640"/>
                <a:gd name="T12" fmla="*/ 772 w 817"/>
                <a:gd name="T13" fmla="*/ 247 h 640"/>
                <a:gd name="T14" fmla="*/ 114 w 817"/>
                <a:gd name="T15" fmla="*/ 45 h 640"/>
                <a:gd name="T16" fmla="*/ 402 w 817"/>
                <a:gd name="T17" fmla="*/ 605 h 640"/>
                <a:gd name="T18" fmla="*/ 309 w 817"/>
                <a:gd name="T19" fmla="*/ 582 h 640"/>
                <a:gd name="T20" fmla="*/ 72 w 817"/>
                <a:gd name="T21" fmla="*/ 448 h 640"/>
                <a:gd name="T22" fmla="*/ 30 w 817"/>
                <a:gd name="T23" fmla="*/ 196 h 640"/>
                <a:gd name="T24" fmla="*/ 90 w 817"/>
                <a:gd name="T25" fmla="*/ 0 h 640"/>
                <a:gd name="T26" fmla="*/ 817 w 817"/>
                <a:gd name="T27" fmla="*/ 223 h 640"/>
                <a:gd name="T28" fmla="*/ 757 w 817"/>
                <a:gd name="T29" fmla="*/ 419 h 640"/>
                <a:gd name="T30" fmla="*/ 402 w 817"/>
                <a:gd name="T31" fmla="*/ 605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7" h="640">
                  <a:moveTo>
                    <a:pt x="114" y="45"/>
                  </a:moveTo>
                  <a:lnTo>
                    <a:pt x="65" y="206"/>
                  </a:lnTo>
                  <a:cubicBezTo>
                    <a:pt x="37" y="295"/>
                    <a:pt x="49" y="367"/>
                    <a:pt x="100" y="425"/>
                  </a:cubicBezTo>
                  <a:cubicBezTo>
                    <a:pt x="143" y="476"/>
                    <a:pt x="215" y="516"/>
                    <a:pt x="320" y="548"/>
                  </a:cubicBezTo>
                  <a:cubicBezTo>
                    <a:pt x="351" y="557"/>
                    <a:pt x="381" y="565"/>
                    <a:pt x="408" y="570"/>
                  </a:cubicBezTo>
                  <a:cubicBezTo>
                    <a:pt x="577" y="601"/>
                    <a:pt x="679" y="548"/>
                    <a:pt x="722" y="408"/>
                  </a:cubicBezTo>
                  <a:lnTo>
                    <a:pt x="772" y="247"/>
                  </a:lnTo>
                  <a:lnTo>
                    <a:pt x="114" y="45"/>
                  </a:lnTo>
                  <a:close/>
                  <a:moveTo>
                    <a:pt x="402" y="605"/>
                  </a:moveTo>
                  <a:cubicBezTo>
                    <a:pt x="373" y="600"/>
                    <a:pt x="342" y="592"/>
                    <a:pt x="309" y="582"/>
                  </a:cubicBezTo>
                  <a:cubicBezTo>
                    <a:pt x="198" y="548"/>
                    <a:pt x="121" y="504"/>
                    <a:pt x="72" y="448"/>
                  </a:cubicBezTo>
                  <a:cubicBezTo>
                    <a:pt x="14" y="381"/>
                    <a:pt x="0" y="296"/>
                    <a:pt x="30" y="196"/>
                  </a:cubicBezTo>
                  <a:lnTo>
                    <a:pt x="90" y="0"/>
                  </a:lnTo>
                  <a:lnTo>
                    <a:pt x="817" y="223"/>
                  </a:lnTo>
                  <a:lnTo>
                    <a:pt x="757" y="419"/>
                  </a:lnTo>
                  <a:cubicBezTo>
                    <a:pt x="708" y="577"/>
                    <a:pt x="589" y="640"/>
                    <a:pt x="402" y="605"/>
                  </a:cubicBezTo>
                  <a:close/>
                </a:path>
              </a:pathLst>
            </a:custGeom>
            <a:solidFill>
              <a:srgbClr val="4D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1" name="Freeform 656">
              <a:extLst>
                <a:ext uri="{FF2B5EF4-FFF2-40B4-BE49-F238E27FC236}">
                  <a16:creationId xmlns:a16="http://schemas.microsoft.com/office/drawing/2014/main" id="{A6438B9C-A2C9-432E-A279-14072C7DA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920" y="2759770"/>
              <a:ext cx="519602" cy="134152"/>
            </a:xfrm>
            <a:custGeom>
              <a:avLst/>
              <a:gdLst>
                <a:gd name="T0" fmla="*/ 0 w 1038"/>
                <a:gd name="T1" fmla="*/ 267 h 267"/>
                <a:gd name="T2" fmla="*/ 1038 w 1038"/>
                <a:gd name="T3" fmla="*/ 267 h 267"/>
                <a:gd name="T4" fmla="*/ 0 w 1038"/>
                <a:gd name="T5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8" h="267">
                  <a:moveTo>
                    <a:pt x="0" y="267"/>
                  </a:moveTo>
                  <a:cubicBezTo>
                    <a:pt x="0" y="267"/>
                    <a:pt x="519" y="134"/>
                    <a:pt x="1038" y="267"/>
                  </a:cubicBezTo>
                  <a:cubicBezTo>
                    <a:pt x="1038" y="267"/>
                    <a:pt x="563" y="0"/>
                    <a:pt x="0" y="267"/>
                  </a:cubicBezTo>
                  <a:close/>
                </a:path>
              </a:pathLst>
            </a:custGeom>
            <a:solidFill>
              <a:srgbClr val="F3B4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2" name="Freeform 657">
              <a:extLst>
                <a:ext uri="{FF2B5EF4-FFF2-40B4-BE49-F238E27FC236}">
                  <a16:creationId xmlns:a16="http://schemas.microsoft.com/office/drawing/2014/main" id="{AAB9EFC7-BE17-4AF4-A085-991311434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823" y="2330863"/>
              <a:ext cx="1035424" cy="479923"/>
            </a:xfrm>
            <a:custGeom>
              <a:avLst/>
              <a:gdLst>
                <a:gd name="T0" fmla="*/ 2072 w 2072"/>
                <a:gd name="T1" fmla="*/ 555 h 961"/>
                <a:gd name="T2" fmla="*/ 855 w 2072"/>
                <a:gd name="T3" fmla="*/ 715 h 961"/>
                <a:gd name="T4" fmla="*/ 0 w 2072"/>
                <a:gd name="T5" fmla="*/ 0 h 961"/>
                <a:gd name="T6" fmla="*/ 2072 w 2072"/>
                <a:gd name="T7" fmla="*/ 555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2" h="961">
                  <a:moveTo>
                    <a:pt x="2072" y="555"/>
                  </a:moveTo>
                  <a:cubicBezTo>
                    <a:pt x="2072" y="555"/>
                    <a:pt x="1420" y="961"/>
                    <a:pt x="855" y="715"/>
                  </a:cubicBezTo>
                  <a:cubicBezTo>
                    <a:pt x="5" y="344"/>
                    <a:pt x="0" y="0"/>
                    <a:pt x="0" y="0"/>
                  </a:cubicBezTo>
                  <a:cubicBezTo>
                    <a:pt x="0" y="0"/>
                    <a:pt x="1116" y="918"/>
                    <a:pt x="2072" y="555"/>
                  </a:cubicBezTo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35001D34-E71A-431E-A3D0-A3813C9527B1}"/>
              </a:ext>
            </a:extLst>
          </p:cNvPr>
          <p:cNvGrpSpPr/>
          <p:nvPr/>
        </p:nvGrpSpPr>
        <p:grpSpPr>
          <a:xfrm flipH="1">
            <a:off x="-358776" y="4325857"/>
            <a:ext cx="4683125" cy="1179593"/>
            <a:chOff x="358775" y="3794125"/>
            <a:chExt cx="3163888" cy="796925"/>
          </a:xfrm>
          <a:solidFill>
            <a:srgbClr val="000044"/>
          </a:solidFill>
        </p:grpSpPr>
        <p:sp>
          <p:nvSpPr>
            <p:cNvPr id="227" name="Freeform 85">
              <a:extLst>
                <a:ext uri="{FF2B5EF4-FFF2-40B4-BE49-F238E27FC236}">
                  <a16:creationId xmlns:a16="http://schemas.microsoft.com/office/drawing/2014/main" id="{9A3C8396-FB20-4617-A77D-8E3D0833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" y="4105275"/>
              <a:ext cx="503238" cy="387350"/>
            </a:xfrm>
            <a:custGeom>
              <a:avLst/>
              <a:gdLst>
                <a:gd name="T0" fmla="*/ 0 w 317"/>
                <a:gd name="T1" fmla="*/ 0 h 244"/>
                <a:gd name="T2" fmla="*/ 317 w 317"/>
                <a:gd name="T3" fmla="*/ 0 h 244"/>
                <a:gd name="T4" fmla="*/ 317 w 317"/>
                <a:gd name="T5" fmla="*/ 244 h 244"/>
                <a:gd name="T6" fmla="*/ 0 w 317"/>
                <a:gd name="T7" fmla="*/ 244 h 244"/>
                <a:gd name="T8" fmla="*/ 80 w 317"/>
                <a:gd name="T9" fmla="*/ 122 h 244"/>
                <a:gd name="T10" fmla="*/ 0 w 317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44">
                  <a:moveTo>
                    <a:pt x="0" y="0"/>
                  </a:moveTo>
                  <a:lnTo>
                    <a:pt x="317" y="0"/>
                  </a:lnTo>
                  <a:lnTo>
                    <a:pt x="317" y="244"/>
                  </a:lnTo>
                  <a:lnTo>
                    <a:pt x="0" y="244"/>
                  </a:lnTo>
                  <a:lnTo>
                    <a:pt x="80" y="12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8" name="Freeform 86">
              <a:extLst>
                <a:ext uri="{FF2B5EF4-FFF2-40B4-BE49-F238E27FC236}">
                  <a16:creationId xmlns:a16="http://schemas.microsoft.com/office/drawing/2014/main" id="{68C3CD56-D939-40A1-B99A-371BC81B2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" y="4197350"/>
              <a:ext cx="312738" cy="295275"/>
            </a:xfrm>
            <a:custGeom>
              <a:avLst/>
              <a:gdLst>
                <a:gd name="T0" fmla="*/ 0 w 881"/>
                <a:gd name="T1" fmla="*/ 0 h 832"/>
                <a:gd name="T2" fmla="*/ 881 w 881"/>
                <a:gd name="T3" fmla="*/ 282 h 832"/>
                <a:gd name="T4" fmla="*/ 881 w 881"/>
                <a:gd name="T5" fmla="*/ 832 h 832"/>
                <a:gd name="T6" fmla="*/ 0 w 881"/>
                <a:gd name="T7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1" h="832">
                  <a:moveTo>
                    <a:pt x="0" y="0"/>
                  </a:moveTo>
                  <a:lnTo>
                    <a:pt x="881" y="282"/>
                  </a:lnTo>
                  <a:lnTo>
                    <a:pt x="881" y="8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1" name="Freeform 89">
              <a:extLst>
                <a:ext uri="{FF2B5EF4-FFF2-40B4-BE49-F238E27FC236}">
                  <a16:creationId xmlns:a16="http://schemas.microsoft.com/office/drawing/2014/main" id="{11728437-0A43-4392-B117-C508F7121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" y="3794125"/>
              <a:ext cx="2973388" cy="796925"/>
            </a:xfrm>
            <a:custGeom>
              <a:avLst/>
              <a:gdLst>
                <a:gd name="T0" fmla="*/ 8365 w 8365"/>
                <a:gd name="T1" fmla="*/ 1138 h 2247"/>
                <a:gd name="T2" fmla="*/ 0 w 8365"/>
                <a:gd name="T3" fmla="*/ 1138 h 2247"/>
                <a:gd name="T4" fmla="*/ 471 w 8365"/>
                <a:gd name="T5" fmla="*/ 0 h 2247"/>
                <a:gd name="T6" fmla="*/ 7894 w 8365"/>
                <a:gd name="T7" fmla="*/ 0 h 2247"/>
                <a:gd name="T8" fmla="*/ 8365 w 8365"/>
                <a:gd name="T9" fmla="*/ 1138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5" h="2247">
                  <a:moveTo>
                    <a:pt x="8365" y="1138"/>
                  </a:moveTo>
                  <a:cubicBezTo>
                    <a:pt x="5687" y="2247"/>
                    <a:pt x="2678" y="2247"/>
                    <a:pt x="0" y="1138"/>
                  </a:cubicBezTo>
                  <a:cubicBezTo>
                    <a:pt x="157" y="759"/>
                    <a:pt x="314" y="380"/>
                    <a:pt x="471" y="0"/>
                  </a:cubicBezTo>
                  <a:cubicBezTo>
                    <a:pt x="2848" y="985"/>
                    <a:pt x="5518" y="985"/>
                    <a:pt x="7894" y="0"/>
                  </a:cubicBezTo>
                  <a:cubicBezTo>
                    <a:pt x="8051" y="380"/>
                    <a:pt x="8208" y="759"/>
                    <a:pt x="8365" y="1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49" name="Rectangle 348">
            <a:extLst>
              <a:ext uri="{FF2B5EF4-FFF2-40B4-BE49-F238E27FC236}">
                <a16:creationId xmlns:a16="http://schemas.microsoft.com/office/drawing/2014/main" id="{3F0FB85A-1BDC-4D21-9CC0-235346591307}"/>
              </a:ext>
            </a:extLst>
          </p:cNvPr>
          <p:cNvSpPr/>
          <p:nvPr/>
        </p:nvSpPr>
        <p:spPr>
          <a:xfrm>
            <a:off x="1462310" y="4710896"/>
            <a:ext cx="128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imbusSanL" panose="00000800000000000000" pitchFamily="50" charset="0"/>
              </a:rPr>
              <a:t>Joe</a:t>
            </a:r>
          </a:p>
        </p:txBody>
      </p: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90357E06-1744-48CD-A034-D5906A6D5DC1}"/>
              </a:ext>
            </a:extLst>
          </p:cNvPr>
          <p:cNvGrpSpPr/>
          <p:nvPr/>
        </p:nvGrpSpPr>
        <p:grpSpPr>
          <a:xfrm>
            <a:off x="4270844" y="2244665"/>
            <a:ext cx="7692556" cy="2111894"/>
            <a:chOff x="5899630" y="2299012"/>
            <a:chExt cx="5634390" cy="211189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951071A-7D29-4863-9C0B-D65E326D0534}"/>
                </a:ext>
              </a:extLst>
            </p:cNvPr>
            <p:cNvSpPr/>
            <p:nvPr/>
          </p:nvSpPr>
          <p:spPr>
            <a:xfrm>
              <a:off x="5899630" y="2299012"/>
              <a:ext cx="56343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noProof="1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Joe Will Need </a:t>
              </a:r>
              <a:r>
                <a:rPr lang="en-US" sz="4000" b="1" noProof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NimbusSanL" panose="00000800000000000000" pitchFamily="50" charset="0"/>
                </a:rPr>
                <a:t>$70,142 </a:t>
              </a:r>
              <a:r>
                <a:rPr lang="en-US" sz="4000" b="1" noProof="1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US Dollars </a:t>
              </a:r>
            </a:p>
            <a:p>
              <a:pPr algn="ctr"/>
              <a:r>
                <a:rPr lang="en-US" sz="4000" b="1" noProof="1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to Purchase </a:t>
              </a:r>
              <a:r>
                <a:rPr lang="en-US" sz="4000" b="1" u="sng" noProof="1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$33,500 Worth of </a:t>
              </a:r>
            </a:p>
            <a:p>
              <a:pPr algn="ctr"/>
              <a:r>
                <a:rPr lang="en-US" sz="4000" b="1" u="sng" noProof="1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Goods</a:t>
              </a:r>
              <a:r>
                <a:rPr lang="en-US" sz="4000" b="1" noProof="1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 in Todays Dollars  </a:t>
              </a:r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8F8B864A-7D37-4B45-A1FB-A8FEF4E55E40}"/>
                </a:ext>
              </a:extLst>
            </p:cNvPr>
            <p:cNvSpPr/>
            <p:nvPr/>
          </p:nvSpPr>
          <p:spPr>
            <a:xfrm>
              <a:off x="5899630" y="3949241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2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F28531F8-05BF-4F46-BC48-D6EF8BE28A0B}"/>
              </a:ext>
            </a:extLst>
          </p:cNvPr>
          <p:cNvSpPr/>
          <p:nvPr/>
        </p:nvSpPr>
        <p:spPr>
          <a:xfrm>
            <a:off x="6019800" y="646166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100" spc="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</a:rPr>
              <a:t>*Hypothetical Example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DF8F702-3432-BB42-9311-5F0370D5289F}"/>
              </a:ext>
            </a:extLst>
          </p:cNvPr>
          <p:cNvSpPr/>
          <p:nvPr/>
        </p:nvSpPr>
        <p:spPr>
          <a:xfrm>
            <a:off x="2530552" y="1295400"/>
            <a:ext cx="7011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30 Years From Today at 3% Inflation Rate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4CF6FEC-2042-4C3A-89F0-58577593312C}"/>
              </a:ext>
            </a:extLst>
          </p:cNvPr>
          <p:cNvCxnSpPr/>
          <p:nvPr/>
        </p:nvCxnSpPr>
        <p:spPr>
          <a:xfrm flipH="1">
            <a:off x="7213600" y="5352205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258FA9C8-03CC-402A-8D4A-DE099FCEB700}"/>
              </a:ext>
            </a:extLst>
          </p:cNvPr>
          <p:cNvSpPr/>
          <p:nvPr/>
        </p:nvSpPr>
        <p:spPr>
          <a:xfrm>
            <a:off x="6283139" y="5212956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200k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A883141-9E85-4446-9FA8-C9DF84C31E2D}"/>
              </a:ext>
            </a:extLst>
          </p:cNvPr>
          <p:cNvCxnSpPr/>
          <p:nvPr/>
        </p:nvCxnSpPr>
        <p:spPr>
          <a:xfrm flipH="1">
            <a:off x="7213600" y="4867682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61C2597-8BA5-4D57-868C-3219F31B868C}"/>
              </a:ext>
            </a:extLst>
          </p:cNvPr>
          <p:cNvSpPr/>
          <p:nvPr/>
        </p:nvSpPr>
        <p:spPr>
          <a:xfrm>
            <a:off x="6283139" y="4728222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400k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147FF55-412D-4EB3-920C-128A02E44F9C}"/>
              </a:ext>
            </a:extLst>
          </p:cNvPr>
          <p:cNvCxnSpPr/>
          <p:nvPr/>
        </p:nvCxnSpPr>
        <p:spPr>
          <a:xfrm flipH="1">
            <a:off x="7213600" y="4396767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1FE2355-F52D-44A8-8AAE-AF67F7E8EC86}"/>
              </a:ext>
            </a:extLst>
          </p:cNvPr>
          <p:cNvSpPr/>
          <p:nvPr/>
        </p:nvSpPr>
        <p:spPr>
          <a:xfrm>
            <a:off x="6283139" y="4243488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600k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076A9A1-A1E6-428E-9050-402EC5DCE248}"/>
              </a:ext>
            </a:extLst>
          </p:cNvPr>
          <p:cNvCxnSpPr>
            <a:cxnSpLocks/>
          </p:cNvCxnSpPr>
          <p:nvPr/>
        </p:nvCxnSpPr>
        <p:spPr>
          <a:xfrm flipH="1">
            <a:off x="7213600" y="988853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66E11EC-63D2-4F72-8F36-FE953D0F6123}"/>
              </a:ext>
            </a:extLst>
          </p:cNvPr>
          <p:cNvSpPr/>
          <p:nvPr/>
        </p:nvSpPr>
        <p:spPr>
          <a:xfrm>
            <a:off x="6481911" y="850354"/>
            <a:ext cx="49885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2M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3B5E216-7080-499B-99DA-07E81C8112E9}"/>
              </a:ext>
            </a:extLst>
          </p:cNvPr>
          <p:cNvSpPr/>
          <p:nvPr/>
        </p:nvSpPr>
        <p:spPr>
          <a:xfrm>
            <a:off x="7721600" y="5697689"/>
            <a:ext cx="3962400" cy="14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300" dirty="0">
                <a:noFill/>
                <a:latin typeface="+mj-lt"/>
                <a:cs typeface="Times New Roman" charset="0"/>
              </a:rPr>
              <a:t>$500,000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CDADA23-5A03-4F81-BDDA-8093CBF3C499}"/>
              </a:ext>
            </a:extLst>
          </p:cNvPr>
          <p:cNvSpPr/>
          <p:nvPr/>
        </p:nvSpPr>
        <p:spPr>
          <a:xfrm>
            <a:off x="6666256" y="5697689"/>
            <a:ext cx="314510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0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1E90F75-8A65-491C-8907-D0D07FF40C47}"/>
              </a:ext>
            </a:extLst>
          </p:cNvPr>
          <p:cNvGrpSpPr/>
          <p:nvPr/>
        </p:nvGrpSpPr>
        <p:grpSpPr>
          <a:xfrm>
            <a:off x="7213600" y="6150760"/>
            <a:ext cx="2082800" cy="314216"/>
            <a:chOff x="7213600" y="6150760"/>
            <a:chExt cx="2082800" cy="314216"/>
          </a:xfrm>
          <a:noFill/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C787F0A-2831-49B8-9CCB-0DAF00B4CC3B}"/>
                </a:ext>
              </a:extLst>
            </p:cNvPr>
            <p:cNvSpPr/>
            <p:nvPr/>
          </p:nvSpPr>
          <p:spPr>
            <a:xfrm>
              <a:off x="7559354" y="6153980"/>
              <a:ext cx="1737046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Times New Roman" charset="0"/>
                  <a:cs typeface="Times New Roman" charset="0"/>
                </a:rPr>
                <a:t>Investment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03B28B5-704F-4A11-82B8-92E7011459CA}"/>
                </a:ext>
              </a:extLst>
            </p:cNvPr>
            <p:cNvSpPr/>
            <p:nvPr/>
          </p:nvSpPr>
          <p:spPr>
            <a:xfrm>
              <a:off x="7213600" y="6150760"/>
              <a:ext cx="314216" cy="314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pc="300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</a:p>
          </p:txBody>
        </p: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F1DC7EF-8367-4074-9F73-D5F5A18A71DD}"/>
              </a:ext>
            </a:extLst>
          </p:cNvPr>
          <p:cNvCxnSpPr>
            <a:cxnSpLocks/>
          </p:cNvCxnSpPr>
          <p:nvPr/>
        </p:nvCxnSpPr>
        <p:spPr>
          <a:xfrm flipH="1">
            <a:off x="7213600" y="3897253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0A3D36D-447B-4986-995A-DC76A9F4B39E}"/>
              </a:ext>
            </a:extLst>
          </p:cNvPr>
          <p:cNvSpPr/>
          <p:nvPr/>
        </p:nvSpPr>
        <p:spPr>
          <a:xfrm>
            <a:off x="6282569" y="3758754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800k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363D59D-53DE-431D-B8C8-193BFEB64877}"/>
              </a:ext>
            </a:extLst>
          </p:cNvPr>
          <p:cNvCxnSpPr>
            <a:cxnSpLocks/>
          </p:cNvCxnSpPr>
          <p:nvPr/>
        </p:nvCxnSpPr>
        <p:spPr>
          <a:xfrm flipH="1">
            <a:off x="7213600" y="3412519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4DF97E3-04B9-4E19-AB4D-7D1CDBF9EDF4}"/>
              </a:ext>
            </a:extLst>
          </p:cNvPr>
          <p:cNvSpPr/>
          <p:nvPr/>
        </p:nvSpPr>
        <p:spPr>
          <a:xfrm>
            <a:off x="6475881" y="3274020"/>
            <a:ext cx="49885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1M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8E0C52D-CE76-46A8-8CD7-FB32B3B59288}"/>
              </a:ext>
            </a:extLst>
          </p:cNvPr>
          <p:cNvCxnSpPr>
            <a:cxnSpLocks/>
          </p:cNvCxnSpPr>
          <p:nvPr/>
        </p:nvCxnSpPr>
        <p:spPr>
          <a:xfrm flipH="1">
            <a:off x="7213600" y="1958319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11233B4-BAF1-461D-A869-4D93FC6A26E1}"/>
              </a:ext>
            </a:extLst>
          </p:cNvPr>
          <p:cNvSpPr/>
          <p:nvPr/>
        </p:nvSpPr>
        <p:spPr>
          <a:xfrm>
            <a:off x="6262682" y="1819820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1.6M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F41B738-A37B-45F8-8FF5-DF7340C1394A}"/>
              </a:ext>
            </a:extLst>
          </p:cNvPr>
          <p:cNvCxnSpPr>
            <a:cxnSpLocks/>
          </p:cNvCxnSpPr>
          <p:nvPr/>
        </p:nvCxnSpPr>
        <p:spPr>
          <a:xfrm flipH="1">
            <a:off x="7213600" y="1473586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22D10A2-72BB-4BB6-99C2-83D05741D97A}"/>
              </a:ext>
            </a:extLst>
          </p:cNvPr>
          <p:cNvSpPr/>
          <p:nvPr/>
        </p:nvSpPr>
        <p:spPr>
          <a:xfrm>
            <a:off x="6262682" y="1335087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1.8M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1B3B478-300D-4433-9A24-BA5B0F362C3A}"/>
              </a:ext>
            </a:extLst>
          </p:cNvPr>
          <p:cNvSpPr/>
          <p:nvPr/>
        </p:nvSpPr>
        <p:spPr>
          <a:xfrm>
            <a:off x="6262682" y="2304553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1.4M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DE507DB-FC71-4F6C-8554-1ECDD58BE109}"/>
              </a:ext>
            </a:extLst>
          </p:cNvPr>
          <p:cNvCxnSpPr>
            <a:cxnSpLocks/>
          </p:cNvCxnSpPr>
          <p:nvPr/>
        </p:nvCxnSpPr>
        <p:spPr>
          <a:xfrm flipH="1">
            <a:off x="7213600" y="2443052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62FDCF5-4456-4B08-AB91-3195F8FE1C7E}"/>
              </a:ext>
            </a:extLst>
          </p:cNvPr>
          <p:cNvSpPr/>
          <p:nvPr/>
        </p:nvSpPr>
        <p:spPr>
          <a:xfrm>
            <a:off x="6262682" y="2789286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1.2M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4F9DD80-C7A8-444D-8EC7-46481B9AE6C4}"/>
              </a:ext>
            </a:extLst>
          </p:cNvPr>
          <p:cNvCxnSpPr>
            <a:cxnSpLocks/>
          </p:cNvCxnSpPr>
          <p:nvPr/>
        </p:nvCxnSpPr>
        <p:spPr>
          <a:xfrm flipH="1">
            <a:off x="7213600" y="2927785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2424F35F-8320-4652-B6CD-DCDC13A3E217}"/>
              </a:ext>
            </a:extLst>
          </p:cNvPr>
          <p:cNvCxnSpPr>
            <a:cxnSpLocks/>
          </p:cNvCxnSpPr>
          <p:nvPr/>
        </p:nvCxnSpPr>
        <p:spPr>
          <a:xfrm flipH="1">
            <a:off x="7213600" y="5838368"/>
            <a:ext cx="4978400" cy="0"/>
          </a:xfrm>
          <a:prstGeom prst="line">
            <a:avLst/>
          </a:prstGeom>
          <a:ln w="47625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80C0C0A-DBBE-49C4-BFD2-BA71BA612CE9}"/>
              </a:ext>
            </a:extLst>
          </p:cNvPr>
          <p:cNvGrpSpPr/>
          <p:nvPr/>
        </p:nvGrpSpPr>
        <p:grpSpPr>
          <a:xfrm>
            <a:off x="1219050" y="1985624"/>
            <a:ext cx="1787877" cy="3223380"/>
            <a:chOff x="1292831" y="2249616"/>
            <a:chExt cx="1567308" cy="2825714"/>
          </a:xfrm>
        </p:grpSpPr>
        <p:sp>
          <p:nvSpPr>
            <p:cNvPr id="135" name="Freeform 47">
              <a:extLst>
                <a:ext uri="{FF2B5EF4-FFF2-40B4-BE49-F238E27FC236}">
                  <a16:creationId xmlns:a16="http://schemas.microsoft.com/office/drawing/2014/main" id="{ABE8B2AD-AB30-4621-88AB-D2D5108F1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831" y="3597314"/>
              <a:ext cx="1567308" cy="1478016"/>
            </a:xfrm>
            <a:custGeom>
              <a:avLst/>
              <a:gdLst>
                <a:gd name="T0" fmla="*/ 2512 w 2978"/>
                <a:gd name="T1" fmla="*/ 373 h 2815"/>
                <a:gd name="T2" fmla="*/ 1491 w 2978"/>
                <a:gd name="T3" fmla="*/ 0 h 2815"/>
                <a:gd name="T4" fmla="*/ 1491 w 2978"/>
                <a:gd name="T5" fmla="*/ 0 h 2815"/>
                <a:gd name="T6" fmla="*/ 1489 w 2978"/>
                <a:gd name="T7" fmla="*/ 0 h 2815"/>
                <a:gd name="T8" fmla="*/ 1487 w 2978"/>
                <a:gd name="T9" fmla="*/ 0 h 2815"/>
                <a:gd name="T10" fmla="*/ 1487 w 2978"/>
                <a:gd name="T11" fmla="*/ 0 h 2815"/>
                <a:gd name="T12" fmla="*/ 466 w 2978"/>
                <a:gd name="T13" fmla="*/ 373 h 2815"/>
                <a:gd name="T14" fmla="*/ 37 w 2978"/>
                <a:gd name="T15" fmla="*/ 2256 h 2815"/>
                <a:gd name="T16" fmla="*/ 1487 w 2978"/>
                <a:gd name="T17" fmla="*/ 2814 h 2815"/>
                <a:gd name="T18" fmla="*/ 1487 w 2978"/>
                <a:gd name="T19" fmla="*/ 2815 h 2815"/>
                <a:gd name="T20" fmla="*/ 1489 w 2978"/>
                <a:gd name="T21" fmla="*/ 2814 h 2815"/>
                <a:gd name="T22" fmla="*/ 1491 w 2978"/>
                <a:gd name="T23" fmla="*/ 2815 h 2815"/>
                <a:gd name="T24" fmla="*/ 1491 w 2978"/>
                <a:gd name="T25" fmla="*/ 2814 h 2815"/>
                <a:gd name="T26" fmla="*/ 2941 w 2978"/>
                <a:gd name="T27" fmla="*/ 2256 h 2815"/>
                <a:gd name="T28" fmla="*/ 2512 w 2978"/>
                <a:gd name="T29" fmla="*/ 373 h 2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78" h="2815">
                  <a:moveTo>
                    <a:pt x="2512" y="373"/>
                  </a:moveTo>
                  <a:cubicBezTo>
                    <a:pt x="2316" y="140"/>
                    <a:pt x="1553" y="11"/>
                    <a:pt x="1491" y="0"/>
                  </a:cubicBezTo>
                  <a:lnTo>
                    <a:pt x="1491" y="0"/>
                  </a:lnTo>
                  <a:cubicBezTo>
                    <a:pt x="1491" y="0"/>
                    <a:pt x="1490" y="0"/>
                    <a:pt x="1489" y="0"/>
                  </a:cubicBezTo>
                  <a:cubicBezTo>
                    <a:pt x="1488" y="0"/>
                    <a:pt x="1487" y="0"/>
                    <a:pt x="1487" y="0"/>
                  </a:cubicBezTo>
                  <a:lnTo>
                    <a:pt x="1487" y="0"/>
                  </a:lnTo>
                  <a:cubicBezTo>
                    <a:pt x="1424" y="11"/>
                    <a:pt x="662" y="140"/>
                    <a:pt x="466" y="373"/>
                  </a:cubicBezTo>
                  <a:cubicBezTo>
                    <a:pt x="261" y="615"/>
                    <a:pt x="0" y="1920"/>
                    <a:pt x="37" y="2256"/>
                  </a:cubicBezTo>
                  <a:cubicBezTo>
                    <a:pt x="73" y="2580"/>
                    <a:pt x="1403" y="2801"/>
                    <a:pt x="1487" y="2814"/>
                  </a:cubicBezTo>
                  <a:lnTo>
                    <a:pt x="1487" y="2815"/>
                  </a:lnTo>
                  <a:cubicBezTo>
                    <a:pt x="1487" y="2815"/>
                    <a:pt x="1488" y="2815"/>
                    <a:pt x="1489" y="2814"/>
                  </a:cubicBezTo>
                  <a:cubicBezTo>
                    <a:pt x="1490" y="2815"/>
                    <a:pt x="1491" y="2815"/>
                    <a:pt x="1491" y="2815"/>
                  </a:cubicBezTo>
                  <a:lnTo>
                    <a:pt x="1491" y="2814"/>
                  </a:lnTo>
                  <a:cubicBezTo>
                    <a:pt x="1575" y="2801"/>
                    <a:pt x="2905" y="2580"/>
                    <a:pt x="2941" y="2256"/>
                  </a:cubicBezTo>
                  <a:cubicBezTo>
                    <a:pt x="2978" y="1920"/>
                    <a:pt x="2717" y="615"/>
                    <a:pt x="2512" y="37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36" name="Freeform 48">
              <a:extLst>
                <a:ext uri="{FF2B5EF4-FFF2-40B4-BE49-F238E27FC236}">
                  <a16:creationId xmlns:a16="http://schemas.microsoft.com/office/drawing/2014/main" id="{29E815F4-CC95-400B-AB41-BD67B8FD9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739" y="3329438"/>
              <a:ext cx="641492" cy="451159"/>
            </a:xfrm>
            <a:custGeom>
              <a:avLst/>
              <a:gdLst>
                <a:gd name="T0" fmla="*/ 920 w 1221"/>
                <a:gd name="T1" fmla="*/ 658 h 860"/>
                <a:gd name="T2" fmla="*/ 740 w 1221"/>
                <a:gd name="T3" fmla="*/ 0 h 860"/>
                <a:gd name="T4" fmla="*/ 610 w 1221"/>
                <a:gd name="T5" fmla="*/ 0 h 860"/>
                <a:gd name="T6" fmla="*/ 481 w 1221"/>
                <a:gd name="T7" fmla="*/ 0 h 860"/>
                <a:gd name="T8" fmla="*/ 301 w 1221"/>
                <a:gd name="T9" fmla="*/ 658 h 860"/>
                <a:gd name="T10" fmla="*/ 610 w 1221"/>
                <a:gd name="T11" fmla="*/ 848 h 860"/>
                <a:gd name="T12" fmla="*/ 920 w 1221"/>
                <a:gd name="T13" fmla="*/ 658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1" h="860">
                  <a:moveTo>
                    <a:pt x="920" y="658"/>
                  </a:moveTo>
                  <a:cubicBezTo>
                    <a:pt x="619" y="455"/>
                    <a:pt x="740" y="0"/>
                    <a:pt x="740" y="0"/>
                  </a:cubicBezTo>
                  <a:lnTo>
                    <a:pt x="610" y="0"/>
                  </a:lnTo>
                  <a:lnTo>
                    <a:pt x="481" y="0"/>
                  </a:lnTo>
                  <a:cubicBezTo>
                    <a:pt x="481" y="0"/>
                    <a:pt x="601" y="455"/>
                    <a:pt x="301" y="658"/>
                  </a:cubicBezTo>
                  <a:cubicBezTo>
                    <a:pt x="0" y="860"/>
                    <a:pt x="610" y="848"/>
                    <a:pt x="610" y="848"/>
                  </a:cubicBezTo>
                  <a:cubicBezTo>
                    <a:pt x="610" y="848"/>
                    <a:pt x="1221" y="860"/>
                    <a:pt x="920" y="658"/>
                  </a:cubicBezTo>
                  <a:close/>
                </a:path>
              </a:pathLst>
            </a:custGeom>
            <a:solidFill>
              <a:srgbClr val="DBA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7" name="Freeform 49">
              <a:extLst>
                <a:ext uri="{FF2B5EF4-FFF2-40B4-BE49-F238E27FC236}">
                  <a16:creationId xmlns:a16="http://schemas.microsoft.com/office/drawing/2014/main" id="{E0FAC3B5-F1DF-4DD9-B956-6ED8262A6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071" y="3421081"/>
              <a:ext cx="218531" cy="227930"/>
            </a:xfrm>
            <a:custGeom>
              <a:avLst/>
              <a:gdLst>
                <a:gd name="T0" fmla="*/ 144 w 416"/>
                <a:gd name="T1" fmla="*/ 0 h 433"/>
                <a:gd name="T2" fmla="*/ 356 w 416"/>
                <a:gd name="T3" fmla="*/ 0 h 433"/>
                <a:gd name="T4" fmla="*/ 412 w 416"/>
                <a:gd name="T5" fmla="*/ 309 h 433"/>
                <a:gd name="T6" fmla="*/ 0 w 416"/>
                <a:gd name="T7" fmla="*/ 433 h 433"/>
                <a:gd name="T8" fmla="*/ 144 w 416"/>
                <a:gd name="T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433">
                  <a:moveTo>
                    <a:pt x="144" y="0"/>
                  </a:moveTo>
                  <a:lnTo>
                    <a:pt x="356" y="0"/>
                  </a:lnTo>
                  <a:cubicBezTo>
                    <a:pt x="356" y="0"/>
                    <a:pt x="409" y="291"/>
                    <a:pt x="412" y="309"/>
                  </a:cubicBezTo>
                  <a:cubicBezTo>
                    <a:pt x="416" y="327"/>
                    <a:pt x="0" y="433"/>
                    <a:pt x="0" y="433"/>
                  </a:cubicBezTo>
                  <a:cubicBezTo>
                    <a:pt x="0" y="433"/>
                    <a:pt x="187" y="243"/>
                    <a:pt x="144" y="0"/>
                  </a:cubicBezTo>
                  <a:close/>
                </a:path>
              </a:pathLst>
            </a:custGeom>
            <a:solidFill>
              <a:srgbClr val="CF88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8" name="Freeform 82">
              <a:extLst>
                <a:ext uri="{FF2B5EF4-FFF2-40B4-BE49-F238E27FC236}">
                  <a16:creationId xmlns:a16="http://schemas.microsoft.com/office/drawing/2014/main" id="{9FAE58AC-471B-4829-A487-0A98CCFDF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941" y="3618463"/>
              <a:ext cx="340720" cy="291374"/>
            </a:xfrm>
            <a:custGeom>
              <a:avLst/>
              <a:gdLst>
                <a:gd name="T0" fmla="*/ 24 w 645"/>
                <a:gd name="T1" fmla="*/ 113 h 555"/>
                <a:gd name="T2" fmla="*/ 348 w 645"/>
                <a:gd name="T3" fmla="*/ 555 h 555"/>
                <a:gd name="T4" fmla="*/ 645 w 645"/>
                <a:gd name="T5" fmla="*/ 296 h 555"/>
                <a:gd name="T6" fmla="*/ 441 w 645"/>
                <a:gd name="T7" fmla="*/ 0 h 555"/>
                <a:gd name="T8" fmla="*/ 24 w 645"/>
                <a:gd name="T9" fmla="*/ 11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555">
                  <a:moveTo>
                    <a:pt x="24" y="113"/>
                  </a:moveTo>
                  <a:cubicBezTo>
                    <a:pt x="0" y="136"/>
                    <a:pt x="348" y="555"/>
                    <a:pt x="348" y="555"/>
                  </a:cubicBezTo>
                  <a:lnTo>
                    <a:pt x="645" y="296"/>
                  </a:lnTo>
                  <a:lnTo>
                    <a:pt x="441" y="0"/>
                  </a:lnTo>
                  <a:cubicBezTo>
                    <a:pt x="441" y="0"/>
                    <a:pt x="104" y="34"/>
                    <a:pt x="24" y="1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9" name="Freeform 83">
              <a:extLst>
                <a:ext uri="{FF2B5EF4-FFF2-40B4-BE49-F238E27FC236}">
                  <a16:creationId xmlns:a16="http://schemas.microsoft.com/office/drawing/2014/main" id="{32D1A5AA-3CA6-48F6-825D-D346F9C5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659" y="3618463"/>
              <a:ext cx="338369" cy="291374"/>
            </a:xfrm>
            <a:custGeom>
              <a:avLst/>
              <a:gdLst>
                <a:gd name="T0" fmla="*/ 622 w 646"/>
                <a:gd name="T1" fmla="*/ 113 h 555"/>
                <a:gd name="T2" fmla="*/ 298 w 646"/>
                <a:gd name="T3" fmla="*/ 555 h 555"/>
                <a:gd name="T4" fmla="*/ 0 w 646"/>
                <a:gd name="T5" fmla="*/ 296 h 555"/>
                <a:gd name="T6" fmla="*/ 204 w 646"/>
                <a:gd name="T7" fmla="*/ 0 h 555"/>
                <a:gd name="T8" fmla="*/ 622 w 646"/>
                <a:gd name="T9" fmla="*/ 11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6" h="555">
                  <a:moveTo>
                    <a:pt x="622" y="113"/>
                  </a:moveTo>
                  <a:cubicBezTo>
                    <a:pt x="646" y="136"/>
                    <a:pt x="298" y="555"/>
                    <a:pt x="298" y="555"/>
                  </a:cubicBezTo>
                  <a:lnTo>
                    <a:pt x="0" y="296"/>
                  </a:lnTo>
                  <a:lnTo>
                    <a:pt x="204" y="0"/>
                  </a:lnTo>
                  <a:cubicBezTo>
                    <a:pt x="204" y="0"/>
                    <a:pt x="542" y="34"/>
                    <a:pt x="622" y="1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0" name="Freeform 84">
              <a:extLst>
                <a:ext uri="{FF2B5EF4-FFF2-40B4-BE49-F238E27FC236}">
                  <a16:creationId xmlns:a16="http://schemas.microsoft.com/office/drawing/2014/main" id="{0BB61A56-A9B6-4403-B30D-2460EA223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619" y="3773548"/>
              <a:ext cx="199733" cy="166836"/>
            </a:xfrm>
            <a:custGeom>
              <a:avLst/>
              <a:gdLst>
                <a:gd name="T0" fmla="*/ 380 w 380"/>
                <a:gd name="T1" fmla="*/ 166 h 317"/>
                <a:gd name="T2" fmla="*/ 191 w 380"/>
                <a:gd name="T3" fmla="*/ 2 h 317"/>
                <a:gd name="T4" fmla="*/ 191 w 380"/>
                <a:gd name="T5" fmla="*/ 0 h 317"/>
                <a:gd name="T6" fmla="*/ 190 w 380"/>
                <a:gd name="T7" fmla="*/ 1 h 317"/>
                <a:gd name="T8" fmla="*/ 189 w 380"/>
                <a:gd name="T9" fmla="*/ 0 h 317"/>
                <a:gd name="T10" fmla="*/ 189 w 380"/>
                <a:gd name="T11" fmla="*/ 2 h 317"/>
                <a:gd name="T12" fmla="*/ 0 w 380"/>
                <a:gd name="T13" fmla="*/ 166 h 317"/>
                <a:gd name="T14" fmla="*/ 189 w 380"/>
                <a:gd name="T15" fmla="*/ 317 h 317"/>
                <a:gd name="T16" fmla="*/ 189 w 380"/>
                <a:gd name="T17" fmla="*/ 317 h 317"/>
                <a:gd name="T18" fmla="*/ 190 w 380"/>
                <a:gd name="T19" fmla="*/ 317 h 317"/>
                <a:gd name="T20" fmla="*/ 191 w 380"/>
                <a:gd name="T21" fmla="*/ 317 h 317"/>
                <a:gd name="T22" fmla="*/ 191 w 380"/>
                <a:gd name="T23" fmla="*/ 317 h 317"/>
                <a:gd name="T24" fmla="*/ 380 w 380"/>
                <a:gd name="T25" fmla="*/ 16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0" h="317">
                  <a:moveTo>
                    <a:pt x="380" y="166"/>
                  </a:moveTo>
                  <a:lnTo>
                    <a:pt x="191" y="2"/>
                  </a:lnTo>
                  <a:lnTo>
                    <a:pt x="191" y="0"/>
                  </a:lnTo>
                  <a:lnTo>
                    <a:pt x="190" y="1"/>
                  </a:lnTo>
                  <a:lnTo>
                    <a:pt x="189" y="0"/>
                  </a:lnTo>
                  <a:lnTo>
                    <a:pt x="189" y="2"/>
                  </a:lnTo>
                  <a:lnTo>
                    <a:pt x="0" y="166"/>
                  </a:lnTo>
                  <a:cubicBezTo>
                    <a:pt x="0" y="166"/>
                    <a:pt x="39" y="316"/>
                    <a:pt x="189" y="317"/>
                  </a:cubicBezTo>
                  <a:lnTo>
                    <a:pt x="189" y="317"/>
                  </a:lnTo>
                  <a:cubicBezTo>
                    <a:pt x="189" y="317"/>
                    <a:pt x="190" y="317"/>
                    <a:pt x="190" y="317"/>
                  </a:cubicBezTo>
                  <a:cubicBezTo>
                    <a:pt x="191" y="317"/>
                    <a:pt x="191" y="317"/>
                    <a:pt x="191" y="317"/>
                  </a:cubicBezTo>
                  <a:lnTo>
                    <a:pt x="191" y="317"/>
                  </a:lnTo>
                  <a:cubicBezTo>
                    <a:pt x="342" y="316"/>
                    <a:pt x="380" y="166"/>
                    <a:pt x="380" y="166"/>
                  </a:cubicBezTo>
                </a:path>
              </a:pathLst>
            </a:custGeom>
            <a:solidFill>
              <a:srgbClr val="B8B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1" name="Freeform 624">
              <a:extLst>
                <a:ext uri="{FF2B5EF4-FFF2-40B4-BE49-F238E27FC236}">
                  <a16:creationId xmlns:a16="http://schemas.microsoft.com/office/drawing/2014/main" id="{DC580E9A-B985-4317-8434-FF12BAD03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585" y="3039410"/>
              <a:ext cx="306092" cy="226735"/>
            </a:xfrm>
            <a:custGeom>
              <a:avLst/>
              <a:gdLst>
                <a:gd name="T0" fmla="*/ 166 w 610"/>
                <a:gd name="T1" fmla="*/ 350 h 456"/>
                <a:gd name="T2" fmla="*/ 15 w 610"/>
                <a:gd name="T3" fmla="*/ 194 h 456"/>
                <a:gd name="T4" fmla="*/ 159 w 610"/>
                <a:gd name="T5" fmla="*/ 16 h 456"/>
                <a:gd name="T6" fmla="*/ 403 w 610"/>
                <a:gd name="T7" fmla="*/ 67 h 456"/>
                <a:gd name="T8" fmla="*/ 552 w 610"/>
                <a:gd name="T9" fmla="*/ 176 h 456"/>
                <a:gd name="T10" fmla="*/ 585 w 610"/>
                <a:gd name="T11" fmla="*/ 351 h 456"/>
                <a:gd name="T12" fmla="*/ 384 w 610"/>
                <a:gd name="T13" fmla="*/ 444 h 456"/>
                <a:gd name="T14" fmla="*/ 166 w 610"/>
                <a:gd name="T15" fmla="*/ 35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456">
                  <a:moveTo>
                    <a:pt x="166" y="350"/>
                  </a:moveTo>
                  <a:cubicBezTo>
                    <a:pt x="101" y="312"/>
                    <a:pt x="29" y="267"/>
                    <a:pt x="15" y="194"/>
                  </a:cubicBezTo>
                  <a:cubicBezTo>
                    <a:pt x="0" y="110"/>
                    <a:pt x="76" y="32"/>
                    <a:pt x="159" y="16"/>
                  </a:cubicBezTo>
                  <a:cubicBezTo>
                    <a:pt x="242" y="0"/>
                    <a:pt x="327" y="30"/>
                    <a:pt x="403" y="67"/>
                  </a:cubicBezTo>
                  <a:cubicBezTo>
                    <a:pt x="458" y="95"/>
                    <a:pt x="514" y="127"/>
                    <a:pt x="552" y="176"/>
                  </a:cubicBezTo>
                  <a:cubicBezTo>
                    <a:pt x="591" y="225"/>
                    <a:pt x="610" y="294"/>
                    <a:pt x="585" y="351"/>
                  </a:cubicBezTo>
                  <a:cubicBezTo>
                    <a:pt x="554" y="424"/>
                    <a:pt x="463" y="456"/>
                    <a:pt x="384" y="444"/>
                  </a:cubicBezTo>
                  <a:cubicBezTo>
                    <a:pt x="305" y="433"/>
                    <a:pt x="235" y="390"/>
                    <a:pt x="166" y="350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2" name="Freeform 625">
              <a:extLst>
                <a:ext uri="{FF2B5EF4-FFF2-40B4-BE49-F238E27FC236}">
                  <a16:creationId xmlns:a16="http://schemas.microsoft.com/office/drawing/2014/main" id="{B7535837-2C18-40B1-8344-3AD7F0C48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823" y="3073420"/>
              <a:ext cx="211619" cy="158715"/>
            </a:xfrm>
            <a:custGeom>
              <a:avLst/>
              <a:gdLst>
                <a:gd name="T0" fmla="*/ 116 w 424"/>
                <a:gd name="T1" fmla="*/ 243 h 317"/>
                <a:gd name="T2" fmla="*/ 11 w 424"/>
                <a:gd name="T3" fmla="*/ 135 h 317"/>
                <a:gd name="T4" fmla="*/ 111 w 424"/>
                <a:gd name="T5" fmla="*/ 11 h 317"/>
                <a:gd name="T6" fmla="*/ 280 w 424"/>
                <a:gd name="T7" fmla="*/ 47 h 317"/>
                <a:gd name="T8" fmla="*/ 384 w 424"/>
                <a:gd name="T9" fmla="*/ 122 h 317"/>
                <a:gd name="T10" fmla="*/ 407 w 424"/>
                <a:gd name="T11" fmla="*/ 244 h 317"/>
                <a:gd name="T12" fmla="*/ 267 w 424"/>
                <a:gd name="T13" fmla="*/ 309 h 317"/>
                <a:gd name="T14" fmla="*/ 116 w 424"/>
                <a:gd name="T15" fmla="*/ 24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4" h="317">
                  <a:moveTo>
                    <a:pt x="116" y="243"/>
                  </a:moveTo>
                  <a:cubicBezTo>
                    <a:pt x="71" y="217"/>
                    <a:pt x="20" y="186"/>
                    <a:pt x="11" y="135"/>
                  </a:cubicBezTo>
                  <a:cubicBezTo>
                    <a:pt x="0" y="77"/>
                    <a:pt x="53" y="22"/>
                    <a:pt x="111" y="11"/>
                  </a:cubicBezTo>
                  <a:cubicBezTo>
                    <a:pt x="168" y="0"/>
                    <a:pt x="227" y="21"/>
                    <a:pt x="280" y="47"/>
                  </a:cubicBezTo>
                  <a:cubicBezTo>
                    <a:pt x="319" y="66"/>
                    <a:pt x="358" y="88"/>
                    <a:pt x="384" y="122"/>
                  </a:cubicBezTo>
                  <a:cubicBezTo>
                    <a:pt x="411" y="156"/>
                    <a:pt x="424" y="204"/>
                    <a:pt x="407" y="244"/>
                  </a:cubicBezTo>
                  <a:cubicBezTo>
                    <a:pt x="386" y="295"/>
                    <a:pt x="322" y="317"/>
                    <a:pt x="267" y="309"/>
                  </a:cubicBezTo>
                  <a:cubicBezTo>
                    <a:pt x="212" y="301"/>
                    <a:pt x="164" y="271"/>
                    <a:pt x="116" y="243"/>
                  </a:cubicBezTo>
                </a:path>
              </a:pathLst>
            </a:custGeom>
            <a:solidFill>
              <a:srgbClr val="E19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3" name="Freeform 626">
              <a:extLst>
                <a:ext uri="{FF2B5EF4-FFF2-40B4-BE49-F238E27FC236}">
                  <a16:creationId xmlns:a16="http://schemas.microsoft.com/office/drawing/2014/main" id="{16F18D40-3B86-4B8E-91D3-7DB3B2545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216" y="3071531"/>
              <a:ext cx="317429" cy="205952"/>
            </a:xfrm>
            <a:custGeom>
              <a:avLst/>
              <a:gdLst>
                <a:gd name="T0" fmla="*/ 424 w 634"/>
                <a:gd name="T1" fmla="*/ 358 h 413"/>
                <a:gd name="T2" fmla="*/ 603 w 634"/>
                <a:gd name="T3" fmla="*/ 234 h 413"/>
                <a:gd name="T4" fmla="*/ 496 w 634"/>
                <a:gd name="T5" fmla="*/ 31 h 413"/>
                <a:gd name="T6" fmla="*/ 246 w 634"/>
                <a:gd name="T7" fmla="*/ 36 h 413"/>
                <a:gd name="T8" fmla="*/ 78 w 634"/>
                <a:gd name="T9" fmla="*/ 113 h 413"/>
                <a:gd name="T10" fmla="*/ 13 w 634"/>
                <a:gd name="T11" fmla="*/ 279 h 413"/>
                <a:gd name="T12" fmla="*/ 192 w 634"/>
                <a:gd name="T13" fmla="*/ 409 h 413"/>
                <a:gd name="T14" fmla="*/ 424 w 634"/>
                <a:gd name="T15" fmla="*/ 35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4" h="413">
                  <a:moveTo>
                    <a:pt x="424" y="358"/>
                  </a:moveTo>
                  <a:cubicBezTo>
                    <a:pt x="495" y="333"/>
                    <a:pt x="575" y="303"/>
                    <a:pt x="603" y="234"/>
                  </a:cubicBezTo>
                  <a:cubicBezTo>
                    <a:pt x="634" y="155"/>
                    <a:pt x="574" y="63"/>
                    <a:pt x="496" y="31"/>
                  </a:cubicBezTo>
                  <a:cubicBezTo>
                    <a:pt x="417" y="0"/>
                    <a:pt x="328" y="14"/>
                    <a:pt x="246" y="36"/>
                  </a:cubicBezTo>
                  <a:cubicBezTo>
                    <a:pt x="186" y="52"/>
                    <a:pt x="126" y="73"/>
                    <a:pt x="78" y="113"/>
                  </a:cubicBezTo>
                  <a:cubicBezTo>
                    <a:pt x="31" y="154"/>
                    <a:pt x="0" y="218"/>
                    <a:pt x="13" y="279"/>
                  </a:cubicBezTo>
                  <a:cubicBezTo>
                    <a:pt x="29" y="357"/>
                    <a:pt x="113" y="405"/>
                    <a:pt x="192" y="409"/>
                  </a:cubicBezTo>
                  <a:cubicBezTo>
                    <a:pt x="272" y="413"/>
                    <a:pt x="349" y="384"/>
                    <a:pt x="424" y="358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4" name="Freeform 627">
              <a:extLst>
                <a:ext uri="{FF2B5EF4-FFF2-40B4-BE49-F238E27FC236}">
                  <a16:creationId xmlns:a16="http://schemas.microsoft.com/office/drawing/2014/main" id="{F718C17F-4557-4D5E-A9C4-312B434A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563" y="3103651"/>
              <a:ext cx="221067" cy="143599"/>
            </a:xfrm>
            <a:custGeom>
              <a:avLst/>
              <a:gdLst>
                <a:gd name="T0" fmla="*/ 295 w 441"/>
                <a:gd name="T1" fmla="*/ 249 h 287"/>
                <a:gd name="T2" fmla="*/ 419 w 441"/>
                <a:gd name="T3" fmla="*/ 162 h 287"/>
                <a:gd name="T4" fmla="*/ 345 w 441"/>
                <a:gd name="T5" fmla="*/ 22 h 287"/>
                <a:gd name="T6" fmla="*/ 172 w 441"/>
                <a:gd name="T7" fmla="*/ 25 h 287"/>
                <a:gd name="T8" fmla="*/ 55 w 441"/>
                <a:gd name="T9" fmla="*/ 79 h 287"/>
                <a:gd name="T10" fmla="*/ 9 w 441"/>
                <a:gd name="T11" fmla="*/ 194 h 287"/>
                <a:gd name="T12" fmla="*/ 134 w 441"/>
                <a:gd name="T13" fmla="*/ 284 h 287"/>
                <a:gd name="T14" fmla="*/ 295 w 441"/>
                <a:gd name="T15" fmla="*/ 24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1" h="287">
                  <a:moveTo>
                    <a:pt x="295" y="249"/>
                  </a:moveTo>
                  <a:cubicBezTo>
                    <a:pt x="345" y="232"/>
                    <a:pt x="400" y="211"/>
                    <a:pt x="419" y="162"/>
                  </a:cubicBezTo>
                  <a:cubicBezTo>
                    <a:pt x="441" y="108"/>
                    <a:pt x="400" y="44"/>
                    <a:pt x="345" y="22"/>
                  </a:cubicBezTo>
                  <a:cubicBezTo>
                    <a:pt x="291" y="0"/>
                    <a:pt x="229" y="9"/>
                    <a:pt x="172" y="25"/>
                  </a:cubicBezTo>
                  <a:cubicBezTo>
                    <a:pt x="130" y="36"/>
                    <a:pt x="88" y="50"/>
                    <a:pt x="55" y="79"/>
                  </a:cubicBezTo>
                  <a:cubicBezTo>
                    <a:pt x="22" y="107"/>
                    <a:pt x="0" y="151"/>
                    <a:pt x="9" y="194"/>
                  </a:cubicBezTo>
                  <a:cubicBezTo>
                    <a:pt x="21" y="248"/>
                    <a:pt x="79" y="281"/>
                    <a:pt x="134" y="284"/>
                  </a:cubicBezTo>
                  <a:cubicBezTo>
                    <a:pt x="190" y="287"/>
                    <a:pt x="243" y="267"/>
                    <a:pt x="295" y="249"/>
                  </a:cubicBezTo>
                </a:path>
              </a:pathLst>
            </a:custGeom>
            <a:solidFill>
              <a:srgbClr val="E19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5" name="Freeform 628">
              <a:extLst>
                <a:ext uri="{FF2B5EF4-FFF2-40B4-BE49-F238E27FC236}">
                  <a16:creationId xmlns:a16="http://schemas.microsoft.com/office/drawing/2014/main" id="{66C418F7-3D46-495E-98E2-12872E07C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717" y="2406442"/>
              <a:ext cx="1214923" cy="1213033"/>
            </a:xfrm>
            <a:custGeom>
              <a:avLst/>
              <a:gdLst>
                <a:gd name="T0" fmla="*/ 106 w 2428"/>
                <a:gd name="T1" fmla="*/ 1388 h 2430"/>
                <a:gd name="T2" fmla="*/ 1200 w 2428"/>
                <a:gd name="T3" fmla="*/ 2393 h 2430"/>
                <a:gd name="T4" fmla="*/ 2283 w 2428"/>
                <a:gd name="T5" fmla="*/ 1124 h 2430"/>
                <a:gd name="T6" fmla="*/ 1136 w 2428"/>
                <a:gd name="T7" fmla="*/ 3 h 2430"/>
                <a:gd name="T8" fmla="*/ 1071 w 2428"/>
                <a:gd name="T9" fmla="*/ 2 h 2430"/>
                <a:gd name="T10" fmla="*/ 106 w 2428"/>
                <a:gd name="T11" fmla="*/ 1388 h 2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430">
                  <a:moveTo>
                    <a:pt x="106" y="1388"/>
                  </a:moveTo>
                  <a:cubicBezTo>
                    <a:pt x="106" y="1388"/>
                    <a:pt x="126" y="2430"/>
                    <a:pt x="1200" y="2393"/>
                  </a:cubicBezTo>
                  <a:cubicBezTo>
                    <a:pt x="2275" y="2355"/>
                    <a:pt x="2283" y="1124"/>
                    <a:pt x="2283" y="1124"/>
                  </a:cubicBezTo>
                  <a:cubicBezTo>
                    <a:pt x="2283" y="1124"/>
                    <a:pt x="2428" y="132"/>
                    <a:pt x="1136" y="3"/>
                  </a:cubicBezTo>
                  <a:cubicBezTo>
                    <a:pt x="1115" y="0"/>
                    <a:pt x="1093" y="0"/>
                    <a:pt x="1071" y="2"/>
                  </a:cubicBezTo>
                  <a:cubicBezTo>
                    <a:pt x="876" y="17"/>
                    <a:pt x="0" y="156"/>
                    <a:pt x="106" y="1388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6" name="Freeform 629">
              <a:extLst>
                <a:ext uri="{FF2B5EF4-FFF2-40B4-BE49-F238E27FC236}">
                  <a16:creationId xmlns:a16="http://schemas.microsoft.com/office/drawing/2014/main" id="{BE22AD15-2A43-453A-9A47-275C40628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738" y="3203793"/>
              <a:ext cx="925835" cy="410013"/>
            </a:xfrm>
            <a:custGeom>
              <a:avLst/>
              <a:gdLst>
                <a:gd name="T0" fmla="*/ 1093 w 1849"/>
                <a:gd name="T1" fmla="*/ 739 h 824"/>
                <a:gd name="T2" fmla="*/ 0 w 1849"/>
                <a:gd name="T3" fmla="*/ 0 h 824"/>
                <a:gd name="T4" fmla="*/ 1065 w 1849"/>
                <a:gd name="T5" fmla="*/ 798 h 824"/>
                <a:gd name="T6" fmla="*/ 1849 w 1849"/>
                <a:gd name="T7" fmla="*/ 421 h 824"/>
                <a:gd name="T8" fmla="*/ 1093 w 1849"/>
                <a:gd name="T9" fmla="*/ 739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9" h="824">
                  <a:moveTo>
                    <a:pt x="1093" y="739"/>
                  </a:moveTo>
                  <a:cubicBezTo>
                    <a:pt x="366" y="764"/>
                    <a:pt x="99" y="320"/>
                    <a:pt x="0" y="0"/>
                  </a:cubicBezTo>
                  <a:cubicBezTo>
                    <a:pt x="69" y="302"/>
                    <a:pt x="299" y="824"/>
                    <a:pt x="1065" y="798"/>
                  </a:cubicBezTo>
                  <a:cubicBezTo>
                    <a:pt x="1443" y="784"/>
                    <a:pt x="1689" y="624"/>
                    <a:pt x="1849" y="421"/>
                  </a:cubicBezTo>
                  <a:cubicBezTo>
                    <a:pt x="1681" y="596"/>
                    <a:pt x="1440" y="727"/>
                    <a:pt x="1093" y="739"/>
                  </a:cubicBezTo>
                </a:path>
              </a:pathLst>
            </a:custGeom>
            <a:solidFill>
              <a:srgbClr val="E19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7" name="Freeform 630">
              <a:extLst>
                <a:ext uri="{FF2B5EF4-FFF2-40B4-BE49-F238E27FC236}">
                  <a16:creationId xmlns:a16="http://schemas.microsoft.com/office/drawing/2014/main" id="{AC256263-F61C-4CF5-903A-6CEF79F7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038" y="2253395"/>
              <a:ext cx="1239486" cy="838920"/>
            </a:xfrm>
            <a:custGeom>
              <a:avLst/>
              <a:gdLst>
                <a:gd name="T0" fmla="*/ 2351 w 2479"/>
                <a:gd name="T1" fmla="*/ 843 h 1680"/>
                <a:gd name="T2" fmla="*/ 984 w 2479"/>
                <a:gd name="T3" fmla="*/ 141 h 1680"/>
                <a:gd name="T4" fmla="*/ 131 w 2479"/>
                <a:gd name="T5" fmla="*/ 1580 h 1680"/>
                <a:gd name="T6" fmla="*/ 290 w 2479"/>
                <a:gd name="T7" fmla="*/ 1609 h 1680"/>
                <a:gd name="T8" fmla="*/ 918 w 2479"/>
                <a:gd name="T9" fmla="*/ 825 h 1680"/>
                <a:gd name="T10" fmla="*/ 1990 w 2479"/>
                <a:gd name="T11" fmla="*/ 1020 h 1680"/>
                <a:gd name="T12" fmla="*/ 2340 w 2479"/>
                <a:gd name="T13" fmla="*/ 1680 h 1680"/>
                <a:gd name="T14" fmla="*/ 2351 w 2479"/>
                <a:gd name="T15" fmla="*/ 843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9" h="1680">
                  <a:moveTo>
                    <a:pt x="2351" y="843"/>
                  </a:moveTo>
                  <a:cubicBezTo>
                    <a:pt x="2268" y="483"/>
                    <a:pt x="1752" y="0"/>
                    <a:pt x="984" y="141"/>
                  </a:cubicBezTo>
                  <a:cubicBezTo>
                    <a:pt x="217" y="282"/>
                    <a:pt x="0" y="989"/>
                    <a:pt x="131" y="1580"/>
                  </a:cubicBezTo>
                  <a:lnTo>
                    <a:pt x="290" y="1609"/>
                  </a:lnTo>
                  <a:cubicBezTo>
                    <a:pt x="290" y="1609"/>
                    <a:pt x="324" y="983"/>
                    <a:pt x="918" y="825"/>
                  </a:cubicBezTo>
                  <a:lnTo>
                    <a:pt x="1990" y="1020"/>
                  </a:lnTo>
                  <a:cubicBezTo>
                    <a:pt x="1990" y="1020"/>
                    <a:pt x="2335" y="1316"/>
                    <a:pt x="2340" y="1680"/>
                  </a:cubicBezTo>
                  <a:cubicBezTo>
                    <a:pt x="2340" y="1680"/>
                    <a:pt x="2479" y="1400"/>
                    <a:pt x="2351" y="843"/>
                  </a:cubicBezTo>
                </a:path>
              </a:pathLst>
            </a:custGeom>
            <a:solidFill>
              <a:srgbClr val="E3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8" name="Freeform 631">
              <a:extLst>
                <a:ext uri="{FF2B5EF4-FFF2-40B4-BE49-F238E27FC236}">
                  <a16:creationId xmlns:a16="http://schemas.microsoft.com/office/drawing/2014/main" id="{E634242E-5B17-45DF-8FAE-5F0334A29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820" y="2551929"/>
              <a:ext cx="94473" cy="408123"/>
            </a:xfrm>
            <a:custGeom>
              <a:avLst/>
              <a:gdLst>
                <a:gd name="T0" fmla="*/ 43 w 50"/>
                <a:gd name="T1" fmla="*/ 52 h 216"/>
                <a:gd name="T2" fmla="*/ 50 w 50"/>
                <a:gd name="T3" fmla="*/ 0 h 216"/>
                <a:gd name="T4" fmla="*/ 17 w 50"/>
                <a:gd name="T5" fmla="*/ 98 h 216"/>
                <a:gd name="T6" fmla="*/ 0 w 50"/>
                <a:gd name="T7" fmla="*/ 216 h 216"/>
                <a:gd name="T8" fmla="*/ 43 w 50"/>
                <a:gd name="T9" fmla="*/ 5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16">
                  <a:moveTo>
                    <a:pt x="43" y="52"/>
                  </a:moveTo>
                  <a:lnTo>
                    <a:pt x="50" y="0"/>
                  </a:lnTo>
                  <a:lnTo>
                    <a:pt x="17" y="98"/>
                  </a:lnTo>
                  <a:lnTo>
                    <a:pt x="0" y="216"/>
                  </a:lnTo>
                  <a:lnTo>
                    <a:pt x="43" y="52"/>
                  </a:lnTo>
                  <a:close/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9" name="Freeform 632">
              <a:extLst>
                <a:ext uri="{FF2B5EF4-FFF2-40B4-BE49-F238E27FC236}">
                  <a16:creationId xmlns:a16="http://schemas.microsoft.com/office/drawing/2014/main" id="{3E55B4ED-A33A-40C5-94CD-6FBB300F6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738" y="3203793"/>
              <a:ext cx="1014641" cy="411902"/>
            </a:xfrm>
            <a:custGeom>
              <a:avLst/>
              <a:gdLst>
                <a:gd name="T0" fmla="*/ 0 w 2027"/>
                <a:gd name="T1" fmla="*/ 0 h 828"/>
                <a:gd name="T2" fmla="*/ 575 w 2027"/>
                <a:gd name="T3" fmla="*/ 202 h 828"/>
                <a:gd name="T4" fmla="*/ 1474 w 2027"/>
                <a:gd name="T5" fmla="*/ 162 h 828"/>
                <a:gd name="T6" fmla="*/ 2027 w 2027"/>
                <a:gd name="T7" fmla="*/ 129 h 828"/>
                <a:gd name="T8" fmla="*/ 1035 w 2027"/>
                <a:gd name="T9" fmla="*/ 808 h 828"/>
                <a:gd name="T10" fmla="*/ 0 w 2027"/>
                <a:gd name="T11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7" h="828">
                  <a:moveTo>
                    <a:pt x="0" y="0"/>
                  </a:moveTo>
                  <a:cubicBezTo>
                    <a:pt x="0" y="0"/>
                    <a:pt x="123" y="395"/>
                    <a:pt x="575" y="202"/>
                  </a:cubicBezTo>
                  <a:cubicBezTo>
                    <a:pt x="575" y="202"/>
                    <a:pt x="1208" y="382"/>
                    <a:pt x="1474" y="162"/>
                  </a:cubicBezTo>
                  <a:cubicBezTo>
                    <a:pt x="1474" y="162"/>
                    <a:pt x="1820" y="369"/>
                    <a:pt x="2027" y="129"/>
                  </a:cubicBezTo>
                  <a:cubicBezTo>
                    <a:pt x="2027" y="129"/>
                    <a:pt x="1907" y="828"/>
                    <a:pt x="1035" y="808"/>
                  </a:cubicBezTo>
                  <a:cubicBezTo>
                    <a:pt x="163" y="788"/>
                    <a:pt x="64" y="250"/>
                    <a:pt x="0" y="0"/>
                  </a:cubicBezTo>
                </a:path>
              </a:pathLst>
            </a:custGeom>
            <a:solidFill>
              <a:srgbClr val="E6E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0" name="Freeform 633">
              <a:extLst>
                <a:ext uri="{FF2B5EF4-FFF2-40B4-BE49-F238E27FC236}">
                  <a16:creationId xmlns:a16="http://schemas.microsoft.com/office/drawing/2014/main" id="{46943F87-8A30-4D55-ADE6-58D7658E0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725" y="3341723"/>
              <a:ext cx="462918" cy="207840"/>
            </a:xfrm>
            <a:custGeom>
              <a:avLst/>
              <a:gdLst>
                <a:gd name="T0" fmla="*/ 20 w 927"/>
                <a:gd name="T1" fmla="*/ 39 h 419"/>
                <a:gd name="T2" fmla="*/ 799 w 927"/>
                <a:gd name="T3" fmla="*/ 0 h 419"/>
                <a:gd name="T4" fmla="*/ 492 w 927"/>
                <a:gd name="T5" fmla="*/ 379 h 419"/>
                <a:gd name="T6" fmla="*/ 20 w 927"/>
                <a:gd name="T7" fmla="*/ 3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7" h="419">
                  <a:moveTo>
                    <a:pt x="20" y="39"/>
                  </a:moveTo>
                  <a:cubicBezTo>
                    <a:pt x="20" y="39"/>
                    <a:pt x="512" y="133"/>
                    <a:pt x="799" y="0"/>
                  </a:cubicBezTo>
                  <a:cubicBezTo>
                    <a:pt x="799" y="0"/>
                    <a:pt x="927" y="336"/>
                    <a:pt x="492" y="379"/>
                  </a:cubicBezTo>
                  <a:cubicBezTo>
                    <a:pt x="93" y="419"/>
                    <a:pt x="0" y="193"/>
                    <a:pt x="20" y="39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1" name="Freeform 634">
              <a:extLst>
                <a:ext uri="{FF2B5EF4-FFF2-40B4-BE49-F238E27FC236}">
                  <a16:creationId xmlns:a16="http://schemas.microsoft.com/office/drawing/2014/main" id="{60AD642B-7E3A-4A63-8EB3-0DECD71A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000" y="2892032"/>
              <a:ext cx="204062" cy="105810"/>
            </a:xfrm>
            <a:custGeom>
              <a:avLst/>
              <a:gdLst>
                <a:gd name="T0" fmla="*/ 407 w 407"/>
                <a:gd name="T1" fmla="*/ 119 h 210"/>
                <a:gd name="T2" fmla="*/ 0 w 407"/>
                <a:gd name="T3" fmla="*/ 210 h 210"/>
                <a:gd name="T4" fmla="*/ 407 w 407"/>
                <a:gd name="T5" fmla="*/ 11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7" h="210">
                  <a:moveTo>
                    <a:pt x="407" y="119"/>
                  </a:moveTo>
                  <a:cubicBezTo>
                    <a:pt x="407" y="119"/>
                    <a:pt x="165" y="0"/>
                    <a:pt x="0" y="210"/>
                  </a:cubicBezTo>
                  <a:cubicBezTo>
                    <a:pt x="0" y="210"/>
                    <a:pt x="207" y="115"/>
                    <a:pt x="407" y="119"/>
                  </a:cubicBezTo>
                  <a:close/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2" name="Freeform 635">
              <a:extLst>
                <a:ext uri="{FF2B5EF4-FFF2-40B4-BE49-F238E27FC236}">
                  <a16:creationId xmlns:a16="http://schemas.microsoft.com/office/drawing/2014/main" id="{4C5D6E10-FF7F-4FD4-983B-CB25CC527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400" y="2897701"/>
              <a:ext cx="192725" cy="117146"/>
            </a:xfrm>
            <a:custGeom>
              <a:avLst/>
              <a:gdLst>
                <a:gd name="T0" fmla="*/ 384 w 384"/>
                <a:gd name="T1" fmla="*/ 237 h 237"/>
                <a:gd name="T2" fmla="*/ 0 w 384"/>
                <a:gd name="T3" fmla="*/ 74 h 237"/>
                <a:gd name="T4" fmla="*/ 384 w 384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237">
                  <a:moveTo>
                    <a:pt x="384" y="237"/>
                  </a:moveTo>
                  <a:cubicBezTo>
                    <a:pt x="384" y="237"/>
                    <a:pt x="257" y="0"/>
                    <a:pt x="0" y="74"/>
                  </a:cubicBezTo>
                  <a:cubicBezTo>
                    <a:pt x="0" y="74"/>
                    <a:pt x="225" y="118"/>
                    <a:pt x="384" y="237"/>
                  </a:cubicBezTo>
                  <a:close/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3" name="Freeform 636">
              <a:extLst>
                <a:ext uri="{FF2B5EF4-FFF2-40B4-BE49-F238E27FC236}">
                  <a16:creationId xmlns:a16="http://schemas.microsoft.com/office/drawing/2014/main" id="{55ECC784-DF85-4D12-9248-8EB8E818F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126" y="3011069"/>
              <a:ext cx="171941" cy="171941"/>
            </a:xfrm>
            <a:custGeom>
              <a:avLst/>
              <a:gdLst>
                <a:gd name="T0" fmla="*/ 335 w 341"/>
                <a:gd name="T1" fmla="*/ 160 h 342"/>
                <a:gd name="T2" fmla="*/ 182 w 341"/>
                <a:gd name="T3" fmla="*/ 336 h 342"/>
                <a:gd name="T4" fmla="*/ 6 w 341"/>
                <a:gd name="T5" fmla="*/ 183 h 342"/>
                <a:gd name="T6" fmla="*/ 159 w 341"/>
                <a:gd name="T7" fmla="*/ 7 h 342"/>
                <a:gd name="T8" fmla="*/ 335 w 341"/>
                <a:gd name="T9" fmla="*/ 16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42">
                  <a:moveTo>
                    <a:pt x="335" y="160"/>
                  </a:moveTo>
                  <a:cubicBezTo>
                    <a:pt x="341" y="250"/>
                    <a:pt x="273" y="329"/>
                    <a:pt x="182" y="336"/>
                  </a:cubicBezTo>
                  <a:cubicBezTo>
                    <a:pt x="92" y="342"/>
                    <a:pt x="13" y="274"/>
                    <a:pt x="6" y="183"/>
                  </a:cubicBezTo>
                  <a:cubicBezTo>
                    <a:pt x="0" y="93"/>
                    <a:pt x="68" y="14"/>
                    <a:pt x="159" y="7"/>
                  </a:cubicBezTo>
                  <a:cubicBezTo>
                    <a:pt x="249" y="0"/>
                    <a:pt x="328" y="69"/>
                    <a:pt x="335" y="160"/>
                  </a:cubicBezTo>
                  <a:close/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4" name="Freeform 637">
              <a:extLst>
                <a:ext uri="{FF2B5EF4-FFF2-40B4-BE49-F238E27FC236}">
                  <a16:creationId xmlns:a16="http://schemas.microsoft.com/office/drawing/2014/main" id="{2EAB7D11-7FAD-46BF-A641-B80BF8BAE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573" y="3024294"/>
              <a:ext cx="162494" cy="162493"/>
            </a:xfrm>
            <a:custGeom>
              <a:avLst/>
              <a:gdLst>
                <a:gd name="T0" fmla="*/ 318 w 326"/>
                <a:gd name="T1" fmla="*/ 178 h 327"/>
                <a:gd name="T2" fmla="*/ 148 w 326"/>
                <a:gd name="T3" fmla="*/ 319 h 327"/>
                <a:gd name="T4" fmla="*/ 8 w 326"/>
                <a:gd name="T5" fmla="*/ 148 h 327"/>
                <a:gd name="T6" fmla="*/ 178 w 326"/>
                <a:gd name="T7" fmla="*/ 8 h 327"/>
                <a:gd name="T8" fmla="*/ 318 w 326"/>
                <a:gd name="T9" fmla="*/ 17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7">
                  <a:moveTo>
                    <a:pt x="318" y="178"/>
                  </a:moveTo>
                  <a:cubicBezTo>
                    <a:pt x="310" y="264"/>
                    <a:pt x="234" y="327"/>
                    <a:pt x="148" y="319"/>
                  </a:cubicBezTo>
                  <a:cubicBezTo>
                    <a:pt x="62" y="310"/>
                    <a:pt x="0" y="234"/>
                    <a:pt x="8" y="148"/>
                  </a:cubicBezTo>
                  <a:cubicBezTo>
                    <a:pt x="16" y="63"/>
                    <a:pt x="92" y="0"/>
                    <a:pt x="178" y="8"/>
                  </a:cubicBezTo>
                  <a:cubicBezTo>
                    <a:pt x="264" y="17"/>
                    <a:pt x="326" y="93"/>
                    <a:pt x="318" y="1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5" name="Freeform 638">
              <a:extLst>
                <a:ext uri="{FF2B5EF4-FFF2-40B4-BE49-F238E27FC236}">
                  <a16:creationId xmlns:a16="http://schemas.microsoft.com/office/drawing/2014/main" id="{08904630-5B83-44E9-A60F-49B94453D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252" y="3065862"/>
              <a:ext cx="92584" cy="92584"/>
            </a:xfrm>
            <a:custGeom>
              <a:avLst/>
              <a:gdLst>
                <a:gd name="T0" fmla="*/ 179 w 184"/>
                <a:gd name="T1" fmla="*/ 100 h 184"/>
                <a:gd name="T2" fmla="*/ 84 w 184"/>
                <a:gd name="T3" fmla="*/ 179 h 184"/>
                <a:gd name="T4" fmla="*/ 5 w 184"/>
                <a:gd name="T5" fmla="*/ 83 h 184"/>
                <a:gd name="T6" fmla="*/ 100 w 184"/>
                <a:gd name="T7" fmla="*/ 4 h 184"/>
                <a:gd name="T8" fmla="*/ 179 w 184"/>
                <a:gd name="T9" fmla="*/ 10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179" y="100"/>
                  </a:moveTo>
                  <a:cubicBezTo>
                    <a:pt x="175" y="149"/>
                    <a:pt x="132" y="184"/>
                    <a:pt x="84" y="179"/>
                  </a:cubicBezTo>
                  <a:cubicBezTo>
                    <a:pt x="35" y="175"/>
                    <a:pt x="0" y="132"/>
                    <a:pt x="5" y="83"/>
                  </a:cubicBezTo>
                  <a:cubicBezTo>
                    <a:pt x="9" y="35"/>
                    <a:pt x="52" y="0"/>
                    <a:pt x="100" y="4"/>
                  </a:cubicBezTo>
                  <a:cubicBezTo>
                    <a:pt x="149" y="9"/>
                    <a:pt x="184" y="52"/>
                    <a:pt x="179" y="100"/>
                  </a:cubicBezTo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6" name="Freeform 639">
              <a:extLst>
                <a:ext uri="{FF2B5EF4-FFF2-40B4-BE49-F238E27FC236}">
                  <a16:creationId xmlns:a16="http://schemas.microsoft.com/office/drawing/2014/main" id="{AE00D834-2CB6-4FB8-B21E-60E00D360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169" y="3011069"/>
              <a:ext cx="170051" cy="171941"/>
            </a:xfrm>
            <a:custGeom>
              <a:avLst/>
              <a:gdLst>
                <a:gd name="T0" fmla="*/ 6 w 342"/>
                <a:gd name="T1" fmla="*/ 160 h 342"/>
                <a:gd name="T2" fmla="*/ 159 w 342"/>
                <a:gd name="T3" fmla="*/ 336 h 342"/>
                <a:gd name="T4" fmla="*/ 335 w 342"/>
                <a:gd name="T5" fmla="*/ 183 h 342"/>
                <a:gd name="T6" fmla="*/ 182 w 342"/>
                <a:gd name="T7" fmla="*/ 7 h 342"/>
                <a:gd name="T8" fmla="*/ 6 w 342"/>
                <a:gd name="T9" fmla="*/ 16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342">
                  <a:moveTo>
                    <a:pt x="6" y="160"/>
                  </a:moveTo>
                  <a:cubicBezTo>
                    <a:pt x="0" y="250"/>
                    <a:pt x="68" y="329"/>
                    <a:pt x="159" y="336"/>
                  </a:cubicBezTo>
                  <a:cubicBezTo>
                    <a:pt x="249" y="342"/>
                    <a:pt x="328" y="274"/>
                    <a:pt x="335" y="183"/>
                  </a:cubicBezTo>
                  <a:cubicBezTo>
                    <a:pt x="342" y="93"/>
                    <a:pt x="273" y="14"/>
                    <a:pt x="182" y="7"/>
                  </a:cubicBezTo>
                  <a:cubicBezTo>
                    <a:pt x="92" y="0"/>
                    <a:pt x="13" y="69"/>
                    <a:pt x="6" y="160"/>
                  </a:cubicBezTo>
                  <a:close/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7" name="Freeform 640">
              <a:extLst>
                <a:ext uri="{FF2B5EF4-FFF2-40B4-BE49-F238E27FC236}">
                  <a16:creationId xmlns:a16="http://schemas.microsoft.com/office/drawing/2014/main" id="{37A7D39F-FCC0-4F2C-8351-18AE6E03A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280" y="3024294"/>
              <a:ext cx="164384" cy="162493"/>
            </a:xfrm>
            <a:custGeom>
              <a:avLst/>
              <a:gdLst>
                <a:gd name="T0" fmla="*/ 8 w 326"/>
                <a:gd name="T1" fmla="*/ 178 h 327"/>
                <a:gd name="T2" fmla="*/ 178 w 326"/>
                <a:gd name="T3" fmla="*/ 319 h 327"/>
                <a:gd name="T4" fmla="*/ 318 w 326"/>
                <a:gd name="T5" fmla="*/ 148 h 327"/>
                <a:gd name="T6" fmla="*/ 148 w 326"/>
                <a:gd name="T7" fmla="*/ 8 h 327"/>
                <a:gd name="T8" fmla="*/ 8 w 326"/>
                <a:gd name="T9" fmla="*/ 17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7">
                  <a:moveTo>
                    <a:pt x="8" y="178"/>
                  </a:moveTo>
                  <a:cubicBezTo>
                    <a:pt x="16" y="264"/>
                    <a:pt x="92" y="327"/>
                    <a:pt x="178" y="319"/>
                  </a:cubicBezTo>
                  <a:cubicBezTo>
                    <a:pt x="264" y="310"/>
                    <a:pt x="326" y="234"/>
                    <a:pt x="318" y="148"/>
                  </a:cubicBezTo>
                  <a:cubicBezTo>
                    <a:pt x="310" y="63"/>
                    <a:pt x="234" y="0"/>
                    <a:pt x="148" y="8"/>
                  </a:cubicBezTo>
                  <a:cubicBezTo>
                    <a:pt x="62" y="17"/>
                    <a:pt x="0" y="93"/>
                    <a:pt x="8" y="1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8" name="Freeform 641">
              <a:extLst>
                <a:ext uri="{FF2B5EF4-FFF2-40B4-BE49-F238E27FC236}">
                  <a16:creationId xmlns:a16="http://schemas.microsoft.com/office/drawing/2014/main" id="{00687E1D-4551-4D68-A723-4E612FB91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511" y="3065862"/>
              <a:ext cx="92584" cy="92584"/>
            </a:xfrm>
            <a:custGeom>
              <a:avLst/>
              <a:gdLst>
                <a:gd name="T0" fmla="*/ 5 w 184"/>
                <a:gd name="T1" fmla="*/ 100 h 184"/>
                <a:gd name="T2" fmla="*/ 100 w 184"/>
                <a:gd name="T3" fmla="*/ 179 h 184"/>
                <a:gd name="T4" fmla="*/ 179 w 184"/>
                <a:gd name="T5" fmla="*/ 83 h 184"/>
                <a:gd name="T6" fmla="*/ 84 w 184"/>
                <a:gd name="T7" fmla="*/ 4 h 184"/>
                <a:gd name="T8" fmla="*/ 5 w 184"/>
                <a:gd name="T9" fmla="*/ 10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" y="100"/>
                  </a:moveTo>
                  <a:cubicBezTo>
                    <a:pt x="9" y="149"/>
                    <a:pt x="52" y="184"/>
                    <a:pt x="100" y="179"/>
                  </a:cubicBezTo>
                  <a:cubicBezTo>
                    <a:pt x="149" y="175"/>
                    <a:pt x="184" y="132"/>
                    <a:pt x="179" y="83"/>
                  </a:cubicBezTo>
                  <a:cubicBezTo>
                    <a:pt x="175" y="35"/>
                    <a:pt x="132" y="0"/>
                    <a:pt x="84" y="4"/>
                  </a:cubicBezTo>
                  <a:cubicBezTo>
                    <a:pt x="35" y="9"/>
                    <a:pt x="0" y="52"/>
                    <a:pt x="5" y="100"/>
                  </a:cubicBezTo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9" name="Freeform 642">
              <a:extLst>
                <a:ext uri="{FF2B5EF4-FFF2-40B4-BE49-F238E27FC236}">
                  <a16:creationId xmlns:a16="http://schemas.microsoft.com/office/drawing/2014/main" id="{6096539A-E7DE-4CBD-A05E-5C767D9AD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791" y="3203793"/>
              <a:ext cx="128483" cy="102031"/>
            </a:xfrm>
            <a:custGeom>
              <a:avLst/>
              <a:gdLst>
                <a:gd name="T0" fmla="*/ 90 w 254"/>
                <a:gd name="T1" fmla="*/ 0 h 204"/>
                <a:gd name="T2" fmla="*/ 0 w 254"/>
                <a:gd name="T3" fmla="*/ 193 h 204"/>
                <a:gd name="T4" fmla="*/ 90 w 254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204">
                  <a:moveTo>
                    <a:pt x="90" y="0"/>
                  </a:moveTo>
                  <a:cubicBezTo>
                    <a:pt x="90" y="0"/>
                    <a:pt x="254" y="177"/>
                    <a:pt x="0" y="193"/>
                  </a:cubicBezTo>
                  <a:cubicBezTo>
                    <a:pt x="0" y="193"/>
                    <a:pt x="110" y="204"/>
                    <a:pt x="90" y="0"/>
                  </a:cubicBezTo>
                  <a:close/>
                </a:path>
              </a:pathLst>
            </a:custGeom>
            <a:solidFill>
              <a:srgbClr val="E19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0" name="Freeform 643">
              <a:extLst>
                <a:ext uri="{FF2B5EF4-FFF2-40B4-BE49-F238E27FC236}">
                  <a16:creationId xmlns:a16="http://schemas.microsoft.com/office/drawing/2014/main" id="{AA99D6BD-A383-432C-8B0F-3500A3432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851" y="3370066"/>
              <a:ext cx="323098" cy="136041"/>
            </a:xfrm>
            <a:custGeom>
              <a:avLst/>
              <a:gdLst>
                <a:gd name="T0" fmla="*/ 0 w 644"/>
                <a:gd name="T1" fmla="*/ 6 h 273"/>
                <a:gd name="T2" fmla="*/ 644 w 644"/>
                <a:gd name="T3" fmla="*/ 0 h 273"/>
                <a:gd name="T4" fmla="*/ 302 w 644"/>
                <a:gd name="T5" fmla="*/ 255 h 273"/>
                <a:gd name="T6" fmla="*/ 0 w 644"/>
                <a:gd name="T7" fmla="*/ 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273">
                  <a:moveTo>
                    <a:pt x="0" y="6"/>
                  </a:moveTo>
                  <a:cubicBezTo>
                    <a:pt x="0" y="6"/>
                    <a:pt x="300" y="152"/>
                    <a:pt x="644" y="0"/>
                  </a:cubicBezTo>
                  <a:cubicBezTo>
                    <a:pt x="644" y="0"/>
                    <a:pt x="626" y="273"/>
                    <a:pt x="302" y="255"/>
                  </a:cubicBezTo>
                  <a:cubicBezTo>
                    <a:pt x="48" y="241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702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" name="Freeform 644">
              <a:extLst>
                <a:ext uri="{FF2B5EF4-FFF2-40B4-BE49-F238E27FC236}">
                  <a16:creationId xmlns:a16="http://schemas.microsoft.com/office/drawing/2014/main" id="{D42B8F2A-C4EB-4532-9D3E-385524ECB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202" y="3430528"/>
              <a:ext cx="224846" cy="69911"/>
            </a:xfrm>
            <a:custGeom>
              <a:avLst/>
              <a:gdLst>
                <a:gd name="T0" fmla="*/ 451 w 451"/>
                <a:gd name="T1" fmla="*/ 35 h 139"/>
                <a:gd name="T2" fmla="*/ 424 w 451"/>
                <a:gd name="T3" fmla="*/ 26 h 139"/>
                <a:gd name="T4" fmla="*/ 122 w 451"/>
                <a:gd name="T5" fmla="*/ 36 h 139"/>
                <a:gd name="T6" fmla="*/ 0 w 451"/>
                <a:gd name="T7" fmla="*/ 71 h 139"/>
                <a:gd name="T8" fmla="*/ 178 w 451"/>
                <a:gd name="T9" fmla="*/ 131 h 139"/>
                <a:gd name="T10" fmla="*/ 451 w 451"/>
                <a:gd name="T11" fmla="*/ 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139">
                  <a:moveTo>
                    <a:pt x="451" y="35"/>
                  </a:moveTo>
                  <a:cubicBezTo>
                    <a:pt x="442" y="32"/>
                    <a:pt x="433" y="29"/>
                    <a:pt x="424" y="26"/>
                  </a:cubicBezTo>
                  <a:cubicBezTo>
                    <a:pt x="326" y="0"/>
                    <a:pt x="222" y="18"/>
                    <a:pt x="122" y="36"/>
                  </a:cubicBezTo>
                  <a:cubicBezTo>
                    <a:pt x="82" y="44"/>
                    <a:pt x="39" y="54"/>
                    <a:pt x="0" y="71"/>
                  </a:cubicBezTo>
                  <a:cubicBezTo>
                    <a:pt x="44" y="102"/>
                    <a:pt x="101" y="127"/>
                    <a:pt x="178" y="131"/>
                  </a:cubicBezTo>
                  <a:cubicBezTo>
                    <a:pt x="319" y="139"/>
                    <a:pt x="402" y="91"/>
                    <a:pt x="451" y="35"/>
                  </a:cubicBezTo>
                </a:path>
              </a:pathLst>
            </a:custGeom>
            <a:solidFill>
              <a:srgbClr val="F06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2" name="Freeform 645">
              <a:extLst>
                <a:ext uri="{FF2B5EF4-FFF2-40B4-BE49-F238E27FC236}">
                  <a16:creationId xmlns:a16="http://schemas.microsoft.com/office/drawing/2014/main" id="{DE2D5F7C-10A9-4678-B193-798D72402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750" y="3381402"/>
              <a:ext cx="251299" cy="79357"/>
            </a:xfrm>
            <a:custGeom>
              <a:avLst/>
              <a:gdLst>
                <a:gd name="T0" fmla="*/ 0 w 505"/>
                <a:gd name="T1" fmla="*/ 8 h 158"/>
                <a:gd name="T2" fmla="*/ 272 w 505"/>
                <a:gd name="T3" fmla="*/ 43 h 158"/>
                <a:gd name="T4" fmla="*/ 505 w 505"/>
                <a:gd name="T5" fmla="*/ 0 h 158"/>
                <a:gd name="T6" fmla="*/ 356 w 505"/>
                <a:gd name="T7" fmla="*/ 126 h 158"/>
                <a:gd name="T8" fmla="*/ 117 w 505"/>
                <a:gd name="T9" fmla="*/ 114 h 158"/>
                <a:gd name="T10" fmla="*/ 0 w 505"/>
                <a:gd name="T11" fmla="*/ 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5" h="158">
                  <a:moveTo>
                    <a:pt x="0" y="8"/>
                  </a:moveTo>
                  <a:cubicBezTo>
                    <a:pt x="0" y="8"/>
                    <a:pt x="132" y="48"/>
                    <a:pt x="272" y="43"/>
                  </a:cubicBezTo>
                  <a:cubicBezTo>
                    <a:pt x="391" y="39"/>
                    <a:pt x="505" y="0"/>
                    <a:pt x="505" y="0"/>
                  </a:cubicBezTo>
                  <a:cubicBezTo>
                    <a:pt x="505" y="0"/>
                    <a:pt x="484" y="95"/>
                    <a:pt x="356" y="126"/>
                  </a:cubicBezTo>
                  <a:cubicBezTo>
                    <a:pt x="228" y="158"/>
                    <a:pt x="117" y="114"/>
                    <a:pt x="117" y="114"/>
                  </a:cubicBezTo>
                  <a:cubicBezTo>
                    <a:pt x="117" y="114"/>
                    <a:pt x="21" y="75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3" name="Freeform 646">
              <a:extLst>
                <a:ext uri="{FF2B5EF4-FFF2-40B4-BE49-F238E27FC236}">
                  <a16:creationId xmlns:a16="http://schemas.microsoft.com/office/drawing/2014/main" id="{5DC15078-3918-4C17-B233-D4394D848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658" y="2474462"/>
              <a:ext cx="279640" cy="615964"/>
            </a:xfrm>
            <a:custGeom>
              <a:avLst/>
              <a:gdLst>
                <a:gd name="T0" fmla="*/ 554 w 561"/>
                <a:gd name="T1" fmla="*/ 1211 h 1233"/>
                <a:gd name="T2" fmla="*/ 395 w 561"/>
                <a:gd name="T3" fmla="*/ 1233 h 1233"/>
                <a:gd name="T4" fmla="*/ 0 w 561"/>
                <a:gd name="T5" fmla="*/ 218 h 1233"/>
                <a:gd name="T6" fmla="*/ 455 w 561"/>
                <a:gd name="T7" fmla="*/ 220 h 1233"/>
                <a:gd name="T8" fmla="*/ 554 w 561"/>
                <a:gd name="T9" fmla="*/ 1211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1233">
                  <a:moveTo>
                    <a:pt x="554" y="1211"/>
                  </a:moveTo>
                  <a:lnTo>
                    <a:pt x="395" y="1233"/>
                  </a:lnTo>
                  <a:lnTo>
                    <a:pt x="0" y="218"/>
                  </a:lnTo>
                  <a:cubicBezTo>
                    <a:pt x="0" y="218"/>
                    <a:pt x="348" y="0"/>
                    <a:pt x="455" y="220"/>
                  </a:cubicBezTo>
                  <a:cubicBezTo>
                    <a:pt x="561" y="441"/>
                    <a:pt x="554" y="1211"/>
                    <a:pt x="554" y="1211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4" name="Freeform 647">
              <a:extLst>
                <a:ext uri="{FF2B5EF4-FFF2-40B4-BE49-F238E27FC236}">
                  <a16:creationId xmlns:a16="http://schemas.microsoft.com/office/drawing/2014/main" id="{38E5C6C9-7042-46C2-8276-7EB2EB965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048" y="2446120"/>
              <a:ext cx="1112892" cy="404344"/>
            </a:xfrm>
            <a:custGeom>
              <a:avLst/>
              <a:gdLst>
                <a:gd name="T0" fmla="*/ 488 w 2226"/>
                <a:gd name="T1" fmla="*/ 439 h 811"/>
                <a:gd name="T2" fmla="*/ 0 w 2226"/>
                <a:gd name="T3" fmla="*/ 0 h 811"/>
                <a:gd name="T4" fmla="*/ 536 w 2226"/>
                <a:gd name="T5" fmla="*/ 547 h 811"/>
                <a:gd name="T6" fmla="*/ 2226 w 2226"/>
                <a:gd name="T7" fmla="*/ 384 h 811"/>
                <a:gd name="T8" fmla="*/ 2223 w 2226"/>
                <a:gd name="T9" fmla="*/ 377 h 811"/>
                <a:gd name="T10" fmla="*/ 488 w 2226"/>
                <a:gd name="T11" fmla="*/ 439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6" h="811">
                  <a:moveTo>
                    <a:pt x="488" y="439"/>
                  </a:moveTo>
                  <a:cubicBezTo>
                    <a:pt x="211" y="344"/>
                    <a:pt x="71" y="167"/>
                    <a:pt x="0" y="0"/>
                  </a:cubicBezTo>
                  <a:cubicBezTo>
                    <a:pt x="48" y="189"/>
                    <a:pt x="180" y="443"/>
                    <a:pt x="536" y="547"/>
                  </a:cubicBezTo>
                  <a:cubicBezTo>
                    <a:pt x="1138" y="721"/>
                    <a:pt x="1314" y="811"/>
                    <a:pt x="2226" y="384"/>
                  </a:cubicBezTo>
                  <a:cubicBezTo>
                    <a:pt x="2226" y="384"/>
                    <a:pt x="2225" y="382"/>
                    <a:pt x="2223" y="377"/>
                  </a:cubicBezTo>
                  <a:cubicBezTo>
                    <a:pt x="1289" y="754"/>
                    <a:pt x="1102" y="650"/>
                    <a:pt x="488" y="439"/>
                  </a:cubicBezTo>
                </a:path>
              </a:pathLst>
            </a:custGeom>
            <a:solidFill>
              <a:srgbClr val="726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5" name="Freeform 648">
              <a:extLst>
                <a:ext uri="{FF2B5EF4-FFF2-40B4-BE49-F238E27FC236}">
                  <a16:creationId xmlns:a16="http://schemas.microsoft.com/office/drawing/2014/main" id="{17C4BCD9-E4C2-4FF0-9BB4-E579C1A2F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044" y="2249616"/>
              <a:ext cx="1128008" cy="572507"/>
            </a:xfrm>
            <a:custGeom>
              <a:avLst/>
              <a:gdLst>
                <a:gd name="T0" fmla="*/ 521 w 2256"/>
                <a:gd name="T1" fmla="*/ 834 h 1149"/>
                <a:gd name="T2" fmla="*/ 2256 w 2256"/>
                <a:gd name="T3" fmla="*/ 772 h 1149"/>
                <a:gd name="T4" fmla="*/ 1055 w 2256"/>
                <a:gd name="T5" fmla="*/ 165 h 1149"/>
                <a:gd name="T6" fmla="*/ 7 w 2256"/>
                <a:gd name="T7" fmla="*/ 165 h 1149"/>
                <a:gd name="T8" fmla="*/ 33 w 2256"/>
                <a:gd name="T9" fmla="*/ 395 h 1149"/>
                <a:gd name="T10" fmla="*/ 521 w 2256"/>
                <a:gd name="T11" fmla="*/ 834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6" h="1149">
                  <a:moveTo>
                    <a:pt x="521" y="834"/>
                  </a:moveTo>
                  <a:cubicBezTo>
                    <a:pt x="1135" y="1045"/>
                    <a:pt x="1322" y="1149"/>
                    <a:pt x="2256" y="772"/>
                  </a:cubicBezTo>
                  <a:cubicBezTo>
                    <a:pt x="2220" y="697"/>
                    <a:pt x="1862" y="0"/>
                    <a:pt x="1055" y="165"/>
                  </a:cubicBezTo>
                  <a:cubicBezTo>
                    <a:pt x="201" y="340"/>
                    <a:pt x="7" y="165"/>
                    <a:pt x="7" y="165"/>
                  </a:cubicBezTo>
                  <a:cubicBezTo>
                    <a:pt x="7" y="165"/>
                    <a:pt x="0" y="265"/>
                    <a:pt x="33" y="395"/>
                  </a:cubicBezTo>
                  <a:cubicBezTo>
                    <a:pt x="104" y="562"/>
                    <a:pt x="244" y="739"/>
                    <a:pt x="521" y="834"/>
                  </a:cubicBezTo>
                  <a:close/>
                </a:path>
              </a:pathLst>
            </a:custGeom>
            <a:solidFill>
              <a:srgbClr val="E3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6" name="Freeform 649">
              <a:extLst>
                <a:ext uri="{FF2B5EF4-FFF2-40B4-BE49-F238E27FC236}">
                  <a16:creationId xmlns:a16="http://schemas.microsoft.com/office/drawing/2014/main" id="{CFEC2932-86EF-499E-9FF7-23BF768F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894" y="2661518"/>
              <a:ext cx="285309" cy="428908"/>
            </a:xfrm>
            <a:custGeom>
              <a:avLst/>
              <a:gdLst>
                <a:gd name="T0" fmla="*/ 297 w 568"/>
                <a:gd name="T1" fmla="*/ 858 h 858"/>
                <a:gd name="T2" fmla="*/ 0 w 568"/>
                <a:gd name="T3" fmla="*/ 202 h 858"/>
                <a:gd name="T4" fmla="*/ 279 w 568"/>
                <a:gd name="T5" fmla="*/ 201 h 858"/>
                <a:gd name="T6" fmla="*/ 400 w 568"/>
                <a:gd name="T7" fmla="*/ 0 h 858"/>
                <a:gd name="T8" fmla="*/ 456 w 568"/>
                <a:gd name="T9" fmla="*/ 836 h 858"/>
                <a:gd name="T10" fmla="*/ 297 w 568"/>
                <a:gd name="T11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8" h="858">
                  <a:moveTo>
                    <a:pt x="297" y="858"/>
                  </a:moveTo>
                  <a:lnTo>
                    <a:pt x="0" y="202"/>
                  </a:lnTo>
                  <a:cubicBezTo>
                    <a:pt x="0" y="202"/>
                    <a:pt x="149" y="301"/>
                    <a:pt x="279" y="201"/>
                  </a:cubicBezTo>
                  <a:cubicBezTo>
                    <a:pt x="409" y="101"/>
                    <a:pt x="400" y="0"/>
                    <a:pt x="400" y="0"/>
                  </a:cubicBezTo>
                  <a:cubicBezTo>
                    <a:pt x="400" y="0"/>
                    <a:pt x="568" y="587"/>
                    <a:pt x="456" y="836"/>
                  </a:cubicBezTo>
                  <a:lnTo>
                    <a:pt x="297" y="858"/>
                  </a:lnTo>
                </a:path>
              </a:pathLst>
            </a:custGeom>
            <a:solidFill>
              <a:srgbClr val="E3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7" name="Freeform 650">
              <a:extLst>
                <a:ext uri="{FF2B5EF4-FFF2-40B4-BE49-F238E27FC236}">
                  <a16:creationId xmlns:a16="http://schemas.microsoft.com/office/drawing/2014/main" id="{FE1B65FB-C03B-4ECB-A617-48A5FF24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738" y="3203793"/>
              <a:ext cx="937172" cy="408123"/>
            </a:xfrm>
            <a:custGeom>
              <a:avLst/>
              <a:gdLst>
                <a:gd name="T0" fmla="*/ 1052 w 1874"/>
                <a:gd name="T1" fmla="*/ 767 h 819"/>
                <a:gd name="T2" fmla="*/ 9 w 1874"/>
                <a:gd name="T3" fmla="*/ 24 h 819"/>
                <a:gd name="T4" fmla="*/ 0 w 1874"/>
                <a:gd name="T5" fmla="*/ 0 h 819"/>
                <a:gd name="T6" fmla="*/ 1035 w 1874"/>
                <a:gd name="T7" fmla="*/ 808 h 819"/>
                <a:gd name="T8" fmla="*/ 1874 w 1874"/>
                <a:gd name="T9" fmla="*/ 455 h 819"/>
                <a:gd name="T10" fmla="*/ 1052 w 1874"/>
                <a:gd name="T11" fmla="*/ 767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4" h="819">
                  <a:moveTo>
                    <a:pt x="1052" y="767"/>
                  </a:moveTo>
                  <a:cubicBezTo>
                    <a:pt x="248" y="748"/>
                    <a:pt x="82" y="302"/>
                    <a:pt x="9" y="24"/>
                  </a:cubicBezTo>
                  <a:cubicBezTo>
                    <a:pt x="3" y="9"/>
                    <a:pt x="0" y="0"/>
                    <a:pt x="0" y="0"/>
                  </a:cubicBezTo>
                  <a:cubicBezTo>
                    <a:pt x="64" y="250"/>
                    <a:pt x="163" y="788"/>
                    <a:pt x="1035" y="808"/>
                  </a:cubicBezTo>
                  <a:cubicBezTo>
                    <a:pt x="1489" y="819"/>
                    <a:pt x="1739" y="634"/>
                    <a:pt x="1874" y="455"/>
                  </a:cubicBezTo>
                  <a:cubicBezTo>
                    <a:pt x="1727" y="621"/>
                    <a:pt x="1476" y="777"/>
                    <a:pt x="1052" y="767"/>
                  </a:cubicBezTo>
                </a:path>
              </a:pathLst>
            </a:custGeom>
            <a:solidFill>
              <a:srgbClr val="BC8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8" name="Freeform 653">
              <a:extLst>
                <a:ext uri="{FF2B5EF4-FFF2-40B4-BE49-F238E27FC236}">
                  <a16:creationId xmlns:a16="http://schemas.microsoft.com/office/drawing/2014/main" id="{EB33E502-C61D-4168-B3F3-1A71BFC316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0310" y="2950606"/>
              <a:ext cx="391119" cy="277751"/>
            </a:xfrm>
            <a:custGeom>
              <a:avLst/>
              <a:gdLst>
                <a:gd name="T0" fmla="*/ 38 w 783"/>
                <a:gd name="T1" fmla="*/ 93 h 556"/>
                <a:gd name="T2" fmla="*/ 53 w 783"/>
                <a:gd name="T3" fmla="*/ 273 h 556"/>
                <a:gd name="T4" fmla="*/ 417 w 783"/>
                <a:gd name="T5" fmla="*/ 515 h 556"/>
                <a:gd name="T6" fmla="*/ 658 w 783"/>
                <a:gd name="T7" fmla="*/ 440 h 556"/>
                <a:gd name="T8" fmla="*/ 738 w 783"/>
                <a:gd name="T9" fmla="*/ 219 h 556"/>
                <a:gd name="T10" fmla="*/ 724 w 783"/>
                <a:gd name="T11" fmla="*/ 39 h 556"/>
                <a:gd name="T12" fmla="*/ 38 w 783"/>
                <a:gd name="T13" fmla="*/ 93 h 556"/>
                <a:gd name="T14" fmla="*/ 251 w 783"/>
                <a:gd name="T15" fmla="*/ 545 h 556"/>
                <a:gd name="T16" fmla="*/ 17 w 783"/>
                <a:gd name="T17" fmla="*/ 276 h 556"/>
                <a:gd name="T18" fmla="*/ 0 w 783"/>
                <a:gd name="T19" fmla="*/ 60 h 556"/>
                <a:gd name="T20" fmla="*/ 757 w 783"/>
                <a:gd name="T21" fmla="*/ 0 h 556"/>
                <a:gd name="T22" fmla="*/ 774 w 783"/>
                <a:gd name="T23" fmla="*/ 216 h 556"/>
                <a:gd name="T24" fmla="*/ 680 w 783"/>
                <a:gd name="T25" fmla="*/ 468 h 556"/>
                <a:gd name="T26" fmla="*/ 420 w 783"/>
                <a:gd name="T27" fmla="*/ 550 h 556"/>
                <a:gd name="T28" fmla="*/ 251 w 783"/>
                <a:gd name="T29" fmla="*/ 54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3" h="556">
                  <a:moveTo>
                    <a:pt x="38" y="93"/>
                  </a:moveTo>
                  <a:lnTo>
                    <a:pt x="53" y="273"/>
                  </a:lnTo>
                  <a:cubicBezTo>
                    <a:pt x="67" y="456"/>
                    <a:pt x="183" y="533"/>
                    <a:pt x="417" y="515"/>
                  </a:cubicBezTo>
                  <a:cubicBezTo>
                    <a:pt x="525" y="506"/>
                    <a:pt x="604" y="482"/>
                    <a:pt x="658" y="440"/>
                  </a:cubicBezTo>
                  <a:cubicBezTo>
                    <a:pt x="720" y="391"/>
                    <a:pt x="746" y="318"/>
                    <a:pt x="738" y="219"/>
                  </a:cubicBezTo>
                  <a:lnTo>
                    <a:pt x="724" y="39"/>
                  </a:lnTo>
                  <a:lnTo>
                    <a:pt x="38" y="93"/>
                  </a:lnTo>
                  <a:close/>
                  <a:moveTo>
                    <a:pt x="251" y="545"/>
                  </a:moveTo>
                  <a:cubicBezTo>
                    <a:pt x="108" y="518"/>
                    <a:pt x="29" y="428"/>
                    <a:pt x="17" y="276"/>
                  </a:cubicBezTo>
                  <a:lnTo>
                    <a:pt x="0" y="60"/>
                  </a:lnTo>
                  <a:lnTo>
                    <a:pt x="757" y="0"/>
                  </a:lnTo>
                  <a:lnTo>
                    <a:pt x="774" y="216"/>
                  </a:lnTo>
                  <a:cubicBezTo>
                    <a:pt x="783" y="327"/>
                    <a:pt x="751" y="412"/>
                    <a:pt x="680" y="468"/>
                  </a:cubicBezTo>
                  <a:cubicBezTo>
                    <a:pt x="621" y="514"/>
                    <a:pt x="535" y="541"/>
                    <a:pt x="420" y="550"/>
                  </a:cubicBezTo>
                  <a:cubicBezTo>
                    <a:pt x="355" y="556"/>
                    <a:pt x="300" y="554"/>
                    <a:pt x="251" y="545"/>
                  </a:cubicBezTo>
                </a:path>
              </a:pathLst>
            </a:custGeom>
            <a:solidFill>
              <a:srgbClr val="4D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9" name="Freeform 654">
              <a:extLst>
                <a:ext uri="{FF2B5EF4-FFF2-40B4-BE49-F238E27FC236}">
                  <a16:creationId xmlns:a16="http://schemas.microsoft.com/office/drawing/2014/main" id="{40560CDE-7145-4D30-9F3E-92E1F9450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313" y="3020515"/>
              <a:ext cx="156826" cy="18895"/>
            </a:xfrm>
            <a:custGeom>
              <a:avLst/>
              <a:gdLst>
                <a:gd name="T0" fmla="*/ 0 w 83"/>
                <a:gd name="T1" fmla="*/ 9 h 10"/>
                <a:gd name="T2" fmla="*/ 0 w 83"/>
                <a:gd name="T3" fmla="*/ 0 h 10"/>
                <a:gd name="T4" fmla="*/ 83 w 83"/>
                <a:gd name="T5" fmla="*/ 1 h 10"/>
                <a:gd name="T6" fmla="*/ 83 w 83"/>
                <a:gd name="T7" fmla="*/ 10 h 10"/>
                <a:gd name="T8" fmla="*/ 0 w 83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0">
                  <a:moveTo>
                    <a:pt x="0" y="9"/>
                  </a:moveTo>
                  <a:lnTo>
                    <a:pt x="0" y="0"/>
                  </a:lnTo>
                  <a:lnTo>
                    <a:pt x="83" y="1"/>
                  </a:lnTo>
                  <a:lnTo>
                    <a:pt x="83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D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0" name="Freeform 655">
              <a:extLst>
                <a:ext uri="{FF2B5EF4-FFF2-40B4-BE49-F238E27FC236}">
                  <a16:creationId xmlns:a16="http://schemas.microsoft.com/office/drawing/2014/main" id="{DD98C504-91D1-410B-A311-D19E987FEF23}"/>
                </a:ext>
              </a:extLst>
            </p:cNvPr>
            <p:cNvSpPr>
              <a:spLocks noEditPoints="1"/>
            </p:cNvSpPr>
            <p:nvPr/>
          </p:nvSpPr>
          <p:spPr bwMode="auto">
            <a:xfrm rot="20915661">
              <a:off x="2114797" y="2943048"/>
              <a:ext cx="408123" cy="319319"/>
            </a:xfrm>
            <a:custGeom>
              <a:avLst/>
              <a:gdLst>
                <a:gd name="T0" fmla="*/ 114 w 817"/>
                <a:gd name="T1" fmla="*/ 45 h 640"/>
                <a:gd name="T2" fmla="*/ 65 w 817"/>
                <a:gd name="T3" fmla="*/ 206 h 640"/>
                <a:gd name="T4" fmla="*/ 100 w 817"/>
                <a:gd name="T5" fmla="*/ 425 h 640"/>
                <a:gd name="T6" fmla="*/ 320 w 817"/>
                <a:gd name="T7" fmla="*/ 548 h 640"/>
                <a:gd name="T8" fmla="*/ 408 w 817"/>
                <a:gd name="T9" fmla="*/ 570 h 640"/>
                <a:gd name="T10" fmla="*/ 722 w 817"/>
                <a:gd name="T11" fmla="*/ 408 h 640"/>
                <a:gd name="T12" fmla="*/ 772 w 817"/>
                <a:gd name="T13" fmla="*/ 247 h 640"/>
                <a:gd name="T14" fmla="*/ 114 w 817"/>
                <a:gd name="T15" fmla="*/ 45 h 640"/>
                <a:gd name="T16" fmla="*/ 402 w 817"/>
                <a:gd name="T17" fmla="*/ 605 h 640"/>
                <a:gd name="T18" fmla="*/ 309 w 817"/>
                <a:gd name="T19" fmla="*/ 582 h 640"/>
                <a:gd name="T20" fmla="*/ 72 w 817"/>
                <a:gd name="T21" fmla="*/ 448 h 640"/>
                <a:gd name="T22" fmla="*/ 30 w 817"/>
                <a:gd name="T23" fmla="*/ 196 h 640"/>
                <a:gd name="T24" fmla="*/ 90 w 817"/>
                <a:gd name="T25" fmla="*/ 0 h 640"/>
                <a:gd name="T26" fmla="*/ 817 w 817"/>
                <a:gd name="T27" fmla="*/ 223 h 640"/>
                <a:gd name="T28" fmla="*/ 757 w 817"/>
                <a:gd name="T29" fmla="*/ 419 h 640"/>
                <a:gd name="T30" fmla="*/ 402 w 817"/>
                <a:gd name="T31" fmla="*/ 605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7" h="640">
                  <a:moveTo>
                    <a:pt x="114" y="45"/>
                  </a:moveTo>
                  <a:lnTo>
                    <a:pt x="65" y="206"/>
                  </a:lnTo>
                  <a:cubicBezTo>
                    <a:pt x="37" y="295"/>
                    <a:pt x="49" y="367"/>
                    <a:pt x="100" y="425"/>
                  </a:cubicBezTo>
                  <a:cubicBezTo>
                    <a:pt x="143" y="476"/>
                    <a:pt x="215" y="516"/>
                    <a:pt x="320" y="548"/>
                  </a:cubicBezTo>
                  <a:cubicBezTo>
                    <a:pt x="351" y="557"/>
                    <a:pt x="381" y="565"/>
                    <a:pt x="408" y="570"/>
                  </a:cubicBezTo>
                  <a:cubicBezTo>
                    <a:pt x="577" y="601"/>
                    <a:pt x="679" y="548"/>
                    <a:pt x="722" y="408"/>
                  </a:cubicBezTo>
                  <a:lnTo>
                    <a:pt x="772" y="247"/>
                  </a:lnTo>
                  <a:lnTo>
                    <a:pt x="114" y="45"/>
                  </a:lnTo>
                  <a:close/>
                  <a:moveTo>
                    <a:pt x="402" y="605"/>
                  </a:moveTo>
                  <a:cubicBezTo>
                    <a:pt x="373" y="600"/>
                    <a:pt x="342" y="592"/>
                    <a:pt x="309" y="582"/>
                  </a:cubicBezTo>
                  <a:cubicBezTo>
                    <a:pt x="198" y="548"/>
                    <a:pt x="121" y="504"/>
                    <a:pt x="72" y="448"/>
                  </a:cubicBezTo>
                  <a:cubicBezTo>
                    <a:pt x="14" y="381"/>
                    <a:pt x="0" y="296"/>
                    <a:pt x="30" y="196"/>
                  </a:cubicBezTo>
                  <a:lnTo>
                    <a:pt x="90" y="0"/>
                  </a:lnTo>
                  <a:lnTo>
                    <a:pt x="817" y="223"/>
                  </a:lnTo>
                  <a:lnTo>
                    <a:pt x="757" y="419"/>
                  </a:lnTo>
                  <a:cubicBezTo>
                    <a:pt x="708" y="577"/>
                    <a:pt x="589" y="640"/>
                    <a:pt x="402" y="605"/>
                  </a:cubicBezTo>
                  <a:close/>
                </a:path>
              </a:pathLst>
            </a:custGeom>
            <a:solidFill>
              <a:srgbClr val="4D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1" name="Freeform 656">
              <a:extLst>
                <a:ext uri="{FF2B5EF4-FFF2-40B4-BE49-F238E27FC236}">
                  <a16:creationId xmlns:a16="http://schemas.microsoft.com/office/drawing/2014/main" id="{A6438B9C-A2C9-432E-A279-14072C7DA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920" y="2759770"/>
              <a:ext cx="519602" cy="134152"/>
            </a:xfrm>
            <a:custGeom>
              <a:avLst/>
              <a:gdLst>
                <a:gd name="T0" fmla="*/ 0 w 1038"/>
                <a:gd name="T1" fmla="*/ 267 h 267"/>
                <a:gd name="T2" fmla="*/ 1038 w 1038"/>
                <a:gd name="T3" fmla="*/ 267 h 267"/>
                <a:gd name="T4" fmla="*/ 0 w 1038"/>
                <a:gd name="T5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8" h="267">
                  <a:moveTo>
                    <a:pt x="0" y="267"/>
                  </a:moveTo>
                  <a:cubicBezTo>
                    <a:pt x="0" y="267"/>
                    <a:pt x="519" y="134"/>
                    <a:pt x="1038" y="267"/>
                  </a:cubicBezTo>
                  <a:cubicBezTo>
                    <a:pt x="1038" y="267"/>
                    <a:pt x="563" y="0"/>
                    <a:pt x="0" y="267"/>
                  </a:cubicBezTo>
                  <a:close/>
                </a:path>
              </a:pathLst>
            </a:custGeom>
            <a:solidFill>
              <a:srgbClr val="F3B4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2" name="Freeform 657">
              <a:extLst>
                <a:ext uri="{FF2B5EF4-FFF2-40B4-BE49-F238E27FC236}">
                  <a16:creationId xmlns:a16="http://schemas.microsoft.com/office/drawing/2014/main" id="{AAB9EFC7-BE17-4AF4-A085-991311434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823" y="2330863"/>
              <a:ext cx="1035424" cy="479923"/>
            </a:xfrm>
            <a:custGeom>
              <a:avLst/>
              <a:gdLst>
                <a:gd name="T0" fmla="*/ 2072 w 2072"/>
                <a:gd name="T1" fmla="*/ 555 h 961"/>
                <a:gd name="T2" fmla="*/ 855 w 2072"/>
                <a:gd name="T3" fmla="*/ 715 h 961"/>
                <a:gd name="T4" fmla="*/ 0 w 2072"/>
                <a:gd name="T5" fmla="*/ 0 h 961"/>
                <a:gd name="T6" fmla="*/ 2072 w 2072"/>
                <a:gd name="T7" fmla="*/ 555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2" h="961">
                  <a:moveTo>
                    <a:pt x="2072" y="555"/>
                  </a:moveTo>
                  <a:cubicBezTo>
                    <a:pt x="2072" y="555"/>
                    <a:pt x="1420" y="961"/>
                    <a:pt x="855" y="715"/>
                  </a:cubicBezTo>
                  <a:cubicBezTo>
                    <a:pt x="5" y="344"/>
                    <a:pt x="0" y="0"/>
                    <a:pt x="0" y="0"/>
                  </a:cubicBezTo>
                  <a:cubicBezTo>
                    <a:pt x="0" y="0"/>
                    <a:pt x="1116" y="918"/>
                    <a:pt x="2072" y="555"/>
                  </a:cubicBezTo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35001D34-E71A-431E-A3D0-A3813C9527B1}"/>
              </a:ext>
            </a:extLst>
          </p:cNvPr>
          <p:cNvGrpSpPr/>
          <p:nvPr/>
        </p:nvGrpSpPr>
        <p:grpSpPr>
          <a:xfrm flipH="1">
            <a:off x="-358776" y="4325857"/>
            <a:ext cx="4683125" cy="1179593"/>
            <a:chOff x="358775" y="3794125"/>
            <a:chExt cx="3163888" cy="796925"/>
          </a:xfrm>
          <a:solidFill>
            <a:srgbClr val="000044"/>
          </a:solidFill>
        </p:grpSpPr>
        <p:sp>
          <p:nvSpPr>
            <p:cNvPr id="227" name="Freeform 85">
              <a:extLst>
                <a:ext uri="{FF2B5EF4-FFF2-40B4-BE49-F238E27FC236}">
                  <a16:creationId xmlns:a16="http://schemas.microsoft.com/office/drawing/2014/main" id="{9A3C8396-FB20-4617-A77D-8E3D0833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" y="4105275"/>
              <a:ext cx="503238" cy="387350"/>
            </a:xfrm>
            <a:custGeom>
              <a:avLst/>
              <a:gdLst>
                <a:gd name="T0" fmla="*/ 0 w 317"/>
                <a:gd name="T1" fmla="*/ 0 h 244"/>
                <a:gd name="T2" fmla="*/ 317 w 317"/>
                <a:gd name="T3" fmla="*/ 0 h 244"/>
                <a:gd name="T4" fmla="*/ 317 w 317"/>
                <a:gd name="T5" fmla="*/ 244 h 244"/>
                <a:gd name="T6" fmla="*/ 0 w 317"/>
                <a:gd name="T7" fmla="*/ 244 h 244"/>
                <a:gd name="T8" fmla="*/ 80 w 317"/>
                <a:gd name="T9" fmla="*/ 122 h 244"/>
                <a:gd name="T10" fmla="*/ 0 w 317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44">
                  <a:moveTo>
                    <a:pt x="0" y="0"/>
                  </a:moveTo>
                  <a:lnTo>
                    <a:pt x="317" y="0"/>
                  </a:lnTo>
                  <a:lnTo>
                    <a:pt x="317" y="244"/>
                  </a:lnTo>
                  <a:lnTo>
                    <a:pt x="0" y="244"/>
                  </a:lnTo>
                  <a:lnTo>
                    <a:pt x="80" y="12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8" name="Freeform 86">
              <a:extLst>
                <a:ext uri="{FF2B5EF4-FFF2-40B4-BE49-F238E27FC236}">
                  <a16:creationId xmlns:a16="http://schemas.microsoft.com/office/drawing/2014/main" id="{68C3CD56-D939-40A1-B99A-371BC81B2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" y="4197350"/>
              <a:ext cx="312738" cy="295275"/>
            </a:xfrm>
            <a:custGeom>
              <a:avLst/>
              <a:gdLst>
                <a:gd name="T0" fmla="*/ 0 w 881"/>
                <a:gd name="T1" fmla="*/ 0 h 832"/>
                <a:gd name="T2" fmla="*/ 881 w 881"/>
                <a:gd name="T3" fmla="*/ 282 h 832"/>
                <a:gd name="T4" fmla="*/ 881 w 881"/>
                <a:gd name="T5" fmla="*/ 832 h 832"/>
                <a:gd name="T6" fmla="*/ 0 w 881"/>
                <a:gd name="T7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1" h="832">
                  <a:moveTo>
                    <a:pt x="0" y="0"/>
                  </a:moveTo>
                  <a:lnTo>
                    <a:pt x="881" y="282"/>
                  </a:lnTo>
                  <a:lnTo>
                    <a:pt x="881" y="8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1" name="Freeform 89">
              <a:extLst>
                <a:ext uri="{FF2B5EF4-FFF2-40B4-BE49-F238E27FC236}">
                  <a16:creationId xmlns:a16="http://schemas.microsoft.com/office/drawing/2014/main" id="{11728437-0A43-4392-B117-C508F7121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" y="3794125"/>
              <a:ext cx="2973388" cy="796925"/>
            </a:xfrm>
            <a:custGeom>
              <a:avLst/>
              <a:gdLst>
                <a:gd name="T0" fmla="*/ 8365 w 8365"/>
                <a:gd name="T1" fmla="*/ 1138 h 2247"/>
                <a:gd name="T2" fmla="*/ 0 w 8365"/>
                <a:gd name="T3" fmla="*/ 1138 h 2247"/>
                <a:gd name="T4" fmla="*/ 471 w 8365"/>
                <a:gd name="T5" fmla="*/ 0 h 2247"/>
                <a:gd name="T6" fmla="*/ 7894 w 8365"/>
                <a:gd name="T7" fmla="*/ 0 h 2247"/>
                <a:gd name="T8" fmla="*/ 8365 w 8365"/>
                <a:gd name="T9" fmla="*/ 1138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5" h="2247">
                  <a:moveTo>
                    <a:pt x="8365" y="1138"/>
                  </a:moveTo>
                  <a:cubicBezTo>
                    <a:pt x="5687" y="2247"/>
                    <a:pt x="2678" y="2247"/>
                    <a:pt x="0" y="1138"/>
                  </a:cubicBezTo>
                  <a:cubicBezTo>
                    <a:pt x="157" y="759"/>
                    <a:pt x="314" y="380"/>
                    <a:pt x="471" y="0"/>
                  </a:cubicBezTo>
                  <a:cubicBezTo>
                    <a:pt x="2848" y="985"/>
                    <a:pt x="5518" y="985"/>
                    <a:pt x="7894" y="0"/>
                  </a:cubicBezTo>
                  <a:cubicBezTo>
                    <a:pt x="8051" y="380"/>
                    <a:pt x="8208" y="759"/>
                    <a:pt x="8365" y="1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49" name="Rectangle 348">
            <a:extLst>
              <a:ext uri="{FF2B5EF4-FFF2-40B4-BE49-F238E27FC236}">
                <a16:creationId xmlns:a16="http://schemas.microsoft.com/office/drawing/2014/main" id="{3F0FB85A-1BDC-4D21-9CC0-235346591307}"/>
              </a:ext>
            </a:extLst>
          </p:cNvPr>
          <p:cNvSpPr/>
          <p:nvPr/>
        </p:nvSpPr>
        <p:spPr>
          <a:xfrm>
            <a:off x="1462310" y="4710896"/>
            <a:ext cx="128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imbusSanL" panose="00000800000000000000" pitchFamily="50" charset="0"/>
              </a:rPr>
              <a:t>Joe</a:t>
            </a:r>
          </a:p>
        </p:txBody>
      </p: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90357E06-1744-48CD-A034-D5906A6D5DC1}"/>
              </a:ext>
            </a:extLst>
          </p:cNvPr>
          <p:cNvGrpSpPr/>
          <p:nvPr/>
        </p:nvGrpSpPr>
        <p:grpSpPr>
          <a:xfrm>
            <a:off x="4270844" y="2244665"/>
            <a:ext cx="7692556" cy="2111894"/>
            <a:chOff x="5899630" y="2299012"/>
            <a:chExt cx="5634390" cy="211189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951071A-7D29-4863-9C0B-D65E326D0534}"/>
                </a:ext>
              </a:extLst>
            </p:cNvPr>
            <p:cNvSpPr/>
            <p:nvPr/>
          </p:nvSpPr>
          <p:spPr>
            <a:xfrm>
              <a:off x="5899630" y="2299012"/>
              <a:ext cx="56343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noProof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NimbusSanL" panose="00000800000000000000" pitchFamily="50" charset="0"/>
                </a:rPr>
                <a:t>$36,642 </a:t>
              </a:r>
              <a:r>
                <a:rPr lang="en-US" sz="4000" b="1" noProof="1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MORE than his </a:t>
              </a:r>
            </a:p>
            <a:p>
              <a:pPr algn="ctr"/>
              <a:r>
                <a:rPr lang="en-US" sz="4000" b="1" noProof="1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Planned $33,500 Income </a:t>
              </a:r>
            </a:p>
            <a:p>
              <a:pPr algn="ctr"/>
              <a:r>
                <a:rPr lang="en-US" sz="4000" b="1" noProof="1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To Maintain His Lifestyle</a:t>
              </a:r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8F8B864A-7D37-4B45-A1FB-A8FEF4E55E40}"/>
                </a:ext>
              </a:extLst>
            </p:cNvPr>
            <p:cNvSpPr/>
            <p:nvPr/>
          </p:nvSpPr>
          <p:spPr>
            <a:xfrm>
              <a:off x="5899630" y="3949241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2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F28531F8-05BF-4F46-BC48-D6EF8BE28A0B}"/>
              </a:ext>
            </a:extLst>
          </p:cNvPr>
          <p:cNvSpPr/>
          <p:nvPr/>
        </p:nvSpPr>
        <p:spPr>
          <a:xfrm>
            <a:off x="6019800" y="646166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100" spc="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</a:rPr>
              <a:t>*Hypothetical Example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1AC8ABC-EDD9-A240-A983-8E61897451AD}"/>
              </a:ext>
            </a:extLst>
          </p:cNvPr>
          <p:cNvSpPr/>
          <p:nvPr/>
        </p:nvSpPr>
        <p:spPr>
          <a:xfrm>
            <a:off x="2530552" y="1295400"/>
            <a:ext cx="7011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30 Years From Today at 3% Inflation Rate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367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ck Arc 11">
            <a:extLst>
              <a:ext uri="{FF2B5EF4-FFF2-40B4-BE49-F238E27FC236}">
                <a16:creationId xmlns:a16="http://schemas.microsoft.com/office/drawing/2014/main" id="{46739EA2-ABFD-4B10-9594-F501BAC4A959}"/>
              </a:ext>
            </a:extLst>
          </p:cNvPr>
          <p:cNvSpPr/>
          <p:nvPr/>
        </p:nvSpPr>
        <p:spPr>
          <a:xfrm rot="17574289">
            <a:off x="-2581660" y="-1447801"/>
            <a:ext cx="12192000" cy="12192000"/>
          </a:xfrm>
          <a:prstGeom prst="blockArc">
            <a:avLst>
              <a:gd name="adj1" fmla="val 1592687"/>
              <a:gd name="adj2" fmla="val 2633531"/>
              <a:gd name="adj3" fmla="val 41780"/>
            </a:avLst>
          </a:prstGeom>
          <a:gradFill>
            <a:gsLst>
              <a:gs pos="0">
                <a:srgbClr val="065D79">
                  <a:alpha val="0"/>
                </a:srgbClr>
              </a:gs>
              <a:gs pos="100000">
                <a:srgbClr val="040B15">
                  <a:lumMod val="0"/>
                  <a:lumOff val="100000"/>
                  <a:alpha val="7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8F8C795D-567C-438C-BA69-4747B91E4612}"/>
              </a:ext>
            </a:extLst>
          </p:cNvPr>
          <p:cNvSpPr/>
          <p:nvPr/>
        </p:nvSpPr>
        <p:spPr>
          <a:xfrm>
            <a:off x="-2581660" y="-1447800"/>
            <a:ext cx="12192000" cy="12192000"/>
          </a:xfrm>
          <a:prstGeom prst="blockArc">
            <a:avLst>
              <a:gd name="adj1" fmla="val 12315901"/>
              <a:gd name="adj2" fmla="val 2632511"/>
              <a:gd name="adj3" fmla="val 4374"/>
            </a:avLst>
          </a:prstGeom>
          <a:solidFill>
            <a:srgbClr val="E6E6E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3AA2855-B681-4164-BF5B-ED70AA106D11}"/>
              </a:ext>
            </a:extLst>
          </p:cNvPr>
          <p:cNvSpPr/>
          <p:nvPr/>
        </p:nvSpPr>
        <p:spPr>
          <a:xfrm rot="6300000">
            <a:off x="1748463" y="4233663"/>
            <a:ext cx="5431598" cy="8337335"/>
          </a:xfrm>
          <a:custGeom>
            <a:avLst/>
            <a:gdLst>
              <a:gd name="connsiteX0" fmla="*/ 149605 w 5431598"/>
              <a:gd name="connsiteY0" fmla="*/ 558335 h 8337335"/>
              <a:gd name="connsiteX1" fmla="*/ 0 w 5431598"/>
              <a:gd name="connsiteY1" fmla="*/ 0 h 8337335"/>
              <a:gd name="connsiteX2" fmla="*/ 382884 w 5431598"/>
              <a:gd name="connsiteY2" fmla="*/ 52331 h 8337335"/>
              <a:gd name="connsiteX3" fmla="*/ 4974385 w 5431598"/>
              <a:gd name="connsiteY3" fmla="*/ 3741921 h 8337335"/>
              <a:gd name="connsiteX4" fmla="*/ 5101232 w 5431598"/>
              <a:gd name="connsiteY4" fmla="*/ 8037283 h 8337335"/>
              <a:gd name="connsiteX5" fmla="*/ 5052515 w 5431598"/>
              <a:gd name="connsiteY5" fmla="*/ 8164291 h 8337335"/>
              <a:gd name="connsiteX6" fmla="*/ 4406709 w 5431598"/>
              <a:gd name="connsiteY6" fmla="*/ 8337335 h 8337335"/>
              <a:gd name="connsiteX7" fmla="*/ 4454364 w 5431598"/>
              <a:gd name="connsiteY7" fmla="*/ 8235574 h 8337335"/>
              <a:gd name="connsiteX8" fmla="*/ 4481091 w 5431598"/>
              <a:gd name="connsiteY8" fmla="*/ 3944521 h 8337335"/>
              <a:gd name="connsiteX9" fmla="*/ 291256 w 5431598"/>
              <a:gd name="connsiteY9" fmla="*/ 577695 h 833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1598" h="8337335">
                <a:moveTo>
                  <a:pt x="149605" y="558335"/>
                </a:moveTo>
                <a:lnTo>
                  <a:pt x="0" y="0"/>
                </a:lnTo>
                <a:lnTo>
                  <a:pt x="382884" y="52331"/>
                </a:lnTo>
                <a:cubicBezTo>
                  <a:pt x="2424672" y="407970"/>
                  <a:pt x="4171428" y="1786851"/>
                  <a:pt x="4974385" y="3741921"/>
                </a:cubicBezTo>
                <a:cubicBezTo>
                  <a:pt x="5547925" y="5138400"/>
                  <a:pt x="5572317" y="6664209"/>
                  <a:pt x="5101232" y="8037283"/>
                </a:cubicBezTo>
                <a:lnTo>
                  <a:pt x="5052515" y="8164291"/>
                </a:lnTo>
                <a:lnTo>
                  <a:pt x="4406709" y="8337335"/>
                </a:lnTo>
                <a:lnTo>
                  <a:pt x="4454364" y="8235574"/>
                </a:lnTo>
                <a:cubicBezTo>
                  <a:pt x="5026157" y="6890814"/>
                  <a:pt x="5056796" y="5346267"/>
                  <a:pt x="4481091" y="3944521"/>
                </a:cubicBezTo>
                <a:cubicBezTo>
                  <a:pt x="3748377" y="2160480"/>
                  <a:pt x="2154428" y="902223"/>
                  <a:pt x="291256" y="577695"/>
                </a:cubicBezTo>
                <a:close/>
              </a:path>
            </a:pathLst>
          </a:custGeom>
          <a:solidFill>
            <a:srgbClr val="E6E6E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9DB002B-ECE2-454E-A93F-4F880FEC59A6}"/>
              </a:ext>
            </a:extLst>
          </p:cNvPr>
          <p:cNvSpPr/>
          <p:nvPr/>
        </p:nvSpPr>
        <p:spPr>
          <a:xfrm>
            <a:off x="1346892" y="22720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DDFC63-8B42-4B43-BF29-9AD016E9F5A1}"/>
              </a:ext>
            </a:extLst>
          </p:cNvPr>
          <p:cNvSpPr/>
          <p:nvPr/>
        </p:nvSpPr>
        <p:spPr>
          <a:xfrm>
            <a:off x="472478" y="32337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1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CF92B3-7186-4F05-8321-0960D3A7B560}"/>
              </a:ext>
            </a:extLst>
          </p:cNvPr>
          <p:cNvSpPr/>
          <p:nvPr/>
        </p:nvSpPr>
        <p:spPr>
          <a:xfrm>
            <a:off x="4208164" y="20434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22A497-220F-414A-8D9D-4D5D00C1BCBB}"/>
              </a:ext>
            </a:extLst>
          </p:cNvPr>
          <p:cNvSpPr/>
          <p:nvPr/>
        </p:nvSpPr>
        <p:spPr>
          <a:xfrm>
            <a:off x="3333750" y="30051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2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2BC359B-8D83-4E93-ADF7-55B2AFC395DC}"/>
              </a:ext>
            </a:extLst>
          </p:cNvPr>
          <p:cNvSpPr/>
          <p:nvPr/>
        </p:nvSpPr>
        <p:spPr>
          <a:xfrm>
            <a:off x="7069436" y="18148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E504E0-4906-45CD-BBE3-3A08B6CFC6ED}"/>
              </a:ext>
            </a:extLst>
          </p:cNvPr>
          <p:cNvSpPr/>
          <p:nvPr/>
        </p:nvSpPr>
        <p:spPr>
          <a:xfrm>
            <a:off x="6195022" y="27765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3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9126B63-E517-4BF0-A79B-AEB31C289FE9}"/>
              </a:ext>
            </a:extLst>
          </p:cNvPr>
          <p:cNvSpPr/>
          <p:nvPr/>
        </p:nvSpPr>
        <p:spPr>
          <a:xfrm>
            <a:off x="9930708" y="15862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AF07CE-6FA4-4E5B-AFB3-D0565D8BC5CA}"/>
              </a:ext>
            </a:extLst>
          </p:cNvPr>
          <p:cNvSpPr/>
          <p:nvPr/>
        </p:nvSpPr>
        <p:spPr>
          <a:xfrm>
            <a:off x="9056294" y="25479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4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E682244-A64A-FF45-B8AE-FF92BA2BB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98" y="1578116"/>
            <a:ext cx="11433603" cy="2057400"/>
          </a:xfrm>
        </p:spPr>
        <p:txBody>
          <a:bodyPr anchor="t">
            <a:noAutofit/>
          </a:bodyPr>
          <a:lstStyle/>
          <a:p>
            <a:pPr lvl="0">
              <a:defRPr/>
            </a:pPr>
            <a:br>
              <a:rPr 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a typeface="Roboto Black" panose="02000000000000000000" pitchFamily="2" charset="0"/>
                <a:cs typeface="Roboto Condensed" panose="02000000000000000000" pitchFamily="2" charset="0"/>
              </a:rPr>
            </a:br>
            <a:r>
              <a:rPr lang="en-US" sz="5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  <a:ea typeface="Roboto Black" panose="02000000000000000000" pitchFamily="2" charset="0"/>
                <a:cs typeface="Roboto Condensed" panose="02000000000000000000" pitchFamily="2" charset="0"/>
              </a:rPr>
              <a:t>Fixed Level Guaranteed Income Riders Will Evaporate Your Lifestyle By Default</a:t>
            </a:r>
            <a:r>
              <a:rPr lang="en-US" sz="5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</a:rPr>
              <a:t>  </a:t>
            </a:r>
            <a:br>
              <a:rPr lang="en-US" sz="5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</a:rPr>
            </a:br>
            <a:endParaRPr lang="en-US" sz="5400" u="sng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236D238-B3DD-4430-B209-5E41FCDE5907}"/>
              </a:ext>
            </a:extLst>
          </p:cNvPr>
          <p:cNvSpPr/>
          <p:nvPr/>
        </p:nvSpPr>
        <p:spPr>
          <a:xfrm>
            <a:off x="5257800" y="-357470"/>
            <a:ext cx="6172199" cy="1015692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A5F657A-2A59-4C03-8FD8-F1ED5E218E37}"/>
              </a:ext>
            </a:extLst>
          </p:cNvPr>
          <p:cNvSpPr/>
          <p:nvPr/>
        </p:nvSpPr>
        <p:spPr>
          <a:xfrm>
            <a:off x="5257799" y="1051020"/>
            <a:ext cx="6172199" cy="1015692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8F0EEA7-F395-44E6-8FEB-7B939CFB2924}"/>
              </a:ext>
            </a:extLst>
          </p:cNvPr>
          <p:cNvSpPr/>
          <p:nvPr/>
        </p:nvSpPr>
        <p:spPr>
          <a:xfrm>
            <a:off x="4974767" y="-132885"/>
            <a:ext cx="566058" cy="566522"/>
          </a:xfrm>
          <a:prstGeom prst="ellipse">
            <a:avLst/>
          </a:prstGeom>
          <a:gradFill>
            <a:gsLst>
              <a:gs pos="0">
                <a:srgbClr val="574CFA">
                  <a:alpha val="10000"/>
                </a:srgbClr>
              </a:gs>
              <a:gs pos="100000">
                <a:srgbClr val="574CFA">
                  <a:lumMod val="92000"/>
                  <a:lumOff val="8000"/>
                  <a:alpha val="10000"/>
                </a:srgbClr>
              </a:gs>
            </a:gsLst>
            <a:lin ang="2700000" scaled="1"/>
          </a:gra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2">
                    <a:alpha val="10000"/>
                  </a:schemeClr>
                </a:solidFill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2">
                  <a:alpha val="10000"/>
                </a:schemeClr>
              </a:solidFill>
              <a:effectLst/>
              <a:uLnTx/>
              <a:uFillTx/>
              <a:latin typeface="+mj-lt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CE56F-53EA-45AC-A00A-325B06D78354}"/>
              </a:ext>
            </a:extLst>
          </p:cNvPr>
          <p:cNvSpPr/>
          <p:nvPr/>
        </p:nvSpPr>
        <p:spPr>
          <a:xfrm>
            <a:off x="5823858" y="-80456"/>
            <a:ext cx="526324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2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accent1">
                    <a:alpha val="10000"/>
                  </a:schemeClr>
                </a:solidFill>
              </a:rPr>
              <a:t> Remove Volatility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E56F42-D010-4DCC-9DA8-2F251E6F0823}"/>
              </a:ext>
            </a:extLst>
          </p:cNvPr>
          <p:cNvSpPr/>
          <p:nvPr/>
        </p:nvSpPr>
        <p:spPr>
          <a:xfrm>
            <a:off x="4974767" y="1275605"/>
            <a:ext cx="566058" cy="566522"/>
          </a:xfrm>
          <a:prstGeom prst="ellipse">
            <a:avLst/>
          </a:prstGeom>
          <a:gradFill>
            <a:gsLst>
              <a:gs pos="0">
                <a:srgbClr val="574CFA">
                  <a:alpha val="10000"/>
                </a:srgbClr>
              </a:gs>
              <a:gs pos="100000">
                <a:srgbClr val="574CFA">
                  <a:lumMod val="92000"/>
                  <a:lumOff val="8000"/>
                  <a:alpha val="10000"/>
                </a:srgbClr>
              </a:gs>
            </a:gsLst>
            <a:lin ang="2700000" scaled="1"/>
          </a:gra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2">
                    <a:alpha val="10000"/>
                  </a:schemeClr>
                </a:solidFill>
                <a:latin typeface="+mj-lt"/>
              </a:rPr>
              <a:t>2</a:t>
            </a:r>
            <a:endParaRPr lang="en-US" sz="2000" dirty="0">
              <a:solidFill>
                <a:schemeClr val="bg2">
                  <a:alpha val="10000"/>
                </a:schemeClr>
              </a:solidFill>
              <a:latin typeface="+mj-lt"/>
              <a:cs typeface="Lato Semibold" panose="020F050202020403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C72868-3EAE-4A13-B59A-16C455D7913E}"/>
              </a:ext>
            </a:extLst>
          </p:cNvPr>
          <p:cNvSpPr/>
          <p:nvPr/>
        </p:nvSpPr>
        <p:spPr>
          <a:xfrm>
            <a:off x="5823858" y="1328034"/>
            <a:ext cx="526324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2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accent1">
                    <a:alpha val="10000"/>
                  </a:schemeClr>
                </a:solidFill>
              </a:rPr>
              <a:t>Remove Underperforming Riders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BDEC14-A2C3-4E7E-A290-1A838331AAE0}"/>
              </a:ext>
            </a:extLst>
          </p:cNvPr>
          <p:cNvSpPr/>
          <p:nvPr/>
        </p:nvSpPr>
        <p:spPr>
          <a:xfrm>
            <a:off x="-2743200" y="-1676400"/>
            <a:ext cx="9753600" cy="1107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1400" b="1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chemeClr val="bg2"/>
                    </a:gs>
                    <a:gs pos="100000">
                      <a:schemeClr val="bg1">
                        <a:lumMod val="93000"/>
                      </a:schemeClr>
                    </a:gs>
                  </a:gsLst>
                  <a:lin ang="5400000" scaled="1"/>
                </a:gradFill>
                <a:latin typeface="+mj-lt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88236-16CB-4183-9572-09E22C5BA86B}"/>
              </a:ext>
            </a:extLst>
          </p:cNvPr>
          <p:cNvSpPr/>
          <p:nvPr/>
        </p:nvSpPr>
        <p:spPr>
          <a:xfrm>
            <a:off x="685801" y="2459504"/>
            <a:ext cx="358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Increase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 Annuity Results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5C3DFF-DC3B-40CA-ABA4-209AD1C75D4F}"/>
              </a:ext>
            </a:extLst>
          </p:cNvPr>
          <p:cNvSpPr/>
          <p:nvPr/>
        </p:nvSpPr>
        <p:spPr>
          <a:xfrm>
            <a:off x="5515087" y="2459504"/>
            <a:ext cx="6143513" cy="19389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092667-7BE6-4304-B4B1-34E624FB3781}"/>
              </a:ext>
            </a:extLst>
          </p:cNvPr>
          <p:cNvSpPr/>
          <p:nvPr/>
        </p:nvSpPr>
        <p:spPr>
          <a:xfrm>
            <a:off x="4974765" y="2888245"/>
            <a:ext cx="1080625" cy="1081511"/>
          </a:xfrm>
          <a:prstGeom prst="ellipse">
            <a:avLst/>
          </a:prstGeom>
          <a:solidFill>
            <a:srgbClr val="000044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2"/>
                </a:solidFill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4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B481988-78B5-4E1C-8C70-992507C1A19E}"/>
              </a:ext>
            </a:extLst>
          </p:cNvPr>
          <p:cNvSpPr/>
          <p:nvPr/>
        </p:nvSpPr>
        <p:spPr>
          <a:xfrm>
            <a:off x="6019800" y="3151999"/>
            <a:ext cx="6593810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30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en-US" sz="30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000044"/>
                </a:solidFill>
              </a:rPr>
              <a:t>Adjust for Inflation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82BC5EB-BE02-41D2-855C-9918A5FE6095}"/>
              </a:ext>
            </a:extLst>
          </p:cNvPr>
          <p:cNvSpPr/>
          <p:nvPr/>
        </p:nvSpPr>
        <p:spPr>
          <a:xfrm>
            <a:off x="5257796" y="6199779"/>
            <a:ext cx="6172199" cy="1015692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30478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2685ADB-295B-4139-90D4-4A6DAD96E4E6}"/>
              </a:ext>
            </a:extLst>
          </p:cNvPr>
          <p:cNvSpPr/>
          <p:nvPr/>
        </p:nvSpPr>
        <p:spPr>
          <a:xfrm>
            <a:off x="0" y="0"/>
            <a:ext cx="6069168" cy="6858000"/>
          </a:xfrm>
          <a:custGeom>
            <a:avLst/>
            <a:gdLst>
              <a:gd name="connsiteX0" fmla="*/ 0 w 6069168"/>
              <a:gd name="connsiteY0" fmla="*/ 0 h 6858000"/>
              <a:gd name="connsiteX1" fmla="*/ 5101323 w 6069168"/>
              <a:gd name="connsiteY1" fmla="*/ 0 h 6858000"/>
              <a:gd name="connsiteX2" fmla="*/ 5120666 w 6069168"/>
              <a:gd name="connsiteY2" fmla="*/ 30173 h 6858000"/>
              <a:gd name="connsiteX3" fmla="*/ 6069168 w 6069168"/>
              <a:gd name="connsiteY3" fmla="*/ 3427434 h 6858000"/>
              <a:gd name="connsiteX4" fmla="*/ 6069168 w 6069168"/>
              <a:gd name="connsiteY4" fmla="*/ 3430566 h 6858000"/>
              <a:gd name="connsiteX5" fmla="*/ 5120666 w 6069168"/>
              <a:gd name="connsiteY5" fmla="*/ 6827827 h 6858000"/>
              <a:gd name="connsiteX6" fmla="*/ 5101323 w 6069168"/>
              <a:gd name="connsiteY6" fmla="*/ 6858000 h 6858000"/>
              <a:gd name="connsiteX7" fmla="*/ 0 w 606916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69168" h="6858000">
                <a:moveTo>
                  <a:pt x="0" y="0"/>
                </a:moveTo>
                <a:lnTo>
                  <a:pt x="5101323" y="0"/>
                </a:lnTo>
                <a:lnTo>
                  <a:pt x="5120666" y="30173"/>
                </a:lnTo>
                <a:cubicBezTo>
                  <a:pt x="5722562" y="1020761"/>
                  <a:pt x="6069168" y="2183620"/>
                  <a:pt x="6069168" y="3427434"/>
                </a:cubicBezTo>
                <a:lnTo>
                  <a:pt x="6069168" y="3430566"/>
                </a:lnTo>
                <a:cubicBezTo>
                  <a:pt x="6069168" y="4674380"/>
                  <a:pt x="5722562" y="5837240"/>
                  <a:pt x="5120666" y="6827827"/>
                </a:cubicBezTo>
                <a:lnTo>
                  <a:pt x="510132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44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ln>
                  <a:solidFill>
                    <a:srgbClr val="000000">
                      <a:alpha val="0"/>
                    </a:srgbClr>
                  </a:solidFill>
                </a:ln>
                <a:noFill/>
                <a:latin typeface="+mj-lt"/>
                <a:cs typeface="Lato Semibold" panose="020F0502020204030203" pitchFamily="34" charset="0"/>
              </a:rPr>
              <a:t>2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0EEA6B8-88D1-4F3F-9DA2-947448B6D0DA}"/>
              </a:ext>
            </a:extLst>
          </p:cNvPr>
          <p:cNvSpPr/>
          <p:nvPr/>
        </p:nvSpPr>
        <p:spPr>
          <a:xfrm>
            <a:off x="0" y="0"/>
            <a:ext cx="5391150" cy="6972300"/>
          </a:xfrm>
          <a:custGeom>
            <a:avLst/>
            <a:gdLst>
              <a:gd name="connsiteX0" fmla="*/ 0 w 5391150"/>
              <a:gd name="connsiteY0" fmla="*/ 0 h 6858000"/>
              <a:gd name="connsiteX1" fmla="*/ 4285912 w 5391150"/>
              <a:gd name="connsiteY1" fmla="*/ 0 h 6858000"/>
              <a:gd name="connsiteX2" fmla="*/ 4388029 w 5391150"/>
              <a:gd name="connsiteY2" fmla="*/ 143601 h 6858000"/>
              <a:gd name="connsiteX3" fmla="*/ 5391150 w 5391150"/>
              <a:gd name="connsiteY3" fmla="*/ 3427596 h 6858000"/>
              <a:gd name="connsiteX4" fmla="*/ 5391150 w 5391150"/>
              <a:gd name="connsiteY4" fmla="*/ 3430404 h 6858000"/>
              <a:gd name="connsiteX5" fmla="*/ 4388029 w 5391150"/>
              <a:gd name="connsiteY5" fmla="*/ 6714399 h 6858000"/>
              <a:gd name="connsiteX6" fmla="*/ 4285912 w 5391150"/>
              <a:gd name="connsiteY6" fmla="*/ 6858000 h 6858000"/>
              <a:gd name="connsiteX7" fmla="*/ 0 w 539115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1150" h="6858000">
                <a:moveTo>
                  <a:pt x="0" y="0"/>
                </a:moveTo>
                <a:lnTo>
                  <a:pt x="4285912" y="0"/>
                </a:lnTo>
                <a:lnTo>
                  <a:pt x="4388029" y="143601"/>
                </a:lnTo>
                <a:cubicBezTo>
                  <a:pt x="5021348" y="1081037"/>
                  <a:pt x="5391150" y="2211130"/>
                  <a:pt x="5391150" y="3427596"/>
                </a:cubicBezTo>
                <a:lnTo>
                  <a:pt x="5391150" y="3430404"/>
                </a:lnTo>
                <a:cubicBezTo>
                  <a:pt x="5391150" y="4646870"/>
                  <a:pt x="5021348" y="5776964"/>
                  <a:pt x="4388029" y="6714399"/>
                </a:cubicBezTo>
                <a:lnTo>
                  <a:pt x="42859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ln>
                  <a:solidFill>
                    <a:srgbClr val="000000">
                      <a:alpha val="0"/>
                    </a:srgbClr>
                  </a:solidFill>
                </a:ln>
                <a:noFill/>
              </a:rPr>
              <a:t>1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EE38B84-3E84-4DBA-B5A1-7E900095403B}"/>
              </a:ext>
            </a:extLst>
          </p:cNvPr>
          <p:cNvSpPr/>
          <p:nvPr/>
        </p:nvSpPr>
        <p:spPr>
          <a:xfrm>
            <a:off x="178827" y="2999994"/>
            <a:ext cx="466153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Find &amp; Increase</a:t>
            </a:r>
          </a:p>
          <a:p>
            <a:r>
              <a:rPr lang="en-US" sz="40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Your Annuity Score</a:t>
            </a:r>
          </a:p>
          <a:p>
            <a:endParaRPr lang="en-US" sz="5400" b="1" noProof="1">
              <a:ln>
                <a:solidFill>
                  <a:schemeClr val="accent1">
                    <a:alpha val="0"/>
                  </a:schemeClr>
                </a:solidFill>
              </a:ln>
              <a:latin typeface="NimbusSanL" panose="00000800000000000000" pitchFamily="50" charset="0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2CA3B21B-2D32-4E44-BF1E-60934F9A8325}"/>
              </a:ext>
            </a:extLst>
          </p:cNvPr>
          <p:cNvSpPr/>
          <p:nvPr/>
        </p:nvSpPr>
        <p:spPr>
          <a:xfrm>
            <a:off x="5362167" y="915808"/>
            <a:ext cx="856492" cy="857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000044"/>
                </a:solidFill>
                <a:latin typeface="+mj-lt"/>
                <a:cs typeface="Lato Semibold" panose="020F0502020204030203" pitchFamily="34" charset="0"/>
              </a:rPr>
              <a:t>1</a:t>
            </a: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074446AE-3790-4A56-8535-BED57C3D1077}"/>
              </a:ext>
            </a:extLst>
          </p:cNvPr>
          <p:cNvSpPr/>
          <p:nvPr/>
        </p:nvSpPr>
        <p:spPr>
          <a:xfrm>
            <a:off x="5611237" y="2999994"/>
            <a:ext cx="856492" cy="857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000044"/>
                </a:solidFill>
                <a:latin typeface="+mj-lt"/>
                <a:cs typeface="Lato Semibold" panose="020F0502020204030203" pitchFamily="34" charset="0"/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A02BAB4D-FCCD-4CD6-8A66-31A577CFE60E}"/>
              </a:ext>
            </a:extLst>
          </p:cNvPr>
          <p:cNvSpPr/>
          <p:nvPr/>
        </p:nvSpPr>
        <p:spPr>
          <a:xfrm>
            <a:off x="6438746" y="5220391"/>
            <a:ext cx="582960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Options to Increase up to 300%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F5141381-7C2C-4F22-9015-8B0624AE5FB6}"/>
              </a:ext>
            </a:extLst>
          </p:cNvPr>
          <p:cNvSpPr/>
          <p:nvPr/>
        </p:nvSpPr>
        <p:spPr>
          <a:xfrm>
            <a:off x="5362167" y="5084180"/>
            <a:ext cx="856492" cy="857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000044"/>
                </a:solidFill>
                <a:latin typeface="+mj-lt"/>
                <a:cs typeface="Lato Semibold" panose="020F0502020204030203" pitchFamily="34" charset="0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D479FB-E0EB-4D54-847A-385FAD2CF64D}"/>
              </a:ext>
            </a:extLst>
          </p:cNvPr>
          <p:cNvSpPr/>
          <p:nvPr/>
        </p:nvSpPr>
        <p:spPr>
          <a:xfrm>
            <a:off x="6438746" y="1052429"/>
            <a:ext cx="5600854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Calculate Your Annuity Score(s)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0B6948-7ABE-4403-AB85-F7DBEF262A58}"/>
              </a:ext>
            </a:extLst>
          </p:cNvPr>
          <p:cNvSpPr/>
          <p:nvPr/>
        </p:nvSpPr>
        <p:spPr>
          <a:xfrm>
            <a:off x="6515100" y="3136615"/>
            <a:ext cx="5753254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Evaluate Your Guarantees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D74BC-48DC-7848-9577-4370C5C181D5}"/>
              </a:ext>
            </a:extLst>
          </p:cNvPr>
          <p:cNvSpPr/>
          <p:nvPr/>
        </p:nvSpPr>
        <p:spPr>
          <a:xfrm>
            <a:off x="108232" y="1164337"/>
            <a:ext cx="503384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FREE</a:t>
            </a:r>
            <a:r>
              <a:rPr lang="en-US" sz="40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 </a:t>
            </a:r>
          </a:p>
          <a:p>
            <a:r>
              <a:rPr lang="en-US" sz="40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30 Minute Review</a:t>
            </a:r>
          </a:p>
        </p:txBody>
      </p:sp>
      <p:pic>
        <p:nvPicPr>
          <p:cNvPr id="15" name="Picture 14" descr="Text, logo&#10;&#10;Description automatically generated">
            <a:extLst>
              <a:ext uri="{FF2B5EF4-FFF2-40B4-BE49-F238E27FC236}">
                <a16:creationId xmlns:a16="http://schemas.microsoft.com/office/drawing/2014/main" id="{A2D2429E-9A98-924D-A6DC-4557322D7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7" y="370702"/>
            <a:ext cx="4152900" cy="5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04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01497 -0.00023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00" y="-23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1497 -0.00023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01497 -0.00023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00" y="-23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01498 -0.00023 " pathEditMode="relative" rAng="0" ptsTypes="AA">
                                      <p:cBhvr>
                                        <p:cTn id="26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-0.01497 -0.00024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00" y="-23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01498 -0.00024 " pathEditMode="relative" rAng="0" ptsTypes="AA">
                                      <p:cBhvr>
                                        <p:cTn id="38" dur="750" spd="-100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5" grpId="1" animBg="1"/>
      <p:bldP spid="187" grpId="0" animBg="1"/>
      <p:bldP spid="187" grpId="1" animBg="1"/>
      <p:bldP spid="188" grpId="0"/>
      <p:bldP spid="188" grpId="1"/>
      <p:bldP spid="189" grpId="0" animBg="1"/>
      <p:bldP spid="189" grpId="1" animBg="1"/>
      <p:bldP spid="12" grpId="0"/>
      <p:bldP spid="12" grpId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63A87EC-9347-44DF-B2EF-43CFBB3BC8BA}"/>
              </a:ext>
            </a:extLst>
          </p:cNvPr>
          <p:cNvCxnSpPr/>
          <p:nvPr/>
        </p:nvCxnSpPr>
        <p:spPr>
          <a:xfrm flipH="1">
            <a:off x="7213600" y="5352205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>
            <a:extLst>
              <a:ext uri="{FF2B5EF4-FFF2-40B4-BE49-F238E27FC236}">
                <a16:creationId xmlns:a16="http://schemas.microsoft.com/office/drawing/2014/main" id="{BB68444E-7029-4E0B-8022-10C27B2627E4}"/>
              </a:ext>
            </a:extLst>
          </p:cNvPr>
          <p:cNvSpPr/>
          <p:nvPr/>
        </p:nvSpPr>
        <p:spPr>
          <a:xfrm>
            <a:off x="6302375" y="5212956"/>
            <a:ext cx="678391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200k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55022C57-FFA2-433A-A68D-A57AA55F93B0}"/>
              </a:ext>
            </a:extLst>
          </p:cNvPr>
          <p:cNvCxnSpPr/>
          <p:nvPr/>
        </p:nvCxnSpPr>
        <p:spPr>
          <a:xfrm flipH="1">
            <a:off x="7213600" y="4867682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8BD52F4-DC0A-4649-9701-34F7F9DB71F3}"/>
              </a:ext>
            </a:extLst>
          </p:cNvPr>
          <p:cNvSpPr/>
          <p:nvPr/>
        </p:nvSpPr>
        <p:spPr>
          <a:xfrm>
            <a:off x="6302375" y="4728222"/>
            <a:ext cx="678391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400k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5A49783-9334-4337-9497-DFDD345BB7CB}"/>
              </a:ext>
            </a:extLst>
          </p:cNvPr>
          <p:cNvCxnSpPr/>
          <p:nvPr/>
        </p:nvCxnSpPr>
        <p:spPr>
          <a:xfrm flipH="1">
            <a:off x="7213600" y="4396767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25DCA447-498C-4CDD-9E44-1D240153BE5D}"/>
              </a:ext>
            </a:extLst>
          </p:cNvPr>
          <p:cNvSpPr/>
          <p:nvPr/>
        </p:nvSpPr>
        <p:spPr>
          <a:xfrm>
            <a:off x="6302375" y="4243488"/>
            <a:ext cx="678391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600k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7131D5-56EF-4815-ADBB-5E4BA3D54551}"/>
              </a:ext>
            </a:extLst>
          </p:cNvPr>
          <p:cNvCxnSpPr>
            <a:cxnSpLocks/>
          </p:cNvCxnSpPr>
          <p:nvPr/>
        </p:nvCxnSpPr>
        <p:spPr>
          <a:xfrm flipH="1">
            <a:off x="7213600" y="988853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330B544-F3B5-47F5-AB3C-47A95888FAC2}"/>
              </a:ext>
            </a:extLst>
          </p:cNvPr>
          <p:cNvSpPr/>
          <p:nvPr/>
        </p:nvSpPr>
        <p:spPr>
          <a:xfrm>
            <a:off x="6481911" y="850354"/>
            <a:ext cx="49885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2M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36BCD241-22BB-4FF5-A4F7-BC25750F1B98}"/>
              </a:ext>
            </a:extLst>
          </p:cNvPr>
          <p:cNvCxnSpPr>
            <a:cxnSpLocks/>
          </p:cNvCxnSpPr>
          <p:nvPr/>
        </p:nvCxnSpPr>
        <p:spPr>
          <a:xfrm flipH="1">
            <a:off x="7213600" y="3897253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19AD65AC-4F42-40E9-AEF2-D9FCAA7899EC}"/>
              </a:ext>
            </a:extLst>
          </p:cNvPr>
          <p:cNvSpPr/>
          <p:nvPr/>
        </p:nvSpPr>
        <p:spPr>
          <a:xfrm>
            <a:off x="6301805" y="3758754"/>
            <a:ext cx="678391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800k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B64C10A-1564-44CD-AE41-07214F393C9A}"/>
              </a:ext>
            </a:extLst>
          </p:cNvPr>
          <p:cNvCxnSpPr>
            <a:cxnSpLocks/>
          </p:cNvCxnSpPr>
          <p:nvPr/>
        </p:nvCxnSpPr>
        <p:spPr>
          <a:xfrm flipH="1">
            <a:off x="7213600" y="3412519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9940A4BA-2806-413E-895B-4B35BB8AFD73}"/>
              </a:ext>
            </a:extLst>
          </p:cNvPr>
          <p:cNvSpPr/>
          <p:nvPr/>
        </p:nvSpPr>
        <p:spPr>
          <a:xfrm>
            <a:off x="6475881" y="3274020"/>
            <a:ext cx="49885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1M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20A87471-03A8-45C0-AC58-0F4B61A39286}"/>
              </a:ext>
            </a:extLst>
          </p:cNvPr>
          <p:cNvCxnSpPr>
            <a:cxnSpLocks/>
          </p:cNvCxnSpPr>
          <p:nvPr/>
        </p:nvCxnSpPr>
        <p:spPr>
          <a:xfrm flipH="1">
            <a:off x="7213600" y="1958319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8EADDA62-6974-49BF-B88C-0C98202DC923}"/>
              </a:ext>
            </a:extLst>
          </p:cNvPr>
          <p:cNvSpPr/>
          <p:nvPr/>
        </p:nvSpPr>
        <p:spPr>
          <a:xfrm>
            <a:off x="6262682" y="1819820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1.6M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6D365F5F-ABD8-40F1-8A79-FE7DB11F8CEC}"/>
              </a:ext>
            </a:extLst>
          </p:cNvPr>
          <p:cNvCxnSpPr>
            <a:cxnSpLocks/>
          </p:cNvCxnSpPr>
          <p:nvPr/>
        </p:nvCxnSpPr>
        <p:spPr>
          <a:xfrm flipH="1">
            <a:off x="7213600" y="1473586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673FBAD1-A6D3-489C-B4A7-1745555A322A}"/>
              </a:ext>
            </a:extLst>
          </p:cNvPr>
          <p:cNvSpPr/>
          <p:nvPr/>
        </p:nvSpPr>
        <p:spPr>
          <a:xfrm>
            <a:off x="6262682" y="1335087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1.8M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371A35E-546F-4C57-AB6A-3EA74E133E30}"/>
              </a:ext>
            </a:extLst>
          </p:cNvPr>
          <p:cNvSpPr/>
          <p:nvPr/>
        </p:nvSpPr>
        <p:spPr>
          <a:xfrm>
            <a:off x="6262682" y="2304553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1.4M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77A489C-1124-4AD9-83A7-F603C04798E7}"/>
              </a:ext>
            </a:extLst>
          </p:cNvPr>
          <p:cNvCxnSpPr>
            <a:cxnSpLocks/>
          </p:cNvCxnSpPr>
          <p:nvPr/>
        </p:nvCxnSpPr>
        <p:spPr>
          <a:xfrm flipH="1">
            <a:off x="7213600" y="2443052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FCF997B4-41C6-4185-9856-38A7461EB5B8}"/>
              </a:ext>
            </a:extLst>
          </p:cNvPr>
          <p:cNvSpPr/>
          <p:nvPr/>
        </p:nvSpPr>
        <p:spPr>
          <a:xfrm>
            <a:off x="6262682" y="2789286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1.2M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2BDC88E-EA36-4003-93E8-6F1A7097E322}"/>
              </a:ext>
            </a:extLst>
          </p:cNvPr>
          <p:cNvCxnSpPr>
            <a:cxnSpLocks/>
          </p:cNvCxnSpPr>
          <p:nvPr/>
        </p:nvCxnSpPr>
        <p:spPr>
          <a:xfrm flipH="1">
            <a:off x="7213600" y="2927785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CA20FEF-C667-4650-87E0-C277868590B5}"/>
              </a:ext>
            </a:extLst>
          </p:cNvPr>
          <p:cNvSpPr/>
          <p:nvPr/>
        </p:nvSpPr>
        <p:spPr>
          <a:xfrm>
            <a:off x="7721600" y="4632225"/>
            <a:ext cx="3962400" cy="1206143"/>
          </a:xfrm>
          <a:prstGeom prst="rect">
            <a:avLst/>
          </a:prstGeom>
          <a:solidFill>
            <a:srgbClr val="00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spc="300" dirty="0">
                <a:solidFill>
                  <a:schemeClr val="bg1"/>
                </a:solidFill>
                <a:latin typeface="+mj-lt"/>
                <a:cs typeface="Times New Roman" charset="0"/>
              </a:rPr>
              <a:t>$1,316,990</a:t>
            </a:r>
          </a:p>
        </p:txBody>
      </p: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90357E06-1744-48CD-A034-D5906A6D5DC1}"/>
              </a:ext>
            </a:extLst>
          </p:cNvPr>
          <p:cNvGrpSpPr/>
          <p:nvPr/>
        </p:nvGrpSpPr>
        <p:grpSpPr>
          <a:xfrm>
            <a:off x="2097092" y="2644170"/>
            <a:ext cx="3563776" cy="1446550"/>
            <a:chOff x="5899629" y="2985627"/>
            <a:chExt cx="3563776" cy="14465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951071A-7D29-4863-9C0B-D65E326D0534}"/>
                </a:ext>
              </a:extLst>
            </p:cNvPr>
            <p:cNvSpPr/>
            <p:nvPr/>
          </p:nvSpPr>
          <p:spPr>
            <a:xfrm>
              <a:off x="5899629" y="3908957"/>
              <a:ext cx="35637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+mj-lt"/>
                  <a:cs typeface="Times New Roman" charset="0"/>
                </a:rPr>
                <a:t>Initial Investment</a:t>
              </a: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9AAAA43B-9DF0-45F2-89C1-B6E4009364C3}"/>
                </a:ext>
              </a:extLst>
            </p:cNvPr>
            <p:cNvSpPr/>
            <p:nvPr/>
          </p:nvSpPr>
          <p:spPr>
            <a:xfrm>
              <a:off x="5899630" y="2985627"/>
              <a:ext cx="326243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dirty="0">
                  <a:solidFill>
                    <a:srgbClr val="000044"/>
                  </a:solidFill>
                  <a:latin typeface="+mj-lt"/>
                  <a:cs typeface="Times New Roman" charset="0"/>
                </a:rPr>
                <a:t>$500,000</a:t>
              </a:r>
            </a:p>
          </p:txBody>
        </p:sp>
      </p:grpSp>
      <p:grpSp>
        <p:nvGrpSpPr>
          <p:cNvPr id="354" name="Group 334">
            <a:extLst>
              <a:ext uri="{FF2B5EF4-FFF2-40B4-BE49-F238E27FC236}">
                <a16:creationId xmlns:a16="http://schemas.microsoft.com/office/drawing/2014/main" id="{06E53384-D66C-4134-8B53-111BFE73F5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9181" y="2667435"/>
            <a:ext cx="975520" cy="1523130"/>
            <a:chOff x="6561" y="1182"/>
            <a:chExt cx="1361" cy="2125"/>
          </a:xfrm>
        </p:grpSpPr>
        <p:sp>
          <p:nvSpPr>
            <p:cNvPr id="357" name="Freeform 336">
              <a:extLst>
                <a:ext uri="{FF2B5EF4-FFF2-40B4-BE49-F238E27FC236}">
                  <a16:creationId xmlns:a16="http://schemas.microsoft.com/office/drawing/2014/main" id="{5F946883-8D8B-4E1B-AD24-060A15AFE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" y="1741"/>
              <a:ext cx="924" cy="364"/>
            </a:xfrm>
            <a:custGeom>
              <a:avLst/>
              <a:gdLst>
                <a:gd name="T0" fmla="*/ 723 w 3068"/>
                <a:gd name="T1" fmla="*/ 1212 h 1212"/>
                <a:gd name="T2" fmla="*/ 0 w 3068"/>
                <a:gd name="T3" fmla="*/ 284 h 1212"/>
                <a:gd name="T4" fmla="*/ 483 w 3068"/>
                <a:gd name="T5" fmla="*/ 132 h 1212"/>
                <a:gd name="T6" fmla="*/ 2062 w 3068"/>
                <a:gd name="T7" fmla="*/ 12 h 1212"/>
                <a:gd name="T8" fmla="*/ 3068 w 3068"/>
                <a:gd name="T9" fmla="*/ 95 h 1212"/>
                <a:gd name="T10" fmla="*/ 2313 w 3068"/>
                <a:gd name="T11" fmla="*/ 1212 h 1212"/>
                <a:gd name="T12" fmla="*/ 723 w 3068"/>
                <a:gd name="T13" fmla="*/ 1212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8" h="1212">
                  <a:moveTo>
                    <a:pt x="723" y="1212"/>
                  </a:moveTo>
                  <a:lnTo>
                    <a:pt x="0" y="284"/>
                  </a:lnTo>
                  <a:cubicBezTo>
                    <a:pt x="0" y="284"/>
                    <a:pt x="17" y="115"/>
                    <a:pt x="483" y="132"/>
                  </a:cubicBezTo>
                  <a:cubicBezTo>
                    <a:pt x="950" y="148"/>
                    <a:pt x="1625" y="22"/>
                    <a:pt x="2062" y="12"/>
                  </a:cubicBezTo>
                  <a:cubicBezTo>
                    <a:pt x="2567" y="0"/>
                    <a:pt x="3068" y="95"/>
                    <a:pt x="3068" y="95"/>
                  </a:cubicBezTo>
                  <a:lnTo>
                    <a:pt x="2313" y="1212"/>
                  </a:lnTo>
                  <a:lnTo>
                    <a:pt x="723" y="1212"/>
                  </a:lnTo>
                </a:path>
              </a:pathLst>
            </a:custGeom>
            <a:solidFill>
              <a:srgbClr val="BB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58" name="Freeform 337">
              <a:extLst>
                <a:ext uri="{FF2B5EF4-FFF2-40B4-BE49-F238E27FC236}">
                  <a16:creationId xmlns:a16="http://schemas.microsoft.com/office/drawing/2014/main" id="{C11F2F5A-B706-45FD-A730-74D52D1C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" y="1252"/>
              <a:ext cx="712" cy="892"/>
            </a:xfrm>
            <a:custGeom>
              <a:avLst/>
              <a:gdLst>
                <a:gd name="T0" fmla="*/ 2364 w 2364"/>
                <a:gd name="T1" fmla="*/ 550 h 2967"/>
                <a:gd name="T2" fmla="*/ 1216 w 2364"/>
                <a:gd name="T3" fmla="*/ 2967 h 2967"/>
                <a:gd name="T4" fmla="*/ 0 w 2364"/>
                <a:gd name="T5" fmla="*/ 2607 h 2967"/>
                <a:gd name="T6" fmla="*/ 454 w 2364"/>
                <a:gd name="T7" fmla="*/ 0 h 2967"/>
                <a:gd name="T8" fmla="*/ 2364 w 2364"/>
                <a:gd name="T9" fmla="*/ 550 h 2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4" h="2967">
                  <a:moveTo>
                    <a:pt x="2364" y="550"/>
                  </a:moveTo>
                  <a:cubicBezTo>
                    <a:pt x="1908" y="1334"/>
                    <a:pt x="1465" y="2128"/>
                    <a:pt x="1216" y="2967"/>
                  </a:cubicBezTo>
                  <a:cubicBezTo>
                    <a:pt x="812" y="2847"/>
                    <a:pt x="408" y="2727"/>
                    <a:pt x="0" y="2607"/>
                  </a:cubicBezTo>
                  <a:cubicBezTo>
                    <a:pt x="210" y="1759"/>
                    <a:pt x="273" y="901"/>
                    <a:pt x="454" y="0"/>
                  </a:cubicBezTo>
                  <a:cubicBezTo>
                    <a:pt x="1121" y="106"/>
                    <a:pt x="1747" y="294"/>
                    <a:pt x="2364" y="550"/>
                  </a:cubicBezTo>
                  <a:close/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59" name="Freeform 338">
              <a:extLst>
                <a:ext uri="{FF2B5EF4-FFF2-40B4-BE49-F238E27FC236}">
                  <a16:creationId xmlns:a16="http://schemas.microsoft.com/office/drawing/2014/main" id="{75F1D3AA-F809-4A7F-82B8-330483FB9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" y="1225"/>
              <a:ext cx="775" cy="948"/>
            </a:xfrm>
            <a:custGeom>
              <a:avLst/>
              <a:gdLst>
                <a:gd name="T0" fmla="*/ 2460 w 2575"/>
                <a:gd name="T1" fmla="*/ 641 h 3157"/>
                <a:gd name="T2" fmla="*/ 2391 w 2575"/>
                <a:gd name="T3" fmla="*/ 601 h 3157"/>
                <a:gd name="T4" fmla="*/ 1236 w 2575"/>
                <a:gd name="T5" fmla="*/ 3035 h 3157"/>
                <a:gd name="T6" fmla="*/ 1312 w 2575"/>
                <a:gd name="T7" fmla="*/ 3058 h 3157"/>
                <a:gd name="T8" fmla="*/ 1335 w 2575"/>
                <a:gd name="T9" fmla="*/ 2981 h 3157"/>
                <a:gd name="T10" fmla="*/ 119 w 2575"/>
                <a:gd name="T11" fmla="*/ 2621 h 3157"/>
                <a:gd name="T12" fmla="*/ 96 w 2575"/>
                <a:gd name="T13" fmla="*/ 2698 h 3157"/>
                <a:gd name="T14" fmla="*/ 173 w 2575"/>
                <a:gd name="T15" fmla="*/ 2717 h 3157"/>
                <a:gd name="T16" fmla="*/ 413 w 2575"/>
                <a:gd name="T17" fmla="*/ 1426 h 3157"/>
                <a:gd name="T18" fmla="*/ 628 w 2575"/>
                <a:gd name="T19" fmla="*/ 107 h 3157"/>
                <a:gd name="T20" fmla="*/ 550 w 2575"/>
                <a:gd name="T21" fmla="*/ 91 h 3157"/>
                <a:gd name="T22" fmla="*/ 538 w 2575"/>
                <a:gd name="T23" fmla="*/ 170 h 3157"/>
                <a:gd name="T24" fmla="*/ 2430 w 2575"/>
                <a:gd name="T25" fmla="*/ 714 h 3157"/>
                <a:gd name="T26" fmla="*/ 2460 w 2575"/>
                <a:gd name="T27" fmla="*/ 641 h 3157"/>
                <a:gd name="T28" fmla="*/ 2391 w 2575"/>
                <a:gd name="T29" fmla="*/ 601 h 3157"/>
                <a:gd name="T30" fmla="*/ 2460 w 2575"/>
                <a:gd name="T31" fmla="*/ 641 h 3157"/>
                <a:gd name="T32" fmla="*/ 2491 w 2575"/>
                <a:gd name="T33" fmla="*/ 567 h 3157"/>
                <a:gd name="T34" fmla="*/ 563 w 2575"/>
                <a:gd name="T35" fmla="*/ 12 h 3157"/>
                <a:gd name="T36" fmla="*/ 487 w 2575"/>
                <a:gd name="T37" fmla="*/ 0 h 3157"/>
                <a:gd name="T38" fmla="*/ 472 w 2575"/>
                <a:gd name="T39" fmla="*/ 75 h 3157"/>
                <a:gd name="T40" fmla="*/ 255 w 2575"/>
                <a:gd name="T41" fmla="*/ 1403 h 3157"/>
                <a:gd name="T42" fmla="*/ 19 w 2575"/>
                <a:gd name="T43" fmla="*/ 2679 h 3157"/>
                <a:gd name="T44" fmla="*/ 0 w 2575"/>
                <a:gd name="T45" fmla="*/ 2753 h 3157"/>
                <a:gd name="T46" fmla="*/ 73 w 2575"/>
                <a:gd name="T47" fmla="*/ 2774 h 3157"/>
                <a:gd name="T48" fmla="*/ 1290 w 2575"/>
                <a:gd name="T49" fmla="*/ 3134 h 3157"/>
                <a:gd name="T50" fmla="*/ 1366 w 2575"/>
                <a:gd name="T51" fmla="*/ 3157 h 3157"/>
                <a:gd name="T52" fmla="*/ 1389 w 2575"/>
                <a:gd name="T53" fmla="*/ 3080 h 3157"/>
                <a:gd name="T54" fmla="*/ 2529 w 2575"/>
                <a:gd name="T55" fmla="*/ 681 h 3157"/>
                <a:gd name="T56" fmla="*/ 2575 w 2575"/>
                <a:gd name="T57" fmla="*/ 602 h 3157"/>
                <a:gd name="T58" fmla="*/ 2491 w 2575"/>
                <a:gd name="T59" fmla="*/ 567 h 3157"/>
                <a:gd name="T60" fmla="*/ 2460 w 2575"/>
                <a:gd name="T61" fmla="*/ 641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75" h="3157">
                  <a:moveTo>
                    <a:pt x="2460" y="641"/>
                  </a:moveTo>
                  <a:lnTo>
                    <a:pt x="2391" y="601"/>
                  </a:lnTo>
                  <a:cubicBezTo>
                    <a:pt x="1935" y="1386"/>
                    <a:pt x="1488" y="2185"/>
                    <a:pt x="1236" y="3035"/>
                  </a:cubicBezTo>
                  <a:lnTo>
                    <a:pt x="1312" y="3058"/>
                  </a:lnTo>
                  <a:lnTo>
                    <a:pt x="1335" y="2981"/>
                  </a:lnTo>
                  <a:cubicBezTo>
                    <a:pt x="930" y="2861"/>
                    <a:pt x="526" y="2742"/>
                    <a:pt x="119" y="2621"/>
                  </a:cubicBezTo>
                  <a:lnTo>
                    <a:pt x="96" y="2698"/>
                  </a:lnTo>
                  <a:lnTo>
                    <a:pt x="173" y="2717"/>
                  </a:lnTo>
                  <a:cubicBezTo>
                    <a:pt x="279" y="2289"/>
                    <a:pt x="348" y="1860"/>
                    <a:pt x="413" y="1426"/>
                  </a:cubicBezTo>
                  <a:cubicBezTo>
                    <a:pt x="478" y="993"/>
                    <a:pt x="539" y="554"/>
                    <a:pt x="628" y="107"/>
                  </a:cubicBezTo>
                  <a:lnTo>
                    <a:pt x="550" y="91"/>
                  </a:lnTo>
                  <a:lnTo>
                    <a:pt x="538" y="170"/>
                  </a:lnTo>
                  <a:cubicBezTo>
                    <a:pt x="1198" y="274"/>
                    <a:pt x="1817" y="460"/>
                    <a:pt x="2430" y="714"/>
                  </a:cubicBezTo>
                  <a:lnTo>
                    <a:pt x="2460" y="641"/>
                  </a:lnTo>
                  <a:lnTo>
                    <a:pt x="2391" y="601"/>
                  </a:lnTo>
                  <a:lnTo>
                    <a:pt x="2460" y="641"/>
                  </a:lnTo>
                  <a:lnTo>
                    <a:pt x="2491" y="567"/>
                  </a:lnTo>
                  <a:cubicBezTo>
                    <a:pt x="1869" y="309"/>
                    <a:pt x="1237" y="119"/>
                    <a:pt x="563" y="12"/>
                  </a:cubicBezTo>
                  <a:lnTo>
                    <a:pt x="487" y="0"/>
                  </a:lnTo>
                  <a:lnTo>
                    <a:pt x="472" y="75"/>
                  </a:lnTo>
                  <a:cubicBezTo>
                    <a:pt x="381" y="529"/>
                    <a:pt x="320" y="970"/>
                    <a:pt x="255" y="1403"/>
                  </a:cubicBezTo>
                  <a:cubicBezTo>
                    <a:pt x="190" y="1835"/>
                    <a:pt x="122" y="2259"/>
                    <a:pt x="19" y="2679"/>
                  </a:cubicBezTo>
                  <a:lnTo>
                    <a:pt x="0" y="2753"/>
                  </a:lnTo>
                  <a:lnTo>
                    <a:pt x="73" y="2774"/>
                  </a:lnTo>
                  <a:cubicBezTo>
                    <a:pt x="481" y="2894"/>
                    <a:pt x="885" y="3014"/>
                    <a:pt x="1290" y="3134"/>
                  </a:cubicBezTo>
                  <a:lnTo>
                    <a:pt x="1366" y="3157"/>
                  </a:lnTo>
                  <a:lnTo>
                    <a:pt x="1389" y="3080"/>
                  </a:lnTo>
                  <a:cubicBezTo>
                    <a:pt x="1634" y="2253"/>
                    <a:pt x="2074" y="1464"/>
                    <a:pt x="2529" y="681"/>
                  </a:cubicBezTo>
                  <a:lnTo>
                    <a:pt x="2575" y="602"/>
                  </a:lnTo>
                  <a:lnTo>
                    <a:pt x="2491" y="567"/>
                  </a:lnTo>
                  <a:lnTo>
                    <a:pt x="2460" y="641"/>
                  </a:ln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0" name="Freeform 339">
              <a:extLst>
                <a:ext uri="{FF2B5EF4-FFF2-40B4-BE49-F238E27FC236}">
                  <a16:creationId xmlns:a16="http://schemas.microsoft.com/office/drawing/2014/main" id="{4960C41F-7783-413E-9852-55518C14C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" y="1529"/>
              <a:ext cx="404" cy="352"/>
            </a:xfrm>
            <a:custGeom>
              <a:avLst/>
              <a:gdLst>
                <a:gd name="T0" fmla="*/ 798 w 1343"/>
                <a:gd name="T1" fmla="*/ 101 h 1172"/>
                <a:gd name="T2" fmla="*/ 1219 w 1343"/>
                <a:gd name="T3" fmla="*/ 771 h 1172"/>
                <a:gd name="T4" fmla="*/ 489 w 1343"/>
                <a:gd name="T5" fmla="*/ 1089 h 1172"/>
                <a:gd name="T6" fmla="*/ 43 w 1343"/>
                <a:gd name="T7" fmla="*/ 439 h 1172"/>
                <a:gd name="T8" fmla="*/ 798 w 1343"/>
                <a:gd name="T9" fmla="*/ 101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3" h="1172">
                  <a:moveTo>
                    <a:pt x="798" y="101"/>
                  </a:moveTo>
                  <a:cubicBezTo>
                    <a:pt x="1160" y="205"/>
                    <a:pt x="1343" y="514"/>
                    <a:pt x="1219" y="771"/>
                  </a:cubicBezTo>
                  <a:cubicBezTo>
                    <a:pt x="1095" y="1029"/>
                    <a:pt x="777" y="1172"/>
                    <a:pt x="489" y="1089"/>
                  </a:cubicBezTo>
                  <a:cubicBezTo>
                    <a:pt x="203" y="1005"/>
                    <a:pt x="0" y="716"/>
                    <a:pt x="43" y="439"/>
                  </a:cubicBezTo>
                  <a:cubicBezTo>
                    <a:pt x="88" y="162"/>
                    <a:pt x="436" y="0"/>
                    <a:pt x="798" y="101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1" name="Freeform 340">
              <a:extLst>
                <a:ext uri="{FF2B5EF4-FFF2-40B4-BE49-F238E27FC236}">
                  <a16:creationId xmlns:a16="http://schemas.microsoft.com/office/drawing/2014/main" id="{A45E6C92-EBAC-42EE-9C0B-5A9EA06AA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" y="1938"/>
              <a:ext cx="113" cy="126"/>
            </a:xfrm>
            <a:custGeom>
              <a:avLst/>
              <a:gdLst>
                <a:gd name="T0" fmla="*/ 0 w 375"/>
                <a:gd name="T1" fmla="*/ 325 h 421"/>
                <a:gd name="T2" fmla="*/ 324 w 375"/>
                <a:gd name="T3" fmla="*/ 421 h 421"/>
                <a:gd name="T4" fmla="*/ 75 w 375"/>
                <a:gd name="T5" fmla="*/ 0 h 421"/>
                <a:gd name="T6" fmla="*/ 0 w 375"/>
                <a:gd name="T7" fmla="*/ 3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421">
                  <a:moveTo>
                    <a:pt x="0" y="325"/>
                  </a:moveTo>
                  <a:cubicBezTo>
                    <a:pt x="109" y="357"/>
                    <a:pt x="217" y="389"/>
                    <a:pt x="324" y="421"/>
                  </a:cubicBezTo>
                  <a:cubicBezTo>
                    <a:pt x="375" y="242"/>
                    <a:pt x="264" y="54"/>
                    <a:pt x="75" y="0"/>
                  </a:cubicBezTo>
                  <a:cubicBezTo>
                    <a:pt x="53" y="109"/>
                    <a:pt x="28" y="217"/>
                    <a:pt x="0" y="325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2" name="Freeform 341">
              <a:extLst>
                <a:ext uri="{FF2B5EF4-FFF2-40B4-BE49-F238E27FC236}">
                  <a16:creationId xmlns:a16="http://schemas.microsoft.com/office/drawing/2014/main" id="{8D6DC73B-5D92-471A-B8E4-B75993338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8" y="1618"/>
              <a:ext cx="218" cy="182"/>
            </a:xfrm>
            <a:custGeom>
              <a:avLst/>
              <a:gdLst>
                <a:gd name="T0" fmla="*/ 225 w 725"/>
                <a:gd name="T1" fmla="*/ 155 h 606"/>
                <a:gd name="T2" fmla="*/ 129 w 725"/>
                <a:gd name="T3" fmla="*/ 241 h 606"/>
                <a:gd name="T4" fmla="*/ 164 w 725"/>
                <a:gd name="T5" fmla="*/ 359 h 606"/>
                <a:gd name="T6" fmla="*/ 228 w 725"/>
                <a:gd name="T7" fmla="*/ 342 h 606"/>
                <a:gd name="T8" fmla="*/ 305 w 725"/>
                <a:gd name="T9" fmla="*/ 224 h 606"/>
                <a:gd name="T10" fmla="*/ 425 w 725"/>
                <a:gd name="T11" fmla="*/ 102 h 606"/>
                <a:gd name="T12" fmla="*/ 580 w 725"/>
                <a:gd name="T13" fmla="*/ 97 h 606"/>
                <a:gd name="T14" fmla="*/ 707 w 725"/>
                <a:gd name="T15" fmla="*/ 214 h 606"/>
                <a:gd name="T16" fmla="*/ 696 w 725"/>
                <a:gd name="T17" fmla="*/ 394 h 606"/>
                <a:gd name="T18" fmla="*/ 406 w 725"/>
                <a:gd name="T19" fmla="*/ 589 h 606"/>
                <a:gd name="T20" fmla="*/ 436 w 725"/>
                <a:gd name="T21" fmla="*/ 462 h 606"/>
                <a:gd name="T22" fmla="*/ 587 w 725"/>
                <a:gd name="T23" fmla="*/ 360 h 606"/>
                <a:gd name="T24" fmla="*/ 536 w 725"/>
                <a:gd name="T25" fmla="*/ 222 h 606"/>
                <a:gd name="T26" fmla="*/ 467 w 725"/>
                <a:gd name="T27" fmla="*/ 232 h 606"/>
                <a:gd name="T28" fmla="*/ 382 w 725"/>
                <a:gd name="T29" fmla="*/ 347 h 606"/>
                <a:gd name="T30" fmla="*/ 268 w 725"/>
                <a:gd name="T31" fmla="*/ 473 h 606"/>
                <a:gd name="T32" fmla="*/ 140 w 725"/>
                <a:gd name="T33" fmla="*/ 486 h 606"/>
                <a:gd name="T34" fmla="*/ 30 w 725"/>
                <a:gd name="T35" fmla="*/ 393 h 606"/>
                <a:gd name="T36" fmla="*/ 18 w 725"/>
                <a:gd name="T37" fmla="*/ 210 h 606"/>
                <a:gd name="T38" fmla="*/ 255 w 725"/>
                <a:gd name="T39" fmla="*/ 25 h 606"/>
                <a:gd name="T40" fmla="*/ 225 w 725"/>
                <a:gd name="T41" fmla="*/ 155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5" h="606">
                  <a:moveTo>
                    <a:pt x="225" y="155"/>
                  </a:moveTo>
                  <a:cubicBezTo>
                    <a:pt x="178" y="146"/>
                    <a:pt x="146" y="175"/>
                    <a:pt x="129" y="241"/>
                  </a:cubicBezTo>
                  <a:cubicBezTo>
                    <a:pt x="111" y="308"/>
                    <a:pt x="123" y="347"/>
                    <a:pt x="164" y="359"/>
                  </a:cubicBezTo>
                  <a:cubicBezTo>
                    <a:pt x="190" y="366"/>
                    <a:pt x="211" y="360"/>
                    <a:pt x="228" y="342"/>
                  </a:cubicBezTo>
                  <a:cubicBezTo>
                    <a:pt x="246" y="324"/>
                    <a:pt x="271" y="284"/>
                    <a:pt x="305" y="224"/>
                  </a:cubicBezTo>
                  <a:cubicBezTo>
                    <a:pt x="340" y="163"/>
                    <a:pt x="379" y="122"/>
                    <a:pt x="425" y="102"/>
                  </a:cubicBezTo>
                  <a:cubicBezTo>
                    <a:pt x="470" y="82"/>
                    <a:pt x="522" y="80"/>
                    <a:pt x="580" y="97"/>
                  </a:cubicBezTo>
                  <a:cubicBezTo>
                    <a:pt x="647" y="116"/>
                    <a:pt x="690" y="156"/>
                    <a:pt x="707" y="214"/>
                  </a:cubicBezTo>
                  <a:cubicBezTo>
                    <a:pt x="725" y="273"/>
                    <a:pt x="720" y="332"/>
                    <a:pt x="696" y="394"/>
                  </a:cubicBezTo>
                  <a:cubicBezTo>
                    <a:pt x="638" y="541"/>
                    <a:pt x="542" y="606"/>
                    <a:pt x="406" y="589"/>
                  </a:cubicBezTo>
                  <a:cubicBezTo>
                    <a:pt x="416" y="547"/>
                    <a:pt x="426" y="504"/>
                    <a:pt x="436" y="462"/>
                  </a:cubicBezTo>
                  <a:cubicBezTo>
                    <a:pt x="508" y="473"/>
                    <a:pt x="558" y="439"/>
                    <a:pt x="587" y="360"/>
                  </a:cubicBezTo>
                  <a:cubicBezTo>
                    <a:pt x="615" y="286"/>
                    <a:pt x="598" y="240"/>
                    <a:pt x="536" y="222"/>
                  </a:cubicBezTo>
                  <a:cubicBezTo>
                    <a:pt x="509" y="214"/>
                    <a:pt x="486" y="217"/>
                    <a:pt x="467" y="232"/>
                  </a:cubicBezTo>
                  <a:cubicBezTo>
                    <a:pt x="447" y="246"/>
                    <a:pt x="419" y="285"/>
                    <a:pt x="382" y="347"/>
                  </a:cubicBezTo>
                  <a:cubicBezTo>
                    <a:pt x="345" y="410"/>
                    <a:pt x="307" y="452"/>
                    <a:pt x="268" y="473"/>
                  </a:cubicBezTo>
                  <a:cubicBezTo>
                    <a:pt x="228" y="494"/>
                    <a:pt x="186" y="498"/>
                    <a:pt x="140" y="486"/>
                  </a:cubicBezTo>
                  <a:cubicBezTo>
                    <a:pt x="92" y="472"/>
                    <a:pt x="55" y="441"/>
                    <a:pt x="30" y="393"/>
                  </a:cubicBezTo>
                  <a:cubicBezTo>
                    <a:pt x="5" y="345"/>
                    <a:pt x="0" y="284"/>
                    <a:pt x="18" y="210"/>
                  </a:cubicBezTo>
                  <a:cubicBezTo>
                    <a:pt x="52" y="62"/>
                    <a:pt x="133" y="0"/>
                    <a:pt x="255" y="25"/>
                  </a:cubicBezTo>
                  <a:cubicBezTo>
                    <a:pt x="245" y="69"/>
                    <a:pt x="235" y="112"/>
                    <a:pt x="225" y="155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3" name="Freeform 342">
              <a:extLst>
                <a:ext uri="{FF2B5EF4-FFF2-40B4-BE49-F238E27FC236}">
                  <a16:creationId xmlns:a16="http://schemas.microsoft.com/office/drawing/2014/main" id="{E6780C0E-BA81-479C-992E-0DEC10C12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" y="1652"/>
              <a:ext cx="48" cy="46"/>
            </a:xfrm>
            <a:custGeom>
              <a:avLst/>
              <a:gdLst>
                <a:gd name="T0" fmla="*/ 159 w 159"/>
                <a:gd name="T1" fmla="*/ 35 h 155"/>
                <a:gd name="T2" fmla="*/ 130 w 159"/>
                <a:gd name="T3" fmla="*/ 155 h 155"/>
                <a:gd name="T4" fmla="*/ 0 w 159"/>
                <a:gd name="T5" fmla="*/ 121 h 155"/>
                <a:gd name="T6" fmla="*/ 26 w 159"/>
                <a:gd name="T7" fmla="*/ 0 h 155"/>
                <a:gd name="T8" fmla="*/ 159 w 159"/>
                <a:gd name="T9" fmla="*/ 3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55">
                  <a:moveTo>
                    <a:pt x="159" y="35"/>
                  </a:moveTo>
                  <a:cubicBezTo>
                    <a:pt x="150" y="75"/>
                    <a:pt x="140" y="115"/>
                    <a:pt x="130" y="155"/>
                  </a:cubicBezTo>
                  <a:cubicBezTo>
                    <a:pt x="87" y="144"/>
                    <a:pt x="44" y="132"/>
                    <a:pt x="0" y="121"/>
                  </a:cubicBezTo>
                  <a:cubicBezTo>
                    <a:pt x="9" y="81"/>
                    <a:pt x="17" y="40"/>
                    <a:pt x="26" y="0"/>
                  </a:cubicBezTo>
                  <a:cubicBezTo>
                    <a:pt x="71" y="11"/>
                    <a:pt x="115" y="23"/>
                    <a:pt x="159" y="35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4" name="Freeform 343">
              <a:extLst>
                <a:ext uri="{FF2B5EF4-FFF2-40B4-BE49-F238E27FC236}">
                  <a16:creationId xmlns:a16="http://schemas.microsoft.com/office/drawing/2014/main" id="{E6F94A46-66A2-4C79-8C02-B6CC43FB3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" y="1717"/>
              <a:ext cx="52" cy="46"/>
            </a:xfrm>
            <a:custGeom>
              <a:avLst/>
              <a:gdLst>
                <a:gd name="T0" fmla="*/ 174 w 174"/>
                <a:gd name="T1" fmla="*/ 39 h 155"/>
                <a:gd name="T2" fmla="*/ 126 w 174"/>
                <a:gd name="T3" fmla="*/ 155 h 155"/>
                <a:gd name="T4" fmla="*/ 0 w 174"/>
                <a:gd name="T5" fmla="*/ 117 h 155"/>
                <a:gd name="T6" fmla="*/ 45 w 174"/>
                <a:gd name="T7" fmla="*/ 0 h 155"/>
                <a:gd name="T8" fmla="*/ 174 w 174"/>
                <a:gd name="T9" fmla="*/ 3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55">
                  <a:moveTo>
                    <a:pt x="174" y="39"/>
                  </a:moveTo>
                  <a:cubicBezTo>
                    <a:pt x="158" y="78"/>
                    <a:pt x="142" y="116"/>
                    <a:pt x="126" y="155"/>
                  </a:cubicBezTo>
                  <a:cubicBezTo>
                    <a:pt x="84" y="142"/>
                    <a:pt x="42" y="129"/>
                    <a:pt x="0" y="117"/>
                  </a:cubicBezTo>
                  <a:cubicBezTo>
                    <a:pt x="14" y="78"/>
                    <a:pt x="29" y="39"/>
                    <a:pt x="45" y="0"/>
                  </a:cubicBezTo>
                  <a:cubicBezTo>
                    <a:pt x="88" y="13"/>
                    <a:pt x="131" y="26"/>
                    <a:pt x="174" y="39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5" name="Freeform 344">
              <a:extLst>
                <a:ext uri="{FF2B5EF4-FFF2-40B4-BE49-F238E27FC236}">
                  <a16:creationId xmlns:a16="http://schemas.microsoft.com/office/drawing/2014/main" id="{E8A3ABFD-E9D2-4C19-891E-CC5928F91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1" y="2030"/>
              <a:ext cx="128" cy="112"/>
            </a:xfrm>
            <a:custGeom>
              <a:avLst/>
              <a:gdLst>
                <a:gd name="T0" fmla="*/ 322 w 428"/>
                <a:gd name="T1" fmla="*/ 373 h 373"/>
                <a:gd name="T2" fmla="*/ 428 w 428"/>
                <a:gd name="T3" fmla="*/ 54 h 373"/>
                <a:gd name="T4" fmla="*/ 0 w 428"/>
                <a:gd name="T5" fmla="*/ 277 h 373"/>
                <a:gd name="T6" fmla="*/ 322 w 428"/>
                <a:gd name="T7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8" h="373">
                  <a:moveTo>
                    <a:pt x="322" y="373"/>
                  </a:moveTo>
                  <a:cubicBezTo>
                    <a:pt x="355" y="266"/>
                    <a:pt x="390" y="160"/>
                    <a:pt x="428" y="54"/>
                  </a:cubicBezTo>
                  <a:cubicBezTo>
                    <a:pt x="245" y="0"/>
                    <a:pt x="52" y="100"/>
                    <a:pt x="0" y="277"/>
                  </a:cubicBezTo>
                  <a:cubicBezTo>
                    <a:pt x="107" y="309"/>
                    <a:pt x="215" y="341"/>
                    <a:pt x="322" y="373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6" name="Freeform 345">
              <a:extLst>
                <a:ext uri="{FF2B5EF4-FFF2-40B4-BE49-F238E27FC236}">
                  <a16:creationId xmlns:a16="http://schemas.microsoft.com/office/drawing/2014/main" id="{CE80CDC3-76CD-45A3-A082-AE7411741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" y="1357"/>
              <a:ext cx="173" cy="148"/>
            </a:xfrm>
            <a:custGeom>
              <a:avLst/>
              <a:gdLst>
                <a:gd name="T0" fmla="*/ 575 w 575"/>
                <a:gd name="T1" fmla="*/ 188 h 490"/>
                <a:gd name="T2" fmla="*/ 80 w 575"/>
                <a:gd name="T3" fmla="*/ 0 h 490"/>
                <a:gd name="T4" fmla="*/ 404 w 575"/>
                <a:gd name="T5" fmla="*/ 490 h 490"/>
                <a:gd name="T6" fmla="*/ 575 w 575"/>
                <a:gd name="T7" fmla="*/ 188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490">
                  <a:moveTo>
                    <a:pt x="575" y="188"/>
                  </a:moveTo>
                  <a:cubicBezTo>
                    <a:pt x="410" y="120"/>
                    <a:pt x="246" y="57"/>
                    <a:pt x="80" y="0"/>
                  </a:cubicBezTo>
                  <a:cubicBezTo>
                    <a:pt x="0" y="182"/>
                    <a:pt x="144" y="394"/>
                    <a:pt x="404" y="490"/>
                  </a:cubicBezTo>
                  <a:cubicBezTo>
                    <a:pt x="461" y="389"/>
                    <a:pt x="518" y="289"/>
                    <a:pt x="575" y="188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7" name="Freeform 346">
              <a:extLst>
                <a:ext uri="{FF2B5EF4-FFF2-40B4-BE49-F238E27FC236}">
                  <a16:creationId xmlns:a16="http://schemas.microsoft.com/office/drawing/2014/main" id="{6D1AC994-E967-4426-8CAF-F96EE4473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5" y="1252"/>
              <a:ext cx="177" cy="118"/>
            </a:xfrm>
            <a:custGeom>
              <a:avLst/>
              <a:gdLst>
                <a:gd name="T0" fmla="*/ 62 w 586"/>
                <a:gd name="T1" fmla="*/ 0 h 393"/>
                <a:gd name="T2" fmla="*/ 0 w 586"/>
                <a:gd name="T3" fmla="*/ 344 h 393"/>
                <a:gd name="T4" fmla="*/ 586 w 586"/>
                <a:gd name="T5" fmla="*/ 101 h 393"/>
                <a:gd name="T6" fmla="*/ 62 w 586"/>
                <a:gd name="T7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6" h="393">
                  <a:moveTo>
                    <a:pt x="62" y="0"/>
                  </a:moveTo>
                  <a:cubicBezTo>
                    <a:pt x="40" y="115"/>
                    <a:pt x="19" y="230"/>
                    <a:pt x="0" y="344"/>
                  </a:cubicBezTo>
                  <a:cubicBezTo>
                    <a:pt x="275" y="393"/>
                    <a:pt x="529" y="293"/>
                    <a:pt x="586" y="101"/>
                  </a:cubicBezTo>
                  <a:cubicBezTo>
                    <a:pt x="414" y="62"/>
                    <a:pt x="239" y="28"/>
                    <a:pt x="62" y="0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8" name="Freeform 347">
              <a:extLst>
                <a:ext uri="{FF2B5EF4-FFF2-40B4-BE49-F238E27FC236}">
                  <a16:creationId xmlns:a16="http://schemas.microsoft.com/office/drawing/2014/main" id="{C369EDDC-304F-4D3B-B103-BB2C6A2FE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" y="1914"/>
              <a:ext cx="79" cy="78"/>
            </a:xfrm>
            <a:custGeom>
              <a:avLst/>
              <a:gdLst>
                <a:gd name="T0" fmla="*/ 163 w 263"/>
                <a:gd name="T1" fmla="*/ 19 h 258"/>
                <a:gd name="T2" fmla="*/ 245 w 263"/>
                <a:gd name="T3" fmla="*/ 163 h 258"/>
                <a:gd name="T4" fmla="*/ 99 w 263"/>
                <a:gd name="T5" fmla="*/ 239 h 258"/>
                <a:gd name="T6" fmla="*/ 16 w 263"/>
                <a:gd name="T7" fmla="*/ 96 h 258"/>
                <a:gd name="T8" fmla="*/ 163 w 263"/>
                <a:gd name="T9" fmla="*/ 1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58">
                  <a:moveTo>
                    <a:pt x="163" y="19"/>
                  </a:moveTo>
                  <a:cubicBezTo>
                    <a:pt x="227" y="38"/>
                    <a:pt x="263" y="102"/>
                    <a:pt x="245" y="163"/>
                  </a:cubicBezTo>
                  <a:cubicBezTo>
                    <a:pt x="226" y="223"/>
                    <a:pt x="161" y="258"/>
                    <a:pt x="99" y="239"/>
                  </a:cubicBezTo>
                  <a:cubicBezTo>
                    <a:pt x="36" y="221"/>
                    <a:pt x="0" y="157"/>
                    <a:pt x="16" y="96"/>
                  </a:cubicBezTo>
                  <a:cubicBezTo>
                    <a:pt x="33" y="35"/>
                    <a:pt x="99" y="0"/>
                    <a:pt x="163" y="19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9" name="Freeform 348">
              <a:extLst>
                <a:ext uri="{FF2B5EF4-FFF2-40B4-BE49-F238E27FC236}">
                  <a16:creationId xmlns:a16="http://schemas.microsoft.com/office/drawing/2014/main" id="{1813AB36-5DEF-4017-A171-25F0A5B5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3" y="1418"/>
              <a:ext cx="107" cy="83"/>
            </a:xfrm>
            <a:custGeom>
              <a:avLst/>
              <a:gdLst>
                <a:gd name="T0" fmla="*/ 217 w 357"/>
                <a:gd name="T1" fmla="*/ 26 h 277"/>
                <a:gd name="T2" fmla="*/ 333 w 357"/>
                <a:gd name="T3" fmla="*/ 185 h 277"/>
                <a:gd name="T4" fmla="*/ 137 w 357"/>
                <a:gd name="T5" fmla="*/ 253 h 277"/>
                <a:gd name="T6" fmla="*/ 19 w 357"/>
                <a:gd name="T7" fmla="*/ 97 h 277"/>
                <a:gd name="T8" fmla="*/ 217 w 357"/>
                <a:gd name="T9" fmla="*/ 2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7" h="277">
                  <a:moveTo>
                    <a:pt x="217" y="26"/>
                  </a:moveTo>
                  <a:cubicBezTo>
                    <a:pt x="306" y="51"/>
                    <a:pt x="357" y="123"/>
                    <a:pt x="333" y="185"/>
                  </a:cubicBezTo>
                  <a:cubicBezTo>
                    <a:pt x="308" y="247"/>
                    <a:pt x="221" y="277"/>
                    <a:pt x="137" y="253"/>
                  </a:cubicBezTo>
                  <a:cubicBezTo>
                    <a:pt x="53" y="230"/>
                    <a:pt x="0" y="160"/>
                    <a:pt x="19" y="97"/>
                  </a:cubicBezTo>
                  <a:cubicBezTo>
                    <a:pt x="39" y="33"/>
                    <a:pt x="128" y="0"/>
                    <a:pt x="217" y="26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0" name="Freeform 349">
              <a:extLst>
                <a:ext uri="{FF2B5EF4-FFF2-40B4-BE49-F238E27FC236}">
                  <a16:creationId xmlns:a16="http://schemas.microsoft.com/office/drawing/2014/main" id="{EE44BA78-0D18-4B91-81CE-EAA3C901A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1206"/>
              <a:ext cx="615" cy="850"/>
            </a:xfrm>
            <a:custGeom>
              <a:avLst/>
              <a:gdLst>
                <a:gd name="T0" fmla="*/ 2045 w 2045"/>
                <a:gd name="T1" fmla="*/ 271 h 2828"/>
                <a:gd name="T2" fmla="*/ 1255 w 2045"/>
                <a:gd name="T3" fmla="*/ 2828 h 2828"/>
                <a:gd name="T4" fmla="*/ 0 w 2045"/>
                <a:gd name="T5" fmla="*/ 2645 h 2828"/>
                <a:gd name="T6" fmla="*/ 76 w 2045"/>
                <a:gd name="T7" fmla="*/ 0 h 2828"/>
                <a:gd name="T8" fmla="*/ 2045 w 2045"/>
                <a:gd name="T9" fmla="*/ 271 h 2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5" h="2828">
                  <a:moveTo>
                    <a:pt x="2045" y="271"/>
                  </a:moveTo>
                  <a:cubicBezTo>
                    <a:pt x="1706" y="1113"/>
                    <a:pt x="1381" y="1962"/>
                    <a:pt x="1255" y="2828"/>
                  </a:cubicBezTo>
                  <a:cubicBezTo>
                    <a:pt x="837" y="2767"/>
                    <a:pt x="420" y="2706"/>
                    <a:pt x="0" y="2645"/>
                  </a:cubicBezTo>
                  <a:cubicBezTo>
                    <a:pt x="86" y="1777"/>
                    <a:pt x="26" y="918"/>
                    <a:pt x="76" y="0"/>
                  </a:cubicBezTo>
                  <a:cubicBezTo>
                    <a:pt x="751" y="9"/>
                    <a:pt x="1397" y="106"/>
                    <a:pt x="2045" y="271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1" name="Freeform 350">
              <a:extLst>
                <a:ext uri="{FF2B5EF4-FFF2-40B4-BE49-F238E27FC236}">
                  <a16:creationId xmlns:a16="http://schemas.microsoft.com/office/drawing/2014/main" id="{24BBE0B4-4925-41C8-AE2E-F48554058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" y="1182"/>
              <a:ext cx="675" cy="901"/>
            </a:xfrm>
            <a:custGeom>
              <a:avLst/>
              <a:gdLst>
                <a:gd name="T0" fmla="*/ 2132 w 2240"/>
                <a:gd name="T1" fmla="*/ 351 h 2998"/>
                <a:gd name="T2" fmla="*/ 2058 w 2240"/>
                <a:gd name="T3" fmla="*/ 321 h 2998"/>
                <a:gd name="T4" fmla="*/ 1263 w 2240"/>
                <a:gd name="T5" fmla="*/ 2896 h 2998"/>
                <a:gd name="T6" fmla="*/ 1342 w 2240"/>
                <a:gd name="T7" fmla="*/ 2908 h 2998"/>
                <a:gd name="T8" fmla="*/ 1353 w 2240"/>
                <a:gd name="T9" fmla="*/ 2829 h 2998"/>
                <a:gd name="T10" fmla="*/ 98 w 2240"/>
                <a:gd name="T11" fmla="*/ 2646 h 2998"/>
                <a:gd name="T12" fmla="*/ 87 w 2240"/>
                <a:gd name="T13" fmla="*/ 2725 h 2998"/>
                <a:gd name="T14" fmla="*/ 166 w 2240"/>
                <a:gd name="T15" fmla="*/ 2733 h 2998"/>
                <a:gd name="T16" fmla="*/ 218 w 2240"/>
                <a:gd name="T17" fmla="*/ 1422 h 2998"/>
                <a:gd name="T18" fmla="*/ 242 w 2240"/>
                <a:gd name="T19" fmla="*/ 85 h 2998"/>
                <a:gd name="T20" fmla="*/ 163 w 2240"/>
                <a:gd name="T21" fmla="*/ 80 h 2998"/>
                <a:gd name="T22" fmla="*/ 162 w 2240"/>
                <a:gd name="T23" fmla="*/ 160 h 2998"/>
                <a:gd name="T24" fmla="*/ 2112 w 2240"/>
                <a:gd name="T25" fmla="*/ 428 h 2998"/>
                <a:gd name="T26" fmla="*/ 2132 w 2240"/>
                <a:gd name="T27" fmla="*/ 351 h 2998"/>
                <a:gd name="T28" fmla="*/ 2058 w 2240"/>
                <a:gd name="T29" fmla="*/ 321 h 2998"/>
                <a:gd name="T30" fmla="*/ 2132 w 2240"/>
                <a:gd name="T31" fmla="*/ 351 h 2998"/>
                <a:gd name="T32" fmla="*/ 2151 w 2240"/>
                <a:gd name="T33" fmla="*/ 274 h 2998"/>
                <a:gd name="T34" fmla="*/ 164 w 2240"/>
                <a:gd name="T35" fmla="*/ 1 h 2998"/>
                <a:gd name="T36" fmla="*/ 87 w 2240"/>
                <a:gd name="T37" fmla="*/ 0 h 2998"/>
                <a:gd name="T38" fmla="*/ 83 w 2240"/>
                <a:gd name="T39" fmla="*/ 76 h 2998"/>
                <a:gd name="T40" fmla="*/ 58 w 2240"/>
                <a:gd name="T41" fmla="*/ 1421 h 2998"/>
                <a:gd name="T42" fmla="*/ 7 w 2240"/>
                <a:gd name="T43" fmla="*/ 2718 h 2998"/>
                <a:gd name="T44" fmla="*/ 0 w 2240"/>
                <a:gd name="T45" fmla="*/ 2793 h 2998"/>
                <a:gd name="T46" fmla="*/ 75 w 2240"/>
                <a:gd name="T47" fmla="*/ 2804 h 2998"/>
                <a:gd name="T48" fmla="*/ 1330 w 2240"/>
                <a:gd name="T49" fmla="*/ 2986 h 2998"/>
                <a:gd name="T50" fmla="*/ 1409 w 2240"/>
                <a:gd name="T51" fmla="*/ 2998 h 2998"/>
                <a:gd name="T52" fmla="*/ 1421 w 2240"/>
                <a:gd name="T53" fmla="*/ 2919 h 2998"/>
                <a:gd name="T54" fmla="*/ 2206 w 2240"/>
                <a:gd name="T55" fmla="*/ 381 h 2998"/>
                <a:gd name="T56" fmla="*/ 2240 w 2240"/>
                <a:gd name="T57" fmla="*/ 296 h 2998"/>
                <a:gd name="T58" fmla="*/ 2151 w 2240"/>
                <a:gd name="T59" fmla="*/ 274 h 2998"/>
                <a:gd name="T60" fmla="*/ 2132 w 2240"/>
                <a:gd name="T61" fmla="*/ 351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40" h="2998">
                  <a:moveTo>
                    <a:pt x="2132" y="351"/>
                  </a:moveTo>
                  <a:lnTo>
                    <a:pt x="2058" y="321"/>
                  </a:lnTo>
                  <a:cubicBezTo>
                    <a:pt x="1719" y="1164"/>
                    <a:pt x="1391" y="2018"/>
                    <a:pt x="1263" y="2896"/>
                  </a:cubicBezTo>
                  <a:lnTo>
                    <a:pt x="1342" y="2908"/>
                  </a:lnTo>
                  <a:lnTo>
                    <a:pt x="1353" y="2829"/>
                  </a:lnTo>
                  <a:cubicBezTo>
                    <a:pt x="936" y="2768"/>
                    <a:pt x="519" y="2707"/>
                    <a:pt x="98" y="2646"/>
                  </a:cubicBezTo>
                  <a:lnTo>
                    <a:pt x="87" y="2725"/>
                  </a:lnTo>
                  <a:lnTo>
                    <a:pt x="166" y="2733"/>
                  </a:lnTo>
                  <a:cubicBezTo>
                    <a:pt x="209" y="2295"/>
                    <a:pt x="216" y="1860"/>
                    <a:pt x="218" y="1422"/>
                  </a:cubicBezTo>
                  <a:cubicBezTo>
                    <a:pt x="220" y="983"/>
                    <a:pt x="218" y="540"/>
                    <a:pt x="242" y="85"/>
                  </a:cubicBezTo>
                  <a:lnTo>
                    <a:pt x="163" y="80"/>
                  </a:lnTo>
                  <a:lnTo>
                    <a:pt x="162" y="160"/>
                  </a:lnTo>
                  <a:cubicBezTo>
                    <a:pt x="830" y="169"/>
                    <a:pt x="1470" y="265"/>
                    <a:pt x="2112" y="428"/>
                  </a:cubicBezTo>
                  <a:lnTo>
                    <a:pt x="2132" y="351"/>
                  </a:lnTo>
                  <a:lnTo>
                    <a:pt x="2058" y="321"/>
                  </a:lnTo>
                  <a:lnTo>
                    <a:pt x="2132" y="351"/>
                  </a:lnTo>
                  <a:lnTo>
                    <a:pt x="2151" y="274"/>
                  </a:lnTo>
                  <a:cubicBezTo>
                    <a:pt x="1499" y="107"/>
                    <a:pt x="846" y="10"/>
                    <a:pt x="164" y="1"/>
                  </a:cubicBezTo>
                  <a:lnTo>
                    <a:pt x="87" y="0"/>
                  </a:lnTo>
                  <a:lnTo>
                    <a:pt x="83" y="76"/>
                  </a:lnTo>
                  <a:cubicBezTo>
                    <a:pt x="58" y="538"/>
                    <a:pt x="60" y="984"/>
                    <a:pt x="58" y="1421"/>
                  </a:cubicBezTo>
                  <a:cubicBezTo>
                    <a:pt x="56" y="1858"/>
                    <a:pt x="50" y="2288"/>
                    <a:pt x="7" y="2718"/>
                  </a:cubicBezTo>
                  <a:lnTo>
                    <a:pt x="0" y="2793"/>
                  </a:lnTo>
                  <a:lnTo>
                    <a:pt x="75" y="2804"/>
                  </a:lnTo>
                  <a:cubicBezTo>
                    <a:pt x="496" y="2865"/>
                    <a:pt x="913" y="2926"/>
                    <a:pt x="1330" y="2986"/>
                  </a:cubicBezTo>
                  <a:lnTo>
                    <a:pt x="1409" y="2998"/>
                  </a:lnTo>
                  <a:lnTo>
                    <a:pt x="1421" y="2919"/>
                  </a:lnTo>
                  <a:cubicBezTo>
                    <a:pt x="1545" y="2065"/>
                    <a:pt x="1867" y="1222"/>
                    <a:pt x="2206" y="381"/>
                  </a:cubicBezTo>
                  <a:lnTo>
                    <a:pt x="2240" y="296"/>
                  </a:lnTo>
                  <a:lnTo>
                    <a:pt x="2151" y="274"/>
                  </a:lnTo>
                  <a:lnTo>
                    <a:pt x="2132" y="351"/>
                  </a:ln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2" name="Freeform 351">
              <a:extLst>
                <a:ext uri="{FF2B5EF4-FFF2-40B4-BE49-F238E27FC236}">
                  <a16:creationId xmlns:a16="http://schemas.microsoft.com/office/drawing/2014/main" id="{673EC894-8D39-4204-B385-53F90BB6C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" y="1466"/>
              <a:ext cx="392" cy="334"/>
            </a:xfrm>
            <a:custGeom>
              <a:avLst/>
              <a:gdLst>
                <a:gd name="T0" fmla="*/ 702 w 1301"/>
                <a:gd name="T1" fmla="*/ 48 h 1111"/>
                <a:gd name="T2" fmla="*/ 1215 w 1301"/>
                <a:gd name="T3" fmla="*/ 650 h 1111"/>
                <a:gd name="T4" fmla="*/ 538 w 1301"/>
                <a:gd name="T5" fmla="*/ 1070 h 1111"/>
                <a:gd name="T6" fmla="*/ 3 w 1301"/>
                <a:gd name="T7" fmla="*/ 490 h 1111"/>
                <a:gd name="T8" fmla="*/ 702 w 1301"/>
                <a:gd name="T9" fmla="*/ 48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1111">
                  <a:moveTo>
                    <a:pt x="702" y="48"/>
                  </a:moveTo>
                  <a:cubicBezTo>
                    <a:pt x="1075" y="99"/>
                    <a:pt x="1301" y="378"/>
                    <a:pt x="1215" y="650"/>
                  </a:cubicBezTo>
                  <a:cubicBezTo>
                    <a:pt x="1128" y="924"/>
                    <a:pt x="834" y="1111"/>
                    <a:pt x="538" y="1070"/>
                  </a:cubicBezTo>
                  <a:cubicBezTo>
                    <a:pt x="243" y="1027"/>
                    <a:pt x="0" y="771"/>
                    <a:pt x="3" y="490"/>
                  </a:cubicBezTo>
                  <a:cubicBezTo>
                    <a:pt x="7" y="211"/>
                    <a:pt x="329" y="0"/>
                    <a:pt x="702" y="48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3" name="Freeform 352">
              <a:extLst>
                <a:ext uri="{FF2B5EF4-FFF2-40B4-BE49-F238E27FC236}">
                  <a16:creationId xmlns:a16="http://schemas.microsoft.com/office/drawing/2014/main" id="{819157C9-DB13-4108-98D2-0B5CD3095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1901"/>
              <a:ext cx="108" cy="114"/>
            </a:xfrm>
            <a:custGeom>
              <a:avLst/>
              <a:gdLst>
                <a:gd name="T0" fmla="*/ 0 w 359"/>
                <a:gd name="T1" fmla="*/ 332 h 381"/>
                <a:gd name="T2" fmla="*/ 334 w 359"/>
                <a:gd name="T3" fmla="*/ 381 h 381"/>
                <a:gd name="T4" fmla="*/ 27 w 359"/>
                <a:gd name="T5" fmla="*/ 0 h 381"/>
                <a:gd name="T6" fmla="*/ 0 w 359"/>
                <a:gd name="T7" fmla="*/ 33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381">
                  <a:moveTo>
                    <a:pt x="0" y="332"/>
                  </a:moveTo>
                  <a:cubicBezTo>
                    <a:pt x="111" y="349"/>
                    <a:pt x="223" y="365"/>
                    <a:pt x="334" y="381"/>
                  </a:cubicBezTo>
                  <a:cubicBezTo>
                    <a:pt x="359" y="197"/>
                    <a:pt x="222" y="26"/>
                    <a:pt x="27" y="0"/>
                  </a:cubicBezTo>
                  <a:cubicBezTo>
                    <a:pt x="21" y="111"/>
                    <a:pt x="12" y="222"/>
                    <a:pt x="0" y="332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4" name="Freeform 353">
              <a:extLst>
                <a:ext uri="{FF2B5EF4-FFF2-40B4-BE49-F238E27FC236}">
                  <a16:creationId xmlns:a16="http://schemas.microsoft.com/office/drawing/2014/main" id="{4FC8ABF8-7508-4C4A-A05A-431796596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" y="1554"/>
              <a:ext cx="217" cy="164"/>
            </a:xfrm>
            <a:custGeom>
              <a:avLst/>
              <a:gdLst>
                <a:gd name="T0" fmla="*/ 204 w 719"/>
                <a:gd name="T1" fmla="*/ 141 h 544"/>
                <a:gd name="T2" fmla="*/ 121 w 719"/>
                <a:gd name="T3" fmla="*/ 240 h 544"/>
                <a:gd name="T4" fmla="*/ 173 w 719"/>
                <a:gd name="T5" fmla="*/ 351 h 544"/>
                <a:gd name="T6" fmla="*/ 234 w 719"/>
                <a:gd name="T7" fmla="*/ 325 h 544"/>
                <a:gd name="T8" fmla="*/ 293 w 719"/>
                <a:gd name="T9" fmla="*/ 197 h 544"/>
                <a:gd name="T10" fmla="*/ 394 w 719"/>
                <a:gd name="T11" fmla="*/ 59 h 544"/>
                <a:gd name="T12" fmla="*/ 546 w 719"/>
                <a:gd name="T13" fmla="*/ 32 h 544"/>
                <a:gd name="T14" fmla="*/ 689 w 719"/>
                <a:gd name="T15" fmla="*/ 130 h 544"/>
                <a:gd name="T16" fmla="*/ 704 w 719"/>
                <a:gd name="T17" fmla="*/ 309 h 544"/>
                <a:gd name="T18" fmla="*/ 445 w 719"/>
                <a:gd name="T19" fmla="*/ 544 h 544"/>
                <a:gd name="T20" fmla="*/ 456 w 719"/>
                <a:gd name="T21" fmla="*/ 414 h 544"/>
                <a:gd name="T22" fmla="*/ 592 w 719"/>
                <a:gd name="T23" fmla="*/ 292 h 544"/>
                <a:gd name="T24" fmla="*/ 522 w 719"/>
                <a:gd name="T25" fmla="*/ 162 h 544"/>
                <a:gd name="T26" fmla="*/ 454 w 719"/>
                <a:gd name="T27" fmla="*/ 182 h 544"/>
                <a:gd name="T28" fmla="*/ 387 w 719"/>
                <a:gd name="T29" fmla="*/ 308 h 544"/>
                <a:gd name="T30" fmla="*/ 292 w 719"/>
                <a:gd name="T31" fmla="*/ 449 h 544"/>
                <a:gd name="T32" fmla="*/ 167 w 719"/>
                <a:gd name="T33" fmla="*/ 480 h 544"/>
                <a:gd name="T34" fmla="*/ 45 w 719"/>
                <a:gd name="T35" fmla="*/ 404 h 544"/>
                <a:gd name="T36" fmla="*/ 7 w 719"/>
                <a:gd name="T37" fmla="*/ 224 h 544"/>
                <a:gd name="T38" fmla="*/ 215 w 719"/>
                <a:gd name="T39" fmla="*/ 8 h 544"/>
                <a:gd name="T40" fmla="*/ 204 w 719"/>
                <a:gd name="T41" fmla="*/ 141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" h="544">
                  <a:moveTo>
                    <a:pt x="204" y="141"/>
                  </a:moveTo>
                  <a:cubicBezTo>
                    <a:pt x="156" y="138"/>
                    <a:pt x="129" y="171"/>
                    <a:pt x="121" y="240"/>
                  </a:cubicBezTo>
                  <a:cubicBezTo>
                    <a:pt x="113" y="309"/>
                    <a:pt x="131" y="345"/>
                    <a:pt x="173" y="351"/>
                  </a:cubicBezTo>
                  <a:cubicBezTo>
                    <a:pt x="199" y="354"/>
                    <a:pt x="219" y="346"/>
                    <a:pt x="234" y="325"/>
                  </a:cubicBezTo>
                  <a:cubicBezTo>
                    <a:pt x="249" y="304"/>
                    <a:pt x="268" y="262"/>
                    <a:pt x="293" y="197"/>
                  </a:cubicBezTo>
                  <a:cubicBezTo>
                    <a:pt x="318" y="132"/>
                    <a:pt x="352" y="86"/>
                    <a:pt x="394" y="59"/>
                  </a:cubicBezTo>
                  <a:cubicBezTo>
                    <a:pt x="436" y="33"/>
                    <a:pt x="487" y="24"/>
                    <a:pt x="546" y="32"/>
                  </a:cubicBezTo>
                  <a:cubicBezTo>
                    <a:pt x="616" y="42"/>
                    <a:pt x="664" y="75"/>
                    <a:pt x="689" y="130"/>
                  </a:cubicBezTo>
                  <a:cubicBezTo>
                    <a:pt x="715" y="186"/>
                    <a:pt x="719" y="245"/>
                    <a:pt x="704" y="309"/>
                  </a:cubicBezTo>
                  <a:cubicBezTo>
                    <a:pt x="668" y="464"/>
                    <a:pt x="582" y="541"/>
                    <a:pt x="445" y="544"/>
                  </a:cubicBezTo>
                  <a:cubicBezTo>
                    <a:pt x="449" y="501"/>
                    <a:pt x="452" y="458"/>
                    <a:pt x="456" y="414"/>
                  </a:cubicBezTo>
                  <a:cubicBezTo>
                    <a:pt x="529" y="415"/>
                    <a:pt x="574" y="374"/>
                    <a:pt x="592" y="292"/>
                  </a:cubicBezTo>
                  <a:cubicBezTo>
                    <a:pt x="608" y="215"/>
                    <a:pt x="585" y="171"/>
                    <a:pt x="522" y="162"/>
                  </a:cubicBezTo>
                  <a:cubicBezTo>
                    <a:pt x="494" y="158"/>
                    <a:pt x="471" y="165"/>
                    <a:pt x="454" y="182"/>
                  </a:cubicBezTo>
                  <a:cubicBezTo>
                    <a:pt x="437" y="199"/>
                    <a:pt x="414" y="241"/>
                    <a:pt x="387" y="308"/>
                  </a:cubicBezTo>
                  <a:cubicBezTo>
                    <a:pt x="359" y="376"/>
                    <a:pt x="328" y="423"/>
                    <a:pt x="292" y="449"/>
                  </a:cubicBezTo>
                  <a:cubicBezTo>
                    <a:pt x="255" y="476"/>
                    <a:pt x="214" y="486"/>
                    <a:pt x="167" y="480"/>
                  </a:cubicBezTo>
                  <a:cubicBezTo>
                    <a:pt x="117" y="473"/>
                    <a:pt x="76" y="448"/>
                    <a:pt x="45" y="404"/>
                  </a:cubicBezTo>
                  <a:cubicBezTo>
                    <a:pt x="13" y="360"/>
                    <a:pt x="0" y="300"/>
                    <a:pt x="7" y="224"/>
                  </a:cubicBezTo>
                  <a:cubicBezTo>
                    <a:pt x="20" y="74"/>
                    <a:pt x="90" y="0"/>
                    <a:pt x="215" y="8"/>
                  </a:cubicBezTo>
                  <a:cubicBezTo>
                    <a:pt x="211" y="52"/>
                    <a:pt x="207" y="96"/>
                    <a:pt x="204" y="141"/>
                  </a:cubicBezTo>
                  <a:close/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5" name="Freeform 354">
              <a:extLst>
                <a:ext uri="{FF2B5EF4-FFF2-40B4-BE49-F238E27FC236}">
                  <a16:creationId xmlns:a16="http://schemas.microsoft.com/office/drawing/2014/main" id="{8FD902F8-3D6F-4351-B489-F7488317A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1" y="1597"/>
              <a:ext cx="44" cy="42"/>
            </a:xfrm>
            <a:custGeom>
              <a:avLst/>
              <a:gdLst>
                <a:gd name="T0" fmla="*/ 146 w 146"/>
                <a:gd name="T1" fmla="*/ 15 h 139"/>
                <a:gd name="T2" fmla="*/ 134 w 146"/>
                <a:gd name="T3" fmla="*/ 139 h 139"/>
                <a:gd name="T4" fmla="*/ 0 w 146"/>
                <a:gd name="T5" fmla="*/ 124 h 139"/>
                <a:gd name="T6" fmla="*/ 9 w 146"/>
                <a:gd name="T7" fmla="*/ 0 h 139"/>
                <a:gd name="T8" fmla="*/ 146 w 146"/>
                <a:gd name="T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39">
                  <a:moveTo>
                    <a:pt x="146" y="15"/>
                  </a:moveTo>
                  <a:cubicBezTo>
                    <a:pt x="142" y="57"/>
                    <a:pt x="138" y="98"/>
                    <a:pt x="134" y="139"/>
                  </a:cubicBezTo>
                  <a:cubicBezTo>
                    <a:pt x="90" y="134"/>
                    <a:pt x="45" y="129"/>
                    <a:pt x="0" y="124"/>
                  </a:cubicBezTo>
                  <a:cubicBezTo>
                    <a:pt x="3" y="83"/>
                    <a:pt x="6" y="41"/>
                    <a:pt x="9" y="0"/>
                  </a:cubicBezTo>
                  <a:cubicBezTo>
                    <a:pt x="55" y="5"/>
                    <a:pt x="100" y="10"/>
                    <a:pt x="146" y="15"/>
                  </a:cubicBezTo>
                  <a:close/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6" name="Freeform 355">
              <a:extLst>
                <a:ext uri="{FF2B5EF4-FFF2-40B4-BE49-F238E27FC236}">
                  <a16:creationId xmlns:a16="http://schemas.microsoft.com/office/drawing/2014/main" id="{ABC44C0C-C4C8-499E-AE46-D9AD61E20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7" y="1628"/>
              <a:ext cx="48" cy="43"/>
            </a:xfrm>
            <a:custGeom>
              <a:avLst/>
              <a:gdLst>
                <a:gd name="T0" fmla="*/ 162 w 162"/>
                <a:gd name="T1" fmla="*/ 20 h 141"/>
                <a:gd name="T2" fmla="*/ 130 w 162"/>
                <a:gd name="T3" fmla="*/ 141 h 141"/>
                <a:gd name="T4" fmla="*/ 0 w 162"/>
                <a:gd name="T5" fmla="*/ 122 h 141"/>
                <a:gd name="T6" fmla="*/ 28 w 162"/>
                <a:gd name="T7" fmla="*/ 0 h 141"/>
                <a:gd name="T8" fmla="*/ 162 w 162"/>
                <a:gd name="T9" fmla="*/ 2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41">
                  <a:moveTo>
                    <a:pt x="162" y="20"/>
                  </a:moveTo>
                  <a:cubicBezTo>
                    <a:pt x="151" y="60"/>
                    <a:pt x="140" y="101"/>
                    <a:pt x="130" y="141"/>
                  </a:cubicBezTo>
                  <a:cubicBezTo>
                    <a:pt x="87" y="135"/>
                    <a:pt x="43" y="128"/>
                    <a:pt x="0" y="122"/>
                  </a:cubicBezTo>
                  <a:cubicBezTo>
                    <a:pt x="9" y="81"/>
                    <a:pt x="18" y="40"/>
                    <a:pt x="28" y="0"/>
                  </a:cubicBezTo>
                  <a:cubicBezTo>
                    <a:pt x="72" y="6"/>
                    <a:pt x="117" y="13"/>
                    <a:pt x="162" y="20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7" name="Freeform 356">
              <a:extLst>
                <a:ext uri="{FF2B5EF4-FFF2-40B4-BE49-F238E27FC236}">
                  <a16:creationId xmlns:a16="http://schemas.microsoft.com/office/drawing/2014/main" id="{75C49F91-BC06-4AED-8E38-FB784D3B0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7" y="1947"/>
              <a:ext cx="118" cy="108"/>
            </a:xfrm>
            <a:custGeom>
              <a:avLst/>
              <a:gdLst>
                <a:gd name="T0" fmla="*/ 333 w 392"/>
                <a:gd name="T1" fmla="*/ 359 h 359"/>
                <a:gd name="T2" fmla="*/ 392 w 392"/>
                <a:gd name="T3" fmla="*/ 28 h 359"/>
                <a:gd name="T4" fmla="*/ 0 w 392"/>
                <a:gd name="T5" fmla="*/ 310 h 359"/>
                <a:gd name="T6" fmla="*/ 333 w 392"/>
                <a:gd name="T7" fmla="*/ 35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2" h="359">
                  <a:moveTo>
                    <a:pt x="333" y="359"/>
                  </a:moveTo>
                  <a:cubicBezTo>
                    <a:pt x="350" y="248"/>
                    <a:pt x="370" y="138"/>
                    <a:pt x="392" y="28"/>
                  </a:cubicBezTo>
                  <a:cubicBezTo>
                    <a:pt x="203" y="0"/>
                    <a:pt x="27" y="127"/>
                    <a:pt x="0" y="310"/>
                  </a:cubicBezTo>
                  <a:cubicBezTo>
                    <a:pt x="111" y="326"/>
                    <a:pt x="222" y="342"/>
                    <a:pt x="333" y="359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8" name="Freeform 357">
              <a:extLst>
                <a:ext uri="{FF2B5EF4-FFF2-40B4-BE49-F238E27FC236}">
                  <a16:creationId xmlns:a16="http://schemas.microsoft.com/office/drawing/2014/main" id="{1702B141-FFC1-4B06-A391-DB156206C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" y="1250"/>
              <a:ext cx="172" cy="132"/>
            </a:xfrm>
            <a:custGeom>
              <a:avLst/>
              <a:gdLst>
                <a:gd name="T0" fmla="*/ 570 w 570"/>
                <a:gd name="T1" fmla="*/ 115 h 439"/>
                <a:gd name="T2" fmla="*/ 53 w 570"/>
                <a:gd name="T3" fmla="*/ 0 h 439"/>
                <a:gd name="T4" fmla="*/ 444 w 570"/>
                <a:gd name="T5" fmla="*/ 439 h 439"/>
                <a:gd name="T6" fmla="*/ 570 w 570"/>
                <a:gd name="T7" fmla="*/ 11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439">
                  <a:moveTo>
                    <a:pt x="570" y="115"/>
                  </a:moveTo>
                  <a:cubicBezTo>
                    <a:pt x="397" y="72"/>
                    <a:pt x="226" y="33"/>
                    <a:pt x="53" y="0"/>
                  </a:cubicBezTo>
                  <a:cubicBezTo>
                    <a:pt x="0" y="192"/>
                    <a:pt x="173" y="381"/>
                    <a:pt x="444" y="439"/>
                  </a:cubicBezTo>
                  <a:cubicBezTo>
                    <a:pt x="486" y="331"/>
                    <a:pt x="528" y="223"/>
                    <a:pt x="570" y="115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9" name="Freeform 358">
              <a:extLst>
                <a:ext uri="{FF2B5EF4-FFF2-40B4-BE49-F238E27FC236}">
                  <a16:creationId xmlns:a16="http://schemas.microsoft.com/office/drawing/2014/main" id="{A62C21E9-704F-4B92-8895-B46D516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5" y="1206"/>
              <a:ext cx="164" cy="108"/>
            </a:xfrm>
            <a:custGeom>
              <a:avLst/>
              <a:gdLst>
                <a:gd name="T0" fmla="*/ 13 w 545"/>
                <a:gd name="T1" fmla="*/ 0 h 359"/>
                <a:gd name="T2" fmla="*/ 0 w 545"/>
                <a:gd name="T3" fmla="*/ 349 h 359"/>
                <a:gd name="T4" fmla="*/ 545 w 545"/>
                <a:gd name="T5" fmla="*/ 26 h 359"/>
                <a:gd name="T6" fmla="*/ 13 w 545"/>
                <a:gd name="T7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5" h="359">
                  <a:moveTo>
                    <a:pt x="13" y="0"/>
                  </a:moveTo>
                  <a:cubicBezTo>
                    <a:pt x="7" y="118"/>
                    <a:pt x="3" y="234"/>
                    <a:pt x="0" y="349"/>
                  </a:cubicBezTo>
                  <a:cubicBezTo>
                    <a:pt x="280" y="359"/>
                    <a:pt x="517" y="224"/>
                    <a:pt x="545" y="26"/>
                  </a:cubicBezTo>
                  <a:cubicBezTo>
                    <a:pt x="369" y="11"/>
                    <a:pt x="192" y="3"/>
                    <a:pt x="13" y="0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0" name="Freeform 359">
              <a:extLst>
                <a:ext uri="{FF2B5EF4-FFF2-40B4-BE49-F238E27FC236}">
                  <a16:creationId xmlns:a16="http://schemas.microsoft.com/office/drawing/2014/main" id="{78C0DAF6-7284-464A-8C36-AADB18AA6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7" y="1851"/>
              <a:ext cx="76" cy="73"/>
            </a:xfrm>
            <a:custGeom>
              <a:avLst/>
              <a:gdLst>
                <a:gd name="T0" fmla="*/ 141 w 253"/>
                <a:gd name="T1" fmla="*/ 9 h 245"/>
                <a:gd name="T2" fmla="*/ 243 w 253"/>
                <a:gd name="T3" fmla="*/ 139 h 245"/>
                <a:gd name="T4" fmla="*/ 109 w 253"/>
                <a:gd name="T5" fmla="*/ 236 h 245"/>
                <a:gd name="T6" fmla="*/ 7 w 253"/>
                <a:gd name="T7" fmla="*/ 106 h 245"/>
                <a:gd name="T8" fmla="*/ 141 w 253"/>
                <a:gd name="T9" fmla="*/ 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45">
                  <a:moveTo>
                    <a:pt x="141" y="9"/>
                  </a:moveTo>
                  <a:cubicBezTo>
                    <a:pt x="207" y="18"/>
                    <a:pt x="253" y="77"/>
                    <a:pt x="243" y="139"/>
                  </a:cubicBezTo>
                  <a:cubicBezTo>
                    <a:pt x="233" y="202"/>
                    <a:pt x="174" y="245"/>
                    <a:pt x="109" y="236"/>
                  </a:cubicBezTo>
                  <a:cubicBezTo>
                    <a:pt x="45" y="227"/>
                    <a:pt x="0" y="169"/>
                    <a:pt x="7" y="106"/>
                  </a:cubicBezTo>
                  <a:cubicBezTo>
                    <a:pt x="15" y="43"/>
                    <a:pt x="75" y="0"/>
                    <a:pt x="141" y="9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1" name="Freeform 360">
              <a:extLst>
                <a:ext uri="{FF2B5EF4-FFF2-40B4-BE49-F238E27FC236}">
                  <a16:creationId xmlns:a16="http://schemas.microsoft.com/office/drawing/2014/main" id="{1ED35707-1DB4-494D-BC81-ABAAD913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6" y="1338"/>
              <a:ext cx="105" cy="78"/>
            </a:xfrm>
            <a:custGeom>
              <a:avLst/>
              <a:gdLst>
                <a:gd name="T0" fmla="*/ 195 w 348"/>
                <a:gd name="T1" fmla="*/ 12 h 261"/>
                <a:gd name="T2" fmla="*/ 333 w 348"/>
                <a:gd name="T3" fmla="*/ 154 h 261"/>
                <a:gd name="T4" fmla="*/ 149 w 348"/>
                <a:gd name="T5" fmla="*/ 249 h 261"/>
                <a:gd name="T6" fmla="*/ 10 w 348"/>
                <a:gd name="T7" fmla="*/ 111 h 261"/>
                <a:gd name="T8" fmla="*/ 195 w 348"/>
                <a:gd name="T9" fmla="*/ 1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61">
                  <a:moveTo>
                    <a:pt x="195" y="12"/>
                  </a:moveTo>
                  <a:cubicBezTo>
                    <a:pt x="287" y="25"/>
                    <a:pt x="348" y="89"/>
                    <a:pt x="333" y="154"/>
                  </a:cubicBezTo>
                  <a:cubicBezTo>
                    <a:pt x="318" y="219"/>
                    <a:pt x="236" y="261"/>
                    <a:pt x="149" y="249"/>
                  </a:cubicBezTo>
                  <a:cubicBezTo>
                    <a:pt x="63" y="238"/>
                    <a:pt x="0" y="176"/>
                    <a:pt x="10" y="111"/>
                  </a:cubicBezTo>
                  <a:cubicBezTo>
                    <a:pt x="21" y="45"/>
                    <a:pt x="104" y="0"/>
                    <a:pt x="195" y="12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2" name="Oval 361">
              <a:extLst>
                <a:ext uri="{FF2B5EF4-FFF2-40B4-BE49-F238E27FC236}">
                  <a16:creationId xmlns:a16="http://schemas.microsoft.com/office/drawing/2014/main" id="{6925450E-A8B8-4BE7-B1B9-BD22F8D9F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8" y="3150"/>
              <a:ext cx="1263" cy="157"/>
            </a:xfrm>
            <a:prstGeom prst="ellipse">
              <a:avLst/>
            </a:prstGeom>
            <a:solidFill>
              <a:srgbClr val="7A5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3" name="Freeform 362">
              <a:extLst>
                <a:ext uri="{FF2B5EF4-FFF2-40B4-BE49-F238E27FC236}">
                  <a16:creationId xmlns:a16="http://schemas.microsoft.com/office/drawing/2014/main" id="{884028B1-24E3-40BC-89A9-A70803FBF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" y="1740"/>
              <a:ext cx="924" cy="365"/>
            </a:xfrm>
            <a:custGeom>
              <a:avLst/>
              <a:gdLst>
                <a:gd name="T0" fmla="*/ 723 w 3068"/>
                <a:gd name="T1" fmla="*/ 1216 h 1216"/>
                <a:gd name="T2" fmla="*/ 0 w 3068"/>
                <a:gd name="T3" fmla="*/ 288 h 1216"/>
                <a:gd name="T4" fmla="*/ 483 w 3068"/>
                <a:gd name="T5" fmla="*/ 16 h 1216"/>
                <a:gd name="T6" fmla="*/ 1884 w 3068"/>
                <a:gd name="T7" fmla="*/ 254 h 1216"/>
                <a:gd name="T8" fmla="*/ 3068 w 3068"/>
                <a:gd name="T9" fmla="*/ 99 h 1216"/>
                <a:gd name="T10" fmla="*/ 2313 w 3068"/>
                <a:gd name="T11" fmla="*/ 1216 h 1216"/>
                <a:gd name="T12" fmla="*/ 723 w 3068"/>
                <a:gd name="T13" fmla="*/ 1216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8" h="1216">
                  <a:moveTo>
                    <a:pt x="723" y="1216"/>
                  </a:moveTo>
                  <a:lnTo>
                    <a:pt x="0" y="288"/>
                  </a:lnTo>
                  <a:cubicBezTo>
                    <a:pt x="0" y="288"/>
                    <a:pt x="17" y="0"/>
                    <a:pt x="483" y="16"/>
                  </a:cubicBezTo>
                  <a:cubicBezTo>
                    <a:pt x="950" y="33"/>
                    <a:pt x="1447" y="233"/>
                    <a:pt x="1884" y="254"/>
                  </a:cubicBezTo>
                  <a:cubicBezTo>
                    <a:pt x="2509" y="283"/>
                    <a:pt x="3068" y="99"/>
                    <a:pt x="3068" y="99"/>
                  </a:cubicBezTo>
                  <a:lnTo>
                    <a:pt x="2313" y="1216"/>
                  </a:lnTo>
                  <a:lnTo>
                    <a:pt x="723" y="1216"/>
                  </a:lnTo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4" name="Freeform 363">
              <a:extLst>
                <a:ext uri="{FF2B5EF4-FFF2-40B4-BE49-F238E27FC236}">
                  <a16:creationId xmlns:a16="http://schemas.microsoft.com/office/drawing/2014/main" id="{205CF326-7BCA-4AB6-A6DC-FA96C5E24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" y="2105"/>
              <a:ext cx="1315" cy="1142"/>
            </a:xfrm>
            <a:custGeom>
              <a:avLst/>
              <a:gdLst>
                <a:gd name="T0" fmla="*/ 3968 w 4367"/>
                <a:gd name="T1" fmla="*/ 1708 h 3800"/>
                <a:gd name="T2" fmla="*/ 3050 w 4367"/>
                <a:gd name="T3" fmla="*/ 0 h 3800"/>
                <a:gd name="T4" fmla="*/ 1460 w 4367"/>
                <a:gd name="T5" fmla="*/ 0 h 3800"/>
                <a:gd name="T6" fmla="*/ 549 w 4367"/>
                <a:gd name="T7" fmla="*/ 1708 h 3800"/>
                <a:gd name="T8" fmla="*/ 957 w 4367"/>
                <a:gd name="T9" fmla="*/ 3590 h 3800"/>
                <a:gd name="T10" fmla="*/ 3560 w 4367"/>
                <a:gd name="T11" fmla="*/ 3590 h 3800"/>
                <a:gd name="T12" fmla="*/ 3968 w 4367"/>
                <a:gd name="T13" fmla="*/ 1708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7" h="3800">
                  <a:moveTo>
                    <a:pt x="3968" y="1708"/>
                  </a:moveTo>
                  <a:cubicBezTo>
                    <a:pt x="3736" y="1137"/>
                    <a:pt x="3379" y="541"/>
                    <a:pt x="3050" y="0"/>
                  </a:cubicBezTo>
                  <a:lnTo>
                    <a:pt x="1460" y="0"/>
                  </a:lnTo>
                  <a:cubicBezTo>
                    <a:pt x="1134" y="541"/>
                    <a:pt x="806" y="1145"/>
                    <a:pt x="549" y="1708"/>
                  </a:cubicBezTo>
                  <a:cubicBezTo>
                    <a:pt x="0" y="2910"/>
                    <a:pt x="313" y="3306"/>
                    <a:pt x="957" y="3590"/>
                  </a:cubicBezTo>
                  <a:cubicBezTo>
                    <a:pt x="1434" y="3800"/>
                    <a:pt x="3083" y="3800"/>
                    <a:pt x="3560" y="3590"/>
                  </a:cubicBezTo>
                  <a:cubicBezTo>
                    <a:pt x="4204" y="3306"/>
                    <a:pt x="4367" y="2687"/>
                    <a:pt x="3968" y="1708"/>
                  </a:cubicBezTo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5" name="Freeform 364">
              <a:extLst>
                <a:ext uri="{FF2B5EF4-FFF2-40B4-BE49-F238E27FC236}">
                  <a16:creationId xmlns:a16="http://schemas.microsoft.com/office/drawing/2014/main" id="{5FBAB10F-0AEF-44F2-9DAA-17ADF993A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" y="2443"/>
              <a:ext cx="458" cy="525"/>
            </a:xfrm>
            <a:custGeom>
              <a:avLst/>
              <a:gdLst>
                <a:gd name="T0" fmla="*/ 1080 w 1521"/>
                <a:gd name="T1" fmla="*/ 457 h 1747"/>
                <a:gd name="T2" fmla="*/ 763 w 1521"/>
                <a:gd name="T3" fmla="*/ 284 h 1747"/>
                <a:gd name="T4" fmla="*/ 459 w 1521"/>
                <a:gd name="T5" fmla="*/ 445 h 1747"/>
                <a:gd name="T6" fmla="*/ 556 w 1521"/>
                <a:gd name="T7" fmla="*/ 589 h 1747"/>
                <a:gd name="T8" fmla="*/ 949 w 1521"/>
                <a:gd name="T9" fmla="*/ 692 h 1747"/>
                <a:gd name="T10" fmla="*/ 1383 w 1521"/>
                <a:gd name="T11" fmla="*/ 883 h 1747"/>
                <a:gd name="T12" fmla="*/ 1521 w 1521"/>
                <a:gd name="T13" fmla="*/ 1229 h 1747"/>
                <a:gd name="T14" fmla="*/ 1297 w 1521"/>
                <a:gd name="T15" fmla="*/ 1612 h 1747"/>
                <a:gd name="T16" fmla="*/ 788 w 1521"/>
                <a:gd name="T17" fmla="*/ 1746 h 1747"/>
                <a:gd name="T18" fmla="*/ 0 w 1521"/>
                <a:gd name="T19" fmla="*/ 1212 h 1747"/>
                <a:gd name="T20" fmla="*/ 383 w 1521"/>
                <a:gd name="T21" fmla="*/ 1183 h 1747"/>
                <a:gd name="T22" fmla="*/ 791 w 1521"/>
                <a:gd name="T23" fmla="*/ 1463 h 1747"/>
                <a:gd name="T24" fmla="*/ 1136 w 1521"/>
                <a:gd name="T25" fmla="*/ 1231 h 1747"/>
                <a:gd name="T26" fmla="*/ 1053 w 1521"/>
                <a:gd name="T27" fmla="*/ 1077 h 1747"/>
                <a:gd name="T28" fmla="*/ 662 w 1521"/>
                <a:gd name="T29" fmla="*/ 964 h 1747"/>
                <a:gd name="T30" fmla="*/ 217 w 1521"/>
                <a:gd name="T31" fmla="*/ 779 h 1747"/>
                <a:gd name="T32" fmla="*/ 81 w 1521"/>
                <a:gd name="T33" fmla="*/ 470 h 1747"/>
                <a:gd name="T34" fmla="*/ 258 w 1521"/>
                <a:gd name="T35" fmla="*/ 136 h 1747"/>
                <a:gd name="T36" fmla="*/ 771 w 1521"/>
                <a:gd name="T37" fmla="*/ 1 h 1747"/>
                <a:gd name="T38" fmla="*/ 1467 w 1521"/>
                <a:gd name="T39" fmla="*/ 444 h 1747"/>
                <a:gd name="T40" fmla="*/ 1080 w 1521"/>
                <a:gd name="T41" fmla="*/ 457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1" h="1747">
                  <a:moveTo>
                    <a:pt x="1080" y="457"/>
                  </a:moveTo>
                  <a:cubicBezTo>
                    <a:pt x="1071" y="342"/>
                    <a:pt x="965" y="285"/>
                    <a:pt x="763" y="284"/>
                  </a:cubicBezTo>
                  <a:cubicBezTo>
                    <a:pt x="561" y="283"/>
                    <a:pt x="459" y="337"/>
                    <a:pt x="459" y="445"/>
                  </a:cubicBezTo>
                  <a:cubicBezTo>
                    <a:pt x="459" y="511"/>
                    <a:pt x="491" y="559"/>
                    <a:pt x="556" y="589"/>
                  </a:cubicBezTo>
                  <a:cubicBezTo>
                    <a:pt x="621" y="619"/>
                    <a:pt x="752" y="654"/>
                    <a:pt x="949" y="692"/>
                  </a:cubicBezTo>
                  <a:cubicBezTo>
                    <a:pt x="1147" y="730"/>
                    <a:pt x="1291" y="794"/>
                    <a:pt x="1383" y="883"/>
                  </a:cubicBezTo>
                  <a:cubicBezTo>
                    <a:pt x="1475" y="972"/>
                    <a:pt x="1521" y="1087"/>
                    <a:pt x="1521" y="1229"/>
                  </a:cubicBezTo>
                  <a:cubicBezTo>
                    <a:pt x="1520" y="1395"/>
                    <a:pt x="1446" y="1523"/>
                    <a:pt x="1297" y="1612"/>
                  </a:cubicBezTo>
                  <a:cubicBezTo>
                    <a:pt x="1149" y="1702"/>
                    <a:pt x="979" y="1747"/>
                    <a:pt x="788" y="1746"/>
                  </a:cubicBezTo>
                  <a:cubicBezTo>
                    <a:pt x="326" y="1744"/>
                    <a:pt x="64" y="1567"/>
                    <a:pt x="0" y="1212"/>
                  </a:cubicBezTo>
                  <a:lnTo>
                    <a:pt x="383" y="1183"/>
                  </a:lnTo>
                  <a:cubicBezTo>
                    <a:pt x="410" y="1369"/>
                    <a:pt x="547" y="1462"/>
                    <a:pt x="791" y="1463"/>
                  </a:cubicBezTo>
                  <a:cubicBezTo>
                    <a:pt x="1021" y="1464"/>
                    <a:pt x="1136" y="1386"/>
                    <a:pt x="1136" y="1231"/>
                  </a:cubicBezTo>
                  <a:cubicBezTo>
                    <a:pt x="1137" y="1162"/>
                    <a:pt x="1109" y="1110"/>
                    <a:pt x="1053" y="1077"/>
                  </a:cubicBezTo>
                  <a:cubicBezTo>
                    <a:pt x="998" y="1043"/>
                    <a:pt x="867" y="1005"/>
                    <a:pt x="662" y="964"/>
                  </a:cubicBezTo>
                  <a:cubicBezTo>
                    <a:pt x="457" y="923"/>
                    <a:pt x="308" y="862"/>
                    <a:pt x="217" y="779"/>
                  </a:cubicBezTo>
                  <a:cubicBezTo>
                    <a:pt x="126" y="696"/>
                    <a:pt x="81" y="593"/>
                    <a:pt x="81" y="470"/>
                  </a:cubicBezTo>
                  <a:cubicBezTo>
                    <a:pt x="82" y="339"/>
                    <a:pt x="141" y="227"/>
                    <a:pt x="258" y="136"/>
                  </a:cubicBezTo>
                  <a:cubicBezTo>
                    <a:pt x="376" y="45"/>
                    <a:pt x="547" y="0"/>
                    <a:pt x="771" y="1"/>
                  </a:cubicBezTo>
                  <a:cubicBezTo>
                    <a:pt x="1215" y="2"/>
                    <a:pt x="1447" y="150"/>
                    <a:pt x="1467" y="444"/>
                  </a:cubicBezTo>
                  <a:lnTo>
                    <a:pt x="1080" y="457"/>
                  </a:lnTo>
                </a:path>
              </a:pathLst>
            </a:custGeom>
            <a:solidFill>
              <a:srgbClr val="E0A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6" name="Freeform 365">
              <a:extLst>
                <a:ext uri="{FF2B5EF4-FFF2-40B4-BE49-F238E27FC236}">
                  <a16:creationId xmlns:a16="http://schemas.microsoft.com/office/drawing/2014/main" id="{D4CA9ED0-9CD1-4641-AD37-E7D4C492B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0" y="2354"/>
              <a:ext cx="110" cy="100"/>
            </a:xfrm>
            <a:custGeom>
              <a:avLst/>
              <a:gdLst>
                <a:gd name="T0" fmla="*/ 110 w 110"/>
                <a:gd name="T1" fmla="*/ 100 h 100"/>
                <a:gd name="T2" fmla="*/ 0 w 110"/>
                <a:gd name="T3" fmla="*/ 100 h 100"/>
                <a:gd name="T4" fmla="*/ 1 w 110"/>
                <a:gd name="T5" fmla="*/ 0 h 100"/>
                <a:gd name="T6" fmla="*/ 110 w 110"/>
                <a:gd name="T7" fmla="*/ 1 h 100"/>
                <a:gd name="T8" fmla="*/ 110 w 110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0">
                  <a:moveTo>
                    <a:pt x="110" y="100"/>
                  </a:moveTo>
                  <a:lnTo>
                    <a:pt x="0" y="100"/>
                  </a:lnTo>
                  <a:lnTo>
                    <a:pt x="1" y="0"/>
                  </a:lnTo>
                  <a:lnTo>
                    <a:pt x="110" y="1"/>
                  </a:lnTo>
                  <a:lnTo>
                    <a:pt x="110" y="100"/>
                  </a:lnTo>
                  <a:close/>
                </a:path>
              </a:pathLst>
            </a:custGeom>
            <a:solidFill>
              <a:srgbClr val="E0A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7" name="Freeform 366">
              <a:extLst>
                <a:ext uri="{FF2B5EF4-FFF2-40B4-BE49-F238E27FC236}">
                  <a16:creationId xmlns:a16="http://schemas.microsoft.com/office/drawing/2014/main" id="{83924AE5-8819-4F4C-B8D7-DCAFC36F5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8" y="2948"/>
              <a:ext cx="110" cy="100"/>
            </a:xfrm>
            <a:custGeom>
              <a:avLst/>
              <a:gdLst>
                <a:gd name="T0" fmla="*/ 110 w 110"/>
                <a:gd name="T1" fmla="*/ 100 h 100"/>
                <a:gd name="T2" fmla="*/ 0 w 110"/>
                <a:gd name="T3" fmla="*/ 100 h 100"/>
                <a:gd name="T4" fmla="*/ 1 w 110"/>
                <a:gd name="T5" fmla="*/ 0 h 100"/>
                <a:gd name="T6" fmla="*/ 110 w 110"/>
                <a:gd name="T7" fmla="*/ 1 h 100"/>
                <a:gd name="T8" fmla="*/ 110 w 110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0">
                  <a:moveTo>
                    <a:pt x="110" y="100"/>
                  </a:moveTo>
                  <a:lnTo>
                    <a:pt x="0" y="100"/>
                  </a:lnTo>
                  <a:lnTo>
                    <a:pt x="1" y="0"/>
                  </a:lnTo>
                  <a:lnTo>
                    <a:pt x="110" y="1"/>
                  </a:lnTo>
                  <a:lnTo>
                    <a:pt x="110" y="100"/>
                  </a:lnTo>
                  <a:close/>
                </a:path>
              </a:pathLst>
            </a:custGeom>
            <a:solidFill>
              <a:srgbClr val="E0A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8" name="Freeform 367">
              <a:extLst>
                <a:ext uri="{FF2B5EF4-FFF2-40B4-BE49-F238E27FC236}">
                  <a16:creationId xmlns:a16="http://schemas.microsoft.com/office/drawing/2014/main" id="{85660A3B-36D1-4922-8411-84846D79F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" y="2084"/>
              <a:ext cx="574" cy="49"/>
            </a:xfrm>
            <a:custGeom>
              <a:avLst/>
              <a:gdLst>
                <a:gd name="T0" fmla="*/ 1907 w 1907"/>
                <a:gd name="T1" fmla="*/ 105 h 162"/>
                <a:gd name="T2" fmla="*/ 1836 w 1907"/>
                <a:gd name="T3" fmla="*/ 162 h 162"/>
                <a:gd name="T4" fmla="*/ 71 w 1907"/>
                <a:gd name="T5" fmla="*/ 162 h 162"/>
                <a:gd name="T6" fmla="*/ 0 w 1907"/>
                <a:gd name="T7" fmla="*/ 105 h 162"/>
                <a:gd name="T8" fmla="*/ 0 w 1907"/>
                <a:gd name="T9" fmla="*/ 58 h 162"/>
                <a:gd name="T10" fmla="*/ 71 w 1907"/>
                <a:gd name="T11" fmla="*/ 0 h 162"/>
                <a:gd name="T12" fmla="*/ 1836 w 1907"/>
                <a:gd name="T13" fmla="*/ 0 h 162"/>
                <a:gd name="T14" fmla="*/ 1907 w 1907"/>
                <a:gd name="T15" fmla="*/ 58 h 162"/>
                <a:gd name="T16" fmla="*/ 1907 w 1907"/>
                <a:gd name="T17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7" h="162">
                  <a:moveTo>
                    <a:pt x="1907" y="105"/>
                  </a:moveTo>
                  <a:cubicBezTo>
                    <a:pt x="1907" y="137"/>
                    <a:pt x="1875" y="162"/>
                    <a:pt x="1836" y="162"/>
                  </a:cubicBezTo>
                  <a:lnTo>
                    <a:pt x="71" y="162"/>
                  </a:lnTo>
                  <a:cubicBezTo>
                    <a:pt x="32" y="162"/>
                    <a:pt x="0" y="137"/>
                    <a:pt x="0" y="105"/>
                  </a:cubicBezTo>
                  <a:lnTo>
                    <a:pt x="0" y="58"/>
                  </a:lnTo>
                  <a:cubicBezTo>
                    <a:pt x="0" y="26"/>
                    <a:pt x="32" y="0"/>
                    <a:pt x="71" y="0"/>
                  </a:cubicBezTo>
                  <a:lnTo>
                    <a:pt x="1836" y="0"/>
                  </a:lnTo>
                  <a:cubicBezTo>
                    <a:pt x="1875" y="0"/>
                    <a:pt x="1907" y="26"/>
                    <a:pt x="1907" y="58"/>
                  </a:cubicBezTo>
                  <a:lnTo>
                    <a:pt x="1907" y="105"/>
                  </a:lnTo>
                  <a:close/>
                </a:path>
              </a:pathLst>
            </a:custGeom>
            <a:solidFill>
              <a:srgbClr val="6F4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9" name="Freeform 368">
              <a:extLst>
                <a:ext uri="{FF2B5EF4-FFF2-40B4-BE49-F238E27FC236}">
                  <a16:creationId xmlns:a16="http://schemas.microsoft.com/office/drawing/2014/main" id="{528F4D0A-DEED-491F-B995-1C087113B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" y="2627"/>
              <a:ext cx="511" cy="591"/>
            </a:xfrm>
            <a:custGeom>
              <a:avLst/>
              <a:gdLst>
                <a:gd name="T0" fmla="*/ 292 w 1698"/>
                <a:gd name="T1" fmla="*/ 1755 h 1967"/>
                <a:gd name="T2" fmla="*/ 1304 w 1698"/>
                <a:gd name="T3" fmla="*/ 1649 h 1967"/>
                <a:gd name="T4" fmla="*/ 1667 w 1698"/>
                <a:gd name="T5" fmla="*/ 803 h 1967"/>
                <a:gd name="T6" fmla="*/ 1483 w 1698"/>
                <a:gd name="T7" fmla="*/ 91 h 1967"/>
                <a:gd name="T8" fmla="*/ 1406 w 1698"/>
                <a:gd name="T9" fmla="*/ 859 h 1967"/>
                <a:gd name="T10" fmla="*/ 494 w 1698"/>
                <a:gd name="T11" fmla="*/ 1355 h 1967"/>
                <a:gd name="T12" fmla="*/ 292 w 1698"/>
                <a:gd name="T13" fmla="*/ 1755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8" h="1967">
                  <a:moveTo>
                    <a:pt x="292" y="1755"/>
                  </a:moveTo>
                  <a:cubicBezTo>
                    <a:pt x="586" y="1967"/>
                    <a:pt x="1110" y="1787"/>
                    <a:pt x="1304" y="1649"/>
                  </a:cubicBezTo>
                  <a:cubicBezTo>
                    <a:pt x="1574" y="1458"/>
                    <a:pt x="1698" y="1076"/>
                    <a:pt x="1667" y="803"/>
                  </a:cubicBezTo>
                  <a:cubicBezTo>
                    <a:pt x="1636" y="530"/>
                    <a:pt x="1593" y="345"/>
                    <a:pt x="1483" y="91"/>
                  </a:cubicBezTo>
                  <a:cubicBezTo>
                    <a:pt x="1444" y="0"/>
                    <a:pt x="1617" y="366"/>
                    <a:pt x="1406" y="859"/>
                  </a:cubicBezTo>
                  <a:cubicBezTo>
                    <a:pt x="1249" y="1228"/>
                    <a:pt x="795" y="1321"/>
                    <a:pt x="494" y="1355"/>
                  </a:cubicBezTo>
                  <a:cubicBezTo>
                    <a:pt x="284" y="1379"/>
                    <a:pt x="0" y="1545"/>
                    <a:pt x="292" y="1755"/>
                  </a:cubicBezTo>
                  <a:close/>
                </a:path>
              </a:pathLst>
            </a:custGeom>
            <a:solidFill>
              <a:srgbClr val="D3D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0" name="Freeform 369">
              <a:extLst>
                <a:ext uri="{FF2B5EF4-FFF2-40B4-BE49-F238E27FC236}">
                  <a16:creationId xmlns:a16="http://schemas.microsoft.com/office/drawing/2014/main" id="{7FBE5A6C-974A-4970-808C-99C3B65BE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" y="1828"/>
              <a:ext cx="344" cy="242"/>
            </a:xfrm>
            <a:custGeom>
              <a:avLst/>
              <a:gdLst>
                <a:gd name="T0" fmla="*/ 0 w 1141"/>
                <a:gd name="T1" fmla="*/ 803 h 803"/>
                <a:gd name="T2" fmla="*/ 831 w 1141"/>
                <a:gd name="T3" fmla="*/ 319 h 803"/>
                <a:gd name="T4" fmla="*/ 526 w 1141"/>
                <a:gd name="T5" fmla="*/ 803 h 803"/>
                <a:gd name="T6" fmla="*/ 0 w 1141"/>
                <a:gd name="T7" fmla="*/ 803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1" h="803">
                  <a:moveTo>
                    <a:pt x="0" y="803"/>
                  </a:moveTo>
                  <a:cubicBezTo>
                    <a:pt x="0" y="803"/>
                    <a:pt x="556" y="601"/>
                    <a:pt x="831" y="319"/>
                  </a:cubicBezTo>
                  <a:cubicBezTo>
                    <a:pt x="1141" y="0"/>
                    <a:pt x="526" y="803"/>
                    <a:pt x="526" y="803"/>
                  </a:cubicBezTo>
                  <a:lnTo>
                    <a:pt x="0" y="803"/>
                  </a:lnTo>
                  <a:close/>
                </a:path>
              </a:pathLst>
            </a:custGeom>
            <a:solidFill>
              <a:srgbClr val="D3D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1" name="Freeform 370">
              <a:extLst>
                <a:ext uri="{FF2B5EF4-FFF2-40B4-BE49-F238E27FC236}">
                  <a16:creationId xmlns:a16="http://schemas.microsoft.com/office/drawing/2014/main" id="{FA54BA54-CA74-49DF-897A-B4876EE9D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" y="1847"/>
              <a:ext cx="150" cy="196"/>
            </a:xfrm>
            <a:custGeom>
              <a:avLst/>
              <a:gdLst>
                <a:gd name="T0" fmla="*/ 0 w 497"/>
                <a:gd name="T1" fmla="*/ 0 h 653"/>
                <a:gd name="T2" fmla="*/ 28 w 497"/>
                <a:gd name="T3" fmla="*/ 24 h 653"/>
                <a:gd name="T4" fmla="*/ 96 w 497"/>
                <a:gd name="T5" fmla="*/ 88 h 653"/>
                <a:gd name="T6" fmla="*/ 280 w 497"/>
                <a:gd name="T7" fmla="*/ 303 h 653"/>
                <a:gd name="T8" fmla="*/ 437 w 497"/>
                <a:gd name="T9" fmla="*/ 537 h 653"/>
                <a:gd name="T10" fmla="*/ 482 w 497"/>
                <a:gd name="T11" fmla="*/ 620 h 653"/>
                <a:gd name="T12" fmla="*/ 497 w 497"/>
                <a:gd name="T13" fmla="*/ 653 h 653"/>
                <a:gd name="T14" fmla="*/ 469 w 497"/>
                <a:gd name="T15" fmla="*/ 630 h 653"/>
                <a:gd name="T16" fmla="*/ 401 w 497"/>
                <a:gd name="T17" fmla="*/ 565 h 653"/>
                <a:gd name="T18" fmla="*/ 217 w 497"/>
                <a:gd name="T19" fmla="*/ 351 h 653"/>
                <a:gd name="T20" fmla="*/ 60 w 497"/>
                <a:gd name="T21" fmla="*/ 116 h 653"/>
                <a:gd name="T22" fmla="*/ 16 w 497"/>
                <a:gd name="T23" fmla="*/ 33 h 653"/>
                <a:gd name="T24" fmla="*/ 0 w 497"/>
                <a:gd name="T25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7" h="653">
                  <a:moveTo>
                    <a:pt x="0" y="0"/>
                  </a:moveTo>
                  <a:cubicBezTo>
                    <a:pt x="0" y="0"/>
                    <a:pt x="11" y="8"/>
                    <a:pt x="28" y="24"/>
                  </a:cubicBezTo>
                  <a:cubicBezTo>
                    <a:pt x="45" y="39"/>
                    <a:pt x="69" y="61"/>
                    <a:pt x="96" y="88"/>
                  </a:cubicBezTo>
                  <a:cubicBezTo>
                    <a:pt x="151" y="143"/>
                    <a:pt x="218" y="221"/>
                    <a:pt x="280" y="303"/>
                  </a:cubicBezTo>
                  <a:cubicBezTo>
                    <a:pt x="342" y="384"/>
                    <a:pt x="399" y="470"/>
                    <a:pt x="437" y="537"/>
                  </a:cubicBezTo>
                  <a:cubicBezTo>
                    <a:pt x="457" y="571"/>
                    <a:pt x="472" y="599"/>
                    <a:pt x="482" y="620"/>
                  </a:cubicBezTo>
                  <a:cubicBezTo>
                    <a:pt x="492" y="641"/>
                    <a:pt x="497" y="653"/>
                    <a:pt x="497" y="653"/>
                  </a:cubicBezTo>
                  <a:cubicBezTo>
                    <a:pt x="497" y="653"/>
                    <a:pt x="486" y="645"/>
                    <a:pt x="469" y="630"/>
                  </a:cubicBezTo>
                  <a:cubicBezTo>
                    <a:pt x="452" y="614"/>
                    <a:pt x="428" y="592"/>
                    <a:pt x="401" y="565"/>
                  </a:cubicBezTo>
                  <a:cubicBezTo>
                    <a:pt x="342" y="505"/>
                    <a:pt x="281" y="436"/>
                    <a:pt x="217" y="351"/>
                  </a:cubicBezTo>
                  <a:cubicBezTo>
                    <a:pt x="155" y="269"/>
                    <a:pt x="98" y="183"/>
                    <a:pt x="60" y="116"/>
                  </a:cubicBezTo>
                  <a:cubicBezTo>
                    <a:pt x="41" y="82"/>
                    <a:pt x="26" y="54"/>
                    <a:pt x="16" y="33"/>
                  </a:cubicBezTo>
                  <a:cubicBezTo>
                    <a:pt x="5" y="13"/>
                    <a:pt x="0" y="0"/>
                    <a:pt x="0" y="0"/>
                  </a:cubicBezTo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2" name="Freeform 371">
              <a:extLst>
                <a:ext uri="{FF2B5EF4-FFF2-40B4-BE49-F238E27FC236}">
                  <a16:creationId xmlns:a16="http://schemas.microsoft.com/office/drawing/2014/main" id="{ECC1E454-D5DE-4940-A220-1ACA92973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" y="2168"/>
              <a:ext cx="245" cy="483"/>
            </a:xfrm>
            <a:custGeom>
              <a:avLst/>
              <a:gdLst>
                <a:gd name="T0" fmla="*/ 813 w 813"/>
                <a:gd name="T1" fmla="*/ 0 h 1606"/>
                <a:gd name="T2" fmla="*/ 787 w 813"/>
                <a:gd name="T3" fmla="*/ 73 h 1606"/>
                <a:gd name="T4" fmla="*/ 711 w 813"/>
                <a:gd name="T5" fmla="*/ 263 h 1606"/>
                <a:gd name="T6" fmla="*/ 451 w 813"/>
                <a:gd name="T7" fmla="*/ 825 h 1606"/>
                <a:gd name="T8" fmla="*/ 152 w 813"/>
                <a:gd name="T9" fmla="*/ 1368 h 1606"/>
                <a:gd name="T10" fmla="*/ 43 w 813"/>
                <a:gd name="T11" fmla="*/ 1541 h 1606"/>
                <a:gd name="T12" fmla="*/ 0 w 813"/>
                <a:gd name="T13" fmla="*/ 1606 h 1606"/>
                <a:gd name="T14" fmla="*/ 26 w 813"/>
                <a:gd name="T15" fmla="*/ 1532 h 1606"/>
                <a:gd name="T16" fmla="*/ 101 w 813"/>
                <a:gd name="T17" fmla="*/ 1342 h 1606"/>
                <a:gd name="T18" fmla="*/ 362 w 813"/>
                <a:gd name="T19" fmla="*/ 780 h 1606"/>
                <a:gd name="T20" fmla="*/ 661 w 813"/>
                <a:gd name="T21" fmla="*/ 238 h 1606"/>
                <a:gd name="T22" fmla="*/ 769 w 813"/>
                <a:gd name="T23" fmla="*/ 64 h 1606"/>
                <a:gd name="T24" fmla="*/ 813 w 813"/>
                <a:gd name="T25" fmla="*/ 0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3" h="1606">
                  <a:moveTo>
                    <a:pt x="813" y="0"/>
                  </a:moveTo>
                  <a:cubicBezTo>
                    <a:pt x="813" y="0"/>
                    <a:pt x="804" y="27"/>
                    <a:pt x="787" y="73"/>
                  </a:cubicBezTo>
                  <a:cubicBezTo>
                    <a:pt x="770" y="119"/>
                    <a:pt x="744" y="185"/>
                    <a:pt x="711" y="263"/>
                  </a:cubicBezTo>
                  <a:cubicBezTo>
                    <a:pt x="647" y="420"/>
                    <a:pt x="552" y="624"/>
                    <a:pt x="451" y="825"/>
                  </a:cubicBezTo>
                  <a:cubicBezTo>
                    <a:pt x="349" y="1026"/>
                    <a:pt x="240" y="1223"/>
                    <a:pt x="152" y="1368"/>
                  </a:cubicBezTo>
                  <a:cubicBezTo>
                    <a:pt x="109" y="1440"/>
                    <a:pt x="70" y="1500"/>
                    <a:pt x="43" y="1541"/>
                  </a:cubicBezTo>
                  <a:cubicBezTo>
                    <a:pt x="16" y="1583"/>
                    <a:pt x="0" y="1606"/>
                    <a:pt x="0" y="1606"/>
                  </a:cubicBezTo>
                  <a:cubicBezTo>
                    <a:pt x="0" y="1606"/>
                    <a:pt x="8" y="1579"/>
                    <a:pt x="26" y="1532"/>
                  </a:cubicBezTo>
                  <a:cubicBezTo>
                    <a:pt x="43" y="1486"/>
                    <a:pt x="68" y="1420"/>
                    <a:pt x="101" y="1342"/>
                  </a:cubicBezTo>
                  <a:cubicBezTo>
                    <a:pt x="166" y="1185"/>
                    <a:pt x="260" y="981"/>
                    <a:pt x="362" y="780"/>
                  </a:cubicBezTo>
                  <a:cubicBezTo>
                    <a:pt x="464" y="580"/>
                    <a:pt x="573" y="382"/>
                    <a:pt x="661" y="238"/>
                  </a:cubicBezTo>
                  <a:cubicBezTo>
                    <a:pt x="704" y="165"/>
                    <a:pt x="742" y="106"/>
                    <a:pt x="769" y="64"/>
                  </a:cubicBezTo>
                  <a:cubicBezTo>
                    <a:pt x="797" y="23"/>
                    <a:pt x="813" y="0"/>
                    <a:pt x="813" y="0"/>
                  </a:cubicBezTo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3" name="Freeform 372">
              <a:extLst>
                <a:ext uri="{FF2B5EF4-FFF2-40B4-BE49-F238E27FC236}">
                  <a16:creationId xmlns:a16="http://schemas.microsoft.com/office/drawing/2014/main" id="{B9A54C78-789E-441F-A069-FC73D60D4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" y="2749"/>
              <a:ext cx="512" cy="512"/>
            </a:xfrm>
            <a:custGeom>
              <a:avLst/>
              <a:gdLst>
                <a:gd name="T0" fmla="*/ 1581 w 1701"/>
                <a:gd name="T1" fmla="*/ 1067 h 1701"/>
                <a:gd name="T2" fmla="*/ 634 w 1701"/>
                <a:gd name="T3" fmla="*/ 1581 h 1701"/>
                <a:gd name="T4" fmla="*/ 119 w 1701"/>
                <a:gd name="T5" fmla="*/ 634 h 1701"/>
                <a:gd name="T6" fmla="*/ 1067 w 1701"/>
                <a:gd name="T7" fmla="*/ 120 h 1701"/>
                <a:gd name="T8" fmla="*/ 1581 w 1701"/>
                <a:gd name="T9" fmla="*/ 1067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1" h="1701">
                  <a:moveTo>
                    <a:pt x="1581" y="1067"/>
                  </a:moveTo>
                  <a:cubicBezTo>
                    <a:pt x="1462" y="1471"/>
                    <a:pt x="1037" y="1701"/>
                    <a:pt x="634" y="1581"/>
                  </a:cubicBezTo>
                  <a:cubicBezTo>
                    <a:pt x="230" y="1462"/>
                    <a:pt x="0" y="1038"/>
                    <a:pt x="119" y="634"/>
                  </a:cubicBezTo>
                  <a:cubicBezTo>
                    <a:pt x="239" y="230"/>
                    <a:pt x="663" y="0"/>
                    <a:pt x="1067" y="120"/>
                  </a:cubicBezTo>
                  <a:cubicBezTo>
                    <a:pt x="1470" y="239"/>
                    <a:pt x="1701" y="663"/>
                    <a:pt x="1581" y="1067"/>
                  </a:cubicBezTo>
                  <a:close/>
                </a:path>
              </a:pathLst>
            </a:custGeom>
            <a:solidFill>
              <a:srgbClr val="E5A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4" name="Freeform 373">
              <a:extLst>
                <a:ext uri="{FF2B5EF4-FFF2-40B4-BE49-F238E27FC236}">
                  <a16:creationId xmlns:a16="http://schemas.microsoft.com/office/drawing/2014/main" id="{9E4CD829-7261-4268-A47D-87C843840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" y="2796"/>
              <a:ext cx="420" cy="418"/>
            </a:xfrm>
            <a:custGeom>
              <a:avLst/>
              <a:gdLst>
                <a:gd name="T0" fmla="*/ 1296 w 1394"/>
                <a:gd name="T1" fmla="*/ 874 h 1393"/>
                <a:gd name="T2" fmla="*/ 520 w 1394"/>
                <a:gd name="T3" fmla="*/ 1295 h 1393"/>
                <a:gd name="T4" fmla="*/ 98 w 1394"/>
                <a:gd name="T5" fmla="*/ 519 h 1393"/>
                <a:gd name="T6" fmla="*/ 874 w 1394"/>
                <a:gd name="T7" fmla="*/ 98 h 1393"/>
                <a:gd name="T8" fmla="*/ 1296 w 1394"/>
                <a:gd name="T9" fmla="*/ 874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1393">
                  <a:moveTo>
                    <a:pt x="1296" y="874"/>
                  </a:moveTo>
                  <a:cubicBezTo>
                    <a:pt x="1198" y="1205"/>
                    <a:pt x="851" y="1393"/>
                    <a:pt x="520" y="1295"/>
                  </a:cubicBezTo>
                  <a:cubicBezTo>
                    <a:pt x="189" y="1198"/>
                    <a:pt x="0" y="850"/>
                    <a:pt x="98" y="519"/>
                  </a:cubicBezTo>
                  <a:cubicBezTo>
                    <a:pt x="196" y="188"/>
                    <a:pt x="544" y="0"/>
                    <a:pt x="874" y="98"/>
                  </a:cubicBezTo>
                  <a:cubicBezTo>
                    <a:pt x="1205" y="196"/>
                    <a:pt x="1394" y="543"/>
                    <a:pt x="1296" y="874"/>
                  </a:cubicBezTo>
                  <a:close/>
                </a:path>
              </a:pathLst>
            </a:custGeom>
            <a:solidFill>
              <a:srgbClr val="00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5" name="Freeform 374">
              <a:extLst>
                <a:ext uri="{FF2B5EF4-FFF2-40B4-BE49-F238E27FC236}">
                  <a16:creationId xmlns:a16="http://schemas.microsoft.com/office/drawing/2014/main" id="{89487D81-FC88-462D-A016-C4ED75651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" y="2891"/>
              <a:ext cx="221" cy="231"/>
            </a:xfrm>
            <a:custGeom>
              <a:avLst/>
              <a:gdLst>
                <a:gd name="T0" fmla="*/ 549 w 736"/>
                <a:gd name="T1" fmla="*/ 253 h 769"/>
                <a:gd name="T2" fmla="*/ 441 w 736"/>
                <a:gd name="T3" fmla="*/ 144 h 769"/>
                <a:gd name="T4" fmla="*/ 297 w 736"/>
                <a:gd name="T5" fmla="*/ 173 h 769"/>
                <a:gd name="T6" fmla="*/ 319 w 736"/>
                <a:gd name="T7" fmla="*/ 243 h 769"/>
                <a:gd name="T8" fmla="*/ 467 w 736"/>
                <a:gd name="T9" fmla="*/ 333 h 769"/>
                <a:gd name="T10" fmla="*/ 621 w 736"/>
                <a:gd name="T11" fmla="*/ 463 h 769"/>
                <a:gd name="T12" fmla="*/ 635 w 736"/>
                <a:gd name="T13" fmla="*/ 621 h 769"/>
                <a:gd name="T14" fmla="*/ 498 w 736"/>
                <a:gd name="T15" fmla="*/ 750 h 769"/>
                <a:gd name="T16" fmla="*/ 274 w 736"/>
                <a:gd name="T17" fmla="*/ 743 h 769"/>
                <a:gd name="T18" fmla="*/ 17 w 736"/>
                <a:gd name="T19" fmla="*/ 431 h 769"/>
                <a:gd name="T20" fmla="*/ 177 w 736"/>
                <a:gd name="T21" fmla="*/ 465 h 769"/>
                <a:gd name="T22" fmla="*/ 310 w 736"/>
                <a:gd name="T23" fmla="*/ 628 h 769"/>
                <a:gd name="T24" fmla="*/ 479 w 736"/>
                <a:gd name="T25" fmla="*/ 575 h 769"/>
                <a:gd name="T26" fmla="*/ 463 w 736"/>
                <a:gd name="T27" fmla="*/ 502 h 769"/>
                <a:gd name="T28" fmla="*/ 317 w 736"/>
                <a:gd name="T29" fmla="*/ 409 h 769"/>
                <a:gd name="T30" fmla="*/ 158 w 736"/>
                <a:gd name="T31" fmla="*/ 280 h 769"/>
                <a:gd name="T32" fmla="*/ 140 w 736"/>
                <a:gd name="T33" fmla="*/ 138 h 769"/>
                <a:gd name="T34" fmla="*/ 253 w 736"/>
                <a:gd name="T35" fmla="*/ 23 h 769"/>
                <a:gd name="T36" fmla="*/ 478 w 736"/>
                <a:gd name="T37" fmla="*/ 29 h 769"/>
                <a:gd name="T38" fmla="*/ 708 w 736"/>
                <a:gd name="T39" fmla="*/ 294 h 769"/>
                <a:gd name="T40" fmla="*/ 549 w 736"/>
                <a:gd name="T41" fmla="*/ 253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6" h="769">
                  <a:moveTo>
                    <a:pt x="549" y="253"/>
                  </a:moveTo>
                  <a:cubicBezTo>
                    <a:pt x="559" y="205"/>
                    <a:pt x="523" y="169"/>
                    <a:pt x="441" y="144"/>
                  </a:cubicBezTo>
                  <a:cubicBezTo>
                    <a:pt x="358" y="119"/>
                    <a:pt x="310" y="129"/>
                    <a:pt x="297" y="173"/>
                  </a:cubicBezTo>
                  <a:cubicBezTo>
                    <a:pt x="289" y="200"/>
                    <a:pt x="296" y="223"/>
                    <a:pt x="319" y="243"/>
                  </a:cubicBezTo>
                  <a:cubicBezTo>
                    <a:pt x="342" y="264"/>
                    <a:pt x="392" y="293"/>
                    <a:pt x="467" y="333"/>
                  </a:cubicBezTo>
                  <a:cubicBezTo>
                    <a:pt x="543" y="372"/>
                    <a:pt x="594" y="416"/>
                    <a:pt x="621" y="463"/>
                  </a:cubicBezTo>
                  <a:cubicBezTo>
                    <a:pt x="648" y="511"/>
                    <a:pt x="653" y="563"/>
                    <a:pt x="635" y="621"/>
                  </a:cubicBezTo>
                  <a:cubicBezTo>
                    <a:pt x="615" y="689"/>
                    <a:pt x="569" y="732"/>
                    <a:pt x="498" y="750"/>
                  </a:cubicBezTo>
                  <a:cubicBezTo>
                    <a:pt x="427" y="769"/>
                    <a:pt x="352" y="767"/>
                    <a:pt x="274" y="743"/>
                  </a:cubicBezTo>
                  <a:cubicBezTo>
                    <a:pt x="86" y="687"/>
                    <a:pt x="0" y="583"/>
                    <a:pt x="17" y="431"/>
                  </a:cubicBezTo>
                  <a:lnTo>
                    <a:pt x="177" y="465"/>
                  </a:lnTo>
                  <a:cubicBezTo>
                    <a:pt x="166" y="544"/>
                    <a:pt x="210" y="598"/>
                    <a:pt x="310" y="628"/>
                  </a:cubicBezTo>
                  <a:cubicBezTo>
                    <a:pt x="403" y="656"/>
                    <a:pt x="460" y="639"/>
                    <a:pt x="479" y="575"/>
                  </a:cubicBezTo>
                  <a:cubicBezTo>
                    <a:pt x="487" y="547"/>
                    <a:pt x="482" y="523"/>
                    <a:pt x="463" y="502"/>
                  </a:cubicBezTo>
                  <a:cubicBezTo>
                    <a:pt x="445" y="482"/>
                    <a:pt x="396" y="451"/>
                    <a:pt x="317" y="409"/>
                  </a:cubicBezTo>
                  <a:cubicBezTo>
                    <a:pt x="238" y="368"/>
                    <a:pt x="185" y="325"/>
                    <a:pt x="158" y="280"/>
                  </a:cubicBezTo>
                  <a:cubicBezTo>
                    <a:pt x="131" y="235"/>
                    <a:pt x="125" y="188"/>
                    <a:pt x="140" y="138"/>
                  </a:cubicBezTo>
                  <a:cubicBezTo>
                    <a:pt x="156" y="84"/>
                    <a:pt x="194" y="45"/>
                    <a:pt x="253" y="23"/>
                  </a:cubicBezTo>
                  <a:cubicBezTo>
                    <a:pt x="312" y="0"/>
                    <a:pt x="387" y="2"/>
                    <a:pt x="478" y="29"/>
                  </a:cubicBezTo>
                  <a:cubicBezTo>
                    <a:pt x="659" y="84"/>
                    <a:pt x="736" y="172"/>
                    <a:pt x="708" y="294"/>
                  </a:cubicBezTo>
                  <a:lnTo>
                    <a:pt x="549" y="253"/>
                  </a:lnTo>
                </a:path>
              </a:pathLst>
            </a:custGeom>
            <a:solidFill>
              <a:srgbClr val="C08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6" name="Freeform 375">
              <a:extLst>
                <a:ext uri="{FF2B5EF4-FFF2-40B4-BE49-F238E27FC236}">
                  <a16:creationId xmlns:a16="http://schemas.microsoft.com/office/drawing/2014/main" id="{5C976126-217E-43E0-A2A8-B86B21E34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8" y="2858"/>
              <a:ext cx="57" cy="54"/>
            </a:xfrm>
            <a:custGeom>
              <a:avLst/>
              <a:gdLst>
                <a:gd name="T0" fmla="*/ 44 w 57"/>
                <a:gd name="T1" fmla="*/ 54 h 54"/>
                <a:gd name="T2" fmla="*/ 0 w 57"/>
                <a:gd name="T3" fmla="*/ 40 h 54"/>
                <a:gd name="T4" fmla="*/ 12 w 57"/>
                <a:gd name="T5" fmla="*/ 0 h 54"/>
                <a:gd name="T6" fmla="*/ 57 w 57"/>
                <a:gd name="T7" fmla="*/ 13 h 54"/>
                <a:gd name="T8" fmla="*/ 44 w 5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4">
                  <a:moveTo>
                    <a:pt x="44" y="54"/>
                  </a:moveTo>
                  <a:lnTo>
                    <a:pt x="0" y="40"/>
                  </a:lnTo>
                  <a:lnTo>
                    <a:pt x="12" y="0"/>
                  </a:lnTo>
                  <a:lnTo>
                    <a:pt x="57" y="13"/>
                  </a:lnTo>
                  <a:lnTo>
                    <a:pt x="44" y="54"/>
                  </a:lnTo>
                  <a:close/>
                </a:path>
              </a:pathLst>
            </a:custGeom>
            <a:solidFill>
              <a:srgbClr val="C08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7" name="Freeform 376">
              <a:extLst>
                <a:ext uri="{FF2B5EF4-FFF2-40B4-BE49-F238E27FC236}">
                  <a16:creationId xmlns:a16="http://schemas.microsoft.com/office/drawing/2014/main" id="{CDECF079-8EA0-4FFD-ADAD-F5D038397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5" y="3100"/>
              <a:ext cx="57" cy="54"/>
            </a:xfrm>
            <a:custGeom>
              <a:avLst/>
              <a:gdLst>
                <a:gd name="T0" fmla="*/ 45 w 57"/>
                <a:gd name="T1" fmla="*/ 54 h 54"/>
                <a:gd name="T2" fmla="*/ 0 w 57"/>
                <a:gd name="T3" fmla="*/ 40 h 54"/>
                <a:gd name="T4" fmla="*/ 12 w 57"/>
                <a:gd name="T5" fmla="*/ 0 h 54"/>
                <a:gd name="T6" fmla="*/ 57 w 57"/>
                <a:gd name="T7" fmla="*/ 13 h 54"/>
                <a:gd name="T8" fmla="*/ 45 w 5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4">
                  <a:moveTo>
                    <a:pt x="45" y="54"/>
                  </a:moveTo>
                  <a:lnTo>
                    <a:pt x="0" y="40"/>
                  </a:lnTo>
                  <a:lnTo>
                    <a:pt x="12" y="0"/>
                  </a:lnTo>
                  <a:lnTo>
                    <a:pt x="57" y="13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C08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8" name="Freeform 377">
              <a:extLst>
                <a:ext uri="{FF2B5EF4-FFF2-40B4-BE49-F238E27FC236}">
                  <a16:creationId xmlns:a16="http://schemas.microsoft.com/office/drawing/2014/main" id="{4393B478-BF69-401E-AFD8-DC729C71D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" y="2826"/>
              <a:ext cx="131" cy="130"/>
            </a:xfrm>
            <a:custGeom>
              <a:avLst/>
              <a:gdLst>
                <a:gd name="T0" fmla="*/ 217 w 434"/>
                <a:gd name="T1" fmla="*/ 433 h 433"/>
                <a:gd name="T2" fmla="*/ 263 w 434"/>
                <a:gd name="T3" fmla="*/ 263 h 433"/>
                <a:gd name="T4" fmla="*/ 434 w 434"/>
                <a:gd name="T5" fmla="*/ 216 h 433"/>
                <a:gd name="T6" fmla="*/ 263 w 434"/>
                <a:gd name="T7" fmla="*/ 170 h 433"/>
                <a:gd name="T8" fmla="*/ 217 w 434"/>
                <a:gd name="T9" fmla="*/ 0 h 433"/>
                <a:gd name="T10" fmla="*/ 168 w 434"/>
                <a:gd name="T11" fmla="*/ 173 h 433"/>
                <a:gd name="T12" fmla="*/ 0 w 434"/>
                <a:gd name="T13" fmla="*/ 216 h 433"/>
                <a:gd name="T14" fmla="*/ 171 w 434"/>
                <a:gd name="T15" fmla="*/ 263 h 433"/>
                <a:gd name="T16" fmla="*/ 217 w 434"/>
                <a:gd name="T17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4" h="433">
                  <a:moveTo>
                    <a:pt x="217" y="433"/>
                  </a:moveTo>
                  <a:cubicBezTo>
                    <a:pt x="217" y="373"/>
                    <a:pt x="243" y="282"/>
                    <a:pt x="263" y="263"/>
                  </a:cubicBezTo>
                  <a:cubicBezTo>
                    <a:pt x="282" y="243"/>
                    <a:pt x="374" y="216"/>
                    <a:pt x="434" y="216"/>
                  </a:cubicBezTo>
                  <a:cubicBezTo>
                    <a:pt x="374" y="216"/>
                    <a:pt x="286" y="193"/>
                    <a:pt x="263" y="170"/>
                  </a:cubicBezTo>
                  <a:cubicBezTo>
                    <a:pt x="239" y="146"/>
                    <a:pt x="217" y="59"/>
                    <a:pt x="217" y="0"/>
                  </a:cubicBezTo>
                  <a:cubicBezTo>
                    <a:pt x="217" y="61"/>
                    <a:pt x="194" y="147"/>
                    <a:pt x="168" y="173"/>
                  </a:cubicBezTo>
                  <a:cubicBezTo>
                    <a:pt x="141" y="200"/>
                    <a:pt x="58" y="216"/>
                    <a:pt x="0" y="216"/>
                  </a:cubicBezTo>
                  <a:cubicBezTo>
                    <a:pt x="60" y="216"/>
                    <a:pt x="148" y="240"/>
                    <a:pt x="171" y="263"/>
                  </a:cubicBezTo>
                  <a:cubicBezTo>
                    <a:pt x="193" y="285"/>
                    <a:pt x="217" y="373"/>
                    <a:pt x="217" y="4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9" name="Freeform 378">
              <a:extLst>
                <a:ext uri="{FF2B5EF4-FFF2-40B4-BE49-F238E27FC236}">
                  <a16:creationId xmlns:a16="http://schemas.microsoft.com/office/drawing/2014/main" id="{C57DDB47-694B-4525-8C14-C2A416CB9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0" y="2920"/>
              <a:ext cx="47" cy="46"/>
            </a:xfrm>
            <a:custGeom>
              <a:avLst/>
              <a:gdLst>
                <a:gd name="T0" fmla="*/ 78 w 155"/>
                <a:gd name="T1" fmla="*/ 154 h 154"/>
                <a:gd name="T2" fmla="*/ 94 w 155"/>
                <a:gd name="T3" fmla="*/ 93 h 154"/>
                <a:gd name="T4" fmla="*/ 155 w 155"/>
                <a:gd name="T5" fmla="*/ 77 h 154"/>
                <a:gd name="T6" fmla="*/ 94 w 155"/>
                <a:gd name="T7" fmla="*/ 60 h 154"/>
                <a:gd name="T8" fmla="*/ 78 w 155"/>
                <a:gd name="T9" fmla="*/ 0 h 154"/>
                <a:gd name="T10" fmla="*/ 60 w 155"/>
                <a:gd name="T11" fmla="*/ 61 h 154"/>
                <a:gd name="T12" fmla="*/ 0 w 155"/>
                <a:gd name="T13" fmla="*/ 77 h 154"/>
                <a:gd name="T14" fmla="*/ 61 w 155"/>
                <a:gd name="T15" fmla="*/ 93 h 154"/>
                <a:gd name="T16" fmla="*/ 78 w 155"/>
                <a:gd name="T1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4">
                  <a:moveTo>
                    <a:pt x="78" y="154"/>
                  </a:moveTo>
                  <a:cubicBezTo>
                    <a:pt x="78" y="133"/>
                    <a:pt x="87" y="100"/>
                    <a:pt x="94" y="93"/>
                  </a:cubicBezTo>
                  <a:cubicBezTo>
                    <a:pt x="101" y="86"/>
                    <a:pt x="134" y="77"/>
                    <a:pt x="155" y="77"/>
                  </a:cubicBezTo>
                  <a:cubicBezTo>
                    <a:pt x="134" y="77"/>
                    <a:pt x="102" y="68"/>
                    <a:pt x="94" y="60"/>
                  </a:cubicBezTo>
                  <a:cubicBezTo>
                    <a:pt x="86" y="52"/>
                    <a:pt x="78" y="21"/>
                    <a:pt x="78" y="0"/>
                  </a:cubicBezTo>
                  <a:cubicBezTo>
                    <a:pt x="78" y="21"/>
                    <a:pt x="69" y="52"/>
                    <a:pt x="60" y="61"/>
                  </a:cubicBezTo>
                  <a:cubicBezTo>
                    <a:pt x="51" y="71"/>
                    <a:pt x="21" y="77"/>
                    <a:pt x="0" y="77"/>
                  </a:cubicBezTo>
                  <a:cubicBezTo>
                    <a:pt x="22" y="77"/>
                    <a:pt x="53" y="85"/>
                    <a:pt x="61" y="93"/>
                  </a:cubicBezTo>
                  <a:cubicBezTo>
                    <a:pt x="69" y="101"/>
                    <a:pt x="78" y="133"/>
                    <a:pt x="78" y="1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400" name="Freeform 379">
              <a:extLst>
                <a:ext uri="{FF2B5EF4-FFF2-40B4-BE49-F238E27FC236}">
                  <a16:creationId xmlns:a16="http://schemas.microsoft.com/office/drawing/2014/main" id="{38F207BB-2768-44D0-8578-0A7354FE2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6" y="2951"/>
              <a:ext cx="64" cy="64"/>
            </a:xfrm>
            <a:custGeom>
              <a:avLst/>
              <a:gdLst>
                <a:gd name="T0" fmla="*/ 107 w 214"/>
                <a:gd name="T1" fmla="*/ 214 h 214"/>
                <a:gd name="T2" fmla="*/ 130 w 214"/>
                <a:gd name="T3" fmla="*/ 130 h 214"/>
                <a:gd name="T4" fmla="*/ 214 w 214"/>
                <a:gd name="T5" fmla="*/ 107 h 214"/>
                <a:gd name="T6" fmla="*/ 130 w 214"/>
                <a:gd name="T7" fmla="*/ 84 h 214"/>
                <a:gd name="T8" fmla="*/ 107 w 214"/>
                <a:gd name="T9" fmla="*/ 0 h 214"/>
                <a:gd name="T10" fmla="*/ 83 w 214"/>
                <a:gd name="T11" fmla="*/ 86 h 214"/>
                <a:gd name="T12" fmla="*/ 0 w 214"/>
                <a:gd name="T13" fmla="*/ 107 h 214"/>
                <a:gd name="T14" fmla="*/ 84 w 214"/>
                <a:gd name="T15" fmla="*/ 130 h 214"/>
                <a:gd name="T16" fmla="*/ 107 w 214"/>
                <a:gd name="T17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14">
                  <a:moveTo>
                    <a:pt x="107" y="214"/>
                  </a:moveTo>
                  <a:cubicBezTo>
                    <a:pt x="107" y="185"/>
                    <a:pt x="120" y="140"/>
                    <a:pt x="130" y="130"/>
                  </a:cubicBezTo>
                  <a:cubicBezTo>
                    <a:pt x="139" y="120"/>
                    <a:pt x="185" y="107"/>
                    <a:pt x="214" y="107"/>
                  </a:cubicBezTo>
                  <a:cubicBezTo>
                    <a:pt x="185" y="107"/>
                    <a:pt x="141" y="96"/>
                    <a:pt x="130" y="84"/>
                  </a:cubicBezTo>
                  <a:cubicBezTo>
                    <a:pt x="118" y="73"/>
                    <a:pt x="107" y="30"/>
                    <a:pt x="107" y="0"/>
                  </a:cubicBezTo>
                  <a:cubicBezTo>
                    <a:pt x="107" y="30"/>
                    <a:pt x="96" y="73"/>
                    <a:pt x="83" y="86"/>
                  </a:cubicBezTo>
                  <a:cubicBezTo>
                    <a:pt x="70" y="99"/>
                    <a:pt x="29" y="107"/>
                    <a:pt x="0" y="107"/>
                  </a:cubicBezTo>
                  <a:cubicBezTo>
                    <a:pt x="30" y="107"/>
                    <a:pt x="73" y="119"/>
                    <a:pt x="84" y="130"/>
                  </a:cubicBezTo>
                  <a:cubicBezTo>
                    <a:pt x="96" y="141"/>
                    <a:pt x="107" y="185"/>
                    <a:pt x="107" y="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1B180CF-6AAC-4111-8B78-4439E75A952E}"/>
              </a:ext>
            </a:extLst>
          </p:cNvPr>
          <p:cNvSpPr/>
          <p:nvPr/>
        </p:nvSpPr>
        <p:spPr>
          <a:xfrm>
            <a:off x="7721600" y="4610100"/>
            <a:ext cx="3962400" cy="1206143"/>
          </a:xfrm>
          <a:prstGeom prst="rect">
            <a:avLst/>
          </a:prstGeom>
          <a:solidFill>
            <a:srgbClr val="00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$500,000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033C065-6D11-4E3A-B680-E20561C86F0D}"/>
              </a:ext>
            </a:extLst>
          </p:cNvPr>
          <p:cNvCxnSpPr/>
          <p:nvPr/>
        </p:nvCxnSpPr>
        <p:spPr>
          <a:xfrm>
            <a:off x="958602" y="5838367"/>
            <a:ext cx="3200012" cy="0"/>
          </a:xfrm>
          <a:prstGeom prst="line">
            <a:avLst/>
          </a:prstGeom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D9627484-58C7-4031-ADF2-4C3413132472}"/>
              </a:ext>
            </a:extLst>
          </p:cNvPr>
          <p:cNvSpPr/>
          <p:nvPr/>
        </p:nvSpPr>
        <p:spPr>
          <a:xfrm>
            <a:off x="4158614" y="5385652"/>
            <a:ext cx="905431" cy="9054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noFill/>
                <a:latin typeface="+mj-lt"/>
                <a:ea typeface="Times New Roman" charset="0"/>
                <a:cs typeface="Times New Roman" charset="0"/>
              </a:rPr>
              <a:t>90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2632944-622A-4313-9A2A-9BED3143B28C}"/>
              </a:ext>
            </a:extLst>
          </p:cNvPr>
          <p:cNvSpPr/>
          <p:nvPr/>
        </p:nvSpPr>
        <p:spPr>
          <a:xfrm>
            <a:off x="6672668" y="5697689"/>
            <a:ext cx="308098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A26E83-666F-40BA-88B2-260D087800FD}"/>
              </a:ext>
            </a:extLst>
          </p:cNvPr>
          <p:cNvGrpSpPr/>
          <p:nvPr/>
        </p:nvGrpSpPr>
        <p:grpSpPr>
          <a:xfrm>
            <a:off x="7213600" y="6150760"/>
            <a:ext cx="2082800" cy="314216"/>
            <a:chOff x="7213600" y="6150760"/>
            <a:chExt cx="2082800" cy="314216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CDAB58D-7903-4507-B6B7-4575D393C25B}"/>
                </a:ext>
              </a:extLst>
            </p:cNvPr>
            <p:cNvSpPr/>
            <p:nvPr/>
          </p:nvSpPr>
          <p:spPr>
            <a:xfrm>
              <a:off x="7559354" y="6153980"/>
              <a:ext cx="17370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Times New Roman" charset="0"/>
                  <a:cs typeface="Times New Roman" charset="0"/>
                </a:rPr>
                <a:t>Investment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D83E942-DB4F-458D-B85D-6F91DBCD3F71}"/>
                </a:ext>
              </a:extLst>
            </p:cNvPr>
            <p:cNvSpPr/>
            <p:nvPr/>
          </p:nvSpPr>
          <p:spPr>
            <a:xfrm>
              <a:off x="7213600" y="6150760"/>
              <a:ext cx="314216" cy="314216"/>
            </a:xfrm>
            <a:prstGeom prst="ellipse">
              <a:avLst/>
            </a:prstGeom>
            <a:solidFill>
              <a:srgbClr val="000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pc="300" dirty="0">
                  <a:gradFill>
                    <a:gsLst>
                      <a:gs pos="0">
                        <a:schemeClr val="bg1"/>
                      </a:gs>
                      <a:gs pos="76000">
                        <a:schemeClr val="bg1">
                          <a:lumMod val="95000"/>
                        </a:schemeClr>
                      </a:gs>
                    </a:gsLst>
                    <a:lin ang="2400000" scaled="0"/>
                  </a:gradFill>
                  <a:latin typeface="+mj-lt"/>
                  <a:cs typeface="Times New Roman" charset="0"/>
                </a:rPr>
                <a:t> </a:t>
              </a:r>
            </a:p>
          </p:txBody>
        </p:sp>
      </p:grp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09DE6DD-1D84-47BD-91AE-FC280BE8CF6F}"/>
              </a:ext>
            </a:extLst>
          </p:cNvPr>
          <p:cNvCxnSpPr>
            <a:cxnSpLocks/>
          </p:cNvCxnSpPr>
          <p:nvPr/>
        </p:nvCxnSpPr>
        <p:spPr>
          <a:xfrm flipH="1">
            <a:off x="7213600" y="5838368"/>
            <a:ext cx="4978400" cy="0"/>
          </a:xfrm>
          <a:prstGeom prst="line">
            <a:avLst/>
          </a:prstGeom>
          <a:ln w="47625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88E47C3-3C2B-4836-B69B-8C657416B416}"/>
              </a:ext>
            </a:extLst>
          </p:cNvPr>
          <p:cNvGrpSpPr/>
          <p:nvPr/>
        </p:nvGrpSpPr>
        <p:grpSpPr>
          <a:xfrm>
            <a:off x="1373520" y="5697689"/>
            <a:ext cx="2370178" cy="281356"/>
            <a:chOff x="1373520" y="5697689"/>
            <a:chExt cx="2370178" cy="281356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94BF137-B3C2-4210-A88C-B8B077BE5BCD}"/>
                </a:ext>
              </a:extLst>
            </p:cNvPr>
            <p:cNvSpPr/>
            <p:nvPr/>
          </p:nvSpPr>
          <p:spPr>
            <a:xfrm>
              <a:off x="1373520" y="5697689"/>
              <a:ext cx="281356" cy="28135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300" dirty="0">
                  <a:noFill/>
                  <a:latin typeface="+mj-lt"/>
                  <a:ea typeface="Times New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249A7C0-99F4-4CD4-81B1-350F851C4FC5}"/>
                </a:ext>
              </a:extLst>
            </p:cNvPr>
            <p:cNvSpPr/>
            <p:nvPr/>
          </p:nvSpPr>
          <p:spPr>
            <a:xfrm>
              <a:off x="2069794" y="5697689"/>
              <a:ext cx="281356" cy="28135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300" dirty="0">
                  <a:noFill/>
                  <a:latin typeface="+mj-lt"/>
                  <a:ea typeface="Times New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2E6F7CC-18E3-464E-8EA1-A202BB70FEA6}"/>
                </a:ext>
              </a:extLst>
            </p:cNvPr>
            <p:cNvSpPr/>
            <p:nvPr/>
          </p:nvSpPr>
          <p:spPr>
            <a:xfrm>
              <a:off x="2766068" y="5697689"/>
              <a:ext cx="281356" cy="28135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300" dirty="0">
                  <a:noFill/>
                  <a:latin typeface="+mj-lt"/>
                  <a:ea typeface="Times New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3BD4829-A3E9-4039-BE91-B910F838A483}"/>
                </a:ext>
              </a:extLst>
            </p:cNvPr>
            <p:cNvSpPr/>
            <p:nvPr/>
          </p:nvSpPr>
          <p:spPr>
            <a:xfrm>
              <a:off x="3462342" y="5697689"/>
              <a:ext cx="281356" cy="28135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300" dirty="0">
                  <a:noFill/>
                  <a:latin typeface="+mj-lt"/>
                  <a:ea typeface="Times New Roman" charset="0"/>
                  <a:cs typeface="Times New Roman" charset="0"/>
                </a:rPr>
                <a:t> </a:t>
              </a:r>
            </a:p>
          </p:txBody>
        </p:sp>
      </p:grpSp>
      <p:sp>
        <p:nvSpPr>
          <p:cNvPr id="163" name="Oval 162">
            <a:extLst>
              <a:ext uri="{FF2B5EF4-FFF2-40B4-BE49-F238E27FC236}">
                <a16:creationId xmlns:a16="http://schemas.microsoft.com/office/drawing/2014/main" id="{34C8288F-C1EA-4B47-931E-BAA6C2E9BF92}"/>
              </a:ext>
            </a:extLst>
          </p:cNvPr>
          <p:cNvSpPr/>
          <p:nvPr/>
        </p:nvSpPr>
        <p:spPr>
          <a:xfrm>
            <a:off x="795447" y="5385652"/>
            <a:ext cx="905431" cy="905431"/>
          </a:xfrm>
          <a:prstGeom prst="ellipse">
            <a:avLst/>
          </a:prstGeom>
          <a:solidFill>
            <a:srgbClr val="00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30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65</a:t>
            </a:r>
            <a:endParaRPr lang="en-US" sz="2000" b="1" spc="300" dirty="0"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98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F141D6B-DF60-4DB9-82DA-0A6E16A5FDEB}"/>
              </a:ext>
            </a:extLst>
          </p:cNvPr>
          <p:cNvSpPr/>
          <p:nvPr/>
        </p:nvSpPr>
        <p:spPr>
          <a:xfrm>
            <a:off x="2900230" y="233230"/>
            <a:ext cx="6391540" cy="6391540"/>
          </a:xfrm>
          <a:prstGeom prst="ellipse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8A065E-7ECE-45E4-B092-D9310A3A8435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D9609D7-FB07-481D-A9A5-EAE49297BF07}"/>
              </a:ext>
            </a:extLst>
          </p:cNvPr>
          <p:cNvSpPr/>
          <p:nvPr/>
        </p:nvSpPr>
        <p:spPr>
          <a:xfrm>
            <a:off x="3200400" y="531018"/>
            <a:ext cx="5791200" cy="5795964"/>
          </a:xfrm>
          <a:prstGeom prst="ellipse">
            <a:avLst/>
          </a:prstGeom>
          <a:gradFill>
            <a:gsLst>
              <a:gs pos="100000">
                <a:srgbClr val="FBFBFB"/>
              </a:gs>
              <a:gs pos="0">
                <a:srgbClr val="E6E6E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E9A7B1-4CBF-4199-B6D9-6819F9D03698}"/>
              </a:ext>
            </a:extLst>
          </p:cNvPr>
          <p:cNvSpPr/>
          <p:nvPr/>
        </p:nvSpPr>
        <p:spPr>
          <a:xfrm>
            <a:off x="4899233" y="2828836"/>
            <a:ext cx="3855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venir Black"/>
                <a:ea typeface="Lato Semibold" panose="020F0502020204030203" pitchFamily="34" charset="0"/>
                <a:cs typeface="Times New Roman" panose="02020603050405020304" pitchFamily="18" charset="0"/>
              </a:rPr>
              <a:t>When a 1% Fee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venir Black"/>
                <a:ea typeface="Lato Semibold" panose="020F0502020204030203" pitchFamily="34" charset="0"/>
                <a:cs typeface="Times New Roman" panose="02020603050405020304" pitchFamily="18" charset="0"/>
              </a:rPr>
              <a:t>Costs You 21%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A04E91-D004-4688-B511-C636E2F61883}"/>
              </a:ext>
            </a:extLst>
          </p:cNvPr>
          <p:cNvSpPr/>
          <p:nvPr/>
        </p:nvSpPr>
        <p:spPr>
          <a:xfrm>
            <a:off x="3802743" y="1133856"/>
            <a:ext cx="4586514" cy="4590288"/>
          </a:xfrm>
          <a:prstGeom prst="ellipse">
            <a:avLst/>
          </a:prstGeom>
          <a:solidFill>
            <a:srgbClr val="000044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44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4000"/>
                  </a:srgbClr>
                </a:solidFill>
                <a:effectLst/>
                <a:uLnTx/>
                <a:uFillTx/>
                <a:latin typeface="Avenir Black"/>
                <a:ea typeface="Lato Semibold" panose="020F0502020204030203" pitchFamily="34" charset="0"/>
                <a:cs typeface="Lato Semibold" panose="020F0502020204030203" pitchFamily="34" charset="0"/>
              </a:rPr>
              <a:t>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51071A-7D29-4863-9C0B-D65E326D0534}"/>
              </a:ext>
            </a:extLst>
          </p:cNvPr>
          <p:cNvSpPr/>
          <p:nvPr/>
        </p:nvSpPr>
        <p:spPr>
          <a:xfrm>
            <a:off x="4168239" y="2828836"/>
            <a:ext cx="3855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/>
                </a:solidFill>
              </a:rPr>
              <a:t>Removing </a:t>
            </a:r>
          </a:p>
          <a:p>
            <a:pPr lvl="0" algn="ctr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/>
                </a:solidFill>
              </a:rPr>
              <a:t>Caps</a:t>
            </a:r>
          </a:p>
        </p:txBody>
      </p:sp>
    </p:spTree>
    <p:extLst>
      <p:ext uri="{BB962C8B-B14F-4D97-AF65-F5344CB8AC3E}">
        <p14:creationId xmlns:p14="http://schemas.microsoft.com/office/powerpoint/2010/main" val="2060249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8A065E-7ECE-45E4-B092-D9310A3A8435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D9609D7-FB07-481D-A9A5-EAE49297BF07}"/>
              </a:ext>
            </a:extLst>
          </p:cNvPr>
          <p:cNvSpPr/>
          <p:nvPr/>
        </p:nvSpPr>
        <p:spPr>
          <a:xfrm>
            <a:off x="3198432" y="358272"/>
            <a:ext cx="6136408" cy="6141456"/>
          </a:xfrm>
          <a:prstGeom prst="ellipse">
            <a:avLst/>
          </a:prstGeom>
          <a:gradFill>
            <a:gsLst>
              <a:gs pos="100000">
                <a:srgbClr val="FBFBFB"/>
              </a:gs>
              <a:gs pos="0">
                <a:srgbClr val="E6E6E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354E17-9F70-4B96-9853-770C4483AE44}"/>
              </a:ext>
            </a:extLst>
          </p:cNvPr>
          <p:cNvSpPr/>
          <p:nvPr/>
        </p:nvSpPr>
        <p:spPr>
          <a:xfrm>
            <a:off x="5544282" y="2542353"/>
            <a:ext cx="66470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latin typeface="Avenir Black"/>
              </a:rPr>
              <a:t>Maximize Growth with a Simplified Accumulation Annuity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38E5F-8541-457F-892F-9789EC0A1861}"/>
              </a:ext>
            </a:extLst>
          </p:cNvPr>
          <p:cNvSpPr/>
          <p:nvPr/>
        </p:nvSpPr>
        <p:spPr>
          <a:xfrm>
            <a:off x="812549" y="1133856"/>
            <a:ext cx="4586514" cy="4590288"/>
          </a:xfrm>
          <a:prstGeom prst="ellipse">
            <a:avLst/>
          </a:prstGeom>
          <a:solidFill>
            <a:srgbClr val="000044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44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900" dirty="0">
                <a:solidFill>
                  <a:schemeClr val="bg1">
                    <a:alpha val="14000"/>
                  </a:schemeClr>
                </a:solidFill>
                <a:latin typeface="Avenir Black"/>
                <a:cs typeface="Lato Semibold" panose="020F0502020204030203" pitchFamily="34" charset="0"/>
              </a:rPr>
              <a:t>5</a:t>
            </a:r>
            <a:endParaRPr kumimoji="0" lang="en-US" sz="23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14000"/>
                </a:schemeClr>
              </a:solidFill>
              <a:effectLst/>
              <a:uLnTx/>
              <a:uFillTx/>
              <a:latin typeface="Avenir Black"/>
              <a:ea typeface="+mn-ea"/>
              <a:cs typeface="Lato Semibold" panose="020F050202020403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F770B-497D-45C6-B572-7B5B02291C04}"/>
              </a:ext>
            </a:extLst>
          </p:cNvPr>
          <p:cNvSpPr/>
          <p:nvPr/>
        </p:nvSpPr>
        <p:spPr>
          <a:xfrm>
            <a:off x="1458666" y="2819352"/>
            <a:ext cx="3299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/>
                </a:solidFill>
              </a:rPr>
              <a:t>Removing </a:t>
            </a:r>
          </a:p>
          <a:p>
            <a:pPr lvl="0" algn="ctr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/>
                </a:solidFill>
              </a:rPr>
              <a:t>Caps</a:t>
            </a:r>
          </a:p>
        </p:txBody>
      </p:sp>
    </p:spTree>
    <p:extLst>
      <p:ext uri="{BB962C8B-B14F-4D97-AF65-F5344CB8AC3E}">
        <p14:creationId xmlns:p14="http://schemas.microsoft.com/office/powerpoint/2010/main" val="1689116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4CF6FEC-2042-4C3A-89F0-58577593312C}"/>
              </a:ext>
            </a:extLst>
          </p:cNvPr>
          <p:cNvCxnSpPr/>
          <p:nvPr/>
        </p:nvCxnSpPr>
        <p:spPr>
          <a:xfrm flipH="1">
            <a:off x="7213600" y="5352205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258FA9C8-03CC-402A-8D4A-DE099FCEB700}"/>
              </a:ext>
            </a:extLst>
          </p:cNvPr>
          <p:cNvSpPr/>
          <p:nvPr/>
        </p:nvSpPr>
        <p:spPr>
          <a:xfrm>
            <a:off x="6283139" y="5212956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200k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A883141-9E85-4446-9FA8-C9DF84C31E2D}"/>
              </a:ext>
            </a:extLst>
          </p:cNvPr>
          <p:cNvCxnSpPr/>
          <p:nvPr/>
        </p:nvCxnSpPr>
        <p:spPr>
          <a:xfrm flipH="1">
            <a:off x="7213600" y="4867682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61C2597-8BA5-4D57-868C-3219F31B868C}"/>
              </a:ext>
            </a:extLst>
          </p:cNvPr>
          <p:cNvSpPr/>
          <p:nvPr/>
        </p:nvSpPr>
        <p:spPr>
          <a:xfrm>
            <a:off x="6283139" y="4728222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400k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147FF55-412D-4EB3-920C-128A02E44F9C}"/>
              </a:ext>
            </a:extLst>
          </p:cNvPr>
          <p:cNvCxnSpPr/>
          <p:nvPr/>
        </p:nvCxnSpPr>
        <p:spPr>
          <a:xfrm flipH="1">
            <a:off x="7213600" y="4396767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1FE2355-F52D-44A8-8AAE-AF67F7E8EC86}"/>
              </a:ext>
            </a:extLst>
          </p:cNvPr>
          <p:cNvSpPr/>
          <p:nvPr/>
        </p:nvSpPr>
        <p:spPr>
          <a:xfrm>
            <a:off x="6283139" y="4243488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600k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076A9A1-A1E6-428E-9050-402EC5DCE248}"/>
              </a:ext>
            </a:extLst>
          </p:cNvPr>
          <p:cNvCxnSpPr>
            <a:cxnSpLocks/>
          </p:cNvCxnSpPr>
          <p:nvPr/>
        </p:nvCxnSpPr>
        <p:spPr>
          <a:xfrm flipH="1">
            <a:off x="7213600" y="988853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66E11EC-63D2-4F72-8F36-FE953D0F6123}"/>
              </a:ext>
            </a:extLst>
          </p:cNvPr>
          <p:cNvSpPr/>
          <p:nvPr/>
        </p:nvSpPr>
        <p:spPr>
          <a:xfrm>
            <a:off x="6481911" y="850354"/>
            <a:ext cx="49885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2M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3B5E216-7080-499B-99DA-07E81C8112E9}"/>
              </a:ext>
            </a:extLst>
          </p:cNvPr>
          <p:cNvSpPr/>
          <p:nvPr/>
        </p:nvSpPr>
        <p:spPr>
          <a:xfrm>
            <a:off x="7721600" y="5697689"/>
            <a:ext cx="3962400" cy="14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300" dirty="0">
                <a:noFill/>
                <a:latin typeface="+mj-lt"/>
                <a:cs typeface="Times New Roman" charset="0"/>
              </a:rPr>
              <a:t>$500,000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CDADA23-5A03-4F81-BDDA-8093CBF3C499}"/>
              </a:ext>
            </a:extLst>
          </p:cNvPr>
          <p:cNvSpPr/>
          <p:nvPr/>
        </p:nvSpPr>
        <p:spPr>
          <a:xfrm>
            <a:off x="6666256" y="5697689"/>
            <a:ext cx="314510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0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1E90F75-8A65-491C-8907-D0D07FF40C47}"/>
              </a:ext>
            </a:extLst>
          </p:cNvPr>
          <p:cNvGrpSpPr/>
          <p:nvPr/>
        </p:nvGrpSpPr>
        <p:grpSpPr>
          <a:xfrm>
            <a:off x="7213600" y="6150760"/>
            <a:ext cx="2082800" cy="314216"/>
            <a:chOff x="7213600" y="6150760"/>
            <a:chExt cx="2082800" cy="314216"/>
          </a:xfrm>
          <a:noFill/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C787F0A-2831-49B8-9CCB-0DAF00B4CC3B}"/>
                </a:ext>
              </a:extLst>
            </p:cNvPr>
            <p:cNvSpPr/>
            <p:nvPr/>
          </p:nvSpPr>
          <p:spPr>
            <a:xfrm>
              <a:off x="7559354" y="6153980"/>
              <a:ext cx="1737046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Times New Roman" charset="0"/>
                  <a:cs typeface="Times New Roman" charset="0"/>
                </a:rPr>
                <a:t>Investment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03B28B5-704F-4A11-82B8-92E7011459CA}"/>
                </a:ext>
              </a:extLst>
            </p:cNvPr>
            <p:cNvSpPr/>
            <p:nvPr/>
          </p:nvSpPr>
          <p:spPr>
            <a:xfrm>
              <a:off x="7213600" y="6150760"/>
              <a:ext cx="314216" cy="314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pc="300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</a:p>
          </p:txBody>
        </p: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F1DC7EF-8367-4074-9F73-D5F5A18A71DD}"/>
              </a:ext>
            </a:extLst>
          </p:cNvPr>
          <p:cNvCxnSpPr>
            <a:cxnSpLocks/>
          </p:cNvCxnSpPr>
          <p:nvPr/>
        </p:nvCxnSpPr>
        <p:spPr>
          <a:xfrm flipH="1">
            <a:off x="7213600" y="3897253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0A3D36D-447B-4986-995A-DC76A9F4B39E}"/>
              </a:ext>
            </a:extLst>
          </p:cNvPr>
          <p:cNvSpPr/>
          <p:nvPr/>
        </p:nvSpPr>
        <p:spPr>
          <a:xfrm>
            <a:off x="6282569" y="3758754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800k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363D59D-53DE-431D-B8C8-193BFEB64877}"/>
              </a:ext>
            </a:extLst>
          </p:cNvPr>
          <p:cNvCxnSpPr>
            <a:cxnSpLocks/>
          </p:cNvCxnSpPr>
          <p:nvPr/>
        </p:nvCxnSpPr>
        <p:spPr>
          <a:xfrm flipH="1">
            <a:off x="7213600" y="3412519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4DF97E3-04B9-4E19-AB4D-7D1CDBF9EDF4}"/>
              </a:ext>
            </a:extLst>
          </p:cNvPr>
          <p:cNvSpPr/>
          <p:nvPr/>
        </p:nvSpPr>
        <p:spPr>
          <a:xfrm>
            <a:off x="6475881" y="3274020"/>
            <a:ext cx="49885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1M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8E0C52D-CE76-46A8-8CD7-FB32B3B59288}"/>
              </a:ext>
            </a:extLst>
          </p:cNvPr>
          <p:cNvCxnSpPr>
            <a:cxnSpLocks/>
          </p:cNvCxnSpPr>
          <p:nvPr/>
        </p:nvCxnSpPr>
        <p:spPr>
          <a:xfrm flipH="1">
            <a:off x="7213600" y="1958319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11233B4-BAF1-461D-A869-4D93FC6A26E1}"/>
              </a:ext>
            </a:extLst>
          </p:cNvPr>
          <p:cNvSpPr/>
          <p:nvPr/>
        </p:nvSpPr>
        <p:spPr>
          <a:xfrm>
            <a:off x="6262682" y="1819820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1.6M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F41B738-A37B-45F8-8FF5-DF7340C1394A}"/>
              </a:ext>
            </a:extLst>
          </p:cNvPr>
          <p:cNvCxnSpPr>
            <a:cxnSpLocks/>
          </p:cNvCxnSpPr>
          <p:nvPr/>
        </p:nvCxnSpPr>
        <p:spPr>
          <a:xfrm flipH="1">
            <a:off x="7213600" y="1473586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22D10A2-72BB-4BB6-99C2-83D05741D97A}"/>
              </a:ext>
            </a:extLst>
          </p:cNvPr>
          <p:cNvSpPr/>
          <p:nvPr/>
        </p:nvSpPr>
        <p:spPr>
          <a:xfrm>
            <a:off x="6262682" y="1335087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1.8M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1B3B478-300D-4433-9A24-BA5B0F362C3A}"/>
              </a:ext>
            </a:extLst>
          </p:cNvPr>
          <p:cNvSpPr/>
          <p:nvPr/>
        </p:nvSpPr>
        <p:spPr>
          <a:xfrm>
            <a:off x="6262682" y="2304553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1.4M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DE507DB-FC71-4F6C-8554-1ECDD58BE109}"/>
              </a:ext>
            </a:extLst>
          </p:cNvPr>
          <p:cNvCxnSpPr>
            <a:cxnSpLocks/>
          </p:cNvCxnSpPr>
          <p:nvPr/>
        </p:nvCxnSpPr>
        <p:spPr>
          <a:xfrm flipH="1">
            <a:off x="7213600" y="2443052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62FDCF5-4456-4B08-AB91-3195F8FE1C7E}"/>
              </a:ext>
            </a:extLst>
          </p:cNvPr>
          <p:cNvSpPr/>
          <p:nvPr/>
        </p:nvSpPr>
        <p:spPr>
          <a:xfrm>
            <a:off x="6262682" y="2789286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1.2M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4F9DD80-C7A8-444D-8EC7-46481B9AE6C4}"/>
              </a:ext>
            </a:extLst>
          </p:cNvPr>
          <p:cNvCxnSpPr>
            <a:cxnSpLocks/>
          </p:cNvCxnSpPr>
          <p:nvPr/>
        </p:nvCxnSpPr>
        <p:spPr>
          <a:xfrm flipH="1">
            <a:off x="7213600" y="2927785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2424F35F-8320-4652-B6CD-DCDC13A3E217}"/>
              </a:ext>
            </a:extLst>
          </p:cNvPr>
          <p:cNvCxnSpPr>
            <a:cxnSpLocks/>
          </p:cNvCxnSpPr>
          <p:nvPr/>
        </p:nvCxnSpPr>
        <p:spPr>
          <a:xfrm flipH="1">
            <a:off x="7213600" y="5838368"/>
            <a:ext cx="4978400" cy="0"/>
          </a:xfrm>
          <a:prstGeom prst="line">
            <a:avLst/>
          </a:prstGeom>
          <a:ln w="47625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80C0C0A-DBBE-49C4-BFD2-BA71BA612CE9}"/>
              </a:ext>
            </a:extLst>
          </p:cNvPr>
          <p:cNvGrpSpPr/>
          <p:nvPr/>
        </p:nvGrpSpPr>
        <p:grpSpPr>
          <a:xfrm>
            <a:off x="1219050" y="1985624"/>
            <a:ext cx="1787877" cy="3223380"/>
            <a:chOff x="1292831" y="2249616"/>
            <a:chExt cx="1567308" cy="2825714"/>
          </a:xfrm>
        </p:grpSpPr>
        <p:sp>
          <p:nvSpPr>
            <p:cNvPr id="135" name="Freeform 47">
              <a:extLst>
                <a:ext uri="{FF2B5EF4-FFF2-40B4-BE49-F238E27FC236}">
                  <a16:creationId xmlns:a16="http://schemas.microsoft.com/office/drawing/2014/main" id="{ABE8B2AD-AB30-4621-88AB-D2D5108F1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831" y="3597314"/>
              <a:ext cx="1567308" cy="1478016"/>
            </a:xfrm>
            <a:custGeom>
              <a:avLst/>
              <a:gdLst>
                <a:gd name="T0" fmla="*/ 2512 w 2978"/>
                <a:gd name="T1" fmla="*/ 373 h 2815"/>
                <a:gd name="T2" fmla="*/ 1491 w 2978"/>
                <a:gd name="T3" fmla="*/ 0 h 2815"/>
                <a:gd name="T4" fmla="*/ 1491 w 2978"/>
                <a:gd name="T5" fmla="*/ 0 h 2815"/>
                <a:gd name="T6" fmla="*/ 1489 w 2978"/>
                <a:gd name="T7" fmla="*/ 0 h 2815"/>
                <a:gd name="T8" fmla="*/ 1487 w 2978"/>
                <a:gd name="T9" fmla="*/ 0 h 2815"/>
                <a:gd name="T10" fmla="*/ 1487 w 2978"/>
                <a:gd name="T11" fmla="*/ 0 h 2815"/>
                <a:gd name="T12" fmla="*/ 466 w 2978"/>
                <a:gd name="T13" fmla="*/ 373 h 2815"/>
                <a:gd name="T14" fmla="*/ 37 w 2978"/>
                <a:gd name="T15" fmla="*/ 2256 h 2815"/>
                <a:gd name="T16" fmla="*/ 1487 w 2978"/>
                <a:gd name="T17" fmla="*/ 2814 h 2815"/>
                <a:gd name="T18" fmla="*/ 1487 w 2978"/>
                <a:gd name="T19" fmla="*/ 2815 h 2815"/>
                <a:gd name="T20" fmla="*/ 1489 w 2978"/>
                <a:gd name="T21" fmla="*/ 2814 h 2815"/>
                <a:gd name="T22" fmla="*/ 1491 w 2978"/>
                <a:gd name="T23" fmla="*/ 2815 h 2815"/>
                <a:gd name="T24" fmla="*/ 1491 w 2978"/>
                <a:gd name="T25" fmla="*/ 2814 h 2815"/>
                <a:gd name="T26" fmla="*/ 2941 w 2978"/>
                <a:gd name="T27" fmla="*/ 2256 h 2815"/>
                <a:gd name="T28" fmla="*/ 2512 w 2978"/>
                <a:gd name="T29" fmla="*/ 373 h 2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78" h="2815">
                  <a:moveTo>
                    <a:pt x="2512" y="373"/>
                  </a:moveTo>
                  <a:cubicBezTo>
                    <a:pt x="2316" y="140"/>
                    <a:pt x="1553" y="11"/>
                    <a:pt x="1491" y="0"/>
                  </a:cubicBezTo>
                  <a:lnTo>
                    <a:pt x="1491" y="0"/>
                  </a:lnTo>
                  <a:cubicBezTo>
                    <a:pt x="1491" y="0"/>
                    <a:pt x="1490" y="0"/>
                    <a:pt x="1489" y="0"/>
                  </a:cubicBezTo>
                  <a:cubicBezTo>
                    <a:pt x="1488" y="0"/>
                    <a:pt x="1487" y="0"/>
                    <a:pt x="1487" y="0"/>
                  </a:cubicBezTo>
                  <a:lnTo>
                    <a:pt x="1487" y="0"/>
                  </a:lnTo>
                  <a:cubicBezTo>
                    <a:pt x="1424" y="11"/>
                    <a:pt x="662" y="140"/>
                    <a:pt x="466" y="373"/>
                  </a:cubicBezTo>
                  <a:cubicBezTo>
                    <a:pt x="261" y="615"/>
                    <a:pt x="0" y="1920"/>
                    <a:pt x="37" y="2256"/>
                  </a:cubicBezTo>
                  <a:cubicBezTo>
                    <a:pt x="73" y="2580"/>
                    <a:pt x="1403" y="2801"/>
                    <a:pt x="1487" y="2814"/>
                  </a:cubicBezTo>
                  <a:lnTo>
                    <a:pt x="1487" y="2815"/>
                  </a:lnTo>
                  <a:cubicBezTo>
                    <a:pt x="1487" y="2815"/>
                    <a:pt x="1488" y="2815"/>
                    <a:pt x="1489" y="2814"/>
                  </a:cubicBezTo>
                  <a:cubicBezTo>
                    <a:pt x="1490" y="2815"/>
                    <a:pt x="1491" y="2815"/>
                    <a:pt x="1491" y="2815"/>
                  </a:cubicBezTo>
                  <a:lnTo>
                    <a:pt x="1491" y="2814"/>
                  </a:lnTo>
                  <a:cubicBezTo>
                    <a:pt x="1575" y="2801"/>
                    <a:pt x="2905" y="2580"/>
                    <a:pt x="2941" y="2256"/>
                  </a:cubicBezTo>
                  <a:cubicBezTo>
                    <a:pt x="2978" y="1920"/>
                    <a:pt x="2717" y="615"/>
                    <a:pt x="2512" y="37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36" name="Freeform 48">
              <a:extLst>
                <a:ext uri="{FF2B5EF4-FFF2-40B4-BE49-F238E27FC236}">
                  <a16:creationId xmlns:a16="http://schemas.microsoft.com/office/drawing/2014/main" id="{29E815F4-CC95-400B-AB41-BD67B8FD9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739" y="3329438"/>
              <a:ext cx="641492" cy="451159"/>
            </a:xfrm>
            <a:custGeom>
              <a:avLst/>
              <a:gdLst>
                <a:gd name="T0" fmla="*/ 920 w 1221"/>
                <a:gd name="T1" fmla="*/ 658 h 860"/>
                <a:gd name="T2" fmla="*/ 740 w 1221"/>
                <a:gd name="T3" fmla="*/ 0 h 860"/>
                <a:gd name="T4" fmla="*/ 610 w 1221"/>
                <a:gd name="T5" fmla="*/ 0 h 860"/>
                <a:gd name="T6" fmla="*/ 481 w 1221"/>
                <a:gd name="T7" fmla="*/ 0 h 860"/>
                <a:gd name="T8" fmla="*/ 301 w 1221"/>
                <a:gd name="T9" fmla="*/ 658 h 860"/>
                <a:gd name="T10" fmla="*/ 610 w 1221"/>
                <a:gd name="T11" fmla="*/ 848 h 860"/>
                <a:gd name="T12" fmla="*/ 920 w 1221"/>
                <a:gd name="T13" fmla="*/ 658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1" h="860">
                  <a:moveTo>
                    <a:pt x="920" y="658"/>
                  </a:moveTo>
                  <a:cubicBezTo>
                    <a:pt x="619" y="455"/>
                    <a:pt x="740" y="0"/>
                    <a:pt x="740" y="0"/>
                  </a:cubicBezTo>
                  <a:lnTo>
                    <a:pt x="610" y="0"/>
                  </a:lnTo>
                  <a:lnTo>
                    <a:pt x="481" y="0"/>
                  </a:lnTo>
                  <a:cubicBezTo>
                    <a:pt x="481" y="0"/>
                    <a:pt x="601" y="455"/>
                    <a:pt x="301" y="658"/>
                  </a:cubicBezTo>
                  <a:cubicBezTo>
                    <a:pt x="0" y="860"/>
                    <a:pt x="610" y="848"/>
                    <a:pt x="610" y="848"/>
                  </a:cubicBezTo>
                  <a:cubicBezTo>
                    <a:pt x="610" y="848"/>
                    <a:pt x="1221" y="860"/>
                    <a:pt x="920" y="658"/>
                  </a:cubicBezTo>
                  <a:close/>
                </a:path>
              </a:pathLst>
            </a:custGeom>
            <a:solidFill>
              <a:srgbClr val="DBA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7" name="Freeform 49">
              <a:extLst>
                <a:ext uri="{FF2B5EF4-FFF2-40B4-BE49-F238E27FC236}">
                  <a16:creationId xmlns:a16="http://schemas.microsoft.com/office/drawing/2014/main" id="{E0FAC3B5-F1DF-4DD9-B956-6ED8262A6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071" y="3421081"/>
              <a:ext cx="218531" cy="227930"/>
            </a:xfrm>
            <a:custGeom>
              <a:avLst/>
              <a:gdLst>
                <a:gd name="T0" fmla="*/ 144 w 416"/>
                <a:gd name="T1" fmla="*/ 0 h 433"/>
                <a:gd name="T2" fmla="*/ 356 w 416"/>
                <a:gd name="T3" fmla="*/ 0 h 433"/>
                <a:gd name="T4" fmla="*/ 412 w 416"/>
                <a:gd name="T5" fmla="*/ 309 h 433"/>
                <a:gd name="T6" fmla="*/ 0 w 416"/>
                <a:gd name="T7" fmla="*/ 433 h 433"/>
                <a:gd name="T8" fmla="*/ 144 w 416"/>
                <a:gd name="T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433">
                  <a:moveTo>
                    <a:pt x="144" y="0"/>
                  </a:moveTo>
                  <a:lnTo>
                    <a:pt x="356" y="0"/>
                  </a:lnTo>
                  <a:cubicBezTo>
                    <a:pt x="356" y="0"/>
                    <a:pt x="409" y="291"/>
                    <a:pt x="412" y="309"/>
                  </a:cubicBezTo>
                  <a:cubicBezTo>
                    <a:pt x="416" y="327"/>
                    <a:pt x="0" y="433"/>
                    <a:pt x="0" y="433"/>
                  </a:cubicBezTo>
                  <a:cubicBezTo>
                    <a:pt x="0" y="433"/>
                    <a:pt x="187" y="243"/>
                    <a:pt x="144" y="0"/>
                  </a:cubicBezTo>
                  <a:close/>
                </a:path>
              </a:pathLst>
            </a:custGeom>
            <a:solidFill>
              <a:srgbClr val="CF88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8" name="Freeform 82">
              <a:extLst>
                <a:ext uri="{FF2B5EF4-FFF2-40B4-BE49-F238E27FC236}">
                  <a16:creationId xmlns:a16="http://schemas.microsoft.com/office/drawing/2014/main" id="{9FAE58AC-471B-4829-A487-0A98CCFDF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941" y="3618463"/>
              <a:ext cx="340720" cy="291374"/>
            </a:xfrm>
            <a:custGeom>
              <a:avLst/>
              <a:gdLst>
                <a:gd name="T0" fmla="*/ 24 w 645"/>
                <a:gd name="T1" fmla="*/ 113 h 555"/>
                <a:gd name="T2" fmla="*/ 348 w 645"/>
                <a:gd name="T3" fmla="*/ 555 h 555"/>
                <a:gd name="T4" fmla="*/ 645 w 645"/>
                <a:gd name="T5" fmla="*/ 296 h 555"/>
                <a:gd name="T6" fmla="*/ 441 w 645"/>
                <a:gd name="T7" fmla="*/ 0 h 555"/>
                <a:gd name="T8" fmla="*/ 24 w 645"/>
                <a:gd name="T9" fmla="*/ 11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555">
                  <a:moveTo>
                    <a:pt x="24" y="113"/>
                  </a:moveTo>
                  <a:cubicBezTo>
                    <a:pt x="0" y="136"/>
                    <a:pt x="348" y="555"/>
                    <a:pt x="348" y="555"/>
                  </a:cubicBezTo>
                  <a:lnTo>
                    <a:pt x="645" y="296"/>
                  </a:lnTo>
                  <a:lnTo>
                    <a:pt x="441" y="0"/>
                  </a:lnTo>
                  <a:cubicBezTo>
                    <a:pt x="441" y="0"/>
                    <a:pt x="104" y="34"/>
                    <a:pt x="24" y="1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9" name="Freeform 83">
              <a:extLst>
                <a:ext uri="{FF2B5EF4-FFF2-40B4-BE49-F238E27FC236}">
                  <a16:creationId xmlns:a16="http://schemas.microsoft.com/office/drawing/2014/main" id="{32D1A5AA-3CA6-48F6-825D-D346F9C5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659" y="3618463"/>
              <a:ext cx="338369" cy="291374"/>
            </a:xfrm>
            <a:custGeom>
              <a:avLst/>
              <a:gdLst>
                <a:gd name="T0" fmla="*/ 622 w 646"/>
                <a:gd name="T1" fmla="*/ 113 h 555"/>
                <a:gd name="T2" fmla="*/ 298 w 646"/>
                <a:gd name="T3" fmla="*/ 555 h 555"/>
                <a:gd name="T4" fmla="*/ 0 w 646"/>
                <a:gd name="T5" fmla="*/ 296 h 555"/>
                <a:gd name="T6" fmla="*/ 204 w 646"/>
                <a:gd name="T7" fmla="*/ 0 h 555"/>
                <a:gd name="T8" fmla="*/ 622 w 646"/>
                <a:gd name="T9" fmla="*/ 11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6" h="555">
                  <a:moveTo>
                    <a:pt x="622" y="113"/>
                  </a:moveTo>
                  <a:cubicBezTo>
                    <a:pt x="646" y="136"/>
                    <a:pt x="298" y="555"/>
                    <a:pt x="298" y="555"/>
                  </a:cubicBezTo>
                  <a:lnTo>
                    <a:pt x="0" y="296"/>
                  </a:lnTo>
                  <a:lnTo>
                    <a:pt x="204" y="0"/>
                  </a:lnTo>
                  <a:cubicBezTo>
                    <a:pt x="204" y="0"/>
                    <a:pt x="542" y="34"/>
                    <a:pt x="622" y="1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0" name="Freeform 84">
              <a:extLst>
                <a:ext uri="{FF2B5EF4-FFF2-40B4-BE49-F238E27FC236}">
                  <a16:creationId xmlns:a16="http://schemas.microsoft.com/office/drawing/2014/main" id="{0BB61A56-A9B6-4403-B30D-2460EA223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619" y="3773548"/>
              <a:ext cx="199733" cy="166836"/>
            </a:xfrm>
            <a:custGeom>
              <a:avLst/>
              <a:gdLst>
                <a:gd name="T0" fmla="*/ 380 w 380"/>
                <a:gd name="T1" fmla="*/ 166 h 317"/>
                <a:gd name="T2" fmla="*/ 191 w 380"/>
                <a:gd name="T3" fmla="*/ 2 h 317"/>
                <a:gd name="T4" fmla="*/ 191 w 380"/>
                <a:gd name="T5" fmla="*/ 0 h 317"/>
                <a:gd name="T6" fmla="*/ 190 w 380"/>
                <a:gd name="T7" fmla="*/ 1 h 317"/>
                <a:gd name="T8" fmla="*/ 189 w 380"/>
                <a:gd name="T9" fmla="*/ 0 h 317"/>
                <a:gd name="T10" fmla="*/ 189 w 380"/>
                <a:gd name="T11" fmla="*/ 2 h 317"/>
                <a:gd name="T12" fmla="*/ 0 w 380"/>
                <a:gd name="T13" fmla="*/ 166 h 317"/>
                <a:gd name="T14" fmla="*/ 189 w 380"/>
                <a:gd name="T15" fmla="*/ 317 h 317"/>
                <a:gd name="T16" fmla="*/ 189 w 380"/>
                <a:gd name="T17" fmla="*/ 317 h 317"/>
                <a:gd name="T18" fmla="*/ 190 w 380"/>
                <a:gd name="T19" fmla="*/ 317 h 317"/>
                <a:gd name="T20" fmla="*/ 191 w 380"/>
                <a:gd name="T21" fmla="*/ 317 h 317"/>
                <a:gd name="T22" fmla="*/ 191 w 380"/>
                <a:gd name="T23" fmla="*/ 317 h 317"/>
                <a:gd name="T24" fmla="*/ 380 w 380"/>
                <a:gd name="T25" fmla="*/ 16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0" h="317">
                  <a:moveTo>
                    <a:pt x="380" y="166"/>
                  </a:moveTo>
                  <a:lnTo>
                    <a:pt x="191" y="2"/>
                  </a:lnTo>
                  <a:lnTo>
                    <a:pt x="191" y="0"/>
                  </a:lnTo>
                  <a:lnTo>
                    <a:pt x="190" y="1"/>
                  </a:lnTo>
                  <a:lnTo>
                    <a:pt x="189" y="0"/>
                  </a:lnTo>
                  <a:lnTo>
                    <a:pt x="189" y="2"/>
                  </a:lnTo>
                  <a:lnTo>
                    <a:pt x="0" y="166"/>
                  </a:lnTo>
                  <a:cubicBezTo>
                    <a:pt x="0" y="166"/>
                    <a:pt x="39" y="316"/>
                    <a:pt x="189" y="317"/>
                  </a:cubicBezTo>
                  <a:lnTo>
                    <a:pt x="189" y="317"/>
                  </a:lnTo>
                  <a:cubicBezTo>
                    <a:pt x="189" y="317"/>
                    <a:pt x="190" y="317"/>
                    <a:pt x="190" y="317"/>
                  </a:cubicBezTo>
                  <a:cubicBezTo>
                    <a:pt x="191" y="317"/>
                    <a:pt x="191" y="317"/>
                    <a:pt x="191" y="317"/>
                  </a:cubicBezTo>
                  <a:lnTo>
                    <a:pt x="191" y="317"/>
                  </a:lnTo>
                  <a:cubicBezTo>
                    <a:pt x="342" y="316"/>
                    <a:pt x="380" y="166"/>
                    <a:pt x="380" y="166"/>
                  </a:cubicBezTo>
                </a:path>
              </a:pathLst>
            </a:custGeom>
            <a:solidFill>
              <a:srgbClr val="B8B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1" name="Freeform 624">
              <a:extLst>
                <a:ext uri="{FF2B5EF4-FFF2-40B4-BE49-F238E27FC236}">
                  <a16:creationId xmlns:a16="http://schemas.microsoft.com/office/drawing/2014/main" id="{DC580E9A-B985-4317-8434-FF12BAD03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585" y="3039410"/>
              <a:ext cx="306092" cy="226735"/>
            </a:xfrm>
            <a:custGeom>
              <a:avLst/>
              <a:gdLst>
                <a:gd name="T0" fmla="*/ 166 w 610"/>
                <a:gd name="T1" fmla="*/ 350 h 456"/>
                <a:gd name="T2" fmla="*/ 15 w 610"/>
                <a:gd name="T3" fmla="*/ 194 h 456"/>
                <a:gd name="T4" fmla="*/ 159 w 610"/>
                <a:gd name="T5" fmla="*/ 16 h 456"/>
                <a:gd name="T6" fmla="*/ 403 w 610"/>
                <a:gd name="T7" fmla="*/ 67 h 456"/>
                <a:gd name="T8" fmla="*/ 552 w 610"/>
                <a:gd name="T9" fmla="*/ 176 h 456"/>
                <a:gd name="T10" fmla="*/ 585 w 610"/>
                <a:gd name="T11" fmla="*/ 351 h 456"/>
                <a:gd name="T12" fmla="*/ 384 w 610"/>
                <a:gd name="T13" fmla="*/ 444 h 456"/>
                <a:gd name="T14" fmla="*/ 166 w 610"/>
                <a:gd name="T15" fmla="*/ 35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456">
                  <a:moveTo>
                    <a:pt x="166" y="350"/>
                  </a:moveTo>
                  <a:cubicBezTo>
                    <a:pt x="101" y="312"/>
                    <a:pt x="29" y="267"/>
                    <a:pt x="15" y="194"/>
                  </a:cubicBezTo>
                  <a:cubicBezTo>
                    <a:pt x="0" y="110"/>
                    <a:pt x="76" y="32"/>
                    <a:pt x="159" y="16"/>
                  </a:cubicBezTo>
                  <a:cubicBezTo>
                    <a:pt x="242" y="0"/>
                    <a:pt x="327" y="30"/>
                    <a:pt x="403" y="67"/>
                  </a:cubicBezTo>
                  <a:cubicBezTo>
                    <a:pt x="458" y="95"/>
                    <a:pt x="514" y="127"/>
                    <a:pt x="552" y="176"/>
                  </a:cubicBezTo>
                  <a:cubicBezTo>
                    <a:pt x="591" y="225"/>
                    <a:pt x="610" y="294"/>
                    <a:pt x="585" y="351"/>
                  </a:cubicBezTo>
                  <a:cubicBezTo>
                    <a:pt x="554" y="424"/>
                    <a:pt x="463" y="456"/>
                    <a:pt x="384" y="444"/>
                  </a:cubicBezTo>
                  <a:cubicBezTo>
                    <a:pt x="305" y="433"/>
                    <a:pt x="235" y="390"/>
                    <a:pt x="166" y="350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2" name="Freeform 625">
              <a:extLst>
                <a:ext uri="{FF2B5EF4-FFF2-40B4-BE49-F238E27FC236}">
                  <a16:creationId xmlns:a16="http://schemas.microsoft.com/office/drawing/2014/main" id="{B7535837-2C18-40B1-8344-3AD7F0C48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823" y="3073420"/>
              <a:ext cx="211619" cy="158715"/>
            </a:xfrm>
            <a:custGeom>
              <a:avLst/>
              <a:gdLst>
                <a:gd name="T0" fmla="*/ 116 w 424"/>
                <a:gd name="T1" fmla="*/ 243 h 317"/>
                <a:gd name="T2" fmla="*/ 11 w 424"/>
                <a:gd name="T3" fmla="*/ 135 h 317"/>
                <a:gd name="T4" fmla="*/ 111 w 424"/>
                <a:gd name="T5" fmla="*/ 11 h 317"/>
                <a:gd name="T6" fmla="*/ 280 w 424"/>
                <a:gd name="T7" fmla="*/ 47 h 317"/>
                <a:gd name="T8" fmla="*/ 384 w 424"/>
                <a:gd name="T9" fmla="*/ 122 h 317"/>
                <a:gd name="T10" fmla="*/ 407 w 424"/>
                <a:gd name="T11" fmla="*/ 244 h 317"/>
                <a:gd name="T12" fmla="*/ 267 w 424"/>
                <a:gd name="T13" fmla="*/ 309 h 317"/>
                <a:gd name="T14" fmla="*/ 116 w 424"/>
                <a:gd name="T15" fmla="*/ 24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4" h="317">
                  <a:moveTo>
                    <a:pt x="116" y="243"/>
                  </a:moveTo>
                  <a:cubicBezTo>
                    <a:pt x="71" y="217"/>
                    <a:pt x="20" y="186"/>
                    <a:pt x="11" y="135"/>
                  </a:cubicBezTo>
                  <a:cubicBezTo>
                    <a:pt x="0" y="77"/>
                    <a:pt x="53" y="22"/>
                    <a:pt x="111" y="11"/>
                  </a:cubicBezTo>
                  <a:cubicBezTo>
                    <a:pt x="168" y="0"/>
                    <a:pt x="227" y="21"/>
                    <a:pt x="280" y="47"/>
                  </a:cubicBezTo>
                  <a:cubicBezTo>
                    <a:pt x="319" y="66"/>
                    <a:pt x="358" y="88"/>
                    <a:pt x="384" y="122"/>
                  </a:cubicBezTo>
                  <a:cubicBezTo>
                    <a:pt x="411" y="156"/>
                    <a:pt x="424" y="204"/>
                    <a:pt x="407" y="244"/>
                  </a:cubicBezTo>
                  <a:cubicBezTo>
                    <a:pt x="386" y="295"/>
                    <a:pt x="322" y="317"/>
                    <a:pt x="267" y="309"/>
                  </a:cubicBezTo>
                  <a:cubicBezTo>
                    <a:pt x="212" y="301"/>
                    <a:pt x="164" y="271"/>
                    <a:pt x="116" y="243"/>
                  </a:cubicBezTo>
                </a:path>
              </a:pathLst>
            </a:custGeom>
            <a:solidFill>
              <a:srgbClr val="E19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3" name="Freeform 626">
              <a:extLst>
                <a:ext uri="{FF2B5EF4-FFF2-40B4-BE49-F238E27FC236}">
                  <a16:creationId xmlns:a16="http://schemas.microsoft.com/office/drawing/2014/main" id="{16F18D40-3B86-4B8E-91D3-7DB3B2545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216" y="3071531"/>
              <a:ext cx="317429" cy="205952"/>
            </a:xfrm>
            <a:custGeom>
              <a:avLst/>
              <a:gdLst>
                <a:gd name="T0" fmla="*/ 424 w 634"/>
                <a:gd name="T1" fmla="*/ 358 h 413"/>
                <a:gd name="T2" fmla="*/ 603 w 634"/>
                <a:gd name="T3" fmla="*/ 234 h 413"/>
                <a:gd name="T4" fmla="*/ 496 w 634"/>
                <a:gd name="T5" fmla="*/ 31 h 413"/>
                <a:gd name="T6" fmla="*/ 246 w 634"/>
                <a:gd name="T7" fmla="*/ 36 h 413"/>
                <a:gd name="T8" fmla="*/ 78 w 634"/>
                <a:gd name="T9" fmla="*/ 113 h 413"/>
                <a:gd name="T10" fmla="*/ 13 w 634"/>
                <a:gd name="T11" fmla="*/ 279 h 413"/>
                <a:gd name="T12" fmla="*/ 192 w 634"/>
                <a:gd name="T13" fmla="*/ 409 h 413"/>
                <a:gd name="T14" fmla="*/ 424 w 634"/>
                <a:gd name="T15" fmla="*/ 35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4" h="413">
                  <a:moveTo>
                    <a:pt x="424" y="358"/>
                  </a:moveTo>
                  <a:cubicBezTo>
                    <a:pt x="495" y="333"/>
                    <a:pt x="575" y="303"/>
                    <a:pt x="603" y="234"/>
                  </a:cubicBezTo>
                  <a:cubicBezTo>
                    <a:pt x="634" y="155"/>
                    <a:pt x="574" y="63"/>
                    <a:pt x="496" y="31"/>
                  </a:cubicBezTo>
                  <a:cubicBezTo>
                    <a:pt x="417" y="0"/>
                    <a:pt x="328" y="14"/>
                    <a:pt x="246" y="36"/>
                  </a:cubicBezTo>
                  <a:cubicBezTo>
                    <a:pt x="186" y="52"/>
                    <a:pt x="126" y="73"/>
                    <a:pt x="78" y="113"/>
                  </a:cubicBezTo>
                  <a:cubicBezTo>
                    <a:pt x="31" y="154"/>
                    <a:pt x="0" y="218"/>
                    <a:pt x="13" y="279"/>
                  </a:cubicBezTo>
                  <a:cubicBezTo>
                    <a:pt x="29" y="357"/>
                    <a:pt x="113" y="405"/>
                    <a:pt x="192" y="409"/>
                  </a:cubicBezTo>
                  <a:cubicBezTo>
                    <a:pt x="272" y="413"/>
                    <a:pt x="349" y="384"/>
                    <a:pt x="424" y="358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4" name="Freeform 627">
              <a:extLst>
                <a:ext uri="{FF2B5EF4-FFF2-40B4-BE49-F238E27FC236}">
                  <a16:creationId xmlns:a16="http://schemas.microsoft.com/office/drawing/2014/main" id="{F718C17F-4557-4D5E-A9C4-312B434A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563" y="3103651"/>
              <a:ext cx="221067" cy="143599"/>
            </a:xfrm>
            <a:custGeom>
              <a:avLst/>
              <a:gdLst>
                <a:gd name="T0" fmla="*/ 295 w 441"/>
                <a:gd name="T1" fmla="*/ 249 h 287"/>
                <a:gd name="T2" fmla="*/ 419 w 441"/>
                <a:gd name="T3" fmla="*/ 162 h 287"/>
                <a:gd name="T4" fmla="*/ 345 w 441"/>
                <a:gd name="T5" fmla="*/ 22 h 287"/>
                <a:gd name="T6" fmla="*/ 172 w 441"/>
                <a:gd name="T7" fmla="*/ 25 h 287"/>
                <a:gd name="T8" fmla="*/ 55 w 441"/>
                <a:gd name="T9" fmla="*/ 79 h 287"/>
                <a:gd name="T10" fmla="*/ 9 w 441"/>
                <a:gd name="T11" fmla="*/ 194 h 287"/>
                <a:gd name="T12" fmla="*/ 134 w 441"/>
                <a:gd name="T13" fmla="*/ 284 h 287"/>
                <a:gd name="T14" fmla="*/ 295 w 441"/>
                <a:gd name="T15" fmla="*/ 24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1" h="287">
                  <a:moveTo>
                    <a:pt x="295" y="249"/>
                  </a:moveTo>
                  <a:cubicBezTo>
                    <a:pt x="345" y="232"/>
                    <a:pt x="400" y="211"/>
                    <a:pt x="419" y="162"/>
                  </a:cubicBezTo>
                  <a:cubicBezTo>
                    <a:pt x="441" y="108"/>
                    <a:pt x="400" y="44"/>
                    <a:pt x="345" y="22"/>
                  </a:cubicBezTo>
                  <a:cubicBezTo>
                    <a:pt x="291" y="0"/>
                    <a:pt x="229" y="9"/>
                    <a:pt x="172" y="25"/>
                  </a:cubicBezTo>
                  <a:cubicBezTo>
                    <a:pt x="130" y="36"/>
                    <a:pt x="88" y="50"/>
                    <a:pt x="55" y="79"/>
                  </a:cubicBezTo>
                  <a:cubicBezTo>
                    <a:pt x="22" y="107"/>
                    <a:pt x="0" y="151"/>
                    <a:pt x="9" y="194"/>
                  </a:cubicBezTo>
                  <a:cubicBezTo>
                    <a:pt x="21" y="248"/>
                    <a:pt x="79" y="281"/>
                    <a:pt x="134" y="284"/>
                  </a:cubicBezTo>
                  <a:cubicBezTo>
                    <a:pt x="190" y="287"/>
                    <a:pt x="243" y="267"/>
                    <a:pt x="295" y="249"/>
                  </a:cubicBezTo>
                </a:path>
              </a:pathLst>
            </a:custGeom>
            <a:solidFill>
              <a:srgbClr val="E19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5" name="Freeform 628">
              <a:extLst>
                <a:ext uri="{FF2B5EF4-FFF2-40B4-BE49-F238E27FC236}">
                  <a16:creationId xmlns:a16="http://schemas.microsoft.com/office/drawing/2014/main" id="{66C418F7-3D46-495E-98E2-12872E07C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717" y="2406442"/>
              <a:ext cx="1214923" cy="1213033"/>
            </a:xfrm>
            <a:custGeom>
              <a:avLst/>
              <a:gdLst>
                <a:gd name="T0" fmla="*/ 106 w 2428"/>
                <a:gd name="T1" fmla="*/ 1388 h 2430"/>
                <a:gd name="T2" fmla="*/ 1200 w 2428"/>
                <a:gd name="T3" fmla="*/ 2393 h 2430"/>
                <a:gd name="T4" fmla="*/ 2283 w 2428"/>
                <a:gd name="T5" fmla="*/ 1124 h 2430"/>
                <a:gd name="T6" fmla="*/ 1136 w 2428"/>
                <a:gd name="T7" fmla="*/ 3 h 2430"/>
                <a:gd name="T8" fmla="*/ 1071 w 2428"/>
                <a:gd name="T9" fmla="*/ 2 h 2430"/>
                <a:gd name="T10" fmla="*/ 106 w 2428"/>
                <a:gd name="T11" fmla="*/ 1388 h 2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430">
                  <a:moveTo>
                    <a:pt x="106" y="1388"/>
                  </a:moveTo>
                  <a:cubicBezTo>
                    <a:pt x="106" y="1388"/>
                    <a:pt x="126" y="2430"/>
                    <a:pt x="1200" y="2393"/>
                  </a:cubicBezTo>
                  <a:cubicBezTo>
                    <a:pt x="2275" y="2355"/>
                    <a:pt x="2283" y="1124"/>
                    <a:pt x="2283" y="1124"/>
                  </a:cubicBezTo>
                  <a:cubicBezTo>
                    <a:pt x="2283" y="1124"/>
                    <a:pt x="2428" y="132"/>
                    <a:pt x="1136" y="3"/>
                  </a:cubicBezTo>
                  <a:cubicBezTo>
                    <a:pt x="1115" y="0"/>
                    <a:pt x="1093" y="0"/>
                    <a:pt x="1071" y="2"/>
                  </a:cubicBezTo>
                  <a:cubicBezTo>
                    <a:pt x="876" y="17"/>
                    <a:pt x="0" y="156"/>
                    <a:pt x="106" y="1388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6" name="Freeform 629">
              <a:extLst>
                <a:ext uri="{FF2B5EF4-FFF2-40B4-BE49-F238E27FC236}">
                  <a16:creationId xmlns:a16="http://schemas.microsoft.com/office/drawing/2014/main" id="{BE22AD15-2A43-453A-9A47-275C40628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738" y="3203793"/>
              <a:ext cx="925835" cy="410013"/>
            </a:xfrm>
            <a:custGeom>
              <a:avLst/>
              <a:gdLst>
                <a:gd name="T0" fmla="*/ 1093 w 1849"/>
                <a:gd name="T1" fmla="*/ 739 h 824"/>
                <a:gd name="T2" fmla="*/ 0 w 1849"/>
                <a:gd name="T3" fmla="*/ 0 h 824"/>
                <a:gd name="T4" fmla="*/ 1065 w 1849"/>
                <a:gd name="T5" fmla="*/ 798 h 824"/>
                <a:gd name="T6" fmla="*/ 1849 w 1849"/>
                <a:gd name="T7" fmla="*/ 421 h 824"/>
                <a:gd name="T8" fmla="*/ 1093 w 1849"/>
                <a:gd name="T9" fmla="*/ 739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9" h="824">
                  <a:moveTo>
                    <a:pt x="1093" y="739"/>
                  </a:moveTo>
                  <a:cubicBezTo>
                    <a:pt x="366" y="764"/>
                    <a:pt x="99" y="320"/>
                    <a:pt x="0" y="0"/>
                  </a:cubicBezTo>
                  <a:cubicBezTo>
                    <a:pt x="69" y="302"/>
                    <a:pt x="299" y="824"/>
                    <a:pt x="1065" y="798"/>
                  </a:cubicBezTo>
                  <a:cubicBezTo>
                    <a:pt x="1443" y="784"/>
                    <a:pt x="1689" y="624"/>
                    <a:pt x="1849" y="421"/>
                  </a:cubicBezTo>
                  <a:cubicBezTo>
                    <a:pt x="1681" y="596"/>
                    <a:pt x="1440" y="727"/>
                    <a:pt x="1093" y="739"/>
                  </a:cubicBezTo>
                </a:path>
              </a:pathLst>
            </a:custGeom>
            <a:solidFill>
              <a:srgbClr val="E19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7" name="Freeform 630">
              <a:extLst>
                <a:ext uri="{FF2B5EF4-FFF2-40B4-BE49-F238E27FC236}">
                  <a16:creationId xmlns:a16="http://schemas.microsoft.com/office/drawing/2014/main" id="{AC256263-F61C-4CF5-903A-6CEF79F7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038" y="2253395"/>
              <a:ext cx="1239486" cy="838920"/>
            </a:xfrm>
            <a:custGeom>
              <a:avLst/>
              <a:gdLst>
                <a:gd name="T0" fmla="*/ 2351 w 2479"/>
                <a:gd name="T1" fmla="*/ 843 h 1680"/>
                <a:gd name="T2" fmla="*/ 984 w 2479"/>
                <a:gd name="T3" fmla="*/ 141 h 1680"/>
                <a:gd name="T4" fmla="*/ 131 w 2479"/>
                <a:gd name="T5" fmla="*/ 1580 h 1680"/>
                <a:gd name="T6" fmla="*/ 290 w 2479"/>
                <a:gd name="T7" fmla="*/ 1609 h 1680"/>
                <a:gd name="T8" fmla="*/ 918 w 2479"/>
                <a:gd name="T9" fmla="*/ 825 h 1680"/>
                <a:gd name="T10" fmla="*/ 1990 w 2479"/>
                <a:gd name="T11" fmla="*/ 1020 h 1680"/>
                <a:gd name="T12" fmla="*/ 2340 w 2479"/>
                <a:gd name="T13" fmla="*/ 1680 h 1680"/>
                <a:gd name="T14" fmla="*/ 2351 w 2479"/>
                <a:gd name="T15" fmla="*/ 843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9" h="1680">
                  <a:moveTo>
                    <a:pt x="2351" y="843"/>
                  </a:moveTo>
                  <a:cubicBezTo>
                    <a:pt x="2268" y="483"/>
                    <a:pt x="1752" y="0"/>
                    <a:pt x="984" y="141"/>
                  </a:cubicBezTo>
                  <a:cubicBezTo>
                    <a:pt x="217" y="282"/>
                    <a:pt x="0" y="989"/>
                    <a:pt x="131" y="1580"/>
                  </a:cubicBezTo>
                  <a:lnTo>
                    <a:pt x="290" y="1609"/>
                  </a:lnTo>
                  <a:cubicBezTo>
                    <a:pt x="290" y="1609"/>
                    <a:pt x="324" y="983"/>
                    <a:pt x="918" y="825"/>
                  </a:cubicBezTo>
                  <a:lnTo>
                    <a:pt x="1990" y="1020"/>
                  </a:lnTo>
                  <a:cubicBezTo>
                    <a:pt x="1990" y="1020"/>
                    <a:pt x="2335" y="1316"/>
                    <a:pt x="2340" y="1680"/>
                  </a:cubicBezTo>
                  <a:cubicBezTo>
                    <a:pt x="2340" y="1680"/>
                    <a:pt x="2479" y="1400"/>
                    <a:pt x="2351" y="843"/>
                  </a:cubicBezTo>
                </a:path>
              </a:pathLst>
            </a:custGeom>
            <a:solidFill>
              <a:srgbClr val="E3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8" name="Freeform 631">
              <a:extLst>
                <a:ext uri="{FF2B5EF4-FFF2-40B4-BE49-F238E27FC236}">
                  <a16:creationId xmlns:a16="http://schemas.microsoft.com/office/drawing/2014/main" id="{E634242E-5B17-45DF-8FAE-5F0334A29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820" y="2551929"/>
              <a:ext cx="94473" cy="408123"/>
            </a:xfrm>
            <a:custGeom>
              <a:avLst/>
              <a:gdLst>
                <a:gd name="T0" fmla="*/ 43 w 50"/>
                <a:gd name="T1" fmla="*/ 52 h 216"/>
                <a:gd name="T2" fmla="*/ 50 w 50"/>
                <a:gd name="T3" fmla="*/ 0 h 216"/>
                <a:gd name="T4" fmla="*/ 17 w 50"/>
                <a:gd name="T5" fmla="*/ 98 h 216"/>
                <a:gd name="T6" fmla="*/ 0 w 50"/>
                <a:gd name="T7" fmla="*/ 216 h 216"/>
                <a:gd name="T8" fmla="*/ 43 w 50"/>
                <a:gd name="T9" fmla="*/ 5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16">
                  <a:moveTo>
                    <a:pt x="43" y="52"/>
                  </a:moveTo>
                  <a:lnTo>
                    <a:pt x="50" y="0"/>
                  </a:lnTo>
                  <a:lnTo>
                    <a:pt x="17" y="98"/>
                  </a:lnTo>
                  <a:lnTo>
                    <a:pt x="0" y="216"/>
                  </a:lnTo>
                  <a:lnTo>
                    <a:pt x="43" y="52"/>
                  </a:lnTo>
                  <a:close/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9" name="Freeform 632">
              <a:extLst>
                <a:ext uri="{FF2B5EF4-FFF2-40B4-BE49-F238E27FC236}">
                  <a16:creationId xmlns:a16="http://schemas.microsoft.com/office/drawing/2014/main" id="{3E55B4ED-A33A-40C5-94CD-6FBB300F6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738" y="3203793"/>
              <a:ext cx="1014641" cy="411902"/>
            </a:xfrm>
            <a:custGeom>
              <a:avLst/>
              <a:gdLst>
                <a:gd name="T0" fmla="*/ 0 w 2027"/>
                <a:gd name="T1" fmla="*/ 0 h 828"/>
                <a:gd name="T2" fmla="*/ 575 w 2027"/>
                <a:gd name="T3" fmla="*/ 202 h 828"/>
                <a:gd name="T4" fmla="*/ 1474 w 2027"/>
                <a:gd name="T5" fmla="*/ 162 h 828"/>
                <a:gd name="T6" fmla="*/ 2027 w 2027"/>
                <a:gd name="T7" fmla="*/ 129 h 828"/>
                <a:gd name="T8" fmla="*/ 1035 w 2027"/>
                <a:gd name="T9" fmla="*/ 808 h 828"/>
                <a:gd name="T10" fmla="*/ 0 w 2027"/>
                <a:gd name="T11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7" h="828">
                  <a:moveTo>
                    <a:pt x="0" y="0"/>
                  </a:moveTo>
                  <a:cubicBezTo>
                    <a:pt x="0" y="0"/>
                    <a:pt x="123" y="395"/>
                    <a:pt x="575" y="202"/>
                  </a:cubicBezTo>
                  <a:cubicBezTo>
                    <a:pt x="575" y="202"/>
                    <a:pt x="1208" y="382"/>
                    <a:pt x="1474" y="162"/>
                  </a:cubicBezTo>
                  <a:cubicBezTo>
                    <a:pt x="1474" y="162"/>
                    <a:pt x="1820" y="369"/>
                    <a:pt x="2027" y="129"/>
                  </a:cubicBezTo>
                  <a:cubicBezTo>
                    <a:pt x="2027" y="129"/>
                    <a:pt x="1907" y="828"/>
                    <a:pt x="1035" y="808"/>
                  </a:cubicBezTo>
                  <a:cubicBezTo>
                    <a:pt x="163" y="788"/>
                    <a:pt x="64" y="250"/>
                    <a:pt x="0" y="0"/>
                  </a:cubicBezTo>
                </a:path>
              </a:pathLst>
            </a:custGeom>
            <a:solidFill>
              <a:srgbClr val="E6E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0" name="Freeform 633">
              <a:extLst>
                <a:ext uri="{FF2B5EF4-FFF2-40B4-BE49-F238E27FC236}">
                  <a16:creationId xmlns:a16="http://schemas.microsoft.com/office/drawing/2014/main" id="{46943F87-8A30-4D55-ADE6-58D7658E0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725" y="3341723"/>
              <a:ext cx="462918" cy="207840"/>
            </a:xfrm>
            <a:custGeom>
              <a:avLst/>
              <a:gdLst>
                <a:gd name="T0" fmla="*/ 20 w 927"/>
                <a:gd name="T1" fmla="*/ 39 h 419"/>
                <a:gd name="T2" fmla="*/ 799 w 927"/>
                <a:gd name="T3" fmla="*/ 0 h 419"/>
                <a:gd name="T4" fmla="*/ 492 w 927"/>
                <a:gd name="T5" fmla="*/ 379 h 419"/>
                <a:gd name="T6" fmla="*/ 20 w 927"/>
                <a:gd name="T7" fmla="*/ 3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7" h="419">
                  <a:moveTo>
                    <a:pt x="20" y="39"/>
                  </a:moveTo>
                  <a:cubicBezTo>
                    <a:pt x="20" y="39"/>
                    <a:pt x="512" y="133"/>
                    <a:pt x="799" y="0"/>
                  </a:cubicBezTo>
                  <a:cubicBezTo>
                    <a:pt x="799" y="0"/>
                    <a:pt x="927" y="336"/>
                    <a:pt x="492" y="379"/>
                  </a:cubicBezTo>
                  <a:cubicBezTo>
                    <a:pt x="93" y="419"/>
                    <a:pt x="0" y="193"/>
                    <a:pt x="20" y="39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1" name="Freeform 634">
              <a:extLst>
                <a:ext uri="{FF2B5EF4-FFF2-40B4-BE49-F238E27FC236}">
                  <a16:creationId xmlns:a16="http://schemas.microsoft.com/office/drawing/2014/main" id="{60AD642B-7E3A-4A63-8EB3-0DECD71A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000" y="2892032"/>
              <a:ext cx="204062" cy="105810"/>
            </a:xfrm>
            <a:custGeom>
              <a:avLst/>
              <a:gdLst>
                <a:gd name="T0" fmla="*/ 407 w 407"/>
                <a:gd name="T1" fmla="*/ 119 h 210"/>
                <a:gd name="T2" fmla="*/ 0 w 407"/>
                <a:gd name="T3" fmla="*/ 210 h 210"/>
                <a:gd name="T4" fmla="*/ 407 w 407"/>
                <a:gd name="T5" fmla="*/ 11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7" h="210">
                  <a:moveTo>
                    <a:pt x="407" y="119"/>
                  </a:moveTo>
                  <a:cubicBezTo>
                    <a:pt x="407" y="119"/>
                    <a:pt x="165" y="0"/>
                    <a:pt x="0" y="210"/>
                  </a:cubicBezTo>
                  <a:cubicBezTo>
                    <a:pt x="0" y="210"/>
                    <a:pt x="207" y="115"/>
                    <a:pt x="407" y="119"/>
                  </a:cubicBezTo>
                  <a:close/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2" name="Freeform 635">
              <a:extLst>
                <a:ext uri="{FF2B5EF4-FFF2-40B4-BE49-F238E27FC236}">
                  <a16:creationId xmlns:a16="http://schemas.microsoft.com/office/drawing/2014/main" id="{4C5D6E10-FF7F-4FD4-983B-CB25CC527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400" y="2897701"/>
              <a:ext cx="192725" cy="117146"/>
            </a:xfrm>
            <a:custGeom>
              <a:avLst/>
              <a:gdLst>
                <a:gd name="T0" fmla="*/ 384 w 384"/>
                <a:gd name="T1" fmla="*/ 237 h 237"/>
                <a:gd name="T2" fmla="*/ 0 w 384"/>
                <a:gd name="T3" fmla="*/ 74 h 237"/>
                <a:gd name="T4" fmla="*/ 384 w 384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237">
                  <a:moveTo>
                    <a:pt x="384" y="237"/>
                  </a:moveTo>
                  <a:cubicBezTo>
                    <a:pt x="384" y="237"/>
                    <a:pt x="257" y="0"/>
                    <a:pt x="0" y="74"/>
                  </a:cubicBezTo>
                  <a:cubicBezTo>
                    <a:pt x="0" y="74"/>
                    <a:pt x="225" y="118"/>
                    <a:pt x="384" y="237"/>
                  </a:cubicBezTo>
                  <a:close/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3" name="Freeform 636">
              <a:extLst>
                <a:ext uri="{FF2B5EF4-FFF2-40B4-BE49-F238E27FC236}">
                  <a16:creationId xmlns:a16="http://schemas.microsoft.com/office/drawing/2014/main" id="{55ECC784-DF85-4D12-9248-8EB8E818F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126" y="3011069"/>
              <a:ext cx="171941" cy="171941"/>
            </a:xfrm>
            <a:custGeom>
              <a:avLst/>
              <a:gdLst>
                <a:gd name="T0" fmla="*/ 335 w 341"/>
                <a:gd name="T1" fmla="*/ 160 h 342"/>
                <a:gd name="T2" fmla="*/ 182 w 341"/>
                <a:gd name="T3" fmla="*/ 336 h 342"/>
                <a:gd name="T4" fmla="*/ 6 w 341"/>
                <a:gd name="T5" fmla="*/ 183 h 342"/>
                <a:gd name="T6" fmla="*/ 159 w 341"/>
                <a:gd name="T7" fmla="*/ 7 h 342"/>
                <a:gd name="T8" fmla="*/ 335 w 341"/>
                <a:gd name="T9" fmla="*/ 16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42">
                  <a:moveTo>
                    <a:pt x="335" y="160"/>
                  </a:moveTo>
                  <a:cubicBezTo>
                    <a:pt x="341" y="250"/>
                    <a:pt x="273" y="329"/>
                    <a:pt x="182" y="336"/>
                  </a:cubicBezTo>
                  <a:cubicBezTo>
                    <a:pt x="92" y="342"/>
                    <a:pt x="13" y="274"/>
                    <a:pt x="6" y="183"/>
                  </a:cubicBezTo>
                  <a:cubicBezTo>
                    <a:pt x="0" y="93"/>
                    <a:pt x="68" y="14"/>
                    <a:pt x="159" y="7"/>
                  </a:cubicBezTo>
                  <a:cubicBezTo>
                    <a:pt x="249" y="0"/>
                    <a:pt x="328" y="69"/>
                    <a:pt x="335" y="160"/>
                  </a:cubicBezTo>
                  <a:close/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4" name="Freeform 637">
              <a:extLst>
                <a:ext uri="{FF2B5EF4-FFF2-40B4-BE49-F238E27FC236}">
                  <a16:creationId xmlns:a16="http://schemas.microsoft.com/office/drawing/2014/main" id="{2EAB7D11-7FAD-46BF-A641-B80BF8BAE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573" y="3024294"/>
              <a:ext cx="162494" cy="162493"/>
            </a:xfrm>
            <a:custGeom>
              <a:avLst/>
              <a:gdLst>
                <a:gd name="T0" fmla="*/ 318 w 326"/>
                <a:gd name="T1" fmla="*/ 178 h 327"/>
                <a:gd name="T2" fmla="*/ 148 w 326"/>
                <a:gd name="T3" fmla="*/ 319 h 327"/>
                <a:gd name="T4" fmla="*/ 8 w 326"/>
                <a:gd name="T5" fmla="*/ 148 h 327"/>
                <a:gd name="T6" fmla="*/ 178 w 326"/>
                <a:gd name="T7" fmla="*/ 8 h 327"/>
                <a:gd name="T8" fmla="*/ 318 w 326"/>
                <a:gd name="T9" fmla="*/ 17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7">
                  <a:moveTo>
                    <a:pt x="318" y="178"/>
                  </a:moveTo>
                  <a:cubicBezTo>
                    <a:pt x="310" y="264"/>
                    <a:pt x="234" y="327"/>
                    <a:pt x="148" y="319"/>
                  </a:cubicBezTo>
                  <a:cubicBezTo>
                    <a:pt x="62" y="310"/>
                    <a:pt x="0" y="234"/>
                    <a:pt x="8" y="148"/>
                  </a:cubicBezTo>
                  <a:cubicBezTo>
                    <a:pt x="16" y="63"/>
                    <a:pt x="92" y="0"/>
                    <a:pt x="178" y="8"/>
                  </a:cubicBezTo>
                  <a:cubicBezTo>
                    <a:pt x="264" y="17"/>
                    <a:pt x="326" y="93"/>
                    <a:pt x="318" y="1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5" name="Freeform 638">
              <a:extLst>
                <a:ext uri="{FF2B5EF4-FFF2-40B4-BE49-F238E27FC236}">
                  <a16:creationId xmlns:a16="http://schemas.microsoft.com/office/drawing/2014/main" id="{08904630-5B83-44E9-A60F-49B94453D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252" y="3065862"/>
              <a:ext cx="92584" cy="92584"/>
            </a:xfrm>
            <a:custGeom>
              <a:avLst/>
              <a:gdLst>
                <a:gd name="T0" fmla="*/ 179 w 184"/>
                <a:gd name="T1" fmla="*/ 100 h 184"/>
                <a:gd name="T2" fmla="*/ 84 w 184"/>
                <a:gd name="T3" fmla="*/ 179 h 184"/>
                <a:gd name="T4" fmla="*/ 5 w 184"/>
                <a:gd name="T5" fmla="*/ 83 h 184"/>
                <a:gd name="T6" fmla="*/ 100 w 184"/>
                <a:gd name="T7" fmla="*/ 4 h 184"/>
                <a:gd name="T8" fmla="*/ 179 w 184"/>
                <a:gd name="T9" fmla="*/ 10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179" y="100"/>
                  </a:moveTo>
                  <a:cubicBezTo>
                    <a:pt x="175" y="149"/>
                    <a:pt x="132" y="184"/>
                    <a:pt x="84" y="179"/>
                  </a:cubicBezTo>
                  <a:cubicBezTo>
                    <a:pt x="35" y="175"/>
                    <a:pt x="0" y="132"/>
                    <a:pt x="5" y="83"/>
                  </a:cubicBezTo>
                  <a:cubicBezTo>
                    <a:pt x="9" y="35"/>
                    <a:pt x="52" y="0"/>
                    <a:pt x="100" y="4"/>
                  </a:cubicBezTo>
                  <a:cubicBezTo>
                    <a:pt x="149" y="9"/>
                    <a:pt x="184" y="52"/>
                    <a:pt x="179" y="100"/>
                  </a:cubicBezTo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6" name="Freeform 639">
              <a:extLst>
                <a:ext uri="{FF2B5EF4-FFF2-40B4-BE49-F238E27FC236}">
                  <a16:creationId xmlns:a16="http://schemas.microsoft.com/office/drawing/2014/main" id="{AE00D834-2CB6-4FB8-B21E-60E00D360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169" y="3011069"/>
              <a:ext cx="170051" cy="171941"/>
            </a:xfrm>
            <a:custGeom>
              <a:avLst/>
              <a:gdLst>
                <a:gd name="T0" fmla="*/ 6 w 342"/>
                <a:gd name="T1" fmla="*/ 160 h 342"/>
                <a:gd name="T2" fmla="*/ 159 w 342"/>
                <a:gd name="T3" fmla="*/ 336 h 342"/>
                <a:gd name="T4" fmla="*/ 335 w 342"/>
                <a:gd name="T5" fmla="*/ 183 h 342"/>
                <a:gd name="T6" fmla="*/ 182 w 342"/>
                <a:gd name="T7" fmla="*/ 7 h 342"/>
                <a:gd name="T8" fmla="*/ 6 w 342"/>
                <a:gd name="T9" fmla="*/ 16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342">
                  <a:moveTo>
                    <a:pt x="6" y="160"/>
                  </a:moveTo>
                  <a:cubicBezTo>
                    <a:pt x="0" y="250"/>
                    <a:pt x="68" y="329"/>
                    <a:pt x="159" y="336"/>
                  </a:cubicBezTo>
                  <a:cubicBezTo>
                    <a:pt x="249" y="342"/>
                    <a:pt x="328" y="274"/>
                    <a:pt x="335" y="183"/>
                  </a:cubicBezTo>
                  <a:cubicBezTo>
                    <a:pt x="342" y="93"/>
                    <a:pt x="273" y="14"/>
                    <a:pt x="182" y="7"/>
                  </a:cubicBezTo>
                  <a:cubicBezTo>
                    <a:pt x="92" y="0"/>
                    <a:pt x="13" y="69"/>
                    <a:pt x="6" y="160"/>
                  </a:cubicBezTo>
                  <a:close/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7" name="Freeform 640">
              <a:extLst>
                <a:ext uri="{FF2B5EF4-FFF2-40B4-BE49-F238E27FC236}">
                  <a16:creationId xmlns:a16="http://schemas.microsoft.com/office/drawing/2014/main" id="{37A7D39F-FCC0-4F2C-8351-18AE6E03A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280" y="3024294"/>
              <a:ext cx="164384" cy="162493"/>
            </a:xfrm>
            <a:custGeom>
              <a:avLst/>
              <a:gdLst>
                <a:gd name="T0" fmla="*/ 8 w 326"/>
                <a:gd name="T1" fmla="*/ 178 h 327"/>
                <a:gd name="T2" fmla="*/ 178 w 326"/>
                <a:gd name="T3" fmla="*/ 319 h 327"/>
                <a:gd name="T4" fmla="*/ 318 w 326"/>
                <a:gd name="T5" fmla="*/ 148 h 327"/>
                <a:gd name="T6" fmla="*/ 148 w 326"/>
                <a:gd name="T7" fmla="*/ 8 h 327"/>
                <a:gd name="T8" fmla="*/ 8 w 326"/>
                <a:gd name="T9" fmla="*/ 17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7">
                  <a:moveTo>
                    <a:pt x="8" y="178"/>
                  </a:moveTo>
                  <a:cubicBezTo>
                    <a:pt x="16" y="264"/>
                    <a:pt x="92" y="327"/>
                    <a:pt x="178" y="319"/>
                  </a:cubicBezTo>
                  <a:cubicBezTo>
                    <a:pt x="264" y="310"/>
                    <a:pt x="326" y="234"/>
                    <a:pt x="318" y="148"/>
                  </a:cubicBezTo>
                  <a:cubicBezTo>
                    <a:pt x="310" y="63"/>
                    <a:pt x="234" y="0"/>
                    <a:pt x="148" y="8"/>
                  </a:cubicBezTo>
                  <a:cubicBezTo>
                    <a:pt x="62" y="17"/>
                    <a:pt x="0" y="93"/>
                    <a:pt x="8" y="1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8" name="Freeform 641">
              <a:extLst>
                <a:ext uri="{FF2B5EF4-FFF2-40B4-BE49-F238E27FC236}">
                  <a16:creationId xmlns:a16="http://schemas.microsoft.com/office/drawing/2014/main" id="{00687E1D-4551-4D68-A723-4E612FB91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511" y="3065862"/>
              <a:ext cx="92584" cy="92584"/>
            </a:xfrm>
            <a:custGeom>
              <a:avLst/>
              <a:gdLst>
                <a:gd name="T0" fmla="*/ 5 w 184"/>
                <a:gd name="T1" fmla="*/ 100 h 184"/>
                <a:gd name="T2" fmla="*/ 100 w 184"/>
                <a:gd name="T3" fmla="*/ 179 h 184"/>
                <a:gd name="T4" fmla="*/ 179 w 184"/>
                <a:gd name="T5" fmla="*/ 83 h 184"/>
                <a:gd name="T6" fmla="*/ 84 w 184"/>
                <a:gd name="T7" fmla="*/ 4 h 184"/>
                <a:gd name="T8" fmla="*/ 5 w 184"/>
                <a:gd name="T9" fmla="*/ 10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" y="100"/>
                  </a:moveTo>
                  <a:cubicBezTo>
                    <a:pt x="9" y="149"/>
                    <a:pt x="52" y="184"/>
                    <a:pt x="100" y="179"/>
                  </a:cubicBezTo>
                  <a:cubicBezTo>
                    <a:pt x="149" y="175"/>
                    <a:pt x="184" y="132"/>
                    <a:pt x="179" y="83"/>
                  </a:cubicBezTo>
                  <a:cubicBezTo>
                    <a:pt x="175" y="35"/>
                    <a:pt x="132" y="0"/>
                    <a:pt x="84" y="4"/>
                  </a:cubicBezTo>
                  <a:cubicBezTo>
                    <a:pt x="35" y="9"/>
                    <a:pt x="0" y="52"/>
                    <a:pt x="5" y="100"/>
                  </a:cubicBezTo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9" name="Freeform 642">
              <a:extLst>
                <a:ext uri="{FF2B5EF4-FFF2-40B4-BE49-F238E27FC236}">
                  <a16:creationId xmlns:a16="http://schemas.microsoft.com/office/drawing/2014/main" id="{6096539A-E7DE-4CBD-A05E-5C767D9AD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791" y="3203793"/>
              <a:ext cx="128483" cy="102031"/>
            </a:xfrm>
            <a:custGeom>
              <a:avLst/>
              <a:gdLst>
                <a:gd name="T0" fmla="*/ 90 w 254"/>
                <a:gd name="T1" fmla="*/ 0 h 204"/>
                <a:gd name="T2" fmla="*/ 0 w 254"/>
                <a:gd name="T3" fmla="*/ 193 h 204"/>
                <a:gd name="T4" fmla="*/ 90 w 254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204">
                  <a:moveTo>
                    <a:pt x="90" y="0"/>
                  </a:moveTo>
                  <a:cubicBezTo>
                    <a:pt x="90" y="0"/>
                    <a:pt x="254" y="177"/>
                    <a:pt x="0" y="193"/>
                  </a:cubicBezTo>
                  <a:cubicBezTo>
                    <a:pt x="0" y="193"/>
                    <a:pt x="110" y="204"/>
                    <a:pt x="90" y="0"/>
                  </a:cubicBezTo>
                  <a:close/>
                </a:path>
              </a:pathLst>
            </a:custGeom>
            <a:solidFill>
              <a:srgbClr val="E19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0" name="Freeform 643">
              <a:extLst>
                <a:ext uri="{FF2B5EF4-FFF2-40B4-BE49-F238E27FC236}">
                  <a16:creationId xmlns:a16="http://schemas.microsoft.com/office/drawing/2014/main" id="{AA99D6BD-A383-432C-8B0F-3500A3432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851" y="3370066"/>
              <a:ext cx="323098" cy="136041"/>
            </a:xfrm>
            <a:custGeom>
              <a:avLst/>
              <a:gdLst>
                <a:gd name="T0" fmla="*/ 0 w 644"/>
                <a:gd name="T1" fmla="*/ 6 h 273"/>
                <a:gd name="T2" fmla="*/ 644 w 644"/>
                <a:gd name="T3" fmla="*/ 0 h 273"/>
                <a:gd name="T4" fmla="*/ 302 w 644"/>
                <a:gd name="T5" fmla="*/ 255 h 273"/>
                <a:gd name="T6" fmla="*/ 0 w 644"/>
                <a:gd name="T7" fmla="*/ 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273">
                  <a:moveTo>
                    <a:pt x="0" y="6"/>
                  </a:moveTo>
                  <a:cubicBezTo>
                    <a:pt x="0" y="6"/>
                    <a:pt x="300" y="152"/>
                    <a:pt x="644" y="0"/>
                  </a:cubicBezTo>
                  <a:cubicBezTo>
                    <a:pt x="644" y="0"/>
                    <a:pt x="626" y="273"/>
                    <a:pt x="302" y="255"/>
                  </a:cubicBezTo>
                  <a:cubicBezTo>
                    <a:pt x="48" y="241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702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" name="Freeform 644">
              <a:extLst>
                <a:ext uri="{FF2B5EF4-FFF2-40B4-BE49-F238E27FC236}">
                  <a16:creationId xmlns:a16="http://schemas.microsoft.com/office/drawing/2014/main" id="{D42B8F2A-C4EB-4532-9D3E-385524ECB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202" y="3430528"/>
              <a:ext cx="224846" cy="69911"/>
            </a:xfrm>
            <a:custGeom>
              <a:avLst/>
              <a:gdLst>
                <a:gd name="T0" fmla="*/ 451 w 451"/>
                <a:gd name="T1" fmla="*/ 35 h 139"/>
                <a:gd name="T2" fmla="*/ 424 w 451"/>
                <a:gd name="T3" fmla="*/ 26 h 139"/>
                <a:gd name="T4" fmla="*/ 122 w 451"/>
                <a:gd name="T5" fmla="*/ 36 h 139"/>
                <a:gd name="T6" fmla="*/ 0 w 451"/>
                <a:gd name="T7" fmla="*/ 71 h 139"/>
                <a:gd name="T8" fmla="*/ 178 w 451"/>
                <a:gd name="T9" fmla="*/ 131 h 139"/>
                <a:gd name="T10" fmla="*/ 451 w 451"/>
                <a:gd name="T11" fmla="*/ 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139">
                  <a:moveTo>
                    <a:pt x="451" y="35"/>
                  </a:moveTo>
                  <a:cubicBezTo>
                    <a:pt x="442" y="32"/>
                    <a:pt x="433" y="29"/>
                    <a:pt x="424" y="26"/>
                  </a:cubicBezTo>
                  <a:cubicBezTo>
                    <a:pt x="326" y="0"/>
                    <a:pt x="222" y="18"/>
                    <a:pt x="122" y="36"/>
                  </a:cubicBezTo>
                  <a:cubicBezTo>
                    <a:pt x="82" y="44"/>
                    <a:pt x="39" y="54"/>
                    <a:pt x="0" y="71"/>
                  </a:cubicBezTo>
                  <a:cubicBezTo>
                    <a:pt x="44" y="102"/>
                    <a:pt x="101" y="127"/>
                    <a:pt x="178" y="131"/>
                  </a:cubicBezTo>
                  <a:cubicBezTo>
                    <a:pt x="319" y="139"/>
                    <a:pt x="402" y="91"/>
                    <a:pt x="451" y="35"/>
                  </a:cubicBezTo>
                </a:path>
              </a:pathLst>
            </a:custGeom>
            <a:solidFill>
              <a:srgbClr val="F06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2" name="Freeform 645">
              <a:extLst>
                <a:ext uri="{FF2B5EF4-FFF2-40B4-BE49-F238E27FC236}">
                  <a16:creationId xmlns:a16="http://schemas.microsoft.com/office/drawing/2014/main" id="{DE2D5F7C-10A9-4678-B193-798D72402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750" y="3381402"/>
              <a:ext cx="251299" cy="79357"/>
            </a:xfrm>
            <a:custGeom>
              <a:avLst/>
              <a:gdLst>
                <a:gd name="T0" fmla="*/ 0 w 505"/>
                <a:gd name="T1" fmla="*/ 8 h 158"/>
                <a:gd name="T2" fmla="*/ 272 w 505"/>
                <a:gd name="T3" fmla="*/ 43 h 158"/>
                <a:gd name="T4" fmla="*/ 505 w 505"/>
                <a:gd name="T5" fmla="*/ 0 h 158"/>
                <a:gd name="T6" fmla="*/ 356 w 505"/>
                <a:gd name="T7" fmla="*/ 126 h 158"/>
                <a:gd name="T8" fmla="*/ 117 w 505"/>
                <a:gd name="T9" fmla="*/ 114 h 158"/>
                <a:gd name="T10" fmla="*/ 0 w 505"/>
                <a:gd name="T11" fmla="*/ 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5" h="158">
                  <a:moveTo>
                    <a:pt x="0" y="8"/>
                  </a:moveTo>
                  <a:cubicBezTo>
                    <a:pt x="0" y="8"/>
                    <a:pt x="132" y="48"/>
                    <a:pt x="272" y="43"/>
                  </a:cubicBezTo>
                  <a:cubicBezTo>
                    <a:pt x="391" y="39"/>
                    <a:pt x="505" y="0"/>
                    <a:pt x="505" y="0"/>
                  </a:cubicBezTo>
                  <a:cubicBezTo>
                    <a:pt x="505" y="0"/>
                    <a:pt x="484" y="95"/>
                    <a:pt x="356" y="126"/>
                  </a:cubicBezTo>
                  <a:cubicBezTo>
                    <a:pt x="228" y="158"/>
                    <a:pt x="117" y="114"/>
                    <a:pt x="117" y="114"/>
                  </a:cubicBezTo>
                  <a:cubicBezTo>
                    <a:pt x="117" y="114"/>
                    <a:pt x="21" y="75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3" name="Freeform 646">
              <a:extLst>
                <a:ext uri="{FF2B5EF4-FFF2-40B4-BE49-F238E27FC236}">
                  <a16:creationId xmlns:a16="http://schemas.microsoft.com/office/drawing/2014/main" id="{5DC15078-3918-4C17-B233-D4394D848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658" y="2474462"/>
              <a:ext cx="279640" cy="615964"/>
            </a:xfrm>
            <a:custGeom>
              <a:avLst/>
              <a:gdLst>
                <a:gd name="T0" fmla="*/ 554 w 561"/>
                <a:gd name="T1" fmla="*/ 1211 h 1233"/>
                <a:gd name="T2" fmla="*/ 395 w 561"/>
                <a:gd name="T3" fmla="*/ 1233 h 1233"/>
                <a:gd name="T4" fmla="*/ 0 w 561"/>
                <a:gd name="T5" fmla="*/ 218 h 1233"/>
                <a:gd name="T6" fmla="*/ 455 w 561"/>
                <a:gd name="T7" fmla="*/ 220 h 1233"/>
                <a:gd name="T8" fmla="*/ 554 w 561"/>
                <a:gd name="T9" fmla="*/ 1211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1233">
                  <a:moveTo>
                    <a:pt x="554" y="1211"/>
                  </a:moveTo>
                  <a:lnTo>
                    <a:pt x="395" y="1233"/>
                  </a:lnTo>
                  <a:lnTo>
                    <a:pt x="0" y="218"/>
                  </a:lnTo>
                  <a:cubicBezTo>
                    <a:pt x="0" y="218"/>
                    <a:pt x="348" y="0"/>
                    <a:pt x="455" y="220"/>
                  </a:cubicBezTo>
                  <a:cubicBezTo>
                    <a:pt x="561" y="441"/>
                    <a:pt x="554" y="1211"/>
                    <a:pt x="554" y="1211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4" name="Freeform 647">
              <a:extLst>
                <a:ext uri="{FF2B5EF4-FFF2-40B4-BE49-F238E27FC236}">
                  <a16:creationId xmlns:a16="http://schemas.microsoft.com/office/drawing/2014/main" id="{38E5C6C9-7042-46C2-8276-7EB2EB965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048" y="2446120"/>
              <a:ext cx="1112892" cy="404344"/>
            </a:xfrm>
            <a:custGeom>
              <a:avLst/>
              <a:gdLst>
                <a:gd name="T0" fmla="*/ 488 w 2226"/>
                <a:gd name="T1" fmla="*/ 439 h 811"/>
                <a:gd name="T2" fmla="*/ 0 w 2226"/>
                <a:gd name="T3" fmla="*/ 0 h 811"/>
                <a:gd name="T4" fmla="*/ 536 w 2226"/>
                <a:gd name="T5" fmla="*/ 547 h 811"/>
                <a:gd name="T6" fmla="*/ 2226 w 2226"/>
                <a:gd name="T7" fmla="*/ 384 h 811"/>
                <a:gd name="T8" fmla="*/ 2223 w 2226"/>
                <a:gd name="T9" fmla="*/ 377 h 811"/>
                <a:gd name="T10" fmla="*/ 488 w 2226"/>
                <a:gd name="T11" fmla="*/ 439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6" h="811">
                  <a:moveTo>
                    <a:pt x="488" y="439"/>
                  </a:moveTo>
                  <a:cubicBezTo>
                    <a:pt x="211" y="344"/>
                    <a:pt x="71" y="167"/>
                    <a:pt x="0" y="0"/>
                  </a:cubicBezTo>
                  <a:cubicBezTo>
                    <a:pt x="48" y="189"/>
                    <a:pt x="180" y="443"/>
                    <a:pt x="536" y="547"/>
                  </a:cubicBezTo>
                  <a:cubicBezTo>
                    <a:pt x="1138" y="721"/>
                    <a:pt x="1314" y="811"/>
                    <a:pt x="2226" y="384"/>
                  </a:cubicBezTo>
                  <a:cubicBezTo>
                    <a:pt x="2226" y="384"/>
                    <a:pt x="2225" y="382"/>
                    <a:pt x="2223" y="377"/>
                  </a:cubicBezTo>
                  <a:cubicBezTo>
                    <a:pt x="1289" y="754"/>
                    <a:pt x="1102" y="650"/>
                    <a:pt x="488" y="439"/>
                  </a:cubicBezTo>
                </a:path>
              </a:pathLst>
            </a:custGeom>
            <a:solidFill>
              <a:srgbClr val="726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5" name="Freeform 648">
              <a:extLst>
                <a:ext uri="{FF2B5EF4-FFF2-40B4-BE49-F238E27FC236}">
                  <a16:creationId xmlns:a16="http://schemas.microsoft.com/office/drawing/2014/main" id="{17C4BCD9-E4C2-4FF0-9BB4-E579C1A2F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044" y="2249616"/>
              <a:ext cx="1128008" cy="572507"/>
            </a:xfrm>
            <a:custGeom>
              <a:avLst/>
              <a:gdLst>
                <a:gd name="T0" fmla="*/ 521 w 2256"/>
                <a:gd name="T1" fmla="*/ 834 h 1149"/>
                <a:gd name="T2" fmla="*/ 2256 w 2256"/>
                <a:gd name="T3" fmla="*/ 772 h 1149"/>
                <a:gd name="T4" fmla="*/ 1055 w 2256"/>
                <a:gd name="T5" fmla="*/ 165 h 1149"/>
                <a:gd name="T6" fmla="*/ 7 w 2256"/>
                <a:gd name="T7" fmla="*/ 165 h 1149"/>
                <a:gd name="T8" fmla="*/ 33 w 2256"/>
                <a:gd name="T9" fmla="*/ 395 h 1149"/>
                <a:gd name="T10" fmla="*/ 521 w 2256"/>
                <a:gd name="T11" fmla="*/ 834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6" h="1149">
                  <a:moveTo>
                    <a:pt x="521" y="834"/>
                  </a:moveTo>
                  <a:cubicBezTo>
                    <a:pt x="1135" y="1045"/>
                    <a:pt x="1322" y="1149"/>
                    <a:pt x="2256" y="772"/>
                  </a:cubicBezTo>
                  <a:cubicBezTo>
                    <a:pt x="2220" y="697"/>
                    <a:pt x="1862" y="0"/>
                    <a:pt x="1055" y="165"/>
                  </a:cubicBezTo>
                  <a:cubicBezTo>
                    <a:pt x="201" y="340"/>
                    <a:pt x="7" y="165"/>
                    <a:pt x="7" y="165"/>
                  </a:cubicBezTo>
                  <a:cubicBezTo>
                    <a:pt x="7" y="165"/>
                    <a:pt x="0" y="265"/>
                    <a:pt x="33" y="395"/>
                  </a:cubicBezTo>
                  <a:cubicBezTo>
                    <a:pt x="104" y="562"/>
                    <a:pt x="244" y="739"/>
                    <a:pt x="521" y="834"/>
                  </a:cubicBezTo>
                  <a:close/>
                </a:path>
              </a:pathLst>
            </a:custGeom>
            <a:solidFill>
              <a:srgbClr val="E3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6" name="Freeform 649">
              <a:extLst>
                <a:ext uri="{FF2B5EF4-FFF2-40B4-BE49-F238E27FC236}">
                  <a16:creationId xmlns:a16="http://schemas.microsoft.com/office/drawing/2014/main" id="{CFEC2932-86EF-499E-9FF7-23BF768F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894" y="2661518"/>
              <a:ext cx="285309" cy="428908"/>
            </a:xfrm>
            <a:custGeom>
              <a:avLst/>
              <a:gdLst>
                <a:gd name="T0" fmla="*/ 297 w 568"/>
                <a:gd name="T1" fmla="*/ 858 h 858"/>
                <a:gd name="T2" fmla="*/ 0 w 568"/>
                <a:gd name="T3" fmla="*/ 202 h 858"/>
                <a:gd name="T4" fmla="*/ 279 w 568"/>
                <a:gd name="T5" fmla="*/ 201 h 858"/>
                <a:gd name="T6" fmla="*/ 400 w 568"/>
                <a:gd name="T7" fmla="*/ 0 h 858"/>
                <a:gd name="T8" fmla="*/ 456 w 568"/>
                <a:gd name="T9" fmla="*/ 836 h 858"/>
                <a:gd name="T10" fmla="*/ 297 w 568"/>
                <a:gd name="T11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8" h="858">
                  <a:moveTo>
                    <a:pt x="297" y="858"/>
                  </a:moveTo>
                  <a:lnTo>
                    <a:pt x="0" y="202"/>
                  </a:lnTo>
                  <a:cubicBezTo>
                    <a:pt x="0" y="202"/>
                    <a:pt x="149" y="301"/>
                    <a:pt x="279" y="201"/>
                  </a:cubicBezTo>
                  <a:cubicBezTo>
                    <a:pt x="409" y="101"/>
                    <a:pt x="400" y="0"/>
                    <a:pt x="400" y="0"/>
                  </a:cubicBezTo>
                  <a:cubicBezTo>
                    <a:pt x="400" y="0"/>
                    <a:pt x="568" y="587"/>
                    <a:pt x="456" y="836"/>
                  </a:cubicBezTo>
                  <a:lnTo>
                    <a:pt x="297" y="858"/>
                  </a:lnTo>
                </a:path>
              </a:pathLst>
            </a:custGeom>
            <a:solidFill>
              <a:srgbClr val="E3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7" name="Freeform 650">
              <a:extLst>
                <a:ext uri="{FF2B5EF4-FFF2-40B4-BE49-F238E27FC236}">
                  <a16:creationId xmlns:a16="http://schemas.microsoft.com/office/drawing/2014/main" id="{FE1B65FB-C03B-4ECB-A617-48A5FF24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738" y="3203793"/>
              <a:ext cx="937172" cy="408123"/>
            </a:xfrm>
            <a:custGeom>
              <a:avLst/>
              <a:gdLst>
                <a:gd name="T0" fmla="*/ 1052 w 1874"/>
                <a:gd name="T1" fmla="*/ 767 h 819"/>
                <a:gd name="T2" fmla="*/ 9 w 1874"/>
                <a:gd name="T3" fmla="*/ 24 h 819"/>
                <a:gd name="T4" fmla="*/ 0 w 1874"/>
                <a:gd name="T5" fmla="*/ 0 h 819"/>
                <a:gd name="T6" fmla="*/ 1035 w 1874"/>
                <a:gd name="T7" fmla="*/ 808 h 819"/>
                <a:gd name="T8" fmla="*/ 1874 w 1874"/>
                <a:gd name="T9" fmla="*/ 455 h 819"/>
                <a:gd name="T10" fmla="*/ 1052 w 1874"/>
                <a:gd name="T11" fmla="*/ 767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4" h="819">
                  <a:moveTo>
                    <a:pt x="1052" y="767"/>
                  </a:moveTo>
                  <a:cubicBezTo>
                    <a:pt x="248" y="748"/>
                    <a:pt x="82" y="302"/>
                    <a:pt x="9" y="24"/>
                  </a:cubicBezTo>
                  <a:cubicBezTo>
                    <a:pt x="3" y="9"/>
                    <a:pt x="0" y="0"/>
                    <a:pt x="0" y="0"/>
                  </a:cubicBezTo>
                  <a:cubicBezTo>
                    <a:pt x="64" y="250"/>
                    <a:pt x="163" y="788"/>
                    <a:pt x="1035" y="808"/>
                  </a:cubicBezTo>
                  <a:cubicBezTo>
                    <a:pt x="1489" y="819"/>
                    <a:pt x="1739" y="634"/>
                    <a:pt x="1874" y="455"/>
                  </a:cubicBezTo>
                  <a:cubicBezTo>
                    <a:pt x="1727" y="621"/>
                    <a:pt x="1476" y="777"/>
                    <a:pt x="1052" y="767"/>
                  </a:cubicBezTo>
                </a:path>
              </a:pathLst>
            </a:custGeom>
            <a:solidFill>
              <a:srgbClr val="BC8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8" name="Freeform 653">
              <a:extLst>
                <a:ext uri="{FF2B5EF4-FFF2-40B4-BE49-F238E27FC236}">
                  <a16:creationId xmlns:a16="http://schemas.microsoft.com/office/drawing/2014/main" id="{EB33E502-C61D-4168-B3F3-1A71BFC316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0310" y="2950606"/>
              <a:ext cx="391119" cy="277751"/>
            </a:xfrm>
            <a:custGeom>
              <a:avLst/>
              <a:gdLst>
                <a:gd name="T0" fmla="*/ 38 w 783"/>
                <a:gd name="T1" fmla="*/ 93 h 556"/>
                <a:gd name="T2" fmla="*/ 53 w 783"/>
                <a:gd name="T3" fmla="*/ 273 h 556"/>
                <a:gd name="T4" fmla="*/ 417 w 783"/>
                <a:gd name="T5" fmla="*/ 515 h 556"/>
                <a:gd name="T6" fmla="*/ 658 w 783"/>
                <a:gd name="T7" fmla="*/ 440 h 556"/>
                <a:gd name="T8" fmla="*/ 738 w 783"/>
                <a:gd name="T9" fmla="*/ 219 h 556"/>
                <a:gd name="T10" fmla="*/ 724 w 783"/>
                <a:gd name="T11" fmla="*/ 39 h 556"/>
                <a:gd name="T12" fmla="*/ 38 w 783"/>
                <a:gd name="T13" fmla="*/ 93 h 556"/>
                <a:gd name="T14" fmla="*/ 251 w 783"/>
                <a:gd name="T15" fmla="*/ 545 h 556"/>
                <a:gd name="T16" fmla="*/ 17 w 783"/>
                <a:gd name="T17" fmla="*/ 276 h 556"/>
                <a:gd name="T18" fmla="*/ 0 w 783"/>
                <a:gd name="T19" fmla="*/ 60 h 556"/>
                <a:gd name="T20" fmla="*/ 757 w 783"/>
                <a:gd name="T21" fmla="*/ 0 h 556"/>
                <a:gd name="T22" fmla="*/ 774 w 783"/>
                <a:gd name="T23" fmla="*/ 216 h 556"/>
                <a:gd name="T24" fmla="*/ 680 w 783"/>
                <a:gd name="T25" fmla="*/ 468 h 556"/>
                <a:gd name="T26" fmla="*/ 420 w 783"/>
                <a:gd name="T27" fmla="*/ 550 h 556"/>
                <a:gd name="T28" fmla="*/ 251 w 783"/>
                <a:gd name="T29" fmla="*/ 54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3" h="556">
                  <a:moveTo>
                    <a:pt x="38" y="93"/>
                  </a:moveTo>
                  <a:lnTo>
                    <a:pt x="53" y="273"/>
                  </a:lnTo>
                  <a:cubicBezTo>
                    <a:pt x="67" y="456"/>
                    <a:pt x="183" y="533"/>
                    <a:pt x="417" y="515"/>
                  </a:cubicBezTo>
                  <a:cubicBezTo>
                    <a:pt x="525" y="506"/>
                    <a:pt x="604" y="482"/>
                    <a:pt x="658" y="440"/>
                  </a:cubicBezTo>
                  <a:cubicBezTo>
                    <a:pt x="720" y="391"/>
                    <a:pt x="746" y="318"/>
                    <a:pt x="738" y="219"/>
                  </a:cubicBezTo>
                  <a:lnTo>
                    <a:pt x="724" y="39"/>
                  </a:lnTo>
                  <a:lnTo>
                    <a:pt x="38" y="93"/>
                  </a:lnTo>
                  <a:close/>
                  <a:moveTo>
                    <a:pt x="251" y="545"/>
                  </a:moveTo>
                  <a:cubicBezTo>
                    <a:pt x="108" y="518"/>
                    <a:pt x="29" y="428"/>
                    <a:pt x="17" y="276"/>
                  </a:cubicBezTo>
                  <a:lnTo>
                    <a:pt x="0" y="60"/>
                  </a:lnTo>
                  <a:lnTo>
                    <a:pt x="757" y="0"/>
                  </a:lnTo>
                  <a:lnTo>
                    <a:pt x="774" y="216"/>
                  </a:lnTo>
                  <a:cubicBezTo>
                    <a:pt x="783" y="327"/>
                    <a:pt x="751" y="412"/>
                    <a:pt x="680" y="468"/>
                  </a:cubicBezTo>
                  <a:cubicBezTo>
                    <a:pt x="621" y="514"/>
                    <a:pt x="535" y="541"/>
                    <a:pt x="420" y="550"/>
                  </a:cubicBezTo>
                  <a:cubicBezTo>
                    <a:pt x="355" y="556"/>
                    <a:pt x="300" y="554"/>
                    <a:pt x="251" y="545"/>
                  </a:cubicBezTo>
                </a:path>
              </a:pathLst>
            </a:custGeom>
            <a:solidFill>
              <a:srgbClr val="4D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9" name="Freeform 654">
              <a:extLst>
                <a:ext uri="{FF2B5EF4-FFF2-40B4-BE49-F238E27FC236}">
                  <a16:creationId xmlns:a16="http://schemas.microsoft.com/office/drawing/2014/main" id="{40560CDE-7145-4D30-9F3E-92E1F9450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313" y="3020515"/>
              <a:ext cx="156826" cy="18895"/>
            </a:xfrm>
            <a:custGeom>
              <a:avLst/>
              <a:gdLst>
                <a:gd name="T0" fmla="*/ 0 w 83"/>
                <a:gd name="T1" fmla="*/ 9 h 10"/>
                <a:gd name="T2" fmla="*/ 0 w 83"/>
                <a:gd name="T3" fmla="*/ 0 h 10"/>
                <a:gd name="T4" fmla="*/ 83 w 83"/>
                <a:gd name="T5" fmla="*/ 1 h 10"/>
                <a:gd name="T6" fmla="*/ 83 w 83"/>
                <a:gd name="T7" fmla="*/ 10 h 10"/>
                <a:gd name="T8" fmla="*/ 0 w 83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0">
                  <a:moveTo>
                    <a:pt x="0" y="9"/>
                  </a:moveTo>
                  <a:lnTo>
                    <a:pt x="0" y="0"/>
                  </a:lnTo>
                  <a:lnTo>
                    <a:pt x="83" y="1"/>
                  </a:lnTo>
                  <a:lnTo>
                    <a:pt x="83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D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0" name="Freeform 655">
              <a:extLst>
                <a:ext uri="{FF2B5EF4-FFF2-40B4-BE49-F238E27FC236}">
                  <a16:creationId xmlns:a16="http://schemas.microsoft.com/office/drawing/2014/main" id="{DD98C504-91D1-410B-A311-D19E987FEF23}"/>
                </a:ext>
              </a:extLst>
            </p:cNvPr>
            <p:cNvSpPr>
              <a:spLocks noEditPoints="1"/>
            </p:cNvSpPr>
            <p:nvPr/>
          </p:nvSpPr>
          <p:spPr bwMode="auto">
            <a:xfrm rot="20915661">
              <a:off x="2114797" y="2943048"/>
              <a:ext cx="408123" cy="319319"/>
            </a:xfrm>
            <a:custGeom>
              <a:avLst/>
              <a:gdLst>
                <a:gd name="T0" fmla="*/ 114 w 817"/>
                <a:gd name="T1" fmla="*/ 45 h 640"/>
                <a:gd name="T2" fmla="*/ 65 w 817"/>
                <a:gd name="T3" fmla="*/ 206 h 640"/>
                <a:gd name="T4" fmla="*/ 100 w 817"/>
                <a:gd name="T5" fmla="*/ 425 h 640"/>
                <a:gd name="T6" fmla="*/ 320 w 817"/>
                <a:gd name="T7" fmla="*/ 548 h 640"/>
                <a:gd name="T8" fmla="*/ 408 w 817"/>
                <a:gd name="T9" fmla="*/ 570 h 640"/>
                <a:gd name="T10" fmla="*/ 722 w 817"/>
                <a:gd name="T11" fmla="*/ 408 h 640"/>
                <a:gd name="T12" fmla="*/ 772 w 817"/>
                <a:gd name="T13" fmla="*/ 247 h 640"/>
                <a:gd name="T14" fmla="*/ 114 w 817"/>
                <a:gd name="T15" fmla="*/ 45 h 640"/>
                <a:gd name="T16" fmla="*/ 402 w 817"/>
                <a:gd name="T17" fmla="*/ 605 h 640"/>
                <a:gd name="T18" fmla="*/ 309 w 817"/>
                <a:gd name="T19" fmla="*/ 582 h 640"/>
                <a:gd name="T20" fmla="*/ 72 w 817"/>
                <a:gd name="T21" fmla="*/ 448 h 640"/>
                <a:gd name="T22" fmla="*/ 30 w 817"/>
                <a:gd name="T23" fmla="*/ 196 h 640"/>
                <a:gd name="T24" fmla="*/ 90 w 817"/>
                <a:gd name="T25" fmla="*/ 0 h 640"/>
                <a:gd name="T26" fmla="*/ 817 w 817"/>
                <a:gd name="T27" fmla="*/ 223 h 640"/>
                <a:gd name="T28" fmla="*/ 757 w 817"/>
                <a:gd name="T29" fmla="*/ 419 h 640"/>
                <a:gd name="T30" fmla="*/ 402 w 817"/>
                <a:gd name="T31" fmla="*/ 605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7" h="640">
                  <a:moveTo>
                    <a:pt x="114" y="45"/>
                  </a:moveTo>
                  <a:lnTo>
                    <a:pt x="65" y="206"/>
                  </a:lnTo>
                  <a:cubicBezTo>
                    <a:pt x="37" y="295"/>
                    <a:pt x="49" y="367"/>
                    <a:pt x="100" y="425"/>
                  </a:cubicBezTo>
                  <a:cubicBezTo>
                    <a:pt x="143" y="476"/>
                    <a:pt x="215" y="516"/>
                    <a:pt x="320" y="548"/>
                  </a:cubicBezTo>
                  <a:cubicBezTo>
                    <a:pt x="351" y="557"/>
                    <a:pt x="381" y="565"/>
                    <a:pt x="408" y="570"/>
                  </a:cubicBezTo>
                  <a:cubicBezTo>
                    <a:pt x="577" y="601"/>
                    <a:pt x="679" y="548"/>
                    <a:pt x="722" y="408"/>
                  </a:cubicBezTo>
                  <a:lnTo>
                    <a:pt x="772" y="247"/>
                  </a:lnTo>
                  <a:lnTo>
                    <a:pt x="114" y="45"/>
                  </a:lnTo>
                  <a:close/>
                  <a:moveTo>
                    <a:pt x="402" y="605"/>
                  </a:moveTo>
                  <a:cubicBezTo>
                    <a:pt x="373" y="600"/>
                    <a:pt x="342" y="592"/>
                    <a:pt x="309" y="582"/>
                  </a:cubicBezTo>
                  <a:cubicBezTo>
                    <a:pt x="198" y="548"/>
                    <a:pt x="121" y="504"/>
                    <a:pt x="72" y="448"/>
                  </a:cubicBezTo>
                  <a:cubicBezTo>
                    <a:pt x="14" y="381"/>
                    <a:pt x="0" y="296"/>
                    <a:pt x="30" y="196"/>
                  </a:cubicBezTo>
                  <a:lnTo>
                    <a:pt x="90" y="0"/>
                  </a:lnTo>
                  <a:lnTo>
                    <a:pt x="817" y="223"/>
                  </a:lnTo>
                  <a:lnTo>
                    <a:pt x="757" y="419"/>
                  </a:lnTo>
                  <a:cubicBezTo>
                    <a:pt x="708" y="577"/>
                    <a:pt x="589" y="640"/>
                    <a:pt x="402" y="605"/>
                  </a:cubicBezTo>
                  <a:close/>
                </a:path>
              </a:pathLst>
            </a:custGeom>
            <a:solidFill>
              <a:srgbClr val="4D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1" name="Freeform 656">
              <a:extLst>
                <a:ext uri="{FF2B5EF4-FFF2-40B4-BE49-F238E27FC236}">
                  <a16:creationId xmlns:a16="http://schemas.microsoft.com/office/drawing/2014/main" id="{A6438B9C-A2C9-432E-A279-14072C7DA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920" y="2759770"/>
              <a:ext cx="519602" cy="134152"/>
            </a:xfrm>
            <a:custGeom>
              <a:avLst/>
              <a:gdLst>
                <a:gd name="T0" fmla="*/ 0 w 1038"/>
                <a:gd name="T1" fmla="*/ 267 h 267"/>
                <a:gd name="T2" fmla="*/ 1038 w 1038"/>
                <a:gd name="T3" fmla="*/ 267 h 267"/>
                <a:gd name="T4" fmla="*/ 0 w 1038"/>
                <a:gd name="T5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8" h="267">
                  <a:moveTo>
                    <a:pt x="0" y="267"/>
                  </a:moveTo>
                  <a:cubicBezTo>
                    <a:pt x="0" y="267"/>
                    <a:pt x="519" y="134"/>
                    <a:pt x="1038" y="267"/>
                  </a:cubicBezTo>
                  <a:cubicBezTo>
                    <a:pt x="1038" y="267"/>
                    <a:pt x="563" y="0"/>
                    <a:pt x="0" y="267"/>
                  </a:cubicBezTo>
                  <a:close/>
                </a:path>
              </a:pathLst>
            </a:custGeom>
            <a:solidFill>
              <a:srgbClr val="F3B4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2" name="Freeform 657">
              <a:extLst>
                <a:ext uri="{FF2B5EF4-FFF2-40B4-BE49-F238E27FC236}">
                  <a16:creationId xmlns:a16="http://schemas.microsoft.com/office/drawing/2014/main" id="{AAB9EFC7-BE17-4AF4-A085-991311434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823" y="2330863"/>
              <a:ext cx="1035424" cy="479923"/>
            </a:xfrm>
            <a:custGeom>
              <a:avLst/>
              <a:gdLst>
                <a:gd name="T0" fmla="*/ 2072 w 2072"/>
                <a:gd name="T1" fmla="*/ 555 h 961"/>
                <a:gd name="T2" fmla="*/ 855 w 2072"/>
                <a:gd name="T3" fmla="*/ 715 h 961"/>
                <a:gd name="T4" fmla="*/ 0 w 2072"/>
                <a:gd name="T5" fmla="*/ 0 h 961"/>
                <a:gd name="T6" fmla="*/ 2072 w 2072"/>
                <a:gd name="T7" fmla="*/ 555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2" h="961">
                  <a:moveTo>
                    <a:pt x="2072" y="555"/>
                  </a:moveTo>
                  <a:cubicBezTo>
                    <a:pt x="2072" y="555"/>
                    <a:pt x="1420" y="961"/>
                    <a:pt x="855" y="715"/>
                  </a:cubicBezTo>
                  <a:cubicBezTo>
                    <a:pt x="5" y="344"/>
                    <a:pt x="0" y="0"/>
                    <a:pt x="0" y="0"/>
                  </a:cubicBezTo>
                  <a:cubicBezTo>
                    <a:pt x="0" y="0"/>
                    <a:pt x="1116" y="918"/>
                    <a:pt x="2072" y="555"/>
                  </a:cubicBezTo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35001D34-E71A-431E-A3D0-A3813C9527B1}"/>
              </a:ext>
            </a:extLst>
          </p:cNvPr>
          <p:cNvGrpSpPr/>
          <p:nvPr/>
        </p:nvGrpSpPr>
        <p:grpSpPr>
          <a:xfrm flipH="1">
            <a:off x="-358776" y="4325857"/>
            <a:ext cx="4683125" cy="1179593"/>
            <a:chOff x="358775" y="3794125"/>
            <a:chExt cx="3163888" cy="796925"/>
          </a:xfrm>
          <a:solidFill>
            <a:srgbClr val="000044"/>
          </a:solidFill>
        </p:grpSpPr>
        <p:sp>
          <p:nvSpPr>
            <p:cNvPr id="227" name="Freeform 85">
              <a:extLst>
                <a:ext uri="{FF2B5EF4-FFF2-40B4-BE49-F238E27FC236}">
                  <a16:creationId xmlns:a16="http://schemas.microsoft.com/office/drawing/2014/main" id="{9A3C8396-FB20-4617-A77D-8E3D0833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" y="4105275"/>
              <a:ext cx="503238" cy="387350"/>
            </a:xfrm>
            <a:custGeom>
              <a:avLst/>
              <a:gdLst>
                <a:gd name="T0" fmla="*/ 0 w 317"/>
                <a:gd name="T1" fmla="*/ 0 h 244"/>
                <a:gd name="T2" fmla="*/ 317 w 317"/>
                <a:gd name="T3" fmla="*/ 0 h 244"/>
                <a:gd name="T4" fmla="*/ 317 w 317"/>
                <a:gd name="T5" fmla="*/ 244 h 244"/>
                <a:gd name="T6" fmla="*/ 0 w 317"/>
                <a:gd name="T7" fmla="*/ 244 h 244"/>
                <a:gd name="T8" fmla="*/ 80 w 317"/>
                <a:gd name="T9" fmla="*/ 122 h 244"/>
                <a:gd name="T10" fmla="*/ 0 w 317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44">
                  <a:moveTo>
                    <a:pt x="0" y="0"/>
                  </a:moveTo>
                  <a:lnTo>
                    <a:pt x="317" y="0"/>
                  </a:lnTo>
                  <a:lnTo>
                    <a:pt x="317" y="244"/>
                  </a:lnTo>
                  <a:lnTo>
                    <a:pt x="0" y="244"/>
                  </a:lnTo>
                  <a:lnTo>
                    <a:pt x="80" y="12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8" name="Freeform 86">
              <a:extLst>
                <a:ext uri="{FF2B5EF4-FFF2-40B4-BE49-F238E27FC236}">
                  <a16:creationId xmlns:a16="http://schemas.microsoft.com/office/drawing/2014/main" id="{68C3CD56-D939-40A1-B99A-371BC81B2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" y="4197350"/>
              <a:ext cx="312738" cy="295275"/>
            </a:xfrm>
            <a:custGeom>
              <a:avLst/>
              <a:gdLst>
                <a:gd name="T0" fmla="*/ 0 w 881"/>
                <a:gd name="T1" fmla="*/ 0 h 832"/>
                <a:gd name="T2" fmla="*/ 881 w 881"/>
                <a:gd name="T3" fmla="*/ 282 h 832"/>
                <a:gd name="T4" fmla="*/ 881 w 881"/>
                <a:gd name="T5" fmla="*/ 832 h 832"/>
                <a:gd name="T6" fmla="*/ 0 w 881"/>
                <a:gd name="T7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1" h="832">
                  <a:moveTo>
                    <a:pt x="0" y="0"/>
                  </a:moveTo>
                  <a:lnTo>
                    <a:pt x="881" y="282"/>
                  </a:lnTo>
                  <a:lnTo>
                    <a:pt x="881" y="8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1" name="Freeform 89">
              <a:extLst>
                <a:ext uri="{FF2B5EF4-FFF2-40B4-BE49-F238E27FC236}">
                  <a16:creationId xmlns:a16="http://schemas.microsoft.com/office/drawing/2014/main" id="{11728437-0A43-4392-B117-C508F7121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" y="3794125"/>
              <a:ext cx="2973388" cy="796925"/>
            </a:xfrm>
            <a:custGeom>
              <a:avLst/>
              <a:gdLst>
                <a:gd name="T0" fmla="*/ 8365 w 8365"/>
                <a:gd name="T1" fmla="*/ 1138 h 2247"/>
                <a:gd name="T2" fmla="*/ 0 w 8365"/>
                <a:gd name="T3" fmla="*/ 1138 h 2247"/>
                <a:gd name="T4" fmla="*/ 471 w 8365"/>
                <a:gd name="T5" fmla="*/ 0 h 2247"/>
                <a:gd name="T6" fmla="*/ 7894 w 8365"/>
                <a:gd name="T7" fmla="*/ 0 h 2247"/>
                <a:gd name="T8" fmla="*/ 8365 w 8365"/>
                <a:gd name="T9" fmla="*/ 1138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5" h="2247">
                  <a:moveTo>
                    <a:pt x="8365" y="1138"/>
                  </a:moveTo>
                  <a:cubicBezTo>
                    <a:pt x="5687" y="2247"/>
                    <a:pt x="2678" y="2247"/>
                    <a:pt x="0" y="1138"/>
                  </a:cubicBezTo>
                  <a:cubicBezTo>
                    <a:pt x="157" y="759"/>
                    <a:pt x="314" y="380"/>
                    <a:pt x="471" y="0"/>
                  </a:cubicBezTo>
                  <a:cubicBezTo>
                    <a:pt x="2848" y="985"/>
                    <a:pt x="5518" y="985"/>
                    <a:pt x="7894" y="0"/>
                  </a:cubicBezTo>
                  <a:cubicBezTo>
                    <a:pt x="8051" y="380"/>
                    <a:pt x="8208" y="759"/>
                    <a:pt x="8365" y="1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49" name="Rectangle 348">
            <a:extLst>
              <a:ext uri="{FF2B5EF4-FFF2-40B4-BE49-F238E27FC236}">
                <a16:creationId xmlns:a16="http://schemas.microsoft.com/office/drawing/2014/main" id="{3F0FB85A-1BDC-4D21-9CC0-235346591307}"/>
              </a:ext>
            </a:extLst>
          </p:cNvPr>
          <p:cNvSpPr/>
          <p:nvPr/>
        </p:nvSpPr>
        <p:spPr>
          <a:xfrm>
            <a:off x="1462310" y="4710896"/>
            <a:ext cx="128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imbusSanL" panose="00000800000000000000" pitchFamily="50" charset="0"/>
              </a:rPr>
              <a:t>Joe</a:t>
            </a:r>
          </a:p>
        </p:txBody>
      </p: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90357E06-1744-48CD-A034-D5906A6D5DC1}"/>
              </a:ext>
            </a:extLst>
          </p:cNvPr>
          <p:cNvGrpSpPr/>
          <p:nvPr/>
        </p:nvGrpSpPr>
        <p:grpSpPr>
          <a:xfrm>
            <a:off x="6329010" y="2244665"/>
            <a:ext cx="5862990" cy="2111894"/>
            <a:chOff x="5899630" y="2299012"/>
            <a:chExt cx="5862990" cy="211189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951071A-7D29-4863-9C0B-D65E326D0534}"/>
                </a:ext>
              </a:extLst>
            </p:cNvPr>
            <p:cNvSpPr/>
            <p:nvPr/>
          </p:nvSpPr>
          <p:spPr>
            <a:xfrm>
              <a:off x="5899630" y="2299012"/>
              <a:ext cx="58629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Simplified Accumulation Annuity </a:t>
              </a: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9AAAA43B-9DF0-45F2-89C1-B6E4009364C3}"/>
                </a:ext>
              </a:extLst>
            </p:cNvPr>
            <p:cNvSpPr/>
            <p:nvPr/>
          </p:nvSpPr>
          <p:spPr>
            <a:xfrm>
              <a:off x="5970042" y="2961888"/>
              <a:ext cx="297709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$500,000 </a:t>
              </a:r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8F8B864A-7D37-4B45-A1FB-A8FEF4E55E40}"/>
                </a:ext>
              </a:extLst>
            </p:cNvPr>
            <p:cNvSpPr/>
            <p:nvPr/>
          </p:nvSpPr>
          <p:spPr>
            <a:xfrm>
              <a:off x="5899630" y="3949241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2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354" name="Group 334">
            <a:extLst>
              <a:ext uri="{FF2B5EF4-FFF2-40B4-BE49-F238E27FC236}">
                <a16:creationId xmlns:a16="http://schemas.microsoft.com/office/drawing/2014/main" id="{06E53384-D66C-4134-8B53-111BFE73F5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22194" y="2175803"/>
            <a:ext cx="1338876" cy="2090457"/>
            <a:chOff x="6561" y="1182"/>
            <a:chExt cx="1361" cy="2125"/>
          </a:xfrm>
        </p:grpSpPr>
        <p:sp>
          <p:nvSpPr>
            <p:cNvPr id="357" name="Freeform 336">
              <a:extLst>
                <a:ext uri="{FF2B5EF4-FFF2-40B4-BE49-F238E27FC236}">
                  <a16:creationId xmlns:a16="http://schemas.microsoft.com/office/drawing/2014/main" id="{5F946883-8D8B-4E1B-AD24-060A15AFE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" y="1741"/>
              <a:ext cx="924" cy="364"/>
            </a:xfrm>
            <a:custGeom>
              <a:avLst/>
              <a:gdLst>
                <a:gd name="T0" fmla="*/ 723 w 3068"/>
                <a:gd name="T1" fmla="*/ 1212 h 1212"/>
                <a:gd name="T2" fmla="*/ 0 w 3068"/>
                <a:gd name="T3" fmla="*/ 284 h 1212"/>
                <a:gd name="T4" fmla="*/ 483 w 3068"/>
                <a:gd name="T5" fmla="*/ 132 h 1212"/>
                <a:gd name="T6" fmla="*/ 2062 w 3068"/>
                <a:gd name="T7" fmla="*/ 12 h 1212"/>
                <a:gd name="T8" fmla="*/ 3068 w 3068"/>
                <a:gd name="T9" fmla="*/ 95 h 1212"/>
                <a:gd name="T10" fmla="*/ 2313 w 3068"/>
                <a:gd name="T11" fmla="*/ 1212 h 1212"/>
                <a:gd name="T12" fmla="*/ 723 w 3068"/>
                <a:gd name="T13" fmla="*/ 1212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8" h="1212">
                  <a:moveTo>
                    <a:pt x="723" y="1212"/>
                  </a:moveTo>
                  <a:lnTo>
                    <a:pt x="0" y="284"/>
                  </a:lnTo>
                  <a:cubicBezTo>
                    <a:pt x="0" y="284"/>
                    <a:pt x="17" y="115"/>
                    <a:pt x="483" y="132"/>
                  </a:cubicBezTo>
                  <a:cubicBezTo>
                    <a:pt x="950" y="148"/>
                    <a:pt x="1625" y="22"/>
                    <a:pt x="2062" y="12"/>
                  </a:cubicBezTo>
                  <a:cubicBezTo>
                    <a:pt x="2567" y="0"/>
                    <a:pt x="3068" y="95"/>
                    <a:pt x="3068" y="95"/>
                  </a:cubicBezTo>
                  <a:lnTo>
                    <a:pt x="2313" y="1212"/>
                  </a:lnTo>
                  <a:lnTo>
                    <a:pt x="723" y="1212"/>
                  </a:lnTo>
                </a:path>
              </a:pathLst>
            </a:custGeom>
            <a:solidFill>
              <a:srgbClr val="BB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8" name="Freeform 337">
              <a:extLst>
                <a:ext uri="{FF2B5EF4-FFF2-40B4-BE49-F238E27FC236}">
                  <a16:creationId xmlns:a16="http://schemas.microsoft.com/office/drawing/2014/main" id="{C11F2F5A-B706-45FD-A730-74D52D1C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" y="1252"/>
              <a:ext cx="712" cy="892"/>
            </a:xfrm>
            <a:custGeom>
              <a:avLst/>
              <a:gdLst>
                <a:gd name="T0" fmla="*/ 2364 w 2364"/>
                <a:gd name="T1" fmla="*/ 550 h 2967"/>
                <a:gd name="T2" fmla="*/ 1216 w 2364"/>
                <a:gd name="T3" fmla="*/ 2967 h 2967"/>
                <a:gd name="T4" fmla="*/ 0 w 2364"/>
                <a:gd name="T5" fmla="*/ 2607 h 2967"/>
                <a:gd name="T6" fmla="*/ 454 w 2364"/>
                <a:gd name="T7" fmla="*/ 0 h 2967"/>
                <a:gd name="T8" fmla="*/ 2364 w 2364"/>
                <a:gd name="T9" fmla="*/ 550 h 2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4" h="2967">
                  <a:moveTo>
                    <a:pt x="2364" y="550"/>
                  </a:moveTo>
                  <a:cubicBezTo>
                    <a:pt x="1908" y="1334"/>
                    <a:pt x="1465" y="2128"/>
                    <a:pt x="1216" y="2967"/>
                  </a:cubicBezTo>
                  <a:cubicBezTo>
                    <a:pt x="812" y="2847"/>
                    <a:pt x="408" y="2727"/>
                    <a:pt x="0" y="2607"/>
                  </a:cubicBezTo>
                  <a:cubicBezTo>
                    <a:pt x="210" y="1759"/>
                    <a:pt x="273" y="901"/>
                    <a:pt x="454" y="0"/>
                  </a:cubicBezTo>
                  <a:cubicBezTo>
                    <a:pt x="1121" y="106"/>
                    <a:pt x="1747" y="294"/>
                    <a:pt x="2364" y="550"/>
                  </a:cubicBezTo>
                  <a:close/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" name="Freeform 338">
              <a:extLst>
                <a:ext uri="{FF2B5EF4-FFF2-40B4-BE49-F238E27FC236}">
                  <a16:creationId xmlns:a16="http://schemas.microsoft.com/office/drawing/2014/main" id="{75F1D3AA-F809-4A7F-82B8-330483FB9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" y="1225"/>
              <a:ext cx="775" cy="948"/>
            </a:xfrm>
            <a:custGeom>
              <a:avLst/>
              <a:gdLst>
                <a:gd name="T0" fmla="*/ 2460 w 2575"/>
                <a:gd name="T1" fmla="*/ 641 h 3157"/>
                <a:gd name="T2" fmla="*/ 2391 w 2575"/>
                <a:gd name="T3" fmla="*/ 601 h 3157"/>
                <a:gd name="T4" fmla="*/ 1236 w 2575"/>
                <a:gd name="T5" fmla="*/ 3035 h 3157"/>
                <a:gd name="T6" fmla="*/ 1312 w 2575"/>
                <a:gd name="T7" fmla="*/ 3058 h 3157"/>
                <a:gd name="T8" fmla="*/ 1335 w 2575"/>
                <a:gd name="T9" fmla="*/ 2981 h 3157"/>
                <a:gd name="T10" fmla="*/ 119 w 2575"/>
                <a:gd name="T11" fmla="*/ 2621 h 3157"/>
                <a:gd name="T12" fmla="*/ 96 w 2575"/>
                <a:gd name="T13" fmla="*/ 2698 h 3157"/>
                <a:gd name="T14" fmla="*/ 173 w 2575"/>
                <a:gd name="T15" fmla="*/ 2717 h 3157"/>
                <a:gd name="T16" fmla="*/ 413 w 2575"/>
                <a:gd name="T17" fmla="*/ 1426 h 3157"/>
                <a:gd name="T18" fmla="*/ 628 w 2575"/>
                <a:gd name="T19" fmla="*/ 107 h 3157"/>
                <a:gd name="T20" fmla="*/ 550 w 2575"/>
                <a:gd name="T21" fmla="*/ 91 h 3157"/>
                <a:gd name="T22" fmla="*/ 538 w 2575"/>
                <a:gd name="T23" fmla="*/ 170 h 3157"/>
                <a:gd name="T24" fmla="*/ 2430 w 2575"/>
                <a:gd name="T25" fmla="*/ 714 h 3157"/>
                <a:gd name="T26" fmla="*/ 2460 w 2575"/>
                <a:gd name="T27" fmla="*/ 641 h 3157"/>
                <a:gd name="T28" fmla="*/ 2391 w 2575"/>
                <a:gd name="T29" fmla="*/ 601 h 3157"/>
                <a:gd name="T30" fmla="*/ 2460 w 2575"/>
                <a:gd name="T31" fmla="*/ 641 h 3157"/>
                <a:gd name="T32" fmla="*/ 2491 w 2575"/>
                <a:gd name="T33" fmla="*/ 567 h 3157"/>
                <a:gd name="T34" fmla="*/ 563 w 2575"/>
                <a:gd name="T35" fmla="*/ 12 h 3157"/>
                <a:gd name="T36" fmla="*/ 487 w 2575"/>
                <a:gd name="T37" fmla="*/ 0 h 3157"/>
                <a:gd name="T38" fmla="*/ 472 w 2575"/>
                <a:gd name="T39" fmla="*/ 75 h 3157"/>
                <a:gd name="T40" fmla="*/ 255 w 2575"/>
                <a:gd name="T41" fmla="*/ 1403 h 3157"/>
                <a:gd name="T42" fmla="*/ 19 w 2575"/>
                <a:gd name="T43" fmla="*/ 2679 h 3157"/>
                <a:gd name="T44" fmla="*/ 0 w 2575"/>
                <a:gd name="T45" fmla="*/ 2753 h 3157"/>
                <a:gd name="T46" fmla="*/ 73 w 2575"/>
                <a:gd name="T47" fmla="*/ 2774 h 3157"/>
                <a:gd name="T48" fmla="*/ 1290 w 2575"/>
                <a:gd name="T49" fmla="*/ 3134 h 3157"/>
                <a:gd name="T50" fmla="*/ 1366 w 2575"/>
                <a:gd name="T51" fmla="*/ 3157 h 3157"/>
                <a:gd name="T52" fmla="*/ 1389 w 2575"/>
                <a:gd name="T53" fmla="*/ 3080 h 3157"/>
                <a:gd name="T54" fmla="*/ 2529 w 2575"/>
                <a:gd name="T55" fmla="*/ 681 h 3157"/>
                <a:gd name="T56" fmla="*/ 2575 w 2575"/>
                <a:gd name="T57" fmla="*/ 602 h 3157"/>
                <a:gd name="T58" fmla="*/ 2491 w 2575"/>
                <a:gd name="T59" fmla="*/ 567 h 3157"/>
                <a:gd name="T60" fmla="*/ 2460 w 2575"/>
                <a:gd name="T61" fmla="*/ 641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75" h="3157">
                  <a:moveTo>
                    <a:pt x="2460" y="641"/>
                  </a:moveTo>
                  <a:lnTo>
                    <a:pt x="2391" y="601"/>
                  </a:lnTo>
                  <a:cubicBezTo>
                    <a:pt x="1935" y="1386"/>
                    <a:pt x="1488" y="2185"/>
                    <a:pt x="1236" y="3035"/>
                  </a:cubicBezTo>
                  <a:lnTo>
                    <a:pt x="1312" y="3058"/>
                  </a:lnTo>
                  <a:lnTo>
                    <a:pt x="1335" y="2981"/>
                  </a:lnTo>
                  <a:cubicBezTo>
                    <a:pt x="930" y="2861"/>
                    <a:pt x="526" y="2742"/>
                    <a:pt x="119" y="2621"/>
                  </a:cubicBezTo>
                  <a:lnTo>
                    <a:pt x="96" y="2698"/>
                  </a:lnTo>
                  <a:lnTo>
                    <a:pt x="173" y="2717"/>
                  </a:lnTo>
                  <a:cubicBezTo>
                    <a:pt x="279" y="2289"/>
                    <a:pt x="348" y="1860"/>
                    <a:pt x="413" y="1426"/>
                  </a:cubicBezTo>
                  <a:cubicBezTo>
                    <a:pt x="478" y="993"/>
                    <a:pt x="539" y="554"/>
                    <a:pt x="628" y="107"/>
                  </a:cubicBezTo>
                  <a:lnTo>
                    <a:pt x="550" y="91"/>
                  </a:lnTo>
                  <a:lnTo>
                    <a:pt x="538" y="170"/>
                  </a:lnTo>
                  <a:cubicBezTo>
                    <a:pt x="1198" y="274"/>
                    <a:pt x="1817" y="460"/>
                    <a:pt x="2430" y="714"/>
                  </a:cubicBezTo>
                  <a:lnTo>
                    <a:pt x="2460" y="641"/>
                  </a:lnTo>
                  <a:lnTo>
                    <a:pt x="2391" y="601"/>
                  </a:lnTo>
                  <a:lnTo>
                    <a:pt x="2460" y="641"/>
                  </a:lnTo>
                  <a:lnTo>
                    <a:pt x="2491" y="567"/>
                  </a:lnTo>
                  <a:cubicBezTo>
                    <a:pt x="1869" y="309"/>
                    <a:pt x="1237" y="119"/>
                    <a:pt x="563" y="12"/>
                  </a:cubicBezTo>
                  <a:lnTo>
                    <a:pt x="487" y="0"/>
                  </a:lnTo>
                  <a:lnTo>
                    <a:pt x="472" y="75"/>
                  </a:lnTo>
                  <a:cubicBezTo>
                    <a:pt x="381" y="529"/>
                    <a:pt x="320" y="970"/>
                    <a:pt x="255" y="1403"/>
                  </a:cubicBezTo>
                  <a:cubicBezTo>
                    <a:pt x="190" y="1835"/>
                    <a:pt x="122" y="2259"/>
                    <a:pt x="19" y="2679"/>
                  </a:cubicBezTo>
                  <a:lnTo>
                    <a:pt x="0" y="2753"/>
                  </a:lnTo>
                  <a:lnTo>
                    <a:pt x="73" y="2774"/>
                  </a:lnTo>
                  <a:cubicBezTo>
                    <a:pt x="481" y="2894"/>
                    <a:pt x="885" y="3014"/>
                    <a:pt x="1290" y="3134"/>
                  </a:cubicBezTo>
                  <a:lnTo>
                    <a:pt x="1366" y="3157"/>
                  </a:lnTo>
                  <a:lnTo>
                    <a:pt x="1389" y="3080"/>
                  </a:lnTo>
                  <a:cubicBezTo>
                    <a:pt x="1634" y="2253"/>
                    <a:pt x="2074" y="1464"/>
                    <a:pt x="2529" y="681"/>
                  </a:cubicBezTo>
                  <a:lnTo>
                    <a:pt x="2575" y="602"/>
                  </a:lnTo>
                  <a:lnTo>
                    <a:pt x="2491" y="567"/>
                  </a:lnTo>
                  <a:lnTo>
                    <a:pt x="2460" y="641"/>
                  </a:ln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" name="Freeform 339">
              <a:extLst>
                <a:ext uri="{FF2B5EF4-FFF2-40B4-BE49-F238E27FC236}">
                  <a16:creationId xmlns:a16="http://schemas.microsoft.com/office/drawing/2014/main" id="{4960C41F-7783-413E-9852-55518C14C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" y="1529"/>
              <a:ext cx="404" cy="352"/>
            </a:xfrm>
            <a:custGeom>
              <a:avLst/>
              <a:gdLst>
                <a:gd name="T0" fmla="*/ 798 w 1343"/>
                <a:gd name="T1" fmla="*/ 101 h 1172"/>
                <a:gd name="T2" fmla="*/ 1219 w 1343"/>
                <a:gd name="T3" fmla="*/ 771 h 1172"/>
                <a:gd name="T4" fmla="*/ 489 w 1343"/>
                <a:gd name="T5" fmla="*/ 1089 h 1172"/>
                <a:gd name="T6" fmla="*/ 43 w 1343"/>
                <a:gd name="T7" fmla="*/ 439 h 1172"/>
                <a:gd name="T8" fmla="*/ 798 w 1343"/>
                <a:gd name="T9" fmla="*/ 101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3" h="1172">
                  <a:moveTo>
                    <a:pt x="798" y="101"/>
                  </a:moveTo>
                  <a:cubicBezTo>
                    <a:pt x="1160" y="205"/>
                    <a:pt x="1343" y="514"/>
                    <a:pt x="1219" y="771"/>
                  </a:cubicBezTo>
                  <a:cubicBezTo>
                    <a:pt x="1095" y="1029"/>
                    <a:pt x="777" y="1172"/>
                    <a:pt x="489" y="1089"/>
                  </a:cubicBezTo>
                  <a:cubicBezTo>
                    <a:pt x="203" y="1005"/>
                    <a:pt x="0" y="716"/>
                    <a:pt x="43" y="439"/>
                  </a:cubicBezTo>
                  <a:cubicBezTo>
                    <a:pt x="88" y="162"/>
                    <a:pt x="436" y="0"/>
                    <a:pt x="798" y="101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" name="Freeform 340">
              <a:extLst>
                <a:ext uri="{FF2B5EF4-FFF2-40B4-BE49-F238E27FC236}">
                  <a16:creationId xmlns:a16="http://schemas.microsoft.com/office/drawing/2014/main" id="{A45E6C92-EBAC-42EE-9C0B-5A9EA06AA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" y="1938"/>
              <a:ext cx="113" cy="126"/>
            </a:xfrm>
            <a:custGeom>
              <a:avLst/>
              <a:gdLst>
                <a:gd name="T0" fmla="*/ 0 w 375"/>
                <a:gd name="T1" fmla="*/ 325 h 421"/>
                <a:gd name="T2" fmla="*/ 324 w 375"/>
                <a:gd name="T3" fmla="*/ 421 h 421"/>
                <a:gd name="T4" fmla="*/ 75 w 375"/>
                <a:gd name="T5" fmla="*/ 0 h 421"/>
                <a:gd name="T6" fmla="*/ 0 w 375"/>
                <a:gd name="T7" fmla="*/ 3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421">
                  <a:moveTo>
                    <a:pt x="0" y="325"/>
                  </a:moveTo>
                  <a:cubicBezTo>
                    <a:pt x="109" y="357"/>
                    <a:pt x="217" y="389"/>
                    <a:pt x="324" y="421"/>
                  </a:cubicBezTo>
                  <a:cubicBezTo>
                    <a:pt x="375" y="242"/>
                    <a:pt x="264" y="54"/>
                    <a:pt x="75" y="0"/>
                  </a:cubicBezTo>
                  <a:cubicBezTo>
                    <a:pt x="53" y="109"/>
                    <a:pt x="28" y="217"/>
                    <a:pt x="0" y="325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2" name="Freeform 341">
              <a:extLst>
                <a:ext uri="{FF2B5EF4-FFF2-40B4-BE49-F238E27FC236}">
                  <a16:creationId xmlns:a16="http://schemas.microsoft.com/office/drawing/2014/main" id="{8D6DC73B-5D92-471A-B8E4-B75993338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8" y="1618"/>
              <a:ext cx="218" cy="182"/>
            </a:xfrm>
            <a:custGeom>
              <a:avLst/>
              <a:gdLst>
                <a:gd name="T0" fmla="*/ 225 w 725"/>
                <a:gd name="T1" fmla="*/ 155 h 606"/>
                <a:gd name="T2" fmla="*/ 129 w 725"/>
                <a:gd name="T3" fmla="*/ 241 h 606"/>
                <a:gd name="T4" fmla="*/ 164 w 725"/>
                <a:gd name="T5" fmla="*/ 359 h 606"/>
                <a:gd name="T6" fmla="*/ 228 w 725"/>
                <a:gd name="T7" fmla="*/ 342 h 606"/>
                <a:gd name="T8" fmla="*/ 305 w 725"/>
                <a:gd name="T9" fmla="*/ 224 h 606"/>
                <a:gd name="T10" fmla="*/ 425 w 725"/>
                <a:gd name="T11" fmla="*/ 102 h 606"/>
                <a:gd name="T12" fmla="*/ 580 w 725"/>
                <a:gd name="T13" fmla="*/ 97 h 606"/>
                <a:gd name="T14" fmla="*/ 707 w 725"/>
                <a:gd name="T15" fmla="*/ 214 h 606"/>
                <a:gd name="T16" fmla="*/ 696 w 725"/>
                <a:gd name="T17" fmla="*/ 394 h 606"/>
                <a:gd name="T18" fmla="*/ 406 w 725"/>
                <a:gd name="T19" fmla="*/ 589 h 606"/>
                <a:gd name="T20" fmla="*/ 436 w 725"/>
                <a:gd name="T21" fmla="*/ 462 h 606"/>
                <a:gd name="T22" fmla="*/ 587 w 725"/>
                <a:gd name="T23" fmla="*/ 360 h 606"/>
                <a:gd name="T24" fmla="*/ 536 w 725"/>
                <a:gd name="T25" fmla="*/ 222 h 606"/>
                <a:gd name="T26" fmla="*/ 467 w 725"/>
                <a:gd name="T27" fmla="*/ 232 h 606"/>
                <a:gd name="T28" fmla="*/ 382 w 725"/>
                <a:gd name="T29" fmla="*/ 347 h 606"/>
                <a:gd name="T30" fmla="*/ 268 w 725"/>
                <a:gd name="T31" fmla="*/ 473 h 606"/>
                <a:gd name="T32" fmla="*/ 140 w 725"/>
                <a:gd name="T33" fmla="*/ 486 h 606"/>
                <a:gd name="T34" fmla="*/ 30 w 725"/>
                <a:gd name="T35" fmla="*/ 393 h 606"/>
                <a:gd name="T36" fmla="*/ 18 w 725"/>
                <a:gd name="T37" fmla="*/ 210 h 606"/>
                <a:gd name="T38" fmla="*/ 255 w 725"/>
                <a:gd name="T39" fmla="*/ 25 h 606"/>
                <a:gd name="T40" fmla="*/ 225 w 725"/>
                <a:gd name="T41" fmla="*/ 155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5" h="606">
                  <a:moveTo>
                    <a:pt x="225" y="155"/>
                  </a:moveTo>
                  <a:cubicBezTo>
                    <a:pt x="178" y="146"/>
                    <a:pt x="146" y="175"/>
                    <a:pt x="129" y="241"/>
                  </a:cubicBezTo>
                  <a:cubicBezTo>
                    <a:pt x="111" y="308"/>
                    <a:pt x="123" y="347"/>
                    <a:pt x="164" y="359"/>
                  </a:cubicBezTo>
                  <a:cubicBezTo>
                    <a:pt x="190" y="366"/>
                    <a:pt x="211" y="360"/>
                    <a:pt x="228" y="342"/>
                  </a:cubicBezTo>
                  <a:cubicBezTo>
                    <a:pt x="246" y="324"/>
                    <a:pt x="271" y="284"/>
                    <a:pt x="305" y="224"/>
                  </a:cubicBezTo>
                  <a:cubicBezTo>
                    <a:pt x="340" y="163"/>
                    <a:pt x="379" y="122"/>
                    <a:pt x="425" y="102"/>
                  </a:cubicBezTo>
                  <a:cubicBezTo>
                    <a:pt x="470" y="82"/>
                    <a:pt x="522" y="80"/>
                    <a:pt x="580" y="97"/>
                  </a:cubicBezTo>
                  <a:cubicBezTo>
                    <a:pt x="647" y="116"/>
                    <a:pt x="690" y="156"/>
                    <a:pt x="707" y="214"/>
                  </a:cubicBezTo>
                  <a:cubicBezTo>
                    <a:pt x="725" y="273"/>
                    <a:pt x="720" y="332"/>
                    <a:pt x="696" y="394"/>
                  </a:cubicBezTo>
                  <a:cubicBezTo>
                    <a:pt x="638" y="541"/>
                    <a:pt x="542" y="606"/>
                    <a:pt x="406" y="589"/>
                  </a:cubicBezTo>
                  <a:cubicBezTo>
                    <a:pt x="416" y="547"/>
                    <a:pt x="426" y="504"/>
                    <a:pt x="436" y="462"/>
                  </a:cubicBezTo>
                  <a:cubicBezTo>
                    <a:pt x="508" y="473"/>
                    <a:pt x="558" y="439"/>
                    <a:pt x="587" y="360"/>
                  </a:cubicBezTo>
                  <a:cubicBezTo>
                    <a:pt x="615" y="286"/>
                    <a:pt x="598" y="240"/>
                    <a:pt x="536" y="222"/>
                  </a:cubicBezTo>
                  <a:cubicBezTo>
                    <a:pt x="509" y="214"/>
                    <a:pt x="486" y="217"/>
                    <a:pt x="467" y="232"/>
                  </a:cubicBezTo>
                  <a:cubicBezTo>
                    <a:pt x="447" y="246"/>
                    <a:pt x="419" y="285"/>
                    <a:pt x="382" y="347"/>
                  </a:cubicBezTo>
                  <a:cubicBezTo>
                    <a:pt x="345" y="410"/>
                    <a:pt x="307" y="452"/>
                    <a:pt x="268" y="473"/>
                  </a:cubicBezTo>
                  <a:cubicBezTo>
                    <a:pt x="228" y="494"/>
                    <a:pt x="186" y="498"/>
                    <a:pt x="140" y="486"/>
                  </a:cubicBezTo>
                  <a:cubicBezTo>
                    <a:pt x="92" y="472"/>
                    <a:pt x="55" y="441"/>
                    <a:pt x="30" y="393"/>
                  </a:cubicBezTo>
                  <a:cubicBezTo>
                    <a:pt x="5" y="345"/>
                    <a:pt x="0" y="284"/>
                    <a:pt x="18" y="210"/>
                  </a:cubicBezTo>
                  <a:cubicBezTo>
                    <a:pt x="52" y="62"/>
                    <a:pt x="133" y="0"/>
                    <a:pt x="255" y="25"/>
                  </a:cubicBezTo>
                  <a:cubicBezTo>
                    <a:pt x="245" y="69"/>
                    <a:pt x="235" y="112"/>
                    <a:pt x="225" y="155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3" name="Freeform 342">
              <a:extLst>
                <a:ext uri="{FF2B5EF4-FFF2-40B4-BE49-F238E27FC236}">
                  <a16:creationId xmlns:a16="http://schemas.microsoft.com/office/drawing/2014/main" id="{E6780C0E-BA81-479C-992E-0DEC10C12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" y="1652"/>
              <a:ext cx="48" cy="46"/>
            </a:xfrm>
            <a:custGeom>
              <a:avLst/>
              <a:gdLst>
                <a:gd name="T0" fmla="*/ 159 w 159"/>
                <a:gd name="T1" fmla="*/ 35 h 155"/>
                <a:gd name="T2" fmla="*/ 130 w 159"/>
                <a:gd name="T3" fmla="*/ 155 h 155"/>
                <a:gd name="T4" fmla="*/ 0 w 159"/>
                <a:gd name="T5" fmla="*/ 121 h 155"/>
                <a:gd name="T6" fmla="*/ 26 w 159"/>
                <a:gd name="T7" fmla="*/ 0 h 155"/>
                <a:gd name="T8" fmla="*/ 159 w 159"/>
                <a:gd name="T9" fmla="*/ 3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55">
                  <a:moveTo>
                    <a:pt x="159" y="35"/>
                  </a:moveTo>
                  <a:cubicBezTo>
                    <a:pt x="150" y="75"/>
                    <a:pt x="140" y="115"/>
                    <a:pt x="130" y="155"/>
                  </a:cubicBezTo>
                  <a:cubicBezTo>
                    <a:pt x="87" y="144"/>
                    <a:pt x="44" y="132"/>
                    <a:pt x="0" y="121"/>
                  </a:cubicBezTo>
                  <a:cubicBezTo>
                    <a:pt x="9" y="81"/>
                    <a:pt x="17" y="40"/>
                    <a:pt x="26" y="0"/>
                  </a:cubicBezTo>
                  <a:cubicBezTo>
                    <a:pt x="71" y="11"/>
                    <a:pt x="115" y="23"/>
                    <a:pt x="159" y="35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4" name="Freeform 343">
              <a:extLst>
                <a:ext uri="{FF2B5EF4-FFF2-40B4-BE49-F238E27FC236}">
                  <a16:creationId xmlns:a16="http://schemas.microsoft.com/office/drawing/2014/main" id="{E6F94A46-66A2-4C79-8C02-B6CC43FB3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" y="1717"/>
              <a:ext cx="52" cy="46"/>
            </a:xfrm>
            <a:custGeom>
              <a:avLst/>
              <a:gdLst>
                <a:gd name="T0" fmla="*/ 174 w 174"/>
                <a:gd name="T1" fmla="*/ 39 h 155"/>
                <a:gd name="T2" fmla="*/ 126 w 174"/>
                <a:gd name="T3" fmla="*/ 155 h 155"/>
                <a:gd name="T4" fmla="*/ 0 w 174"/>
                <a:gd name="T5" fmla="*/ 117 h 155"/>
                <a:gd name="T6" fmla="*/ 45 w 174"/>
                <a:gd name="T7" fmla="*/ 0 h 155"/>
                <a:gd name="T8" fmla="*/ 174 w 174"/>
                <a:gd name="T9" fmla="*/ 3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55">
                  <a:moveTo>
                    <a:pt x="174" y="39"/>
                  </a:moveTo>
                  <a:cubicBezTo>
                    <a:pt x="158" y="78"/>
                    <a:pt x="142" y="116"/>
                    <a:pt x="126" y="155"/>
                  </a:cubicBezTo>
                  <a:cubicBezTo>
                    <a:pt x="84" y="142"/>
                    <a:pt x="42" y="129"/>
                    <a:pt x="0" y="117"/>
                  </a:cubicBezTo>
                  <a:cubicBezTo>
                    <a:pt x="14" y="78"/>
                    <a:pt x="29" y="39"/>
                    <a:pt x="45" y="0"/>
                  </a:cubicBezTo>
                  <a:cubicBezTo>
                    <a:pt x="88" y="13"/>
                    <a:pt x="131" y="26"/>
                    <a:pt x="174" y="39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5" name="Freeform 344">
              <a:extLst>
                <a:ext uri="{FF2B5EF4-FFF2-40B4-BE49-F238E27FC236}">
                  <a16:creationId xmlns:a16="http://schemas.microsoft.com/office/drawing/2014/main" id="{E8A3ABFD-E9D2-4C19-891E-CC5928F91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1" y="2030"/>
              <a:ext cx="128" cy="112"/>
            </a:xfrm>
            <a:custGeom>
              <a:avLst/>
              <a:gdLst>
                <a:gd name="T0" fmla="*/ 322 w 428"/>
                <a:gd name="T1" fmla="*/ 373 h 373"/>
                <a:gd name="T2" fmla="*/ 428 w 428"/>
                <a:gd name="T3" fmla="*/ 54 h 373"/>
                <a:gd name="T4" fmla="*/ 0 w 428"/>
                <a:gd name="T5" fmla="*/ 277 h 373"/>
                <a:gd name="T6" fmla="*/ 322 w 428"/>
                <a:gd name="T7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8" h="373">
                  <a:moveTo>
                    <a:pt x="322" y="373"/>
                  </a:moveTo>
                  <a:cubicBezTo>
                    <a:pt x="355" y="266"/>
                    <a:pt x="390" y="160"/>
                    <a:pt x="428" y="54"/>
                  </a:cubicBezTo>
                  <a:cubicBezTo>
                    <a:pt x="245" y="0"/>
                    <a:pt x="52" y="100"/>
                    <a:pt x="0" y="277"/>
                  </a:cubicBezTo>
                  <a:cubicBezTo>
                    <a:pt x="107" y="309"/>
                    <a:pt x="215" y="341"/>
                    <a:pt x="322" y="373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6" name="Freeform 345">
              <a:extLst>
                <a:ext uri="{FF2B5EF4-FFF2-40B4-BE49-F238E27FC236}">
                  <a16:creationId xmlns:a16="http://schemas.microsoft.com/office/drawing/2014/main" id="{CE80CDC3-76CD-45A3-A082-AE7411741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" y="1357"/>
              <a:ext cx="173" cy="148"/>
            </a:xfrm>
            <a:custGeom>
              <a:avLst/>
              <a:gdLst>
                <a:gd name="T0" fmla="*/ 575 w 575"/>
                <a:gd name="T1" fmla="*/ 188 h 490"/>
                <a:gd name="T2" fmla="*/ 80 w 575"/>
                <a:gd name="T3" fmla="*/ 0 h 490"/>
                <a:gd name="T4" fmla="*/ 404 w 575"/>
                <a:gd name="T5" fmla="*/ 490 h 490"/>
                <a:gd name="T6" fmla="*/ 575 w 575"/>
                <a:gd name="T7" fmla="*/ 188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490">
                  <a:moveTo>
                    <a:pt x="575" y="188"/>
                  </a:moveTo>
                  <a:cubicBezTo>
                    <a:pt x="410" y="120"/>
                    <a:pt x="246" y="57"/>
                    <a:pt x="80" y="0"/>
                  </a:cubicBezTo>
                  <a:cubicBezTo>
                    <a:pt x="0" y="182"/>
                    <a:pt x="144" y="394"/>
                    <a:pt x="404" y="490"/>
                  </a:cubicBezTo>
                  <a:cubicBezTo>
                    <a:pt x="461" y="389"/>
                    <a:pt x="518" y="289"/>
                    <a:pt x="575" y="188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7" name="Freeform 346">
              <a:extLst>
                <a:ext uri="{FF2B5EF4-FFF2-40B4-BE49-F238E27FC236}">
                  <a16:creationId xmlns:a16="http://schemas.microsoft.com/office/drawing/2014/main" id="{6D1AC994-E967-4426-8CAF-F96EE4473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5" y="1252"/>
              <a:ext cx="177" cy="118"/>
            </a:xfrm>
            <a:custGeom>
              <a:avLst/>
              <a:gdLst>
                <a:gd name="T0" fmla="*/ 62 w 586"/>
                <a:gd name="T1" fmla="*/ 0 h 393"/>
                <a:gd name="T2" fmla="*/ 0 w 586"/>
                <a:gd name="T3" fmla="*/ 344 h 393"/>
                <a:gd name="T4" fmla="*/ 586 w 586"/>
                <a:gd name="T5" fmla="*/ 101 h 393"/>
                <a:gd name="T6" fmla="*/ 62 w 586"/>
                <a:gd name="T7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6" h="393">
                  <a:moveTo>
                    <a:pt x="62" y="0"/>
                  </a:moveTo>
                  <a:cubicBezTo>
                    <a:pt x="40" y="115"/>
                    <a:pt x="19" y="230"/>
                    <a:pt x="0" y="344"/>
                  </a:cubicBezTo>
                  <a:cubicBezTo>
                    <a:pt x="275" y="393"/>
                    <a:pt x="529" y="293"/>
                    <a:pt x="586" y="101"/>
                  </a:cubicBezTo>
                  <a:cubicBezTo>
                    <a:pt x="414" y="62"/>
                    <a:pt x="239" y="28"/>
                    <a:pt x="62" y="0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8" name="Freeform 347">
              <a:extLst>
                <a:ext uri="{FF2B5EF4-FFF2-40B4-BE49-F238E27FC236}">
                  <a16:creationId xmlns:a16="http://schemas.microsoft.com/office/drawing/2014/main" id="{C369EDDC-304F-4D3B-B103-BB2C6A2FE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" y="1914"/>
              <a:ext cx="79" cy="78"/>
            </a:xfrm>
            <a:custGeom>
              <a:avLst/>
              <a:gdLst>
                <a:gd name="T0" fmla="*/ 163 w 263"/>
                <a:gd name="T1" fmla="*/ 19 h 258"/>
                <a:gd name="T2" fmla="*/ 245 w 263"/>
                <a:gd name="T3" fmla="*/ 163 h 258"/>
                <a:gd name="T4" fmla="*/ 99 w 263"/>
                <a:gd name="T5" fmla="*/ 239 h 258"/>
                <a:gd name="T6" fmla="*/ 16 w 263"/>
                <a:gd name="T7" fmla="*/ 96 h 258"/>
                <a:gd name="T8" fmla="*/ 163 w 263"/>
                <a:gd name="T9" fmla="*/ 1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58">
                  <a:moveTo>
                    <a:pt x="163" y="19"/>
                  </a:moveTo>
                  <a:cubicBezTo>
                    <a:pt x="227" y="38"/>
                    <a:pt x="263" y="102"/>
                    <a:pt x="245" y="163"/>
                  </a:cubicBezTo>
                  <a:cubicBezTo>
                    <a:pt x="226" y="223"/>
                    <a:pt x="161" y="258"/>
                    <a:pt x="99" y="239"/>
                  </a:cubicBezTo>
                  <a:cubicBezTo>
                    <a:pt x="36" y="221"/>
                    <a:pt x="0" y="157"/>
                    <a:pt x="16" y="96"/>
                  </a:cubicBezTo>
                  <a:cubicBezTo>
                    <a:pt x="33" y="35"/>
                    <a:pt x="99" y="0"/>
                    <a:pt x="163" y="19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9" name="Freeform 348">
              <a:extLst>
                <a:ext uri="{FF2B5EF4-FFF2-40B4-BE49-F238E27FC236}">
                  <a16:creationId xmlns:a16="http://schemas.microsoft.com/office/drawing/2014/main" id="{1813AB36-5DEF-4017-A171-25F0A5B5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3" y="1418"/>
              <a:ext cx="107" cy="83"/>
            </a:xfrm>
            <a:custGeom>
              <a:avLst/>
              <a:gdLst>
                <a:gd name="T0" fmla="*/ 217 w 357"/>
                <a:gd name="T1" fmla="*/ 26 h 277"/>
                <a:gd name="T2" fmla="*/ 333 w 357"/>
                <a:gd name="T3" fmla="*/ 185 h 277"/>
                <a:gd name="T4" fmla="*/ 137 w 357"/>
                <a:gd name="T5" fmla="*/ 253 h 277"/>
                <a:gd name="T6" fmla="*/ 19 w 357"/>
                <a:gd name="T7" fmla="*/ 97 h 277"/>
                <a:gd name="T8" fmla="*/ 217 w 357"/>
                <a:gd name="T9" fmla="*/ 2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7" h="277">
                  <a:moveTo>
                    <a:pt x="217" y="26"/>
                  </a:moveTo>
                  <a:cubicBezTo>
                    <a:pt x="306" y="51"/>
                    <a:pt x="357" y="123"/>
                    <a:pt x="333" y="185"/>
                  </a:cubicBezTo>
                  <a:cubicBezTo>
                    <a:pt x="308" y="247"/>
                    <a:pt x="221" y="277"/>
                    <a:pt x="137" y="253"/>
                  </a:cubicBezTo>
                  <a:cubicBezTo>
                    <a:pt x="53" y="230"/>
                    <a:pt x="0" y="160"/>
                    <a:pt x="19" y="97"/>
                  </a:cubicBezTo>
                  <a:cubicBezTo>
                    <a:pt x="39" y="33"/>
                    <a:pt x="128" y="0"/>
                    <a:pt x="217" y="26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0" name="Freeform 349">
              <a:extLst>
                <a:ext uri="{FF2B5EF4-FFF2-40B4-BE49-F238E27FC236}">
                  <a16:creationId xmlns:a16="http://schemas.microsoft.com/office/drawing/2014/main" id="{EE44BA78-0D18-4B91-81CE-EAA3C901A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1206"/>
              <a:ext cx="615" cy="850"/>
            </a:xfrm>
            <a:custGeom>
              <a:avLst/>
              <a:gdLst>
                <a:gd name="T0" fmla="*/ 2045 w 2045"/>
                <a:gd name="T1" fmla="*/ 271 h 2828"/>
                <a:gd name="T2" fmla="*/ 1255 w 2045"/>
                <a:gd name="T3" fmla="*/ 2828 h 2828"/>
                <a:gd name="T4" fmla="*/ 0 w 2045"/>
                <a:gd name="T5" fmla="*/ 2645 h 2828"/>
                <a:gd name="T6" fmla="*/ 76 w 2045"/>
                <a:gd name="T7" fmla="*/ 0 h 2828"/>
                <a:gd name="T8" fmla="*/ 2045 w 2045"/>
                <a:gd name="T9" fmla="*/ 271 h 2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5" h="2828">
                  <a:moveTo>
                    <a:pt x="2045" y="271"/>
                  </a:moveTo>
                  <a:cubicBezTo>
                    <a:pt x="1706" y="1113"/>
                    <a:pt x="1381" y="1962"/>
                    <a:pt x="1255" y="2828"/>
                  </a:cubicBezTo>
                  <a:cubicBezTo>
                    <a:pt x="837" y="2767"/>
                    <a:pt x="420" y="2706"/>
                    <a:pt x="0" y="2645"/>
                  </a:cubicBezTo>
                  <a:cubicBezTo>
                    <a:pt x="86" y="1777"/>
                    <a:pt x="26" y="918"/>
                    <a:pt x="76" y="0"/>
                  </a:cubicBezTo>
                  <a:cubicBezTo>
                    <a:pt x="751" y="9"/>
                    <a:pt x="1397" y="106"/>
                    <a:pt x="2045" y="271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1" name="Freeform 350">
              <a:extLst>
                <a:ext uri="{FF2B5EF4-FFF2-40B4-BE49-F238E27FC236}">
                  <a16:creationId xmlns:a16="http://schemas.microsoft.com/office/drawing/2014/main" id="{24BBE0B4-4925-41C8-AE2E-F48554058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" y="1182"/>
              <a:ext cx="675" cy="901"/>
            </a:xfrm>
            <a:custGeom>
              <a:avLst/>
              <a:gdLst>
                <a:gd name="T0" fmla="*/ 2132 w 2240"/>
                <a:gd name="T1" fmla="*/ 351 h 2998"/>
                <a:gd name="T2" fmla="*/ 2058 w 2240"/>
                <a:gd name="T3" fmla="*/ 321 h 2998"/>
                <a:gd name="T4" fmla="*/ 1263 w 2240"/>
                <a:gd name="T5" fmla="*/ 2896 h 2998"/>
                <a:gd name="T6" fmla="*/ 1342 w 2240"/>
                <a:gd name="T7" fmla="*/ 2908 h 2998"/>
                <a:gd name="T8" fmla="*/ 1353 w 2240"/>
                <a:gd name="T9" fmla="*/ 2829 h 2998"/>
                <a:gd name="T10" fmla="*/ 98 w 2240"/>
                <a:gd name="T11" fmla="*/ 2646 h 2998"/>
                <a:gd name="T12" fmla="*/ 87 w 2240"/>
                <a:gd name="T13" fmla="*/ 2725 h 2998"/>
                <a:gd name="T14" fmla="*/ 166 w 2240"/>
                <a:gd name="T15" fmla="*/ 2733 h 2998"/>
                <a:gd name="T16" fmla="*/ 218 w 2240"/>
                <a:gd name="T17" fmla="*/ 1422 h 2998"/>
                <a:gd name="T18" fmla="*/ 242 w 2240"/>
                <a:gd name="T19" fmla="*/ 85 h 2998"/>
                <a:gd name="T20" fmla="*/ 163 w 2240"/>
                <a:gd name="T21" fmla="*/ 80 h 2998"/>
                <a:gd name="T22" fmla="*/ 162 w 2240"/>
                <a:gd name="T23" fmla="*/ 160 h 2998"/>
                <a:gd name="T24" fmla="*/ 2112 w 2240"/>
                <a:gd name="T25" fmla="*/ 428 h 2998"/>
                <a:gd name="T26" fmla="*/ 2132 w 2240"/>
                <a:gd name="T27" fmla="*/ 351 h 2998"/>
                <a:gd name="T28" fmla="*/ 2058 w 2240"/>
                <a:gd name="T29" fmla="*/ 321 h 2998"/>
                <a:gd name="T30" fmla="*/ 2132 w 2240"/>
                <a:gd name="T31" fmla="*/ 351 h 2998"/>
                <a:gd name="T32" fmla="*/ 2151 w 2240"/>
                <a:gd name="T33" fmla="*/ 274 h 2998"/>
                <a:gd name="T34" fmla="*/ 164 w 2240"/>
                <a:gd name="T35" fmla="*/ 1 h 2998"/>
                <a:gd name="T36" fmla="*/ 87 w 2240"/>
                <a:gd name="T37" fmla="*/ 0 h 2998"/>
                <a:gd name="T38" fmla="*/ 83 w 2240"/>
                <a:gd name="T39" fmla="*/ 76 h 2998"/>
                <a:gd name="T40" fmla="*/ 58 w 2240"/>
                <a:gd name="T41" fmla="*/ 1421 h 2998"/>
                <a:gd name="T42" fmla="*/ 7 w 2240"/>
                <a:gd name="T43" fmla="*/ 2718 h 2998"/>
                <a:gd name="T44" fmla="*/ 0 w 2240"/>
                <a:gd name="T45" fmla="*/ 2793 h 2998"/>
                <a:gd name="T46" fmla="*/ 75 w 2240"/>
                <a:gd name="T47" fmla="*/ 2804 h 2998"/>
                <a:gd name="T48" fmla="*/ 1330 w 2240"/>
                <a:gd name="T49" fmla="*/ 2986 h 2998"/>
                <a:gd name="T50" fmla="*/ 1409 w 2240"/>
                <a:gd name="T51" fmla="*/ 2998 h 2998"/>
                <a:gd name="T52" fmla="*/ 1421 w 2240"/>
                <a:gd name="T53" fmla="*/ 2919 h 2998"/>
                <a:gd name="T54" fmla="*/ 2206 w 2240"/>
                <a:gd name="T55" fmla="*/ 381 h 2998"/>
                <a:gd name="T56" fmla="*/ 2240 w 2240"/>
                <a:gd name="T57" fmla="*/ 296 h 2998"/>
                <a:gd name="T58" fmla="*/ 2151 w 2240"/>
                <a:gd name="T59" fmla="*/ 274 h 2998"/>
                <a:gd name="T60" fmla="*/ 2132 w 2240"/>
                <a:gd name="T61" fmla="*/ 351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40" h="2998">
                  <a:moveTo>
                    <a:pt x="2132" y="351"/>
                  </a:moveTo>
                  <a:lnTo>
                    <a:pt x="2058" y="321"/>
                  </a:lnTo>
                  <a:cubicBezTo>
                    <a:pt x="1719" y="1164"/>
                    <a:pt x="1391" y="2018"/>
                    <a:pt x="1263" y="2896"/>
                  </a:cubicBezTo>
                  <a:lnTo>
                    <a:pt x="1342" y="2908"/>
                  </a:lnTo>
                  <a:lnTo>
                    <a:pt x="1353" y="2829"/>
                  </a:lnTo>
                  <a:cubicBezTo>
                    <a:pt x="936" y="2768"/>
                    <a:pt x="519" y="2707"/>
                    <a:pt x="98" y="2646"/>
                  </a:cubicBezTo>
                  <a:lnTo>
                    <a:pt x="87" y="2725"/>
                  </a:lnTo>
                  <a:lnTo>
                    <a:pt x="166" y="2733"/>
                  </a:lnTo>
                  <a:cubicBezTo>
                    <a:pt x="209" y="2295"/>
                    <a:pt x="216" y="1860"/>
                    <a:pt x="218" y="1422"/>
                  </a:cubicBezTo>
                  <a:cubicBezTo>
                    <a:pt x="220" y="983"/>
                    <a:pt x="218" y="540"/>
                    <a:pt x="242" y="85"/>
                  </a:cubicBezTo>
                  <a:lnTo>
                    <a:pt x="163" y="80"/>
                  </a:lnTo>
                  <a:lnTo>
                    <a:pt x="162" y="160"/>
                  </a:lnTo>
                  <a:cubicBezTo>
                    <a:pt x="830" y="169"/>
                    <a:pt x="1470" y="265"/>
                    <a:pt x="2112" y="428"/>
                  </a:cubicBezTo>
                  <a:lnTo>
                    <a:pt x="2132" y="351"/>
                  </a:lnTo>
                  <a:lnTo>
                    <a:pt x="2058" y="321"/>
                  </a:lnTo>
                  <a:lnTo>
                    <a:pt x="2132" y="351"/>
                  </a:lnTo>
                  <a:lnTo>
                    <a:pt x="2151" y="274"/>
                  </a:lnTo>
                  <a:cubicBezTo>
                    <a:pt x="1499" y="107"/>
                    <a:pt x="846" y="10"/>
                    <a:pt x="164" y="1"/>
                  </a:cubicBezTo>
                  <a:lnTo>
                    <a:pt x="87" y="0"/>
                  </a:lnTo>
                  <a:lnTo>
                    <a:pt x="83" y="76"/>
                  </a:lnTo>
                  <a:cubicBezTo>
                    <a:pt x="58" y="538"/>
                    <a:pt x="60" y="984"/>
                    <a:pt x="58" y="1421"/>
                  </a:cubicBezTo>
                  <a:cubicBezTo>
                    <a:pt x="56" y="1858"/>
                    <a:pt x="50" y="2288"/>
                    <a:pt x="7" y="2718"/>
                  </a:cubicBezTo>
                  <a:lnTo>
                    <a:pt x="0" y="2793"/>
                  </a:lnTo>
                  <a:lnTo>
                    <a:pt x="75" y="2804"/>
                  </a:lnTo>
                  <a:cubicBezTo>
                    <a:pt x="496" y="2865"/>
                    <a:pt x="913" y="2926"/>
                    <a:pt x="1330" y="2986"/>
                  </a:cubicBezTo>
                  <a:lnTo>
                    <a:pt x="1409" y="2998"/>
                  </a:lnTo>
                  <a:lnTo>
                    <a:pt x="1421" y="2919"/>
                  </a:lnTo>
                  <a:cubicBezTo>
                    <a:pt x="1545" y="2065"/>
                    <a:pt x="1867" y="1222"/>
                    <a:pt x="2206" y="381"/>
                  </a:cubicBezTo>
                  <a:lnTo>
                    <a:pt x="2240" y="296"/>
                  </a:lnTo>
                  <a:lnTo>
                    <a:pt x="2151" y="274"/>
                  </a:lnTo>
                  <a:lnTo>
                    <a:pt x="2132" y="351"/>
                  </a:ln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2" name="Freeform 351">
              <a:extLst>
                <a:ext uri="{FF2B5EF4-FFF2-40B4-BE49-F238E27FC236}">
                  <a16:creationId xmlns:a16="http://schemas.microsoft.com/office/drawing/2014/main" id="{673EC894-8D39-4204-B385-53F90BB6C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" y="1466"/>
              <a:ext cx="392" cy="334"/>
            </a:xfrm>
            <a:custGeom>
              <a:avLst/>
              <a:gdLst>
                <a:gd name="T0" fmla="*/ 702 w 1301"/>
                <a:gd name="T1" fmla="*/ 48 h 1111"/>
                <a:gd name="T2" fmla="*/ 1215 w 1301"/>
                <a:gd name="T3" fmla="*/ 650 h 1111"/>
                <a:gd name="T4" fmla="*/ 538 w 1301"/>
                <a:gd name="T5" fmla="*/ 1070 h 1111"/>
                <a:gd name="T6" fmla="*/ 3 w 1301"/>
                <a:gd name="T7" fmla="*/ 490 h 1111"/>
                <a:gd name="T8" fmla="*/ 702 w 1301"/>
                <a:gd name="T9" fmla="*/ 48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1111">
                  <a:moveTo>
                    <a:pt x="702" y="48"/>
                  </a:moveTo>
                  <a:cubicBezTo>
                    <a:pt x="1075" y="99"/>
                    <a:pt x="1301" y="378"/>
                    <a:pt x="1215" y="650"/>
                  </a:cubicBezTo>
                  <a:cubicBezTo>
                    <a:pt x="1128" y="924"/>
                    <a:pt x="834" y="1111"/>
                    <a:pt x="538" y="1070"/>
                  </a:cubicBezTo>
                  <a:cubicBezTo>
                    <a:pt x="243" y="1027"/>
                    <a:pt x="0" y="771"/>
                    <a:pt x="3" y="490"/>
                  </a:cubicBezTo>
                  <a:cubicBezTo>
                    <a:pt x="7" y="211"/>
                    <a:pt x="329" y="0"/>
                    <a:pt x="702" y="48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3" name="Freeform 352">
              <a:extLst>
                <a:ext uri="{FF2B5EF4-FFF2-40B4-BE49-F238E27FC236}">
                  <a16:creationId xmlns:a16="http://schemas.microsoft.com/office/drawing/2014/main" id="{819157C9-DB13-4108-98D2-0B5CD3095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1901"/>
              <a:ext cx="108" cy="114"/>
            </a:xfrm>
            <a:custGeom>
              <a:avLst/>
              <a:gdLst>
                <a:gd name="T0" fmla="*/ 0 w 359"/>
                <a:gd name="T1" fmla="*/ 332 h 381"/>
                <a:gd name="T2" fmla="*/ 334 w 359"/>
                <a:gd name="T3" fmla="*/ 381 h 381"/>
                <a:gd name="T4" fmla="*/ 27 w 359"/>
                <a:gd name="T5" fmla="*/ 0 h 381"/>
                <a:gd name="T6" fmla="*/ 0 w 359"/>
                <a:gd name="T7" fmla="*/ 33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381">
                  <a:moveTo>
                    <a:pt x="0" y="332"/>
                  </a:moveTo>
                  <a:cubicBezTo>
                    <a:pt x="111" y="349"/>
                    <a:pt x="223" y="365"/>
                    <a:pt x="334" y="381"/>
                  </a:cubicBezTo>
                  <a:cubicBezTo>
                    <a:pt x="359" y="197"/>
                    <a:pt x="222" y="26"/>
                    <a:pt x="27" y="0"/>
                  </a:cubicBezTo>
                  <a:cubicBezTo>
                    <a:pt x="21" y="111"/>
                    <a:pt x="12" y="222"/>
                    <a:pt x="0" y="332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4" name="Freeform 353">
              <a:extLst>
                <a:ext uri="{FF2B5EF4-FFF2-40B4-BE49-F238E27FC236}">
                  <a16:creationId xmlns:a16="http://schemas.microsoft.com/office/drawing/2014/main" id="{4FC8ABF8-7508-4C4A-A05A-431796596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" y="1554"/>
              <a:ext cx="217" cy="164"/>
            </a:xfrm>
            <a:custGeom>
              <a:avLst/>
              <a:gdLst>
                <a:gd name="T0" fmla="*/ 204 w 719"/>
                <a:gd name="T1" fmla="*/ 141 h 544"/>
                <a:gd name="T2" fmla="*/ 121 w 719"/>
                <a:gd name="T3" fmla="*/ 240 h 544"/>
                <a:gd name="T4" fmla="*/ 173 w 719"/>
                <a:gd name="T5" fmla="*/ 351 h 544"/>
                <a:gd name="T6" fmla="*/ 234 w 719"/>
                <a:gd name="T7" fmla="*/ 325 h 544"/>
                <a:gd name="T8" fmla="*/ 293 w 719"/>
                <a:gd name="T9" fmla="*/ 197 h 544"/>
                <a:gd name="T10" fmla="*/ 394 w 719"/>
                <a:gd name="T11" fmla="*/ 59 h 544"/>
                <a:gd name="T12" fmla="*/ 546 w 719"/>
                <a:gd name="T13" fmla="*/ 32 h 544"/>
                <a:gd name="T14" fmla="*/ 689 w 719"/>
                <a:gd name="T15" fmla="*/ 130 h 544"/>
                <a:gd name="T16" fmla="*/ 704 w 719"/>
                <a:gd name="T17" fmla="*/ 309 h 544"/>
                <a:gd name="T18" fmla="*/ 445 w 719"/>
                <a:gd name="T19" fmla="*/ 544 h 544"/>
                <a:gd name="T20" fmla="*/ 456 w 719"/>
                <a:gd name="T21" fmla="*/ 414 h 544"/>
                <a:gd name="T22" fmla="*/ 592 w 719"/>
                <a:gd name="T23" fmla="*/ 292 h 544"/>
                <a:gd name="T24" fmla="*/ 522 w 719"/>
                <a:gd name="T25" fmla="*/ 162 h 544"/>
                <a:gd name="T26" fmla="*/ 454 w 719"/>
                <a:gd name="T27" fmla="*/ 182 h 544"/>
                <a:gd name="T28" fmla="*/ 387 w 719"/>
                <a:gd name="T29" fmla="*/ 308 h 544"/>
                <a:gd name="T30" fmla="*/ 292 w 719"/>
                <a:gd name="T31" fmla="*/ 449 h 544"/>
                <a:gd name="T32" fmla="*/ 167 w 719"/>
                <a:gd name="T33" fmla="*/ 480 h 544"/>
                <a:gd name="T34" fmla="*/ 45 w 719"/>
                <a:gd name="T35" fmla="*/ 404 h 544"/>
                <a:gd name="T36" fmla="*/ 7 w 719"/>
                <a:gd name="T37" fmla="*/ 224 h 544"/>
                <a:gd name="T38" fmla="*/ 215 w 719"/>
                <a:gd name="T39" fmla="*/ 8 h 544"/>
                <a:gd name="T40" fmla="*/ 204 w 719"/>
                <a:gd name="T41" fmla="*/ 141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" h="544">
                  <a:moveTo>
                    <a:pt x="204" y="141"/>
                  </a:moveTo>
                  <a:cubicBezTo>
                    <a:pt x="156" y="138"/>
                    <a:pt x="129" y="171"/>
                    <a:pt x="121" y="240"/>
                  </a:cubicBezTo>
                  <a:cubicBezTo>
                    <a:pt x="113" y="309"/>
                    <a:pt x="131" y="345"/>
                    <a:pt x="173" y="351"/>
                  </a:cubicBezTo>
                  <a:cubicBezTo>
                    <a:pt x="199" y="354"/>
                    <a:pt x="219" y="346"/>
                    <a:pt x="234" y="325"/>
                  </a:cubicBezTo>
                  <a:cubicBezTo>
                    <a:pt x="249" y="304"/>
                    <a:pt x="268" y="262"/>
                    <a:pt x="293" y="197"/>
                  </a:cubicBezTo>
                  <a:cubicBezTo>
                    <a:pt x="318" y="132"/>
                    <a:pt x="352" y="86"/>
                    <a:pt x="394" y="59"/>
                  </a:cubicBezTo>
                  <a:cubicBezTo>
                    <a:pt x="436" y="33"/>
                    <a:pt x="487" y="24"/>
                    <a:pt x="546" y="32"/>
                  </a:cubicBezTo>
                  <a:cubicBezTo>
                    <a:pt x="616" y="42"/>
                    <a:pt x="664" y="75"/>
                    <a:pt x="689" y="130"/>
                  </a:cubicBezTo>
                  <a:cubicBezTo>
                    <a:pt x="715" y="186"/>
                    <a:pt x="719" y="245"/>
                    <a:pt x="704" y="309"/>
                  </a:cubicBezTo>
                  <a:cubicBezTo>
                    <a:pt x="668" y="464"/>
                    <a:pt x="582" y="541"/>
                    <a:pt x="445" y="544"/>
                  </a:cubicBezTo>
                  <a:cubicBezTo>
                    <a:pt x="449" y="501"/>
                    <a:pt x="452" y="458"/>
                    <a:pt x="456" y="414"/>
                  </a:cubicBezTo>
                  <a:cubicBezTo>
                    <a:pt x="529" y="415"/>
                    <a:pt x="574" y="374"/>
                    <a:pt x="592" y="292"/>
                  </a:cubicBezTo>
                  <a:cubicBezTo>
                    <a:pt x="608" y="215"/>
                    <a:pt x="585" y="171"/>
                    <a:pt x="522" y="162"/>
                  </a:cubicBezTo>
                  <a:cubicBezTo>
                    <a:pt x="494" y="158"/>
                    <a:pt x="471" y="165"/>
                    <a:pt x="454" y="182"/>
                  </a:cubicBezTo>
                  <a:cubicBezTo>
                    <a:pt x="437" y="199"/>
                    <a:pt x="414" y="241"/>
                    <a:pt x="387" y="308"/>
                  </a:cubicBezTo>
                  <a:cubicBezTo>
                    <a:pt x="359" y="376"/>
                    <a:pt x="328" y="423"/>
                    <a:pt x="292" y="449"/>
                  </a:cubicBezTo>
                  <a:cubicBezTo>
                    <a:pt x="255" y="476"/>
                    <a:pt x="214" y="486"/>
                    <a:pt x="167" y="480"/>
                  </a:cubicBezTo>
                  <a:cubicBezTo>
                    <a:pt x="117" y="473"/>
                    <a:pt x="76" y="448"/>
                    <a:pt x="45" y="404"/>
                  </a:cubicBezTo>
                  <a:cubicBezTo>
                    <a:pt x="13" y="360"/>
                    <a:pt x="0" y="300"/>
                    <a:pt x="7" y="224"/>
                  </a:cubicBezTo>
                  <a:cubicBezTo>
                    <a:pt x="20" y="74"/>
                    <a:pt x="90" y="0"/>
                    <a:pt x="215" y="8"/>
                  </a:cubicBezTo>
                  <a:cubicBezTo>
                    <a:pt x="211" y="52"/>
                    <a:pt x="207" y="96"/>
                    <a:pt x="204" y="141"/>
                  </a:cubicBezTo>
                  <a:close/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5" name="Freeform 354">
              <a:extLst>
                <a:ext uri="{FF2B5EF4-FFF2-40B4-BE49-F238E27FC236}">
                  <a16:creationId xmlns:a16="http://schemas.microsoft.com/office/drawing/2014/main" id="{8FD902F8-3D6F-4351-B489-F7488317A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1" y="1597"/>
              <a:ext cx="44" cy="42"/>
            </a:xfrm>
            <a:custGeom>
              <a:avLst/>
              <a:gdLst>
                <a:gd name="T0" fmla="*/ 146 w 146"/>
                <a:gd name="T1" fmla="*/ 15 h 139"/>
                <a:gd name="T2" fmla="*/ 134 w 146"/>
                <a:gd name="T3" fmla="*/ 139 h 139"/>
                <a:gd name="T4" fmla="*/ 0 w 146"/>
                <a:gd name="T5" fmla="*/ 124 h 139"/>
                <a:gd name="T6" fmla="*/ 9 w 146"/>
                <a:gd name="T7" fmla="*/ 0 h 139"/>
                <a:gd name="T8" fmla="*/ 146 w 146"/>
                <a:gd name="T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39">
                  <a:moveTo>
                    <a:pt x="146" y="15"/>
                  </a:moveTo>
                  <a:cubicBezTo>
                    <a:pt x="142" y="57"/>
                    <a:pt x="138" y="98"/>
                    <a:pt x="134" y="139"/>
                  </a:cubicBezTo>
                  <a:cubicBezTo>
                    <a:pt x="90" y="134"/>
                    <a:pt x="45" y="129"/>
                    <a:pt x="0" y="124"/>
                  </a:cubicBezTo>
                  <a:cubicBezTo>
                    <a:pt x="3" y="83"/>
                    <a:pt x="6" y="41"/>
                    <a:pt x="9" y="0"/>
                  </a:cubicBezTo>
                  <a:cubicBezTo>
                    <a:pt x="55" y="5"/>
                    <a:pt x="100" y="10"/>
                    <a:pt x="146" y="15"/>
                  </a:cubicBezTo>
                  <a:close/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6" name="Freeform 355">
              <a:extLst>
                <a:ext uri="{FF2B5EF4-FFF2-40B4-BE49-F238E27FC236}">
                  <a16:creationId xmlns:a16="http://schemas.microsoft.com/office/drawing/2014/main" id="{ABC44C0C-C4C8-499E-AE46-D9AD61E20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7" y="1628"/>
              <a:ext cx="48" cy="43"/>
            </a:xfrm>
            <a:custGeom>
              <a:avLst/>
              <a:gdLst>
                <a:gd name="T0" fmla="*/ 162 w 162"/>
                <a:gd name="T1" fmla="*/ 20 h 141"/>
                <a:gd name="T2" fmla="*/ 130 w 162"/>
                <a:gd name="T3" fmla="*/ 141 h 141"/>
                <a:gd name="T4" fmla="*/ 0 w 162"/>
                <a:gd name="T5" fmla="*/ 122 h 141"/>
                <a:gd name="T6" fmla="*/ 28 w 162"/>
                <a:gd name="T7" fmla="*/ 0 h 141"/>
                <a:gd name="T8" fmla="*/ 162 w 162"/>
                <a:gd name="T9" fmla="*/ 2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41">
                  <a:moveTo>
                    <a:pt x="162" y="20"/>
                  </a:moveTo>
                  <a:cubicBezTo>
                    <a:pt x="151" y="60"/>
                    <a:pt x="140" y="101"/>
                    <a:pt x="130" y="141"/>
                  </a:cubicBezTo>
                  <a:cubicBezTo>
                    <a:pt x="87" y="135"/>
                    <a:pt x="43" y="128"/>
                    <a:pt x="0" y="122"/>
                  </a:cubicBezTo>
                  <a:cubicBezTo>
                    <a:pt x="9" y="81"/>
                    <a:pt x="18" y="40"/>
                    <a:pt x="28" y="0"/>
                  </a:cubicBezTo>
                  <a:cubicBezTo>
                    <a:pt x="72" y="6"/>
                    <a:pt x="117" y="13"/>
                    <a:pt x="162" y="20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7" name="Freeform 356">
              <a:extLst>
                <a:ext uri="{FF2B5EF4-FFF2-40B4-BE49-F238E27FC236}">
                  <a16:creationId xmlns:a16="http://schemas.microsoft.com/office/drawing/2014/main" id="{75C49F91-BC06-4AED-8E38-FB784D3B0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7" y="1947"/>
              <a:ext cx="118" cy="108"/>
            </a:xfrm>
            <a:custGeom>
              <a:avLst/>
              <a:gdLst>
                <a:gd name="T0" fmla="*/ 333 w 392"/>
                <a:gd name="T1" fmla="*/ 359 h 359"/>
                <a:gd name="T2" fmla="*/ 392 w 392"/>
                <a:gd name="T3" fmla="*/ 28 h 359"/>
                <a:gd name="T4" fmla="*/ 0 w 392"/>
                <a:gd name="T5" fmla="*/ 310 h 359"/>
                <a:gd name="T6" fmla="*/ 333 w 392"/>
                <a:gd name="T7" fmla="*/ 35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2" h="359">
                  <a:moveTo>
                    <a:pt x="333" y="359"/>
                  </a:moveTo>
                  <a:cubicBezTo>
                    <a:pt x="350" y="248"/>
                    <a:pt x="370" y="138"/>
                    <a:pt x="392" y="28"/>
                  </a:cubicBezTo>
                  <a:cubicBezTo>
                    <a:pt x="203" y="0"/>
                    <a:pt x="27" y="127"/>
                    <a:pt x="0" y="310"/>
                  </a:cubicBezTo>
                  <a:cubicBezTo>
                    <a:pt x="111" y="326"/>
                    <a:pt x="222" y="342"/>
                    <a:pt x="333" y="359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8" name="Freeform 357">
              <a:extLst>
                <a:ext uri="{FF2B5EF4-FFF2-40B4-BE49-F238E27FC236}">
                  <a16:creationId xmlns:a16="http://schemas.microsoft.com/office/drawing/2014/main" id="{1702B141-FFC1-4B06-A391-DB156206C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" y="1250"/>
              <a:ext cx="172" cy="132"/>
            </a:xfrm>
            <a:custGeom>
              <a:avLst/>
              <a:gdLst>
                <a:gd name="T0" fmla="*/ 570 w 570"/>
                <a:gd name="T1" fmla="*/ 115 h 439"/>
                <a:gd name="T2" fmla="*/ 53 w 570"/>
                <a:gd name="T3" fmla="*/ 0 h 439"/>
                <a:gd name="T4" fmla="*/ 444 w 570"/>
                <a:gd name="T5" fmla="*/ 439 h 439"/>
                <a:gd name="T6" fmla="*/ 570 w 570"/>
                <a:gd name="T7" fmla="*/ 11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439">
                  <a:moveTo>
                    <a:pt x="570" y="115"/>
                  </a:moveTo>
                  <a:cubicBezTo>
                    <a:pt x="397" y="72"/>
                    <a:pt x="226" y="33"/>
                    <a:pt x="53" y="0"/>
                  </a:cubicBezTo>
                  <a:cubicBezTo>
                    <a:pt x="0" y="192"/>
                    <a:pt x="173" y="381"/>
                    <a:pt x="444" y="439"/>
                  </a:cubicBezTo>
                  <a:cubicBezTo>
                    <a:pt x="486" y="331"/>
                    <a:pt x="528" y="223"/>
                    <a:pt x="570" y="115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9" name="Freeform 358">
              <a:extLst>
                <a:ext uri="{FF2B5EF4-FFF2-40B4-BE49-F238E27FC236}">
                  <a16:creationId xmlns:a16="http://schemas.microsoft.com/office/drawing/2014/main" id="{A62C21E9-704F-4B92-8895-B46D516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5" y="1206"/>
              <a:ext cx="164" cy="108"/>
            </a:xfrm>
            <a:custGeom>
              <a:avLst/>
              <a:gdLst>
                <a:gd name="T0" fmla="*/ 13 w 545"/>
                <a:gd name="T1" fmla="*/ 0 h 359"/>
                <a:gd name="T2" fmla="*/ 0 w 545"/>
                <a:gd name="T3" fmla="*/ 349 h 359"/>
                <a:gd name="T4" fmla="*/ 545 w 545"/>
                <a:gd name="T5" fmla="*/ 26 h 359"/>
                <a:gd name="T6" fmla="*/ 13 w 545"/>
                <a:gd name="T7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5" h="359">
                  <a:moveTo>
                    <a:pt x="13" y="0"/>
                  </a:moveTo>
                  <a:cubicBezTo>
                    <a:pt x="7" y="118"/>
                    <a:pt x="3" y="234"/>
                    <a:pt x="0" y="349"/>
                  </a:cubicBezTo>
                  <a:cubicBezTo>
                    <a:pt x="280" y="359"/>
                    <a:pt x="517" y="224"/>
                    <a:pt x="545" y="26"/>
                  </a:cubicBezTo>
                  <a:cubicBezTo>
                    <a:pt x="369" y="11"/>
                    <a:pt x="192" y="3"/>
                    <a:pt x="13" y="0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" name="Freeform 359">
              <a:extLst>
                <a:ext uri="{FF2B5EF4-FFF2-40B4-BE49-F238E27FC236}">
                  <a16:creationId xmlns:a16="http://schemas.microsoft.com/office/drawing/2014/main" id="{78C0DAF6-7284-464A-8C36-AADB18AA6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7" y="1851"/>
              <a:ext cx="76" cy="73"/>
            </a:xfrm>
            <a:custGeom>
              <a:avLst/>
              <a:gdLst>
                <a:gd name="T0" fmla="*/ 141 w 253"/>
                <a:gd name="T1" fmla="*/ 9 h 245"/>
                <a:gd name="T2" fmla="*/ 243 w 253"/>
                <a:gd name="T3" fmla="*/ 139 h 245"/>
                <a:gd name="T4" fmla="*/ 109 w 253"/>
                <a:gd name="T5" fmla="*/ 236 h 245"/>
                <a:gd name="T6" fmla="*/ 7 w 253"/>
                <a:gd name="T7" fmla="*/ 106 h 245"/>
                <a:gd name="T8" fmla="*/ 141 w 253"/>
                <a:gd name="T9" fmla="*/ 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45">
                  <a:moveTo>
                    <a:pt x="141" y="9"/>
                  </a:moveTo>
                  <a:cubicBezTo>
                    <a:pt x="207" y="18"/>
                    <a:pt x="253" y="77"/>
                    <a:pt x="243" y="139"/>
                  </a:cubicBezTo>
                  <a:cubicBezTo>
                    <a:pt x="233" y="202"/>
                    <a:pt x="174" y="245"/>
                    <a:pt x="109" y="236"/>
                  </a:cubicBezTo>
                  <a:cubicBezTo>
                    <a:pt x="45" y="227"/>
                    <a:pt x="0" y="169"/>
                    <a:pt x="7" y="106"/>
                  </a:cubicBezTo>
                  <a:cubicBezTo>
                    <a:pt x="15" y="43"/>
                    <a:pt x="75" y="0"/>
                    <a:pt x="141" y="9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1" name="Freeform 360">
              <a:extLst>
                <a:ext uri="{FF2B5EF4-FFF2-40B4-BE49-F238E27FC236}">
                  <a16:creationId xmlns:a16="http://schemas.microsoft.com/office/drawing/2014/main" id="{1ED35707-1DB4-494D-BC81-ABAAD913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6" y="1338"/>
              <a:ext cx="105" cy="78"/>
            </a:xfrm>
            <a:custGeom>
              <a:avLst/>
              <a:gdLst>
                <a:gd name="T0" fmla="*/ 195 w 348"/>
                <a:gd name="T1" fmla="*/ 12 h 261"/>
                <a:gd name="T2" fmla="*/ 333 w 348"/>
                <a:gd name="T3" fmla="*/ 154 h 261"/>
                <a:gd name="T4" fmla="*/ 149 w 348"/>
                <a:gd name="T5" fmla="*/ 249 h 261"/>
                <a:gd name="T6" fmla="*/ 10 w 348"/>
                <a:gd name="T7" fmla="*/ 111 h 261"/>
                <a:gd name="T8" fmla="*/ 195 w 348"/>
                <a:gd name="T9" fmla="*/ 1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61">
                  <a:moveTo>
                    <a:pt x="195" y="12"/>
                  </a:moveTo>
                  <a:cubicBezTo>
                    <a:pt x="287" y="25"/>
                    <a:pt x="348" y="89"/>
                    <a:pt x="333" y="154"/>
                  </a:cubicBezTo>
                  <a:cubicBezTo>
                    <a:pt x="318" y="219"/>
                    <a:pt x="236" y="261"/>
                    <a:pt x="149" y="249"/>
                  </a:cubicBezTo>
                  <a:cubicBezTo>
                    <a:pt x="63" y="238"/>
                    <a:pt x="0" y="176"/>
                    <a:pt x="10" y="111"/>
                  </a:cubicBezTo>
                  <a:cubicBezTo>
                    <a:pt x="21" y="45"/>
                    <a:pt x="104" y="0"/>
                    <a:pt x="195" y="12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2" name="Oval 361">
              <a:extLst>
                <a:ext uri="{FF2B5EF4-FFF2-40B4-BE49-F238E27FC236}">
                  <a16:creationId xmlns:a16="http://schemas.microsoft.com/office/drawing/2014/main" id="{6925450E-A8B8-4BE7-B1B9-BD22F8D9F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8" y="3150"/>
              <a:ext cx="1263" cy="157"/>
            </a:xfrm>
            <a:prstGeom prst="ellipse">
              <a:avLst/>
            </a:prstGeom>
            <a:solidFill>
              <a:srgbClr val="7A5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3" name="Freeform 362">
              <a:extLst>
                <a:ext uri="{FF2B5EF4-FFF2-40B4-BE49-F238E27FC236}">
                  <a16:creationId xmlns:a16="http://schemas.microsoft.com/office/drawing/2014/main" id="{884028B1-24E3-40BC-89A9-A70803FBF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" y="1740"/>
              <a:ext cx="924" cy="365"/>
            </a:xfrm>
            <a:custGeom>
              <a:avLst/>
              <a:gdLst>
                <a:gd name="T0" fmla="*/ 723 w 3068"/>
                <a:gd name="T1" fmla="*/ 1216 h 1216"/>
                <a:gd name="T2" fmla="*/ 0 w 3068"/>
                <a:gd name="T3" fmla="*/ 288 h 1216"/>
                <a:gd name="T4" fmla="*/ 483 w 3068"/>
                <a:gd name="T5" fmla="*/ 16 h 1216"/>
                <a:gd name="T6" fmla="*/ 1884 w 3068"/>
                <a:gd name="T7" fmla="*/ 254 h 1216"/>
                <a:gd name="T8" fmla="*/ 3068 w 3068"/>
                <a:gd name="T9" fmla="*/ 99 h 1216"/>
                <a:gd name="T10" fmla="*/ 2313 w 3068"/>
                <a:gd name="T11" fmla="*/ 1216 h 1216"/>
                <a:gd name="T12" fmla="*/ 723 w 3068"/>
                <a:gd name="T13" fmla="*/ 1216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8" h="1216">
                  <a:moveTo>
                    <a:pt x="723" y="1216"/>
                  </a:moveTo>
                  <a:lnTo>
                    <a:pt x="0" y="288"/>
                  </a:lnTo>
                  <a:cubicBezTo>
                    <a:pt x="0" y="288"/>
                    <a:pt x="17" y="0"/>
                    <a:pt x="483" y="16"/>
                  </a:cubicBezTo>
                  <a:cubicBezTo>
                    <a:pt x="950" y="33"/>
                    <a:pt x="1447" y="233"/>
                    <a:pt x="1884" y="254"/>
                  </a:cubicBezTo>
                  <a:cubicBezTo>
                    <a:pt x="2509" y="283"/>
                    <a:pt x="3068" y="99"/>
                    <a:pt x="3068" y="99"/>
                  </a:cubicBezTo>
                  <a:lnTo>
                    <a:pt x="2313" y="1216"/>
                  </a:lnTo>
                  <a:lnTo>
                    <a:pt x="723" y="1216"/>
                  </a:lnTo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4" name="Freeform 363">
              <a:extLst>
                <a:ext uri="{FF2B5EF4-FFF2-40B4-BE49-F238E27FC236}">
                  <a16:creationId xmlns:a16="http://schemas.microsoft.com/office/drawing/2014/main" id="{205CF326-7BCA-4AB6-A6DC-FA96C5E24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" y="2105"/>
              <a:ext cx="1315" cy="1142"/>
            </a:xfrm>
            <a:custGeom>
              <a:avLst/>
              <a:gdLst>
                <a:gd name="T0" fmla="*/ 3968 w 4367"/>
                <a:gd name="T1" fmla="*/ 1708 h 3800"/>
                <a:gd name="T2" fmla="*/ 3050 w 4367"/>
                <a:gd name="T3" fmla="*/ 0 h 3800"/>
                <a:gd name="T4" fmla="*/ 1460 w 4367"/>
                <a:gd name="T5" fmla="*/ 0 h 3800"/>
                <a:gd name="T6" fmla="*/ 549 w 4367"/>
                <a:gd name="T7" fmla="*/ 1708 h 3800"/>
                <a:gd name="T8" fmla="*/ 957 w 4367"/>
                <a:gd name="T9" fmla="*/ 3590 h 3800"/>
                <a:gd name="T10" fmla="*/ 3560 w 4367"/>
                <a:gd name="T11" fmla="*/ 3590 h 3800"/>
                <a:gd name="T12" fmla="*/ 3968 w 4367"/>
                <a:gd name="T13" fmla="*/ 1708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7" h="3800">
                  <a:moveTo>
                    <a:pt x="3968" y="1708"/>
                  </a:moveTo>
                  <a:cubicBezTo>
                    <a:pt x="3736" y="1137"/>
                    <a:pt x="3379" y="541"/>
                    <a:pt x="3050" y="0"/>
                  </a:cubicBezTo>
                  <a:lnTo>
                    <a:pt x="1460" y="0"/>
                  </a:lnTo>
                  <a:cubicBezTo>
                    <a:pt x="1134" y="541"/>
                    <a:pt x="806" y="1145"/>
                    <a:pt x="549" y="1708"/>
                  </a:cubicBezTo>
                  <a:cubicBezTo>
                    <a:pt x="0" y="2910"/>
                    <a:pt x="313" y="3306"/>
                    <a:pt x="957" y="3590"/>
                  </a:cubicBezTo>
                  <a:cubicBezTo>
                    <a:pt x="1434" y="3800"/>
                    <a:pt x="3083" y="3800"/>
                    <a:pt x="3560" y="3590"/>
                  </a:cubicBezTo>
                  <a:cubicBezTo>
                    <a:pt x="4204" y="3306"/>
                    <a:pt x="4367" y="2687"/>
                    <a:pt x="3968" y="1708"/>
                  </a:cubicBezTo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5" name="Freeform 364">
              <a:extLst>
                <a:ext uri="{FF2B5EF4-FFF2-40B4-BE49-F238E27FC236}">
                  <a16:creationId xmlns:a16="http://schemas.microsoft.com/office/drawing/2014/main" id="{5FBAB10F-0AEF-44F2-9DAA-17ADF993A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" y="2443"/>
              <a:ext cx="458" cy="525"/>
            </a:xfrm>
            <a:custGeom>
              <a:avLst/>
              <a:gdLst>
                <a:gd name="T0" fmla="*/ 1080 w 1521"/>
                <a:gd name="T1" fmla="*/ 457 h 1747"/>
                <a:gd name="T2" fmla="*/ 763 w 1521"/>
                <a:gd name="T3" fmla="*/ 284 h 1747"/>
                <a:gd name="T4" fmla="*/ 459 w 1521"/>
                <a:gd name="T5" fmla="*/ 445 h 1747"/>
                <a:gd name="T6" fmla="*/ 556 w 1521"/>
                <a:gd name="T7" fmla="*/ 589 h 1747"/>
                <a:gd name="T8" fmla="*/ 949 w 1521"/>
                <a:gd name="T9" fmla="*/ 692 h 1747"/>
                <a:gd name="T10" fmla="*/ 1383 w 1521"/>
                <a:gd name="T11" fmla="*/ 883 h 1747"/>
                <a:gd name="T12" fmla="*/ 1521 w 1521"/>
                <a:gd name="T13" fmla="*/ 1229 h 1747"/>
                <a:gd name="T14" fmla="*/ 1297 w 1521"/>
                <a:gd name="T15" fmla="*/ 1612 h 1747"/>
                <a:gd name="T16" fmla="*/ 788 w 1521"/>
                <a:gd name="T17" fmla="*/ 1746 h 1747"/>
                <a:gd name="T18" fmla="*/ 0 w 1521"/>
                <a:gd name="T19" fmla="*/ 1212 h 1747"/>
                <a:gd name="T20" fmla="*/ 383 w 1521"/>
                <a:gd name="T21" fmla="*/ 1183 h 1747"/>
                <a:gd name="T22" fmla="*/ 791 w 1521"/>
                <a:gd name="T23" fmla="*/ 1463 h 1747"/>
                <a:gd name="T24" fmla="*/ 1136 w 1521"/>
                <a:gd name="T25" fmla="*/ 1231 h 1747"/>
                <a:gd name="T26" fmla="*/ 1053 w 1521"/>
                <a:gd name="T27" fmla="*/ 1077 h 1747"/>
                <a:gd name="T28" fmla="*/ 662 w 1521"/>
                <a:gd name="T29" fmla="*/ 964 h 1747"/>
                <a:gd name="T30" fmla="*/ 217 w 1521"/>
                <a:gd name="T31" fmla="*/ 779 h 1747"/>
                <a:gd name="T32" fmla="*/ 81 w 1521"/>
                <a:gd name="T33" fmla="*/ 470 h 1747"/>
                <a:gd name="T34" fmla="*/ 258 w 1521"/>
                <a:gd name="T35" fmla="*/ 136 h 1747"/>
                <a:gd name="T36" fmla="*/ 771 w 1521"/>
                <a:gd name="T37" fmla="*/ 1 h 1747"/>
                <a:gd name="T38" fmla="*/ 1467 w 1521"/>
                <a:gd name="T39" fmla="*/ 444 h 1747"/>
                <a:gd name="T40" fmla="*/ 1080 w 1521"/>
                <a:gd name="T41" fmla="*/ 457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1" h="1747">
                  <a:moveTo>
                    <a:pt x="1080" y="457"/>
                  </a:moveTo>
                  <a:cubicBezTo>
                    <a:pt x="1071" y="342"/>
                    <a:pt x="965" y="285"/>
                    <a:pt x="763" y="284"/>
                  </a:cubicBezTo>
                  <a:cubicBezTo>
                    <a:pt x="561" y="283"/>
                    <a:pt x="459" y="337"/>
                    <a:pt x="459" y="445"/>
                  </a:cubicBezTo>
                  <a:cubicBezTo>
                    <a:pt x="459" y="511"/>
                    <a:pt x="491" y="559"/>
                    <a:pt x="556" y="589"/>
                  </a:cubicBezTo>
                  <a:cubicBezTo>
                    <a:pt x="621" y="619"/>
                    <a:pt x="752" y="654"/>
                    <a:pt x="949" y="692"/>
                  </a:cubicBezTo>
                  <a:cubicBezTo>
                    <a:pt x="1147" y="730"/>
                    <a:pt x="1291" y="794"/>
                    <a:pt x="1383" y="883"/>
                  </a:cubicBezTo>
                  <a:cubicBezTo>
                    <a:pt x="1475" y="972"/>
                    <a:pt x="1521" y="1087"/>
                    <a:pt x="1521" y="1229"/>
                  </a:cubicBezTo>
                  <a:cubicBezTo>
                    <a:pt x="1520" y="1395"/>
                    <a:pt x="1446" y="1523"/>
                    <a:pt x="1297" y="1612"/>
                  </a:cubicBezTo>
                  <a:cubicBezTo>
                    <a:pt x="1149" y="1702"/>
                    <a:pt x="979" y="1747"/>
                    <a:pt x="788" y="1746"/>
                  </a:cubicBezTo>
                  <a:cubicBezTo>
                    <a:pt x="326" y="1744"/>
                    <a:pt x="64" y="1567"/>
                    <a:pt x="0" y="1212"/>
                  </a:cubicBezTo>
                  <a:lnTo>
                    <a:pt x="383" y="1183"/>
                  </a:lnTo>
                  <a:cubicBezTo>
                    <a:pt x="410" y="1369"/>
                    <a:pt x="547" y="1462"/>
                    <a:pt x="791" y="1463"/>
                  </a:cubicBezTo>
                  <a:cubicBezTo>
                    <a:pt x="1021" y="1464"/>
                    <a:pt x="1136" y="1386"/>
                    <a:pt x="1136" y="1231"/>
                  </a:cubicBezTo>
                  <a:cubicBezTo>
                    <a:pt x="1137" y="1162"/>
                    <a:pt x="1109" y="1110"/>
                    <a:pt x="1053" y="1077"/>
                  </a:cubicBezTo>
                  <a:cubicBezTo>
                    <a:pt x="998" y="1043"/>
                    <a:pt x="867" y="1005"/>
                    <a:pt x="662" y="964"/>
                  </a:cubicBezTo>
                  <a:cubicBezTo>
                    <a:pt x="457" y="923"/>
                    <a:pt x="308" y="862"/>
                    <a:pt x="217" y="779"/>
                  </a:cubicBezTo>
                  <a:cubicBezTo>
                    <a:pt x="126" y="696"/>
                    <a:pt x="81" y="593"/>
                    <a:pt x="81" y="470"/>
                  </a:cubicBezTo>
                  <a:cubicBezTo>
                    <a:pt x="82" y="339"/>
                    <a:pt x="141" y="227"/>
                    <a:pt x="258" y="136"/>
                  </a:cubicBezTo>
                  <a:cubicBezTo>
                    <a:pt x="376" y="45"/>
                    <a:pt x="547" y="0"/>
                    <a:pt x="771" y="1"/>
                  </a:cubicBezTo>
                  <a:cubicBezTo>
                    <a:pt x="1215" y="2"/>
                    <a:pt x="1447" y="150"/>
                    <a:pt x="1467" y="444"/>
                  </a:cubicBezTo>
                  <a:lnTo>
                    <a:pt x="1080" y="457"/>
                  </a:lnTo>
                </a:path>
              </a:pathLst>
            </a:custGeom>
            <a:solidFill>
              <a:srgbClr val="E0A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6" name="Freeform 365">
              <a:extLst>
                <a:ext uri="{FF2B5EF4-FFF2-40B4-BE49-F238E27FC236}">
                  <a16:creationId xmlns:a16="http://schemas.microsoft.com/office/drawing/2014/main" id="{D4CA9ED0-9CD1-4641-AD37-E7D4C492B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0" y="2354"/>
              <a:ext cx="110" cy="100"/>
            </a:xfrm>
            <a:custGeom>
              <a:avLst/>
              <a:gdLst>
                <a:gd name="T0" fmla="*/ 110 w 110"/>
                <a:gd name="T1" fmla="*/ 100 h 100"/>
                <a:gd name="T2" fmla="*/ 0 w 110"/>
                <a:gd name="T3" fmla="*/ 100 h 100"/>
                <a:gd name="T4" fmla="*/ 1 w 110"/>
                <a:gd name="T5" fmla="*/ 0 h 100"/>
                <a:gd name="T6" fmla="*/ 110 w 110"/>
                <a:gd name="T7" fmla="*/ 1 h 100"/>
                <a:gd name="T8" fmla="*/ 110 w 110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0">
                  <a:moveTo>
                    <a:pt x="110" y="100"/>
                  </a:moveTo>
                  <a:lnTo>
                    <a:pt x="0" y="100"/>
                  </a:lnTo>
                  <a:lnTo>
                    <a:pt x="1" y="0"/>
                  </a:lnTo>
                  <a:lnTo>
                    <a:pt x="110" y="1"/>
                  </a:lnTo>
                  <a:lnTo>
                    <a:pt x="110" y="100"/>
                  </a:lnTo>
                  <a:close/>
                </a:path>
              </a:pathLst>
            </a:custGeom>
            <a:solidFill>
              <a:srgbClr val="E0A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7" name="Freeform 366">
              <a:extLst>
                <a:ext uri="{FF2B5EF4-FFF2-40B4-BE49-F238E27FC236}">
                  <a16:creationId xmlns:a16="http://schemas.microsoft.com/office/drawing/2014/main" id="{83924AE5-8819-4F4C-B8D7-DCAFC36F5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8" y="2948"/>
              <a:ext cx="110" cy="100"/>
            </a:xfrm>
            <a:custGeom>
              <a:avLst/>
              <a:gdLst>
                <a:gd name="T0" fmla="*/ 110 w 110"/>
                <a:gd name="T1" fmla="*/ 100 h 100"/>
                <a:gd name="T2" fmla="*/ 0 w 110"/>
                <a:gd name="T3" fmla="*/ 100 h 100"/>
                <a:gd name="T4" fmla="*/ 1 w 110"/>
                <a:gd name="T5" fmla="*/ 0 h 100"/>
                <a:gd name="T6" fmla="*/ 110 w 110"/>
                <a:gd name="T7" fmla="*/ 1 h 100"/>
                <a:gd name="T8" fmla="*/ 110 w 110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0">
                  <a:moveTo>
                    <a:pt x="110" y="100"/>
                  </a:moveTo>
                  <a:lnTo>
                    <a:pt x="0" y="100"/>
                  </a:lnTo>
                  <a:lnTo>
                    <a:pt x="1" y="0"/>
                  </a:lnTo>
                  <a:lnTo>
                    <a:pt x="110" y="1"/>
                  </a:lnTo>
                  <a:lnTo>
                    <a:pt x="110" y="100"/>
                  </a:lnTo>
                  <a:close/>
                </a:path>
              </a:pathLst>
            </a:custGeom>
            <a:solidFill>
              <a:srgbClr val="E0A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8" name="Freeform 367">
              <a:extLst>
                <a:ext uri="{FF2B5EF4-FFF2-40B4-BE49-F238E27FC236}">
                  <a16:creationId xmlns:a16="http://schemas.microsoft.com/office/drawing/2014/main" id="{85660A3B-36D1-4922-8411-84846D79F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" y="2084"/>
              <a:ext cx="574" cy="49"/>
            </a:xfrm>
            <a:custGeom>
              <a:avLst/>
              <a:gdLst>
                <a:gd name="T0" fmla="*/ 1907 w 1907"/>
                <a:gd name="T1" fmla="*/ 105 h 162"/>
                <a:gd name="T2" fmla="*/ 1836 w 1907"/>
                <a:gd name="T3" fmla="*/ 162 h 162"/>
                <a:gd name="T4" fmla="*/ 71 w 1907"/>
                <a:gd name="T5" fmla="*/ 162 h 162"/>
                <a:gd name="T6" fmla="*/ 0 w 1907"/>
                <a:gd name="T7" fmla="*/ 105 h 162"/>
                <a:gd name="T8" fmla="*/ 0 w 1907"/>
                <a:gd name="T9" fmla="*/ 58 h 162"/>
                <a:gd name="T10" fmla="*/ 71 w 1907"/>
                <a:gd name="T11" fmla="*/ 0 h 162"/>
                <a:gd name="T12" fmla="*/ 1836 w 1907"/>
                <a:gd name="T13" fmla="*/ 0 h 162"/>
                <a:gd name="T14" fmla="*/ 1907 w 1907"/>
                <a:gd name="T15" fmla="*/ 58 h 162"/>
                <a:gd name="T16" fmla="*/ 1907 w 1907"/>
                <a:gd name="T17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7" h="162">
                  <a:moveTo>
                    <a:pt x="1907" y="105"/>
                  </a:moveTo>
                  <a:cubicBezTo>
                    <a:pt x="1907" y="137"/>
                    <a:pt x="1875" y="162"/>
                    <a:pt x="1836" y="162"/>
                  </a:cubicBezTo>
                  <a:lnTo>
                    <a:pt x="71" y="162"/>
                  </a:lnTo>
                  <a:cubicBezTo>
                    <a:pt x="32" y="162"/>
                    <a:pt x="0" y="137"/>
                    <a:pt x="0" y="105"/>
                  </a:cubicBezTo>
                  <a:lnTo>
                    <a:pt x="0" y="58"/>
                  </a:lnTo>
                  <a:cubicBezTo>
                    <a:pt x="0" y="26"/>
                    <a:pt x="32" y="0"/>
                    <a:pt x="71" y="0"/>
                  </a:cubicBezTo>
                  <a:lnTo>
                    <a:pt x="1836" y="0"/>
                  </a:lnTo>
                  <a:cubicBezTo>
                    <a:pt x="1875" y="0"/>
                    <a:pt x="1907" y="26"/>
                    <a:pt x="1907" y="58"/>
                  </a:cubicBezTo>
                  <a:lnTo>
                    <a:pt x="1907" y="105"/>
                  </a:lnTo>
                  <a:close/>
                </a:path>
              </a:pathLst>
            </a:custGeom>
            <a:solidFill>
              <a:srgbClr val="6F4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9" name="Freeform 368">
              <a:extLst>
                <a:ext uri="{FF2B5EF4-FFF2-40B4-BE49-F238E27FC236}">
                  <a16:creationId xmlns:a16="http://schemas.microsoft.com/office/drawing/2014/main" id="{528F4D0A-DEED-491F-B995-1C087113B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" y="2627"/>
              <a:ext cx="511" cy="591"/>
            </a:xfrm>
            <a:custGeom>
              <a:avLst/>
              <a:gdLst>
                <a:gd name="T0" fmla="*/ 292 w 1698"/>
                <a:gd name="T1" fmla="*/ 1755 h 1967"/>
                <a:gd name="T2" fmla="*/ 1304 w 1698"/>
                <a:gd name="T3" fmla="*/ 1649 h 1967"/>
                <a:gd name="T4" fmla="*/ 1667 w 1698"/>
                <a:gd name="T5" fmla="*/ 803 h 1967"/>
                <a:gd name="T6" fmla="*/ 1483 w 1698"/>
                <a:gd name="T7" fmla="*/ 91 h 1967"/>
                <a:gd name="T8" fmla="*/ 1406 w 1698"/>
                <a:gd name="T9" fmla="*/ 859 h 1967"/>
                <a:gd name="T10" fmla="*/ 494 w 1698"/>
                <a:gd name="T11" fmla="*/ 1355 h 1967"/>
                <a:gd name="T12" fmla="*/ 292 w 1698"/>
                <a:gd name="T13" fmla="*/ 1755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8" h="1967">
                  <a:moveTo>
                    <a:pt x="292" y="1755"/>
                  </a:moveTo>
                  <a:cubicBezTo>
                    <a:pt x="586" y="1967"/>
                    <a:pt x="1110" y="1787"/>
                    <a:pt x="1304" y="1649"/>
                  </a:cubicBezTo>
                  <a:cubicBezTo>
                    <a:pt x="1574" y="1458"/>
                    <a:pt x="1698" y="1076"/>
                    <a:pt x="1667" y="803"/>
                  </a:cubicBezTo>
                  <a:cubicBezTo>
                    <a:pt x="1636" y="530"/>
                    <a:pt x="1593" y="345"/>
                    <a:pt x="1483" y="91"/>
                  </a:cubicBezTo>
                  <a:cubicBezTo>
                    <a:pt x="1444" y="0"/>
                    <a:pt x="1617" y="366"/>
                    <a:pt x="1406" y="859"/>
                  </a:cubicBezTo>
                  <a:cubicBezTo>
                    <a:pt x="1249" y="1228"/>
                    <a:pt x="795" y="1321"/>
                    <a:pt x="494" y="1355"/>
                  </a:cubicBezTo>
                  <a:cubicBezTo>
                    <a:pt x="284" y="1379"/>
                    <a:pt x="0" y="1545"/>
                    <a:pt x="292" y="1755"/>
                  </a:cubicBezTo>
                  <a:close/>
                </a:path>
              </a:pathLst>
            </a:custGeom>
            <a:solidFill>
              <a:srgbClr val="D3D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0" name="Freeform 369">
              <a:extLst>
                <a:ext uri="{FF2B5EF4-FFF2-40B4-BE49-F238E27FC236}">
                  <a16:creationId xmlns:a16="http://schemas.microsoft.com/office/drawing/2014/main" id="{7FBE5A6C-974A-4970-808C-99C3B65BE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" y="1828"/>
              <a:ext cx="344" cy="242"/>
            </a:xfrm>
            <a:custGeom>
              <a:avLst/>
              <a:gdLst>
                <a:gd name="T0" fmla="*/ 0 w 1141"/>
                <a:gd name="T1" fmla="*/ 803 h 803"/>
                <a:gd name="T2" fmla="*/ 831 w 1141"/>
                <a:gd name="T3" fmla="*/ 319 h 803"/>
                <a:gd name="T4" fmla="*/ 526 w 1141"/>
                <a:gd name="T5" fmla="*/ 803 h 803"/>
                <a:gd name="T6" fmla="*/ 0 w 1141"/>
                <a:gd name="T7" fmla="*/ 803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1" h="803">
                  <a:moveTo>
                    <a:pt x="0" y="803"/>
                  </a:moveTo>
                  <a:cubicBezTo>
                    <a:pt x="0" y="803"/>
                    <a:pt x="556" y="601"/>
                    <a:pt x="831" y="319"/>
                  </a:cubicBezTo>
                  <a:cubicBezTo>
                    <a:pt x="1141" y="0"/>
                    <a:pt x="526" y="803"/>
                    <a:pt x="526" y="803"/>
                  </a:cubicBezTo>
                  <a:lnTo>
                    <a:pt x="0" y="803"/>
                  </a:lnTo>
                  <a:close/>
                </a:path>
              </a:pathLst>
            </a:custGeom>
            <a:solidFill>
              <a:srgbClr val="D3D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1" name="Freeform 370">
              <a:extLst>
                <a:ext uri="{FF2B5EF4-FFF2-40B4-BE49-F238E27FC236}">
                  <a16:creationId xmlns:a16="http://schemas.microsoft.com/office/drawing/2014/main" id="{FA54BA54-CA74-49DF-897A-B4876EE9D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" y="1847"/>
              <a:ext cx="150" cy="196"/>
            </a:xfrm>
            <a:custGeom>
              <a:avLst/>
              <a:gdLst>
                <a:gd name="T0" fmla="*/ 0 w 497"/>
                <a:gd name="T1" fmla="*/ 0 h 653"/>
                <a:gd name="T2" fmla="*/ 28 w 497"/>
                <a:gd name="T3" fmla="*/ 24 h 653"/>
                <a:gd name="T4" fmla="*/ 96 w 497"/>
                <a:gd name="T5" fmla="*/ 88 h 653"/>
                <a:gd name="T6" fmla="*/ 280 w 497"/>
                <a:gd name="T7" fmla="*/ 303 h 653"/>
                <a:gd name="T8" fmla="*/ 437 w 497"/>
                <a:gd name="T9" fmla="*/ 537 h 653"/>
                <a:gd name="T10" fmla="*/ 482 w 497"/>
                <a:gd name="T11" fmla="*/ 620 h 653"/>
                <a:gd name="T12" fmla="*/ 497 w 497"/>
                <a:gd name="T13" fmla="*/ 653 h 653"/>
                <a:gd name="T14" fmla="*/ 469 w 497"/>
                <a:gd name="T15" fmla="*/ 630 h 653"/>
                <a:gd name="T16" fmla="*/ 401 w 497"/>
                <a:gd name="T17" fmla="*/ 565 h 653"/>
                <a:gd name="T18" fmla="*/ 217 w 497"/>
                <a:gd name="T19" fmla="*/ 351 h 653"/>
                <a:gd name="T20" fmla="*/ 60 w 497"/>
                <a:gd name="T21" fmla="*/ 116 h 653"/>
                <a:gd name="T22" fmla="*/ 16 w 497"/>
                <a:gd name="T23" fmla="*/ 33 h 653"/>
                <a:gd name="T24" fmla="*/ 0 w 497"/>
                <a:gd name="T25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7" h="653">
                  <a:moveTo>
                    <a:pt x="0" y="0"/>
                  </a:moveTo>
                  <a:cubicBezTo>
                    <a:pt x="0" y="0"/>
                    <a:pt x="11" y="8"/>
                    <a:pt x="28" y="24"/>
                  </a:cubicBezTo>
                  <a:cubicBezTo>
                    <a:pt x="45" y="39"/>
                    <a:pt x="69" y="61"/>
                    <a:pt x="96" y="88"/>
                  </a:cubicBezTo>
                  <a:cubicBezTo>
                    <a:pt x="151" y="143"/>
                    <a:pt x="218" y="221"/>
                    <a:pt x="280" y="303"/>
                  </a:cubicBezTo>
                  <a:cubicBezTo>
                    <a:pt x="342" y="384"/>
                    <a:pt x="399" y="470"/>
                    <a:pt x="437" y="537"/>
                  </a:cubicBezTo>
                  <a:cubicBezTo>
                    <a:pt x="457" y="571"/>
                    <a:pt x="472" y="599"/>
                    <a:pt x="482" y="620"/>
                  </a:cubicBezTo>
                  <a:cubicBezTo>
                    <a:pt x="492" y="641"/>
                    <a:pt x="497" y="653"/>
                    <a:pt x="497" y="653"/>
                  </a:cubicBezTo>
                  <a:cubicBezTo>
                    <a:pt x="497" y="653"/>
                    <a:pt x="486" y="645"/>
                    <a:pt x="469" y="630"/>
                  </a:cubicBezTo>
                  <a:cubicBezTo>
                    <a:pt x="452" y="614"/>
                    <a:pt x="428" y="592"/>
                    <a:pt x="401" y="565"/>
                  </a:cubicBezTo>
                  <a:cubicBezTo>
                    <a:pt x="342" y="505"/>
                    <a:pt x="281" y="436"/>
                    <a:pt x="217" y="351"/>
                  </a:cubicBezTo>
                  <a:cubicBezTo>
                    <a:pt x="155" y="269"/>
                    <a:pt x="98" y="183"/>
                    <a:pt x="60" y="116"/>
                  </a:cubicBezTo>
                  <a:cubicBezTo>
                    <a:pt x="41" y="82"/>
                    <a:pt x="26" y="54"/>
                    <a:pt x="16" y="33"/>
                  </a:cubicBezTo>
                  <a:cubicBezTo>
                    <a:pt x="5" y="13"/>
                    <a:pt x="0" y="0"/>
                    <a:pt x="0" y="0"/>
                  </a:cubicBezTo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2" name="Freeform 371">
              <a:extLst>
                <a:ext uri="{FF2B5EF4-FFF2-40B4-BE49-F238E27FC236}">
                  <a16:creationId xmlns:a16="http://schemas.microsoft.com/office/drawing/2014/main" id="{ECC1E454-D5DE-4940-A220-1ACA92973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" y="2168"/>
              <a:ext cx="245" cy="483"/>
            </a:xfrm>
            <a:custGeom>
              <a:avLst/>
              <a:gdLst>
                <a:gd name="T0" fmla="*/ 813 w 813"/>
                <a:gd name="T1" fmla="*/ 0 h 1606"/>
                <a:gd name="T2" fmla="*/ 787 w 813"/>
                <a:gd name="T3" fmla="*/ 73 h 1606"/>
                <a:gd name="T4" fmla="*/ 711 w 813"/>
                <a:gd name="T5" fmla="*/ 263 h 1606"/>
                <a:gd name="T6" fmla="*/ 451 w 813"/>
                <a:gd name="T7" fmla="*/ 825 h 1606"/>
                <a:gd name="T8" fmla="*/ 152 w 813"/>
                <a:gd name="T9" fmla="*/ 1368 h 1606"/>
                <a:gd name="T10" fmla="*/ 43 w 813"/>
                <a:gd name="T11" fmla="*/ 1541 h 1606"/>
                <a:gd name="T12" fmla="*/ 0 w 813"/>
                <a:gd name="T13" fmla="*/ 1606 h 1606"/>
                <a:gd name="T14" fmla="*/ 26 w 813"/>
                <a:gd name="T15" fmla="*/ 1532 h 1606"/>
                <a:gd name="T16" fmla="*/ 101 w 813"/>
                <a:gd name="T17" fmla="*/ 1342 h 1606"/>
                <a:gd name="T18" fmla="*/ 362 w 813"/>
                <a:gd name="T19" fmla="*/ 780 h 1606"/>
                <a:gd name="T20" fmla="*/ 661 w 813"/>
                <a:gd name="T21" fmla="*/ 238 h 1606"/>
                <a:gd name="T22" fmla="*/ 769 w 813"/>
                <a:gd name="T23" fmla="*/ 64 h 1606"/>
                <a:gd name="T24" fmla="*/ 813 w 813"/>
                <a:gd name="T25" fmla="*/ 0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3" h="1606">
                  <a:moveTo>
                    <a:pt x="813" y="0"/>
                  </a:moveTo>
                  <a:cubicBezTo>
                    <a:pt x="813" y="0"/>
                    <a:pt x="804" y="27"/>
                    <a:pt x="787" y="73"/>
                  </a:cubicBezTo>
                  <a:cubicBezTo>
                    <a:pt x="770" y="119"/>
                    <a:pt x="744" y="185"/>
                    <a:pt x="711" y="263"/>
                  </a:cubicBezTo>
                  <a:cubicBezTo>
                    <a:pt x="647" y="420"/>
                    <a:pt x="552" y="624"/>
                    <a:pt x="451" y="825"/>
                  </a:cubicBezTo>
                  <a:cubicBezTo>
                    <a:pt x="349" y="1026"/>
                    <a:pt x="240" y="1223"/>
                    <a:pt x="152" y="1368"/>
                  </a:cubicBezTo>
                  <a:cubicBezTo>
                    <a:pt x="109" y="1440"/>
                    <a:pt x="70" y="1500"/>
                    <a:pt x="43" y="1541"/>
                  </a:cubicBezTo>
                  <a:cubicBezTo>
                    <a:pt x="16" y="1583"/>
                    <a:pt x="0" y="1606"/>
                    <a:pt x="0" y="1606"/>
                  </a:cubicBezTo>
                  <a:cubicBezTo>
                    <a:pt x="0" y="1606"/>
                    <a:pt x="8" y="1579"/>
                    <a:pt x="26" y="1532"/>
                  </a:cubicBezTo>
                  <a:cubicBezTo>
                    <a:pt x="43" y="1486"/>
                    <a:pt x="68" y="1420"/>
                    <a:pt x="101" y="1342"/>
                  </a:cubicBezTo>
                  <a:cubicBezTo>
                    <a:pt x="166" y="1185"/>
                    <a:pt x="260" y="981"/>
                    <a:pt x="362" y="780"/>
                  </a:cubicBezTo>
                  <a:cubicBezTo>
                    <a:pt x="464" y="580"/>
                    <a:pt x="573" y="382"/>
                    <a:pt x="661" y="238"/>
                  </a:cubicBezTo>
                  <a:cubicBezTo>
                    <a:pt x="704" y="165"/>
                    <a:pt x="742" y="106"/>
                    <a:pt x="769" y="64"/>
                  </a:cubicBezTo>
                  <a:cubicBezTo>
                    <a:pt x="797" y="23"/>
                    <a:pt x="813" y="0"/>
                    <a:pt x="813" y="0"/>
                  </a:cubicBezTo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3" name="Freeform 372">
              <a:extLst>
                <a:ext uri="{FF2B5EF4-FFF2-40B4-BE49-F238E27FC236}">
                  <a16:creationId xmlns:a16="http://schemas.microsoft.com/office/drawing/2014/main" id="{B9A54C78-789E-441F-A069-FC73D60D4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" y="2749"/>
              <a:ext cx="512" cy="512"/>
            </a:xfrm>
            <a:custGeom>
              <a:avLst/>
              <a:gdLst>
                <a:gd name="T0" fmla="*/ 1581 w 1701"/>
                <a:gd name="T1" fmla="*/ 1067 h 1701"/>
                <a:gd name="T2" fmla="*/ 634 w 1701"/>
                <a:gd name="T3" fmla="*/ 1581 h 1701"/>
                <a:gd name="T4" fmla="*/ 119 w 1701"/>
                <a:gd name="T5" fmla="*/ 634 h 1701"/>
                <a:gd name="T6" fmla="*/ 1067 w 1701"/>
                <a:gd name="T7" fmla="*/ 120 h 1701"/>
                <a:gd name="T8" fmla="*/ 1581 w 1701"/>
                <a:gd name="T9" fmla="*/ 1067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1" h="1701">
                  <a:moveTo>
                    <a:pt x="1581" y="1067"/>
                  </a:moveTo>
                  <a:cubicBezTo>
                    <a:pt x="1462" y="1471"/>
                    <a:pt x="1037" y="1701"/>
                    <a:pt x="634" y="1581"/>
                  </a:cubicBezTo>
                  <a:cubicBezTo>
                    <a:pt x="230" y="1462"/>
                    <a:pt x="0" y="1038"/>
                    <a:pt x="119" y="634"/>
                  </a:cubicBezTo>
                  <a:cubicBezTo>
                    <a:pt x="239" y="230"/>
                    <a:pt x="663" y="0"/>
                    <a:pt x="1067" y="120"/>
                  </a:cubicBezTo>
                  <a:cubicBezTo>
                    <a:pt x="1470" y="239"/>
                    <a:pt x="1701" y="663"/>
                    <a:pt x="1581" y="1067"/>
                  </a:cubicBezTo>
                  <a:close/>
                </a:path>
              </a:pathLst>
            </a:custGeom>
            <a:solidFill>
              <a:srgbClr val="E5A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4" name="Freeform 373">
              <a:extLst>
                <a:ext uri="{FF2B5EF4-FFF2-40B4-BE49-F238E27FC236}">
                  <a16:creationId xmlns:a16="http://schemas.microsoft.com/office/drawing/2014/main" id="{9E4CD829-7261-4268-A47D-87C843840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" y="2796"/>
              <a:ext cx="420" cy="418"/>
            </a:xfrm>
            <a:custGeom>
              <a:avLst/>
              <a:gdLst>
                <a:gd name="T0" fmla="*/ 1296 w 1394"/>
                <a:gd name="T1" fmla="*/ 874 h 1393"/>
                <a:gd name="T2" fmla="*/ 520 w 1394"/>
                <a:gd name="T3" fmla="*/ 1295 h 1393"/>
                <a:gd name="T4" fmla="*/ 98 w 1394"/>
                <a:gd name="T5" fmla="*/ 519 h 1393"/>
                <a:gd name="T6" fmla="*/ 874 w 1394"/>
                <a:gd name="T7" fmla="*/ 98 h 1393"/>
                <a:gd name="T8" fmla="*/ 1296 w 1394"/>
                <a:gd name="T9" fmla="*/ 874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1393">
                  <a:moveTo>
                    <a:pt x="1296" y="874"/>
                  </a:moveTo>
                  <a:cubicBezTo>
                    <a:pt x="1198" y="1205"/>
                    <a:pt x="851" y="1393"/>
                    <a:pt x="520" y="1295"/>
                  </a:cubicBezTo>
                  <a:cubicBezTo>
                    <a:pt x="189" y="1198"/>
                    <a:pt x="0" y="850"/>
                    <a:pt x="98" y="519"/>
                  </a:cubicBezTo>
                  <a:cubicBezTo>
                    <a:pt x="196" y="188"/>
                    <a:pt x="544" y="0"/>
                    <a:pt x="874" y="98"/>
                  </a:cubicBezTo>
                  <a:cubicBezTo>
                    <a:pt x="1205" y="196"/>
                    <a:pt x="1394" y="543"/>
                    <a:pt x="1296" y="874"/>
                  </a:cubicBezTo>
                  <a:close/>
                </a:path>
              </a:pathLst>
            </a:custGeom>
            <a:solidFill>
              <a:srgbClr val="00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5" name="Freeform 374">
              <a:extLst>
                <a:ext uri="{FF2B5EF4-FFF2-40B4-BE49-F238E27FC236}">
                  <a16:creationId xmlns:a16="http://schemas.microsoft.com/office/drawing/2014/main" id="{89487D81-FC88-462D-A016-C4ED75651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" y="2891"/>
              <a:ext cx="221" cy="231"/>
            </a:xfrm>
            <a:custGeom>
              <a:avLst/>
              <a:gdLst>
                <a:gd name="T0" fmla="*/ 549 w 736"/>
                <a:gd name="T1" fmla="*/ 253 h 769"/>
                <a:gd name="T2" fmla="*/ 441 w 736"/>
                <a:gd name="T3" fmla="*/ 144 h 769"/>
                <a:gd name="T4" fmla="*/ 297 w 736"/>
                <a:gd name="T5" fmla="*/ 173 h 769"/>
                <a:gd name="T6" fmla="*/ 319 w 736"/>
                <a:gd name="T7" fmla="*/ 243 h 769"/>
                <a:gd name="T8" fmla="*/ 467 w 736"/>
                <a:gd name="T9" fmla="*/ 333 h 769"/>
                <a:gd name="T10" fmla="*/ 621 w 736"/>
                <a:gd name="T11" fmla="*/ 463 h 769"/>
                <a:gd name="T12" fmla="*/ 635 w 736"/>
                <a:gd name="T13" fmla="*/ 621 h 769"/>
                <a:gd name="T14" fmla="*/ 498 w 736"/>
                <a:gd name="T15" fmla="*/ 750 h 769"/>
                <a:gd name="T16" fmla="*/ 274 w 736"/>
                <a:gd name="T17" fmla="*/ 743 h 769"/>
                <a:gd name="T18" fmla="*/ 17 w 736"/>
                <a:gd name="T19" fmla="*/ 431 h 769"/>
                <a:gd name="T20" fmla="*/ 177 w 736"/>
                <a:gd name="T21" fmla="*/ 465 h 769"/>
                <a:gd name="T22" fmla="*/ 310 w 736"/>
                <a:gd name="T23" fmla="*/ 628 h 769"/>
                <a:gd name="T24" fmla="*/ 479 w 736"/>
                <a:gd name="T25" fmla="*/ 575 h 769"/>
                <a:gd name="T26" fmla="*/ 463 w 736"/>
                <a:gd name="T27" fmla="*/ 502 h 769"/>
                <a:gd name="T28" fmla="*/ 317 w 736"/>
                <a:gd name="T29" fmla="*/ 409 h 769"/>
                <a:gd name="T30" fmla="*/ 158 w 736"/>
                <a:gd name="T31" fmla="*/ 280 h 769"/>
                <a:gd name="T32" fmla="*/ 140 w 736"/>
                <a:gd name="T33" fmla="*/ 138 h 769"/>
                <a:gd name="T34" fmla="*/ 253 w 736"/>
                <a:gd name="T35" fmla="*/ 23 h 769"/>
                <a:gd name="T36" fmla="*/ 478 w 736"/>
                <a:gd name="T37" fmla="*/ 29 h 769"/>
                <a:gd name="T38" fmla="*/ 708 w 736"/>
                <a:gd name="T39" fmla="*/ 294 h 769"/>
                <a:gd name="T40" fmla="*/ 549 w 736"/>
                <a:gd name="T41" fmla="*/ 253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6" h="769">
                  <a:moveTo>
                    <a:pt x="549" y="253"/>
                  </a:moveTo>
                  <a:cubicBezTo>
                    <a:pt x="559" y="205"/>
                    <a:pt x="523" y="169"/>
                    <a:pt x="441" y="144"/>
                  </a:cubicBezTo>
                  <a:cubicBezTo>
                    <a:pt x="358" y="119"/>
                    <a:pt x="310" y="129"/>
                    <a:pt x="297" y="173"/>
                  </a:cubicBezTo>
                  <a:cubicBezTo>
                    <a:pt x="289" y="200"/>
                    <a:pt x="296" y="223"/>
                    <a:pt x="319" y="243"/>
                  </a:cubicBezTo>
                  <a:cubicBezTo>
                    <a:pt x="342" y="264"/>
                    <a:pt x="392" y="293"/>
                    <a:pt x="467" y="333"/>
                  </a:cubicBezTo>
                  <a:cubicBezTo>
                    <a:pt x="543" y="372"/>
                    <a:pt x="594" y="416"/>
                    <a:pt x="621" y="463"/>
                  </a:cubicBezTo>
                  <a:cubicBezTo>
                    <a:pt x="648" y="511"/>
                    <a:pt x="653" y="563"/>
                    <a:pt x="635" y="621"/>
                  </a:cubicBezTo>
                  <a:cubicBezTo>
                    <a:pt x="615" y="689"/>
                    <a:pt x="569" y="732"/>
                    <a:pt x="498" y="750"/>
                  </a:cubicBezTo>
                  <a:cubicBezTo>
                    <a:pt x="427" y="769"/>
                    <a:pt x="352" y="767"/>
                    <a:pt x="274" y="743"/>
                  </a:cubicBezTo>
                  <a:cubicBezTo>
                    <a:pt x="86" y="687"/>
                    <a:pt x="0" y="583"/>
                    <a:pt x="17" y="431"/>
                  </a:cubicBezTo>
                  <a:lnTo>
                    <a:pt x="177" y="465"/>
                  </a:lnTo>
                  <a:cubicBezTo>
                    <a:pt x="166" y="544"/>
                    <a:pt x="210" y="598"/>
                    <a:pt x="310" y="628"/>
                  </a:cubicBezTo>
                  <a:cubicBezTo>
                    <a:pt x="403" y="656"/>
                    <a:pt x="460" y="639"/>
                    <a:pt x="479" y="575"/>
                  </a:cubicBezTo>
                  <a:cubicBezTo>
                    <a:pt x="487" y="547"/>
                    <a:pt x="482" y="523"/>
                    <a:pt x="463" y="502"/>
                  </a:cubicBezTo>
                  <a:cubicBezTo>
                    <a:pt x="445" y="482"/>
                    <a:pt x="396" y="451"/>
                    <a:pt x="317" y="409"/>
                  </a:cubicBezTo>
                  <a:cubicBezTo>
                    <a:pt x="238" y="368"/>
                    <a:pt x="185" y="325"/>
                    <a:pt x="158" y="280"/>
                  </a:cubicBezTo>
                  <a:cubicBezTo>
                    <a:pt x="131" y="235"/>
                    <a:pt x="125" y="188"/>
                    <a:pt x="140" y="138"/>
                  </a:cubicBezTo>
                  <a:cubicBezTo>
                    <a:pt x="156" y="84"/>
                    <a:pt x="194" y="45"/>
                    <a:pt x="253" y="23"/>
                  </a:cubicBezTo>
                  <a:cubicBezTo>
                    <a:pt x="312" y="0"/>
                    <a:pt x="387" y="2"/>
                    <a:pt x="478" y="29"/>
                  </a:cubicBezTo>
                  <a:cubicBezTo>
                    <a:pt x="659" y="84"/>
                    <a:pt x="736" y="172"/>
                    <a:pt x="708" y="294"/>
                  </a:cubicBezTo>
                  <a:lnTo>
                    <a:pt x="549" y="253"/>
                  </a:lnTo>
                </a:path>
              </a:pathLst>
            </a:custGeom>
            <a:solidFill>
              <a:srgbClr val="C08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6" name="Freeform 375">
              <a:extLst>
                <a:ext uri="{FF2B5EF4-FFF2-40B4-BE49-F238E27FC236}">
                  <a16:creationId xmlns:a16="http://schemas.microsoft.com/office/drawing/2014/main" id="{5C976126-217E-43E0-A2A8-B86B21E34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8" y="2858"/>
              <a:ext cx="57" cy="54"/>
            </a:xfrm>
            <a:custGeom>
              <a:avLst/>
              <a:gdLst>
                <a:gd name="T0" fmla="*/ 44 w 57"/>
                <a:gd name="T1" fmla="*/ 54 h 54"/>
                <a:gd name="T2" fmla="*/ 0 w 57"/>
                <a:gd name="T3" fmla="*/ 40 h 54"/>
                <a:gd name="T4" fmla="*/ 12 w 57"/>
                <a:gd name="T5" fmla="*/ 0 h 54"/>
                <a:gd name="T6" fmla="*/ 57 w 57"/>
                <a:gd name="T7" fmla="*/ 13 h 54"/>
                <a:gd name="T8" fmla="*/ 44 w 5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4">
                  <a:moveTo>
                    <a:pt x="44" y="54"/>
                  </a:moveTo>
                  <a:lnTo>
                    <a:pt x="0" y="40"/>
                  </a:lnTo>
                  <a:lnTo>
                    <a:pt x="12" y="0"/>
                  </a:lnTo>
                  <a:lnTo>
                    <a:pt x="57" y="13"/>
                  </a:lnTo>
                  <a:lnTo>
                    <a:pt x="44" y="54"/>
                  </a:lnTo>
                  <a:close/>
                </a:path>
              </a:pathLst>
            </a:custGeom>
            <a:solidFill>
              <a:srgbClr val="C08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7" name="Freeform 376">
              <a:extLst>
                <a:ext uri="{FF2B5EF4-FFF2-40B4-BE49-F238E27FC236}">
                  <a16:creationId xmlns:a16="http://schemas.microsoft.com/office/drawing/2014/main" id="{CDECF079-8EA0-4FFD-ADAD-F5D038397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5" y="3100"/>
              <a:ext cx="57" cy="54"/>
            </a:xfrm>
            <a:custGeom>
              <a:avLst/>
              <a:gdLst>
                <a:gd name="T0" fmla="*/ 45 w 57"/>
                <a:gd name="T1" fmla="*/ 54 h 54"/>
                <a:gd name="T2" fmla="*/ 0 w 57"/>
                <a:gd name="T3" fmla="*/ 40 h 54"/>
                <a:gd name="T4" fmla="*/ 12 w 57"/>
                <a:gd name="T5" fmla="*/ 0 h 54"/>
                <a:gd name="T6" fmla="*/ 57 w 57"/>
                <a:gd name="T7" fmla="*/ 13 h 54"/>
                <a:gd name="T8" fmla="*/ 45 w 5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4">
                  <a:moveTo>
                    <a:pt x="45" y="54"/>
                  </a:moveTo>
                  <a:lnTo>
                    <a:pt x="0" y="40"/>
                  </a:lnTo>
                  <a:lnTo>
                    <a:pt x="12" y="0"/>
                  </a:lnTo>
                  <a:lnTo>
                    <a:pt x="57" y="13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C08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8" name="Freeform 377">
              <a:extLst>
                <a:ext uri="{FF2B5EF4-FFF2-40B4-BE49-F238E27FC236}">
                  <a16:creationId xmlns:a16="http://schemas.microsoft.com/office/drawing/2014/main" id="{4393B478-BF69-401E-AFD8-DC729C71D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" y="2826"/>
              <a:ext cx="131" cy="130"/>
            </a:xfrm>
            <a:custGeom>
              <a:avLst/>
              <a:gdLst>
                <a:gd name="T0" fmla="*/ 217 w 434"/>
                <a:gd name="T1" fmla="*/ 433 h 433"/>
                <a:gd name="T2" fmla="*/ 263 w 434"/>
                <a:gd name="T3" fmla="*/ 263 h 433"/>
                <a:gd name="T4" fmla="*/ 434 w 434"/>
                <a:gd name="T5" fmla="*/ 216 h 433"/>
                <a:gd name="T6" fmla="*/ 263 w 434"/>
                <a:gd name="T7" fmla="*/ 170 h 433"/>
                <a:gd name="T8" fmla="*/ 217 w 434"/>
                <a:gd name="T9" fmla="*/ 0 h 433"/>
                <a:gd name="T10" fmla="*/ 168 w 434"/>
                <a:gd name="T11" fmla="*/ 173 h 433"/>
                <a:gd name="T12" fmla="*/ 0 w 434"/>
                <a:gd name="T13" fmla="*/ 216 h 433"/>
                <a:gd name="T14" fmla="*/ 171 w 434"/>
                <a:gd name="T15" fmla="*/ 263 h 433"/>
                <a:gd name="T16" fmla="*/ 217 w 434"/>
                <a:gd name="T17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4" h="433">
                  <a:moveTo>
                    <a:pt x="217" y="433"/>
                  </a:moveTo>
                  <a:cubicBezTo>
                    <a:pt x="217" y="373"/>
                    <a:pt x="243" y="282"/>
                    <a:pt x="263" y="263"/>
                  </a:cubicBezTo>
                  <a:cubicBezTo>
                    <a:pt x="282" y="243"/>
                    <a:pt x="374" y="216"/>
                    <a:pt x="434" y="216"/>
                  </a:cubicBezTo>
                  <a:cubicBezTo>
                    <a:pt x="374" y="216"/>
                    <a:pt x="286" y="193"/>
                    <a:pt x="263" y="170"/>
                  </a:cubicBezTo>
                  <a:cubicBezTo>
                    <a:pt x="239" y="146"/>
                    <a:pt x="217" y="59"/>
                    <a:pt x="217" y="0"/>
                  </a:cubicBezTo>
                  <a:cubicBezTo>
                    <a:pt x="217" y="61"/>
                    <a:pt x="194" y="147"/>
                    <a:pt x="168" y="173"/>
                  </a:cubicBezTo>
                  <a:cubicBezTo>
                    <a:pt x="141" y="200"/>
                    <a:pt x="58" y="216"/>
                    <a:pt x="0" y="216"/>
                  </a:cubicBezTo>
                  <a:cubicBezTo>
                    <a:pt x="60" y="216"/>
                    <a:pt x="148" y="240"/>
                    <a:pt x="171" y="263"/>
                  </a:cubicBezTo>
                  <a:cubicBezTo>
                    <a:pt x="193" y="285"/>
                    <a:pt x="217" y="373"/>
                    <a:pt x="217" y="4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9" name="Freeform 378">
              <a:extLst>
                <a:ext uri="{FF2B5EF4-FFF2-40B4-BE49-F238E27FC236}">
                  <a16:creationId xmlns:a16="http://schemas.microsoft.com/office/drawing/2014/main" id="{C57DDB47-694B-4525-8C14-C2A416CB9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0" y="2920"/>
              <a:ext cx="47" cy="46"/>
            </a:xfrm>
            <a:custGeom>
              <a:avLst/>
              <a:gdLst>
                <a:gd name="T0" fmla="*/ 78 w 155"/>
                <a:gd name="T1" fmla="*/ 154 h 154"/>
                <a:gd name="T2" fmla="*/ 94 w 155"/>
                <a:gd name="T3" fmla="*/ 93 h 154"/>
                <a:gd name="T4" fmla="*/ 155 w 155"/>
                <a:gd name="T5" fmla="*/ 77 h 154"/>
                <a:gd name="T6" fmla="*/ 94 w 155"/>
                <a:gd name="T7" fmla="*/ 60 h 154"/>
                <a:gd name="T8" fmla="*/ 78 w 155"/>
                <a:gd name="T9" fmla="*/ 0 h 154"/>
                <a:gd name="T10" fmla="*/ 60 w 155"/>
                <a:gd name="T11" fmla="*/ 61 h 154"/>
                <a:gd name="T12" fmla="*/ 0 w 155"/>
                <a:gd name="T13" fmla="*/ 77 h 154"/>
                <a:gd name="T14" fmla="*/ 61 w 155"/>
                <a:gd name="T15" fmla="*/ 93 h 154"/>
                <a:gd name="T16" fmla="*/ 78 w 155"/>
                <a:gd name="T1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4">
                  <a:moveTo>
                    <a:pt x="78" y="154"/>
                  </a:moveTo>
                  <a:cubicBezTo>
                    <a:pt x="78" y="133"/>
                    <a:pt x="87" y="100"/>
                    <a:pt x="94" y="93"/>
                  </a:cubicBezTo>
                  <a:cubicBezTo>
                    <a:pt x="101" y="86"/>
                    <a:pt x="134" y="77"/>
                    <a:pt x="155" y="77"/>
                  </a:cubicBezTo>
                  <a:cubicBezTo>
                    <a:pt x="134" y="77"/>
                    <a:pt x="102" y="68"/>
                    <a:pt x="94" y="60"/>
                  </a:cubicBezTo>
                  <a:cubicBezTo>
                    <a:pt x="86" y="52"/>
                    <a:pt x="78" y="21"/>
                    <a:pt x="78" y="0"/>
                  </a:cubicBezTo>
                  <a:cubicBezTo>
                    <a:pt x="78" y="21"/>
                    <a:pt x="69" y="52"/>
                    <a:pt x="60" y="61"/>
                  </a:cubicBezTo>
                  <a:cubicBezTo>
                    <a:pt x="51" y="71"/>
                    <a:pt x="21" y="77"/>
                    <a:pt x="0" y="77"/>
                  </a:cubicBezTo>
                  <a:cubicBezTo>
                    <a:pt x="22" y="77"/>
                    <a:pt x="53" y="85"/>
                    <a:pt x="61" y="93"/>
                  </a:cubicBezTo>
                  <a:cubicBezTo>
                    <a:pt x="69" y="101"/>
                    <a:pt x="78" y="133"/>
                    <a:pt x="78" y="1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0" name="Freeform 379">
              <a:extLst>
                <a:ext uri="{FF2B5EF4-FFF2-40B4-BE49-F238E27FC236}">
                  <a16:creationId xmlns:a16="http://schemas.microsoft.com/office/drawing/2014/main" id="{38F207BB-2768-44D0-8578-0A7354FE2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6" y="2951"/>
              <a:ext cx="64" cy="64"/>
            </a:xfrm>
            <a:custGeom>
              <a:avLst/>
              <a:gdLst>
                <a:gd name="T0" fmla="*/ 107 w 214"/>
                <a:gd name="T1" fmla="*/ 214 h 214"/>
                <a:gd name="T2" fmla="*/ 130 w 214"/>
                <a:gd name="T3" fmla="*/ 130 h 214"/>
                <a:gd name="T4" fmla="*/ 214 w 214"/>
                <a:gd name="T5" fmla="*/ 107 h 214"/>
                <a:gd name="T6" fmla="*/ 130 w 214"/>
                <a:gd name="T7" fmla="*/ 84 h 214"/>
                <a:gd name="T8" fmla="*/ 107 w 214"/>
                <a:gd name="T9" fmla="*/ 0 h 214"/>
                <a:gd name="T10" fmla="*/ 83 w 214"/>
                <a:gd name="T11" fmla="*/ 86 h 214"/>
                <a:gd name="T12" fmla="*/ 0 w 214"/>
                <a:gd name="T13" fmla="*/ 107 h 214"/>
                <a:gd name="T14" fmla="*/ 84 w 214"/>
                <a:gd name="T15" fmla="*/ 130 h 214"/>
                <a:gd name="T16" fmla="*/ 107 w 214"/>
                <a:gd name="T17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14">
                  <a:moveTo>
                    <a:pt x="107" y="214"/>
                  </a:moveTo>
                  <a:cubicBezTo>
                    <a:pt x="107" y="185"/>
                    <a:pt x="120" y="140"/>
                    <a:pt x="130" y="130"/>
                  </a:cubicBezTo>
                  <a:cubicBezTo>
                    <a:pt x="139" y="120"/>
                    <a:pt x="185" y="107"/>
                    <a:pt x="214" y="107"/>
                  </a:cubicBezTo>
                  <a:cubicBezTo>
                    <a:pt x="185" y="107"/>
                    <a:pt x="141" y="96"/>
                    <a:pt x="130" y="84"/>
                  </a:cubicBezTo>
                  <a:cubicBezTo>
                    <a:pt x="118" y="73"/>
                    <a:pt x="107" y="30"/>
                    <a:pt x="107" y="0"/>
                  </a:cubicBezTo>
                  <a:cubicBezTo>
                    <a:pt x="107" y="30"/>
                    <a:pt x="96" y="73"/>
                    <a:pt x="83" y="86"/>
                  </a:cubicBezTo>
                  <a:cubicBezTo>
                    <a:pt x="70" y="99"/>
                    <a:pt x="29" y="107"/>
                    <a:pt x="0" y="107"/>
                  </a:cubicBezTo>
                  <a:cubicBezTo>
                    <a:pt x="30" y="107"/>
                    <a:pt x="73" y="119"/>
                    <a:pt x="84" y="130"/>
                  </a:cubicBezTo>
                  <a:cubicBezTo>
                    <a:pt x="96" y="141"/>
                    <a:pt x="107" y="185"/>
                    <a:pt x="107" y="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F28531F8-05BF-4F46-BC48-D6EF8BE28A0B}"/>
              </a:ext>
            </a:extLst>
          </p:cNvPr>
          <p:cNvSpPr/>
          <p:nvPr/>
        </p:nvSpPr>
        <p:spPr>
          <a:xfrm>
            <a:off x="6019800" y="646166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100" spc="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</a:rPr>
              <a:t>*Hypothetical Example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2410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283DD2C-BF08-1940-A4B9-0AE6A76242B8}"/>
              </a:ext>
            </a:extLst>
          </p:cNvPr>
          <p:cNvSpPr/>
          <p:nvPr/>
        </p:nvSpPr>
        <p:spPr>
          <a:xfrm>
            <a:off x="609600" y="419100"/>
            <a:ext cx="419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Simplified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 Accumulation Annuity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7FB1386-33EC-4DED-8138-57C24A05AFF5}"/>
              </a:ext>
            </a:extLst>
          </p:cNvPr>
          <p:cNvSpPr/>
          <p:nvPr/>
        </p:nvSpPr>
        <p:spPr>
          <a:xfrm>
            <a:off x="609600" y="6469357"/>
            <a:ext cx="2834368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</a:rPr>
              <a:t>* Some fees or limitations may still apply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165E682-F10D-401F-80C7-D6741FA8C3B1}"/>
              </a:ext>
            </a:extLst>
          </p:cNvPr>
          <p:cNvGrpSpPr/>
          <p:nvPr/>
        </p:nvGrpSpPr>
        <p:grpSpPr>
          <a:xfrm>
            <a:off x="5918917" y="313571"/>
            <a:ext cx="5425358" cy="943729"/>
            <a:chOff x="5918917" y="418675"/>
            <a:chExt cx="5425358" cy="943729"/>
          </a:xfrm>
          <a:noFill/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666FD88-113E-449F-B745-D7C7FC34A276}"/>
                </a:ext>
              </a:extLst>
            </p:cNvPr>
            <p:cNvGrpSpPr/>
            <p:nvPr/>
          </p:nvGrpSpPr>
          <p:grpSpPr>
            <a:xfrm>
              <a:off x="5924192" y="638288"/>
              <a:ext cx="5414807" cy="724116"/>
              <a:chOff x="5682525" y="427206"/>
              <a:chExt cx="5605264" cy="749586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650C79E-BA2B-40CA-8769-6F754AA21A83}"/>
                  </a:ext>
                </a:extLst>
              </p:cNvPr>
              <p:cNvSpPr/>
              <p:nvPr/>
            </p:nvSpPr>
            <p:spPr>
              <a:xfrm rot="10800000">
                <a:off x="5682525" y="427206"/>
                <a:ext cx="5605264" cy="749586"/>
              </a:xfrm>
              <a:custGeom>
                <a:avLst/>
                <a:gdLst>
                  <a:gd name="connsiteX0" fmla="*/ 27701 w 5605264"/>
                  <a:gd name="connsiteY0" fmla="*/ 749586 h 749586"/>
                  <a:gd name="connsiteX1" fmla="*/ 0 w 5605264"/>
                  <a:gd name="connsiteY1" fmla="*/ 739936 h 749586"/>
                  <a:gd name="connsiteX2" fmla="*/ 149920 w 5605264"/>
                  <a:gd name="connsiteY2" fmla="*/ 252443 h 749586"/>
                  <a:gd name="connsiteX3" fmla="*/ 234244 w 5605264"/>
                  <a:gd name="connsiteY3" fmla="*/ 229152 h 749586"/>
                  <a:gd name="connsiteX4" fmla="*/ 2802631 w 5605264"/>
                  <a:gd name="connsiteY4" fmla="*/ 0 h 749586"/>
                  <a:gd name="connsiteX5" fmla="*/ 5371018 w 5605264"/>
                  <a:gd name="connsiteY5" fmla="*/ 229152 h 749586"/>
                  <a:gd name="connsiteX6" fmla="*/ 5455345 w 5605264"/>
                  <a:gd name="connsiteY6" fmla="*/ 252444 h 749586"/>
                  <a:gd name="connsiteX7" fmla="*/ 5605264 w 5605264"/>
                  <a:gd name="connsiteY7" fmla="*/ 739936 h 749586"/>
                  <a:gd name="connsiteX8" fmla="*/ 5577563 w 5605264"/>
                  <a:gd name="connsiteY8" fmla="*/ 749585 h 749586"/>
                  <a:gd name="connsiteX9" fmla="*/ 5553675 w 5605264"/>
                  <a:gd name="connsiteY9" fmla="*/ 732413 h 749586"/>
                  <a:gd name="connsiteX10" fmla="*/ 2802632 w 5605264"/>
                  <a:gd name="connsiteY10" fmla="*/ 569925 h 749586"/>
                  <a:gd name="connsiteX11" fmla="*/ 51589 w 5605264"/>
                  <a:gd name="connsiteY11" fmla="*/ 732413 h 749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05264" h="749586">
                    <a:moveTo>
                      <a:pt x="27701" y="749586"/>
                    </a:moveTo>
                    <a:lnTo>
                      <a:pt x="0" y="739936"/>
                    </a:lnTo>
                    <a:lnTo>
                      <a:pt x="149920" y="252443"/>
                    </a:lnTo>
                    <a:lnTo>
                      <a:pt x="234244" y="229152"/>
                    </a:lnTo>
                    <a:cubicBezTo>
                      <a:pt x="790863" y="90898"/>
                      <a:pt x="1733487" y="0"/>
                      <a:pt x="2802631" y="0"/>
                    </a:cubicBezTo>
                    <a:cubicBezTo>
                      <a:pt x="3871775" y="0"/>
                      <a:pt x="4814399" y="90898"/>
                      <a:pt x="5371018" y="229152"/>
                    </a:cubicBezTo>
                    <a:lnTo>
                      <a:pt x="5455345" y="252444"/>
                    </a:lnTo>
                    <a:lnTo>
                      <a:pt x="5605264" y="739936"/>
                    </a:lnTo>
                    <a:lnTo>
                      <a:pt x="5577563" y="749585"/>
                    </a:lnTo>
                    <a:lnTo>
                      <a:pt x="5553675" y="732413"/>
                    </a:lnTo>
                    <a:cubicBezTo>
                      <a:pt x="5291831" y="639681"/>
                      <a:pt x="4159641" y="569925"/>
                      <a:pt x="2802632" y="569925"/>
                    </a:cubicBezTo>
                    <a:cubicBezTo>
                      <a:pt x="1445623" y="569925"/>
                      <a:pt x="313434" y="639681"/>
                      <a:pt x="51589" y="7324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LID4096">
                  <a:noFill/>
                </a:endParaRPr>
              </a:p>
            </p:txBody>
          </p:sp>
          <p:sp>
            <p:nvSpPr>
              <p:cNvPr id="48" name="TextBox 16">
                <a:extLst>
                  <a:ext uri="{FF2B5EF4-FFF2-40B4-BE49-F238E27FC236}">
                    <a16:creationId xmlns:a16="http://schemas.microsoft.com/office/drawing/2014/main" id="{748EA749-2284-4E5E-8785-89100ABC3A3D}"/>
                  </a:ext>
                </a:extLst>
              </p:cNvPr>
              <p:cNvSpPr txBox="1"/>
              <p:nvPr/>
            </p:nvSpPr>
            <p:spPr>
              <a:xfrm>
                <a:off x="7183597" y="670285"/>
                <a:ext cx="2603121" cy="50292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noFill/>
                  </a:rPr>
                  <a:t>Annuity Design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C8331A6-AEC4-4E99-AFDE-B6F13C46899B}"/>
                </a:ext>
              </a:extLst>
            </p:cNvPr>
            <p:cNvGrpSpPr/>
            <p:nvPr/>
          </p:nvGrpSpPr>
          <p:grpSpPr>
            <a:xfrm>
              <a:off x="5918917" y="418675"/>
              <a:ext cx="5425358" cy="393532"/>
              <a:chOff x="5677064" y="199868"/>
              <a:chExt cx="5616186" cy="407374"/>
            </a:xfrm>
            <a:grpFill/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9477B26-A0A0-44E3-94EB-ACA4D31E7A4E}"/>
                  </a:ext>
                </a:extLst>
              </p:cNvPr>
              <p:cNvSpPr/>
              <p:nvPr/>
            </p:nvSpPr>
            <p:spPr>
              <a:xfrm>
                <a:off x="5677064" y="199868"/>
                <a:ext cx="5616186" cy="4069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noFill/>
                </a:endParaRPr>
              </a:p>
            </p:txBody>
          </p:sp>
          <p:sp>
            <p:nvSpPr>
              <p:cNvPr id="46" name="TextBox 16">
                <a:extLst>
                  <a:ext uri="{FF2B5EF4-FFF2-40B4-BE49-F238E27FC236}">
                    <a16:creationId xmlns:a16="http://schemas.microsoft.com/office/drawing/2014/main" id="{8CDFC8DD-94B0-4D20-83CA-45FA42C696F3}"/>
                  </a:ext>
                </a:extLst>
              </p:cNvPr>
              <p:cNvSpPr txBox="1"/>
              <p:nvPr/>
            </p:nvSpPr>
            <p:spPr>
              <a:xfrm>
                <a:off x="7155018" y="208989"/>
                <a:ext cx="2660277" cy="39825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lumMod val="60000"/>
                          <a:lumOff val="40000"/>
                          <a:alpha val="0"/>
                        </a:schemeClr>
                      </a:solidFill>
                    </a:ln>
                    <a:noFill/>
                    <a:cs typeface="Times New Roman" charset="0"/>
                  </a:rPr>
                  <a:t>WE LOOK AT: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07895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283DD2C-BF08-1940-A4B9-0AE6A76242B8}"/>
              </a:ext>
            </a:extLst>
          </p:cNvPr>
          <p:cNvSpPr/>
          <p:nvPr/>
        </p:nvSpPr>
        <p:spPr>
          <a:xfrm>
            <a:off x="609600" y="419100"/>
            <a:ext cx="419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Simplified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 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Accumulation Annuity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C9906A-09B8-4D89-AED8-2B260400588F}"/>
              </a:ext>
            </a:extLst>
          </p:cNvPr>
          <p:cNvGrpSpPr/>
          <p:nvPr/>
        </p:nvGrpSpPr>
        <p:grpSpPr>
          <a:xfrm>
            <a:off x="5918917" y="418675"/>
            <a:ext cx="5425358" cy="943729"/>
            <a:chOff x="5918917" y="418675"/>
            <a:chExt cx="5425358" cy="943729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DF5EBD1-9D2B-4577-AE77-BE6EDB7B85D9}"/>
                </a:ext>
              </a:extLst>
            </p:cNvPr>
            <p:cNvSpPr/>
            <p:nvPr/>
          </p:nvSpPr>
          <p:spPr>
            <a:xfrm rot="10800000">
              <a:off x="5924192" y="638288"/>
              <a:ext cx="5414807" cy="724116"/>
            </a:xfrm>
            <a:custGeom>
              <a:avLst/>
              <a:gdLst>
                <a:gd name="connsiteX0" fmla="*/ 27701 w 5605264"/>
                <a:gd name="connsiteY0" fmla="*/ 749586 h 749586"/>
                <a:gd name="connsiteX1" fmla="*/ 0 w 5605264"/>
                <a:gd name="connsiteY1" fmla="*/ 739936 h 749586"/>
                <a:gd name="connsiteX2" fmla="*/ 149920 w 5605264"/>
                <a:gd name="connsiteY2" fmla="*/ 252443 h 749586"/>
                <a:gd name="connsiteX3" fmla="*/ 234244 w 5605264"/>
                <a:gd name="connsiteY3" fmla="*/ 229152 h 749586"/>
                <a:gd name="connsiteX4" fmla="*/ 2802631 w 5605264"/>
                <a:gd name="connsiteY4" fmla="*/ 0 h 749586"/>
                <a:gd name="connsiteX5" fmla="*/ 5371018 w 5605264"/>
                <a:gd name="connsiteY5" fmla="*/ 229152 h 749586"/>
                <a:gd name="connsiteX6" fmla="*/ 5455345 w 5605264"/>
                <a:gd name="connsiteY6" fmla="*/ 252444 h 749586"/>
                <a:gd name="connsiteX7" fmla="*/ 5605264 w 5605264"/>
                <a:gd name="connsiteY7" fmla="*/ 739936 h 749586"/>
                <a:gd name="connsiteX8" fmla="*/ 5577563 w 5605264"/>
                <a:gd name="connsiteY8" fmla="*/ 749585 h 749586"/>
                <a:gd name="connsiteX9" fmla="*/ 5553675 w 5605264"/>
                <a:gd name="connsiteY9" fmla="*/ 732413 h 749586"/>
                <a:gd name="connsiteX10" fmla="*/ 2802632 w 5605264"/>
                <a:gd name="connsiteY10" fmla="*/ 569925 h 749586"/>
                <a:gd name="connsiteX11" fmla="*/ 51589 w 5605264"/>
                <a:gd name="connsiteY11" fmla="*/ 732413 h 74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05264" h="749586">
                  <a:moveTo>
                    <a:pt x="27701" y="749586"/>
                  </a:moveTo>
                  <a:lnTo>
                    <a:pt x="0" y="739936"/>
                  </a:lnTo>
                  <a:lnTo>
                    <a:pt x="149920" y="252443"/>
                  </a:lnTo>
                  <a:lnTo>
                    <a:pt x="234244" y="229152"/>
                  </a:lnTo>
                  <a:cubicBezTo>
                    <a:pt x="790863" y="90898"/>
                    <a:pt x="1733487" y="0"/>
                    <a:pt x="2802631" y="0"/>
                  </a:cubicBezTo>
                  <a:cubicBezTo>
                    <a:pt x="3871775" y="0"/>
                    <a:pt x="4814399" y="90898"/>
                    <a:pt x="5371018" y="229152"/>
                  </a:cubicBezTo>
                  <a:lnTo>
                    <a:pt x="5455345" y="252444"/>
                  </a:lnTo>
                  <a:lnTo>
                    <a:pt x="5605264" y="739936"/>
                  </a:lnTo>
                  <a:lnTo>
                    <a:pt x="5577563" y="749585"/>
                  </a:lnTo>
                  <a:lnTo>
                    <a:pt x="5553675" y="732413"/>
                  </a:lnTo>
                  <a:cubicBezTo>
                    <a:pt x="5291831" y="639681"/>
                    <a:pt x="4159641" y="569925"/>
                    <a:pt x="2802632" y="569925"/>
                  </a:cubicBezTo>
                  <a:cubicBezTo>
                    <a:pt x="1445623" y="569925"/>
                    <a:pt x="313434" y="639681"/>
                    <a:pt x="51589" y="732413"/>
                  </a:cubicBez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6EFB130-0FD3-4474-BF41-1C8606FF0F00}"/>
                </a:ext>
              </a:extLst>
            </p:cNvPr>
            <p:cNvGrpSpPr/>
            <p:nvPr/>
          </p:nvGrpSpPr>
          <p:grpSpPr>
            <a:xfrm>
              <a:off x="5918917" y="418675"/>
              <a:ext cx="5425358" cy="393532"/>
              <a:chOff x="5677064" y="199868"/>
              <a:chExt cx="5616186" cy="407374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C8BDBF4-5E4A-4D90-8570-416D3BA5EE67}"/>
                  </a:ext>
                </a:extLst>
              </p:cNvPr>
              <p:cNvSpPr/>
              <p:nvPr/>
            </p:nvSpPr>
            <p:spPr>
              <a:xfrm>
                <a:off x="5677064" y="199868"/>
                <a:ext cx="5616186" cy="406999"/>
              </a:xfrm>
              <a:prstGeom prst="ellipse">
                <a:avLst/>
              </a:prstGeom>
              <a:gradFill>
                <a:gsLst>
                  <a:gs pos="885">
                    <a:schemeClr val="bg2"/>
                  </a:gs>
                  <a:gs pos="57000">
                    <a:schemeClr val="accent1">
                      <a:lumMod val="4000"/>
                      <a:lumOff val="96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3" name="TextBox 16">
                <a:extLst>
                  <a:ext uri="{FF2B5EF4-FFF2-40B4-BE49-F238E27FC236}">
                    <a16:creationId xmlns:a16="http://schemas.microsoft.com/office/drawing/2014/main" id="{10AFCB9E-50FF-4957-B5BB-BADD5F0A5450}"/>
                  </a:ext>
                </a:extLst>
              </p:cNvPr>
              <p:cNvSpPr txBox="1"/>
              <p:nvPr/>
            </p:nvSpPr>
            <p:spPr>
              <a:xfrm>
                <a:off x="7155018" y="208989"/>
                <a:ext cx="2660277" cy="39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lumMod val="60000"/>
                          <a:lumOff val="40000"/>
                          <a:alpha val="0"/>
                        </a:schemeClr>
                      </a:solidFill>
                    </a:ln>
                    <a:solidFill>
                      <a:srgbClr val="000044"/>
                    </a:solidFill>
                    <a:cs typeface="Times New Roman" charset="0"/>
                  </a:rPr>
                  <a:t>10 LEVERS:</a:t>
                </a: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7FB1386-33EC-4DED-8138-57C24A05AFF5}"/>
              </a:ext>
            </a:extLst>
          </p:cNvPr>
          <p:cNvSpPr/>
          <p:nvPr/>
        </p:nvSpPr>
        <p:spPr>
          <a:xfrm>
            <a:off x="609600" y="6469357"/>
            <a:ext cx="2834368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</a:rPr>
              <a:t>* Some fees or limitations may still apply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512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283DD2C-BF08-1940-A4B9-0AE6A76242B8}"/>
              </a:ext>
            </a:extLst>
          </p:cNvPr>
          <p:cNvSpPr/>
          <p:nvPr/>
        </p:nvSpPr>
        <p:spPr>
          <a:xfrm>
            <a:off x="609600" y="419100"/>
            <a:ext cx="419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Simplified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 Accumulation Annuity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C9906A-09B8-4D89-AED8-2B260400588F}"/>
              </a:ext>
            </a:extLst>
          </p:cNvPr>
          <p:cNvGrpSpPr/>
          <p:nvPr/>
        </p:nvGrpSpPr>
        <p:grpSpPr>
          <a:xfrm>
            <a:off x="5918917" y="418675"/>
            <a:ext cx="5425358" cy="943729"/>
            <a:chOff x="5918917" y="418675"/>
            <a:chExt cx="5425358" cy="9437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E87815-A6F2-4F37-9A2B-78D1EE762005}"/>
                </a:ext>
              </a:extLst>
            </p:cNvPr>
            <p:cNvGrpSpPr/>
            <p:nvPr/>
          </p:nvGrpSpPr>
          <p:grpSpPr>
            <a:xfrm>
              <a:off x="5924192" y="638288"/>
              <a:ext cx="5414807" cy="724116"/>
              <a:chOff x="5682525" y="427206"/>
              <a:chExt cx="5605264" cy="749586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DF5EBD1-9D2B-4577-AE77-BE6EDB7B85D9}"/>
                  </a:ext>
                </a:extLst>
              </p:cNvPr>
              <p:cNvSpPr/>
              <p:nvPr/>
            </p:nvSpPr>
            <p:spPr>
              <a:xfrm rot="10800000">
                <a:off x="5682525" y="427206"/>
                <a:ext cx="5605264" cy="749586"/>
              </a:xfrm>
              <a:custGeom>
                <a:avLst/>
                <a:gdLst>
                  <a:gd name="connsiteX0" fmla="*/ 27701 w 5605264"/>
                  <a:gd name="connsiteY0" fmla="*/ 749586 h 749586"/>
                  <a:gd name="connsiteX1" fmla="*/ 0 w 5605264"/>
                  <a:gd name="connsiteY1" fmla="*/ 739936 h 749586"/>
                  <a:gd name="connsiteX2" fmla="*/ 149920 w 5605264"/>
                  <a:gd name="connsiteY2" fmla="*/ 252443 h 749586"/>
                  <a:gd name="connsiteX3" fmla="*/ 234244 w 5605264"/>
                  <a:gd name="connsiteY3" fmla="*/ 229152 h 749586"/>
                  <a:gd name="connsiteX4" fmla="*/ 2802631 w 5605264"/>
                  <a:gd name="connsiteY4" fmla="*/ 0 h 749586"/>
                  <a:gd name="connsiteX5" fmla="*/ 5371018 w 5605264"/>
                  <a:gd name="connsiteY5" fmla="*/ 229152 h 749586"/>
                  <a:gd name="connsiteX6" fmla="*/ 5455345 w 5605264"/>
                  <a:gd name="connsiteY6" fmla="*/ 252444 h 749586"/>
                  <a:gd name="connsiteX7" fmla="*/ 5605264 w 5605264"/>
                  <a:gd name="connsiteY7" fmla="*/ 739936 h 749586"/>
                  <a:gd name="connsiteX8" fmla="*/ 5577563 w 5605264"/>
                  <a:gd name="connsiteY8" fmla="*/ 749585 h 749586"/>
                  <a:gd name="connsiteX9" fmla="*/ 5553675 w 5605264"/>
                  <a:gd name="connsiteY9" fmla="*/ 732413 h 749586"/>
                  <a:gd name="connsiteX10" fmla="*/ 2802632 w 5605264"/>
                  <a:gd name="connsiteY10" fmla="*/ 569925 h 749586"/>
                  <a:gd name="connsiteX11" fmla="*/ 51589 w 5605264"/>
                  <a:gd name="connsiteY11" fmla="*/ 732413 h 749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05264" h="749586">
                    <a:moveTo>
                      <a:pt x="27701" y="749586"/>
                    </a:moveTo>
                    <a:lnTo>
                      <a:pt x="0" y="739936"/>
                    </a:lnTo>
                    <a:lnTo>
                      <a:pt x="149920" y="252443"/>
                    </a:lnTo>
                    <a:lnTo>
                      <a:pt x="234244" y="229152"/>
                    </a:lnTo>
                    <a:cubicBezTo>
                      <a:pt x="790863" y="90898"/>
                      <a:pt x="1733487" y="0"/>
                      <a:pt x="2802631" y="0"/>
                    </a:cubicBezTo>
                    <a:cubicBezTo>
                      <a:pt x="3871775" y="0"/>
                      <a:pt x="4814399" y="90898"/>
                      <a:pt x="5371018" y="229152"/>
                    </a:cubicBezTo>
                    <a:lnTo>
                      <a:pt x="5455345" y="252444"/>
                    </a:lnTo>
                    <a:lnTo>
                      <a:pt x="5605264" y="739936"/>
                    </a:lnTo>
                    <a:lnTo>
                      <a:pt x="5577563" y="749585"/>
                    </a:lnTo>
                    <a:lnTo>
                      <a:pt x="5553675" y="732413"/>
                    </a:lnTo>
                    <a:cubicBezTo>
                      <a:pt x="5291831" y="639681"/>
                      <a:pt x="4159641" y="569925"/>
                      <a:pt x="2802632" y="569925"/>
                    </a:cubicBezTo>
                    <a:cubicBezTo>
                      <a:pt x="1445623" y="569925"/>
                      <a:pt x="313434" y="639681"/>
                      <a:pt x="51589" y="732413"/>
                    </a:cubicBezTo>
                    <a:close/>
                  </a:path>
                </a:pathLst>
              </a:custGeom>
              <a:solidFill>
                <a:srgbClr val="000044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LID4096"/>
              </a:p>
            </p:txBody>
          </p:sp>
          <p:sp>
            <p:nvSpPr>
              <p:cNvPr id="70" name="TextBox 16">
                <a:extLst>
                  <a:ext uri="{FF2B5EF4-FFF2-40B4-BE49-F238E27FC236}">
                    <a16:creationId xmlns:a16="http://schemas.microsoft.com/office/drawing/2014/main" id="{DF203879-DE6C-4055-9EEB-9D89E8059C3F}"/>
                  </a:ext>
                </a:extLst>
              </p:cNvPr>
              <p:cNvSpPr txBox="1"/>
              <p:nvPr/>
            </p:nvSpPr>
            <p:spPr>
              <a:xfrm>
                <a:off x="7183597" y="670285"/>
                <a:ext cx="2603121" cy="50292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Annuity Type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6EFB130-0FD3-4474-BF41-1C8606FF0F00}"/>
                </a:ext>
              </a:extLst>
            </p:cNvPr>
            <p:cNvGrpSpPr/>
            <p:nvPr/>
          </p:nvGrpSpPr>
          <p:grpSpPr>
            <a:xfrm>
              <a:off x="5918917" y="418675"/>
              <a:ext cx="5425358" cy="393532"/>
              <a:chOff x="5677064" y="199868"/>
              <a:chExt cx="5616186" cy="407374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C8BDBF4-5E4A-4D90-8570-416D3BA5EE67}"/>
                  </a:ext>
                </a:extLst>
              </p:cNvPr>
              <p:cNvSpPr/>
              <p:nvPr/>
            </p:nvSpPr>
            <p:spPr>
              <a:xfrm>
                <a:off x="5677064" y="199868"/>
                <a:ext cx="5616186" cy="406999"/>
              </a:xfrm>
              <a:prstGeom prst="ellipse">
                <a:avLst/>
              </a:prstGeom>
              <a:gradFill>
                <a:gsLst>
                  <a:gs pos="885">
                    <a:schemeClr val="bg2"/>
                  </a:gs>
                  <a:gs pos="57000">
                    <a:schemeClr val="accent1">
                      <a:lumMod val="4000"/>
                      <a:lumOff val="96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3" name="TextBox 16">
                <a:extLst>
                  <a:ext uri="{FF2B5EF4-FFF2-40B4-BE49-F238E27FC236}">
                    <a16:creationId xmlns:a16="http://schemas.microsoft.com/office/drawing/2014/main" id="{10AFCB9E-50FF-4957-B5BB-BADD5F0A5450}"/>
                  </a:ext>
                </a:extLst>
              </p:cNvPr>
              <p:cNvSpPr txBox="1"/>
              <p:nvPr/>
            </p:nvSpPr>
            <p:spPr>
              <a:xfrm>
                <a:off x="7155018" y="208989"/>
                <a:ext cx="2660277" cy="39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lumMod val="60000"/>
                          <a:lumOff val="40000"/>
                          <a:alpha val="0"/>
                        </a:schemeClr>
                      </a:solidFill>
                    </a:ln>
                    <a:solidFill>
                      <a:srgbClr val="000044"/>
                    </a:solidFill>
                    <a:cs typeface="Times New Roman" charset="0"/>
                  </a:rPr>
                  <a:t>10 LEVERS:</a:t>
                </a: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7FB1386-33EC-4DED-8138-57C24A05AFF5}"/>
              </a:ext>
            </a:extLst>
          </p:cNvPr>
          <p:cNvSpPr/>
          <p:nvPr/>
        </p:nvSpPr>
        <p:spPr>
          <a:xfrm>
            <a:off x="609600" y="6469357"/>
            <a:ext cx="2834368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</a:rPr>
              <a:t>* Some fees or limitations may still apply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6D996D0D-4286-4FC2-B0F7-7E53100CD7CF}"/>
              </a:ext>
            </a:extLst>
          </p:cNvPr>
          <p:cNvSpPr txBox="1"/>
          <p:nvPr/>
        </p:nvSpPr>
        <p:spPr>
          <a:xfrm>
            <a:off x="609600" y="2653432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Fixed</a:t>
            </a:r>
          </a:p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Fixed Index</a:t>
            </a:r>
          </a:p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Variable</a:t>
            </a:r>
            <a:endParaRPr lang="en-US" sz="3600" b="1" dirty="0">
              <a:ln>
                <a:solidFill>
                  <a:schemeClr val="accent1">
                    <a:lumMod val="60000"/>
                    <a:lumOff val="40000"/>
                    <a:alpha val="0"/>
                  </a:schemeClr>
                </a:solidFill>
              </a:ln>
              <a:latin typeface="+mj-lt"/>
              <a:cs typeface="Times New Roman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40CA954-577D-C647-B822-B7C922E6DABF}"/>
              </a:ext>
            </a:extLst>
          </p:cNvPr>
          <p:cNvSpPr/>
          <p:nvPr/>
        </p:nvSpPr>
        <p:spPr>
          <a:xfrm>
            <a:off x="533400" y="2784878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BB2982DE-308D-104F-9D09-8650778B26FA}"/>
              </a:ext>
            </a:extLst>
          </p:cNvPr>
          <p:cNvSpPr/>
          <p:nvPr/>
        </p:nvSpPr>
        <p:spPr>
          <a:xfrm>
            <a:off x="533400" y="3311619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79074777-55C2-374A-8D15-383176623973}"/>
              </a:ext>
            </a:extLst>
          </p:cNvPr>
          <p:cNvSpPr/>
          <p:nvPr/>
        </p:nvSpPr>
        <p:spPr>
          <a:xfrm>
            <a:off x="533400" y="3859688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5842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283DD2C-BF08-1940-A4B9-0AE6A76242B8}"/>
              </a:ext>
            </a:extLst>
          </p:cNvPr>
          <p:cNvSpPr/>
          <p:nvPr/>
        </p:nvSpPr>
        <p:spPr>
          <a:xfrm>
            <a:off x="609600" y="419100"/>
            <a:ext cx="419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Simplified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 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Accumulation Annuity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274D85-DF38-43DE-92F8-E4D266766FBA}"/>
              </a:ext>
            </a:extLst>
          </p:cNvPr>
          <p:cNvGrpSpPr/>
          <p:nvPr/>
        </p:nvGrpSpPr>
        <p:grpSpPr>
          <a:xfrm>
            <a:off x="6069017" y="1118540"/>
            <a:ext cx="5125156" cy="750077"/>
            <a:chOff x="5832444" y="924350"/>
            <a:chExt cx="5305425" cy="776460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3896945-3B58-4919-B3F9-5FA0AC0FAEB5}"/>
                </a:ext>
              </a:extLst>
            </p:cNvPr>
            <p:cNvSpPr/>
            <p:nvPr/>
          </p:nvSpPr>
          <p:spPr>
            <a:xfrm rot="10800000">
              <a:off x="5832444" y="924350"/>
              <a:ext cx="5305425" cy="776460"/>
            </a:xfrm>
            <a:custGeom>
              <a:avLst/>
              <a:gdLst>
                <a:gd name="connsiteX0" fmla="*/ 56436 w 5616186"/>
                <a:gd name="connsiteY0" fmla="*/ 1281709 h 1281709"/>
                <a:gd name="connsiteX1" fmla="*/ 0 w 5616186"/>
                <a:gd name="connsiteY1" fmla="*/ 1281709 h 1281709"/>
                <a:gd name="connsiteX2" fmla="*/ 326442 w 5616186"/>
                <a:gd name="connsiteY2" fmla="*/ 220221 h 1281709"/>
                <a:gd name="connsiteX3" fmla="*/ 418011 w 5616186"/>
                <a:gd name="connsiteY3" fmla="*/ 198641 h 1281709"/>
                <a:gd name="connsiteX4" fmla="*/ 2808092 w 5616186"/>
                <a:gd name="connsiteY4" fmla="*/ 0 h 1281709"/>
                <a:gd name="connsiteX5" fmla="*/ 5198173 w 5616186"/>
                <a:gd name="connsiteY5" fmla="*/ 198641 h 1281709"/>
                <a:gd name="connsiteX6" fmla="*/ 5289745 w 5616186"/>
                <a:gd name="connsiteY6" fmla="*/ 220222 h 1281709"/>
                <a:gd name="connsiteX7" fmla="*/ 5460806 w 5616186"/>
                <a:gd name="connsiteY7" fmla="*/ 776460 h 1281709"/>
                <a:gd name="connsiteX8" fmla="*/ 5376479 w 5616186"/>
                <a:gd name="connsiteY8" fmla="*/ 753168 h 1281709"/>
                <a:gd name="connsiteX9" fmla="*/ 2808092 w 5616186"/>
                <a:gd name="connsiteY9" fmla="*/ 524016 h 1281709"/>
                <a:gd name="connsiteX10" fmla="*/ 239705 w 5616186"/>
                <a:gd name="connsiteY10" fmla="*/ 753168 h 1281709"/>
                <a:gd name="connsiteX11" fmla="*/ 155381 w 5616186"/>
                <a:gd name="connsiteY11" fmla="*/ 776459 h 1281709"/>
                <a:gd name="connsiteX12" fmla="*/ 5461 w 5616186"/>
                <a:gd name="connsiteY12" fmla="*/ 1263952 h 1281709"/>
                <a:gd name="connsiteX13" fmla="*/ 5616186 w 5616186"/>
                <a:gd name="connsiteY13" fmla="*/ 1281709 h 1281709"/>
                <a:gd name="connsiteX14" fmla="*/ 5559748 w 5616186"/>
                <a:gd name="connsiteY14" fmla="*/ 1281709 h 1281709"/>
                <a:gd name="connsiteX15" fmla="*/ 5610725 w 5616186"/>
                <a:gd name="connsiteY15" fmla="*/ 1263952 h 1281709"/>
                <a:gd name="connsiteX16" fmla="*/ 5538697 w 5616186"/>
                <a:gd name="connsiteY16" fmla="*/ 1029736 h 1281709"/>
                <a:gd name="connsiteX0" fmla="*/ 56436 w 5610725"/>
                <a:gd name="connsiteY0" fmla="*/ 1281709 h 1281709"/>
                <a:gd name="connsiteX1" fmla="*/ 0 w 5610725"/>
                <a:gd name="connsiteY1" fmla="*/ 1281709 h 1281709"/>
                <a:gd name="connsiteX2" fmla="*/ 326442 w 5610725"/>
                <a:gd name="connsiteY2" fmla="*/ 220221 h 1281709"/>
                <a:gd name="connsiteX3" fmla="*/ 418011 w 5610725"/>
                <a:gd name="connsiteY3" fmla="*/ 198641 h 1281709"/>
                <a:gd name="connsiteX4" fmla="*/ 2808092 w 5610725"/>
                <a:gd name="connsiteY4" fmla="*/ 0 h 1281709"/>
                <a:gd name="connsiteX5" fmla="*/ 5198173 w 5610725"/>
                <a:gd name="connsiteY5" fmla="*/ 198641 h 1281709"/>
                <a:gd name="connsiteX6" fmla="*/ 5289745 w 5610725"/>
                <a:gd name="connsiteY6" fmla="*/ 220222 h 1281709"/>
                <a:gd name="connsiteX7" fmla="*/ 5460806 w 5610725"/>
                <a:gd name="connsiteY7" fmla="*/ 776460 h 1281709"/>
                <a:gd name="connsiteX8" fmla="*/ 5376479 w 5610725"/>
                <a:gd name="connsiteY8" fmla="*/ 753168 h 1281709"/>
                <a:gd name="connsiteX9" fmla="*/ 2808092 w 5610725"/>
                <a:gd name="connsiteY9" fmla="*/ 524016 h 1281709"/>
                <a:gd name="connsiteX10" fmla="*/ 239705 w 5610725"/>
                <a:gd name="connsiteY10" fmla="*/ 753168 h 1281709"/>
                <a:gd name="connsiteX11" fmla="*/ 155381 w 5610725"/>
                <a:gd name="connsiteY11" fmla="*/ 776459 h 1281709"/>
                <a:gd name="connsiteX12" fmla="*/ 5461 w 5610725"/>
                <a:gd name="connsiteY12" fmla="*/ 1263952 h 1281709"/>
                <a:gd name="connsiteX13" fmla="*/ 56436 w 5610725"/>
                <a:gd name="connsiteY13" fmla="*/ 1281709 h 1281709"/>
                <a:gd name="connsiteX14" fmla="*/ 5538697 w 5610725"/>
                <a:gd name="connsiteY14" fmla="*/ 1029736 h 1281709"/>
                <a:gd name="connsiteX15" fmla="*/ 5559748 w 5610725"/>
                <a:gd name="connsiteY15" fmla="*/ 1281709 h 1281709"/>
                <a:gd name="connsiteX16" fmla="*/ 5610725 w 5610725"/>
                <a:gd name="connsiteY16" fmla="*/ 1263952 h 1281709"/>
                <a:gd name="connsiteX17" fmla="*/ 5538697 w 5610725"/>
                <a:gd name="connsiteY17" fmla="*/ 1029736 h 1281709"/>
                <a:gd name="connsiteX0" fmla="*/ 56436 w 5559748"/>
                <a:gd name="connsiteY0" fmla="*/ 1281709 h 1281709"/>
                <a:gd name="connsiteX1" fmla="*/ 0 w 5559748"/>
                <a:gd name="connsiteY1" fmla="*/ 1281709 h 1281709"/>
                <a:gd name="connsiteX2" fmla="*/ 326442 w 5559748"/>
                <a:gd name="connsiteY2" fmla="*/ 220221 h 1281709"/>
                <a:gd name="connsiteX3" fmla="*/ 418011 w 5559748"/>
                <a:gd name="connsiteY3" fmla="*/ 198641 h 1281709"/>
                <a:gd name="connsiteX4" fmla="*/ 2808092 w 5559748"/>
                <a:gd name="connsiteY4" fmla="*/ 0 h 1281709"/>
                <a:gd name="connsiteX5" fmla="*/ 5198173 w 5559748"/>
                <a:gd name="connsiteY5" fmla="*/ 198641 h 1281709"/>
                <a:gd name="connsiteX6" fmla="*/ 5289745 w 5559748"/>
                <a:gd name="connsiteY6" fmla="*/ 220222 h 1281709"/>
                <a:gd name="connsiteX7" fmla="*/ 5460806 w 5559748"/>
                <a:gd name="connsiteY7" fmla="*/ 776460 h 1281709"/>
                <a:gd name="connsiteX8" fmla="*/ 5376479 w 5559748"/>
                <a:gd name="connsiteY8" fmla="*/ 753168 h 1281709"/>
                <a:gd name="connsiteX9" fmla="*/ 2808092 w 5559748"/>
                <a:gd name="connsiteY9" fmla="*/ 524016 h 1281709"/>
                <a:gd name="connsiteX10" fmla="*/ 239705 w 5559748"/>
                <a:gd name="connsiteY10" fmla="*/ 753168 h 1281709"/>
                <a:gd name="connsiteX11" fmla="*/ 155381 w 5559748"/>
                <a:gd name="connsiteY11" fmla="*/ 776459 h 1281709"/>
                <a:gd name="connsiteX12" fmla="*/ 5461 w 5559748"/>
                <a:gd name="connsiteY12" fmla="*/ 1263952 h 1281709"/>
                <a:gd name="connsiteX13" fmla="*/ 56436 w 5559748"/>
                <a:gd name="connsiteY13" fmla="*/ 1281709 h 1281709"/>
                <a:gd name="connsiteX14" fmla="*/ 5538697 w 5559748"/>
                <a:gd name="connsiteY14" fmla="*/ 1029736 h 1281709"/>
                <a:gd name="connsiteX15" fmla="*/ 5559748 w 5559748"/>
                <a:gd name="connsiteY15" fmla="*/ 1281709 h 1281709"/>
                <a:gd name="connsiteX16" fmla="*/ 5538697 w 5559748"/>
                <a:gd name="connsiteY16" fmla="*/ 1029736 h 1281709"/>
                <a:gd name="connsiteX0" fmla="*/ 56436 w 5460806"/>
                <a:gd name="connsiteY0" fmla="*/ 1281709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12" fmla="*/ 5461 w 5460806"/>
                <a:gd name="connsiteY12" fmla="*/ 1263952 h 1281709"/>
                <a:gd name="connsiteX13" fmla="*/ 56436 w 5460806"/>
                <a:gd name="connsiteY13" fmla="*/ 1281709 h 1281709"/>
                <a:gd name="connsiteX0" fmla="*/ 5461 w 5460806"/>
                <a:gd name="connsiteY0" fmla="*/ 1263952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12" fmla="*/ 5461 w 5460806"/>
                <a:gd name="connsiteY12" fmla="*/ 1263952 h 1281709"/>
                <a:gd name="connsiteX0" fmla="*/ 155381 w 5460806"/>
                <a:gd name="connsiteY0" fmla="*/ 776459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0" fmla="*/ 0 w 5305425"/>
                <a:gd name="connsiteY0" fmla="*/ 776459 h 776460"/>
                <a:gd name="connsiteX1" fmla="*/ 171061 w 5305425"/>
                <a:gd name="connsiteY1" fmla="*/ 220221 h 776460"/>
                <a:gd name="connsiteX2" fmla="*/ 262630 w 5305425"/>
                <a:gd name="connsiteY2" fmla="*/ 198641 h 776460"/>
                <a:gd name="connsiteX3" fmla="*/ 2652711 w 5305425"/>
                <a:gd name="connsiteY3" fmla="*/ 0 h 776460"/>
                <a:gd name="connsiteX4" fmla="*/ 5042792 w 5305425"/>
                <a:gd name="connsiteY4" fmla="*/ 198641 h 776460"/>
                <a:gd name="connsiteX5" fmla="*/ 5134364 w 5305425"/>
                <a:gd name="connsiteY5" fmla="*/ 220222 h 776460"/>
                <a:gd name="connsiteX6" fmla="*/ 5305425 w 5305425"/>
                <a:gd name="connsiteY6" fmla="*/ 776460 h 776460"/>
                <a:gd name="connsiteX7" fmla="*/ 5221098 w 5305425"/>
                <a:gd name="connsiteY7" fmla="*/ 753168 h 776460"/>
                <a:gd name="connsiteX8" fmla="*/ 2652711 w 5305425"/>
                <a:gd name="connsiteY8" fmla="*/ 524016 h 776460"/>
                <a:gd name="connsiteX9" fmla="*/ 84324 w 5305425"/>
                <a:gd name="connsiteY9" fmla="*/ 753168 h 776460"/>
                <a:gd name="connsiteX10" fmla="*/ 0 w 5305425"/>
                <a:gd name="connsiteY10" fmla="*/ 776459 h 77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05425" h="776460">
                  <a:moveTo>
                    <a:pt x="0" y="776459"/>
                  </a:moveTo>
                  <a:lnTo>
                    <a:pt x="171061" y="220221"/>
                  </a:lnTo>
                  <a:lnTo>
                    <a:pt x="262630" y="198641"/>
                  </a:lnTo>
                  <a:cubicBezTo>
                    <a:pt x="830733" y="77326"/>
                    <a:pt x="1690482" y="0"/>
                    <a:pt x="2652711" y="0"/>
                  </a:cubicBezTo>
                  <a:cubicBezTo>
                    <a:pt x="3614941" y="0"/>
                    <a:pt x="4474689" y="77326"/>
                    <a:pt x="5042792" y="198641"/>
                  </a:cubicBezTo>
                  <a:lnTo>
                    <a:pt x="5134364" y="220222"/>
                  </a:lnTo>
                  <a:lnTo>
                    <a:pt x="5305425" y="776460"/>
                  </a:lnTo>
                  <a:lnTo>
                    <a:pt x="5221098" y="753168"/>
                  </a:lnTo>
                  <a:cubicBezTo>
                    <a:pt x="4664479" y="614914"/>
                    <a:pt x="3721855" y="524016"/>
                    <a:pt x="2652711" y="524016"/>
                  </a:cubicBezTo>
                  <a:cubicBezTo>
                    <a:pt x="1583567" y="524016"/>
                    <a:pt x="640943" y="614914"/>
                    <a:pt x="84324" y="753168"/>
                  </a:cubicBezTo>
                  <a:lnTo>
                    <a:pt x="0" y="776459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73" name="TextBox 16">
              <a:extLst>
                <a:ext uri="{FF2B5EF4-FFF2-40B4-BE49-F238E27FC236}">
                  <a16:creationId xmlns:a16="http://schemas.microsoft.com/office/drawing/2014/main" id="{6FAB254D-721B-424A-91E6-C96C41D29D9F}"/>
                </a:ext>
              </a:extLst>
            </p:cNvPr>
            <p:cNvSpPr txBox="1"/>
            <p:nvPr/>
          </p:nvSpPr>
          <p:spPr>
            <a:xfrm>
              <a:off x="7229032" y="1191693"/>
              <a:ext cx="2512245" cy="50291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Income Type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CC9906A-09B8-4D89-AED8-2B260400588F}"/>
              </a:ext>
            </a:extLst>
          </p:cNvPr>
          <p:cNvGrpSpPr/>
          <p:nvPr/>
        </p:nvGrpSpPr>
        <p:grpSpPr>
          <a:xfrm>
            <a:off x="5918917" y="418675"/>
            <a:ext cx="5425358" cy="943729"/>
            <a:chOff x="5918917" y="418675"/>
            <a:chExt cx="5425358" cy="9437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E87815-A6F2-4F37-9A2B-78D1EE762005}"/>
                </a:ext>
              </a:extLst>
            </p:cNvPr>
            <p:cNvGrpSpPr/>
            <p:nvPr/>
          </p:nvGrpSpPr>
          <p:grpSpPr>
            <a:xfrm>
              <a:off x="5924192" y="638288"/>
              <a:ext cx="5414807" cy="724116"/>
              <a:chOff x="5682525" y="427206"/>
              <a:chExt cx="5605264" cy="749586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DF5EBD1-9D2B-4577-AE77-BE6EDB7B85D9}"/>
                  </a:ext>
                </a:extLst>
              </p:cNvPr>
              <p:cNvSpPr/>
              <p:nvPr/>
            </p:nvSpPr>
            <p:spPr>
              <a:xfrm rot="10800000">
                <a:off x="5682525" y="427206"/>
                <a:ext cx="5605264" cy="749586"/>
              </a:xfrm>
              <a:custGeom>
                <a:avLst/>
                <a:gdLst>
                  <a:gd name="connsiteX0" fmla="*/ 27701 w 5605264"/>
                  <a:gd name="connsiteY0" fmla="*/ 749586 h 749586"/>
                  <a:gd name="connsiteX1" fmla="*/ 0 w 5605264"/>
                  <a:gd name="connsiteY1" fmla="*/ 739936 h 749586"/>
                  <a:gd name="connsiteX2" fmla="*/ 149920 w 5605264"/>
                  <a:gd name="connsiteY2" fmla="*/ 252443 h 749586"/>
                  <a:gd name="connsiteX3" fmla="*/ 234244 w 5605264"/>
                  <a:gd name="connsiteY3" fmla="*/ 229152 h 749586"/>
                  <a:gd name="connsiteX4" fmla="*/ 2802631 w 5605264"/>
                  <a:gd name="connsiteY4" fmla="*/ 0 h 749586"/>
                  <a:gd name="connsiteX5" fmla="*/ 5371018 w 5605264"/>
                  <a:gd name="connsiteY5" fmla="*/ 229152 h 749586"/>
                  <a:gd name="connsiteX6" fmla="*/ 5455345 w 5605264"/>
                  <a:gd name="connsiteY6" fmla="*/ 252444 h 749586"/>
                  <a:gd name="connsiteX7" fmla="*/ 5605264 w 5605264"/>
                  <a:gd name="connsiteY7" fmla="*/ 739936 h 749586"/>
                  <a:gd name="connsiteX8" fmla="*/ 5577563 w 5605264"/>
                  <a:gd name="connsiteY8" fmla="*/ 749585 h 749586"/>
                  <a:gd name="connsiteX9" fmla="*/ 5553675 w 5605264"/>
                  <a:gd name="connsiteY9" fmla="*/ 732413 h 749586"/>
                  <a:gd name="connsiteX10" fmla="*/ 2802632 w 5605264"/>
                  <a:gd name="connsiteY10" fmla="*/ 569925 h 749586"/>
                  <a:gd name="connsiteX11" fmla="*/ 51589 w 5605264"/>
                  <a:gd name="connsiteY11" fmla="*/ 732413 h 749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05264" h="749586">
                    <a:moveTo>
                      <a:pt x="27701" y="749586"/>
                    </a:moveTo>
                    <a:lnTo>
                      <a:pt x="0" y="739936"/>
                    </a:lnTo>
                    <a:lnTo>
                      <a:pt x="149920" y="252443"/>
                    </a:lnTo>
                    <a:lnTo>
                      <a:pt x="234244" y="229152"/>
                    </a:lnTo>
                    <a:cubicBezTo>
                      <a:pt x="790863" y="90898"/>
                      <a:pt x="1733487" y="0"/>
                      <a:pt x="2802631" y="0"/>
                    </a:cubicBezTo>
                    <a:cubicBezTo>
                      <a:pt x="3871775" y="0"/>
                      <a:pt x="4814399" y="90898"/>
                      <a:pt x="5371018" y="229152"/>
                    </a:cubicBezTo>
                    <a:lnTo>
                      <a:pt x="5455345" y="252444"/>
                    </a:lnTo>
                    <a:lnTo>
                      <a:pt x="5605264" y="739936"/>
                    </a:lnTo>
                    <a:lnTo>
                      <a:pt x="5577563" y="749585"/>
                    </a:lnTo>
                    <a:lnTo>
                      <a:pt x="5553675" y="732413"/>
                    </a:lnTo>
                    <a:cubicBezTo>
                      <a:pt x="5291831" y="639681"/>
                      <a:pt x="4159641" y="569925"/>
                      <a:pt x="2802632" y="569925"/>
                    </a:cubicBezTo>
                    <a:cubicBezTo>
                      <a:pt x="1445623" y="569925"/>
                      <a:pt x="313434" y="639681"/>
                      <a:pt x="51589" y="732413"/>
                    </a:cubicBezTo>
                    <a:close/>
                  </a:path>
                </a:pathLst>
              </a:custGeom>
              <a:solidFill>
                <a:srgbClr val="000044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LID4096"/>
              </a:p>
            </p:txBody>
          </p:sp>
          <p:sp>
            <p:nvSpPr>
              <p:cNvPr id="70" name="TextBox 16">
                <a:extLst>
                  <a:ext uri="{FF2B5EF4-FFF2-40B4-BE49-F238E27FC236}">
                    <a16:creationId xmlns:a16="http://schemas.microsoft.com/office/drawing/2014/main" id="{DF203879-DE6C-4055-9EEB-9D89E8059C3F}"/>
                  </a:ext>
                </a:extLst>
              </p:cNvPr>
              <p:cNvSpPr txBox="1"/>
              <p:nvPr/>
            </p:nvSpPr>
            <p:spPr>
              <a:xfrm>
                <a:off x="7183597" y="670285"/>
                <a:ext cx="2603121" cy="50292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Annuity Type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6EFB130-0FD3-4474-BF41-1C8606FF0F00}"/>
                </a:ext>
              </a:extLst>
            </p:cNvPr>
            <p:cNvGrpSpPr/>
            <p:nvPr/>
          </p:nvGrpSpPr>
          <p:grpSpPr>
            <a:xfrm>
              <a:off x="5918917" y="418675"/>
              <a:ext cx="5425358" cy="393532"/>
              <a:chOff x="5677064" y="199868"/>
              <a:chExt cx="5616186" cy="407374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C8BDBF4-5E4A-4D90-8570-416D3BA5EE67}"/>
                  </a:ext>
                </a:extLst>
              </p:cNvPr>
              <p:cNvSpPr/>
              <p:nvPr/>
            </p:nvSpPr>
            <p:spPr>
              <a:xfrm>
                <a:off x="5677064" y="199868"/>
                <a:ext cx="5616186" cy="406999"/>
              </a:xfrm>
              <a:prstGeom prst="ellipse">
                <a:avLst/>
              </a:prstGeom>
              <a:gradFill>
                <a:gsLst>
                  <a:gs pos="885">
                    <a:schemeClr val="bg2"/>
                  </a:gs>
                  <a:gs pos="57000">
                    <a:schemeClr val="accent1">
                      <a:lumMod val="4000"/>
                      <a:lumOff val="96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3" name="TextBox 16">
                <a:extLst>
                  <a:ext uri="{FF2B5EF4-FFF2-40B4-BE49-F238E27FC236}">
                    <a16:creationId xmlns:a16="http://schemas.microsoft.com/office/drawing/2014/main" id="{10AFCB9E-50FF-4957-B5BB-BADD5F0A5450}"/>
                  </a:ext>
                </a:extLst>
              </p:cNvPr>
              <p:cNvSpPr txBox="1"/>
              <p:nvPr/>
            </p:nvSpPr>
            <p:spPr>
              <a:xfrm>
                <a:off x="7155018" y="208989"/>
                <a:ext cx="2660277" cy="39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lumMod val="60000"/>
                          <a:lumOff val="40000"/>
                          <a:alpha val="0"/>
                        </a:schemeClr>
                      </a:solidFill>
                    </a:ln>
                    <a:solidFill>
                      <a:srgbClr val="000044"/>
                    </a:solidFill>
                    <a:cs typeface="Times New Roman" charset="0"/>
                  </a:rPr>
                  <a:t>10 LEVERS:</a:t>
                </a: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7FB1386-33EC-4DED-8138-57C24A05AFF5}"/>
              </a:ext>
            </a:extLst>
          </p:cNvPr>
          <p:cNvSpPr/>
          <p:nvPr/>
        </p:nvSpPr>
        <p:spPr>
          <a:xfrm>
            <a:off x="609600" y="6469357"/>
            <a:ext cx="2834368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</a:rPr>
              <a:t>* Some fees or limitations may still apply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6D996D0D-4286-4FC2-B0F7-7E53100CD7CF}"/>
              </a:ext>
            </a:extLst>
          </p:cNvPr>
          <p:cNvSpPr txBox="1"/>
          <p:nvPr/>
        </p:nvSpPr>
        <p:spPr>
          <a:xfrm>
            <a:off x="609600" y="2653432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None</a:t>
            </a:r>
          </a:p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Withdrawals</a:t>
            </a:r>
          </a:p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Guaranteed</a:t>
            </a:r>
            <a:endParaRPr lang="en-US" sz="3600" b="1" dirty="0">
              <a:ln>
                <a:solidFill>
                  <a:schemeClr val="accent1">
                    <a:lumMod val="60000"/>
                    <a:lumOff val="40000"/>
                    <a:alpha val="0"/>
                  </a:schemeClr>
                </a:solidFill>
              </a:ln>
              <a:latin typeface="+mj-lt"/>
              <a:cs typeface="Times New Roman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88FA1000-8972-B844-A213-6A0A8D2D9601}"/>
              </a:ext>
            </a:extLst>
          </p:cNvPr>
          <p:cNvSpPr/>
          <p:nvPr/>
        </p:nvSpPr>
        <p:spPr>
          <a:xfrm>
            <a:off x="533400" y="2784878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20F0985F-8ADD-714C-ABE2-4D62FF26D335}"/>
              </a:ext>
            </a:extLst>
          </p:cNvPr>
          <p:cNvSpPr/>
          <p:nvPr/>
        </p:nvSpPr>
        <p:spPr>
          <a:xfrm>
            <a:off x="533400" y="3311619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196155F9-42B3-7340-A89B-C52486D0F3C3}"/>
              </a:ext>
            </a:extLst>
          </p:cNvPr>
          <p:cNvSpPr/>
          <p:nvPr/>
        </p:nvSpPr>
        <p:spPr>
          <a:xfrm>
            <a:off x="533400" y="3859688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0028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283DD2C-BF08-1940-A4B9-0AE6A76242B8}"/>
              </a:ext>
            </a:extLst>
          </p:cNvPr>
          <p:cNvSpPr/>
          <p:nvPr/>
        </p:nvSpPr>
        <p:spPr>
          <a:xfrm>
            <a:off x="609600" y="419100"/>
            <a:ext cx="419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Simplified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 Accumulation Annuity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274D85-DF38-43DE-92F8-E4D266766FBA}"/>
              </a:ext>
            </a:extLst>
          </p:cNvPr>
          <p:cNvGrpSpPr/>
          <p:nvPr/>
        </p:nvGrpSpPr>
        <p:grpSpPr>
          <a:xfrm>
            <a:off x="6069017" y="1118540"/>
            <a:ext cx="5125156" cy="750077"/>
            <a:chOff x="5832444" y="924350"/>
            <a:chExt cx="5305425" cy="776460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3896945-3B58-4919-B3F9-5FA0AC0FAEB5}"/>
                </a:ext>
              </a:extLst>
            </p:cNvPr>
            <p:cNvSpPr/>
            <p:nvPr/>
          </p:nvSpPr>
          <p:spPr>
            <a:xfrm rot="10800000">
              <a:off x="5832444" y="924350"/>
              <a:ext cx="5305425" cy="776460"/>
            </a:xfrm>
            <a:custGeom>
              <a:avLst/>
              <a:gdLst>
                <a:gd name="connsiteX0" fmla="*/ 56436 w 5616186"/>
                <a:gd name="connsiteY0" fmla="*/ 1281709 h 1281709"/>
                <a:gd name="connsiteX1" fmla="*/ 0 w 5616186"/>
                <a:gd name="connsiteY1" fmla="*/ 1281709 h 1281709"/>
                <a:gd name="connsiteX2" fmla="*/ 326442 w 5616186"/>
                <a:gd name="connsiteY2" fmla="*/ 220221 h 1281709"/>
                <a:gd name="connsiteX3" fmla="*/ 418011 w 5616186"/>
                <a:gd name="connsiteY3" fmla="*/ 198641 h 1281709"/>
                <a:gd name="connsiteX4" fmla="*/ 2808092 w 5616186"/>
                <a:gd name="connsiteY4" fmla="*/ 0 h 1281709"/>
                <a:gd name="connsiteX5" fmla="*/ 5198173 w 5616186"/>
                <a:gd name="connsiteY5" fmla="*/ 198641 h 1281709"/>
                <a:gd name="connsiteX6" fmla="*/ 5289745 w 5616186"/>
                <a:gd name="connsiteY6" fmla="*/ 220222 h 1281709"/>
                <a:gd name="connsiteX7" fmla="*/ 5460806 w 5616186"/>
                <a:gd name="connsiteY7" fmla="*/ 776460 h 1281709"/>
                <a:gd name="connsiteX8" fmla="*/ 5376479 w 5616186"/>
                <a:gd name="connsiteY8" fmla="*/ 753168 h 1281709"/>
                <a:gd name="connsiteX9" fmla="*/ 2808092 w 5616186"/>
                <a:gd name="connsiteY9" fmla="*/ 524016 h 1281709"/>
                <a:gd name="connsiteX10" fmla="*/ 239705 w 5616186"/>
                <a:gd name="connsiteY10" fmla="*/ 753168 h 1281709"/>
                <a:gd name="connsiteX11" fmla="*/ 155381 w 5616186"/>
                <a:gd name="connsiteY11" fmla="*/ 776459 h 1281709"/>
                <a:gd name="connsiteX12" fmla="*/ 5461 w 5616186"/>
                <a:gd name="connsiteY12" fmla="*/ 1263952 h 1281709"/>
                <a:gd name="connsiteX13" fmla="*/ 5616186 w 5616186"/>
                <a:gd name="connsiteY13" fmla="*/ 1281709 h 1281709"/>
                <a:gd name="connsiteX14" fmla="*/ 5559748 w 5616186"/>
                <a:gd name="connsiteY14" fmla="*/ 1281709 h 1281709"/>
                <a:gd name="connsiteX15" fmla="*/ 5610725 w 5616186"/>
                <a:gd name="connsiteY15" fmla="*/ 1263952 h 1281709"/>
                <a:gd name="connsiteX16" fmla="*/ 5538697 w 5616186"/>
                <a:gd name="connsiteY16" fmla="*/ 1029736 h 1281709"/>
                <a:gd name="connsiteX0" fmla="*/ 56436 w 5610725"/>
                <a:gd name="connsiteY0" fmla="*/ 1281709 h 1281709"/>
                <a:gd name="connsiteX1" fmla="*/ 0 w 5610725"/>
                <a:gd name="connsiteY1" fmla="*/ 1281709 h 1281709"/>
                <a:gd name="connsiteX2" fmla="*/ 326442 w 5610725"/>
                <a:gd name="connsiteY2" fmla="*/ 220221 h 1281709"/>
                <a:gd name="connsiteX3" fmla="*/ 418011 w 5610725"/>
                <a:gd name="connsiteY3" fmla="*/ 198641 h 1281709"/>
                <a:gd name="connsiteX4" fmla="*/ 2808092 w 5610725"/>
                <a:gd name="connsiteY4" fmla="*/ 0 h 1281709"/>
                <a:gd name="connsiteX5" fmla="*/ 5198173 w 5610725"/>
                <a:gd name="connsiteY5" fmla="*/ 198641 h 1281709"/>
                <a:gd name="connsiteX6" fmla="*/ 5289745 w 5610725"/>
                <a:gd name="connsiteY6" fmla="*/ 220222 h 1281709"/>
                <a:gd name="connsiteX7" fmla="*/ 5460806 w 5610725"/>
                <a:gd name="connsiteY7" fmla="*/ 776460 h 1281709"/>
                <a:gd name="connsiteX8" fmla="*/ 5376479 w 5610725"/>
                <a:gd name="connsiteY8" fmla="*/ 753168 h 1281709"/>
                <a:gd name="connsiteX9" fmla="*/ 2808092 w 5610725"/>
                <a:gd name="connsiteY9" fmla="*/ 524016 h 1281709"/>
                <a:gd name="connsiteX10" fmla="*/ 239705 w 5610725"/>
                <a:gd name="connsiteY10" fmla="*/ 753168 h 1281709"/>
                <a:gd name="connsiteX11" fmla="*/ 155381 w 5610725"/>
                <a:gd name="connsiteY11" fmla="*/ 776459 h 1281709"/>
                <a:gd name="connsiteX12" fmla="*/ 5461 w 5610725"/>
                <a:gd name="connsiteY12" fmla="*/ 1263952 h 1281709"/>
                <a:gd name="connsiteX13" fmla="*/ 56436 w 5610725"/>
                <a:gd name="connsiteY13" fmla="*/ 1281709 h 1281709"/>
                <a:gd name="connsiteX14" fmla="*/ 5538697 w 5610725"/>
                <a:gd name="connsiteY14" fmla="*/ 1029736 h 1281709"/>
                <a:gd name="connsiteX15" fmla="*/ 5559748 w 5610725"/>
                <a:gd name="connsiteY15" fmla="*/ 1281709 h 1281709"/>
                <a:gd name="connsiteX16" fmla="*/ 5610725 w 5610725"/>
                <a:gd name="connsiteY16" fmla="*/ 1263952 h 1281709"/>
                <a:gd name="connsiteX17" fmla="*/ 5538697 w 5610725"/>
                <a:gd name="connsiteY17" fmla="*/ 1029736 h 1281709"/>
                <a:gd name="connsiteX0" fmla="*/ 56436 w 5559748"/>
                <a:gd name="connsiteY0" fmla="*/ 1281709 h 1281709"/>
                <a:gd name="connsiteX1" fmla="*/ 0 w 5559748"/>
                <a:gd name="connsiteY1" fmla="*/ 1281709 h 1281709"/>
                <a:gd name="connsiteX2" fmla="*/ 326442 w 5559748"/>
                <a:gd name="connsiteY2" fmla="*/ 220221 h 1281709"/>
                <a:gd name="connsiteX3" fmla="*/ 418011 w 5559748"/>
                <a:gd name="connsiteY3" fmla="*/ 198641 h 1281709"/>
                <a:gd name="connsiteX4" fmla="*/ 2808092 w 5559748"/>
                <a:gd name="connsiteY4" fmla="*/ 0 h 1281709"/>
                <a:gd name="connsiteX5" fmla="*/ 5198173 w 5559748"/>
                <a:gd name="connsiteY5" fmla="*/ 198641 h 1281709"/>
                <a:gd name="connsiteX6" fmla="*/ 5289745 w 5559748"/>
                <a:gd name="connsiteY6" fmla="*/ 220222 h 1281709"/>
                <a:gd name="connsiteX7" fmla="*/ 5460806 w 5559748"/>
                <a:gd name="connsiteY7" fmla="*/ 776460 h 1281709"/>
                <a:gd name="connsiteX8" fmla="*/ 5376479 w 5559748"/>
                <a:gd name="connsiteY8" fmla="*/ 753168 h 1281709"/>
                <a:gd name="connsiteX9" fmla="*/ 2808092 w 5559748"/>
                <a:gd name="connsiteY9" fmla="*/ 524016 h 1281709"/>
                <a:gd name="connsiteX10" fmla="*/ 239705 w 5559748"/>
                <a:gd name="connsiteY10" fmla="*/ 753168 h 1281709"/>
                <a:gd name="connsiteX11" fmla="*/ 155381 w 5559748"/>
                <a:gd name="connsiteY11" fmla="*/ 776459 h 1281709"/>
                <a:gd name="connsiteX12" fmla="*/ 5461 w 5559748"/>
                <a:gd name="connsiteY12" fmla="*/ 1263952 h 1281709"/>
                <a:gd name="connsiteX13" fmla="*/ 56436 w 5559748"/>
                <a:gd name="connsiteY13" fmla="*/ 1281709 h 1281709"/>
                <a:gd name="connsiteX14" fmla="*/ 5538697 w 5559748"/>
                <a:gd name="connsiteY14" fmla="*/ 1029736 h 1281709"/>
                <a:gd name="connsiteX15" fmla="*/ 5559748 w 5559748"/>
                <a:gd name="connsiteY15" fmla="*/ 1281709 h 1281709"/>
                <a:gd name="connsiteX16" fmla="*/ 5538697 w 5559748"/>
                <a:gd name="connsiteY16" fmla="*/ 1029736 h 1281709"/>
                <a:gd name="connsiteX0" fmla="*/ 56436 w 5460806"/>
                <a:gd name="connsiteY0" fmla="*/ 1281709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12" fmla="*/ 5461 w 5460806"/>
                <a:gd name="connsiteY12" fmla="*/ 1263952 h 1281709"/>
                <a:gd name="connsiteX13" fmla="*/ 56436 w 5460806"/>
                <a:gd name="connsiteY13" fmla="*/ 1281709 h 1281709"/>
                <a:gd name="connsiteX0" fmla="*/ 5461 w 5460806"/>
                <a:gd name="connsiteY0" fmla="*/ 1263952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12" fmla="*/ 5461 w 5460806"/>
                <a:gd name="connsiteY12" fmla="*/ 1263952 h 1281709"/>
                <a:gd name="connsiteX0" fmla="*/ 155381 w 5460806"/>
                <a:gd name="connsiteY0" fmla="*/ 776459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0" fmla="*/ 0 w 5305425"/>
                <a:gd name="connsiteY0" fmla="*/ 776459 h 776460"/>
                <a:gd name="connsiteX1" fmla="*/ 171061 w 5305425"/>
                <a:gd name="connsiteY1" fmla="*/ 220221 h 776460"/>
                <a:gd name="connsiteX2" fmla="*/ 262630 w 5305425"/>
                <a:gd name="connsiteY2" fmla="*/ 198641 h 776460"/>
                <a:gd name="connsiteX3" fmla="*/ 2652711 w 5305425"/>
                <a:gd name="connsiteY3" fmla="*/ 0 h 776460"/>
                <a:gd name="connsiteX4" fmla="*/ 5042792 w 5305425"/>
                <a:gd name="connsiteY4" fmla="*/ 198641 h 776460"/>
                <a:gd name="connsiteX5" fmla="*/ 5134364 w 5305425"/>
                <a:gd name="connsiteY5" fmla="*/ 220222 h 776460"/>
                <a:gd name="connsiteX6" fmla="*/ 5305425 w 5305425"/>
                <a:gd name="connsiteY6" fmla="*/ 776460 h 776460"/>
                <a:gd name="connsiteX7" fmla="*/ 5221098 w 5305425"/>
                <a:gd name="connsiteY7" fmla="*/ 753168 h 776460"/>
                <a:gd name="connsiteX8" fmla="*/ 2652711 w 5305425"/>
                <a:gd name="connsiteY8" fmla="*/ 524016 h 776460"/>
                <a:gd name="connsiteX9" fmla="*/ 84324 w 5305425"/>
                <a:gd name="connsiteY9" fmla="*/ 753168 h 776460"/>
                <a:gd name="connsiteX10" fmla="*/ 0 w 5305425"/>
                <a:gd name="connsiteY10" fmla="*/ 776459 h 77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05425" h="776460">
                  <a:moveTo>
                    <a:pt x="0" y="776459"/>
                  </a:moveTo>
                  <a:lnTo>
                    <a:pt x="171061" y="220221"/>
                  </a:lnTo>
                  <a:lnTo>
                    <a:pt x="262630" y="198641"/>
                  </a:lnTo>
                  <a:cubicBezTo>
                    <a:pt x="830733" y="77326"/>
                    <a:pt x="1690482" y="0"/>
                    <a:pt x="2652711" y="0"/>
                  </a:cubicBezTo>
                  <a:cubicBezTo>
                    <a:pt x="3614941" y="0"/>
                    <a:pt x="4474689" y="77326"/>
                    <a:pt x="5042792" y="198641"/>
                  </a:cubicBezTo>
                  <a:lnTo>
                    <a:pt x="5134364" y="220222"/>
                  </a:lnTo>
                  <a:lnTo>
                    <a:pt x="5305425" y="776460"/>
                  </a:lnTo>
                  <a:lnTo>
                    <a:pt x="5221098" y="753168"/>
                  </a:lnTo>
                  <a:cubicBezTo>
                    <a:pt x="4664479" y="614914"/>
                    <a:pt x="3721855" y="524016"/>
                    <a:pt x="2652711" y="524016"/>
                  </a:cubicBezTo>
                  <a:cubicBezTo>
                    <a:pt x="1583567" y="524016"/>
                    <a:pt x="640943" y="614914"/>
                    <a:pt x="84324" y="753168"/>
                  </a:cubicBezTo>
                  <a:lnTo>
                    <a:pt x="0" y="776459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73" name="TextBox 16">
              <a:extLst>
                <a:ext uri="{FF2B5EF4-FFF2-40B4-BE49-F238E27FC236}">
                  <a16:creationId xmlns:a16="http://schemas.microsoft.com/office/drawing/2014/main" id="{6FAB254D-721B-424A-91E6-C96C41D29D9F}"/>
                </a:ext>
              </a:extLst>
            </p:cNvPr>
            <p:cNvSpPr txBox="1"/>
            <p:nvPr/>
          </p:nvSpPr>
          <p:spPr>
            <a:xfrm>
              <a:off x="7229032" y="1191693"/>
              <a:ext cx="2512245" cy="50291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Income Type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BECDC6-8AF8-4A7C-90CC-D3EC20DE840A}"/>
              </a:ext>
            </a:extLst>
          </p:cNvPr>
          <p:cNvGrpSpPr/>
          <p:nvPr/>
        </p:nvGrpSpPr>
        <p:grpSpPr>
          <a:xfrm>
            <a:off x="6234265" y="1655877"/>
            <a:ext cx="4794659" cy="718951"/>
            <a:chOff x="6003504" y="1480587"/>
            <a:chExt cx="4963303" cy="744239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B7114C3-389B-4309-8B9D-BA2ABC17BEE9}"/>
                </a:ext>
              </a:extLst>
            </p:cNvPr>
            <p:cNvSpPr/>
            <p:nvPr/>
          </p:nvSpPr>
          <p:spPr>
            <a:xfrm rot="10800000">
              <a:off x="6003504" y="1480587"/>
              <a:ext cx="4963303" cy="744239"/>
            </a:xfrm>
            <a:custGeom>
              <a:avLst/>
              <a:gdLst>
                <a:gd name="connsiteX0" fmla="*/ 0 w 4981790"/>
                <a:gd name="connsiteY0" fmla="*/ 804351 h 804351"/>
                <a:gd name="connsiteX1" fmla="*/ 191109 w 4981790"/>
                <a:gd name="connsiteY1" fmla="*/ 182924 h 804351"/>
                <a:gd name="connsiteX2" fmla="*/ 309966 w 4981790"/>
                <a:gd name="connsiteY2" fmla="*/ 159877 h 804351"/>
                <a:gd name="connsiteX3" fmla="*/ 2500137 w 4981790"/>
                <a:gd name="connsiteY3" fmla="*/ 0 h 804351"/>
                <a:gd name="connsiteX4" fmla="*/ 4690308 w 4981790"/>
                <a:gd name="connsiteY4" fmla="*/ 159877 h 804351"/>
                <a:gd name="connsiteX5" fmla="*/ 4809168 w 4981790"/>
                <a:gd name="connsiteY5" fmla="*/ 182925 h 804351"/>
                <a:gd name="connsiteX6" fmla="*/ 4981790 w 4981790"/>
                <a:gd name="connsiteY6" fmla="*/ 744239 h 804351"/>
                <a:gd name="connsiteX7" fmla="*/ 4890218 w 4981790"/>
                <a:gd name="connsiteY7" fmla="*/ 722658 h 804351"/>
                <a:gd name="connsiteX8" fmla="*/ 2500137 w 4981790"/>
                <a:gd name="connsiteY8" fmla="*/ 524017 h 804351"/>
                <a:gd name="connsiteX9" fmla="*/ 110056 w 4981790"/>
                <a:gd name="connsiteY9" fmla="*/ 722658 h 804351"/>
                <a:gd name="connsiteX10" fmla="*/ 18487 w 4981790"/>
                <a:gd name="connsiteY10" fmla="*/ 744238 h 804351"/>
                <a:gd name="connsiteX0" fmla="*/ 0 w 4963303"/>
                <a:gd name="connsiteY0" fmla="*/ 744238 h 744239"/>
                <a:gd name="connsiteX1" fmla="*/ 172622 w 4963303"/>
                <a:gd name="connsiteY1" fmla="*/ 182924 h 744239"/>
                <a:gd name="connsiteX2" fmla="*/ 291479 w 4963303"/>
                <a:gd name="connsiteY2" fmla="*/ 159877 h 744239"/>
                <a:gd name="connsiteX3" fmla="*/ 2481650 w 4963303"/>
                <a:gd name="connsiteY3" fmla="*/ 0 h 744239"/>
                <a:gd name="connsiteX4" fmla="*/ 4671821 w 4963303"/>
                <a:gd name="connsiteY4" fmla="*/ 159877 h 744239"/>
                <a:gd name="connsiteX5" fmla="*/ 4790681 w 4963303"/>
                <a:gd name="connsiteY5" fmla="*/ 182925 h 744239"/>
                <a:gd name="connsiteX6" fmla="*/ 4963303 w 4963303"/>
                <a:gd name="connsiteY6" fmla="*/ 744239 h 744239"/>
                <a:gd name="connsiteX7" fmla="*/ 4871731 w 4963303"/>
                <a:gd name="connsiteY7" fmla="*/ 722658 h 744239"/>
                <a:gd name="connsiteX8" fmla="*/ 2481650 w 4963303"/>
                <a:gd name="connsiteY8" fmla="*/ 524017 h 744239"/>
                <a:gd name="connsiteX9" fmla="*/ 91569 w 4963303"/>
                <a:gd name="connsiteY9" fmla="*/ 722658 h 744239"/>
                <a:gd name="connsiteX10" fmla="*/ 0 w 4963303"/>
                <a:gd name="connsiteY10" fmla="*/ 744238 h 74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63303" h="744239">
                  <a:moveTo>
                    <a:pt x="0" y="744238"/>
                  </a:moveTo>
                  <a:lnTo>
                    <a:pt x="172622" y="182924"/>
                  </a:lnTo>
                  <a:lnTo>
                    <a:pt x="291479" y="159877"/>
                  </a:lnTo>
                  <a:cubicBezTo>
                    <a:pt x="851993" y="61097"/>
                    <a:pt x="1626335" y="0"/>
                    <a:pt x="2481650" y="0"/>
                  </a:cubicBezTo>
                  <a:cubicBezTo>
                    <a:pt x="3336965" y="0"/>
                    <a:pt x="4111307" y="61097"/>
                    <a:pt x="4671821" y="159877"/>
                  </a:cubicBezTo>
                  <a:lnTo>
                    <a:pt x="4790681" y="182925"/>
                  </a:lnTo>
                  <a:lnTo>
                    <a:pt x="4963303" y="744239"/>
                  </a:lnTo>
                  <a:lnTo>
                    <a:pt x="4871731" y="722658"/>
                  </a:lnTo>
                  <a:cubicBezTo>
                    <a:pt x="4303628" y="601343"/>
                    <a:pt x="3443880" y="524017"/>
                    <a:pt x="2481650" y="524017"/>
                  </a:cubicBezTo>
                  <a:cubicBezTo>
                    <a:pt x="1519421" y="524017"/>
                    <a:pt x="659672" y="601343"/>
                    <a:pt x="91569" y="722658"/>
                  </a:cubicBezTo>
                  <a:lnTo>
                    <a:pt x="0" y="744238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2DFA1957-73A6-4605-8E14-5A9D4AD250CC}"/>
                </a:ext>
              </a:extLst>
            </p:cNvPr>
            <p:cNvSpPr txBox="1"/>
            <p:nvPr/>
          </p:nvSpPr>
          <p:spPr>
            <a:xfrm>
              <a:off x="7461686" y="1684047"/>
              <a:ext cx="2046933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Account Type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CC9906A-09B8-4D89-AED8-2B260400588F}"/>
              </a:ext>
            </a:extLst>
          </p:cNvPr>
          <p:cNvGrpSpPr/>
          <p:nvPr/>
        </p:nvGrpSpPr>
        <p:grpSpPr>
          <a:xfrm>
            <a:off x="5918917" y="418675"/>
            <a:ext cx="5425358" cy="943729"/>
            <a:chOff x="5918917" y="418675"/>
            <a:chExt cx="5425358" cy="9437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E87815-A6F2-4F37-9A2B-78D1EE762005}"/>
                </a:ext>
              </a:extLst>
            </p:cNvPr>
            <p:cNvGrpSpPr/>
            <p:nvPr/>
          </p:nvGrpSpPr>
          <p:grpSpPr>
            <a:xfrm>
              <a:off x="5924192" y="638288"/>
              <a:ext cx="5414807" cy="724116"/>
              <a:chOff x="5682525" y="427206"/>
              <a:chExt cx="5605264" cy="749586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DF5EBD1-9D2B-4577-AE77-BE6EDB7B85D9}"/>
                  </a:ext>
                </a:extLst>
              </p:cNvPr>
              <p:cNvSpPr/>
              <p:nvPr/>
            </p:nvSpPr>
            <p:spPr>
              <a:xfrm rot="10800000">
                <a:off x="5682525" y="427206"/>
                <a:ext cx="5605264" cy="749586"/>
              </a:xfrm>
              <a:custGeom>
                <a:avLst/>
                <a:gdLst>
                  <a:gd name="connsiteX0" fmla="*/ 27701 w 5605264"/>
                  <a:gd name="connsiteY0" fmla="*/ 749586 h 749586"/>
                  <a:gd name="connsiteX1" fmla="*/ 0 w 5605264"/>
                  <a:gd name="connsiteY1" fmla="*/ 739936 h 749586"/>
                  <a:gd name="connsiteX2" fmla="*/ 149920 w 5605264"/>
                  <a:gd name="connsiteY2" fmla="*/ 252443 h 749586"/>
                  <a:gd name="connsiteX3" fmla="*/ 234244 w 5605264"/>
                  <a:gd name="connsiteY3" fmla="*/ 229152 h 749586"/>
                  <a:gd name="connsiteX4" fmla="*/ 2802631 w 5605264"/>
                  <a:gd name="connsiteY4" fmla="*/ 0 h 749586"/>
                  <a:gd name="connsiteX5" fmla="*/ 5371018 w 5605264"/>
                  <a:gd name="connsiteY5" fmla="*/ 229152 h 749586"/>
                  <a:gd name="connsiteX6" fmla="*/ 5455345 w 5605264"/>
                  <a:gd name="connsiteY6" fmla="*/ 252444 h 749586"/>
                  <a:gd name="connsiteX7" fmla="*/ 5605264 w 5605264"/>
                  <a:gd name="connsiteY7" fmla="*/ 739936 h 749586"/>
                  <a:gd name="connsiteX8" fmla="*/ 5577563 w 5605264"/>
                  <a:gd name="connsiteY8" fmla="*/ 749585 h 749586"/>
                  <a:gd name="connsiteX9" fmla="*/ 5553675 w 5605264"/>
                  <a:gd name="connsiteY9" fmla="*/ 732413 h 749586"/>
                  <a:gd name="connsiteX10" fmla="*/ 2802632 w 5605264"/>
                  <a:gd name="connsiteY10" fmla="*/ 569925 h 749586"/>
                  <a:gd name="connsiteX11" fmla="*/ 51589 w 5605264"/>
                  <a:gd name="connsiteY11" fmla="*/ 732413 h 749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05264" h="749586">
                    <a:moveTo>
                      <a:pt x="27701" y="749586"/>
                    </a:moveTo>
                    <a:lnTo>
                      <a:pt x="0" y="739936"/>
                    </a:lnTo>
                    <a:lnTo>
                      <a:pt x="149920" y="252443"/>
                    </a:lnTo>
                    <a:lnTo>
                      <a:pt x="234244" y="229152"/>
                    </a:lnTo>
                    <a:cubicBezTo>
                      <a:pt x="790863" y="90898"/>
                      <a:pt x="1733487" y="0"/>
                      <a:pt x="2802631" y="0"/>
                    </a:cubicBezTo>
                    <a:cubicBezTo>
                      <a:pt x="3871775" y="0"/>
                      <a:pt x="4814399" y="90898"/>
                      <a:pt x="5371018" y="229152"/>
                    </a:cubicBezTo>
                    <a:lnTo>
                      <a:pt x="5455345" y="252444"/>
                    </a:lnTo>
                    <a:lnTo>
                      <a:pt x="5605264" y="739936"/>
                    </a:lnTo>
                    <a:lnTo>
                      <a:pt x="5577563" y="749585"/>
                    </a:lnTo>
                    <a:lnTo>
                      <a:pt x="5553675" y="732413"/>
                    </a:lnTo>
                    <a:cubicBezTo>
                      <a:pt x="5291831" y="639681"/>
                      <a:pt x="4159641" y="569925"/>
                      <a:pt x="2802632" y="569925"/>
                    </a:cubicBezTo>
                    <a:cubicBezTo>
                      <a:pt x="1445623" y="569925"/>
                      <a:pt x="313434" y="639681"/>
                      <a:pt x="51589" y="732413"/>
                    </a:cubicBezTo>
                    <a:close/>
                  </a:path>
                </a:pathLst>
              </a:custGeom>
              <a:solidFill>
                <a:srgbClr val="000044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LID4096"/>
              </a:p>
            </p:txBody>
          </p:sp>
          <p:sp>
            <p:nvSpPr>
              <p:cNvPr id="70" name="TextBox 16">
                <a:extLst>
                  <a:ext uri="{FF2B5EF4-FFF2-40B4-BE49-F238E27FC236}">
                    <a16:creationId xmlns:a16="http://schemas.microsoft.com/office/drawing/2014/main" id="{DF203879-DE6C-4055-9EEB-9D89E8059C3F}"/>
                  </a:ext>
                </a:extLst>
              </p:cNvPr>
              <p:cNvSpPr txBox="1"/>
              <p:nvPr/>
            </p:nvSpPr>
            <p:spPr>
              <a:xfrm>
                <a:off x="7183597" y="670285"/>
                <a:ext cx="2603121" cy="50292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Annuity Type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6EFB130-0FD3-4474-BF41-1C8606FF0F00}"/>
                </a:ext>
              </a:extLst>
            </p:cNvPr>
            <p:cNvGrpSpPr/>
            <p:nvPr/>
          </p:nvGrpSpPr>
          <p:grpSpPr>
            <a:xfrm>
              <a:off x="5918917" y="418675"/>
              <a:ext cx="5425358" cy="393532"/>
              <a:chOff x="5677064" y="199868"/>
              <a:chExt cx="5616186" cy="407374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C8BDBF4-5E4A-4D90-8570-416D3BA5EE67}"/>
                  </a:ext>
                </a:extLst>
              </p:cNvPr>
              <p:cNvSpPr/>
              <p:nvPr/>
            </p:nvSpPr>
            <p:spPr>
              <a:xfrm>
                <a:off x="5677064" y="199868"/>
                <a:ext cx="5616186" cy="406999"/>
              </a:xfrm>
              <a:prstGeom prst="ellipse">
                <a:avLst/>
              </a:prstGeom>
              <a:gradFill>
                <a:gsLst>
                  <a:gs pos="885">
                    <a:schemeClr val="bg2"/>
                  </a:gs>
                  <a:gs pos="57000">
                    <a:schemeClr val="accent1">
                      <a:lumMod val="4000"/>
                      <a:lumOff val="96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3" name="TextBox 16">
                <a:extLst>
                  <a:ext uri="{FF2B5EF4-FFF2-40B4-BE49-F238E27FC236}">
                    <a16:creationId xmlns:a16="http://schemas.microsoft.com/office/drawing/2014/main" id="{10AFCB9E-50FF-4957-B5BB-BADD5F0A5450}"/>
                  </a:ext>
                </a:extLst>
              </p:cNvPr>
              <p:cNvSpPr txBox="1"/>
              <p:nvPr/>
            </p:nvSpPr>
            <p:spPr>
              <a:xfrm>
                <a:off x="7155018" y="208989"/>
                <a:ext cx="2660277" cy="39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lumMod val="60000"/>
                          <a:lumOff val="40000"/>
                          <a:alpha val="0"/>
                        </a:schemeClr>
                      </a:solidFill>
                    </a:ln>
                    <a:solidFill>
                      <a:srgbClr val="000044"/>
                    </a:solidFill>
                    <a:cs typeface="Times New Roman" charset="0"/>
                  </a:rPr>
                  <a:t>10 LEVERS:</a:t>
                </a: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7FB1386-33EC-4DED-8138-57C24A05AFF5}"/>
              </a:ext>
            </a:extLst>
          </p:cNvPr>
          <p:cNvSpPr/>
          <p:nvPr/>
        </p:nvSpPr>
        <p:spPr>
          <a:xfrm>
            <a:off x="609600" y="6469357"/>
            <a:ext cx="2834368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</a:rPr>
              <a:t>* Some fees or limitations may still apply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6D996D0D-4286-4FC2-B0F7-7E53100CD7CF}"/>
              </a:ext>
            </a:extLst>
          </p:cNvPr>
          <p:cNvSpPr txBox="1"/>
          <p:nvPr/>
        </p:nvSpPr>
        <p:spPr>
          <a:xfrm>
            <a:off x="609600" y="2653432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Qualified</a:t>
            </a:r>
          </a:p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Non-Qualified </a:t>
            </a:r>
          </a:p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Roth</a:t>
            </a:r>
            <a:endParaRPr lang="en-US" sz="3600" b="1" dirty="0">
              <a:ln>
                <a:solidFill>
                  <a:schemeClr val="accent1">
                    <a:lumMod val="60000"/>
                    <a:lumOff val="40000"/>
                    <a:alpha val="0"/>
                  </a:schemeClr>
                </a:solidFill>
              </a:ln>
              <a:latin typeface="+mj-lt"/>
              <a:cs typeface="Times New Roman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8BF2CC4E-3772-3D4A-9EE1-4D20B23A24BA}"/>
              </a:ext>
            </a:extLst>
          </p:cNvPr>
          <p:cNvSpPr/>
          <p:nvPr/>
        </p:nvSpPr>
        <p:spPr>
          <a:xfrm>
            <a:off x="533400" y="2784878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B0E8B398-ABFD-8245-B8A9-0334027D9D29}"/>
              </a:ext>
            </a:extLst>
          </p:cNvPr>
          <p:cNvSpPr/>
          <p:nvPr/>
        </p:nvSpPr>
        <p:spPr>
          <a:xfrm>
            <a:off x="533400" y="3311619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0C14C1B1-3D9B-604C-9DDD-D3FB997ADBBD}"/>
              </a:ext>
            </a:extLst>
          </p:cNvPr>
          <p:cNvSpPr/>
          <p:nvPr/>
        </p:nvSpPr>
        <p:spPr>
          <a:xfrm>
            <a:off x="533400" y="3859688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99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283DD2C-BF08-1940-A4B9-0AE6A76242B8}"/>
              </a:ext>
            </a:extLst>
          </p:cNvPr>
          <p:cNvSpPr/>
          <p:nvPr/>
        </p:nvSpPr>
        <p:spPr>
          <a:xfrm>
            <a:off x="609600" y="419100"/>
            <a:ext cx="419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Simplified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 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Accumulation Annuity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274D85-DF38-43DE-92F8-E4D266766FBA}"/>
              </a:ext>
            </a:extLst>
          </p:cNvPr>
          <p:cNvGrpSpPr/>
          <p:nvPr/>
        </p:nvGrpSpPr>
        <p:grpSpPr>
          <a:xfrm>
            <a:off x="6069017" y="1118540"/>
            <a:ext cx="5125156" cy="750077"/>
            <a:chOff x="5832444" y="924350"/>
            <a:chExt cx="5305425" cy="776460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3896945-3B58-4919-B3F9-5FA0AC0FAEB5}"/>
                </a:ext>
              </a:extLst>
            </p:cNvPr>
            <p:cNvSpPr/>
            <p:nvPr/>
          </p:nvSpPr>
          <p:spPr>
            <a:xfrm rot="10800000">
              <a:off x="5832444" y="924350"/>
              <a:ext cx="5305425" cy="776460"/>
            </a:xfrm>
            <a:custGeom>
              <a:avLst/>
              <a:gdLst>
                <a:gd name="connsiteX0" fmla="*/ 56436 w 5616186"/>
                <a:gd name="connsiteY0" fmla="*/ 1281709 h 1281709"/>
                <a:gd name="connsiteX1" fmla="*/ 0 w 5616186"/>
                <a:gd name="connsiteY1" fmla="*/ 1281709 h 1281709"/>
                <a:gd name="connsiteX2" fmla="*/ 326442 w 5616186"/>
                <a:gd name="connsiteY2" fmla="*/ 220221 h 1281709"/>
                <a:gd name="connsiteX3" fmla="*/ 418011 w 5616186"/>
                <a:gd name="connsiteY3" fmla="*/ 198641 h 1281709"/>
                <a:gd name="connsiteX4" fmla="*/ 2808092 w 5616186"/>
                <a:gd name="connsiteY4" fmla="*/ 0 h 1281709"/>
                <a:gd name="connsiteX5" fmla="*/ 5198173 w 5616186"/>
                <a:gd name="connsiteY5" fmla="*/ 198641 h 1281709"/>
                <a:gd name="connsiteX6" fmla="*/ 5289745 w 5616186"/>
                <a:gd name="connsiteY6" fmla="*/ 220222 h 1281709"/>
                <a:gd name="connsiteX7" fmla="*/ 5460806 w 5616186"/>
                <a:gd name="connsiteY7" fmla="*/ 776460 h 1281709"/>
                <a:gd name="connsiteX8" fmla="*/ 5376479 w 5616186"/>
                <a:gd name="connsiteY8" fmla="*/ 753168 h 1281709"/>
                <a:gd name="connsiteX9" fmla="*/ 2808092 w 5616186"/>
                <a:gd name="connsiteY9" fmla="*/ 524016 h 1281709"/>
                <a:gd name="connsiteX10" fmla="*/ 239705 w 5616186"/>
                <a:gd name="connsiteY10" fmla="*/ 753168 h 1281709"/>
                <a:gd name="connsiteX11" fmla="*/ 155381 w 5616186"/>
                <a:gd name="connsiteY11" fmla="*/ 776459 h 1281709"/>
                <a:gd name="connsiteX12" fmla="*/ 5461 w 5616186"/>
                <a:gd name="connsiteY12" fmla="*/ 1263952 h 1281709"/>
                <a:gd name="connsiteX13" fmla="*/ 5616186 w 5616186"/>
                <a:gd name="connsiteY13" fmla="*/ 1281709 h 1281709"/>
                <a:gd name="connsiteX14" fmla="*/ 5559748 w 5616186"/>
                <a:gd name="connsiteY14" fmla="*/ 1281709 h 1281709"/>
                <a:gd name="connsiteX15" fmla="*/ 5610725 w 5616186"/>
                <a:gd name="connsiteY15" fmla="*/ 1263952 h 1281709"/>
                <a:gd name="connsiteX16" fmla="*/ 5538697 w 5616186"/>
                <a:gd name="connsiteY16" fmla="*/ 1029736 h 1281709"/>
                <a:gd name="connsiteX0" fmla="*/ 56436 w 5610725"/>
                <a:gd name="connsiteY0" fmla="*/ 1281709 h 1281709"/>
                <a:gd name="connsiteX1" fmla="*/ 0 w 5610725"/>
                <a:gd name="connsiteY1" fmla="*/ 1281709 h 1281709"/>
                <a:gd name="connsiteX2" fmla="*/ 326442 w 5610725"/>
                <a:gd name="connsiteY2" fmla="*/ 220221 h 1281709"/>
                <a:gd name="connsiteX3" fmla="*/ 418011 w 5610725"/>
                <a:gd name="connsiteY3" fmla="*/ 198641 h 1281709"/>
                <a:gd name="connsiteX4" fmla="*/ 2808092 w 5610725"/>
                <a:gd name="connsiteY4" fmla="*/ 0 h 1281709"/>
                <a:gd name="connsiteX5" fmla="*/ 5198173 w 5610725"/>
                <a:gd name="connsiteY5" fmla="*/ 198641 h 1281709"/>
                <a:gd name="connsiteX6" fmla="*/ 5289745 w 5610725"/>
                <a:gd name="connsiteY6" fmla="*/ 220222 h 1281709"/>
                <a:gd name="connsiteX7" fmla="*/ 5460806 w 5610725"/>
                <a:gd name="connsiteY7" fmla="*/ 776460 h 1281709"/>
                <a:gd name="connsiteX8" fmla="*/ 5376479 w 5610725"/>
                <a:gd name="connsiteY8" fmla="*/ 753168 h 1281709"/>
                <a:gd name="connsiteX9" fmla="*/ 2808092 w 5610725"/>
                <a:gd name="connsiteY9" fmla="*/ 524016 h 1281709"/>
                <a:gd name="connsiteX10" fmla="*/ 239705 w 5610725"/>
                <a:gd name="connsiteY10" fmla="*/ 753168 h 1281709"/>
                <a:gd name="connsiteX11" fmla="*/ 155381 w 5610725"/>
                <a:gd name="connsiteY11" fmla="*/ 776459 h 1281709"/>
                <a:gd name="connsiteX12" fmla="*/ 5461 w 5610725"/>
                <a:gd name="connsiteY12" fmla="*/ 1263952 h 1281709"/>
                <a:gd name="connsiteX13" fmla="*/ 56436 w 5610725"/>
                <a:gd name="connsiteY13" fmla="*/ 1281709 h 1281709"/>
                <a:gd name="connsiteX14" fmla="*/ 5538697 w 5610725"/>
                <a:gd name="connsiteY14" fmla="*/ 1029736 h 1281709"/>
                <a:gd name="connsiteX15" fmla="*/ 5559748 w 5610725"/>
                <a:gd name="connsiteY15" fmla="*/ 1281709 h 1281709"/>
                <a:gd name="connsiteX16" fmla="*/ 5610725 w 5610725"/>
                <a:gd name="connsiteY16" fmla="*/ 1263952 h 1281709"/>
                <a:gd name="connsiteX17" fmla="*/ 5538697 w 5610725"/>
                <a:gd name="connsiteY17" fmla="*/ 1029736 h 1281709"/>
                <a:gd name="connsiteX0" fmla="*/ 56436 w 5559748"/>
                <a:gd name="connsiteY0" fmla="*/ 1281709 h 1281709"/>
                <a:gd name="connsiteX1" fmla="*/ 0 w 5559748"/>
                <a:gd name="connsiteY1" fmla="*/ 1281709 h 1281709"/>
                <a:gd name="connsiteX2" fmla="*/ 326442 w 5559748"/>
                <a:gd name="connsiteY2" fmla="*/ 220221 h 1281709"/>
                <a:gd name="connsiteX3" fmla="*/ 418011 w 5559748"/>
                <a:gd name="connsiteY3" fmla="*/ 198641 h 1281709"/>
                <a:gd name="connsiteX4" fmla="*/ 2808092 w 5559748"/>
                <a:gd name="connsiteY4" fmla="*/ 0 h 1281709"/>
                <a:gd name="connsiteX5" fmla="*/ 5198173 w 5559748"/>
                <a:gd name="connsiteY5" fmla="*/ 198641 h 1281709"/>
                <a:gd name="connsiteX6" fmla="*/ 5289745 w 5559748"/>
                <a:gd name="connsiteY6" fmla="*/ 220222 h 1281709"/>
                <a:gd name="connsiteX7" fmla="*/ 5460806 w 5559748"/>
                <a:gd name="connsiteY7" fmla="*/ 776460 h 1281709"/>
                <a:gd name="connsiteX8" fmla="*/ 5376479 w 5559748"/>
                <a:gd name="connsiteY8" fmla="*/ 753168 h 1281709"/>
                <a:gd name="connsiteX9" fmla="*/ 2808092 w 5559748"/>
                <a:gd name="connsiteY9" fmla="*/ 524016 h 1281709"/>
                <a:gd name="connsiteX10" fmla="*/ 239705 w 5559748"/>
                <a:gd name="connsiteY10" fmla="*/ 753168 h 1281709"/>
                <a:gd name="connsiteX11" fmla="*/ 155381 w 5559748"/>
                <a:gd name="connsiteY11" fmla="*/ 776459 h 1281709"/>
                <a:gd name="connsiteX12" fmla="*/ 5461 w 5559748"/>
                <a:gd name="connsiteY12" fmla="*/ 1263952 h 1281709"/>
                <a:gd name="connsiteX13" fmla="*/ 56436 w 5559748"/>
                <a:gd name="connsiteY13" fmla="*/ 1281709 h 1281709"/>
                <a:gd name="connsiteX14" fmla="*/ 5538697 w 5559748"/>
                <a:gd name="connsiteY14" fmla="*/ 1029736 h 1281709"/>
                <a:gd name="connsiteX15" fmla="*/ 5559748 w 5559748"/>
                <a:gd name="connsiteY15" fmla="*/ 1281709 h 1281709"/>
                <a:gd name="connsiteX16" fmla="*/ 5538697 w 5559748"/>
                <a:gd name="connsiteY16" fmla="*/ 1029736 h 1281709"/>
                <a:gd name="connsiteX0" fmla="*/ 56436 w 5460806"/>
                <a:gd name="connsiteY0" fmla="*/ 1281709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12" fmla="*/ 5461 w 5460806"/>
                <a:gd name="connsiteY12" fmla="*/ 1263952 h 1281709"/>
                <a:gd name="connsiteX13" fmla="*/ 56436 w 5460806"/>
                <a:gd name="connsiteY13" fmla="*/ 1281709 h 1281709"/>
                <a:gd name="connsiteX0" fmla="*/ 5461 w 5460806"/>
                <a:gd name="connsiteY0" fmla="*/ 1263952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12" fmla="*/ 5461 w 5460806"/>
                <a:gd name="connsiteY12" fmla="*/ 1263952 h 1281709"/>
                <a:gd name="connsiteX0" fmla="*/ 155381 w 5460806"/>
                <a:gd name="connsiteY0" fmla="*/ 776459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0" fmla="*/ 0 w 5305425"/>
                <a:gd name="connsiteY0" fmla="*/ 776459 h 776460"/>
                <a:gd name="connsiteX1" fmla="*/ 171061 w 5305425"/>
                <a:gd name="connsiteY1" fmla="*/ 220221 h 776460"/>
                <a:gd name="connsiteX2" fmla="*/ 262630 w 5305425"/>
                <a:gd name="connsiteY2" fmla="*/ 198641 h 776460"/>
                <a:gd name="connsiteX3" fmla="*/ 2652711 w 5305425"/>
                <a:gd name="connsiteY3" fmla="*/ 0 h 776460"/>
                <a:gd name="connsiteX4" fmla="*/ 5042792 w 5305425"/>
                <a:gd name="connsiteY4" fmla="*/ 198641 h 776460"/>
                <a:gd name="connsiteX5" fmla="*/ 5134364 w 5305425"/>
                <a:gd name="connsiteY5" fmla="*/ 220222 h 776460"/>
                <a:gd name="connsiteX6" fmla="*/ 5305425 w 5305425"/>
                <a:gd name="connsiteY6" fmla="*/ 776460 h 776460"/>
                <a:gd name="connsiteX7" fmla="*/ 5221098 w 5305425"/>
                <a:gd name="connsiteY7" fmla="*/ 753168 h 776460"/>
                <a:gd name="connsiteX8" fmla="*/ 2652711 w 5305425"/>
                <a:gd name="connsiteY8" fmla="*/ 524016 h 776460"/>
                <a:gd name="connsiteX9" fmla="*/ 84324 w 5305425"/>
                <a:gd name="connsiteY9" fmla="*/ 753168 h 776460"/>
                <a:gd name="connsiteX10" fmla="*/ 0 w 5305425"/>
                <a:gd name="connsiteY10" fmla="*/ 776459 h 77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05425" h="776460">
                  <a:moveTo>
                    <a:pt x="0" y="776459"/>
                  </a:moveTo>
                  <a:lnTo>
                    <a:pt x="171061" y="220221"/>
                  </a:lnTo>
                  <a:lnTo>
                    <a:pt x="262630" y="198641"/>
                  </a:lnTo>
                  <a:cubicBezTo>
                    <a:pt x="830733" y="77326"/>
                    <a:pt x="1690482" y="0"/>
                    <a:pt x="2652711" y="0"/>
                  </a:cubicBezTo>
                  <a:cubicBezTo>
                    <a:pt x="3614941" y="0"/>
                    <a:pt x="4474689" y="77326"/>
                    <a:pt x="5042792" y="198641"/>
                  </a:cubicBezTo>
                  <a:lnTo>
                    <a:pt x="5134364" y="220222"/>
                  </a:lnTo>
                  <a:lnTo>
                    <a:pt x="5305425" y="776460"/>
                  </a:lnTo>
                  <a:lnTo>
                    <a:pt x="5221098" y="753168"/>
                  </a:lnTo>
                  <a:cubicBezTo>
                    <a:pt x="4664479" y="614914"/>
                    <a:pt x="3721855" y="524016"/>
                    <a:pt x="2652711" y="524016"/>
                  </a:cubicBezTo>
                  <a:cubicBezTo>
                    <a:pt x="1583567" y="524016"/>
                    <a:pt x="640943" y="614914"/>
                    <a:pt x="84324" y="753168"/>
                  </a:cubicBezTo>
                  <a:lnTo>
                    <a:pt x="0" y="776459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73" name="TextBox 16">
              <a:extLst>
                <a:ext uri="{FF2B5EF4-FFF2-40B4-BE49-F238E27FC236}">
                  <a16:creationId xmlns:a16="http://schemas.microsoft.com/office/drawing/2014/main" id="{6FAB254D-721B-424A-91E6-C96C41D29D9F}"/>
                </a:ext>
              </a:extLst>
            </p:cNvPr>
            <p:cNvSpPr txBox="1"/>
            <p:nvPr/>
          </p:nvSpPr>
          <p:spPr>
            <a:xfrm>
              <a:off x="7229032" y="1191693"/>
              <a:ext cx="2512245" cy="50291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Income Type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BECDC6-8AF8-4A7C-90CC-D3EC20DE840A}"/>
              </a:ext>
            </a:extLst>
          </p:cNvPr>
          <p:cNvGrpSpPr/>
          <p:nvPr/>
        </p:nvGrpSpPr>
        <p:grpSpPr>
          <a:xfrm>
            <a:off x="6234265" y="1655877"/>
            <a:ext cx="4794659" cy="718951"/>
            <a:chOff x="6003504" y="1480587"/>
            <a:chExt cx="4963303" cy="744239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B7114C3-389B-4309-8B9D-BA2ABC17BEE9}"/>
                </a:ext>
              </a:extLst>
            </p:cNvPr>
            <p:cNvSpPr/>
            <p:nvPr/>
          </p:nvSpPr>
          <p:spPr>
            <a:xfrm rot="10800000">
              <a:off x="6003504" y="1480587"/>
              <a:ext cx="4963303" cy="744239"/>
            </a:xfrm>
            <a:custGeom>
              <a:avLst/>
              <a:gdLst>
                <a:gd name="connsiteX0" fmla="*/ 0 w 4981790"/>
                <a:gd name="connsiteY0" fmla="*/ 804351 h 804351"/>
                <a:gd name="connsiteX1" fmla="*/ 191109 w 4981790"/>
                <a:gd name="connsiteY1" fmla="*/ 182924 h 804351"/>
                <a:gd name="connsiteX2" fmla="*/ 309966 w 4981790"/>
                <a:gd name="connsiteY2" fmla="*/ 159877 h 804351"/>
                <a:gd name="connsiteX3" fmla="*/ 2500137 w 4981790"/>
                <a:gd name="connsiteY3" fmla="*/ 0 h 804351"/>
                <a:gd name="connsiteX4" fmla="*/ 4690308 w 4981790"/>
                <a:gd name="connsiteY4" fmla="*/ 159877 h 804351"/>
                <a:gd name="connsiteX5" fmla="*/ 4809168 w 4981790"/>
                <a:gd name="connsiteY5" fmla="*/ 182925 h 804351"/>
                <a:gd name="connsiteX6" fmla="*/ 4981790 w 4981790"/>
                <a:gd name="connsiteY6" fmla="*/ 744239 h 804351"/>
                <a:gd name="connsiteX7" fmla="*/ 4890218 w 4981790"/>
                <a:gd name="connsiteY7" fmla="*/ 722658 h 804351"/>
                <a:gd name="connsiteX8" fmla="*/ 2500137 w 4981790"/>
                <a:gd name="connsiteY8" fmla="*/ 524017 h 804351"/>
                <a:gd name="connsiteX9" fmla="*/ 110056 w 4981790"/>
                <a:gd name="connsiteY9" fmla="*/ 722658 h 804351"/>
                <a:gd name="connsiteX10" fmla="*/ 18487 w 4981790"/>
                <a:gd name="connsiteY10" fmla="*/ 744238 h 804351"/>
                <a:gd name="connsiteX0" fmla="*/ 0 w 4963303"/>
                <a:gd name="connsiteY0" fmla="*/ 744238 h 744239"/>
                <a:gd name="connsiteX1" fmla="*/ 172622 w 4963303"/>
                <a:gd name="connsiteY1" fmla="*/ 182924 h 744239"/>
                <a:gd name="connsiteX2" fmla="*/ 291479 w 4963303"/>
                <a:gd name="connsiteY2" fmla="*/ 159877 h 744239"/>
                <a:gd name="connsiteX3" fmla="*/ 2481650 w 4963303"/>
                <a:gd name="connsiteY3" fmla="*/ 0 h 744239"/>
                <a:gd name="connsiteX4" fmla="*/ 4671821 w 4963303"/>
                <a:gd name="connsiteY4" fmla="*/ 159877 h 744239"/>
                <a:gd name="connsiteX5" fmla="*/ 4790681 w 4963303"/>
                <a:gd name="connsiteY5" fmla="*/ 182925 h 744239"/>
                <a:gd name="connsiteX6" fmla="*/ 4963303 w 4963303"/>
                <a:gd name="connsiteY6" fmla="*/ 744239 h 744239"/>
                <a:gd name="connsiteX7" fmla="*/ 4871731 w 4963303"/>
                <a:gd name="connsiteY7" fmla="*/ 722658 h 744239"/>
                <a:gd name="connsiteX8" fmla="*/ 2481650 w 4963303"/>
                <a:gd name="connsiteY8" fmla="*/ 524017 h 744239"/>
                <a:gd name="connsiteX9" fmla="*/ 91569 w 4963303"/>
                <a:gd name="connsiteY9" fmla="*/ 722658 h 744239"/>
                <a:gd name="connsiteX10" fmla="*/ 0 w 4963303"/>
                <a:gd name="connsiteY10" fmla="*/ 744238 h 74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63303" h="744239">
                  <a:moveTo>
                    <a:pt x="0" y="744238"/>
                  </a:moveTo>
                  <a:lnTo>
                    <a:pt x="172622" y="182924"/>
                  </a:lnTo>
                  <a:lnTo>
                    <a:pt x="291479" y="159877"/>
                  </a:lnTo>
                  <a:cubicBezTo>
                    <a:pt x="851993" y="61097"/>
                    <a:pt x="1626335" y="0"/>
                    <a:pt x="2481650" y="0"/>
                  </a:cubicBezTo>
                  <a:cubicBezTo>
                    <a:pt x="3336965" y="0"/>
                    <a:pt x="4111307" y="61097"/>
                    <a:pt x="4671821" y="159877"/>
                  </a:cubicBezTo>
                  <a:lnTo>
                    <a:pt x="4790681" y="182925"/>
                  </a:lnTo>
                  <a:lnTo>
                    <a:pt x="4963303" y="744239"/>
                  </a:lnTo>
                  <a:lnTo>
                    <a:pt x="4871731" y="722658"/>
                  </a:lnTo>
                  <a:cubicBezTo>
                    <a:pt x="4303628" y="601343"/>
                    <a:pt x="3443880" y="524017"/>
                    <a:pt x="2481650" y="524017"/>
                  </a:cubicBezTo>
                  <a:cubicBezTo>
                    <a:pt x="1519421" y="524017"/>
                    <a:pt x="659672" y="601343"/>
                    <a:pt x="91569" y="722658"/>
                  </a:cubicBezTo>
                  <a:lnTo>
                    <a:pt x="0" y="744238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2DFA1957-73A6-4605-8E14-5A9D4AD250CC}"/>
                </a:ext>
              </a:extLst>
            </p:cNvPr>
            <p:cNvSpPr txBox="1"/>
            <p:nvPr/>
          </p:nvSpPr>
          <p:spPr>
            <a:xfrm>
              <a:off x="7461686" y="1684047"/>
              <a:ext cx="2046933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Account Type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2058463-512D-4BA5-91A5-DAEE52FE8066}"/>
              </a:ext>
            </a:extLst>
          </p:cNvPr>
          <p:cNvGrpSpPr/>
          <p:nvPr/>
        </p:nvGrpSpPr>
        <p:grpSpPr>
          <a:xfrm>
            <a:off x="6401022" y="2198119"/>
            <a:ext cx="4461146" cy="682920"/>
            <a:chOff x="6176126" y="2041901"/>
            <a:chExt cx="4618059" cy="706941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5253741-9265-4F11-8B71-AF213223C3A4}"/>
                </a:ext>
              </a:extLst>
            </p:cNvPr>
            <p:cNvSpPr/>
            <p:nvPr/>
          </p:nvSpPr>
          <p:spPr>
            <a:xfrm rot="10800000">
              <a:off x="6176126" y="2041901"/>
              <a:ext cx="4618059" cy="706941"/>
            </a:xfrm>
            <a:custGeom>
              <a:avLst/>
              <a:gdLst>
                <a:gd name="connsiteX0" fmla="*/ 0 w 4676640"/>
                <a:gd name="connsiteY0" fmla="*/ 897427 h 897427"/>
                <a:gd name="connsiteX1" fmla="*/ 0 w 4676640"/>
                <a:gd name="connsiteY1" fmla="*/ 897427 h 897427"/>
                <a:gd name="connsiteX2" fmla="*/ 229379 w 4676640"/>
                <a:gd name="connsiteY2" fmla="*/ 151558 h 897427"/>
                <a:gd name="connsiteX3" fmla="*/ 397395 w 4676640"/>
                <a:gd name="connsiteY3" fmla="*/ 124647 h 897427"/>
                <a:gd name="connsiteX4" fmla="*/ 2367609 w 4676640"/>
                <a:gd name="connsiteY4" fmla="*/ 0 h 897427"/>
                <a:gd name="connsiteX5" fmla="*/ 4337824 w 4676640"/>
                <a:gd name="connsiteY5" fmla="*/ 124647 h 897427"/>
                <a:gd name="connsiteX6" fmla="*/ 4505842 w 4676640"/>
                <a:gd name="connsiteY6" fmla="*/ 151558 h 897427"/>
                <a:gd name="connsiteX7" fmla="*/ 4676640 w 4676640"/>
                <a:gd name="connsiteY7" fmla="*/ 706941 h 897427"/>
                <a:gd name="connsiteX8" fmla="*/ 4557780 w 4676640"/>
                <a:gd name="connsiteY8" fmla="*/ 683893 h 897427"/>
                <a:gd name="connsiteX9" fmla="*/ 2367609 w 4676640"/>
                <a:gd name="connsiteY9" fmla="*/ 524016 h 897427"/>
                <a:gd name="connsiteX10" fmla="*/ 177438 w 4676640"/>
                <a:gd name="connsiteY10" fmla="*/ 683893 h 897427"/>
                <a:gd name="connsiteX11" fmla="*/ 58581 w 4676640"/>
                <a:gd name="connsiteY11" fmla="*/ 706940 h 897427"/>
                <a:gd name="connsiteX0" fmla="*/ 58581 w 4676640"/>
                <a:gd name="connsiteY0" fmla="*/ 706940 h 897427"/>
                <a:gd name="connsiteX1" fmla="*/ 0 w 4676640"/>
                <a:gd name="connsiteY1" fmla="*/ 897427 h 897427"/>
                <a:gd name="connsiteX2" fmla="*/ 229379 w 4676640"/>
                <a:gd name="connsiteY2" fmla="*/ 151558 h 897427"/>
                <a:gd name="connsiteX3" fmla="*/ 397395 w 4676640"/>
                <a:gd name="connsiteY3" fmla="*/ 124647 h 897427"/>
                <a:gd name="connsiteX4" fmla="*/ 2367609 w 4676640"/>
                <a:gd name="connsiteY4" fmla="*/ 0 h 897427"/>
                <a:gd name="connsiteX5" fmla="*/ 4337824 w 4676640"/>
                <a:gd name="connsiteY5" fmla="*/ 124647 h 897427"/>
                <a:gd name="connsiteX6" fmla="*/ 4505842 w 4676640"/>
                <a:gd name="connsiteY6" fmla="*/ 151558 h 897427"/>
                <a:gd name="connsiteX7" fmla="*/ 4676640 w 4676640"/>
                <a:gd name="connsiteY7" fmla="*/ 706941 h 897427"/>
                <a:gd name="connsiteX8" fmla="*/ 4557780 w 4676640"/>
                <a:gd name="connsiteY8" fmla="*/ 683893 h 897427"/>
                <a:gd name="connsiteX9" fmla="*/ 2367609 w 4676640"/>
                <a:gd name="connsiteY9" fmla="*/ 524016 h 897427"/>
                <a:gd name="connsiteX10" fmla="*/ 177438 w 4676640"/>
                <a:gd name="connsiteY10" fmla="*/ 683893 h 897427"/>
                <a:gd name="connsiteX11" fmla="*/ 58581 w 4676640"/>
                <a:gd name="connsiteY11" fmla="*/ 706940 h 897427"/>
                <a:gd name="connsiteX0" fmla="*/ 0 w 4618059"/>
                <a:gd name="connsiteY0" fmla="*/ 706940 h 706941"/>
                <a:gd name="connsiteX1" fmla="*/ 170798 w 4618059"/>
                <a:gd name="connsiteY1" fmla="*/ 151558 h 706941"/>
                <a:gd name="connsiteX2" fmla="*/ 338814 w 4618059"/>
                <a:gd name="connsiteY2" fmla="*/ 124647 h 706941"/>
                <a:gd name="connsiteX3" fmla="*/ 2309028 w 4618059"/>
                <a:gd name="connsiteY3" fmla="*/ 0 h 706941"/>
                <a:gd name="connsiteX4" fmla="*/ 4279243 w 4618059"/>
                <a:gd name="connsiteY4" fmla="*/ 124647 h 706941"/>
                <a:gd name="connsiteX5" fmla="*/ 4447261 w 4618059"/>
                <a:gd name="connsiteY5" fmla="*/ 151558 h 706941"/>
                <a:gd name="connsiteX6" fmla="*/ 4618059 w 4618059"/>
                <a:gd name="connsiteY6" fmla="*/ 706941 h 706941"/>
                <a:gd name="connsiteX7" fmla="*/ 4499199 w 4618059"/>
                <a:gd name="connsiteY7" fmla="*/ 683893 h 706941"/>
                <a:gd name="connsiteX8" fmla="*/ 2309028 w 4618059"/>
                <a:gd name="connsiteY8" fmla="*/ 524016 h 706941"/>
                <a:gd name="connsiteX9" fmla="*/ 118857 w 4618059"/>
                <a:gd name="connsiteY9" fmla="*/ 683893 h 706941"/>
                <a:gd name="connsiteX10" fmla="*/ 0 w 4618059"/>
                <a:gd name="connsiteY10" fmla="*/ 706940 h 70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8059" h="706941">
                  <a:moveTo>
                    <a:pt x="0" y="706940"/>
                  </a:moveTo>
                  <a:lnTo>
                    <a:pt x="170798" y="151558"/>
                  </a:lnTo>
                  <a:lnTo>
                    <a:pt x="338814" y="124647"/>
                  </a:lnTo>
                  <a:cubicBezTo>
                    <a:pt x="874222" y="46777"/>
                    <a:pt x="1560627" y="0"/>
                    <a:pt x="2309028" y="0"/>
                  </a:cubicBezTo>
                  <a:cubicBezTo>
                    <a:pt x="3057429" y="0"/>
                    <a:pt x="3743835" y="46777"/>
                    <a:pt x="4279243" y="124647"/>
                  </a:cubicBezTo>
                  <a:lnTo>
                    <a:pt x="4447261" y="151558"/>
                  </a:lnTo>
                  <a:lnTo>
                    <a:pt x="4618059" y="706941"/>
                  </a:lnTo>
                  <a:lnTo>
                    <a:pt x="4499199" y="683893"/>
                  </a:lnTo>
                  <a:cubicBezTo>
                    <a:pt x="3938685" y="585113"/>
                    <a:pt x="3164343" y="524016"/>
                    <a:pt x="2309028" y="524016"/>
                  </a:cubicBezTo>
                  <a:cubicBezTo>
                    <a:pt x="1453713" y="524016"/>
                    <a:pt x="679371" y="585113"/>
                    <a:pt x="118857" y="683893"/>
                  </a:cubicBezTo>
                  <a:lnTo>
                    <a:pt x="0" y="706940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75" name="TextBox 16">
              <a:extLst>
                <a:ext uri="{FF2B5EF4-FFF2-40B4-BE49-F238E27FC236}">
                  <a16:creationId xmlns:a16="http://schemas.microsoft.com/office/drawing/2014/main" id="{8F38980E-CA1D-404F-A1BD-0B8E11E8B848}"/>
                </a:ext>
              </a:extLst>
            </p:cNvPr>
            <p:cNvSpPr txBox="1"/>
            <p:nvPr/>
          </p:nvSpPr>
          <p:spPr>
            <a:xfrm>
              <a:off x="7422776" y="2239045"/>
              <a:ext cx="2124762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Contract Length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CC9906A-09B8-4D89-AED8-2B260400588F}"/>
              </a:ext>
            </a:extLst>
          </p:cNvPr>
          <p:cNvGrpSpPr/>
          <p:nvPr/>
        </p:nvGrpSpPr>
        <p:grpSpPr>
          <a:xfrm>
            <a:off x="5918917" y="418675"/>
            <a:ext cx="5425358" cy="943729"/>
            <a:chOff x="5918917" y="418675"/>
            <a:chExt cx="5425358" cy="9437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E87815-A6F2-4F37-9A2B-78D1EE762005}"/>
                </a:ext>
              </a:extLst>
            </p:cNvPr>
            <p:cNvGrpSpPr/>
            <p:nvPr/>
          </p:nvGrpSpPr>
          <p:grpSpPr>
            <a:xfrm>
              <a:off x="5924192" y="638288"/>
              <a:ext cx="5414807" cy="724116"/>
              <a:chOff x="5682525" y="427206"/>
              <a:chExt cx="5605264" cy="749586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DF5EBD1-9D2B-4577-AE77-BE6EDB7B85D9}"/>
                  </a:ext>
                </a:extLst>
              </p:cNvPr>
              <p:cNvSpPr/>
              <p:nvPr/>
            </p:nvSpPr>
            <p:spPr>
              <a:xfrm rot="10800000">
                <a:off x="5682525" y="427206"/>
                <a:ext cx="5605264" cy="749586"/>
              </a:xfrm>
              <a:custGeom>
                <a:avLst/>
                <a:gdLst>
                  <a:gd name="connsiteX0" fmla="*/ 27701 w 5605264"/>
                  <a:gd name="connsiteY0" fmla="*/ 749586 h 749586"/>
                  <a:gd name="connsiteX1" fmla="*/ 0 w 5605264"/>
                  <a:gd name="connsiteY1" fmla="*/ 739936 h 749586"/>
                  <a:gd name="connsiteX2" fmla="*/ 149920 w 5605264"/>
                  <a:gd name="connsiteY2" fmla="*/ 252443 h 749586"/>
                  <a:gd name="connsiteX3" fmla="*/ 234244 w 5605264"/>
                  <a:gd name="connsiteY3" fmla="*/ 229152 h 749586"/>
                  <a:gd name="connsiteX4" fmla="*/ 2802631 w 5605264"/>
                  <a:gd name="connsiteY4" fmla="*/ 0 h 749586"/>
                  <a:gd name="connsiteX5" fmla="*/ 5371018 w 5605264"/>
                  <a:gd name="connsiteY5" fmla="*/ 229152 h 749586"/>
                  <a:gd name="connsiteX6" fmla="*/ 5455345 w 5605264"/>
                  <a:gd name="connsiteY6" fmla="*/ 252444 h 749586"/>
                  <a:gd name="connsiteX7" fmla="*/ 5605264 w 5605264"/>
                  <a:gd name="connsiteY7" fmla="*/ 739936 h 749586"/>
                  <a:gd name="connsiteX8" fmla="*/ 5577563 w 5605264"/>
                  <a:gd name="connsiteY8" fmla="*/ 749585 h 749586"/>
                  <a:gd name="connsiteX9" fmla="*/ 5553675 w 5605264"/>
                  <a:gd name="connsiteY9" fmla="*/ 732413 h 749586"/>
                  <a:gd name="connsiteX10" fmla="*/ 2802632 w 5605264"/>
                  <a:gd name="connsiteY10" fmla="*/ 569925 h 749586"/>
                  <a:gd name="connsiteX11" fmla="*/ 51589 w 5605264"/>
                  <a:gd name="connsiteY11" fmla="*/ 732413 h 749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05264" h="749586">
                    <a:moveTo>
                      <a:pt x="27701" y="749586"/>
                    </a:moveTo>
                    <a:lnTo>
                      <a:pt x="0" y="739936"/>
                    </a:lnTo>
                    <a:lnTo>
                      <a:pt x="149920" y="252443"/>
                    </a:lnTo>
                    <a:lnTo>
                      <a:pt x="234244" y="229152"/>
                    </a:lnTo>
                    <a:cubicBezTo>
                      <a:pt x="790863" y="90898"/>
                      <a:pt x="1733487" y="0"/>
                      <a:pt x="2802631" y="0"/>
                    </a:cubicBezTo>
                    <a:cubicBezTo>
                      <a:pt x="3871775" y="0"/>
                      <a:pt x="4814399" y="90898"/>
                      <a:pt x="5371018" y="229152"/>
                    </a:cubicBezTo>
                    <a:lnTo>
                      <a:pt x="5455345" y="252444"/>
                    </a:lnTo>
                    <a:lnTo>
                      <a:pt x="5605264" y="739936"/>
                    </a:lnTo>
                    <a:lnTo>
                      <a:pt x="5577563" y="749585"/>
                    </a:lnTo>
                    <a:lnTo>
                      <a:pt x="5553675" y="732413"/>
                    </a:lnTo>
                    <a:cubicBezTo>
                      <a:pt x="5291831" y="639681"/>
                      <a:pt x="4159641" y="569925"/>
                      <a:pt x="2802632" y="569925"/>
                    </a:cubicBezTo>
                    <a:cubicBezTo>
                      <a:pt x="1445623" y="569925"/>
                      <a:pt x="313434" y="639681"/>
                      <a:pt x="51589" y="732413"/>
                    </a:cubicBezTo>
                    <a:close/>
                  </a:path>
                </a:pathLst>
              </a:custGeom>
              <a:solidFill>
                <a:srgbClr val="000044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LID4096"/>
              </a:p>
            </p:txBody>
          </p:sp>
          <p:sp>
            <p:nvSpPr>
              <p:cNvPr id="70" name="TextBox 16">
                <a:extLst>
                  <a:ext uri="{FF2B5EF4-FFF2-40B4-BE49-F238E27FC236}">
                    <a16:creationId xmlns:a16="http://schemas.microsoft.com/office/drawing/2014/main" id="{DF203879-DE6C-4055-9EEB-9D89E8059C3F}"/>
                  </a:ext>
                </a:extLst>
              </p:cNvPr>
              <p:cNvSpPr txBox="1"/>
              <p:nvPr/>
            </p:nvSpPr>
            <p:spPr>
              <a:xfrm>
                <a:off x="7183597" y="670285"/>
                <a:ext cx="2603121" cy="50292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Annuity Type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6EFB130-0FD3-4474-BF41-1C8606FF0F00}"/>
                </a:ext>
              </a:extLst>
            </p:cNvPr>
            <p:cNvGrpSpPr/>
            <p:nvPr/>
          </p:nvGrpSpPr>
          <p:grpSpPr>
            <a:xfrm>
              <a:off x="5918917" y="418675"/>
              <a:ext cx="5425358" cy="393532"/>
              <a:chOff x="5677064" y="199868"/>
              <a:chExt cx="5616186" cy="407374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C8BDBF4-5E4A-4D90-8570-416D3BA5EE67}"/>
                  </a:ext>
                </a:extLst>
              </p:cNvPr>
              <p:cNvSpPr/>
              <p:nvPr/>
            </p:nvSpPr>
            <p:spPr>
              <a:xfrm>
                <a:off x="5677064" y="199868"/>
                <a:ext cx="5616186" cy="406999"/>
              </a:xfrm>
              <a:prstGeom prst="ellipse">
                <a:avLst/>
              </a:prstGeom>
              <a:gradFill>
                <a:gsLst>
                  <a:gs pos="885">
                    <a:schemeClr val="bg2"/>
                  </a:gs>
                  <a:gs pos="57000">
                    <a:schemeClr val="accent1">
                      <a:lumMod val="4000"/>
                      <a:lumOff val="96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3" name="TextBox 16">
                <a:extLst>
                  <a:ext uri="{FF2B5EF4-FFF2-40B4-BE49-F238E27FC236}">
                    <a16:creationId xmlns:a16="http://schemas.microsoft.com/office/drawing/2014/main" id="{10AFCB9E-50FF-4957-B5BB-BADD5F0A5450}"/>
                  </a:ext>
                </a:extLst>
              </p:cNvPr>
              <p:cNvSpPr txBox="1"/>
              <p:nvPr/>
            </p:nvSpPr>
            <p:spPr>
              <a:xfrm>
                <a:off x="7155018" y="208989"/>
                <a:ext cx="2660277" cy="39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lumMod val="60000"/>
                          <a:lumOff val="40000"/>
                          <a:alpha val="0"/>
                        </a:schemeClr>
                      </a:solidFill>
                    </a:ln>
                    <a:solidFill>
                      <a:srgbClr val="000044"/>
                    </a:solidFill>
                    <a:cs typeface="Times New Roman" charset="0"/>
                  </a:rPr>
                  <a:t>10 LEVERS:</a:t>
                </a: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7FB1386-33EC-4DED-8138-57C24A05AFF5}"/>
              </a:ext>
            </a:extLst>
          </p:cNvPr>
          <p:cNvSpPr/>
          <p:nvPr/>
        </p:nvSpPr>
        <p:spPr>
          <a:xfrm>
            <a:off x="609600" y="6469357"/>
            <a:ext cx="2834368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</a:rPr>
              <a:t>* Some fees or limitations may still apply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6D996D0D-4286-4FC2-B0F7-7E53100CD7CF}"/>
              </a:ext>
            </a:extLst>
          </p:cNvPr>
          <p:cNvSpPr txBox="1"/>
          <p:nvPr/>
        </p:nvSpPr>
        <p:spPr>
          <a:xfrm>
            <a:off x="609600" y="2653432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5 Years</a:t>
            </a:r>
          </a:p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7 Years</a:t>
            </a:r>
          </a:p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10 Years</a:t>
            </a: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30C5B217-FCAB-834D-94F4-C7A5405B7A67}"/>
              </a:ext>
            </a:extLst>
          </p:cNvPr>
          <p:cNvSpPr/>
          <p:nvPr/>
        </p:nvSpPr>
        <p:spPr>
          <a:xfrm>
            <a:off x="533400" y="2784878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8ACB4764-29AE-4646-B041-9EAE3A07E8DF}"/>
              </a:ext>
            </a:extLst>
          </p:cNvPr>
          <p:cNvSpPr/>
          <p:nvPr/>
        </p:nvSpPr>
        <p:spPr>
          <a:xfrm>
            <a:off x="533400" y="3311619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EB802612-5D9D-A74F-A3E0-1A38D126ECC1}"/>
              </a:ext>
            </a:extLst>
          </p:cNvPr>
          <p:cNvSpPr/>
          <p:nvPr/>
        </p:nvSpPr>
        <p:spPr>
          <a:xfrm>
            <a:off x="533400" y="3859688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526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283DD2C-BF08-1940-A4B9-0AE6A76242B8}"/>
              </a:ext>
            </a:extLst>
          </p:cNvPr>
          <p:cNvSpPr/>
          <p:nvPr/>
        </p:nvSpPr>
        <p:spPr>
          <a:xfrm>
            <a:off x="609600" y="419100"/>
            <a:ext cx="419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Simplified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 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Accumulation Annuity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274D85-DF38-43DE-92F8-E4D266766FBA}"/>
              </a:ext>
            </a:extLst>
          </p:cNvPr>
          <p:cNvGrpSpPr/>
          <p:nvPr/>
        </p:nvGrpSpPr>
        <p:grpSpPr>
          <a:xfrm>
            <a:off x="6069017" y="1118540"/>
            <a:ext cx="5125156" cy="750077"/>
            <a:chOff x="5832444" y="924350"/>
            <a:chExt cx="5305425" cy="776460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3896945-3B58-4919-B3F9-5FA0AC0FAEB5}"/>
                </a:ext>
              </a:extLst>
            </p:cNvPr>
            <p:cNvSpPr/>
            <p:nvPr/>
          </p:nvSpPr>
          <p:spPr>
            <a:xfrm rot="10800000">
              <a:off x="5832444" y="924350"/>
              <a:ext cx="5305425" cy="776460"/>
            </a:xfrm>
            <a:custGeom>
              <a:avLst/>
              <a:gdLst>
                <a:gd name="connsiteX0" fmla="*/ 56436 w 5616186"/>
                <a:gd name="connsiteY0" fmla="*/ 1281709 h 1281709"/>
                <a:gd name="connsiteX1" fmla="*/ 0 w 5616186"/>
                <a:gd name="connsiteY1" fmla="*/ 1281709 h 1281709"/>
                <a:gd name="connsiteX2" fmla="*/ 326442 w 5616186"/>
                <a:gd name="connsiteY2" fmla="*/ 220221 h 1281709"/>
                <a:gd name="connsiteX3" fmla="*/ 418011 w 5616186"/>
                <a:gd name="connsiteY3" fmla="*/ 198641 h 1281709"/>
                <a:gd name="connsiteX4" fmla="*/ 2808092 w 5616186"/>
                <a:gd name="connsiteY4" fmla="*/ 0 h 1281709"/>
                <a:gd name="connsiteX5" fmla="*/ 5198173 w 5616186"/>
                <a:gd name="connsiteY5" fmla="*/ 198641 h 1281709"/>
                <a:gd name="connsiteX6" fmla="*/ 5289745 w 5616186"/>
                <a:gd name="connsiteY6" fmla="*/ 220222 h 1281709"/>
                <a:gd name="connsiteX7" fmla="*/ 5460806 w 5616186"/>
                <a:gd name="connsiteY7" fmla="*/ 776460 h 1281709"/>
                <a:gd name="connsiteX8" fmla="*/ 5376479 w 5616186"/>
                <a:gd name="connsiteY8" fmla="*/ 753168 h 1281709"/>
                <a:gd name="connsiteX9" fmla="*/ 2808092 w 5616186"/>
                <a:gd name="connsiteY9" fmla="*/ 524016 h 1281709"/>
                <a:gd name="connsiteX10" fmla="*/ 239705 w 5616186"/>
                <a:gd name="connsiteY10" fmla="*/ 753168 h 1281709"/>
                <a:gd name="connsiteX11" fmla="*/ 155381 w 5616186"/>
                <a:gd name="connsiteY11" fmla="*/ 776459 h 1281709"/>
                <a:gd name="connsiteX12" fmla="*/ 5461 w 5616186"/>
                <a:gd name="connsiteY12" fmla="*/ 1263952 h 1281709"/>
                <a:gd name="connsiteX13" fmla="*/ 5616186 w 5616186"/>
                <a:gd name="connsiteY13" fmla="*/ 1281709 h 1281709"/>
                <a:gd name="connsiteX14" fmla="*/ 5559748 w 5616186"/>
                <a:gd name="connsiteY14" fmla="*/ 1281709 h 1281709"/>
                <a:gd name="connsiteX15" fmla="*/ 5610725 w 5616186"/>
                <a:gd name="connsiteY15" fmla="*/ 1263952 h 1281709"/>
                <a:gd name="connsiteX16" fmla="*/ 5538697 w 5616186"/>
                <a:gd name="connsiteY16" fmla="*/ 1029736 h 1281709"/>
                <a:gd name="connsiteX0" fmla="*/ 56436 w 5610725"/>
                <a:gd name="connsiteY0" fmla="*/ 1281709 h 1281709"/>
                <a:gd name="connsiteX1" fmla="*/ 0 w 5610725"/>
                <a:gd name="connsiteY1" fmla="*/ 1281709 h 1281709"/>
                <a:gd name="connsiteX2" fmla="*/ 326442 w 5610725"/>
                <a:gd name="connsiteY2" fmla="*/ 220221 h 1281709"/>
                <a:gd name="connsiteX3" fmla="*/ 418011 w 5610725"/>
                <a:gd name="connsiteY3" fmla="*/ 198641 h 1281709"/>
                <a:gd name="connsiteX4" fmla="*/ 2808092 w 5610725"/>
                <a:gd name="connsiteY4" fmla="*/ 0 h 1281709"/>
                <a:gd name="connsiteX5" fmla="*/ 5198173 w 5610725"/>
                <a:gd name="connsiteY5" fmla="*/ 198641 h 1281709"/>
                <a:gd name="connsiteX6" fmla="*/ 5289745 w 5610725"/>
                <a:gd name="connsiteY6" fmla="*/ 220222 h 1281709"/>
                <a:gd name="connsiteX7" fmla="*/ 5460806 w 5610725"/>
                <a:gd name="connsiteY7" fmla="*/ 776460 h 1281709"/>
                <a:gd name="connsiteX8" fmla="*/ 5376479 w 5610725"/>
                <a:gd name="connsiteY8" fmla="*/ 753168 h 1281709"/>
                <a:gd name="connsiteX9" fmla="*/ 2808092 w 5610725"/>
                <a:gd name="connsiteY9" fmla="*/ 524016 h 1281709"/>
                <a:gd name="connsiteX10" fmla="*/ 239705 w 5610725"/>
                <a:gd name="connsiteY10" fmla="*/ 753168 h 1281709"/>
                <a:gd name="connsiteX11" fmla="*/ 155381 w 5610725"/>
                <a:gd name="connsiteY11" fmla="*/ 776459 h 1281709"/>
                <a:gd name="connsiteX12" fmla="*/ 5461 w 5610725"/>
                <a:gd name="connsiteY12" fmla="*/ 1263952 h 1281709"/>
                <a:gd name="connsiteX13" fmla="*/ 56436 w 5610725"/>
                <a:gd name="connsiteY13" fmla="*/ 1281709 h 1281709"/>
                <a:gd name="connsiteX14" fmla="*/ 5538697 w 5610725"/>
                <a:gd name="connsiteY14" fmla="*/ 1029736 h 1281709"/>
                <a:gd name="connsiteX15" fmla="*/ 5559748 w 5610725"/>
                <a:gd name="connsiteY15" fmla="*/ 1281709 h 1281709"/>
                <a:gd name="connsiteX16" fmla="*/ 5610725 w 5610725"/>
                <a:gd name="connsiteY16" fmla="*/ 1263952 h 1281709"/>
                <a:gd name="connsiteX17" fmla="*/ 5538697 w 5610725"/>
                <a:gd name="connsiteY17" fmla="*/ 1029736 h 1281709"/>
                <a:gd name="connsiteX0" fmla="*/ 56436 w 5559748"/>
                <a:gd name="connsiteY0" fmla="*/ 1281709 h 1281709"/>
                <a:gd name="connsiteX1" fmla="*/ 0 w 5559748"/>
                <a:gd name="connsiteY1" fmla="*/ 1281709 h 1281709"/>
                <a:gd name="connsiteX2" fmla="*/ 326442 w 5559748"/>
                <a:gd name="connsiteY2" fmla="*/ 220221 h 1281709"/>
                <a:gd name="connsiteX3" fmla="*/ 418011 w 5559748"/>
                <a:gd name="connsiteY3" fmla="*/ 198641 h 1281709"/>
                <a:gd name="connsiteX4" fmla="*/ 2808092 w 5559748"/>
                <a:gd name="connsiteY4" fmla="*/ 0 h 1281709"/>
                <a:gd name="connsiteX5" fmla="*/ 5198173 w 5559748"/>
                <a:gd name="connsiteY5" fmla="*/ 198641 h 1281709"/>
                <a:gd name="connsiteX6" fmla="*/ 5289745 w 5559748"/>
                <a:gd name="connsiteY6" fmla="*/ 220222 h 1281709"/>
                <a:gd name="connsiteX7" fmla="*/ 5460806 w 5559748"/>
                <a:gd name="connsiteY7" fmla="*/ 776460 h 1281709"/>
                <a:gd name="connsiteX8" fmla="*/ 5376479 w 5559748"/>
                <a:gd name="connsiteY8" fmla="*/ 753168 h 1281709"/>
                <a:gd name="connsiteX9" fmla="*/ 2808092 w 5559748"/>
                <a:gd name="connsiteY9" fmla="*/ 524016 h 1281709"/>
                <a:gd name="connsiteX10" fmla="*/ 239705 w 5559748"/>
                <a:gd name="connsiteY10" fmla="*/ 753168 h 1281709"/>
                <a:gd name="connsiteX11" fmla="*/ 155381 w 5559748"/>
                <a:gd name="connsiteY11" fmla="*/ 776459 h 1281709"/>
                <a:gd name="connsiteX12" fmla="*/ 5461 w 5559748"/>
                <a:gd name="connsiteY12" fmla="*/ 1263952 h 1281709"/>
                <a:gd name="connsiteX13" fmla="*/ 56436 w 5559748"/>
                <a:gd name="connsiteY13" fmla="*/ 1281709 h 1281709"/>
                <a:gd name="connsiteX14" fmla="*/ 5538697 w 5559748"/>
                <a:gd name="connsiteY14" fmla="*/ 1029736 h 1281709"/>
                <a:gd name="connsiteX15" fmla="*/ 5559748 w 5559748"/>
                <a:gd name="connsiteY15" fmla="*/ 1281709 h 1281709"/>
                <a:gd name="connsiteX16" fmla="*/ 5538697 w 5559748"/>
                <a:gd name="connsiteY16" fmla="*/ 1029736 h 1281709"/>
                <a:gd name="connsiteX0" fmla="*/ 56436 w 5460806"/>
                <a:gd name="connsiteY0" fmla="*/ 1281709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12" fmla="*/ 5461 w 5460806"/>
                <a:gd name="connsiteY12" fmla="*/ 1263952 h 1281709"/>
                <a:gd name="connsiteX13" fmla="*/ 56436 w 5460806"/>
                <a:gd name="connsiteY13" fmla="*/ 1281709 h 1281709"/>
                <a:gd name="connsiteX0" fmla="*/ 5461 w 5460806"/>
                <a:gd name="connsiteY0" fmla="*/ 1263952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12" fmla="*/ 5461 w 5460806"/>
                <a:gd name="connsiteY12" fmla="*/ 1263952 h 1281709"/>
                <a:gd name="connsiteX0" fmla="*/ 155381 w 5460806"/>
                <a:gd name="connsiteY0" fmla="*/ 776459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0" fmla="*/ 0 w 5305425"/>
                <a:gd name="connsiteY0" fmla="*/ 776459 h 776460"/>
                <a:gd name="connsiteX1" fmla="*/ 171061 w 5305425"/>
                <a:gd name="connsiteY1" fmla="*/ 220221 h 776460"/>
                <a:gd name="connsiteX2" fmla="*/ 262630 w 5305425"/>
                <a:gd name="connsiteY2" fmla="*/ 198641 h 776460"/>
                <a:gd name="connsiteX3" fmla="*/ 2652711 w 5305425"/>
                <a:gd name="connsiteY3" fmla="*/ 0 h 776460"/>
                <a:gd name="connsiteX4" fmla="*/ 5042792 w 5305425"/>
                <a:gd name="connsiteY4" fmla="*/ 198641 h 776460"/>
                <a:gd name="connsiteX5" fmla="*/ 5134364 w 5305425"/>
                <a:gd name="connsiteY5" fmla="*/ 220222 h 776460"/>
                <a:gd name="connsiteX6" fmla="*/ 5305425 w 5305425"/>
                <a:gd name="connsiteY6" fmla="*/ 776460 h 776460"/>
                <a:gd name="connsiteX7" fmla="*/ 5221098 w 5305425"/>
                <a:gd name="connsiteY7" fmla="*/ 753168 h 776460"/>
                <a:gd name="connsiteX8" fmla="*/ 2652711 w 5305425"/>
                <a:gd name="connsiteY8" fmla="*/ 524016 h 776460"/>
                <a:gd name="connsiteX9" fmla="*/ 84324 w 5305425"/>
                <a:gd name="connsiteY9" fmla="*/ 753168 h 776460"/>
                <a:gd name="connsiteX10" fmla="*/ 0 w 5305425"/>
                <a:gd name="connsiteY10" fmla="*/ 776459 h 77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05425" h="776460">
                  <a:moveTo>
                    <a:pt x="0" y="776459"/>
                  </a:moveTo>
                  <a:lnTo>
                    <a:pt x="171061" y="220221"/>
                  </a:lnTo>
                  <a:lnTo>
                    <a:pt x="262630" y="198641"/>
                  </a:lnTo>
                  <a:cubicBezTo>
                    <a:pt x="830733" y="77326"/>
                    <a:pt x="1690482" y="0"/>
                    <a:pt x="2652711" y="0"/>
                  </a:cubicBezTo>
                  <a:cubicBezTo>
                    <a:pt x="3614941" y="0"/>
                    <a:pt x="4474689" y="77326"/>
                    <a:pt x="5042792" y="198641"/>
                  </a:cubicBezTo>
                  <a:lnTo>
                    <a:pt x="5134364" y="220222"/>
                  </a:lnTo>
                  <a:lnTo>
                    <a:pt x="5305425" y="776460"/>
                  </a:lnTo>
                  <a:lnTo>
                    <a:pt x="5221098" y="753168"/>
                  </a:lnTo>
                  <a:cubicBezTo>
                    <a:pt x="4664479" y="614914"/>
                    <a:pt x="3721855" y="524016"/>
                    <a:pt x="2652711" y="524016"/>
                  </a:cubicBezTo>
                  <a:cubicBezTo>
                    <a:pt x="1583567" y="524016"/>
                    <a:pt x="640943" y="614914"/>
                    <a:pt x="84324" y="753168"/>
                  </a:cubicBezTo>
                  <a:lnTo>
                    <a:pt x="0" y="776459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73" name="TextBox 16">
              <a:extLst>
                <a:ext uri="{FF2B5EF4-FFF2-40B4-BE49-F238E27FC236}">
                  <a16:creationId xmlns:a16="http://schemas.microsoft.com/office/drawing/2014/main" id="{6FAB254D-721B-424A-91E6-C96C41D29D9F}"/>
                </a:ext>
              </a:extLst>
            </p:cNvPr>
            <p:cNvSpPr txBox="1"/>
            <p:nvPr/>
          </p:nvSpPr>
          <p:spPr>
            <a:xfrm>
              <a:off x="7229032" y="1191693"/>
              <a:ext cx="2512245" cy="50291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Income Type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BECDC6-8AF8-4A7C-90CC-D3EC20DE840A}"/>
              </a:ext>
            </a:extLst>
          </p:cNvPr>
          <p:cNvGrpSpPr/>
          <p:nvPr/>
        </p:nvGrpSpPr>
        <p:grpSpPr>
          <a:xfrm>
            <a:off x="6234265" y="1655877"/>
            <a:ext cx="4794659" cy="718951"/>
            <a:chOff x="6003504" y="1480587"/>
            <a:chExt cx="4963303" cy="744239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B7114C3-389B-4309-8B9D-BA2ABC17BEE9}"/>
                </a:ext>
              </a:extLst>
            </p:cNvPr>
            <p:cNvSpPr/>
            <p:nvPr/>
          </p:nvSpPr>
          <p:spPr>
            <a:xfrm rot="10800000">
              <a:off x="6003504" y="1480587"/>
              <a:ext cx="4963303" cy="744239"/>
            </a:xfrm>
            <a:custGeom>
              <a:avLst/>
              <a:gdLst>
                <a:gd name="connsiteX0" fmla="*/ 0 w 4981790"/>
                <a:gd name="connsiteY0" fmla="*/ 804351 h 804351"/>
                <a:gd name="connsiteX1" fmla="*/ 191109 w 4981790"/>
                <a:gd name="connsiteY1" fmla="*/ 182924 h 804351"/>
                <a:gd name="connsiteX2" fmla="*/ 309966 w 4981790"/>
                <a:gd name="connsiteY2" fmla="*/ 159877 h 804351"/>
                <a:gd name="connsiteX3" fmla="*/ 2500137 w 4981790"/>
                <a:gd name="connsiteY3" fmla="*/ 0 h 804351"/>
                <a:gd name="connsiteX4" fmla="*/ 4690308 w 4981790"/>
                <a:gd name="connsiteY4" fmla="*/ 159877 h 804351"/>
                <a:gd name="connsiteX5" fmla="*/ 4809168 w 4981790"/>
                <a:gd name="connsiteY5" fmla="*/ 182925 h 804351"/>
                <a:gd name="connsiteX6" fmla="*/ 4981790 w 4981790"/>
                <a:gd name="connsiteY6" fmla="*/ 744239 h 804351"/>
                <a:gd name="connsiteX7" fmla="*/ 4890218 w 4981790"/>
                <a:gd name="connsiteY7" fmla="*/ 722658 h 804351"/>
                <a:gd name="connsiteX8" fmla="*/ 2500137 w 4981790"/>
                <a:gd name="connsiteY8" fmla="*/ 524017 h 804351"/>
                <a:gd name="connsiteX9" fmla="*/ 110056 w 4981790"/>
                <a:gd name="connsiteY9" fmla="*/ 722658 h 804351"/>
                <a:gd name="connsiteX10" fmla="*/ 18487 w 4981790"/>
                <a:gd name="connsiteY10" fmla="*/ 744238 h 804351"/>
                <a:gd name="connsiteX0" fmla="*/ 0 w 4963303"/>
                <a:gd name="connsiteY0" fmla="*/ 744238 h 744239"/>
                <a:gd name="connsiteX1" fmla="*/ 172622 w 4963303"/>
                <a:gd name="connsiteY1" fmla="*/ 182924 h 744239"/>
                <a:gd name="connsiteX2" fmla="*/ 291479 w 4963303"/>
                <a:gd name="connsiteY2" fmla="*/ 159877 h 744239"/>
                <a:gd name="connsiteX3" fmla="*/ 2481650 w 4963303"/>
                <a:gd name="connsiteY3" fmla="*/ 0 h 744239"/>
                <a:gd name="connsiteX4" fmla="*/ 4671821 w 4963303"/>
                <a:gd name="connsiteY4" fmla="*/ 159877 h 744239"/>
                <a:gd name="connsiteX5" fmla="*/ 4790681 w 4963303"/>
                <a:gd name="connsiteY5" fmla="*/ 182925 h 744239"/>
                <a:gd name="connsiteX6" fmla="*/ 4963303 w 4963303"/>
                <a:gd name="connsiteY6" fmla="*/ 744239 h 744239"/>
                <a:gd name="connsiteX7" fmla="*/ 4871731 w 4963303"/>
                <a:gd name="connsiteY7" fmla="*/ 722658 h 744239"/>
                <a:gd name="connsiteX8" fmla="*/ 2481650 w 4963303"/>
                <a:gd name="connsiteY8" fmla="*/ 524017 h 744239"/>
                <a:gd name="connsiteX9" fmla="*/ 91569 w 4963303"/>
                <a:gd name="connsiteY9" fmla="*/ 722658 h 744239"/>
                <a:gd name="connsiteX10" fmla="*/ 0 w 4963303"/>
                <a:gd name="connsiteY10" fmla="*/ 744238 h 74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63303" h="744239">
                  <a:moveTo>
                    <a:pt x="0" y="744238"/>
                  </a:moveTo>
                  <a:lnTo>
                    <a:pt x="172622" y="182924"/>
                  </a:lnTo>
                  <a:lnTo>
                    <a:pt x="291479" y="159877"/>
                  </a:lnTo>
                  <a:cubicBezTo>
                    <a:pt x="851993" y="61097"/>
                    <a:pt x="1626335" y="0"/>
                    <a:pt x="2481650" y="0"/>
                  </a:cubicBezTo>
                  <a:cubicBezTo>
                    <a:pt x="3336965" y="0"/>
                    <a:pt x="4111307" y="61097"/>
                    <a:pt x="4671821" y="159877"/>
                  </a:cubicBezTo>
                  <a:lnTo>
                    <a:pt x="4790681" y="182925"/>
                  </a:lnTo>
                  <a:lnTo>
                    <a:pt x="4963303" y="744239"/>
                  </a:lnTo>
                  <a:lnTo>
                    <a:pt x="4871731" y="722658"/>
                  </a:lnTo>
                  <a:cubicBezTo>
                    <a:pt x="4303628" y="601343"/>
                    <a:pt x="3443880" y="524017"/>
                    <a:pt x="2481650" y="524017"/>
                  </a:cubicBezTo>
                  <a:cubicBezTo>
                    <a:pt x="1519421" y="524017"/>
                    <a:pt x="659672" y="601343"/>
                    <a:pt x="91569" y="722658"/>
                  </a:cubicBezTo>
                  <a:lnTo>
                    <a:pt x="0" y="744238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2DFA1957-73A6-4605-8E14-5A9D4AD250CC}"/>
                </a:ext>
              </a:extLst>
            </p:cNvPr>
            <p:cNvSpPr txBox="1"/>
            <p:nvPr/>
          </p:nvSpPr>
          <p:spPr>
            <a:xfrm>
              <a:off x="7461686" y="1684047"/>
              <a:ext cx="2046933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Account Type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2058463-512D-4BA5-91A5-DAEE52FE8066}"/>
              </a:ext>
            </a:extLst>
          </p:cNvPr>
          <p:cNvGrpSpPr/>
          <p:nvPr/>
        </p:nvGrpSpPr>
        <p:grpSpPr>
          <a:xfrm>
            <a:off x="6401022" y="2198119"/>
            <a:ext cx="4461146" cy="682920"/>
            <a:chOff x="6176126" y="2041901"/>
            <a:chExt cx="4618059" cy="706941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5253741-9265-4F11-8B71-AF213223C3A4}"/>
                </a:ext>
              </a:extLst>
            </p:cNvPr>
            <p:cNvSpPr/>
            <p:nvPr/>
          </p:nvSpPr>
          <p:spPr>
            <a:xfrm rot="10800000">
              <a:off x="6176126" y="2041901"/>
              <a:ext cx="4618059" cy="706941"/>
            </a:xfrm>
            <a:custGeom>
              <a:avLst/>
              <a:gdLst>
                <a:gd name="connsiteX0" fmla="*/ 0 w 4676640"/>
                <a:gd name="connsiteY0" fmla="*/ 897427 h 897427"/>
                <a:gd name="connsiteX1" fmla="*/ 0 w 4676640"/>
                <a:gd name="connsiteY1" fmla="*/ 897427 h 897427"/>
                <a:gd name="connsiteX2" fmla="*/ 229379 w 4676640"/>
                <a:gd name="connsiteY2" fmla="*/ 151558 h 897427"/>
                <a:gd name="connsiteX3" fmla="*/ 397395 w 4676640"/>
                <a:gd name="connsiteY3" fmla="*/ 124647 h 897427"/>
                <a:gd name="connsiteX4" fmla="*/ 2367609 w 4676640"/>
                <a:gd name="connsiteY4" fmla="*/ 0 h 897427"/>
                <a:gd name="connsiteX5" fmla="*/ 4337824 w 4676640"/>
                <a:gd name="connsiteY5" fmla="*/ 124647 h 897427"/>
                <a:gd name="connsiteX6" fmla="*/ 4505842 w 4676640"/>
                <a:gd name="connsiteY6" fmla="*/ 151558 h 897427"/>
                <a:gd name="connsiteX7" fmla="*/ 4676640 w 4676640"/>
                <a:gd name="connsiteY7" fmla="*/ 706941 h 897427"/>
                <a:gd name="connsiteX8" fmla="*/ 4557780 w 4676640"/>
                <a:gd name="connsiteY8" fmla="*/ 683893 h 897427"/>
                <a:gd name="connsiteX9" fmla="*/ 2367609 w 4676640"/>
                <a:gd name="connsiteY9" fmla="*/ 524016 h 897427"/>
                <a:gd name="connsiteX10" fmla="*/ 177438 w 4676640"/>
                <a:gd name="connsiteY10" fmla="*/ 683893 h 897427"/>
                <a:gd name="connsiteX11" fmla="*/ 58581 w 4676640"/>
                <a:gd name="connsiteY11" fmla="*/ 706940 h 897427"/>
                <a:gd name="connsiteX0" fmla="*/ 58581 w 4676640"/>
                <a:gd name="connsiteY0" fmla="*/ 706940 h 897427"/>
                <a:gd name="connsiteX1" fmla="*/ 0 w 4676640"/>
                <a:gd name="connsiteY1" fmla="*/ 897427 h 897427"/>
                <a:gd name="connsiteX2" fmla="*/ 229379 w 4676640"/>
                <a:gd name="connsiteY2" fmla="*/ 151558 h 897427"/>
                <a:gd name="connsiteX3" fmla="*/ 397395 w 4676640"/>
                <a:gd name="connsiteY3" fmla="*/ 124647 h 897427"/>
                <a:gd name="connsiteX4" fmla="*/ 2367609 w 4676640"/>
                <a:gd name="connsiteY4" fmla="*/ 0 h 897427"/>
                <a:gd name="connsiteX5" fmla="*/ 4337824 w 4676640"/>
                <a:gd name="connsiteY5" fmla="*/ 124647 h 897427"/>
                <a:gd name="connsiteX6" fmla="*/ 4505842 w 4676640"/>
                <a:gd name="connsiteY6" fmla="*/ 151558 h 897427"/>
                <a:gd name="connsiteX7" fmla="*/ 4676640 w 4676640"/>
                <a:gd name="connsiteY7" fmla="*/ 706941 h 897427"/>
                <a:gd name="connsiteX8" fmla="*/ 4557780 w 4676640"/>
                <a:gd name="connsiteY8" fmla="*/ 683893 h 897427"/>
                <a:gd name="connsiteX9" fmla="*/ 2367609 w 4676640"/>
                <a:gd name="connsiteY9" fmla="*/ 524016 h 897427"/>
                <a:gd name="connsiteX10" fmla="*/ 177438 w 4676640"/>
                <a:gd name="connsiteY10" fmla="*/ 683893 h 897427"/>
                <a:gd name="connsiteX11" fmla="*/ 58581 w 4676640"/>
                <a:gd name="connsiteY11" fmla="*/ 706940 h 897427"/>
                <a:gd name="connsiteX0" fmla="*/ 0 w 4618059"/>
                <a:gd name="connsiteY0" fmla="*/ 706940 h 706941"/>
                <a:gd name="connsiteX1" fmla="*/ 170798 w 4618059"/>
                <a:gd name="connsiteY1" fmla="*/ 151558 h 706941"/>
                <a:gd name="connsiteX2" fmla="*/ 338814 w 4618059"/>
                <a:gd name="connsiteY2" fmla="*/ 124647 h 706941"/>
                <a:gd name="connsiteX3" fmla="*/ 2309028 w 4618059"/>
                <a:gd name="connsiteY3" fmla="*/ 0 h 706941"/>
                <a:gd name="connsiteX4" fmla="*/ 4279243 w 4618059"/>
                <a:gd name="connsiteY4" fmla="*/ 124647 h 706941"/>
                <a:gd name="connsiteX5" fmla="*/ 4447261 w 4618059"/>
                <a:gd name="connsiteY5" fmla="*/ 151558 h 706941"/>
                <a:gd name="connsiteX6" fmla="*/ 4618059 w 4618059"/>
                <a:gd name="connsiteY6" fmla="*/ 706941 h 706941"/>
                <a:gd name="connsiteX7" fmla="*/ 4499199 w 4618059"/>
                <a:gd name="connsiteY7" fmla="*/ 683893 h 706941"/>
                <a:gd name="connsiteX8" fmla="*/ 2309028 w 4618059"/>
                <a:gd name="connsiteY8" fmla="*/ 524016 h 706941"/>
                <a:gd name="connsiteX9" fmla="*/ 118857 w 4618059"/>
                <a:gd name="connsiteY9" fmla="*/ 683893 h 706941"/>
                <a:gd name="connsiteX10" fmla="*/ 0 w 4618059"/>
                <a:gd name="connsiteY10" fmla="*/ 706940 h 70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8059" h="706941">
                  <a:moveTo>
                    <a:pt x="0" y="706940"/>
                  </a:moveTo>
                  <a:lnTo>
                    <a:pt x="170798" y="151558"/>
                  </a:lnTo>
                  <a:lnTo>
                    <a:pt x="338814" y="124647"/>
                  </a:lnTo>
                  <a:cubicBezTo>
                    <a:pt x="874222" y="46777"/>
                    <a:pt x="1560627" y="0"/>
                    <a:pt x="2309028" y="0"/>
                  </a:cubicBezTo>
                  <a:cubicBezTo>
                    <a:pt x="3057429" y="0"/>
                    <a:pt x="3743835" y="46777"/>
                    <a:pt x="4279243" y="124647"/>
                  </a:cubicBezTo>
                  <a:lnTo>
                    <a:pt x="4447261" y="151558"/>
                  </a:lnTo>
                  <a:lnTo>
                    <a:pt x="4618059" y="706941"/>
                  </a:lnTo>
                  <a:lnTo>
                    <a:pt x="4499199" y="683893"/>
                  </a:lnTo>
                  <a:cubicBezTo>
                    <a:pt x="3938685" y="585113"/>
                    <a:pt x="3164343" y="524016"/>
                    <a:pt x="2309028" y="524016"/>
                  </a:cubicBezTo>
                  <a:cubicBezTo>
                    <a:pt x="1453713" y="524016"/>
                    <a:pt x="679371" y="585113"/>
                    <a:pt x="118857" y="683893"/>
                  </a:cubicBezTo>
                  <a:lnTo>
                    <a:pt x="0" y="706940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75" name="TextBox 16">
              <a:extLst>
                <a:ext uri="{FF2B5EF4-FFF2-40B4-BE49-F238E27FC236}">
                  <a16:creationId xmlns:a16="http://schemas.microsoft.com/office/drawing/2014/main" id="{8F38980E-CA1D-404F-A1BD-0B8E11E8B848}"/>
                </a:ext>
              </a:extLst>
            </p:cNvPr>
            <p:cNvSpPr txBox="1"/>
            <p:nvPr/>
          </p:nvSpPr>
          <p:spPr>
            <a:xfrm>
              <a:off x="7422776" y="2239045"/>
              <a:ext cx="2124762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Contract Length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090ACD-6260-46B2-8F41-C9EB0B81A5C0}"/>
              </a:ext>
            </a:extLst>
          </p:cNvPr>
          <p:cNvGrpSpPr/>
          <p:nvPr/>
        </p:nvGrpSpPr>
        <p:grpSpPr>
          <a:xfrm>
            <a:off x="6566018" y="2734630"/>
            <a:ext cx="4131155" cy="652648"/>
            <a:chOff x="6346926" y="2597284"/>
            <a:chExt cx="4276462" cy="675604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E2B5543-78C8-4864-AE98-76A09742A100}"/>
                </a:ext>
              </a:extLst>
            </p:cNvPr>
            <p:cNvSpPr>
              <a:spLocks/>
            </p:cNvSpPr>
            <p:nvPr/>
          </p:nvSpPr>
          <p:spPr>
            <a:xfrm rot="10800000">
              <a:off x="6346926" y="2597284"/>
              <a:ext cx="4276462" cy="675573"/>
            </a:xfrm>
            <a:custGeom>
              <a:avLst/>
              <a:gdLst>
                <a:gd name="connsiteX0" fmla="*/ 0 w 4293119"/>
                <a:gd name="connsiteY0" fmla="*/ 729736 h 729736"/>
                <a:gd name="connsiteX1" fmla="*/ 186144 w 4293119"/>
                <a:gd name="connsiteY1" fmla="*/ 124453 h 729736"/>
                <a:gd name="connsiteX2" fmla="*/ 423118 w 4293119"/>
                <a:gd name="connsiteY2" fmla="*/ 93223 h 729736"/>
                <a:gd name="connsiteX3" fmla="*/ 2154887 w 4293119"/>
                <a:gd name="connsiteY3" fmla="*/ 0 h 729736"/>
                <a:gd name="connsiteX4" fmla="*/ 3886656 w 4293119"/>
                <a:gd name="connsiteY4" fmla="*/ 93224 h 729736"/>
                <a:gd name="connsiteX5" fmla="*/ 4123632 w 4293119"/>
                <a:gd name="connsiteY5" fmla="*/ 124453 h 729736"/>
                <a:gd name="connsiteX6" fmla="*/ 4293119 w 4293119"/>
                <a:gd name="connsiteY6" fmla="*/ 675573 h 729736"/>
                <a:gd name="connsiteX7" fmla="*/ 4125102 w 4293119"/>
                <a:gd name="connsiteY7" fmla="*/ 648662 h 729736"/>
                <a:gd name="connsiteX8" fmla="*/ 2154887 w 4293119"/>
                <a:gd name="connsiteY8" fmla="*/ 524015 h 729736"/>
                <a:gd name="connsiteX9" fmla="*/ 184673 w 4293119"/>
                <a:gd name="connsiteY9" fmla="*/ 648662 h 729736"/>
                <a:gd name="connsiteX10" fmla="*/ 16657 w 4293119"/>
                <a:gd name="connsiteY10" fmla="*/ 675573 h 729736"/>
                <a:gd name="connsiteX0" fmla="*/ 0 w 4276462"/>
                <a:gd name="connsiteY0" fmla="*/ 675573 h 675573"/>
                <a:gd name="connsiteX1" fmla="*/ 169487 w 4276462"/>
                <a:gd name="connsiteY1" fmla="*/ 124453 h 675573"/>
                <a:gd name="connsiteX2" fmla="*/ 406461 w 4276462"/>
                <a:gd name="connsiteY2" fmla="*/ 93223 h 675573"/>
                <a:gd name="connsiteX3" fmla="*/ 2138230 w 4276462"/>
                <a:gd name="connsiteY3" fmla="*/ 0 h 675573"/>
                <a:gd name="connsiteX4" fmla="*/ 3869999 w 4276462"/>
                <a:gd name="connsiteY4" fmla="*/ 93224 h 675573"/>
                <a:gd name="connsiteX5" fmla="*/ 4106975 w 4276462"/>
                <a:gd name="connsiteY5" fmla="*/ 124453 h 675573"/>
                <a:gd name="connsiteX6" fmla="*/ 4276462 w 4276462"/>
                <a:gd name="connsiteY6" fmla="*/ 675573 h 675573"/>
                <a:gd name="connsiteX7" fmla="*/ 4108445 w 4276462"/>
                <a:gd name="connsiteY7" fmla="*/ 648662 h 675573"/>
                <a:gd name="connsiteX8" fmla="*/ 2138230 w 4276462"/>
                <a:gd name="connsiteY8" fmla="*/ 524015 h 675573"/>
                <a:gd name="connsiteX9" fmla="*/ 168016 w 4276462"/>
                <a:gd name="connsiteY9" fmla="*/ 648662 h 675573"/>
                <a:gd name="connsiteX10" fmla="*/ 0 w 4276462"/>
                <a:gd name="connsiteY10" fmla="*/ 675573 h 67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462" h="675573">
                  <a:moveTo>
                    <a:pt x="0" y="675573"/>
                  </a:moveTo>
                  <a:lnTo>
                    <a:pt x="169487" y="124453"/>
                  </a:lnTo>
                  <a:lnTo>
                    <a:pt x="406461" y="93223"/>
                  </a:lnTo>
                  <a:cubicBezTo>
                    <a:pt x="900805" y="34367"/>
                    <a:pt x="1496744" y="0"/>
                    <a:pt x="2138230" y="0"/>
                  </a:cubicBezTo>
                  <a:cubicBezTo>
                    <a:pt x="2779716" y="0"/>
                    <a:pt x="3375656" y="34367"/>
                    <a:pt x="3869999" y="93224"/>
                  </a:cubicBezTo>
                  <a:lnTo>
                    <a:pt x="4106975" y="124453"/>
                  </a:lnTo>
                  <a:lnTo>
                    <a:pt x="4276462" y="675573"/>
                  </a:lnTo>
                  <a:lnTo>
                    <a:pt x="4108445" y="648662"/>
                  </a:lnTo>
                  <a:cubicBezTo>
                    <a:pt x="3573037" y="570792"/>
                    <a:pt x="2886631" y="524015"/>
                    <a:pt x="2138230" y="524015"/>
                  </a:cubicBezTo>
                  <a:cubicBezTo>
                    <a:pt x="1389829" y="524015"/>
                    <a:pt x="703424" y="570792"/>
                    <a:pt x="168016" y="648662"/>
                  </a:cubicBezTo>
                  <a:lnTo>
                    <a:pt x="0" y="675573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76" name="TextBox 16">
              <a:extLst>
                <a:ext uri="{FF2B5EF4-FFF2-40B4-BE49-F238E27FC236}">
                  <a16:creationId xmlns:a16="http://schemas.microsoft.com/office/drawing/2014/main" id="{E75C51FA-32F8-4E6E-819C-CE28E7FEED5C}"/>
                </a:ext>
              </a:extLst>
            </p:cNvPr>
            <p:cNvSpPr txBox="1"/>
            <p:nvPr/>
          </p:nvSpPr>
          <p:spPr>
            <a:xfrm>
              <a:off x="7086569" y="2769968"/>
              <a:ext cx="2797172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Free Withdrawals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CC9906A-09B8-4D89-AED8-2B260400588F}"/>
              </a:ext>
            </a:extLst>
          </p:cNvPr>
          <p:cNvGrpSpPr/>
          <p:nvPr/>
        </p:nvGrpSpPr>
        <p:grpSpPr>
          <a:xfrm>
            <a:off x="5918917" y="418675"/>
            <a:ext cx="5425358" cy="943729"/>
            <a:chOff x="5918917" y="418675"/>
            <a:chExt cx="5425358" cy="9437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E87815-A6F2-4F37-9A2B-78D1EE762005}"/>
                </a:ext>
              </a:extLst>
            </p:cNvPr>
            <p:cNvGrpSpPr/>
            <p:nvPr/>
          </p:nvGrpSpPr>
          <p:grpSpPr>
            <a:xfrm>
              <a:off x="5924192" y="638288"/>
              <a:ext cx="5414807" cy="724116"/>
              <a:chOff x="5682525" y="427206"/>
              <a:chExt cx="5605264" cy="749586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DF5EBD1-9D2B-4577-AE77-BE6EDB7B85D9}"/>
                  </a:ext>
                </a:extLst>
              </p:cNvPr>
              <p:cNvSpPr/>
              <p:nvPr/>
            </p:nvSpPr>
            <p:spPr>
              <a:xfrm rot="10800000">
                <a:off x="5682525" y="427206"/>
                <a:ext cx="5605264" cy="749586"/>
              </a:xfrm>
              <a:custGeom>
                <a:avLst/>
                <a:gdLst>
                  <a:gd name="connsiteX0" fmla="*/ 27701 w 5605264"/>
                  <a:gd name="connsiteY0" fmla="*/ 749586 h 749586"/>
                  <a:gd name="connsiteX1" fmla="*/ 0 w 5605264"/>
                  <a:gd name="connsiteY1" fmla="*/ 739936 h 749586"/>
                  <a:gd name="connsiteX2" fmla="*/ 149920 w 5605264"/>
                  <a:gd name="connsiteY2" fmla="*/ 252443 h 749586"/>
                  <a:gd name="connsiteX3" fmla="*/ 234244 w 5605264"/>
                  <a:gd name="connsiteY3" fmla="*/ 229152 h 749586"/>
                  <a:gd name="connsiteX4" fmla="*/ 2802631 w 5605264"/>
                  <a:gd name="connsiteY4" fmla="*/ 0 h 749586"/>
                  <a:gd name="connsiteX5" fmla="*/ 5371018 w 5605264"/>
                  <a:gd name="connsiteY5" fmla="*/ 229152 h 749586"/>
                  <a:gd name="connsiteX6" fmla="*/ 5455345 w 5605264"/>
                  <a:gd name="connsiteY6" fmla="*/ 252444 h 749586"/>
                  <a:gd name="connsiteX7" fmla="*/ 5605264 w 5605264"/>
                  <a:gd name="connsiteY7" fmla="*/ 739936 h 749586"/>
                  <a:gd name="connsiteX8" fmla="*/ 5577563 w 5605264"/>
                  <a:gd name="connsiteY8" fmla="*/ 749585 h 749586"/>
                  <a:gd name="connsiteX9" fmla="*/ 5553675 w 5605264"/>
                  <a:gd name="connsiteY9" fmla="*/ 732413 h 749586"/>
                  <a:gd name="connsiteX10" fmla="*/ 2802632 w 5605264"/>
                  <a:gd name="connsiteY10" fmla="*/ 569925 h 749586"/>
                  <a:gd name="connsiteX11" fmla="*/ 51589 w 5605264"/>
                  <a:gd name="connsiteY11" fmla="*/ 732413 h 749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05264" h="749586">
                    <a:moveTo>
                      <a:pt x="27701" y="749586"/>
                    </a:moveTo>
                    <a:lnTo>
                      <a:pt x="0" y="739936"/>
                    </a:lnTo>
                    <a:lnTo>
                      <a:pt x="149920" y="252443"/>
                    </a:lnTo>
                    <a:lnTo>
                      <a:pt x="234244" y="229152"/>
                    </a:lnTo>
                    <a:cubicBezTo>
                      <a:pt x="790863" y="90898"/>
                      <a:pt x="1733487" y="0"/>
                      <a:pt x="2802631" y="0"/>
                    </a:cubicBezTo>
                    <a:cubicBezTo>
                      <a:pt x="3871775" y="0"/>
                      <a:pt x="4814399" y="90898"/>
                      <a:pt x="5371018" y="229152"/>
                    </a:cubicBezTo>
                    <a:lnTo>
                      <a:pt x="5455345" y="252444"/>
                    </a:lnTo>
                    <a:lnTo>
                      <a:pt x="5605264" y="739936"/>
                    </a:lnTo>
                    <a:lnTo>
                      <a:pt x="5577563" y="749585"/>
                    </a:lnTo>
                    <a:lnTo>
                      <a:pt x="5553675" y="732413"/>
                    </a:lnTo>
                    <a:cubicBezTo>
                      <a:pt x="5291831" y="639681"/>
                      <a:pt x="4159641" y="569925"/>
                      <a:pt x="2802632" y="569925"/>
                    </a:cubicBezTo>
                    <a:cubicBezTo>
                      <a:pt x="1445623" y="569925"/>
                      <a:pt x="313434" y="639681"/>
                      <a:pt x="51589" y="732413"/>
                    </a:cubicBezTo>
                    <a:close/>
                  </a:path>
                </a:pathLst>
              </a:custGeom>
              <a:solidFill>
                <a:srgbClr val="000044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LID4096"/>
              </a:p>
            </p:txBody>
          </p:sp>
          <p:sp>
            <p:nvSpPr>
              <p:cNvPr id="70" name="TextBox 16">
                <a:extLst>
                  <a:ext uri="{FF2B5EF4-FFF2-40B4-BE49-F238E27FC236}">
                    <a16:creationId xmlns:a16="http://schemas.microsoft.com/office/drawing/2014/main" id="{DF203879-DE6C-4055-9EEB-9D89E8059C3F}"/>
                  </a:ext>
                </a:extLst>
              </p:cNvPr>
              <p:cNvSpPr txBox="1"/>
              <p:nvPr/>
            </p:nvSpPr>
            <p:spPr>
              <a:xfrm>
                <a:off x="7183597" y="670285"/>
                <a:ext cx="2603121" cy="50292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Annuity Type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6EFB130-0FD3-4474-BF41-1C8606FF0F00}"/>
                </a:ext>
              </a:extLst>
            </p:cNvPr>
            <p:cNvGrpSpPr/>
            <p:nvPr/>
          </p:nvGrpSpPr>
          <p:grpSpPr>
            <a:xfrm>
              <a:off x="5918917" y="418675"/>
              <a:ext cx="5425358" cy="393532"/>
              <a:chOff x="5677064" y="199868"/>
              <a:chExt cx="5616186" cy="407374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C8BDBF4-5E4A-4D90-8570-416D3BA5EE67}"/>
                  </a:ext>
                </a:extLst>
              </p:cNvPr>
              <p:cNvSpPr/>
              <p:nvPr/>
            </p:nvSpPr>
            <p:spPr>
              <a:xfrm>
                <a:off x="5677064" y="199868"/>
                <a:ext cx="5616186" cy="406999"/>
              </a:xfrm>
              <a:prstGeom prst="ellipse">
                <a:avLst/>
              </a:prstGeom>
              <a:gradFill>
                <a:gsLst>
                  <a:gs pos="885">
                    <a:schemeClr val="bg2"/>
                  </a:gs>
                  <a:gs pos="57000">
                    <a:schemeClr val="accent1">
                      <a:lumMod val="4000"/>
                      <a:lumOff val="96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3" name="TextBox 16">
                <a:extLst>
                  <a:ext uri="{FF2B5EF4-FFF2-40B4-BE49-F238E27FC236}">
                    <a16:creationId xmlns:a16="http://schemas.microsoft.com/office/drawing/2014/main" id="{10AFCB9E-50FF-4957-B5BB-BADD5F0A5450}"/>
                  </a:ext>
                </a:extLst>
              </p:cNvPr>
              <p:cNvSpPr txBox="1"/>
              <p:nvPr/>
            </p:nvSpPr>
            <p:spPr>
              <a:xfrm>
                <a:off x="7155018" y="208989"/>
                <a:ext cx="2660277" cy="39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lumMod val="60000"/>
                          <a:lumOff val="40000"/>
                          <a:alpha val="0"/>
                        </a:schemeClr>
                      </a:solidFill>
                    </a:ln>
                    <a:solidFill>
                      <a:srgbClr val="000044"/>
                    </a:solidFill>
                    <a:cs typeface="Times New Roman" charset="0"/>
                  </a:rPr>
                  <a:t>10 LEVERS:</a:t>
                </a: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7FB1386-33EC-4DED-8138-57C24A05AFF5}"/>
              </a:ext>
            </a:extLst>
          </p:cNvPr>
          <p:cNvSpPr/>
          <p:nvPr/>
        </p:nvSpPr>
        <p:spPr>
          <a:xfrm>
            <a:off x="609600" y="6469357"/>
            <a:ext cx="2834368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</a:rPr>
              <a:t>* Some fees or limitations may still apply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6D996D0D-4286-4FC2-B0F7-7E53100CD7CF}"/>
              </a:ext>
            </a:extLst>
          </p:cNvPr>
          <p:cNvSpPr txBox="1"/>
          <p:nvPr/>
        </p:nvSpPr>
        <p:spPr>
          <a:xfrm>
            <a:off x="609600" y="2653432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RMD’s</a:t>
            </a:r>
          </a:p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5%</a:t>
            </a:r>
          </a:p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10%</a:t>
            </a:r>
            <a:endParaRPr lang="en-US" sz="3600" b="1" dirty="0">
              <a:ln>
                <a:solidFill>
                  <a:schemeClr val="accent1">
                    <a:lumMod val="60000"/>
                    <a:lumOff val="40000"/>
                    <a:alpha val="0"/>
                  </a:schemeClr>
                </a:solidFill>
              </a:ln>
              <a:latin typeface="+mj-lt"/>
              <a:cs typeface="Times New Roman" charset="0"/>
            </a:endParaRP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02C0CC76-2D16-5C4F-805D-CE6B49244DAF}"/>
              </a:ext>
            </a:extLst>
          </p:cNvPr>
          <p:cNvSpPr/>
          <p:nvPr/>
        </p:nvSpPr>
        <p:spPr>
          <a:xfrm>
            <a:off x="533400" y="2784878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7FA42DF1-EC57-4241-81D1-25A78078040E}"/>
              </a:ext>
            </a:extLst>
          </p:cNvPr>
          <p:cNvSpPr/>
          <p:nvPr/>
        </p:nvSpPr>
        <p:spPr>
          <a:xfrm>
            <a:off x="533400" y="3311619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EE8FCD7B-DEC3-6647-BA2B-314D4E9F4F44}"/>
              </a:ext>
            </a:extLst>
          </p:cNvPr>
          <p:cNvSpPr/>
          <p:nvPr/>
        </p:nvSpPr>
        <p:spPr>
          <a:xfrm>
            <a:off x="533400" y="3859688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4413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63A87EC-9347-44DF-B2EF-43CFBB3BC8BA}"/>
              </a:ext>
            </a:extLst>
          </p:cNvPr>
          <p:cNvCxnSpPr/>
          <p:nvPr/>
        </p:nvCxnSpPr>
        <p:spPr>
          <a:xfrm flipH="1">
            <a:off x="7213600" y="5352205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>
            <a:extLst>
              <a:ext uri="{FF2B5EF4-FFF2-40B4-BE49-F238E27FC236}">
                <a16:creationId xmlns:a16="http://schemas.microsoft.com/office/drawing/2014/main" id="{BB68444E-7029-4E0B-8022-10C27B2627E4}"/>
              </a:ext>
            </a:extLst>
          </p:cNvPr>
          <p:cNvSpPr/>
          <p:nvPr/>
        </p:nvSpPr>
        <p:spPr>
          <a:xfrm>
            <a:off x="6302375" y="5212956"/>
            <a:ext cx="678391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200k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55022C57-FFA2-433A-A68D-A57AA55F93B0}"/>
              </a:ext>
            </a:extLst>
          </p:cNvPr>
          <p:cNvCxnSpPr/>
          <p:nvPr/>
        </p:nvCxnSpPr>
        <p:spPr>
          <a:xfrm flipH="1">
            <a:off x="7213600" y="4867682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8BD52F4-DC0A-4649-9701-34F7F9DB71F3}"/>
              </a:ext>
            </a:extLst>
          </p:cNvPr>
          <p:cNvSpPr/>
          <p:nvPr/>
        </p:nvSpPr>
        <p:spPr>
          <a:xfrm>
            <a:off x="6302375" y="4728222"/>
            <a:ext cx="678391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400k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5A49783-9334-4337-9497-DFDD345BB7CB}"/>
              </a:ext>
            </a:extLst>
          </p:cNvPr>
          <p:cNvCxnSpPr/>
          <p:nvPr/>
        </p:nvCxnSpPr>
        <p:spPr>
          <a:xfrm flipH="1">
            <a:off x="7213600" y="4396767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25DCA447-498C-4CDD-9E44-1D240153BE5D}"/>
              </a:ext>
            </a:extLst>
          </p:cNvPr>
          <p:cNvSpPr/>
          <p:nvPr/>
        </p:nvSpPr>
        <p:spPr>
          <a:xfrm>
            <a:off x="6302375" y="4243488"/>
            <a:ext cx="678391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600k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7131D5-56EF-4815-ADBB-5E4BA3D54551}"/>
              </a:ext>
            </a:extLst>
          </p:cNvPr>
          <p:cNvCxnSpPr>
            <a:cxnSpLocks/>
          </p:cNvCxnSpPr>
          <p:nvPr/>
        </p:nvCxnSpPr>
        <p:spPr>
          <a:xfrm flipH="1">
            <a:off x="7213600" y="988853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330B544-F3B5-47F5-AB3C-47A95888FAC2}"/>
              </a:ext>
            </a:extLst>
          </p:cNvPr>
          <p:cNvSpPr/>
          <p:nvPr/>
        </p:nvSpPr>
        <p:spPr>
          <a:xfrm>
            <a:off x="6481911" y="850354"/>
            <a:ext cx="49885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2M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36BCD241-22BB-4FF5-A4F7-BC25750F1B98}"/>
              </a:ext>
            </a:extLst>
          </p:cNvPr>
          <p:cNvCxnSpPr>
            <a:cxnSpLocks/>
          </p:cNvCxnSpPr>
          <p:nvPr/>
        </p:nvCxnSpPr>
        <p:spPr>
          <a:xfrm flipH="1">
            <a:off x="7213600" y="3897253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19AD65AC-4F42-40E9-AEF2-D9FCAA7899EC}"/>
              </a:ext>
            </a:extLst>
          </p:cNvPr>
          <p:cNvSpPr/>
          <p:nvPr/>
        </p:nvSpPr>
        <p:spPr>
          <a:xfrm>
            <a:off x="6301805" y="3758754"/>
            <a:ext cx="678391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800k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B64C10A-1564-44CD-AE41-07214F393C9A}"/>
              </a:ext>
            </a:extLst>
          </p:cNvPr>
          <p:cNvCxnSpPr>
            <a:cxnSpLocks/>
          </p:cNvCxnSpPr>
          <p:nvPr/>
        </p:nvCxnSpPr>
        <p:spPr>
          <a:xfrm flipH="1">
            <a:off x="7213600" y="3412519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9940A4BA-2806-413E-895B-4B35BB8AFD73}"/>
              </a:ext>
            </a:extLst>
          </p:cNvPr>
          <p:cNvSpPr/>
          <p:nvPr/>
        </p:nvSpPr>
        <p:spPr>
          <a:xfrm>
            <a:off x="6475881" y="3274020"/>
            <a:ext cx="49885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1M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20A87471-03A8-45C0-AC58-0F4B61A39286}"/>
              </a:ext>
            </a:extLst>
          </p:cNvPr>
          <p:cNvCxnSpPr>
            <a:cxnSpLocks/>
          </p:cNvCxnSpPr>
          <p:nvPr/>
        </p:nvCxnSpPr>
        <p:spPr>
          <a:xfrm flipH="1">
            <a:off x="7213600" y="1958319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8EADDA62-6974-49BF-B88C-0C98202DC923}"/>
              </a:ext>
            </a:extLst>
          </p:cNvPr>
          <p:cNvSpPr/>
          <p:nvPr/>
        </p:nvSpPr>
        <p:spPr>
          <a:xfrm>
            <a:off x="6262682" y="1819820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1.6M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6D365F5F-ABD8-40F1-8A79-FE7DB11F8CEC}"/>
              </a:ext>
            </a:extLst>
          </p:cNvPr>
          <p:cNvCxnSpPr>
            <a:cxnSpLocks/>
          </p:cNvCxnSpPr>
          <p:nvPr/>
        </p:nvCxnSpPr>
        <p:spPr>
          <a:xfrm flipH="1">
            <a:off x="7213600" y="1473586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673FBAD1-A6D3-489C-B4A7-1745555A322A}"/>
              </a:ext>
            </a:extLst>
          </p:cNvPr>
          <p:cNvSpPr/>
          <p:nvPr/>
        </p:nvSpPr>
        <p:spPr>
          <a:xfrm>
            <a:off x="6262682" y="1335087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1.8M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371A35E-546F-4C57-AB6A-3EA74E133E30}"/>
              </a:ext>
            </a:extLst>
          </p:cNvPr>
          <p:cNvSpPr/>
          <p:nvPr/>
        </p:nvSpPr>
        <p:spPr>
          <a:xfrm>
            <a:off x="6262682" y="2304553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1.4M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77A489C-1124-4AD9-83A7-F603C04798E7}"/>
              </a:ext>
            </a:extLst>
          </p:cNvPr>
          <p:cNvCxnSpPr>
            <a:cxnSpLocks/>
          </p:cNvCxnSpPr>
          <p:nvPr/>
        </p:nvCxnSpPr>
        <p:spPr>
          <a:xfrm flipH="1">
            <a:off x="7213600" y="2443052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FCF997B4-41C6-4185-9856-38A7461EB5B8}"/>
              </a:ext>
            </a:extLst>
          </p:cNvPr>
          <p:cNvSpPr/>
          <p:nvPr/>
        </p:nvSpPr>
        <p:spPr>
          <a:xfrm>
            <a:off x="6262682" y="2789286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1.2M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2BDC88E-EA36-4003-93E8-6F1A7097E322}"/>
              </a:ext>
            </a:extLst>
          </p:cNvPr>
          <p:cNvCxnSpPr>
            <a:cxnSpLocks/>
          </p:cNvCxnSpPr>
          <p:nvPr/>
        </p:nvCxnSpPr>
        <p:spPr>
          <a:xfrm flipH="1">
            <a:off x="7213600" y="2927785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90357E06-1744-48CD-A034-D5906A6D5DC1}"/>
              </a:ext>
            </a:extLst>
          </p:cNvPr>
          <p:cNvGrpSpPr/>
          <p:nvPr/>
        </p:nvGrpSpPr>
        <p:grpSpPr>
          <a:xfrm>
            <a:off x="2097092" y="2644170"/>
            <a:ext cx="3563776" cy="1446550"/>
            <a:chOff x="5899629" y="2985627"/>
            <a:chExt cx="3563776" cy="14465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951071A-7D29-4863-9C0B-D65E326D0534}"/>
                </a:ext>
              </a:extLst>
            </p:cNvPr>
            <p:cNvSpPr/>
            <p:nvPr/>
          </p:nvSpPr>
          <p:spPr>
            <a:xfrm>
              <a:off x="5899629" y="3908957"/>
              <a:ext cx="35637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+mj-lt"/>
                  <a:cs typeface="Times New Roman" charset="0"/>
                </a:rPr>
                <a:t>Initial Investment</a:t>
              </a: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9AAAA43B-9DF0-45F2-89C1-B6E4009364C3}"/>
                </a:ext>
              </a:extLst>
            </p:cNvPr>
            <p:cNvSpPr/>
            <p:nvPr/>
          </p:nvSpPr>
          <p:spPr>
            <a:xfrm>
              <a:off x="5899630" y="2985627"/>
              <a:ext cx="326243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dirty="0">
                  <a:solidFill>
                    <a:srgbClr val="000044"/>
                  </a:solidFill>
                  <a:latin typeface="+mj-lt"/>
                  <a:cs typeface="Times New Roman" charset="0"/>
                </a:rPr>
                <a:t>$500,000</a:t>
              </a:r>
            </a:p>
          </p:txBody>
        </p:sp>
      </p:grpSp>
      <p:grpSp>
        <p:nvGrpSpPr>
          <p:cNvPr id="354" name="Group 334">
            <a:extLst>
              <a:ext uri="{FF2B5EF4-FFF2-40B4-BE49-F238E27FC236}">
                <a16:creationId xmlns:a16="http://schemas.microsoft.com/office/drawing/2014/main" id="{06E53384-D66C-4134-8B53-111BFE73F5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9181" y="2667435"/>
            <a:ext cx="975520" cy="1523130"/>
            <a:chOff x="6561" y="1182"/>
            <a:chExt cx="1361" cy="2125"/>
          </a:xfrm>
        </p:grpSpPr>
        <p:sp>
          <p:nvSpPr>
            <p:cNvPr id="357" name="Freeform 336">
              <a:extLst>
                <a:ext uri="{FF2B5EF4-FFF2-40B4-BE49-F238E27FC236}">
                  <a16:creationId xmlns:a16="http://schemas.microsoft.com/office/drawing/2014/main" id="{5F946883-8D8B-4E1B-AD24-060A15AFE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" y="1741"/>
              <a:ext cx="924" cy="364"/>
            </a:xfrm>
            <a:custGeom>
              <a:avLst/>
              <a:gdLst>
                <a:gd name="T0" fmla="*/ 723 w 3068"/>
                <a:gd name="T1" fmla="*/ 1212 h 1212"/>
                <a:gd name="T2" fmla="*/ 0 w 3068"/>
                <a:gd name="T3" fmla="*/ 284 h 1212"/>
                <a:gd name="T4" fmla="*/ 483 w 3068"/>
                <a:gd name="T5" fmla="*/ 132 h 1212"/>
                <a:gd name="T6" fmla="*/ 2062 w 3068"/>
                <a:gd name="T7" fmla="*/ 12 h 1212"/>
                <a:gd name="T8" fmla="*/ 3068 w 3068"/>
                <a:gd name="T9" fmla="*/ 95 h 1212"/>
                <a:gd name="T10" fmla="*/ 2313 w 3068"/>
                <a:gd name="T11" fmla="*/ 1212 h 1212"/>
                <a:gd name="T12" fmla="*/ 723 w 3068"/>
                <a:gd name="T13" fmla="*/ 1212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8" h="1212">
                  <a:moveTo>
                    <a:pt x="723" y="1212"/>
                  </a:moveTo>
                  <a:lnTo>
                    <a:pt x="0" y="284"/>
                  </a:lnTo>
                  <a:cubicBezTo>
                    <a:pt x="0" y="284"/>
                    <a:pt x="17" y="115"/>
                    <a:pt x="483" y="132"/>
                  </a:cubicBezTo>
                  <a:cubicBezTo>
                    <a:pt x="950" y="148"/>
                    <a:pt x="1625" y="22"/>
                    <a:pt x="2062" y="12"/>
                  </a:cubicBezTo>
                  <a:cubicBezTo>
                    <a:pt x="2567" y="0"/>
                    <a:pt x="3068" y="95"/>
                    <a:pt x="3068" y="95"/>
                  </a:cubicBezTo>
                  <a:lnTo>
                    <a:pt x="2313" y="1212"/>
                  </a:lnTo>
                  <a:lnTo>
                    <a:pt x="723" y="1212"/>
                  </a:lnTo>
                </a:path>
              </a:pathLst>
            </a:custGeom>
            <a:solidFill>
              <a:srgbClr val="BB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58" name="Freeform 337">
              <a:extLst>
                <a:ext uri="{FF2B5EF4-FFF2-40B4-BE49-F238E27FC236}">
                  <a16:creationId xmlns:a16="http://schemas.microsoft.com/office/drawing/2014/main" id="{C11F2F5A-B706-45FD-A730-74D52D1C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" y="1252"/>
              <a:ext cx="712" cy="892"/>
            </a:xfrm>
            <a:custGeom>
              <a:avLst/>
              <a:gdLst>
                <a:gd name="T0" fmla="*/ 2364 w 2364"/>
                <a:gd name="T1" fmla="*/ 550 h 2967"/>
                <a:gd name="T2" fmla="*/ 1216 w 2364"/>
                <a:gd name="T3" fmla="*/ 2967 h 2967"/>
                <a:gd name="T4" fmla="*/ 0 w 2364"/>
                <a:gd name="T5" fmla="*/ 2607 h 2967"/>
                <a:gd name="T6" fmla="*/ 454 w 2364"/>
                <a:gd name="T7" fmla="*/ 0 h 2967"/>
                <a:gd name="T8" fmla="*/ 2364 w 2364"/>
                <a:gd name="T9" fmla="*/ 550 h 2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4" h="2967">
                  <a:moveTo>
                    <a:pt x="2364" y="550"/>
                  </a:moveTo>
                  <a:cubicBezTo>
                    <a:pt x="1908" y="1334"/>
                    <a:pt x="1465" y="2128"/>
                    <a:pt x="1216" y="2967"/>
                  </a:cubicBezTo>
                  <a:cubicBezTo>
                    <a:pt x="812" y="2847"/>
                    <a:pt x="408" y="2727"/>
                    <a:pt x="0" y="2607"/>
                  </a:cubicBezTo>
                  <a:cubicBezTo>
                    <a:pt x="210" y="1759"/>
                    <a:pt x="273" y="901"/>
                    <a:pt x="454" y="0"/>
                  </a:cubicBezTo>
                  <a:cubicBezTo>
                    <a:pt x="1121" y="106"/>
                    <a:pt x="1747" y="294"/>
                    <a:pt x="2364" y="550"/>
                  </a:cubicBezTo>
                  <a:close/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59" name="Freeform 338">
              <a:extLst>
                <a:ext uri="{FF2B5EF4-FFF2-40B4-BE49-F238E27FC236}">
                  <a16:creationId xmlns:a16="http://schemas.microsoft.com/office/drawing/2014/main" id="{75F1D3AA-F809-4A7F-82B8-330483FB9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" y="1225"/>
              <a:ext cx="775" cy="948"/>
            </a:xfrm>
            <a:custGeom>
              <a:avLst/>
              <a:gdLst>
                <a:gd name="T0" fmla="*/ 2460 w 2575"/>
                <a:gd name="T1" fmla="*/ 641 h 3157"/>
                <a:gd name="T2" fmla="*/ 2391 w 2575"/>
                <a:gd name="T3" fmla="*/ 601 h 3157"/>
                <a:gd name="T4" fmla="*/ 1236 w 2575"/>
                <a:gd name="T5" fmla="*/ 3035 h 3157"/>
                <a:gd name="T6" fmla="*/ 1312 w 2575"/>
                <a:gd name="T7" fmla="*/ 3058 h 3157"/>
                <a:gd name="T8" fmla="*/ 1335 w 2575"/>
                <a:gd name="T9" fmla="*/ 2981 h 3157"/>
                <a:gd name="T10" fmla="*/ 119 w 2575"/>
                <a:gd name="T11" fmla="*/ 2621 h 3157"/>
                <a:gd name="T12" fmla="*/ 96 w 2575"/>
                <a:gd name="T13" fmla="*/ 2698 h 3157"/>
                <a:gd name="T14" fmla="*/ 173 w 2575"/>
                <a:gd name="T15" fmla="*/ 2717 h 3157"/>
                <a:gd name="T16" fmla="*/ 413 w 2575"/>
                <a:gd name="T17" fmla="*/ 1426 h 3157"/>
                <a:gd name="T18" fmla="*/ 628 w 2575"/>
                <a:gd name="T19" fmla="*/ 107 h 3157"/>
                <a:gd name="T20" fmla="*/ 550 w 2575"/>
                <a:gd name="T21" fmla="*/ 91 h 3157"/>
                <a:gd name="T22" fmla="*/ 538 w 2575"/>
                <a:gd name="T23" fmla="*/ 170 h 3157"/>
                <a:gd name="T24" fmla="*/ 2430 w 2575"/>
                <a:gd name="T25" fmla="*/ 714 h 3157"/>
                <a:gd name="T26" fmla="*/ 2460 w 2575"/>
                <a:gd name="T27" fmla="*/ 641 h 3157"/>
                <a:gd name="T28" fmla="*/ 2391 w 2575"/>
                <a:gd name="T29" fmla="*/ 601 h 3157"/>
                <a:gd name="T30" fmla="*/ 2460 w 2575"/>
                <a:gd name="T31" fmla="*/ 641 h 3157"/>
                <a:gd name="T32" fmla="*/ 2491 w 2575"/>
                <a:gd name="T33" fmla="*/ 567 h 3157"/>
                <a:gd name="T34" fmla="*/ 563 w 2575"/>
                <a:gd name="T35" fmla="*/ 12 h 3157"/>
                <a:gd name="T36" fmla="*/ 487 w 2575"/>
                <a:gd name="T37" fmla="*/ 0 h 3157"/>
                <a:gd name="T38" fmla="*/ 472 w 2575"/>
                <a:gd name="T39" fmla="*/ 75 h 3157"/>
                <a:gd name="T40" fmla="*/ 255 w 2575"/>
                <a:gd name="T41" fmla="*/ 1403 h 3157"/>
                <a:gd name="T42" fmla="*/ 19 w 2575"/>
                <a:gd name="T43" fmla="*/ 2679 h 3157"/>
                <a:gd name="T44" fmla="*/ 0 w 2575"/>
                <a:gd name="T45" fmla="*/ 2753 h 3157"/>
                <a:gd name="T46" fmla="*/ 73 w 2575"/>
                <a:gd name="T47" fmla="*/ 2774 h 3157"/>
                <a:gd name="T48" fmla="*/ 1290 w 2575"/>
                <a:gd name="T49" fmla="*/ 3134 h 3157"/>
                <a:gd name="T50" fmla="*/ 1366 w 2575"/>
                <a:gd name="T51" fmla="*/ 3157 h 3157"/>
                <a:gd name="T52" fmla="*/ 1389 w 2575"/>
                <a:gd name="T53" fmla="*/ 3080 h 3157"/>
                <a:gd name="T54" fmla="*/ 2529 w 2575"/>
                <a:gd name="T55" fmla="*/ 681 h 3157"/>
                <a:gd name="T56" fmla="*/ 2575 w 2575"/>
                <a:gd name="T57" fmla="*/ 602 h 3157"/>
                <a:gd name="T58" fmla="*/ 2491 w 2575"/>
                <a:gd name="T59" fmla="*/ 567 h 3157"/>
                <a:gd name="T60" fmla="*/ 2460 w 2575"/>
                <a:gd name="T61" fmla="*/ 641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75" h="3157">
                  <a:moveTo>
                    <a:pt x="2460" y="641"/>
                  </a:moveTo>
                  <a:lnTo>
                    <a:pt x="2391" y="601"/>
                  </a:lnTo>
                  <a:cubicBezTo>
                    <a:pt x="1935" y="1386"/>
                    <a:pt x="1488" y="2185"/>
                    <a:pt x="1236" y="3035"/>
                  </a:cubicBezTo>
                  <a:lnTo>
                    <a:pt x="1312" y="3058"/>
                  </a:lnTo>
                  <a:lnTo>
                    <a:pt x="1335" y="2981"/>
                  </a:lnTo>
                  <a:cubicBezTo>
                    <a:pt x="930" y="2861"/>
                    <a:pt x="526" y="2742"/>
                    <a:pt x="119" y="2621"/>
                  </a:cubicBezTo>
                  <a:lnTo>
                    <a:pt x="96" y="2698"/>
                  </a:lnTo>
                  <a:lnTo>
                    <a:pt x="173" y="2717"/>
                  </a:lnTo>
                  <a:cubicBezTo>
                    <a:pt x="279" y="2289"/>
                    <a:pt x="348" y="1860"/>
                    <a:pt x="413" y="1426"/>
                  </a:cubicBezTo>
                  <a:cubicBezTo>
                    <a:pt x="478" y="993"/>
                    <a:pt x="539" y="554"/>
                    <a:pt x="628" y="107"/>
                  </a:cubicBezTo>
                  <a:lnTo>
                    <a:pt x="550" y="91"/>
                  </a:lnTo>
                  <a:lnTo>
                    <a:pt x="538" y="170"/>
                  </a:lnTo>
                  <a:cubicBezTo>
                    <a:pt x="1198" y="274"/>
                    <a:pt x="1817" y="460"/>
                    <a:pt x="2430" y="714"/>
                  </a:cubicBezTo>
                  <a:lnTo>
                    <a:pt x="2460" y="641"/>
                  </a:lnTo>
                  <a:lnTo>
                    <a:pt x="2391" y="601"/>
                  </a:lnTo>
                  <a:lnTo>
                    <a:pt x="2460" y="641"/>
                  </a:lnTo>
                  <a:lnTo>
                    <a:pt x="2491" y="567"/>
                  </a:lnTo>
                  <a:cubicBezTo>
                    <a:pt x="1869" y="309"/>
                    <a:pt x="1237" y="119"/>
                    <a:pt x="563" y="12"/>
                  </a:cubicBezTo>
                  <a:lnTo>
                    <a:pt x="487" y="0"/>
                  </a:lnTo>
                  <a:lnTo>
                    <a:pt x="472" y="75"/>
                  </a:lnTo>
                  <a:cubicBezTo>
                    <a:pt x="381" y="529"/>
                    <a:pt x="320" y="970"/>
                    <a:pt x="255" y="1403"/>
                  </a:cubicBezTo>
                  <a:cubicBezTo>
                    <a:pt x="190" y="1835"/>
                    <a:pt x="122" y="2259"/>
                    <a:pt x="19" y="2679"/>
                  </a:cubicBezTo>
                  <a:lnTo>
                    <a:pt x="0" y="2753"/>
                  </a:lnTo>
                  <a:lnTo>
                    <a:pt x="73" y="2774"/>
                  </a:lnTo>
                  <a:cubicBezTo>
                    <a:pt x="481" y="2894"/>
                    <a:pt x="885" y="3014"/>
                    <a:pt x="1290" y="3134"/>
                  </a:cubicBezTo>
                  <a:lnTo>
                    <a:pt x="1366" y="3157"/>
                  </a:lnTo>
                  <a:lnTo>
                    <a:pt x="1389" y="3080"/>
                  </a:lnTo>
                  <a:cubicBezTo>
                    <a:pt x="1634" y="2253"/>
                    <a:pt x="2074" y="1464"/>
                    <a:pt x="2529" y="681"/>
                  </a:cubicBezTo>
                  <a:lnTo>
                    <a:pt x="2575" y="602"/>
                  </a:lnTo>
                  <a:lnTo>
                    <a:pt x="2491" y="567"/>
                  </a:lnTo>
                  <a:lnTo>
                    <a:pt x="2460" y="641"/>
                  </a:ln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0" name="Freeform 339">
              <a:extLst>
                <a:ext uri="{FF2B5EF4-FFF2-40B4-BE49-F238E27FC236}">
                  <a16:creationId xmlns:a16="http://schemas.microsoft.com/office/drawing/2014/main" id="{4960C41F-7783-413E-9852-55518C14C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" y="1529"/>
              <a:ext cx="404" cy="352"/>
            </a:xfrm>
            <a:custGeom>
              <a:avLst/>
              <a:gdLst>
                <a:gd name="T0" fmla="*/ 798 w 1343"/>
                <a:gd name="T1" fmla="*/ 101 h 1172"/>
                <a:gd name="T2" fmla="*/ 1219 w 1343"/>
                <a:gd name="T3" fmla="*/ 771 h 1172"/>
                <a:gd name="T4" fmla="*/ 489 w 1343"/>
                <a:gd name="T5" fmla="*/ 1089 h 1172"/>
                <a:gd name="T6" fmla="*/ 43 w 1343"/>
                <a:gd name="T7" fmla="*/ 439 h 1172"/>
                <a:gd name="T8" fmla="*/ 798 w 1343"/>
                <a:gd name="T9" fmla="*/ 101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3" h="1172">
                  <a:moveTo>
                    <a:pt x="798" y="101"/>
                  </a:moveTo>
                  <a:cubicBezTo>
                    <a:pt x="1160" y="205"/>
                    <a:pt x="1343" y="514"/>
                    <a:pt x="1219" y="771"/>
                  </a:cubicBezTo>
                  <a:cubicBezTo>
                    <a:pt x="1095" y="1029"/>
                    <a:pt x="777" y="1172"/>
                    <a:pt x="489" y="1089"/>
                  </a:cubicBezTo>
                  <a:cubicBezTo>
                    <a:pt x="203" y="1005"/>
                    <a:pt x="0" y="716"/>
                    <a:pt x="43" y="439"/>
                  </a:cubicBezTo>
                  <a:cubicBezTo>
                    <a:pt x="88" y="162"/>
                    <a:pt x="436" y="0"/>
                    <a:pt x="798" y="101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1" name="Freeform 340">
              <a:extLst>
                <a:ext uri="{FF2B5EF4-FFF2-40B4-BE49-F238E27FC236}">
                  <a16:creationId xmlns:a16="http://schemas.microsoft.com/office/drawing/2014/main" id="{A45E6C92-EBAC-42EE-9C0B-5A9EA06AA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" y="1938"/>
              <a:ext cx="113" cy="126"/>
            </a:xfrm>
            <a:custGeom>
              <a:avLst/>
              <a:gdLst>
                <a:gd name="T0" fmla="*/ 0 w 375"/>
                <a:gd name="T1" fmla="*/ 325 h 421"/>
                <a:gd name="T2" fmla="*/ 324 w 375"/>
                <a:gd name="T3" fmla="*/ 421 h 421"/>
                <a:gd name="T4" fmla="*/ 75 w 375"/>
                <a:gd name="T5" fmla="*/ 0 h 421"/>
                <a:gd name="T6" fmla="*/ 0 w 375"/>
                <a:gd name="T7" fmla="*/ 3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421">
                  <a:moveTo>
                    <a:pt x="0" y="325"/>
                  </a:moveTo>
                  <a:cubicBezTo>
                    <a:pt x="109" y="357"/>
                    <a:pt x="217" y="389"/>
                    <a:pt x="324" y="421"/>
                  </a:cubicBezTo>
                  <a:cubicBezTo>
                    <a:pt x="375" y="242"/>
                    <a:pt x="264" y="54"/>
                    <a:pt x="75" y="0"/>
                  </a:cubicBezTo>
                  <a:cubicBezTo>
                    <a:pt x="53" y="109"/>
                    <a:pt x="28" y="217"/>
                    <a:pt x="0" y="325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2" name="Freeform 341">
              <a:extLst>
                <a:ext uri="{FF2B5EF4-FFF2-40B4-BE49-F238E27FC236}">
                  <a16:creationId xmlns:a16="http://schemas.microsoft.com/office/drawing/2014/main" id="{8D6DC73B-5D92-471A-B8E4-B75993338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8" y="1618"/>
              <a:ext cx="218" cy="182"/>
            </a:xfrm>
            <a:custGeom>
              <a:avLst/>
              <a:gdLst>
                <a:gd name="T0" fmla="*/ 225 w 725"/>
                <a:gd name="T1" fmla="*/ 155 h 606"/>
                <a:gd name="T2" fmla="*/ 129 w 725"/>
                <a:gd name="T3" fmla="*/ 241 h 606"/>
                <a:gd name="T4" fmla="*/ 164 w 725"/>
                <a:gd name="T5" fmla="*/ 359 h 606"/>
                <a:gd name="T6" fmla="*/ 228 w 725"/>
                <a:gd name="T7" fmla="*/ 342 h 606"/>
                <a:gd name="T8" fmla="*/ 305 w 725"/>
                <a:gd name="T9" fmla="*/ 224 h 606"/>
                <a:gd name="T10" fmla="*/ 425 w 725"/>
                <a:gd name="T11" fmla="*/ 102 h 606"/>
                <a:gd name="T12" fmla="*/ 580 w 725"/>
                <a:gd name="T13" fmla="*/ 97 h 606"/>
                <a:gd name="T14" fmla="*/ 707 w 725"/>
                <a:gd name="T15" fmla="*/ 214 h 606"/>
                <a:gd name="T16" fmla="*/ 696 w 725"/>
                <a:gd name="T17" fmla="*/ 394 h 606"/>
                <a:gd name="T18" fmla="*/ 406 w 725"/>
                <a:gd name="T19" fmla="*/ 589 h 606"/>
                <a:gd name="T20" fmla="*/ 436 w 725"/>
                <a:gd name="T21" fmla="*/ 462 h 606"/>
                <a:gd name="T22" fmla="*/ 587 w 725"/>
                <a:gd name="T23" fmla="*/ 360 h 606"/>
                <a:gd name="T24" fmla="*/ 536 w 725"/>
                <a:gd name="T25" fmla="*/ 222 h 606"/>
                <a:gd name="T26" fmla="*/ 467 w 725"/>
                <a:gd name="T27" fmla="*/ 232 h 606"/>
                <a:gd name="T28" fmla="*/ 382 w 725"/>
                <a:gd name="T29" fmla="*/ 347 h 606"/>
                <a:gd name="T30" fmla="*/ 268 w 725"/>
                <a:gd name="T31" fmla="*/ 473 h 606"/>
                <a:gd name="T32" fmla="*/ 140 w 725"/>
                <a:gd name="T33" fmla="*/ 486 h 606"/>
                <a:gd name="T34" fmla="*/ 30 w 725"/>
                <a:gd name="T35" fmla="*/ 393 h 606"/>
                <a:gd name="T36" fmla="*/ 18 w 725"/>
                <a:gd name="T37" fmla="*/ 210 h 606"/>
                <a:gd name="T38" fmla="*/ 255 w 725"/>
                <a:gd name="T39" fmla="*/ 25 h 606"/>
                <a:gd name="T40" fmla="*/ 225 w 725"/>
                <a:gd name="T41" fmla="*/ 155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5" h="606">
                  <a:moveTo>
                    <a:pt x="225" y="155"/>
                  </a:moveTo>
                  <a:cubicBezTo>
                    <a:pt x="178" y="146"/>
                    <a:pt x="146" y="175"/>
                    <a:pt x="129" y="241"/>
                  </a:cubicBezTo>
                  <a:cubicBezTo>
                    <a:pt x="111" y="308"/>
                    <a:pt x="123" y="347"/>
                    <a:pt x="164" y="359"/>
                  </a:cubicBezTo>
                  <a:cubicBezTo>
                    <a:pt x="190" y="366"/>
                    <a:pt x="211" y="360"/>
                    <a:pt x="228" y="342"/>
                  </a:cubicBezTo>
                  <a:cubicBezTo>
                    <a:pt x="246" y="324"/>
                    <a:pt x="271" y="284"/>
                    <a:pt x="305" y="224"/>
                  </a:cubicBezTo>
                  <a:cubicBezTo>
                    <a:pt x="340" y="163"/>
                    <a:pt x="379" y="122"/>
                    <a:pt x="425" y="102"/>
                  </a:cubicBezTo>
                  <a:cubicBezTo>
                    <a:pt x="470" y="82"/>
                    <a:pt x="522" y="80"/>
                    <a:pt x="580" y="97"/>
                  </a:cubicBezTo>
                  <a:cubicBezTo>
                    <a:pt x="647" y="116"/>
                    <a:pt x="690" y="156"/>
                    <a:pt x="707" y="214"/>
                  </a:cubicBezTo>
                  <a:cubicBezTo>
                    <a:pt x="725" y="273"/>
                    <a:pt x="720" y="332"/>
                    <a:pt x="696" y="394"/>
                  </a:cubicBezTo>
                  <a:cubicBezTo>
                    <a:pt x="638" y="541"/>
                    <a:pt x="542" y="606"/>
                    <a:pt x="406" y="589"/>
                  </a:cubicBezTo>
                  <a:cubicBezTo>
                    <a:pt x="416" y="547"/>
                    <a:pt x="426" y="504"/>
                    <a:pt x="436" y="462"/>
                  </a:cubicBezTo>
                  <a:cubicBezTo>
                    <a:pt x="508" y="473"/>
                    <a:pt x="558" y="439"/>
                    <a:pt x="587" y="360"/>
                  </a:cubicBezTo>
                  <a:cubicBezTo>
                    <a:pt x="615" y="286"/>
                    <a:pt x="598" y="240"/>
                    <a:pt x="536" y="222"/>
                  </a:cubicBezTo>
                  <a:cubicBezTo>
                    <a:pt x="509" y="214"/>
                    <a:pt x="486" y="217"/>
                    <a:pt x="467" y="232"/>
                  </a:cubicBezTo>
                  <a:cubicBezTo>
                    <a:pt x="447" y="246"/>
                    <a:pt x="419" y="285"/>
                    <a:pt x="382" y="347"/>
                  </a:cubicBezTo>
                  <a:cubicBezTo>
                    <a:pt x="345" y="410"/>
                    <a:pt x="307" y="452"/>
                    <a:pt x="268" y="473"/>
                  </a:cubicBezTo>
                  <a:cubicBezTo>
                    <a:pt x="228" y="494"/>
                    <a:pt x="186" y="498"/>
                    <a:pt x="140" y="486"/>
                  </a:cubicBezTo>
                  <a:cubicBezTo>
                    <a:pt x="92" y="472"/>
                    <a:pt x="55" y="441"/>
                    <a:pt x="30" y="393"/>
                  </a:cubicBezTo>
                  <a:cubicBezTo>
                    <a:pt x="5" y="345"/>
                    <a:pt x="0" y="284"/>
                    <a:pt x="18" y="210"/>
                  </a:cubicBezTo>
                  <a:cubicBezTo>
                    <a:pt x="52" y="62"/>
                    <a:pt x="133" y="0"/>
                    <a:pt x="255" y="25"/>
                  </a:cubicBezTo>
                  <a:cubicBezTo>
                    <a:pt x="245" y="69"/>
                    <a:pt x="235" y="112"/>
                    <a:pt x="225" y="155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3" name="Freeform 342">
              <a:extLst>
                <a:ext uri="{FF2B5EF4-FFF2-40B4-BE49-F238E27FC236}">
                  <a16:creationId xmlns:a16="http://schemas.microsoft.com/office/drawing/2014/main" id="{E6780C0E-BA81-479C-992E-0DEC10C12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" y="1652"/>
              <a:ext cx="48" cy="46"/>
            </a:xfrm>
            <a:custGeom>
              <a:avLst/>
              <a:gdLst>
                <a:gd name="T0" fmla="*/ 159 w 159"/>
                <a:gd name="T1" fmla="*/ 35 h 155"/>
                <a:gd name="T2" fmla="*/ 130 w 159"/>
                <a:gd name="T3" fmla="*/ 155 h 155"/>
                <a:gd name="T4" fmla="*/ 0 w 159"/>
                <a:gd name="T5" fmla="*/ 121 h 155"/>
                <a:gd name="T6" fmla="*/ 26 w 159"/>
                <a:gd name="T7" fmla="*/ 0 h 155"/>
                <a:gd name="T8" fmla="*/ 159 w 159"/>
                <a:gd name="T9" fmla="*/ 3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55">
                  <a:moveTo>
                    <a:pt x="159" y="35"/>
                  </a:moveTo>
                  <a:cubicBezTo>
                    <a:pt x="150" y="75"/>
                    <a:pt x="140" y="115"/>
                    <a:pt x="130" y="155"/>
                  </a:cubicBezTo>
                  <a:cubicBezTo>
                    <a:pt x="87" y="144"/>
                    <a:pt x="44" y="132"/>
                    <a:pt x="0" y="121"/>
                  </a:cubicBezTo>
                  <a:cubicBezTo>
                    <a:pt x="9" y="81"/>
                    <a:pt x="17" y="40"/>
                    <a:pt x="26" y="0"/>
                  </a:cubicBezTo>
                  <a:cubicBezTo>
                    <a:pt x="71" y="11"/>
                    <a:pt x="115" y="23"/>
                    <a:pt x="159" y="35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4" name="Freeform 343">
              <a:extLst>
                <a:ext uri="{FF2B5EF4-FFF2-40B4-BE49-F238E27FC236}">
                  <a16:creationId xmlns:a16="http://schemas.microsoft.com/office/drawing/2014/main" id="{E6F94A46-66A2-4C79-8C02-B6CC43FB3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" y="1717"/>
              <a:ext cx="52" cy="46"/>
            </a:xfrm>
            <a:custGeom>
              <a:avLst/>
              <a:gdLst>
                <a:gd name="T0" fmla="*/ 174 w 174"/>
                <a:gd name="T1" fmla="*/ 39 h 155"/>
                <a:gd name="T2" fmla="*/ 126 w 174"/>
                <a:gd name="T3" fmla="*/ 155 h 155"/>
                <a:gd name="T4" fmla="*/ 0 w 174"/>
                <a:gd name="T5" fmla="*/ 117 h 155"/>
                <a:gd name="T6" fmla="*/ 45 w 174"/>
                <a:gd name="T7" fmla="*/ 0 h 155"/>
                <a:gd name="T8" fmla="*/ 174 w 174"/>
                <a:gd name="T9" fmla="*/ 3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55">
                  <a:moveTo>
                    <a:pt x="174" y="39"/>
                  </a:moveTo>
                  <a:cubicBezTo>
                    <a:pt x="158" y="78"/>
                    <a:pt x="142" y="116"/>
                    <a:pt x="126" y="155"/>
                  </a:cubicBezTo>
                  <a:cubicBezTo>
                    <a:pt x="84" y="142"/>
                    <a:pt x="42" y="129"/>
                    <a:pt x="0" y="117"/>
                  </a:cubicBezTo>
                  <a:cubicBezTo>
                    <a:pt x="14" y="78"/>
                    <a:pt x="29" y="39"/>
                    <a:pt x="45" y="0"/>
                  </a:cubicBezTo>
                  <a:cubicBezTo>
                    <a:pt x="88" y="13"/>
                    <a:pt x="131" y="26"/>
                    <a:pt x="174" y="39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5" name="Freeform 344">
              <a:extLst>
                <a:ext uri="{FF2B5EF4-FFF2-40B4-BE49-F238E27FC236}">
                  <a16:creationId xmlns:a16="http://schemas.microsoft.com/office/drawing/2014/main" id="{E8A3ABFD-E9D2-4C19-891E-CC5928F91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1" y="2030"/>
              <a:ext cx="128" cy="112"/>
            </a:xfrm>
            <a:custGeom>
              <a:avLst/>
              <a:gdLst>
                <a:gd name="T0" fmla="*/ 322 w 428"/>
                <a:gd name="T1" fmla="*/ 373 h 373"/>
                <a:gd name="T2" fmla="*/ 428 w 428"/>
                <a:gd name="T3" fmla="*/ 54 h 373"/>
                <a:gd name="T4" fmla="*/ 0 w 428"/>
                <a:gd name="T5" fmla="*/ 277 h 373"/>
                <a:gd name="T6" fmla="*/ 322 w 428"/>
                <a:gd name="T7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8" h="373">
                  <a:moveTo>
                    <a:pt x="322" y="373"/>
                  </a:moveTo>
                  <a:cubicBezTo>
                    <a:pt x="355" y="266"/>
                    <a:pt x="390" y="160"/>
                    <a:pt x="428" y="54"/>
                  </a:cubicBezTo>
                  <a:cubicBezTo>
                    <a:pt x="245" y="0"/>
                    <a:pt x="52" y="100"/>
                    <a:pt x="0" y="277"/>
                  </a:cubicBezTo>
                  <a:cubicBezTo>
                    <a:pt x="107" y="309"/>
                    <a:pt x="215" y="341"/>
                    <a:pt x="322" y="373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6" name="Freeform 345">
              <a:extLst>
                <a:ext uri="{FF2B5EF4-FFF2-40B4-BE49-F238E27FC236}">
                  <a16:creationId xmlns:a16="http://schemas.microsoft.com/office/drawing/2014/main" id="{CE80CDC3-76CD-45A3-A082-AE7411741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" y="1357"/>
              <a:ext cx="173" cy="148"/>
            </a:xfrm>
            <a:custGeom>
              <a:avLst/>
              <a:gdLst>
                <a:gd name="T0" fmla="*/ 575 w 575"/>
                <a:gd name="T1" fmla="*/ 188 h 490"/>
                <a:gd name="T2" fmla="*/ 80 w 575"/>
                <a:gd name="T3" fmla="*/ 0 h 490"/>
                <a:gd name="T4" fmla="*/ 404 w 575"/>
                <a:gd name="T5" fmla="*/ 490 h 490"/>
                <a:gd name="T6" fmla="*/ 575 w 575"/>
                <a:gd name="T7" fmla="*/ 188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490">
                  <a:moveTo>
                    <a:pt x="575" y="188"/>
                  </a:moveTo>
                  <a:cubicBezTo>
                    <a:pt x="410" y="120"/>
                    <a:pt x="246" y="57"/>
                    <a:pt x="80" y="0"/>
                  </a:cubicBezTo>
                  <a:cubicBezTo>
                    <a:pt x="0" y="182"/>
                    <a:pt x="144" y="394"/>
                    <a:pt x="404" y="490"/>
                  </a:cubicBezTo>
                  <a:cubicBezTo>
                    <a:pt x="461" y="389"/>
                    <a:pt x="518" y="289"/>
                    <a:pt x="575" y="188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7" name="Freeform 346">
              <a:extLst>
                <a:ext uri="{FF2B5EF4-FFF2-40B4-BE49-F238E27FC236}">
                  <a16:creationId xmlns:a16="http://schemas.microsoft.com/office/drawing/2014/main" id="{6D1AC994-E967-4426-8CAF-F96EE4473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5" y="1252"/>
              <a:ext cx="177" cy="118"/>
            </a:xfrm>
            <a:custGeom>
              <a:avLst/>
              <a:gdLst>
                <a:gd name="T0" fmla="*/ 62 w 586"/>
                <a:gd name="T1" fmla="*/ 0 h 393"/>
                <a:gd name="T2" fmla="*/ 0 w 586"/>
                <a:gd name="T3" fmla="*/ 344 h 393"/>
                <a:gd name="T4" fmla="*/ 586 w 586"/>
                <a:gd name="T5" fmla="*/ 101 h 393"/>
                <a:gd name="T6" fmla="*/ 62 w 586"/>
                <a:gd name="T7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6" h="393">
                  <a:moveTo>
                    <a:pt x="62" y="0"/>
                  </a:moveTo>
                  <a:cubicBezTo>
                    <a:pt x="40" y="115"/>
                    <a:pt x="19" y="230"/>
                    <a:pt x="0" y="344"/>
                  </a:cubicBezTo>
                  <a:cubicBezTo>
                    <a:pt x="275" y="393"/>
                    <a:pt x="529" y="293"/>
                    <a:pt x="586" y="101"/>
                  </a:cubicBezTo>
                  <a:cubicBezTo>
                    <a:pt x="414" y="62"/>
                    <a:pt x="239" y="28"/>
                    <a:pt x="62" y="0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8" name="Freeform 347">
              <a:extLst>
                <a:ext uri="{FF2B5EF4-FFF2-40B4-BE49-F238E27FC236}">
                  <a16:creationId xmlns:a16="http://schemas.microsoft.com/office/drawing/2014/main" id="{C369EDDC-304F-4D3B-B103-BB2C6A2FE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" y="1914"/>
              <a:ext cx="79" cy="78"/>
            </a:xfrm>
            <a:custGeom>
              <a:avLst/>
              <a:gdLst>
                <a:gd name="T0" fmla="*/ 163 w 263"/>
                <a:gd name="T1" fmla="*/ 19 h 258"/>
                <a:gd name="T2" fmla="*/ 245 w 263"/>
                <a:gd name="T3" fmla="*/ 163 h 258"/>
                <a:gd name="T4" fmla="*/ 99 w 263"/>
                <a:gd name="T5" fmla="*/ 239 h 258"/>
                <a:gd name="T6" fmla="*/ 16 w 263"/>
                <a:gd name="T7" fmla="*/ 96 h 258"/>
                <a:gd name="T8" fmla="*/ 163 w 263"/>
                <a:gd name="T9" fmla="*/ 1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58">
                  <a:moveTo>
                    <a:pt x="163" y="19"/>
                  </a:moveTo>
                  <a:cubicBezTo>
                    <a:pt x="227" y="38"/>
                    <a:pt x="263" y="102"/>
                    <a:pt x="245" y="163"/>
                  </a:cubicBezTo>
                  <a:cubicBezTo>
                    <a:pt x="226" y="223"/>
                    <a:pt x="161" y="258"/>
                    <a:pt x="99" y="239"/>
                  </a:cubicBezTo>
                  <a:cubicBezTo>
                    <a:pt x="36" y="221"/>
                    <a:pt x="0" y="157"/>
                    <a:pt x="16" y="96"/>
                  </a:cubicBezTo>
                  <a:cubicBezTo>
                    <a:pt x="33" y="35"/>
                    <a:pt x="99" y="0"/>
                    <a:pt x="163" y="19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9" name="Freeform 348">
              <a:extLst>
                <a:ext uri="{FF2B5EF4-FFF2-40B4-BE49-F238E27FC236}">
                  <a16:creationId xmlns:a16="http://schemas.microsoft.com/office/drawing/2014/main" id="{1813AB36-5DEF-4017-A171-25F0A5B5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3" y="1418"/>
              <a:ext cx="107" cy="83"/>
            </a:xfrm>
            <a:custGeom>
              <a:avLst/>
              <a:gdLst>
                <a:gd name="T0" fmla="*/ 217 w 357"/>
                <a:gd name="T1" fmla="*/ 26 h 277"/>
                <a:gd name="T2" fmla="*/ 333 w 357"/>
                <a:gd name="T3" fmla="*/ 185 h 277"/>
                <a:gd name="T4" fmla="*/ 137 w 357"/>
                <a:gd name="T5" fmla="*/ 253 h 277"/>
                <a:gd name="T6" fmla="*/ 19 w 357"/>
                <a:gd name="T7" fmla="*/ 97 h 277"/>
                <a:gd name="T8" fmla="*/ 217 w 357"/>
                <a:gd name="T9" fmla="*/ 2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7" h="277">
                  <a:moveTo>
                    <a:pt x="217" y="26"/>
                  </a:moveTo>
                  <a:cubicBezTo>
                    <a:pt x="306" y="51"/>
                    <a:pt x="357" y="123"/>
                    <a:pt x="333" y="185"/>
                  </a:cubicBezTo>
                  <a:cubicBezTo>
                    <a:pt x="308" y="247"/>
                    <a:pt x="221" y="277"/>
                    <a:pt x="137" y="253"/>
                  </a:cubicBezTo>
                  <a:cubicBezTo>
                    <a:pt x="53" y="230"/>
                    <a:pt x="0" y="160"/>
                    <a:pt x="19" y="97"/>
                  </a:cubicBezTo>
                  <a:cubicBezTo>
                    <a:pt x="39" y="33"/>
                    <a:pt x="128" y="0"/>
                    <a:pt x="217" y="26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0" name="Freeform 349">
              <a:extLst>
                <a:ext uri="{FF2B5EF4-FFF2-40B4-BE49-F238E27FC236}">
                  <a16:creationId xmlns:a16="http://schemas.microsoft.com/office/drawing/2014/main" id="{EE44BA78-0D18-4B91-81CE-EAA3C901A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1206"/>
              <a:ext cx="615" cy="850"/>
            </a:xfrm>
            <a:custGeom>
              <a:avLst/>
              <a:gdLst>
                <a:gd name="T0" fmla="*/ 2045 w 2045"/>
                <a:gd name="T1" fmla="*/ 271 h 2828"/>
                <a:gd name="T2" fmla="*/ 1255 w 2045"/>
                <a:gd name="T3" fmla="*/ 2828 h 2828"/>
                <a:gd name="T4" fmla="*/ 0 w 2045"/>
                <a:gd name="T5" fmla="*/ 2645 h 2828"/>
                <a:gd name="T6" fmla="*/ 76 w 2045"/>
                <a:gd name="T7" fmla="*/ 0 h 2828"/>
                <a:gd name="T8" fmla="*/ 2045 w 2045"/>
                <a:gd name="T9" fmla="*/ 271 h 2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5" h="2828">
                  <a:moveTo>
                    <a:pt x="2045" y="271"/>
                  </a:moveTo>
                  <a:cubicBezTo>
                    <a:pt x="1706" y="1113"/>
                    <a:pt x="1381" y="1962"/>
                    <a:pt x="1255" y="2828"/>
                  </a:cubicBezTo>
                  <a:cubicBezTo>
                    <a:pt x="837" y="2767"/>
                    <a:pt x="420" y="2706"/>
                    <a:pt x="0" y="2645"/>
                  </a:cubicBezTo>
                  <a:cubicBezTo>
                    <a:pt x="86" y="1777"/>
                    <a:pt x="26" y="918"/>
                    <a:pt x="76" y="0"/>
                  </a:cubicBezTo>
                  <a:cubicBezTo>
                    <a:pt x="751" y="9"/>
                    <a:pt x="1397" y="106"/>
                    <a:pt x="2045" y="271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1" name="Freeform 350">
              <a:extLst>
                <a:ext uri="{FF2B5EF4-FFF2-40B4-BE49-F238E27FC236}">
                  <a16:creationId xmlns:a16="http://schemas.microsoft.com/office/drawing/2014/main" id="{24BBE0B4-4925-41C8-AE2E-F48554058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" y="1182"/>
              <a:ext cx="675" cy="901"/>
            </a:xfrm>
            <a:custGeom>
              <a:avLst/>
              <a:gdLst>
                <a:gd name="T0" fmla="*/ 2132 w 2240"/>
                <a:gd name="T1" fmla="*/ 351 h 2998"/>
                <a:gd name="T2" fmla="*/ 2058 w 2240"/>
                <a:gd name="T3" fmla="*/ 321 h 2998"/>
                <a:gd name="T4" fmla="*/ 1263 w 2240"/>
                <a:gd name="T5" fmla="*/ 2896 h 2998"/>
                <a:gd name="T6" fmla="*/ 1342 w 2240"/>
                <a:gd name="T7" fmla="*/ 2908 h 2998"/>
                <a:gd name="T8" fmla="*/ 1353 w 2240"/>
                <a:gd name="T9" fmla="*/ 2829 h 2998"/>
                <a:gd name="T10" fmla="*/ 98 w 2240"/>
                <a:gd name="T11" fmla="*/ 2646 h 2998"/>
                <a:gd name="T12" fmla="*/ 87 w 2240"/>
                <a:gd name="T13" fmla="*/ 2725 h 2998"/>
                <a:gd name="T14" fmla="*/ 166 w 2240"/>
                <a:gd name="T15" fmla="*/ 2733 h 2998"/>
                <a:gd name="T16" fmla="*/ 218 w 2240"/>
                <a:gd name="T17" fmla="*/ 1422 h 2998"/>
                <a:gd name="T18" fmla="*/ 242 w 2240"/>
                <a:gd name="T19" fmla="*/ 85 h 2998"/>
                <a:gd name="T20" fmla="*/ 163 w 2240"/>
                <a:gd name="T21" fmla="*/ 80 h 2998"/>
                <a:gd name="T22" fmla="*/ 162 w 2240"/>
                <a:gd name="T23" fmla="*/ 160 h 2998"/>
                <a:gd name="T24" fmla="*/ 2112 w 2240"/>
                <a:gd name="T25" fmla="*/ 428 h 2998"/>
                <a:gd name="T26" fmla="*/ 2132 w 2240"/>
                <a:gd name="T27" fmla="*/ 351 h 2998"/>
                <a:gd name="T28" fmla="*/ 2058 w 2240"/>
                <a:gd name="T29" fmla="*/ 321 h 2998"/>
                <a:gd name="T30" fmla="*/ 2132 w 2240"/>
                <a:gd name="T31" fmla="*/ 351 h 2998"/>
                <a:gd name="T32" fmla="*/ 2151 w 2240"/>
                <a:gd name="T33" fmla="*/ 274 h 2998"/>
                <a:gd name="T34" fmla="*/ 164 w 2240"/>
                <a:gd name="T35" fmla="*/ 1 h 2998"/>
                <a:gd name="T36" fmla="*/ 87 w 2240"/>
                <a:gd name="T37" fmla="*/ 0 h 2998"/>
                <a:gd name="T38" fmla="*/ 83 w 2240"/>
                <a:gd name="T39" fmla="*/ 76 h 2998"/>
                <a:gd name="T40" fmla="*/ 58 w 2240"/>
                <a:gd name="T41" fmla="*/ 1421 h 2998"/>
                <a:gd name="T42" fmla="*/ 7 w 2240"/>
                <a:gd name="T43" fmla="*/ 2718 h 2998"/>
                <a:gd name="T44" fmla="*/ 0 w 2240"/>
                <a:gd name="T45" fmla="*/ 2793 h 2998"/>
                <a:gd name="T46" fmla="*/ 75 w 2240"/>
                <a:gd name="T47" fmla="*/ 2804 h 2998"/>
                <a:gd name="T48" fmla="*/ 1330 w 2240"/>
                <a:gd name="T49" fmla="*/ 2986 h 2998"/>
                <a:gd name="T50" fmla="*/ 1409 w 2240"/>
                <a:gd name="T51" fmla="*/ 2998 h 2998"/>
                <a:gd name="T52" fmla="*/ 1421 w 2240"/>
                <a:gd name="T53" fmla="*/ 2919 h 2998"/>
                <a:gd name="T54" fmla="*/ 2206 w 2240"/>
                <a:gd name="T55" fmla="*/ 381 h 2998"/>
                <a:gd name="T56" fmla="*/ 2240 w 2240"/>
                <a:gd name="T57" fmla="*/ 296 h 2998"/>
                <a:gd name="T58" fmla="*/ 2151 w 2240"/>
                <a:gd name="T59" fmla="*/ 274 h 2998"/>
                <a:gd name="T60" fmla="*/ 2132 w 2240"/>
                <a:gd name="T61" fmla="*/ 351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40" h="2998">
                  <a:moveTo>
                    <a:pt x="2132" y="351"/>
                  </a:moveTo>
                  <a:lnTo>
                    <a:pt x="2058" y="321"/>
                  </a:lnTo>
                  <a:cubicBezTo>
                    <a:pt x="1719" y="1164"/>
                    <a:pt x="1391" y="2018"/>
                    <a:pt x="1263" y="2896"/>
                  </a:cubicBezTo>
                  <a:lnTo>
                    <a:pt x="1342" y="2908"/>
                  </a:lnTo>
                  <a:lnTo>
                    <a:pt x="1353" y="2829"/>
                  </a:lnTo>
                  <a:cubicBezTo>
                    <a:pt x="936" y="2768"/>
                    <a:pt x="519" y="2707"/>
                    <a:pt x="98" y="2646"/>
                  </a:cubicBezTo>
                  <a:lnTo>
                    <a:pt x="87" y="2725"/>
                  </a:lnTo>
                  <a:lnTo>
                    <a:pt x="166" y="2733"/>
                  </a:lnTo>
                  <a:cubicBezTo>
                    <a:pt x="209" y="2295"/>
                    <a:pt x="216" y="1860"/>
                    <a:pt x="218" y="1422"/>
                  </a:cubicBezTo>
                  <a:cubicBezTo>
                    <a:pt x="220" y="983"/>
                    <a:pt x="218" y="540"/>
                    <a:pt x="242" y="85"/>
                  </a:cubicBezTo>
                  <a:lnTo>
                    <a:pt x="163" y="80"/>
                  </a:lnTo>
                  <a:lnTo>
                    <a:pt x="162" y="160"/>
                  </a:lnTo>
                  <a:cubicBezTo>
                    <a:pt x="830" y="169"/>
                    <a:pt x="1470" y="265"/>
                    <a:pt x="2112" y="428"/>
                  </a:cubicBezTo>
                  <a:lnTo>
                    <a:pt x="2132" y="351"/>
                  </a:lnTo>
                  <a:lnTo>
                    <a:pt x="2058" y="321"/>
                  </a:lnTo>
                  <a:lnTo>
                    <a:pt x="2132" y="351"/>
                  </a:lnTo>
                  <a:lnTo>
                    <a:pt x="2151" y="274"/>
                  </a:lnTo>
                  <a:cubicBezTo>
                    <a:pt x="1499" y="107"/>
                    <a:pt x="846" y="10"/>
                    <a:pt x="164" y="1"/>
                  </a:cubicBezTo>
                  <a:lnTo>
                    <a:pt x="87" y="0"/>
                  </a:lnTo>
                  <a:lnTo>
                    <a:pt x="83" y="76"/>
                  </a:lnTo>
                  <a:cubicBezTo>
                    <a:pt x="58" y="538"/>
                    <a:pt x="60" y="984"/>
                    <a:pt x="58" y="1421"/>
                  </a:cubicBezTo>
                  <a:cubicBezTo>
                    <a:pt x="56" y="1858"/>
                    <a:pt x="50" y="2288"/>
                    <a:pt x="7" y="2718"/>
                  </a:cubicBezTo>
                  <a:lnTo>
                    <a:pt x="0" y="2793"/>
                  </a:lnTo>
                  <a:lnTo>
                    <a:pt x="75" y="2804"/>
                  </a:lnTo>
                  <a:cubicBezTo>
                    <a:pt x="496" y="2865"/>
                    <a:pt x="913" y="2926"/>
                    <a:pt x="1330" y="2986"/>
                  </a:cubicBezTo>
                  <a:lnTo>
                    <a:pt x="1409" y="2998"/>
                  </a:lnTo>
                  <a:lnTo>
                    <a:pt x="1421" y="2919"/>
                  </a:lnTo>
                  <a:cubicBezTo>
                    <a:pt x="1545" y="2065"/>
                    <a:pt x="1867" y="1222"/>
                    <a:pt x="2206" y="381"/>
                  </a:cubicBezTo>
                  <a:lnTo>
                    <a:pt x="2240" y="296"/>
                  </a:lnTo>
                  <a:lnTo>
                    <a:pt x="2151" y="274"/>
                  </a:lnTo>
                  <a:lnTo>
                    <a:pt x="2132" y="351"/>
                  </a:ln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2" name="Freeform 351">
              <a:extLst>
                <a:ext uri="{FF2B5EF4-FFF2-40B4-BE49-F238E27FC236}">
                  <a16:creationId xmlns:a16="http://schemas.microsoft.com/office/drawing/2014/main" id="{673EC894-8D39-4204-B385-53F90BB6C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" y="1466"/>
              <a:ext cx="392" cy="334"/>
            </a:xfrm>
            <a:custGeom>
              <a:avLst/>
              <a:gdLst>
                <a:gd name="T0" fmla="*/ 702 w 1301"/>
                <a:gd name="T1" fmla="*/ 48 h 1111"/>
                <a:gd name="T2" fmla="*/ 1215 w 1301"/>
                <a:gd name="T3" fmla="*/ 650 h 1111"/>
                <a:gd name="T4" fmla="*/ 538 w 1301"/>
                <a:gd name="T5" fmla="*/ 1070 h 1111"/>
                <a:gd name="T6" fmla="*/ 3 w 1301"/>
                <a:gd name="T7" fmla="*/ 490 h 1111"/>
                <a:gd name="T8" fmla="*/ 702 w 1301"/>
                <a:gd name="T9" fmla="*/ 48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1111">
                  <a:moveTo>
                    <a:pt x="702" y="48"/>
                  </a:moveTo>
                  <a:cubicBezTo>
                    <a:pt x="1075" y="99"/>
                    <a:pt x="1301" y="378"/>
                    <a:pt x="1215" y="650"/>
                  </a:cubicBezTo>
                  <a:cubicBezTo>
                    <a:pt x="1128" y="924"/>
                    <a:pt x="834" y="1111"/>
                    <a:pt x="538" y="1070"/>
                  </a:cubicBezTo>
                  <a:cubicBezTo>
                    <a:pt x="243" y="1027"/>
                    <a:pt x="0" y="771"/>
                    <a:pt x="3" y="490"/>
                  </a:cubicBezTo>
                  <a:cubicBezTo>
                    <a:pt x="7" y="211"/>
                    <a:pt x="329" y="0"/>
                    <a:pt x="702" y="48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3" name="Freeform 352">
              <a:extLst>
                <a:ext uri="{FF2B5EF4-FFF2-40B4-BE49-F238E27FC236}">
                  <a16:creationId xmlns:a16="http://schemas.microsoft.com/office/drawing/2014/main" id="{819157C9-DB13-4108-98D2-0B5CD3095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1901"/>
              <a:ext cx="108" cy="114"/>
            </a:xfrm>
            <a:custGeom>
              <a:avLst/>
              <a:gdLst>
                <a:gd name="T0" fmla="*/ 0 w 359"/>
                <a:gd name="T1" fmla="*/ 332 h 381"/>
                <a:gd name="T2" fmla="*/ 334 w 359"/>
                <a:gd name="T3" fmla="*/ 381 h 381"/>
                <a:gd name="T4" fmla="*/ 27 w 359"/>
                <a:gd name="T5" fmla="*/ 0 h 381"/>
                <a:gd name="T6" fmla="*/ 0 w 359"/>
                <a:gd name="T7" fmla="*/ 33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381">
                  <a:moveTo>
                    <a:pt x="0" y="332"/>
                  </a:moveTo>
                  <a:cubicBezTo>
                    <a:pt x="111" y="349"/>
                    <a:pt x="223" y="365"/>
                    <a:pt x="334" y="381"/>
                  </a:cubicBezTo>
                  <a:cubicBezTo>
                    <a:pt x="359" y="197"/>
                    <a:pt x="222" y="26"/>
                    <a:pt x="27" y="0"/>
                  </a:cubicBezTo>
                  <a:cubicBezTo>
                    <a:pt x="21" y="111"/>
                    <a:pt x="12" y="222"/>
                    <a:pt x="0" y="332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4" name="Freeform 353">
              <a:extLst>
                <a:ext uri="{FF2B5EF4-FFF2-40B4-BE49-F238E27FC236}">
                  <a16:creationId xmlns:a16="http://schemas.microsoft.com/office/drawing/2014/main" id="{4FC8ABF8-7508-4C4A-A05A-431796596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" y="1554"/>
              <a:ext cx="217" cy="164"/>
            </a:xfrm>
            <a:custGeom>
              <a:avLst/>
              <a:gdLst>
                <a:gd name="T0" fmla="*/ 204 w 719"/>
                <a:gd name="T1" fmla="*/ 141 h 544"/>
                <a:gd name="T2" fmla="*/ 121 w 719"/>
                <a:gd name="T3" fmla="*/ 240 h 544"/>
                <a:gd name="T4" fmla="*/ 173 w 719"/>
                <a:gd name="T5" fmla="*/ 351 h 544"/>
                <a:gd name="T6" fmla="*/ 234 w 719"/>
                <a:gd name="T7" fmla="*/ 325 h 544"/>
                <a:gd name="T8" fmla="*/ 293 w 719"/>
                <a:gd name="T9" fmla="*/ 197 h 544"/>
                <a:gd name="T10" fmla="*/ 394 w 719"/>
                <a:gd name="T11" fmla="*/ 59 h 544"/>
                <a:gd name="T12" fmla="*/ 546 w 719"/>
                <a:gd name="T13" fmla="*/ 32 h 544"/>
                <a:gd name="T14" fmla="*/ 689 w 719"/>
                <a:gd name="T15" fmla="*/ 130 h 544"/>
                <a:gd name="T16" fmla="*/ 704 w 719"/>
                <a:gd name="T17" fmla="*/ 309 h 544"/>
                <a:gd name="T18" fmla="*/ 445 w 719"/>
                <a:gd name="T19" fmla="*/ 544 h 544"/>
                <a:gd name="T20" fmla="*/ 456 w 719"/>
                <a:gd name="T21" fmla="*/ 414 h 544"/>
                <a:gd name="T22" fmla="*/ 592 w 719"/>
                <a:gd name="T23" fmla="*/ 292 h 544"/>
                <a:gd name="T24" fmla="*/ 522 w 719"/>
                <a:gd name="T25" fmla="*/ 162 h 544"/>
                <a:gd name="T26" fmla="*/ 454 w 719"/>
                <a:gd name="T27" fmla="*/ 182 h 544"/>
                <a:gd name="T28" fmla="*/ 387 w 719"/>
                <a:gd name="T29" fmla="*/ 308 h 544"/>
                <a:gd name="T30" fmla="*/ 292 w 719"/>
                <a:gd name="T31" fmla="*/ 449 h 544"/>
                <a:gd name="T32" fmla="*/ 167 w 719"/>
                <a:gd name="T33" fmla="*/ 480 h 544"/>
                <a:gd name="T34" fmla="*/ 45 w 719"/>
                <a:gd name="T35" fmla="*/ 404 h 544"/>
                <a:gd name="T36" fmla="*/ 7 w 719"/>
                <a:gd name="T37" fmla="*/ 224 h 544"/>
                <a:gd name="T38" fmla="*/ 215 w 719"/>
                <a:gd name="T39" fmla="*/ 8 h 544"/>
                <a:gd name="T40" fmla="*/ 204 w 719"/>
                <a:gd name="T41" fmla="*/ 141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" h="544">
                  <a:moveTo>
                    <a:pt x="204" y="141"/>
                  </a:moveTo>
                  <a:cubicBezTo>
                    <a:pt x="156" y="138"/>
                    <a:pt x="129" y="171"/>
                    <a:pt x="121" y="240"/>
                  </a:cubicBezTo>
                  <a:cubicBezTo>
                    <a:pt x="113" y="309"/>
                    <a:pt x="131" y="345"/>
                    <a:pt x="173" y="351"/>
                  </a:cubicBezTo>
                  <a:cubicBezTo>
                    <a:pt x="199" y="354"/>
                    <a:pt x="219" y="346"/>
                    <a:pt x="234" y="325"/>
                  </a:cubicBezTo>
                  <a:cubicBezTo>
                    <a:pt x="249" y="304"/>
                    <a:pt x="268" y="262"/>
                    <a:pt x="293" y="197"/>
                  </a:cubicBezTo>
                  <a:cubicBezTo>
                    <a:pt x="318" y="132"/>
                    <a:pt x="352" y="86"/>
                    <a:pt x="394" y="59"/>
                  </a:cubicBezTo>
                  <a:cubicBezTo>
                    <a:pt x="436" y="33"/>
                    <a:pt x="487" y="24"/>
                    <a:pt x="546" y="32"/>
                  </a:cubicBezTo>
                  <a:cubicBezTo>
                    <a:pt x="616" y="42"/>
                    <a:pt x="664" y="75"/>
                    <a:pt x="689" y="130"/>
                  </a:cubicBezTo>
                  <a:cubicBezTo>
                    <a:pt x="715" y="186"/>
                    <a:pt x="719" y="245"/>
                    <a:pt x="704" y="309"/>
                  </a:cubicBezTo>
                  <a:cubicBezTo>
                    <a:pt x="668" y="464"/>
                    <a:pt x="582" y="541"/>
                    <a:pt x="445" y="544"/>
                  </a:cubicBezTo>
                  <a:cubicBezTo>
                    <a:pt x="449" y="501"/>
                    <a:pt x="452" y="458"/>
                    <a:pt x="456" y="414"/>
                  </a:cubicBezTo>
                  <a:cubicBezTo>
                    <a:pt x="529" y="415"/>
                    <a:pt x="574" y="374"/>
                    <a:pt x="592" y="292"/>
                  </a:cubicBezTo>
                  <a:cubicBezTo>
                    <a:pt x="608" y="215"/>
                    <a:pt x="585" y="171"/>
                    <a:pt x="522" y="162"/>
                  </a:cubicBezTo>
                  <a:cubicBezTo>
                    <a:pt x="494" y="158"/>
                    <a:pt x="471" y="165"/>
                    <a:pt x="454" y="182"/>
                  </a:cubicBezTo>
                  <a:cubicBezTo>
                    <a:pt x="437" y="199"/>
                    <a:pt x="414" y="241"/>
                    <a:pt x="387" y="308"/>
                  </a:cubicBezTo>
                  <a:cubicBezTo>
                    <a:pt x="359" y="376"/>
                    <a:pt x="328" y="423"/>
                    <a:pt x="292" y="449"/>
                  </a:cubicBezTo>
                  <a:cubicBezTo>
                    <a:pt x="255" y="476"/>
                    <a:pt x="214" y="486"/>
                    <a:pt x="167" y="480"/>
                  </a:cubicBezTo>
                  <a:cubicBezTo>
                    <a:pt x="117" y="473"/>
                    <a:pt x="76" y="448"/>
                    <a:pt x="45" y="404"/>
                  </a:cubicBezTo>
                  <a:cubicBezTo>
                    <a:pt x="13" y="360"/>
                    <a:pt x="0" y="300"/>
                    <a:pt x="7" y="224"/>
                  </a:cubicBezTo>
                  <a:cubicBezTo>
                    <a:pt x="20" y="74"/>
                    <a:pt x="90" y="0"/>
                    <a:pt x="215" y="8"/>
                  </a:cubicBezTo>
                  <a:cubicBezTo>
                    <a:pt x="211" y="52"/>
                    <a:pt x="207" y="96"/>
                    <a:pt x="204" y="141"/>
                  </a:cubicBezTo>
                  <a:close/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5" name="Freeform 354">
              <a:extLst>
                <a:ext uri="{FF2B5EF4-FFF2-40B4-BE49-F238E27FC236}">
                  <a16:creationId xmlns:a16="http://schemas.microsoft.com/office/drawing/2014/main" id="{8FD902F8-3D6F-4351-B489-F7488317A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1" y="1597"/>
              <a:ext cx="44" cy="42"/>
            </a:xfrm>
            <a:custGeom>
              <a:avLst/>
              <a:gdLst>
                <a:gd name="T0" fmla="*/ 146 w 146"/>
                <a:gd name="T1" fmla="*/ 15 h 139"/>
                <a:gd name="T2" fmla="*/ 134 w 146"/>
                <a:gd name="T3" fmla="*/ 139 h 139"/>
                <a:gd name="T4" fmla="*/ 0 w 146"/>
                <a:gd name="T5" fmla="*/ 124 h 139"/>
                <a:gd name="T6" fmla="*/ 9 w 146"/>
                <a:gd name="T7" fmla="*/ 0 h 139"/>
                <a:gd name="T8" fmla="*/ 146 w 146"/>
                <a:gd name="T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39">
                  <a:moveTo>
                    <a:pt x="146" y="15"/>
                  </a:moveTo>
                  <a:cubicBezTo>
                    <a:pt x="142" y="57"/>
                    <a:pt x="138" y="98"/>
                    <a:pt x="134" y="139"/>
                  </a:cubicBezTo>
                  <a:cubicBezTo>
                    <a:pt x="90" y="134"/>
                    <a:pt x="45" y="129"/>
                    <a:pt x="0" y="124"/>
                  </a:cubicBezTo>
                  <a:cubicBezTo>
                    <a:pt x="3" y="83"/>
                    <a:pt x="6" y="41"/>
                    <a:pt x="9" y="0"/>
                  </a:cubicBezTo>
                  <a:cubicBezTo>
                    <a:pt x="55" y="5"/>
                    <a:pt x="100" y="10"/>
                    <a:pt x="146" y="15"/>
                  </a:cubicBezTo>
                  <a:close/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6" name="Freeform 355">
              <a:extLst>
                <a:ext uri="{FF2B5EF4-FFF2-40B4-BE49-F238E27FC236}">
                  <a16:creationId xmlns:a16="http://schemas.microsoft.com/office/drawing/2014/main" id="{ABC44C0C-C4C8-499E-AE46-D9AD61E20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7" y="1628"/>
              <a:ext cx="48" cy="43"/>
            </a:xfrm>
            <a:custGeom>
              <a:avLst/>
              <a:gdLst>
                <a:gd name="T0" fmla="*/ 162 w 162"/>
                <a:gd name="T1" fmla="*/ 20 h 141"/>
                <a:gd name="T2" fmla="*/ 130 w 162"/>
                <a:gd name="T3" fmla="*/ 141 h 141"/>
                <a:gd name="T4" fmla="*/ 0 w 162"/>
                <a:gd name="T5" fmla="*/ 122 h 141"/>
                <a:gd name="T6" fmla="*/ 28 w 162"/>
                <a:gd name="T7" fmla="*/ 0 h 141"/>
                <a:gd name="T8" fmla="*/ 162 w 162"/>
                <a:gd name="T9" fmla="*/ 2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41">
                  <a:moveTo>
                    <a:pt x="162" y="20"/>
                  </a:moveTo>
                  <a:cubicBezTo>
                    <a:pt x="151" y="60"/>
                    <a:pt x="140" y="101"/>
                    <a:pt x="130" y="141"/>
                  </a:cubicBezTo>
                  <a:cubicBezTo>
                    <a:pt x="87" y="135"/>
                    <a:pt x="43" y="128"/>
                    <a:pt x="0" y="122"/>
                  </a:cubicBezTo>
                  <a:cubicBezTo>
                    <a:pt x="9" y="81"/>
                    <a:pt x="18" y="40"/>
                    <a:pt x="28" y="0"/>
                  </a:cubicBezTo>
                  <a:cubicBezTo>
                    <a:pt x="72" y="6"/>
                    <a:pt x="117" y="13"/>
                    <a:pt x="162" y="20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7" name="Freeform 356">
              <a:extLst>
                <a:ext uri="{FF2B5EF4-FFF2-40B4-BE49-F238E27FC236}">
                  <a16:creationId xmlns:a16="http://schemas.microsoft.com/office/drawing/2014/main" id="{75C49F91-BC06-4AED-8E38-FB784D3B0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7" y="1947"/>
              <a:ext cx="118" cy="108"/>
            </a:xfrm>
            <a:custGeom>
              <a:avLst/>
              <a:gdLst>
                <a:gd name="T0" fmla="*/ 333 w 392"/>
                <a:gd name="T1" fmla="*/ 359 h 359"/>
                <a:gd name="T2" fmla="*/ 392 w 392"/>
                <a:gd name="T3" fmla="*/ 28 h 359"/>
                <a:gd name="T4" fmla="*/ 0 w 392"/>
                <a:gd name="T5" fmla="*/ 310 h 359"/>
                <a:gd name="T6" fmla="*/ 333 w 392"/>
                <a:gd name="T7" fmla="*/ 35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2" h="359">
                  <a:moveTo>
                    <a:pt x="333" y="359"/>
                  </a:moveTo>
                  <a:cubicBezTo>
                    <a:pt x="350" y="248"/>
                    <a:pt x="370" y="138"/>
                    <a:pt x="392" y="28"/>
                  </a:cubicBezTo>
                  <a:cubicBezTo>
                    <a:pt x="203" y="0"/>
                    <a:pt x="27" y="127"/>
                    <a:pt x="0" y="310"/>
                  </a:cubicBezTo>
                  <a:cubicBezTo>
                    <a:pt x="111" y="326"/>
                    <a:pt x="222" y="342"/>
                    <a:pt x="333" y="359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8" name="Freeform 357">
              <a:extLst>
                <a:ext uri="{FF2B5EF4-FFF2-40B4-BE49-F238E27FC236}">
                  <a16:creationId xmlns:a16="http://schemas.microsoft.com/office/drawing/2014/main" id="{1702B141-FFC1-4B06-A391-DB156206C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" y="1250"/>
              <a:ext cx="172" cy="132"/>
            </a:xfrm>
            <a:custGeom>
              <a:avLst/>
              <a:gdLst>
                <a:gd name="T0" fmla="*/ 570 w 570"/>
                <a:gd name="T1" fmla="*/ 115 h 439"/>
                <a:gd name="T2" fmla="*/ 53 w 570"/>
                <a:gd name="T3" fmla="*/ 0 h 439"/>
                <a:gd name="T4" fmla="*/ 444 w 570"/>
                <a:gd name="T5" fmla="*/ 439 h 439"/>
                <a:gd name="T6" fmla="*/ 570 w 570"/>
                <a:gd name="T7" fmla="*/ 11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439">
                  <a:moveTo>
                    <a:pt x="570" y="115"/>
                  </a:moveTo>
                  <a:cubicBezTo>
                    <a:pt x="397" y="72"/>
                    <a:pt x="226" y="33"/>
                    <a:pt x="53" y="0"/>
                  </a:cubicBezTo>
                  <a:cubicBezTo>
                    <a:pt x="0" y="192"/>
                    <a:pt x="173" y="381"/>
                    <a:pt x="444" y="439"/>
                  </a:cubicBezTo>
                  <a:cubicBezTo>
                    <a:pt x="486" y="331"/>
                    <a:pt x="528" y="223"/>
                    <a:pt x="570" y="115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9" name="Freeform 358">
              <a:extLst>
                <a:ext uri="{FF2B5EF4-FFF2-40B4-BE49-F238E27FC236}">
                  <a16:creationId xmlns:a16="http://schemas.microsoft.com/office/drawing/2014/main" id="{A62C21E9-704F-4B92-8895-B46D516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5" y="1206"/>
              <a:ext cx="164" cy="108"/>
            </a:xfrm>
            <a:custGeom>
              <a:avLst/>
              <a:gdLst>
                <a:gd name="T0" fmla="*/ 13 w 545"/>
                <a:gd name="T1" fmla="*/ 0 h 359"/>
                <a:gd name="T2" fmla="*/ 0 w 545"/>
                <a:gd name="T3" fmla="*/ 349 h 359"/>
                <a:gd name="T4" fmla="*/ 545 w 545"/>
                <a:gd name="T5" fmla="*/ 26 h 359"/>
                <a:gd name="T6" fmla="*/ 13 w 545"/>
                <a:gd name="T7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5" h="359">
                  <a:moveTo>
                    <a:pt x="13" y="0"/>
                  </a:moveTo>
                  <a:cubicBezTo>
                    <a:pt x="7" y="118"/>
                    <a:pt x="3" y="234"/>
                    <a:pt x="0" y="349"/>
                  </a:cubicBezTo>
                  <a:cubicBezTo>
                    <a:pt x="280" y="359"/>
                    <a:pt x="517" y="224"/>
                    <a:pt x="545" y="26"/>
                  </a:cubicBezTo>
                  <a:cubicBezTo>
                    <a:pt x="369" y="11"/>
                    <a:pt x="192" y="3"/>
                    <a:pt x="13" y="0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0" name="Freeform 359">
              <a:extLst>
                <a:ext uri="{FF2B5EF4-FFF2-40B4-BE49-F238E27FC236}">
                  <a16:creationId xmlns:a16="http://schemas.microsoft.com/office/drawing/2014/main" id="{78C0DAF6-7284-464A-8C36-AADB18AA6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7" y="1851"/>
              <a:ext cx="76" cy="73"/>
            </a:xfrm>
            <a:custGeom>
              <a:avLst/>
              <a:gdLst>
                <a:gd name="T0" fmla="*/ 141 w 253"/>
                <a:gd name="T1" fmla="*/ 9 h 245"/>
                <a:gd name="T2" fmla="*/ 243 w 253"/>
                <a:gd name="T3" fmla="*/ 139 h 245"/>
                <a:gd name="T4" fmla="*/ 109 w 253"/>
                <a:gd name="T5" fmla="*/ 236 h 245"/>
                <a:gd name="T6" fmla="*/ 7 w 253"/>
                <a:gd name="T7" fmla="*/ 106 h 245"/>
                <a:gd name="T8" fmla="*/ 141 w 253"/>
                <a:gd name="T9" fmla="*/ 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45">
                  <a:moveTo>
                    <a:pt x="141" y="9"/>
                  </a:moveTo>
                  <a:cubicBezTo>
                    <a:pt x="207" y="18"/>
                    <a:pt x="253" y="77"/>
                    <a:pt x="243" y="139"/>
                  </a:cubicBezTo>
                  <a:cubicBezTo>
                    <a:pt x="233" y="202"/>
                    <a:pt x="174" y="245"/>
                    <a:pt x="109" y="236"/>
                  </a:cubicBezTo>
                  <a:cubicBezTo>
                    <a:pt x="45" y="227"/>
                    <a:pt x="0" y="169"/>
                    <a:pt x="7" y="106"/>
                  </a:cubicBezTo>
                  <a:cubicBezTo>
                    <a:pt x="15" y="43"/>
                    <a:pt x="75" y="0"/>
                    <a:pt x="141" y="9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1" name="Freeform 360">
              <a:extLst>
                <a:ext uri="{FF2B5EF4-FFF2-40B4-BE49-F238E27FC236}">
                  <a16:creationId xmlns:a16="http://schemas.microsoft.com/office/drawing/2014/main" id="{1ED35707-1DB4-494D-BC81-ABAAD913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6" y="1338"/>
              <a:ext cx="105" cy="78"/>
            </a:xfrm>
            <a:custGeom>
              <a:avLst/>
              <a:gdLst>
                <a:gd name="T0" fmla="*/ 195 w 348"/>
                <a:gd name="T1" fmla="*/ 12 h 261"/>
                <a:gd name="T2" fmla="*/ 333 w 348"/>
                <a:gd name="T3" fmla="*/ 154 h 261"/>
                <a:gd name="T4" fmla="*/ 149 w 348"/>
                <a:gd name="T5" fmla="*/ 249 h 261"/>
                <a:gd name="T6" fmla="*/ 10 w 348"/>
                <a:gd name="T7" fmla="*/ 111 h 261"/>
                <a:gd name="T8" fmla="*/ 195 w 348"/>
                <a:gd name="T9" fmla="*/ 1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61">
                  <a:moveTo>
                    <a:pt x="195" y="12"/>
                  </a:moveTo>
                  <a:cubicBezTo>
                    <a:pt x="287" y="25"/>
                    <a:pt x="348" y="89"/>
                    <a:pt x="333" y="154"/>
                  </a:cubicBezTo>
                  <a:cubicBezTo>
                    <a:pt x="318" y="219"/>
                    <a:pt x="236" y="261"/>
                    <a:pt x="149" y="249"/>
                  </a:cubicBezTo>
                  <a:cubicBezTo>
                    <a:pt x="63" y="238"/>
                    <a:pt x="0" y="176"/>
                    <a:pt x="10" y="111"/>
                  </a:cubicBezTo>
                  <a:cubicBezTo>
                    <a:pt x="21" y="45"/>
                    <a:pt x="104" y="0"/>
                    <a:pt x="195" y="12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2" name="Oval 361">
              <a:extLst>
                <a:ext uri="{FF2B5EF4-FFF2-40B4-BE49-F238E27FC236}">
                  <a16:creationId xmlns:a16="http://schemas.microsoft.com/office/drawing/2014/main" id="{6925450E-A8B8-4BE7-B1B9-BD22F8D9F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8" y="3150"/>
              <a:ext cx="1263" cy="157"/>
            </a:xfrm>
            <a:prstGeom prst="ellipse">
              <a:avLst/>
            </a:prstGeom>
            <a:solidFill>
              <a:srgbClr val="7A5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3" name="Freeform 362">
              <a:extLst>
                <a:ext uri="{FF2B5EF4-FFF2-40B4-BE49-F238E27FC236}">
                  <a16:creationId xmlns:a16="http://schemas.microsoft.com/office/drawing/2014/main" id="{884028B1-24E3-40BC-89A9-A70803FBF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" y="1740"/>
              <a:ext cx="924" cy="365"/>
            </a:xfrm>
            <a:custGeom>
              <a:avLst/>
              <a:gdLst>
                <a:gd name="T0" fmla="*/ 723 w 3068"/>
                <a:gd name="T1" fmla="*/ 1216 h 1216"/>
                <a:gd name="T2" fmla="*/ 0 w 3068"/>
                <a:gd name="T3" fmla="*/ 288 h 1216"/>
                <a:gd name="T4" fmla="*/ 483 w 3068"/>
                <a:gd name="T5" fmla="*/ 16 h 1216"/>
                <a:gd name="T6" fmla="*/ 1884 w 3068"/>
                <a:gd name="T7" fmla="*/ 254 h 1216"/>
                <a:gd name="T8" fmla="*/ 3068 w 3068"/>
                <a:gd name="T9" fmla="*/ 99 h 1216"/>
                <a:gd name="T10" fmla="*/ 2313 w 3068"/>
                <a:gd name="T11" fmla="*/ 1216 h 1216"/>
                <a:gd name="T12" fmla="*/ 723 w 3068"/>
                <a:gd name="T13" fmla="*/ 1216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8" h="1216">
                  <a:moveTo>
                    <a:pt x="723" y="1216"/>
                  </a:moveTo>
                  <a:lnTo>
                    <a:pt x="0" y="288"/>
                  </a:lnTo>
                  <a:cubicBezTo>
                    <a:pt x="0" y="288"/>
                    <a:pt x="17" y="0"/>
                    <a:pt x="483" y="16"/>
                  </a:cubicBezTo>
                  <a:cubicBezTo>
                    <a:pt x="950" y="33"/>
                    <a:pt x="1447" y="233"/>
                    <a:pt x="1884" y="254"/>
                  </a:cubicBezTo>
                  <a:cubicBezTo>
                    <a:pt x="2509" y="283"/>
                    <a:pt x="3068" y="99"/>
                    <a:pt x="3068" y="99"/>
                  </a:cubicBezTo>
                  <a:lnTo>
                    <a:pt x="2313" y="1216"/>
                  </a:lnTo>
                  <a:lnTo>
                    <a:pt x="723" y="1216"/>
                  </a:lnTo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4" name="Freeform 363">
              <a:extLst>
                <a:ext uri="{FF2B5EF4-FFF2-40B4-BE49-F238E27FC236}">
                  <a16:creationId xmlns:a16="http://schemas.microsoft.com/office/drawing/2014/main" id="{205CF326-7BCA-4AB6-A6DC-FA96C5E24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" y="2105"/>
              <a:ext cx="1315" cy="1142"/>
            </a:xfrm>
            <a:custGeom>
              <a:avLst/>
              <a:gdLst>
                <a:gd name="T0" fmla="*/ 3968 w 4367"/>
                <a:gd name="T1" fmla="*/ 1708 h 3800"/>
                <a:gd name="T2" fmla="*/ 3050 w 4367"/>
                <a:gd name="T3" fmla="*/ 0 h 3800"/>
                <a:gd name="T4" fmla="*/ 1460 w 4367"/>
                <a:gd name="T5" fmla="*/ 0 h 3800"/>
                <a:gd name="T6" fmla="*/ 549 w 4367"/>
                <a:gd name="T7" fmla="*/ 1708 h 3800"/>
                <a:gd name="T8" fmla="*/ 957 w 4367"/>
                <a:gd name="T9" fmla="*/ 3590 h 3800"/>
                <a:gd name="T10" fmla="*/ 3560 w 4367"/>
                <a:gd name="T11" fmla="*/ 3590 h 3800"/>
                <a:gd name="T12" fmla="*/ 3968 w 4367"/>
                <a:gd name="T13" fmla="*/ 1708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7" h="3800">
                  <a:moveTo>
                    <a:pt x="3968" y="1708"/>
                  </a:moveTo>
                  <a:cubicBezTo>
                    <a:pt x="3736" y="1137"/>
                    <a:pt x="3379" y="541"/>
                    <a:pt x="3050" y="0"/>
                  </a:cubicBezTo>
                  <a:lnTo>
                    <a:pt x="1460" y="0"/>
                  </a:lnTo>
                  <a:cubicBezTo>
                    <a:pt x="1134" y="541"/>
                    <a:pt x="806" y="1145"/>
                    <a:pt x="549" y="1708"/>
                  </a:cubicBezTo>
                  <a:cubicBezTo>
                    <a:pt x="0" y="2910"/>
                    <a:pt x="313" y="3306"/>
                    <a:pt x="957" y="3590"/>
                  </a:cubicBezTo>
                  <a:cubicBezTo>
                    <a:pt x="1434" y="3800"/>
                    <a:pt x="3083" y="3800"/>
                    <a:pt x="3560" y="3590"/>
                  </a:cubicBezTo>
                  <a:cubicBezTo>
                    <a:pt x="4204" y="3306"/>
                    <a:pt x="4367" y="2687"/>
                    <a:pt x="3968" y="1708"/>
                  </a:cubicBezTo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5" name="Freeform 364">
              <a:extLst>
                <a:ext uri="{FF2B5EF4-FFF2-40B4-BE49-F238E27FC236}">
                  <a16:creationId xmlns:a16="http://schemas.microsoft.com/office/drawing/2014/main" id="{5FBAB10F-0AEF-44F2-9DAA-17ADF993A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" y="2443"/>
              <a:ext cx="458" cy="525"/>
            </a:xfrm>
            <a:custGeom>
              <a:avLst/>
              <a:gdLst>
                <a:gd name="T0" fmla="*/ 1080 w 1521"/>
                <a:gd name="T1" fmla="*/ 457 h 1747"/>
                <a:gd name="T2" fmla="*/ 763 w 1521"/>
                <a:gd name="T3" fmla="*/ 284 h 1747"/>
                <a:gd name="T4" fmla="*/ 459 w 1521"/>
                <a:gd name="T5" fmla="*/ 445 h 1747"/>
                <a:gd name="T6" fmla="*/ 556 w 1521"/>
                <a:gd name="T7" fmla="*/ 589 h 1747"/>
                <a:gd name="T8" fmla="*/ 949 w 1521"/>
                <a:gd name="T9" fmla="*/ 692 h 1747"/>
                <a:gd name="T10" fmla="*/ 1383 w 1521"/>
                <a:gd name="T11" fmla="*/ 883 h 1747"/>
                <a:gd name="T12" fmla="*/ 1521 w 1521"/>
                <a:gd name="T13" fmla="*/ 1229 h 1747"/>
                <a:gd name="T14" fmla="*/ 1297 w 1521"/>
                <a:gd name="T15" fmla="*/ 1612 h 1747"/>
                <a:gd name="T16" fmla="*/ 788 w 1521"/>
                <a:gd name="T17" fmla="*/ 1746 h 1747"/>
                <a:gd name="T18" fmla="*/ 0 w 1521"/>
                <a:gd name="T19" fmla="*/ 1212 h 1747"/>
                <a:gd name="T20" fmla="*/ 383 w 1521"/>
                <a:gd name="T21" fmla="*/ 1183 h 1747"/>
                <a:gd name="T22" fmla="*/ 791 w 1521"/>
                <a:gd name="T23" fmla="*/ 1463 h 1747"/>
                <a:gd name="T24" fmla="*/ 1136 w 1521"/>
                <a:gd name="T25" fmla="*/ 1231 h 1747"/>
                <a:gd name="T26" fmla="*/ 1053 w 1521"/>
                <a:gd name="T27" fmla="*/ 1077 h 1747"/>
                <a:gd name="T28" fmla="*/ 662 w 1521"/>
                <a:gd name="T29" fmla="*/ 964 h 1747"/>
                <a:gd name="T30" fmla="*/ 217 w 1521"/>
                <a:gd name="T31" fmla="*/ 779 h 1747"/>
                <a:gd name="T32" fmla="*/ 81 w 1521"/>
                <a:gd name="T33" fmla="*/ 470 h 1747"/>
                <a:gd name="T34" fmla="*/ 258 w 1521"/>
                <a:gd name="T35" fmla="*/ 136 h 1747"/>
                <a:gd name="T36" fmla="*/ 771 w 1521"/>
                <a:gd name="T37" fmla="*/ 1 h 1747"/>
                <a:gd name="T38" fmla="*/ 1467 w 1521"/>
                <a:gd name="T39" fmla="*/ 444 h 1747"/>
                <a:gd name="T40" fmla="*/ 1080 w 1521"/>
                <a:gd name="T41" fmla="*/ 457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1" h="1747">
                  <a:moveTo>
                    <a:pt x="1080" y="457"/>
                  </a:moveTo>
                  <a:cubicBezTo>
                    <a:pt x="1071" y="342"/>
                    <a:pt x="965" y="285"/>
                    <a:pt x="763" y="284"/>
                  </a:cubicBezTo>
                  <a:cubicBezTo>
                    <a:pt x="561" y="283"/>
                    <a:pt x="459" y="337"/>
                    <a:pt x="459" y="445"/>
                  </a:cubicBezTo>
                  <a:cubicBezTo>
                    <a:pt x="459" y="511"/>
                    <a:pt x="491" y="559"/>
                    <a:pt x="556" y="589"/>
                  </a:cubicBezTo>
                  <a:cubicBezTo>
                    <a:pt x="621" y="619"/>
                    <a:pt x="752" y="654"/>
                    <a:pt x="949" y="692"/>
                  </a:cubicBezTo>
                  <a:cubicBezTo>
                    <a:pt x="1147" y="730"/>
                    <a:pt x="1291" y="794"/>
                    <a:pt x="1383" y="883"/>
                  </a:cubicBezTo>
                  <a:cubicBezTo>
                    <a:pt x="1475" y="972"/>
                    <a:pt x="1521" y="1087"/>
                    <a:pt x="1521" y="1229"/>
                  </a:cubicBezTo>
                  <a:cubicBezTo>
                    <a:pt x="1520" y="1395"/>
                    <a:pt x="1446" y="1523"/>
                    <a:pt x="1297" y="1612"/>
                  </a:cubicBezTo>
                  <a:cubicBezTo>
                    <a:pt x="1149" y="1702"/>
                    <a:pt x="979" y="1747"/>
                    <a:pt x="788" y="1746"/>
                  </a:cubicBezTo>
                  <a:cubicBezTo>
                    <a:pt x="326" y="1744"/>
                    <a:pt x="64" y="1567"/>
                    <a:pt x="0" y="1212"/>
                  </a:cubicBezTo>
                  <a:lnTo>
                    <a:pt x="383" y="1183"/>
                  </a:lnTo>
                  <a:cubicBezTo>
                    <a:pt x="410" y="1369"/>
                    <a:pt x="547" y="1462"/>
                    <a:pt x="791" y="1463"/>
                  </a:cubicBezTo>
                  <a:cubicBezTo>
                    <a:pt x="1021" y="1464"/>
                    <a:pt x="1136" y="1386"/>
                    <a:pt x="1136" y="1231"/>
                  </a:cubicBezTo>
                  <a:cubicBezTo>
                    <a:pt x="1137" y="1162"/>
                    <a:pt x="1109" y="1110"/>
                    <a:pt x="1053" y="1077"/>
                  </a:cubicBezTo>
                  <a:cubicBezTo>
                    <a:pt x="998" y="1043"/>
                    <a:pt x="867" y="1005"/>
                    <a:pt x="662" y="964"/>
                  </a:cubicBezTo>
                  <a:cubicBezTo>
                    <a:pt x="457" y="923"/>
                    <a:pt x="308" y="862"/>
                    <a:pt x="217" y="779"/>
                  </a:cubicBezTo>
                  <a:cubicBezTo>
                    <a:pt x="126" y="696"/>
                    <a:pt x="81" y="593"/>
                    <a:pt x="81" y="470"/>
                  </a:cubicBezTo>
                  <a:cubicBezTo>
                    <a:pt x="82" y="339"/>
                    <a:pt x="141" y="227"/>
                    <a:pt x="258" y="136"/>
                  </a:cubicBezTo>
                  <a:cubicBezTo>
                    <a:pt x="376" y="45"/>
                    <a:pt x="547" y="0"/>
                    <a:pt x="771" y="1"/>
                  </a:cubicBezTo>
                  <a:cubicBezTo>
                    <a:pt x="1215" y="2"/>
                    <a:pt x="1447" y="150"/>
                    <a:pt x="1467" y="444"/>
                  </a:cubicBezTo>
                  <a:lnTo>
                    <a:pt x="1080" y="457"/>
                  </a:lnTo>
                </a:path>
              </a:pathLst>
            </a:custGeom>
            <a:solidFill>
              <a:srgbClr val="E0A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6" name="Freeform 365">
              <a:extLst>
                <a:ext uri="{FF2B5EF4-FFF2-40B4-BE49-F238E27FC236}">
                  <a16:creationId xmlns:a16="http://schemas.microsoft.com/office/drawing/2014/main" id="{D4CA9ED0-9CD1-4641-AD37-E7D4C492B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0" y="2354"/>
              <a:ext cx="110" cy="100"/>
            </a:xfrm>
            <a:custGeom>
              <a:avLst/>
              <a:gdLst>
                <a:gd name="T0" fmla="*/ 110 w 110"/>
                <a:gd name="T1" fmla="*/ 100 h 100"/>
                <a:gd name="T2" fmla="*/ 0 w 110"/>
                <a:gd name="T3" fmla="*/ 100 h 100"/>
                <a:gd name="T4" fmla="*/ 1 w 110"/>
                <a:gd name="T5" fmla="*/ 0 h 100"/>
                <a:gd name="T6" fmla="*/ 110 w 110"/>
                <a:gd name="T7" fmla="*/ 1 h 100"/>
                <a:gd name="T8" fmla="*/ 110 w 110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0">
                  <a:moveTo>
                    <a:pt x="110" y="100"/>
                  </a:moveTo>
                  <a:lnTo>
                    <a:pt x="0" y="100"/>
                  </a:lnTo>
                  <a:lnTo>
                    <a:pt x="1" y="0"/>
                  </a:lnTo>
                  <a:lnTo>
                    <a:pt x="110" y="1"/>
                  </a:lnTo>
                  <a:lnTo>
                    <a:pt x="110" y="100"/>
                  </a:lnTo>
                  <a:close/>
                </a:path>
              </a:pathLst>
            </a:custGeom>
            <a:solidFill>
              <a:srgbClr val="E0A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7" name="Freeform 366">
              <a:extLst>
                <a:ext uri="{FF2B5EF4-FFF2-40B4-BE49-F238E27FC236}">
                  <a16:creationId xmlns:a16="http://schemas.microsoft.com/office/drawing/2014/main" id="{83924AE5-8819-4F4C-B8D7-DCAFC36F5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8" y="2948"/>
              <a:ext cx="110" cy="100"/>
            </a:xfrm>
            <a:custGeom>
              <a:avLst/>
              <a:gdLst>
                <a:gd name="T0" fmla="*/ 110 w 110"/>
                <a:gd name="T1" fmla="*/ 100 h 100"/>
                <a:gd name="T2" fmla="*/ 0 w 110"/>
                <a:gd name="T3" fmla="*/ 100 h 100"/>
                <a:gd name="T4" fmla="*/ 1 w 110"/>
                <a:gd name="T5" fmla="*/ 0 h 100"/>
                <a:gd name="T6" fmla="*/ 110 w 110"/>
                <a:gd name="T7" fmla="*/ 1 h 100"/>
                <a:gd name="T8" fmla="*/ 110 w 110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0">
                  <a:moveTo>
                    <a:pt x="110" y="100"/>
                  </a:moveTo>
                  <a:lnTo>
                    <a:pt x="0" y="100"/>
                  </a:lnTo>
                  <a:lnTo>
                    <a:pt x="1" y="0"/>
                  </a:lnTo>
                  <a:lnTo>
                    <a:pt x="110" y="1"/>
                  </a:lnTo>
                  <a:lnTo>
                    <a:pt x="110" y="100"/>
                  </a:lnTo>
                  <a:close/>
                </a:path>
              </a:pathLst>
            </a:custGeom>
            <a:solidFill>
              <a:srgbClr val="E0A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8" name="Freeform 367">
              <a:extLst>
                <a:ext uri="{FF2B5EF4-FFF2-40B4-BE49-F238E27FC236}">
                  <a16:creationId xmlns:a16="http://schemas.microsoft.com/office/drawing/2014/main" id="{85660A3B-36D1-4922-8411-84846D79F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" y="2084"/>
              <a:ext cx="574" cy="49"/>
            </a:xfrm>
            <a:custGeom>
              <a:avLst/>
              <a:gdLst>
                <a:gd name="T0" fmla="*/ 1907 w 1907"/>
                <a:gd name="T1" fmla="*/ 105 h 162"/>
                <a:gd name="T2" fmla="*/ 1836 w 1907"/>
                <a:gd name="T3" fmla="*/ 162 h 162"/>
                <a:gd name="T4" fmla="*/ 71 w 1907"/>
                <a:gd name="T5" fmla="*/ 162 h 162"/>
                <a:gd name="T6" fmla="*/ 0 w 1907"/>
                <a:gd name="T7" fmla="*/ 105 h 162"/>
                <a:gd name="T8" fmla="*/ 0 w 1907"/>
                <a:gd name="T9" fmla="*/ 58 h 162"/>
                <a:gd name="T10" fmla="*/ 71 w 1907"/>
                <a:gd name="T11" fmla="*/ 0 h 162"/>
                <a:gd name="T12" fmla="*/ 1836 w 1907"/>
                <a:gd name="T13" fmla="*/ 0 h 162"/>
                <a:gd name="T14" fmla="*/ 1907 w 1907"/>
                <a:gd name="T15" fmla="*/ 58 h 162"/>
                <a:gd name="T16" fmla="*/ 1907 w 1907"/>
                <a:gd name="T17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7" h="162">
                  <a:moveTo>
                    <a:pt x="1907" y="105"/>
                  </a:moveTo>
                  <a:cubicBezTo>
                    <a:pt x="1907" y="137"/>
                    <a:pt x="1875" y="162"/>
                    <a:pt x="1836" y="162"/>
                  </a:cubicBezTo>
                  <a:lnTo>
                    <a:pt x="71" y="162"/>
                  </a:lnTo>
                  <a:cubicBezTo>
                    <a:pt x="32" y="162"/>
                    <a:pt x="0" y="137"/>
                    <a:pt x="0" y="105"/>
                  </a:cubicBezTo>
                  <a:lnTo>
                    <a:pt x="0" y="58"/>
                  </a:lnTo>
                  <a:cubicBezTo>
                    <a:pt x="0" y="26"/>
                    <a:pt x="32" y="0"/>
                    <a:pt x="71" y="0"/>
                  </a:cubicBezTo>
                  <a:lnTo>
                    <a:pt x="1836" y="0"/>
                  </a:lnTo>
                  <a:cubicBezTo>
                    <a:pt x="1875" y="0"/>
                    <a:pt x="1907" y="26"/>
                    <a:pt x="1907" y="58"/>
                  </a:cubicBezTo>
                  <a:lnTo>
                    <a:pt x="1907" y="105"/>
                  </a:lnTo>
                  <a:close/>
                </a:path>
              </a:pathLst>
            </a:custGeom>
            <a:solidFill>
              <a:srgbClr val="6F4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9" name="Freeform 368">
              <a:extLst>
                <a:ext uri="{FF2B5EF4-FFF2-40B4-BE49-F238E27FC236}">
                  <a16:creationId xmlns:a16="http://schemas.microsoft.com/office/drawing/2014/main" id="{528F4D0A-DEED-491F-B995-1C087113B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" y="2627"/>
              <a:ext cx="511" cy="591"/>
            </a:xfrm>
            <a:custGeom>
              <a:avLst/>
              <a:gdLst>
                <a:gd name="T0" fmla="*/ 292 w 1698"/>
                <a:gd name="T1" fmla="*/ 1755 h 1967"/>
                <a:gd name="T2" fmla="*/ 1304 w 1698"/>
                <a:gd name="T3" fmla="*/ 1649 h 1967"/>
                <a:gd name="T4" fmla="*/ 1667 w 1698"/>
                <a:gd name="T5" fmla="*/ 803 h 1967"/>
                <a:gd name="T6" fmla="*/ 1483 w 1698"/>
                <a:gd name="T7" fmla="*/ 91 h 1967"/>
                <a:gd name="T8" fmla="*/ 1406 w 1698"/>
                <a:gd name="T9" fmla="*/ 859 h 1967"/>
                <a:gd name="T10" fmla="*/ 494 w 1698"/>
                <a:gd name="T11" fmla="*/ 1355 h 1967"/>
                <a:gd name="T12" fmla="*/ 292 w 1698"/>
                <a:gd name="T13" fmla="*/ 1755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8" h="1967">
                  <a:moveTo>
                    <a:pt x="292" y="1755"/>
                  </a:moveTo>
                  <a:cubicBezTo>
                    <a:pt x="586" y="1967"/>
                    <a:pt x="1110" y="1787"/>
                    <a:pt x="1304" y="1649"/>
                  </a:cubicBezTo>
                  <a:cubicBezTo>
                    <a:pt x="1574" y="1458"/>
                    <a:pt x="1698" y="1076"/>
                    <a:pt x="1667" y="803"/>
                  </a:cubicBezTo>
                  <a:cubicBezTo>
                    <a:pt x="1636" y="530"/>
                    <a:pt x="1593" y="345"/>
                    <a:pt x="1483" y="91"/>
                  </a:cubicBezTo>
                  <a:cubicBezTo>
                    <a:pt x="1444" y="0"/>
                    <a:pt x="1617" y="366"/>
                    <a:pt x="1406" y="859"/>
                  </a:cubicBezTo>
                  <a:cubicBezTo>
                    <a:pt x="1249" y="1228"/>
                    <a:pt x="795" y="1321"/>
                    <a:pt x="494" y="1355"/>
                  </a:cubicBezTo>
                  <a:cubicBezTo>
                    <a:pt x="284" y="1379"/>
                    <a:pt x="0" y="1545"/>
                    <a:pt x="292" y="1755"/>
                  </a:cubicBezTo>
                  <a:close/>
                </a:path>
              </a:pathLst>
            </a:custGeom>
            <a:solidFill>
              <a:srgbClr val="D3D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0" name="Freeform 369">
              <a:extLst>
                <a:ext uri="{FF2B5EF4-FFF2-40B4-BE49-F238E27FC236}">
                  <a16:creationId xmlns:a16="http://schemas.microsoft.com/office/drawing/2014/main" id="{7FBE5A6C-974A-4970-808C-99C3B65BE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" y="1828"/>
              <a:ext cx="344" cy="242"/>
            </a:xfrm>
            <a:custGeom>
              <a:avLst/>
              <a:gdLst>
                <a:gd name="T0" fmla="*/ 0 w 1141"/>
                <a:gd name="T1" fmla="*/ 803 h 803"/>
                <a:gd name="T2" fmla="*/ 831 w 1141"/>
                <a:gd name="T3" fmla="*/ 319 h 803"/>
                <a:gd name="T4" fmla="*/ 526 w 1141"/>
                <a:gd name="T5" fmla="*/ 803 h 803"/>
                <a:gd name="T6" fmla="*/ 0 w 1141"/>
                <a:gd name="T7" fmla="*/ 803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1" h="803">
                  <a:moveTo>
                    <a:pt x="0" y="803"/>
                  </a:moveTo>
                  <a:cubicBezTo>
                    <a:pt x="0" y="803"/>
                    <a:pt x="556" y="601"/>
                    <a:pt x="831" y="319"/>
                  </a:cubicBezTo>
                  <a:cubicBezTo>
                    <a:pt x="1141" y="0"/>
                    <a:pt x="526" y="803"/>
                    <a:pt x="526" y="803"/>
                  </a:cubicBezTo>
                  <a:lnTo>
                    <a:pt x="0" y="803"/>
                  </a:lnTo>
                  <a:close/>
                </a:path>
              </a:pathLst>
            </a:custGeom>
            <a:solidFill>
              <a:srgbClr val="D3D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1" name="Freeform 370">
              <a:extLst>
                <a:ext uri="{FF2B5EF4-FFF2-40B4-BE49-F238E27FC236}">
                  <a16:creationId xmlns:a16="http://schemas.microsoft.com/office/drawing/2014/main" id="{FA54BA54-CA74-49DF-897A-B4876EE9D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" y="1847"/>
              <a:ext cx="150" cy="196"/>
            </a:xfrm>
            <a:custGeom>
              <a:avLst/>
              <a:gdLst>
                <a:gd name="T0" fmla="*/ 0 w 497"/>
                <a:gd name="T1" fmla="*/ 0 h 653"/>
                <a:gd name="T2" fmla="*/ 28 w 497"/>
                <a:gd name="T3" fmla="*/ 24 h 653"/>
                <a:gd name="T4" fmla="*/ 96 w 497"/>
                <a:gd name="T5" fmla="*/ 88 h 653"/>
                <a:gd name="T6" fmla="*/ 280 w 497"/>
                <a:gd name="T7" fmla="*/ 303 h 653"/>
                <a:gd name="T8" fmla="*/ 437 w 497"/>
                <a:gd name="T9" fmla="*/ 537 h 653"/>
                <a:gd name="T10" fmla="*/ 482 w 497"/>
                <a:gd name="T11" fmla="*/ 620 h 653"/>
                <a:gd name="T12" fmla="*/ 497 w 497"/>
                <a:gd name="T13" fmla="*/ 653 h 653"/>
                <a:gd name="T14" fmla="*/ 469 w 497"/>
                <a:gd name="T15" fmla="*/ 630 h 653"/>
                <a:gd name="T16" fmla="*/ 401 w 497"/>
                <a:gd name="T17" fmla="*/ 565 h 653"/>
                <a:gd name="T18" fmla="*/ 217 w 497"/>
                <a:gd name="T19" fmla="*/ 351 h 653"/>
                <a:gd name="T20" fmla="*/ 60 w 497"/>
                <a:gd name="T21" fmla="*/ 116 h 653"/>
                <a:gd name="T22" fmla="*/ 16 w 497"/>
                <a:gd name="T23" fmla="*/ 33 h 653"/>
                <a:gd name="T24" fmla="*/ 0 w 497"/>
                <a:gd name="T25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7" h="653">
                  <a:moveTo>
                    <a:pt x="0" y="0"/>
                  </a:moveTo>
                  <a:cubicBezTo>
                    <a:pt x="0" y="0"/>
                    <a:pt x="11" y="8"/>
                    <a:pt x="28" y="24"/>
                  </a:cubicBezTo>
                  <a:cubicBezTo>
                    <a:pt x="45" y="39"/>
                    <a:pt x="69" y="61"/>
                    <a:pt x="96" y="88"/>
                  </a:cubicBezTo>
                  <a:cubicBezTo>
                    <a:pt x="151" y="143"/>
                    <a:pt x="218" y="221"/>
                    <a:pt x="280" y="303"/>
                  </a:cubicBezTo>
                  <a:cubicBezTo>
                    <a:pt x="342" y="384"/>
                    <a:pt x="399" y="470"/>
                    <a:pt x="437" y="537"/>
                  </a:cubicBezTo>
                  <a:cubicBezTo>
                    <a:pt x="457" y="571"/>
                    <a:pt x="472" y="599"/>
                    <a:pt x="482" y="620"/>
                  </a:cubicBezTo>
                  <a:cubicBezTo>
                    <a:pt x="492" y="641"/>
                    <a:pt x="497" y="653"/>
                    <a:pt x="497" y="653"/>
                  </a:cubicBezTo>
                  <a:cubicBezTo>
                    <a:pt x="497" y="653"/>
                    <a:pt x="486" y="645"/>
                    <a:pt x="469" y="630"/>
                  </a:cubicBezTo>
                  <a:cubicBezTo>
                    <a:pt x="452" y="614"/>
                    <a:pt x="428" y="592"/>
                    <a:pt x="401" y="565"/>
                  </a:cubicBezTo>
                  <a:cubicBezTo>
                    <a:pt x="342" y="505"/>
                    <a:pt x="281" y="436"/>
                    <a:pt x="217" y="351"/>
                  </a:cubicBezTo>
                  <a:cubicBezTo>
                    <a:pt x="155" y="269"/>
                    <a:pt x="98" y="183"/>
                    <a:pt x="60" y="116"/>
                  </a:cubicBezTo>
                  <a:cubicBezTo>
                    <a:pt x="41" y="82"/>
                    <a:pt x="26" y="54"/>
                    <a:pt x="16" y="33"/>
                  </a:cubicBezTo>
                  <a:cubicBezTo>
                    <a:pt x="5" y="13"/>
                    <a:pt x="0" y="0"/>
                    <a:pt x="0" y="0"/>
                  </a:cubicBezTo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2" name="Freeform 371">
              <a:extLst>
                <a:ext uri="{FF2B5EF4-FFF2-40B4-BE49-F238E27FC236}">
                  <a16:creationId xmlns:a16="http://schemas.microsoft.com/office/drawing/2014/main" id="{ECC1E454-D5DE-4940-A220-1ACA92973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" y="2168"/>
              <a:ext cx="245" cy="483"/>
            </a:xfrm>
            <a:custGeom>
              <a:avLst/>
              <a:gdLst>
                <a:gd name="T0" fmla="*/ 813 w 813"/>
                <a:gd name="T1" fmla="*/ 0 h 1606"/>
                <a:gd name="T2" fmla="*/ 787 w 813"/>
                <a:gd name="T3" fmla="*/ 73 h 1606"/>
                <a:gd name="T4" fmla="*/ 711 w 813"/>
                <a:gd name="T5" fmla="*/ 263 h 1606"/>
                <a:gd name="T6" fmla="*/ 451 w 813"/>
                <a:gd name="T7" fmla="*/ 825 h 1606"/>
                <a:gd name="T8" fmla="*/ 152 w 813"/>
                <a:gd name="T9" fmla="*/ 1368 h 1606"/>
                <a:gd name="T10" fmla="*/ 43 w 813"/>
                <a:gd name="T11" fmla="*/ 1541 h 1606"/>
                <a:gd name="T12" fmla="*/ 0 w 813"/>
                <a:gd name="T13" fmla="*/ 1606 h 1606"/>
                <a:gd name="T14" fmla="*/ 26 w 813"/>
                <a:gd name="T15" fmla="*/ 1532 h 1606"/>
                <a:gd name="T16" fmla="*/ 101 w 813"/>
                <a:gd name="T17" fmla="*/ 1342 h 1606"/>
                <a:gd name="T18" fmla="*/ 362 w 813"/>
                <a:gd name="T19" fmla="*/ 780 h 1606"/>
                <a:gd name="T20" fmla="*/ 661 w 813"/>
                <a:gd name="T21" fmla="*/ 238 h 1606"/>
                <a:gd name="T22" fmla="*/ 769 w 813"/>
                <a:gd name="T23" fmla="*/ 64 h 1606"/>
                <a:gd name="T24" fmla="*/ 813 w 813"/>
                <a:gd name="T25" fmla="*/ 0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3" h="1606">
                  <a:moveTo>
                    <a:pt x="813" y="0"/>
                  </a:moveTo>
                  <a:cubicBezTo>
                    <a:pt x="813" y="0"/>
                    <a:pt x="804" y="27"/>
                    <a:pt x="787" y="73"/>
                  </a:cubicBezTo>
                  <a:cubicBezTo>
                    <a:pt x="770" y="119"/>
                    <a:pt x="744" y="185"/>
                    <a:pt x="711" y="263"/>
                  </a:cubicBezTo>
                  <a:cubicBezTo>
                    <a:pt x="647" y="420"/>
                    <a:pt x="552" y="624"/>
                    <a:pt x="451" y="825"/>
                  </a:cubicBezTo>
                  <a:cubicBezTo>
                    <a:pt x="349" y="1026"/>
                    <a:pt x="240" y="1223"/>
                    <a:pt x="152" y="1368"/>
                  </a:cubicBezTo>
                  <a:cubicBezTo>
                    <a:pt x="109" y="1440"/>
                    <a:pt x="70" y="1500"/>
                    <a:pt x="43" y="1541"/>
                  </a:cubicBezTo>
                  <a:cubicBezTo>
                    <a:pt x="16" y="1583"/>
                    <a:pt x="0" y="1606"/>
                    <a:pt x="0" y="1606"/>
                  </a:cubicBezTo>
                  <a:cubicBezTo>
                    <a:pt x="0" y="1606"/>
                    <a:pt x="8" y="1579"/>
                    <a:pt x="26" y="1532"/>
                  </a:cubicBezTo>
                  <a:cubicBezTo>
                    <a:pt x="43" y="1486"/>
                    <a:pt x="68" y="1420"/>
                    <a:pt x="101" y="1342"/>
                  </a:cubicBezTo>
                  <a:cubicBezTo>
                    <a:pt x="166" y="1185"/>
                    <a:pt x="260" y="981"/>
                    <a:pt x="362" y="780"/>
                  </a:cubicBezTo>
                  <a:cubicBezTo>
                    <a:pt x="464" y="580"/>
                    <a:pt x="573" y="382"/>
                    <a:pt x="661" y="238"/>
                  </a:cubicBezTo>
                  <a:cubicBezTo>
                    <a:pt x="704" y="165"/>
                    <a:pt x="742" y="106"/>
                    <a:pt x="769" y="64"/>
                  </a:cubicBezTo>
                  <a:cubicBezTo>
                    <a:pt x="797" y="23"/>
                    <a:pt x="813" y="0"/>
                    <a:pt x="813" y="0"/>
                  </a:cubicBezTo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3" name="Freeform 372">
              <a:extLst>
                <a:ext uri="{FF2B5EF4-FFF2-40B4-BE49-F238E27FC236}">
                  <a16:creationId xmlns:a16="http://schemas.microsoft.com/office/drawing/2014/main" id="{B9A54C78-789E-441F-A069-FC73D60D4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" y="2749"/>
              <a:ext cx="512" cy="512"/>
            </a:xfrm>
            <a:custGeom>
              <a:avLst/>
              <a:gdLst>
                <a:gd name="T0" fmla="*/ 1581 w 1701"/>
                <a:gd name="T1" fmla="*/ 1067 h 1701"/>
                <a:gd name="T2" fmla="*/ 634 w 1701"/>
                <a:gd name="T3" fmla="*/ 1581 h 1701"/>
                <a:gd name="T4" fmla="*/ 119 w 1701"/>
                <a:gd name="T5" fmla="*/ 634 h 1701"/>
                <a:gd name="T6" fmla="*/ 1067 w 1701"/>
                <a:gd name="T7" fmla="*/ 120 h 1701"/>
                <a:gd name="T8" fmla="*/ 1581 w 1701"/>
                <a:gd name="T9" fmla="*/ 1067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1" h="1701">
                  <a:moveTo>
                    <a:pt x="1581" y="1067"/>
                  </a:moveTo>
                  <a:cubicBezTo>
                    <a:pt x="1462" y="1471"/>
                    <a:pt x="1037" y="1701"/>
                    <a:pt x="634" y="1581"/>
                  </a:cubicBezTo>
                  <a:cubicBezTo>
                    <a:pt x="230" y="1462"/>
                    <a:pt x="0" y="1038"/>
                    <a:pt x="119" y="634"/>
                  </a:cubicBezTo>
                  <a:cubicBezTo>
                    <a:pt x="239" y="230"/>
                    <a:pt x="663" y="0"/>
                    <a:pt x="1067" y="120"/>
                  </a:cubicBezTo>
                  <a:cubicBezTo>
                    <a:pt x="1470" y="239"/>
                    <a:pt x="1701" y="663"/>
                    <a:pt x="1581" y="1067"/>
                  </a:cubicBezTo>
                  <a:close/>
                </a:path>
              </a:pathLst>
            </a:custGeom>
            <a:solidFill>
              <a:srgbClr val="E5A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4" name="Freeform 373">
              <a:extLst>
                <a:ext uri="{FF2B5EF4-FFF2-40B4-BE49-F238E27FC236}">
                  <a16:creationId xmlns:a16="http://schemas.microsoft.com/office/drawing/2014/main" id="{9E4CD829-7261-4268-A47D-87C843840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" y="2796"/>
              <a:ext cx="420" cy="418"/>
            </a:xfrm>
            <a:custGeom>
              <a:avLst/>
              <a:gdLst>
                <a:gd name="T0" fmla="*/ 1296 w 1394"/>
                <a:gd name="T1" fmla="*/ 874 h 1393"/>
                <a:gd name="T2" fmla="*/ 520 w 1394"/>
                <a:gd name="T3" fmla="*/ 1295 h 1393"/>
                <a:gd name="T4" fmla="*/ 98 w 1394"/>
                <a:gd name="T5" fmla="*/ 519 h 1393"/>
                <a:gd name="T6" fmla="*/ 874 w 1394"/>
                <a:gd name="T7" fmla="*/ 98 h 1393"/>
                <a:gd name="T8" fmla="*/ 1296 w 1394"/>
                <a:gd name="T9" fmla="*/ 874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1393">
                  <a:moveTo>
                    <a:pt x="1296" y="874"/>
                  </a:moveTo>
                  <a:cubicBezTo>
                    <a:pt x="1198" y="1205"/>
                    <a:pt x="851" y="1393"/>
                    <a:pt x="520" y="1295"/>
                  </a:cubicBezTo>
                  <a:cubicBezTo>
                    <a:pt x="189" y="1198"/>
                    <a:pt x="0" y="850"/>
                    <a:pt x="98" y="519"/>
                  </a:cubicBezTo>
                  <a:cubicBezTo>
                    <a:pt x="196" y="188"/>
                    <a:pt x="544" y="0"/>
                    <a:pt x="874" y="98"/>
                  </a:cubicBezTo>
                  <a:cubicBezTo>
                    <a:pt x="1205" y="196"/>
                    <a:pt x="1394" y="543"/>
                    <a:pt x="1296" y="874"/>
                  </a:cubicBezTo>
                  <a:close/>
                </a:path>
              </a:pathLst>
            </a:custGeom>
            <a:solidFill>
              <a:srgbClr val="00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5" name="Freeform 374">
              <a:extLst>
                <a:ext uri="{FF2B5EF4-FFF2-40B4-BE49-F238E27FC236}">
                  <a16:creationId xmlns:a16="http://schemas.microsoft.com/office/drawing/2014/main" id="{89487D81-FC88-462D-A016-C4ED75651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" y="2891"/>
              <a:ext cx="221" cy="231"/>
            </a:xfrm>
            <a:custGeom>
              <a:avLst/>
              <a:gdLst>
                <a:gd name="T0" fmla="*/ 549 w 736"/>
                <a:gd name="T1" fmla="*/ 253 h 769"/>
                <a:gd name="T2" fmla="*/ 441 w 736"/>
                <a:gd name="T3" fmla="*/ 144 h 769"/>
                <a:gd name="T4" fmla="*/ 297 w 736"/>
                <a:gd name="T5" fmla="*/ 173 h 769"/>
                <a:gd name="T6" fmla="*/ 319 w 736"/>
                <a:gd name="T7" fmla="*/ 243 h 769"/>
                <a:gd name="T8" fmla="*/ 467 w 736"/>
                <a:gd name="T9" fmla="*/ 333 h 769"/>
                <a:gd name="T10" fmla="*/ 621 w 736"/>
                <a:gd name="T11" fmla="*/ 463 h 769"/>
                <a:gd name="T12" fmla="*/ 635 w 736"/>
                <a:gd name="T13" fmla="*/ 621 h 769"/>
                <a:gd name="T14" fmla="*/ 498 w 736"/>
                <a:gd name="T15" fmla="*/ 750 h 769"/>
                <a:gd name="T16" fmla="*/ 274 w 736"/>
                <a:gd name="T17" fmla="*/ 743 h 769"/>
                <a:gd name="T18" fmla="*/ 17 w 736"/>
                <a:gd name="T19" fmla="*/ 431 h 769"/>
                <a:gd name="T20" fmla="*/ 177 w 736"/>
                <a:gd name="T21" fmla="*/ 465 h 769"/>
                <a:gd name="T22" fmla="*/ 310 w 736"/>
                <a:gd name="T23" fmla="*/ 628 h 769"/>
                <a:gd name="T24" fmla="*/ 479 w 736"/>
                <a:gd name="T25" fmla="*/ 575 h 769"/>
                <a:gd name="T26" fmla="*/ 463 w 736"/>
                <a:gd name="T27" fmla="*/ 502 h 769"/>
                <a:gd name="T28" fmla="*/ 317 w 736"/>
                <a:gd name="T29" fmla="*/ 409 h 769"/>
                <a:gd name="T30" fmla="*/ 158 w 736"/>
                <a:gd name="T31" fmla="*/ 280 h 769"/>
                <a:gd name="T32" fmla="*/ 140 w 736"/>
                <a:gd name="T33" fmla="*/ 138 h 769"/>
                <a:gd name="T34" fmla="*/ 253 w 736"/>
                <a:gd name="T35" fmla="*/ 23 h 769"/>
                <a:gd name="T36" fmla="*/ 478 w 736"/>
                <a:gd name="T37" fmla="*/ 29 h 769"/>
                <a:gd name="T38" fmla="*/ 708 w 736"/>
                <a:gd name="T39" fmla="*/ 294 h 769"/>
                <a:gd name="T40" fmla="*/ 549 w 736"/>
                <a:gd name="T41" fmla="*/ 253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6" h="769">
                  <a:moveTo>
                    <a:pt x="549" y="253"/>
                  </a:moveTo>
                  <a:cubicBezTo>
                    <a:pt x="559" y="205"/>
                    <a:pt x="523" y="169"/>
                    <a:pt x="441" y="144"/>
                  </a:cubicBezTo>
                  <a:cubicBezTo>
                    <a:pt x="358" y="119"/>
                    <a:pt x="310" y="129"/>
                    <a:pt x="297" y="173"/>
                  </a:cubicBezTo>
                  <a:cubicBezTo>
                    <a:pt x="289" y="200"/>
                    <a:pt x="296" y="223"/>
                    <a:pt x="319" y="243"/>
                  </a:cubicBezTo>
                  <a:cubicBezTo>
                    <a:pt x="342" y="264"/>
                    <a:pt x="392" y="293"/>
                    <a:pt x="467" y="333"/>
                  </a:cubicBezTo>
                  <a:cubicBezTo>
                    <a:pt x="543" y="372"/>
                    <a:pt x="594" y="416"/>
                    <a:pt x="621" y="463"/>
                  </a:cubicBezTo>
                  <a:cubicBezTo>
                    <a:pt x="648" y="511"/>
                    <a:pt x="653" y="563"/>
                    <a:pt x="635" y="621"/>
                  </a:cubicBezTo>
                  <a:cubicBezTo>
                    <a:pt x="615" y="689"/>
                    <a:pt x="569" y="732"/>
                    <a:pt x="498" y="750"/>
                  </a:cubicBezTo>
                  <a:cubicBezTo>
                    <a:pt x="427" y="769"/>
                    <a:pt x="352" y="767"/>
                    <a:pt x="274" y="743"/>
                  </a:cubicBezTo>
                  <a:cubicBezTo>
                    <a:pt x="86" y="687"/>
                    <a:pt x="0" y="583"/>
                    <a:pt x="17" y="431"/>
                  </a:cubicBezTo>
                  <a:lnTo>
                    <a:pt x="177" y="465"/>
                  </a:lnTo>
                  <a:cubicBezTo>
                    <a:pt x="166" y="544"/>
                    <a:pt x="210" y="598"/>
                    <a:pt x="310" y="628"/>
                  </a:cubicBezTo>
                  <a:cubicBezTo>
                    <a:pt x="403" y="656"/>
                    <a:pt x="460" y="639"/>
                    <a:pt x="479" y="575"/>
                  </a:cubicBezTo>
                  <a:cubicBezTo>
                    <a:pt x="487" y="547"/>
                    <a:pt x="482" y="523"/>
                    <a:pt x="463" y="502"/>
                  </a:cubicBezTo>
                  <a:cubicBezTo>
                    <a:pt x="445" y="482"/>
                    <a:pt x="396" y="451"/>
                    <a:pt x="317" y="409"/>
                  </a:cubicBezTo>
                  <a:cubicBezTo>
                    <a:pt x="238" y="368"/>
                    <a:pt x="185" y="325"/>
                    <a:pt x="158" y="280"/>
                  </a:cubicBezTo>
                  <a:cubicBezTo>
                    <a:pt x="131" y="235"/>
                    <a:pt x="125" y="188"/>
                    <a:pt x="140" y="138"/>
                  </a:cubicBezTo>
                  <a:cubicBezTo>
                    <a:pt x="156" y="84"/>
                    <a:pt x="194" y="45"/>
                    <a:pt x="253" y="23"/>
                  </a:cubicBezTo>
                  <a:cubicBezTo>
                    <a:pt x="312" y="0"/>
                    <a:pt x="387" y="2"/>
                    <a:pt x="478" y="29"/>
                  </a:cubicBezTo>
                  <a:cubicBezTo>
                    <a:pt x="659" y="84"/>
                    <a:pt x="736" y="172"/>
                    <a:pt x="708" y="294"/>
                  </a:cubicBezTo>
                  <a:lnTo>
                    <a:pt x="549" y="253"/>
                  </a:lnTo>
                </a:path>
              </a:pathLst>
            </a:custGeom>
            <a:solidFill>
              <a:srgbClr val="C08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6" name="Freeform 375">
              <a:extLst>
                <a:ext uri="{FF2B5EF4-FFF2-40B4-BE49-F238E27FC236}">
                  <a16:creationId xmlns:a16="http://schemas.microsoft.com/office/drawing/2014/main" id="{5C976126-217E-43E0-A2A8-B86B21E34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8" y="2858"/>
              <a:ext cx="57" cy="54"/>
            </a:xfrm>
            <a:custGeom>
              <a:avLst/>
              <a:gdLst>
                <a:gd name="T0" fmla="*/ 44 w 57"/>
                <a:gd name="T1" fmla="*/ 54 h 54"/>
                <a:gd name="T2" fmla="*/ 0 w 57"/>
                <a:gd name="T3" fmla="*/ 40 h 54"/>
                <a:gd name="T4" fmla="*/ 12 w 57"/>
                <a:gd name="T5" fmla="*/ 0 h 54"/>
                <a:gd name="T6" fmla="*/ 57 w 57"/>
                <a:gd name="T7" fmla="*/ 13 h 54"/>
                <a:gd name="T8" fmla="*/ 44 w 5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4">
                  <a:moveTo>
                    <a:pt x="44" y="54"/>
                  </a:moveTo>
                  <a:lnTo>
                    <a:pt x="0" y="40"/>
                  </a:lnTo>
                  <a:lnTo>
                    <a:pt x="12" y="0"/>
                  </a:lnTo>
                  <a:lnTo>
                    <a:pt x="57" y="13"/>
                  </a:lnTo>
                  <a:lnTo>
                    <a:pt x="44" y="54"/>
                  </a:lnTo>
                  <a:close/>
                </a:path>
              </a:pathLst>
            </a:custGeom>
            <a:solidFill>
              <a:srgbClr val="C08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7" name="Freeform 376">
              <a:extLst>
                <a:ext uri="{FF2B5EF4-FFF2-40B4-BE49-F238E27FC236}">
                  <a16:creationId xmlns:a16="http://schemas.microsoft.com/office/drawing/2014/main" id="{CDECF079-8EA0-4FFD-ADAD-F5D038397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5" y="3100"/>
              <a:ext cx="57" cy="54"/>
            </a:xfrm>
            <a:custGeom>
              <a:avLst/>
              <a:gdLst>
                <a:gd name="T0" fmla="*/ 45 w 57"/>
                <a:gd name="T1" fmla="*/ 54 h 54"/>
                <a:gd name="T2" fmla="*/ 0 w 57"/>
                <a:gd name="T3" fmla="*/ 40 h 54"/>
                <a:gd name="T4" fmla="*/ 12 w 57"/>
                <a:gd name="T5" fmla="*/ 0 h 54"/>
                <a:gd name="T6" fmla="*/ 57 w 57"/>
                <a:gd name="T7" fmla="*/ 13 h 54"/>
                <a:gd name="T8" fmla="*/ 45 w 5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4">
                  <a:moveTo>
                    <a:pt x="45" y="54"/>
                  </a:moveTo>
                  <a:lnTo>
                    <a:pt x="0" y="40"/>
                  </a:lnTo>
                  <a:lnTo>
                    <a:pt x="12" y="0"/>
                  </a:lnTo>
                  <a:lnTo>
                    <a:pt x="57" y="13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C08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8" name="Freeform 377">
              <a:extLst>
                <a:ext uri="{FF2B5EF4-FFF2-40B4-BE49-F238E27FC236}">
                  <a16:creationId xmlns:a16="http://schemas.microsoft.com/office/drawing/2014/main" id="{4393B478-BF69-401E-AFD8-DC729C71D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" y="2826"/>
              <a:ext cx="131" cy="130"/>
            </a:xfrm>
            <a:custGeom>
              <a:avLst/>
              <a:gdLst>
                <a:gd name="T0" fmla="*/ 217 w 434"/>
                <a:gd name="T1" fmla="*/ 433 h 433"/>
                <a:gd name="T2" fmla="*/ 263 w 434"/>
                <a:gd name="T3" fmla="*/ 263 h 433"/>
                <a:gd name="T4" fmla="*/ 434 w 434"/>
                <a:gd name="T5" fmla="*/ 216 h 433"/>
                <a:gd name="T6" fmla="*/ 263 w 434"/>
                <a:gd name="T7" fmla="*/ 170 h 433"/>
                <a:gd name="T8" fmla="*/ 217 w 434"/>
                <a:gd name="T9" fmla="*/ 0 h 433"/>
                <a:gd name="T10" fmla="*/ 168 w 434"/>
                <a:gd name="T11" fmla="*/ 173 h 433"/>
                <a:gd name="T12" fmla="*/ 0 w 434"/>
                <a:gd name="T13" fmla="*/ 216 h 433"/>
                <a:gd name="T14" fmla="*/ 171 w 434"/>
                <a:gd name="T15" fmla="*/ 263 h 433"/>
                <a:gd name="T16" fmla="*/ 217 w 434"/>
                <a:gd name="T17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4" h="433">
                  <a:moveTo>
                    <a:pt x="217" y="433"/>
                  </a:moveTo>
                  <a:cubicBezTo>
                    <a:pt x="217" y="373"/>
                    <a:pt x="243" y="282"/>
                    <a:pt x="263" y="263"/>
                  </a:cubicBezTo>
                  <a:cubicBezTo>
                    <a:pt x="282" y="243"/>
                    <a:pt x="374" y="216"/>
                    <a:pt x="434" y="216"/>
                  </a:cubicBezTo>
                  <a:cubicBezTo>
                    <a:pt x="374" y="216"/>
                    <a:pt x="286" y="193"/>
                    <a:pt x="263" y="170"/>
                  </a:cubicBezTo>
                  <a:cubicBezTo>
                    <a:pt x="239" y="146"/>
                    <a:pt x="217" y="59"/>
                    <a:pt x="217" y="0"/>
                  </a:cubicBezTo>
                  <a:cubicBezTo>
                    <a:pt x="217" y="61"/>
                    <a:pt x="194" y="147"/>
                    <a:pt x="168" y="173"/>
                  </a:cubicBezTo>
                  <a:cubicBezTo>
                    <a:pt x="141" y="200"/>
                    <a:pt x="58" y="216"/>
                    <a:pt x="0" y="216"/>
                  </a:cubicBezTo>
                  <a:cubicBezTo>
                    <a:pt x="60" y="216"/>
                    <a:pt x="148" y="240"/>
                    <a:pt x="171" y="263"/>
                  </a:cubicBezTo>
                  <a:cubicBezTo>
                    <a:pt x="193" y="285"/>
                    <a:pt x="217" y="373"/>
                    <a:pt x="217" y="4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9" name="Freeform 378">
              <a:extLst>
                <a:ext uri="{FF2B5EF4-FFF2-40B4-BE49-F238E27FC236}">
                  <a16:creationId xmlns:a16="http://schemas.microsoft.com/office/drawing/2014/main" id="{C57DDB47-694B-4525-8C14-C2A416CB9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0" y="2920"/>
              <a:ext cx="47" cy="46"/>
            </a:xfrm>
            <a:custGeom>
              <a:avLst/>
              <a:gdLst>
                <a:gd name="T0" fmla="*/ 78 w 155"/>
                <a:gd name="T1" fmla="*/ 154 h 154"/>
                <a:gd name="T2" fmla="*/ 94 w 155"/>
                <a:gd name="T3" fmla="*/ 93 h 154"/>
                <a:gd name="T4" fmla="*/ 155 w 155"/>
                <a:gd name="T5" fmla="*/ 77 h 154"/>
                <a:gd name="T6" fmla="*/ 94 w 155"/>
                <a:gd name="T7" fmla="*/ 60 h 154"/>
                <a:gd name="T8" fmla="*/ 78 w 155"/>
                <a:gd name="T9" fmla="*/ 0 h 154"/>
                <a:gd name="T10" fmla="*/ 60 w 155"/>
                <a:gd name="T11" fmla="*/ 61 h 154"/>
                <a:gd name="T12" fmla="*/ 0 w 155"/>
                <a:gd name="T13" fmla="*/ 77 h 154"/>
                <a:gd name="T14" fmla="*/ 61 w 155"/>
                <a:gd name="T15" fmla="*/ 93 h 154"/>
                <a:gd name="T16" fmla="*/ 78 w 155"/>
                <a:gd name="T1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4">
                  <a:moveTo>
                    <a:pt x="78" y="154"/>
                  </a:moveTo>
                  <a:cubicBezTo>
                    <a:pt x="78" y="133"/>
                    <a:pt x="87" y="100"/>
                    <a:pt x="94" y="93"/>
                  </a:cubicBezTo>
                  <a:cubicBezTo>
                    <a:pt x="101" y="86"/>
                    <a:pt x="134" y="77"/>
                    <a:pt x="155" y="77"/>
                  </a:cubicBezTo>
                  <a:cubicBezTo>
                    <a:pt x="134" y="77"/>
                    <a:pt x="102" y="68"/>
                    <a:pt x="94" y="60"/>
                  </a:cubicBezTo>
                  <a:cubicBezTo>
                    <a:pt x="86" y="52"/>
                    <a:pt x="78" y="21"/>
                    <a:pt x="78" y="0"/>
                  </a:cubicBezTo>
                  <a:cubicBezTo>
                    <a:pt x="78" y="21"/>
                    <a:pt x="69" y="52"/>
                    <a:pt x="60" y="61"/>
                  </a:cubicBezTo>
                  <a:cubicBezTo>
                    <a:pt x="51" y="71"/>
                    <a:pt x="21" y="77"/>
                    <a:pt x="0" y="77"/>
                  </a:cubicBezTo>
                  <a:cubicBezTo>
                    <a:pt x="22" y="77"/>
                    <a:pt x="53" y="85"/>
                    <a:pt x="61" y="93"/>
                  </a:cubicBezTo>
                  <a:cubicBezTo>
                    <a:pt x="69" y="101"/>
                    <a:pt x="78" y="133"/>
                    <a:pt x="78" y="1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400" name="Freeform 379">
              <a:extLst>
                <a:ext uri="{FF2B5EF4-FFF2-40B4-BE49-F238E27FC236}">
                  <a16:creationId xmlns:a16="http://schemas.microsoft.com/office/drawing/2014/main" id="{38F207BB-2768-44D0-8578-0A7354FE2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6" y="2951"/>
              <a:ext cx="64" cy="64"/>
            </a:xfrm>
            <a:custGeom>
              <a:avLst/>
              <a:gdLst>
                <a:gd name="T0" fmla="*/ 107 w 214"/>
                <a:gd name="T1" fmla="*/ 214 h 214"/>
                <a:gd name="T2" fmla="*/ 130 w 214"/>
                <a:gd name="T3" fmla="*/ 130 h 214"/>
                <a:gd name="T4" fmla="*/ 214 w 214"/>
                <a:gd name="T5" fmla="*/ 107 h 214"/>
                <a:gd name="T6" fmla="*/ 130 w 214"/>
                <a:gd name="T7" fmla="*/ 84 h 214"/>
                <a:gd name="T8" fmla="*/ 107 w 214"/>
                <a:gd name="T9" fmla="*/ 0 h 214"/>
                <a:gd name="T10" fmla="*/ 83 w 214"/>
                <a:gd name="T11" fmla="*/ 86 h 214"/>
                <a:gd name="T12" fmla="*/ 0 w 214"/>
                <a:gd name="T13" fmla="*/ 107 h 214"/>
                <a:gd name="T14" fmla="*/ 84 w 214"/>
                <a:gd name="T15" fmla="*/ 130 h 214"/>
                <a:gd name="T16" fmla="*/ 107 w 214"/>
                <a:gd name="T17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14">
                  <a:moveTo>
                    <a:pt x="107" y="214"/>
                  </a:moveTo>
                  <a:cubicBezTo>
                    <a:pt x="107" y="185"/>
                    <a:pt x="120" y="140"/>
                    <a:pt x="130" y="130"/>
                  </a:cubicBezTo>
                  <a:cubicBezTo>
                    <a:pt x="139" y="120"/>
                    <a:pt x="185" y="107"/>
                    <a:pt x="214" y="107"/>
                  </a:cubicBezTo>
                  <a:cubicBezTo>
                    <a:pt x="185" y="107"/>
                    <a:pt x="141" y="96"/>
                    <a:pt x="130" y="84"/>
                  </a:cubicBezTo>
                  <a:cubicBezTo>
                    <a:pt x="118" y="73"/>
                    <a:pt x="107" y="30"/>
                    <a:pt x="107" y="0"/>
                  </a:cubicBezTo>
                  <a:cubicBezTo>
                    <a:pt x="107" y="30"/>
                    <a:pt x="96" y="73"/>
                    <a:pt x="83" y="86"/>
                  </a:cubicBezTo>
                  <a:cubicBezTo>
                    <a:pt x="70" y="99"/>
                    <a:pt x="29" y="107"/>
                    <a:pt x="0" y="107"/>
                  </a:cubicBezTo>
                  <a:cubicBezTo>
                    <a:pt x="30" y="107"/>
                    <a:pt x="73" y="119"/>
                    <a:pt x="84" y="130"/>
                  </a:cubicBezTo>
                  <a:cubicBezTo>
                    <a:pt x="96" y="141"/>
                    <a:pt x="107" y="185"/>
                    <a:pt x="107" y="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1B180CF-6AAC-4111-8B78-4439E75A952E}"/>
              </a:ext>
            </a:extLst>
          </p:cNvPr>
          <p:cNvSpPr/>
          <p:nvPr/>
        </p:nvSpPr>
        <p:spPr>
          <a:xfrm>
            <a:off x="7721600" y="4610100"/>
            <a:ext cx="3962400" cy="1206143"/>
          </a:xfrm>
          <a:prstGeom prst="rect">
            <a:avLst/>
          </a:prstGeom>
          <a:solidFill>
            <a:srgbClr val="00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$500,000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033C065-6D11-4E3A-B680-E20561C86F0D}"/>
              </a:ext>
            </a:extLst>
          </p:cNvPr>
          <p:cNvCxnSpPr/>
          <p:nvPr/>
        </p:nvCxnSpPr>
        <p:spPr>
          <a:xfrm>
            <a:off x="958602" y="5838367"/>
            <a:ext cx="3200012" cy="0"/>
          </a:xfrm>
          <a:prstGeom prst="line">
            <a:avLst/>
          </a:prstGeom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D9627484-58C7-4031-ADF2-4C3413132472}"/>
              </a:ext>
            </a:extLst>
          </p:cNvPr>
          <p:cNvSpPr/>
          <p:nvPr/>
        </p:nvSpPr>
        <p:spPr>
          <a:xfrm>
            <a:off x="4158614" y="5385652"/>
            <a:ext cx="905431" cy="9054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noFill/>
                <a:latin typeface="+mj-lt"/>
                <a:ea typeface="Times New Roman" charset="0"/>
                <a:cs typeface="Times New Roman" charset="0"/>
              </a:rPr>
              <a:t>90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2632944-622A-4313-9A2A-9BED3143B28C}"/>
              </a:ext>
            </a:extLst>
          </p:cNvPr>
          <p:cNvSpPr/>
          <p:nvPr/>
        </p:nvSpPr>
        <p:spPr>
          <a:xfrm>
            <a:off x="6672668" y="5697689"/>
            <a:ext cx="308098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A26E83-666F-40BA-88B2-260D087800FD}"/>
              </a:ext>
            </a:extLst>
          </p:cNvPr>
          <p:cNvGrpSpPr/>
          <p:nvPr/>
        </p:nvGrpSpPr>
        <p:grpSpPr>
          <a:xfrm>
            <a:off x="7213600" y="6150760"/>
            <a:ext cx="2082800" cy="314216"/>
            <a:chOff x="7213600" y="6150760"/>
            <a:chExt cx="2082800" cy="314216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CDAB58D-7903-4507-B6B7-4575D393C25B}"/>
                </a:ext>
              </a:extLst>
            </p:cNvPr>
            <p:cNvSpPr/>
            <p:nvPr/>
          </p:nvSpPr>
          <p:spPr>
            <a:xfrm>
              <a:off x="7559354" y="6153980"/>
              <a:ext cx="17370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Times New Roman" charset="0"/>
                  <a:cs typeface="Times New Roman" charset="0"/>
                </a:rPr>
                <a:t>Investment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D83E942-DB4F-458D-B85D-6F91DBCD3F71}"/>
                </a:ext>
              </a:extLst>
            </p:cNvPr>
            <p:cNvSpPr/>
            <p:nvPr/>
          </p:nvSpPr>
          <p:spPr>
            <a:xfrm>
              <a:off x="7213600" y="6150760"/>
              <a:ext cx="314216" cy="314216"/>
            </a:xfrm>
            <a:prstGeom prst="ellipse">
              <a:avLst/>
            </a:prstGeom>
            <a:solidFill>
              <a:srgbClr val="000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pc="300" dirty="0">
                  <a:gradFill>
                    <a:gsLst>
                      <a:gs pos="0">
                        <a:schemeClr val="bg1"/>
                      </a:gs>
                      <a:gs pos="76000">
                        <a:schemeClr val="bg1">
                          <a:lumMod val="95000"/>
                        </a:schemeClr>
                      </a:gs>
                    </a:gsLst>
                    <a:lin ang="2400000" scaled="0"/>
                  </a:gradFill>
                  <a:latin typeface="+mj-lt"/>
                  <a:cs typeface="Times New Roman" charset="0"/>
                </a:rPr>
                <a:t> </a:t>
              </a:r>
            </a:p>
          </p:txBody>
        </p:sp>
      </p:grp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09DE6DD-1D84-47BD-91AE-FC280BE8CF6F}"/>
              </a:ext>
            </a:extLst>
          </p:cNvPr>
          <p:cNvCxnSpPr>
            <a:cxnSpLocks/>
          </p:cNvCxnSpPr>
          <p:nvPr/>
        </p:nvCxnSpPr>
        <p:spPr>
          <a:xfrm flipH="1">
            <a:off x="7213600" y="5838368"/>
            <a:ext cx="4978400" cy="0"/>
          </a:xfrm>
          <a:prstGeom prst="line">
            <a:avLst/>
          </a:prstGeom>
          <a:ln w="47625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88E47C3-3C2B-4836-B69B-8C657416B416}"/>
              </a:ext>
            </a:extLst>
          </p:cNvPr>
          <p:cNvGrpSpPr/>
          <p:nvPr/>
        </p:nvGrpSpPr>
        <p:grpSpPr>
          <a:xfrm>
            <a:off x="1373520" y="5697689"/>
            <a:ext cx="2370178" cy="281356"/>
            <a:chOff x="1373520" y="5697689"/>
            <a:chExt cx="2370178" cy="281356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94BF137-B3C2-4210-A88C-B8B077BE5BCD}"/>
                </a:ext>
              </a:extLst>
            </p:cNvPr>
            <p:cNvSpPr/>
            <p:nvPr/>
          </p:nvSpPr>
          <p:spPr>
            <a:xfrm>
              <a:off x="1373520" y="5697689"/>
              <a:ext cx="281356" cy="28135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300" dirty="0">
                  <a:noFill/>
                  <a:latin typeface="+mj-lt"/>
                  <a:ea typeface="Times New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249A7C0-99F4-4CD4-81B1-350F851C4FC5}"/>
                </a:ext>
              </a:extLst>
            </p:cNvPr>
            <p:cNvSpPr/>
            <p:nvPr/>
          </p:nvSpPr>
          <p:spPr>
            <a:xfrm>
              <a:off x="2069794" y="5697689"/>
              <a:ext cx="281356" cy="28135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300" dirty="0">
                  <a:noFill/>
                  <a:latin typeface="+mj-lt"/>
                  <a:ea typeface="Times New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2E6F7CC-18E3-464E-8EA1-A202BB70FEA6}"/>
                </a:ext>
              </a:extLst>
            </p:cNvPr>
            <p:cNvSpPr/>
            <p:nvPr/>
          </p:nvSpPr>
          <p:spPr>
            <a:xfrm>
              <a:off x="2766068" y="5697689"/>
              <a:ext cx="281356" cy="28135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300" dirty="0">
                  <a:noFill/>
                  <a:latin typeface="+mj-lt"/>
                  <a:ea typeface="Times New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3BD4829-A3E9-4039-BE91-B910F838A483}"/>
                </a:ext>
              </a:extLst>
            </p:cNvPr>
            <p:cNvSpPr/>
            <p:nvPr/>
          </p:nvSpPr>
          <p:spPr>
            <a:xfrm>
              <a:off x="3462342" y="5697689"/>
              <a:ext cx="281356" cy="28135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300" dirty="0">
                  <a:noFill/>
                  <a:latin typeface="+mj-lt"/>
                  <a:ea typeface="Times New Roman" charset="0"/>
                  <a:cs typeface="Times New Roman" charset="0"/>
                </a:rPr>
                <a:t> </a:t>
              </a:r>
            </a:p>
          </p:txBody>
        </p:sp>
      </p:grpSp>
      <p:sp>
        <p:nvSpPr>
          <p:cNvPr id="163" name="Oval 162">
            <a:extLst>
              <a:ext uri="{FF2B5EF4-FFF2-40B4-BE49-F238E27FC236}">
                <a16:creationId xmlns:a16="http://schemas.microsoft.com/office/drawing/2014/main" id="{34C8288F-C1EA-4B47-931E-BAA6C2E9BF92}"/>
              </a:ext>
            </a:extLst>
          </p:cNvPr>
          <p:cNvSpPr/>
          <p:nvPr/>
        </p:nvSpPr>
        <p:spPr>
          <a:xfrm>
            <a:off x="795447" y="5385652"/>
            <a:ext cx="905431" cy="905431"/>
          </a:xfrm>
          <a:prstGeom prst="ellipse">
            <a:avLst/>
          </a:prstGeom>
          <a:solidFill>
            <a:srgbClr val="00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30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65</a:t>
            </a:r>
            <a:endParaRPr lang="en-US" sz="2000" b="1" spc="300" dirty="0"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97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283DD2C-BF08-1940-A4B9-0AE6A76242B8}"/>
              </a:ext>
            </a:extLst>
          </p:cNvPr>
          <p:cNvSpPr/>
          <p:nvPr/>
        </p:nvSpPr>
        <p:spPr>
          <a:xfrm>
            <a:off x="609600" y="419100"/>
            <a:ext cx="419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Simplified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 Accumulation Annuity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274D85-DF38-43DE-92F8-E4D266766FBA}"/>
              </a:ext>
            </a:extLst>
          </p:cNvPr>
          <p:cNvGrpSpPr/>
          <p:nvPr/>
        </p:nvGrpSpPr>
        <p:grpSpPr>
          <a:xfrm>
            <a:off x="6069017" y="1118540"/>
            <a:ext cx="5125156" cy="750077"/>
            <a:chOff x="5832444" y="924350"/>
            <a:chExt cx="5305425" cy="776460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3896945-3B58-4919-B3F9-5FA0AC0FAEB5}"/>
                </a:ext>
              </a:extLst>
            </p:cNvPr>
            <p:cNvSpPr/>
            <p:nvPr/>
          </p:nvSpPr>
          <p:spPr>
            <a:xfrm rot="10800000">
              <a:off x="5832444" y="924350"/>
              <a:ext cx="5305425" cy="776460"/>
            </a:xfrm>
            <a:custGeom>
              <a:avLst/>
              <a:gdLst>
                <a:gd name="connsiteX0" fmla="*/ 56436 w 5616186"/>
                <a:gd name="connsiteY0" fmla="*/ 1281709 h 1281709"/>
                <a:gd name="connsiteX1" fmla="*/ 0 w 5616186"/>
                <a:gd name="connsiteY1" fmla="*/ 1281709 h 1281709"/>
                <a:gd name="connsiteX2" fmla="*/ 326442 w 5616186"/>
                <a:gd name="connsiteY2" fmla="*/ 220221 h 1281709"/>
                <a:gd name="connsiteX3" fmla="*/ 418011 w 5616186"/>
                <a:gd name="connsiteY3" fmla="*/ 198641 h 1281709"/>
                <a:gd name="connsiteX4" fmla="*/ 2808092 w 5616186"/>
                <a:gd name="connsiteY4" fmla="*/ 0 h 1281709"/>
                <a:gd name="connsiteX5" fmla="*/ 5198173 w 5616186"/>
                <a:gd name="connsiteY5" fmla="*/ 198641 h 1281709"/>
                <a:gd name="connsiteX6" fmla="*/ 5289745 w 5616186"/>
                <a:gd name="connsiteY6" fmla="*/ 220222 h 1281709"/>
                <a:gd name="connsiteX7" fmla="*/ 5460806 w 5616186"/>
                <a:gd name="connsiteY7" fmla="*/ 776460 h 1281709"/>
                <a:gd name="connsiteX8" fmla="*/ 5376479 w 5616186"/>
                <a:gd name="connsiteY8" fmla="*/ 753168 h 1281709"/>
                <a:gd name="connsiteX9" fmla="*/ 2808092 w 5616186"/>
                <a:gd name="connsiteY9" fmla="*/ 524016 h 1281709"/>
                <a:gd name="connsiteX10" fmla="*/ 239705 w 5616186"/>
                <a:gd name="connsiteY10" fmla="*/ 753168 h 1281709"/>
                <a:gd name="connsiteX11" fmla="*/ 155381 w 5616186"/>
                <a:gd name="connsiteY11" fmla="*/ 776459 h 1281709"/>
                <a:gd name="connsiteX12" fmla="*/ 5461 w 5616186"/>
                <a:gd name="connsiteY12" fmla="*/ 1263952 h 1281709"/>
                <a:gd name="connsiteX13" fmla="*/ 5616186 w 5616186"/>
                <a:gd name="connsiteY13" fmla="*/ 1281709 h 1281709"/>
                <a:gd name="connsiteX14" fmla="*/ 5559748 w 5616186"/>
                <a:gd name="connsiteY14" fmla="*/ 1281709 h 1281709"/>
                <a:gd name="connsiteX15" fmla="*/ 5610725 w 5616186"/>
                <a:gd name="connsiteY15" fmla="*/ 1263952 h 1281709"/>
                <a:gd name="connsiteX16" fmla="*/ 5538697 w 5616186"/>
                <a:gd name="connsiteY16" fmla="*/ 1029736 h 1281709"/>
                <a:gd name="connsiteX0" fmla="*/ 56436 w 5610725"/>
                <a:gd name="connsiteY0" fmla="*/ 1281709 h 1281709"/>
                <a:gd name="connsiteX1" fmla="*/ 0 w 5610725"/>
                <a:gd name="connsiteY1" fmla="*/ 1281709 h 1281709"/>
                <a:gd name="connsiteX2" fmla="*/ 326442 w 5610725"/>
                <a:gd name="connsiteY2" fmla="*/ 220221 h 1281709"/>
                <a:gd name="connsiteX3" fmla="*/ 418011 w 5610725"/>
                <a:gd name="connsiteY3" fmla="*/ 198641 h 1281709"/>
                <a:gd name="connsiteX4" fmla="*/ 2808092 w 5610725"/>
                <a:gd name="connsiteY4" fmla="*/ 0 h 1281709"/>
                <a:gd name="connsiteX5" fmla="*/ 5198173 w 5610725"/>
                <a:gd name="connsiteY5" fmla="*/ 198641 h 1281709"/>
                <a:gd name="connsiteX6" fmla="*/ 5289745 w 5610725"/>
                <a:gd name="connsiteY6" fmla="*/ 220222 h 1281709"/>
                <a:gd name="connsiteX7" fmla="*/ 5460806 w 5610725"/>
                <a:gd name="connsiteY7" fmla="*/ 776460 h 1281709"/>
                <a:gd name="connsiteX8" fmla="*/ 5376479 w 5610725"/>
                <a:gd name="connsiteY8" fmla="*/ 753168 h 1281709"/>
                <a:gd name="connsiteX9" fmla="*/ 2808092 w 5610725"/>
                <a:gd name="connsiteY9" fmla="*/ 524016 h 1281709"/>
                <a:gd name="connsiteX10" fmla="*/ 239705 w 5610725"/>
                <a:gd name="connsiteY10" fmla="*/ 753168 h 1281709"/>
                <a:gd name="connsiteX11" fmla="*/ 155381 w 5610725"/>
                <a:gd name="connsiteY11" fmla="*/ 776459 h 1281709"/>
                <a:gd name="connsiteX12" fmla="*/ 5461 w 5610725"/>
                <a:gd name="connsiteY12" fmla="*/ 1263952 h 1281709"/>
                <a:gd name="connsiteX13" fmla="*/ 56436 w 5610725"/>
                <a:gd name="connsiteY13" fmla="*/ 1281709 h 1281709"/>
                <a:gd name="connsiteX14" fmla="*/ 5538697 w 5610725"/>
                <a:gd name="connsiteY14" fmla="*/ 1029736 h 1281709"/>
                <a:gd name="connsiteX15" fmla="*/ 5559748 w 5610725"/>
                <a:gd name="connsiteY15" fmla="*/ 1281709 h 1281709"/>
                <a:gd name="connsiteX16" fmla="*/ 5610725 w 5610725"/>
                <a:gd name="connsiteY16" fmla="*/ 1263952 h 1281709"/>
                <a:gd name="connsiteX17" fmla="*/ 5538697 w 5610725"/>
                <a:gd name="connsiteY17" fmla="*/ 1029736 h 1281709"/>
                <a:gd name="connsiteX0" fmla="*/ 56436 w 5559748"/>
                <a:gd name="connsiteY0" fmla="*/ 1281709 h 1281709"/>
                <a:gd name="connsiteX1" fmla="*/ 0 w 5559748"/>
                <a:gd name="connsiteY1" fmla="*/ 1281709 h 1281709"/>
                <a:gd name="connsiteX2" fmla="*/ 326442 w 5559748"/>
                <a:gd name="connsiteY2" fmla="*/ 220221 h 1281709"/>
                <a:gd name="connsiteX3" fmla="*/ 418011 w 5559748"/>
                <a:gd name="connsiteY3" fmla="*/ 198641 h 1281709"/>
                <a:gd name="connsiteX4" fmla="*/ 2808092 w 5559748"/>
                <a:gd name="connsiteY4" fmla="*/ 0 h 1281709"/>
                <a:gd name="connsiteX5" fmla="*/ 5198173 w 5559748"/>
                <a:gd name="connsiteY5" fmla="*/ 198641 h 1281709"/>
                <a:gd name="connsiteX6" fmla="*/ 5289745 w 5559748"/>
                <a:gd name="connsiteY6" fmla="*/ 220222 h 1281709"/>
                <a:gd name="connsiteX7" fmla="*/ 5460806 w 5559748"/>
                <a:gd name="connsiteY7" fmla="*/ 776460 h 1281709"/>
                <a:gd name="connsiteX8" fmla="*/ 5376479 w 5559748"/>
                <a:gd name="connsiteY8" fmla="*/ 753168 h 1281709"/>
                <a:gd name="connsiteX9" fmla="*/ 2808092 w 5559748"/>
                <a:gd name="connsiteY9" fmla="*/ 524016 h 1281709"/>
                <a:gd name="connsiteX10" fmla="*/ 239705 w 5559748"/>
                <a:gd name="connsiteY10" fmla="*/ 753168 h 1281709"/>
                <a:gd name="connsiteX11" fmla="*/ 155381 w 5559748"/>
                <a:gd name="connsiteY11" fmla="*/ 776459 h 1281709"/>
                <a:gd name="connsiteX12" fmla="*/ 5461 w 5559748"/>
                <a:gd name="connsiteY12" fmla="*/ 1263952 h 1281709"/>
                <a:gd name="connsiteX13" fmla="*/ 56436 w 5559748"/>
                <a:gd name="connsiteY13" fmla="*/ 1281709 h 1281709"/>
                <a:gd name="connsiteX14" fmla="*/ 5538697 w 5559748"/>
                <a:gd name="connsiteY14" fmla="*/ 1029736 h 1281709"/>
                <a:gd name="connsiteX15" fmla="*/ 5559748 w 5559748"/>
                <a:gd name="connsiteY15" fmla="*/ 1281709 h 1281709"/>
                <a:gd name="connsiteX16" fmla="*/ 5538697 w 5559748"/>
                <a:gd name="connsiteY16" fmla="*/ 1029736 h 1281709"/>
                <a:gd name="connsiteX0" fmla="*/ 56436 w 5460806"/>
                <a:gd name="connsiteY0" fmla="*/ 1281709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12" fmla="*/ 5461 w 5460806"/>
                <a:gd name="connsiteY12" fmla="*/ 1263952 h 1281709"/>
                <a:gd name="connsiteX13" fmla="*/ 56436 w 5460806"/>
                <a:gd name="connsiteY13" fmla="*/ 1281709 h 1281709"/>
                <a:gd name="connsiteX0" fmla="*/ 5461 w 5460806"/>
                <a:gd name="connsiteY0" fmla="*/ 1263952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12" fmla="*/ 5461 w 5460806"/>
                <a:gd name="connsiteY12" fmla="*/ 1263952 h 1281709"/>
                <a:gd name="connsiteX0" fmla="*/ 155381 w 5460806"/>
                <a:gd name="connsiteY0" fmla="*/ 776459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0" fmla="*/ 0 w 5305425"/>
                <a:gd name="connsiteY0" fmla="*/ 776459 h 776460"/>
                <a:gd name="connsiteX1" fmla="*/ 171061 w 5305425"/>
                <a:gd name="connsiteY1" fmla="*/ 220221 h 776460"/>
                <a:gd name="connsiteX2" fmla="*/ 262630 w 5305425"/>
                <a:gd name="connsiteY2" fmla="*/ 198641 h 776460"/>
                <a:gd name="connsiteX3" fmla="*/ 2652711 w 5305425"/>
                <a:gd name="connsiteY3" fmla="*/ 0 h 776460"/>
                <a:gd name="connsiteX4" fmla="*/ 5042792 w 5305425"/>
                <a:gd name="connsiteY4" fmla="*/ 198641 h 776460"/>
                <a:gd name="connsiteX5" fmla="*/ 5134364 w 5305425"/>
                <a:gd name="connsiteY5" fmla="*/ 220222 h 776460"/>
                <a:gd name="connsiteX6" fmla="*/ 5305425 w 5305425"/>
                <a:gd name="connsiteY6" fmla="*/ 776460 h 776460"/>
                <a:gd name="connsiteX7" fmla="*/ 5221098 w 5305425"/>
                <a:gd name="connsiteY7" fmla="*/ 753168 h 776460"/>
                <a:gd name="connsiteX8" fmla="*/ 2652711 w 5305425"/>
                <a:gd name="connsiteY8" fmla="*/ 524016 h 776460"/>
                <a:gd name="connsiteX9" fmla="*/ 84324 w 5305425"/>
                <a:gd name="connsiteY9" fmla="*/ 753168 h 776460"/>
                <a:gd name="connsiteX10" fmla="*/ 0 w 5305425"/>
                <a:gd name="connsiteY10" fmla="*/ 776459 h 77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05425" h="776460">
                  <a:moveTo>
                    <a:pt x="0" y="776459"/>
                  </a:moveTo>
                  <a:lnTo>
                    <a:pt x="171061" y="220221"/>
                  </a:lnTo>
                  <a:lnTo>
                    <a:pt x="262630" y="198641"/>
                  </a:lnTo>
                  <a:cubicBezTo>
                    <a:pt x="830733" y="77326"/>
                    <a:pt x="1690482" y="0"/>
                    <a:pt x="2652711" y="0"/>
                  </a:cubicBezTo>
                  <a:cubicBezTo>
                    <a:pt x="3614941" y="0"/>
                    <a:pt x="4474689" y="77326"/>
                    <a:pt x="5042792" y="198641"/>
                  </a:cubicBezTo>
                  <a:lnTo>
                    <a:pt x="5134364" y="220222"/>
                  </a:lnTo>
                  <a:lnTo>
                    <a:pt x="5305425" y="776460"/>
                  </a:lnTo>
                  <a:lnTo>
                    <a:pt x="5221098" y="753168"/>
                  </a:lnTo>
                  <a:cubicBezTo>
                    <a:pt x="4664479" y="614914"/>
                    <a:pt x="3721855" y="524016"/>
                    <a:pt x="2652711" y="524016"/>
                  </a:cubicBezTo>
                  <a:cubicBezTo>
                    <a:pt x="1583567" y="524016"/>
                    <a:pt x="640943" y="614914"/>
                    <a:pt x="84324" y="753168"/>
                  </a:cubicBezTo>
                  <a:lnTo>
                    <a:pt x="0" y="776459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73" name="TextBox 16">
              <a:extLst>
                <a:ext uri="{FF2B5EF4-FFF2-40B4-BE49-F238E27FC236}">
                  <a16:creationId xmlns:a16="http://schemas.microsoft.com/office/drawing/2014/main" id="{6FAB254D-721B-424A-91E6-C96C41D29D9F}"/>
                </a:ext>
              </a:extLst>
            </p:cNvPr>
            <p:cNvSpPr txBox="1"/>
            <p:nvPr/>
          </p:nvSpPr>
          <p:spPr>
            <a:xfrm>
              <a:off x="7229032" y="1191693"/>
              <a:ext cx="2512245" cy="50291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Income Type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BECDC6-8AF8-4A7C-90CC-D3EC20DE840A}"/>
              </a:ext>
            </a:extLst>
          </p:cNvPr>
          <p:cNvGrpSpPr/>
          <p:nvPr/>
        </p:nvGrpSpPr>
        <p:grpSpPr>
          <a:xfrm>
            <a:off x="6234265" y="1655877"/>
            <a:ext cx="4794659" cy="718951"/>
            <a:chOff x="6003504" y="1480587"/>
            <a:chExt cx="4963303" cy="744239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B7114C3-389B-4309-8B9D-BA2ABC17BEE9}"/>
                </a:ext>
              </a:extLst>
            </p:cNvPr>
            <p:cNvSpPr/>
            <p:nvPr/>
          </p:nvSpPr>
          <p:spPr>
            <a:xfrm rot="10800000">
              <a:off x="6003504" y="1480587"/>
              <a:ext cx="4963303" cy="744239"/>
            </a:xfrm>
            <a:custGeom>
              <a:avLst/>
              <a:gdLst>
                <a:gd name="connsiteX0" fmla="*/ 0 w 4981790"/>
                <a:gd name="connsiteY0" fmla="*/ 804351 h 804351"/>
                <a:gd name="connsiteX1" fmla="*/ 191109 w 4981790"/>
                <a:gd name="connsiteY1" fmla="*/ 182924 h 804351"/>
                <a:gd name="connsiteX2" fmla="*/ 309966 w 4981790"/>
                <a:gd name="connsiteY2" fmla="*/ 159877 h 804351"/>
                <a:gd name="connsiteX3" fmla="*/ 2500137 w 4981790"/>
                <a:gd name="connsiteY3" fmla="*/ 0 h 804351"/>
                <a:gd name="connsiteX4" fmla="*/ 4690308 w 4981790"/>
                <a:gd name="connsiteY4" fmla="*/ 159877 h 804351"/>
                <a:gd name="connsiteX5" fmla="*/ 4809168 w 4981790"/>
                <a:gd name="connsiteY5" fmla="*/ 182925 h 804351"/>
                <a:gd name="connsiteX6" fmla="*/ 4981790 w 4981790"/>
                <a:gd name="connsiteY6" fmla="*/ 744239 h 804351"/>
                <a:gd name="connsiteX7" fmla="*/ 4890218 w 4981790"/>
                <a:gd name="connsiteY7" fmla="*/ 722658 h 804351"/>
                <a:gd name="connsiteX8" fmla="*/ 2500137 w 4981790"/>
                <a:gd name="connsiteY8" fmla="*/ 524017 h 804351"/>
                <a:gd name="connsiteX9" fmla="*/ 110056 w 4981790"/>
                <a:gd name="connsiteY9" fmla="*/ 722658 h 804351"/>
                <a:gd name="connsiteX10" fmla="*/ 18487 w 4981790"/>
                <a:gd name="connsiteY10" fmla="*/ 744238 h 804351"/>
                <a:gd name="connsiteX0" fmla="*/ 0 w 4963303"/>
                <a:gd name="connsiteY0" fmla="*/ 744238 h 744239"/>
                <a:gd name="connsiteX1" fmla="*/ 172622 w 4963303"/>
                <a:gd name="connsiteY1" fmla="*/ 182924 h 744239"/>
                <a:gd name="connsiteX2" fmla="*/ 291479 w 4963303"/>
                <a:gd name="connsiteY2" fmla="*/ 159877 h 744239"/>
                <a:gd name="connsiteX3" fmla="*/ 2481650 w 4963303"/>
                <a:gd name="connsiteY3" fmla="*/ 0 h 744239"/>
                <a:gd name="connsiteX4" fmla="*/ 4671821 w 4963303"/>
                <a:gd name="connsiteY4" fmla="*/ 159877 h 744239"/>
                <a:gd name="connsiteX5" fmla="*/ 4790681 w 4963303"/>
                <a:gd name="connsiteY5" fmla="*/ 182925 h 744239"/>
                <a:gd name="connsiteX6" fmla="*/ 4963303 w 4963303"/>
                <a:gd name="connsiteY6" fmla="*/ 744239 h 744239"/>
                <a:gd name="connsiteX7" fmla="*/ 4871731 w 4963303"/>
                <a:gd name="connsiteY7" fmla="*/ 722658 h 744239"/>
                <a:gd name="connsiteX8" fmla="*/ 2481650 w 4963303"/>
                <a:gd name="connsiteY8" fmla="*/ 524017 h 744239"/>
                <a:gd name="connsiteX9" fmla="*/ 91569 w 4963303"/>
                <a:gd name="connsiteY9" fmla="*/ 722658 h 744239"/>
                <a:gd name="connsiteX10" fmla="*/ 0 w 4963303"/>
                <a:gd name="connsiteY10" fmla="*/ 744238 h 74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63303" h="744239">
                  <a:moveTo>
                    <a:pt x="0" y="744238"/>
                  </a:moveTo>
                  <a:lnTo>
                    <a:pt x="172622" y="182924"/>
                  </a:lnTo>
                  <a:lnTo>
                    <a:pt x="291479" y="159877"/>
                  </a:lnTo>
                  <a:cubicBezTo>
                    <a:pt x="851993" y="61097"/>
                    <a:pt x="1626335" y="0"/>
                    <a:pt x="2481650" y="0"/>
                  </a:cubicBezTo>
                  <a:cubicBezTo>
                    <a:pt x="3336965" y="0"/>
                    <a:pt x="4111307" y="61097"/>
                    <a:pt x="4671821" y="159877"/>
                  </a:cubicBezTo>
                  <a:lnTo>
                    <a:pt x="4790681" y="182925"/>
                  </a:lnTo>
                  <a:lnTo>
                    <a:pt x="4963303" y="744239"/>
                  </a:lnTo>
                  <a:lnTo>
                    <a:pt x="4871731" y="722658"/>
                  </a:lnTo>
                  <a:cubicBezTo>
                    <a:pt x="4303628" y="601343"/>
                    <a:pt x="3443880" y="524017"/>
                    <a:pt x="2481650" y="524017"/>
                  </a:cubicBezTo>
                  <a:cubicBezTo>
                    <a:pt x="1519421" y="524017"/>
                    <a:pt x="659672" y="601343"/>
                    <a:pt x="91569" y="722658"/>
                  </a:cubicBezTo>
                  <a:lnTo>
                    <a:pt x="0" y="744238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2DFA1957-73A6-4605-8E14-5A9D4AD250CC}"/>
                </a:ext>
              </a:extLst>
            </p:cNvPr>
            <p:cNvSpPr txBox="1"/>
            <p:nvPr/>
          </p:nvSpPr>
          <p:spPr>
            <a:xfrm>
              <a:off x="7461686" y="1684047"/>
              <a:ext cx="2046933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Account Type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2058463-512D-4BA5-91A5-DAEE52FE8066}"/>
              </a:ext>
            </a:extLst>
          </p:cNvPr>
          <p:cNvGrpSpPr/>
          <p:nvPr/>
        </p:nvGrpSpPr>
        <p:grpSpPr>
          <a:xfrm>
            <a:off x="6401022" y="2198119"/>
            <a:ext cx="4461146" cy="682920"/>
            <a:chOff x="6176126" y="2041901"/>
            <a:chExt cx="4618059" cy="706941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5253741-9265-4F11-8B71-AF213223C3A4}"/>
                </a:ext>
              </a:extLst>
            </p:cNvPr>
            <p:cNvSpPr/>
            <p:nvPr/>
          </p:nvSpPr>
          <p:spPr>
            <a:xfrm rot="10800000">
              <a:off x="6176126" y="2041901"/>
              <a:ext cx="4618059" cy="706941"/>
            </a:xfrm>
            <a:custGeom>
              <a:avLst/>
              <a:gdLst>
                <a:gd name="connsiteX0" fmla="*/ 0 w 4676640"/>
                <a:gd name="connsiteY0" fmla="*/ 897427 h 897427"/>
                <a:gd name="connsiteX1" fmla="*/ 0 w 4676640"/>
                <a:gd name="connsiteY1" fmla="*/ 897427 h 897427"/>
                <a:gd name="connsiteX2" fmla="*/ 229379 w 4676640"/>
                <a:gd name="connsiteY2" fmla="*/ 151558 h 897427"/>
                <a:gd name="connsiteX3" fmla="*/ 397395 w 4676640"/>
                <a:gd name="connsiteY3" fmla="*/ 124647 h 897427"/>
                <a:gd name="connsiteX4" fmla="*/ 2367609 w 4676640"/>
                <a:gd name="connsiteY4" fmla="*/ 0 h 897427"/>
                <a:gd name="connsiteX5" fmla="*/ 4337824 w 4676640"/>
                <a:gd name="connsiteY5" fmla="*/ 124647 h 897427"/>
                <a:gd name="connsiteX6" fmla="*/ 4505842 w 4676640"/>
                <a:gd name="connsiteY6" fmla="*/ 151558 h 897427"/>
                <a:gd name="connsiteX7" fmla="*/ 4676640 w 4676640"/>
                <a:gd name="connsiteY7" fmla="*/ 706941 h 897427"/>
                <a:gd name="connsiteX8" fmla="*/ 4557780 w 4676640"/>
                <a:gd name="connsiteY8" fmla="*/ 683893 h 897427"/>
                <a:gd name="connsiteX9" fmla="*/ 2367609 w 4676640"/>
                <a:gd name="connsiteY9" fmla="*/ 524016 h 897427"/>
                <a:gd name="connsiteX10" fmla="*/ 177438 w 4676640"/>
                <a:gd name="connsiteY10" fmla="*/ 683893 h 897427"/>
                <a:gd name="connsiteX11" fmla="*/ 58581 w 4676640"/>
                <a:gd name="connsiteY11" fmla="*/ 706940 h 897427"/>
                <a:gd name="connsiteX0" fmla="*/ 58581 w 4676640"/>
                <a:gd name="connsiteY0" fmla="*/ 706940 h 897427"/>
                <a:gd name="connsiteX1" fmla="*/ 0 w 4676640"/>
                <a:gd name="connsiteY1" fmla="*/ 897427 h 897427"/>
                <a:gd name="connsiteX2" fmla="*/ 229379 w 4676640"/>
                <a:gd name="connsiteY2" fmla="*/ 151558 h 897427"/>
                <a:gd name="connsiteX3" fmla="*/ 397395 w 4676640"/>
                <a:gd name="connsiteY3" fmla="*/ 124647 h 897427"/>
                <a:gd name="connsiteX4" fmla="*/ 2367609 w 4676640"/>
                <a:gd name="connsiteY4" fmla="*/ 0 h 897427"/>
                <a:gd name="connsiteX5" fmla="*/ 4337824 w 4676640"/>
                <a:gd name="connsiteY5" fmla="*/ 124647 h 897427"/>
                <a:gd name="connsiteX6" fmla="*/ 4505842 w 4676640"/>
                <a:gd name="connsiteY6" fmla="*/ 151558 h 897427"/>
                <a:gd name="connsiteX7" fmla="*/ 4676640 w 4676640"/>
                <a:gd name="connsiteY7" fmla="*/ 706941 h 897427"/>
                <a:gd name="connsiteX8" fmla="*/ 4557780 w 4676640"/>
                <a:gd name="connsiteY8" fmla="*/ 683893 h 897427"/>
                <a:gd name="connsiteX9" fmla="*/ 2367609 w 4676640"/>
                <a:gd name="connsiteY9" fmla="*/ 524016 h 897427"/>
                <a:gd name="connsiteX10" fmla="*/ 177438 w 4676640"/>
                <a:gd name="connsiteY10" fmla="*/ 683893 h 897427"/>
                <a:gd name="connsiteX11" fmla="*/ 58581 w 4676640"/>
                <a:gd name="connsiteY11" fmla="*/ 706940 h 897427"/>
                <a:gd name="connsiteX0" fmla="*/ 0 w 4618059"/>
                <a:gd name="connsiteY0" fmla="*/ 706940 h 706941"/>
                <a:gd name="connsiteX1" fmla="*/ 170798 w 4618059"/>
                <a:gd name="connsiteY1" fmla="*/ 151558 h 706941"/>
                <a:gd name="connsiteX2" fmla="*/ 338814 w 4618059"/>
                <a:gd name="connsiteY2" fmla="*/ 124647 h 706941"/>
                <a:gd name="connsiteX3" fmla="*/ 2309028 w 4618059"/>
                <a:gd name="connsiteY3" fmla="*/ 0 h 706941"/>
                <a:gd name="connsiteX4" fmla="*/ 4279243 w 4618059"/>
                <a:gd name="connsiteY4" fmla="*/ 124647 h 706941"/>
                <a:gd name="connsiteX5" fmla="*/ 4447261 w 4618059"/>
                <a:gd name="connsiteY5" fmla="*/ 151558 h 706941"/>
                <a:gd name="connsiteX6" fmla="*/ 4618059 w 4618059"/>
                <a:gd name="connsiteY6" fmla="*/ 706941 h 706941"/>
                <a:gd name="connsiteX7" fmla="*/ 4499199 w 4618059"/>
                <a:gd name="connsiteY7" fmla="*/ 683893 h 706941"/>
                <a:gd name="connsiteX8" fmla="*/ 2309028 w 4618059"/>
                <a:gd name="connsiteY8" fmla="*/ 524016 h 706941"/>
                <a:gd name="connsiteX9" fmla="*/ 118857 w 4618059"/>
                <a:gd name="connsiteY9" fmla="*/ 683893 h 706941"/>
                <a:gd name="connsiteX10" fmla="*/ 0 w 4618059"/>
                <a:gd name="connsiteY10" fmla="*/ 706940 h 70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8059" h="706941">
                  <a:moveTo>
                    <a:pt x="0" y="706940"/>
                  </a:moveTo>
                  <a:lnTo>
                    <a:pt x="170798" y="151558"/>
                  </a:lnTo>
                  <a:lnTo>
                    <a:pt x="338814" y="124647"/>
                  </a:lnTo>
                  <a:cubicBezTo>
                    <a:pt x="874222" y="46777"/>
                    <a:pt x="1560627" y="0"/>
                    <a:pt x="2309028" y="0"/>
                  </a:cubicBezTo>
                  <a:cubicBezTo>
                    <a:pt x="3057429" y="0"/>
                    <a:pt x="3743835" y="46777"/>
                    <a:pt x="4279243" y="124647"/>
                  </a:cubicBezTo>
                  <a:lnTo>
                    <a:pt x="4447261" y="151558"/>
                  </a:lnTo>
                  <a:lnTo>
                    <a:pt x="4618059" y="706941"/>
                  </a:lnTo>
                  <a:lnTo>
                    <a:pt x="4499199" y="683893"/>
                  </a:lnTo>
                  <a:cubicBezTo>
                    <a:pt x="3938685" y="585113"/>
                    <a:pt x="3164343" y="524016"/>
                    <a:pt x="2309028" y="524016"/>
                  </a:cubicBezTo>
                  <a:cubicBezTo>
                    <a:pt x="1453713" y="524016"/>
                    <a:pt x="679371" y="585113"/>
                    <a:pt x="118857" y="683893"/>
                  </a:cubicBezTo>
                  <a:lnTo>
                    <a:pt x="0" y="706940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75" name="TextBox 16">
              <a:extLst>
                <a:ext uri="{FF2B5EF4-FFF2-40B4-BE49-F238E27FC236}">
                  <a16:creationId xmlns:a16="http://schemas.microsoft.com/office/drawing/2014/main" id="{8F38980E-CA1D-404F-A1BD-0B8E11E8B848}"/>
                </a:ext>
              </a:extLst>
            </p:cNvPr>
            <p:cNvSpPr txBox="1"/>
            <p:nvPr/>
          </p:nvSpPr>
          <p:spPr>
            <a:xfrm>
              <a:off x="7422776" y="2239045"/>
              <a:ext cx="2124762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Contract Length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090ACD-6260-46B2-8F41-C9EB0B81A5C0}"/>
              </a:ext>
            </a:extLst>
          </p:cNvPr>
          <p:cNvGrpSpPr/>
          <p:nvPr/>
        </p:nvGrpSpPr>
        <p:grpSpPr>
          <a:xfrm>
            <a:off x="6566018" y="2734630"/>
            <a:ext cx="4131155" cy="652648"/>
            <a:chOff x="6346926" y="2597284"/>
            <a:chExt cx="4276462" cy="675604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E2B5543-78C8-4864-AE98-76A09742A100}"/>
                </a:ext>
              </a:extLst>
            </p:cNvPr>
            <p:cNvSpPr>
              <a:spLocks/>
            </p:cNvSpPr>
            <p:nvPr/>
          </p:nvSpPr>
          <p:spPr>
            <a:xfrm rot="10800000">
              <a:off x="6346926" y="2597284"/>
              <a:ext cx="4276462" cy="675573"/>
            </a:xfrm>
            <a:custGeom>
              <a:avLst/>
              <a:gdLst>
                <a:gd name="connsiteX0" fmla="*/ 0 w 4293119"/>
                <a:gd name="connsiteY0" fmla="*/ 729736 h 729736"/>
                <a:gd name="connsiteX1" fmla="*/ 186144 w 4293119"/>
                <a:gd name="connsiteY1" fmla="*/ 124453 h 729736"/>
                <a:gd name="connsiteX2" fmla="*/ 423118 w 4293119"/>
                <a:gd name="connsiteY2" fmla="*/ 93223 h 729736"/>
                <a:gd name="connsiteX3" fmla="*/ 2154887 w 4293119"/>
                <a:gd name="connsiteY3" fmla="*/ 0 h 729736"/>
                <a:gd name="connsiteX4" fmla="*/ 3886656 w 4293119"/>
                <a:gd name="connsiteY4" fmla="*/ 93224 h 729736"/>
                <a:gd name="connsiteX5" fmla="*/ 4123632 w 4293119"/>
                <a:gd name="connsiteY5" fmla="*/ 124453 h 729736"/>
                <a:gd name="connsiteX6" fmla="*/ 4293119 w 4293119"/>
                <a:gd name="connsiteY6" fmla="*/ 675573 h 729736"/>
                <a:gd name="connsiteX7" fmla="*/ 4125102 w 4293119"/>
                <a:gd name="connsiteY7" fmla="*/ 648662 h 729736"/>
                <a:gd name="connsiteX8" fmla="*/ 2154887 w 4293119"/>
                <a:gd name="connsiteY8" fmla="*/ 524015 h 729736"/>
                <a:gd name="connsiteX9" fmla="*/ 184673 w 4293119"/>
                <a:gd name="connsiteY9" fmla="*/ 648662 h 729736"/>
                <a:gd name="connsiteX10" fmla="*/ 16657 w 4293119"/>
                <a:gd name="connsiteY10" fmla="*/ 675573 h 729736"/>
                <a:gd name="connsiteX0" fmla="*/ 0 w 4276462"/>
                <a:gd name="connsiteY0" fmla="*/ 675573 h 675573"/>
                <a:gd name="connsiteX1" fmla="*/ 169487 w 4276462"/>
                <a:gd name="connsiteY1" fmla="*/ 124453 h 675573"/>
                <a:gd name="connsiteX2" fmla="*/ 406461 w 4276462"/>
                <a:gd name="connsiteY2" fmla="*/ 93223 h 675573"/>
                <a:gd name="connsiteX3" fmla="*/ 2138230 w 4276462"/>
                <a:gd name="connsiteY3" fmla="*/ 0 h 675573"/>
                <a:gd name="connsiteX4" fmla="*/ 3869999 w 4276462"/>
                <a:gd name="connsiteY4" fmla="*/ 93224 h 675573"/>
                <a:gd name="connsiteX5" fmla="*/ 4106975 w 4276462"/>
                <a:gd name="connsiteY5" fmla="*/ 124453 h 675573"/>
                <a:gd name="connsiteX6" fmla="*/ 4276462 w 4276462"/>
                <a:gd name="connsiteY6" fmla="*/ 675573 h 675573"/>
                <a:gd name="connsiteX7" fmla="*/ 4108445 w 4276462"/>
                <a:gd name="connsiteY7" fmla="*/ 648662 h 675573"/>
                <a:gd name="connsiteX8" fmla="*/ 2138230 w 4276462"/>
                <a:gd name="connsiteY8" fmla="*/ 524015 h 675573"/>
                <a:gd name="connsiteX9" fmla="*/ 168016 w 4276462"/>
                <a:gd name="connsiteY9" fmla="*/ 648662 h 675573"/>
                <a:gd name="connsiteX10" fmla="*/ 0 w 4276462"/>
                <a:gd name="connsiteY10" fmla="*/ 675573 h 67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462" h="675573">
                  <a:moveTo>
                    <a:pt x="0" y="675573"/>
                  </a:moveTo>
                  <a:lnTo>
                    <a:pt x="169487" y="124453"/>
                  </a:lnTo>
                  <a:lnTo>
                    <a:pt x="406461" y="93223"/>
                  </a:lnTo>
                  <a:cubicBezTo>
                    <a:pt x="900805" y="34367"/>
                    <a:pt x="1496744" y="0"/>
                    <a:pt x="2138230" y="0"/>
                  </a:cubicBezTo>
                  <a:cubicBezTo>
                    <a:pt x="2779716" y="0"/>
                    <a:pt x="3375656" y="34367"/>
                    <a:pt x="3869999" y="93224"/>
                  </a:cubicBezTo>
                  <a:lnTo>
                    <a:pt x="4106975" y="124453"/>
                  </a:lnTo>
                  <a:lnTo>
                    <a:pt x="4276462" y="675573"/>
                  </a:lnTo>
                  <a:lnTo>
                    <a:pt x="4108445" y="648662"/>
                  </a:lnTo>
                  <a:cubicBezTo>
                    <a:pt x="3573037" y="570792"/>
                    <a:pt x="2886631" y="524015"/>
                    <a:pt x="2138230" y="524015"/>
                  </a:cubicBezTo>
                  <a:cubicBezTo>
                    <a:pt x="1389829" y="524015"/>
                    <a:pt x="703424" y="570792"/>
                    <a:pt x="168016" y="648662"/>
                  </a:cubicBezTo>
                  <a:lnTo>
                    <a:pt x="0" y="675573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76" name="TextBox 16">
              <a:extLst>
                <a:ext uri="{FF2B5EF4-FFF2-40B4-BE49-F238E27FC236}">
                  <a16:creationId xmlns:a16="http://schemas.microsoft.com/office/drawing/2014/main" id="{E75C51FA-32F8-4E6E-819C-CE28E7FEED5C}"/>
                </a:ext>
              </a:extLst>
            </p:cNvPr>
            <p:cNvSpPr txBox="1"/>
            <p:nvPr/>
          </p:nvSpPr>
          <p:spPr>
            <a:xfrm>
              <a:off x="7086569" y="2769968"/>
              <a:ext cx="2797172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Free Withdrawals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3B74B6-DEB8-4367-B82E-D8B818DFE36A}"/>
              </a:ext>
            </a:extLst>
          </p:cNvPr>
          <p:cNvGrpSpPr/>
          <p:nvPr/>
        </p:nvGrpSpPr>
        <p:grpSpPr>
          <a:xfrm>
            <a:off x="6729746" y="3267026"/>
            <a:ext cx="3803699" cy="626436"/>
            <a:chOff x="6516413" y="3148405"/>
            <a:chExt cx="3937488" cy="648470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B42C31B-DD41-4C2B-BF0D-6AAE046BAAEE}"/>
                </a:ext>
              </a:extLst>
            </p:cNvPr>
            <p:cNvSpPr/>
            <p:nvPr/>
          </p:nvSpPr>
          <p:spPr>
            <a:xfrm rot="10800000">
              <a:off x="6516413" y="3148405"/>
              <a:ext cx="3937488" cy="648470"/>
            </a:xfrm>
            <a:custGeom>
              <a:avLst/>
              <a:gdLst>
                <a:gd name="connsiteX0" fmla="*/ 4030935 w 4124382"/>
                <a:gd name="connsiteY0" fmla="*/ 648470 h 952331"/>
                <a:gd name="connsiteX1" fmla="*/ 3793959 w 4124382"/>
                <a:gd name="connsiteY1" fmla="*/ 617241 h 952331"/>
                <a:gd name="connsiteX2" fmla="*/ 2062190 w 4124382"/>
                <a:gd name="connsiteY2" fmla="*/ 524017 h 952331"/>
                <a:gd name="connsiteX3" fmla="*/ 330421 w 4124382"/>
                <a:gd name="connsiteY3" fmla="*/ 617240 h 952331"/>
                <a:gd name="connsiteX4" fmla="*/ 93447 w 4124382"/>
                <a:gd name="connsiteY4" fmla="*/ 648470 h 952331"/>
                <a:gd name="connsiteX5" fmla="*/ 261406 w 4124382"/>
                <a:gd name="connsiteY5" fmla="*/ 102319 h 952331"/>
                <a:gd name="connsiteX6" fmla="*/ 330421 w 4124382"/>
                <a:gd name="connsiteY6" fmla="*/ 93223 h 952331"/>
                <a:gd name="connsiteX7" fmla="*/ 2062190 w 4124382"/>
                <a:gd name="connsiteY7" fmla="*/ 0 h 952331"/>
                <a:gd name="connsiteX8" fmla="*/ 3793959 w 4124382"/>
                <a:gd name="connsiteY8" fmla="*/ 93224 h 952331"/>
                <a:gd name="connsiteX9" fmla="*/ 3862976 w 4124382"/>
                <a:gd name="connsiteY9" fmla="*/ 102319 h 952331"/>
                <a:gd name="connsiteX10" fmla="*/ 4124382 w 4124382"/>
                <a:gd name="connsiteY10" fmla="*/ 952331 h 952331"/>
                <a:gd name="connsiteX11" fmla="*/ 4094629 w 4124382"/>
                <a:gd name="connsiteY11" fmla="*/ 855583 h 952331"/>
                <a:gd name="connsiteX12" fmla="*/ 4124382 w 4124382"/>
                <a:gd name="connsiteY12" fmla="*/ 952331 h 952331"/>
                <a:gd name="connsiteX13" fmla="*/ 0 w 4124382"/>
                <a:gd name="connsiteY13" fmla="*/ 952331 h 952331"/>
                <a:gd name="connsiteX14" fmla="*/ 0 w 4124382"/>
                <a:gd name="connsiteY14" fmla="*/ 952331 h 952331"/>
                <a:gd name="connsiteX15" fmla="*/ 29753 w 4124382"/>
                <a:gd name="connsiteY15" fmla="*/ 855583 h 952331"/>
                <a:gd name="connsiteX0" fmla="*/ 4030935 w 4030935"/>
                <a:gd name="connsiteY0" fmla="*/ 648470 h 952331"/>
                <a:gd name="connsiteX1" fmla="*/ 3793959 w 4030935"/>
                <a:gd name="connsiteY1" fmla="*/ 617241 h 952331"/>
                <a:gd name="connsiteX2" fmla="*/ 2062190 w 4030935"/>
                <a:gd name="connsiteY2" fmla="*/ 524017 h 952331"/>
                <a:gd name="connsiteX3" fmla="*/ 330421 w 4030935"/>
                <a:gd name="connsiteY3" fmla="*/ 617240 h 952331"/>
                <a:gd name="connsiteX4" fmla="*/ 93447 w 4030935"/>
                <a:gd name="connsiteY4" fmla="*/ 648470 h 952331"/>
                <a:gd name="connsiteX5" fmla="*/ 261406 w 4030935"/>
                <a:gd name="connsiteY5" fmla="*/ 102319 h 952331"/>
                <a:gd name="connsiteX6" fmla="*/ 330421 w 4030935"/>
                <a:gd name="connsiteY6" fmla="*/ 93223 h 952331"/>
                <a:gd name="connsiteX7" fmla="*/ 2062190 w 4030935"/>
                <a:gd name="connsiteY7" fmla="*/ 0 h 952331"/>
                <a:gd name="connsiteX8" fmla="*/ 3793959 w 4030935"/>
                <a:gd name="connsiteY8" fmla="*/ 93224 h 952331"/>
                <a:gd name="connsiteX9" fmla="*/ 3862976 w 4030935"/>
                <a:gd name="connsiteY9" fmla="*/ 102319 h 952331"/>
                <a:gd name="connsiteX10" fmla="*/ 4030935 w 4030935"/>
                <a:gd name="connsiteY10" fmla="*/ 648470 h 952331"/>
                <a:gd name="connsiteX11" fmla="*/ 0 w 4030935"/>
                <a:gd name="connsiteY11" fmla="*/ 952331 h 952331"/>
                <a:gd name="connsiteX12" fmla="*/ 0 w 4030935"/>
                <a:gd name="connsiteY12" fmla="*/ 952331 h 952331"/>
                <a:gd name="connsiteX13" fmla="*/ 29753 w 4030935"/>
                <a:gd name="connsiteY13" fmla="*/ 855583 h 952331"/>
                <a:gd name="connsiteX14" fmla="*/ 0 w 4030935"/>
                <a:gd name="connsiteY14" fmla="*/ 952331 h 952331"/>
                <a:gd name="connsiteX0" fmla="*/ 4030935 w 4030935"/>
                <a:gd name="connsiteY0" fmla="*/ 648470 h 952331"/>
                <a:gd name="connsiteX1" fmla="*/ 3793959 w 4030935"/>
                <a:gd name="connsiteY1" fmla="*/ 617241 h 952331"/>
                <a:gd name="connsiteX2" fmla="*/ 2062190 w 4030935"/>
                <a:gd name="connsiteY2" fmla="*/ 524017 h 952331"/>
                <a:gd name="connsiteX3" fmla="*/ 330421 w 4030935"/>
                <a:gd name="connsiteY3" fmla="*/ 617240 h 952331"/>
                <a:gd name="connsiteX4" fmla="*/ 93447 w 4030935"/>
                <a:gd name="connsiteY4" fmla="*/ 648470 h 952331"/>
                <a:gd name="connsiteX5" fmla="*/ 261406 w 4030935"/>
                <a:gd name="connsiteY5" fmla="*/ 102319 h 952331"/>
                <a:gd name="connsiteX6" fmla="*/ 330421 w 4030935"/>
                <a:gd name="connsiteY6" fmla="*/ 93223 h 952331"/>
                <a:gd name="connsiteX7" fmla="*/ 2062190 w 4030935"/>
                <a:gd name="connsiteY7" fmla="*/ 0 h 952331"/>
                <a:gd name="connsiteX8" fmla="*/ 3793959 w 4030935"/>
                <a:gd name="connsiteY8" fmla="*/ 93224 h 952331"/>
                <a:gd name="connsiteX9" fmla="*/ 3862976 w 4030935"/>
                <a:gd name="connsiteY9" fmla="*/ 102319 h 952331"/>
                <a:gd name="connsiteX10" fmla="*/ 4030935 w 4030935"/>
                <a:gd name="connsiteY10" fmla="*/ 648470 h 952331"/>
                <a:gd name="connsiteX11" fmla="*/ 0 w 4030935"/>
                <a:gd name="connsiteY11" fmla="*/ 952331 h 952331"/>
                <a:gd name="connsiteX12" fmla="*/ 0 w 4030935"/>
                <a:gd name="connsiteY12" fmla="*/ 952331 h 952331"/>
                <a:gd name="connsiteX13" fmla="*/ 29753 w 4030935"/>
                <a:gd name="connsiteY13" fmla="*/ 855583 h 952331"/>
                <a:gd name="connsiteX14" fmla="*/ 0 w 4030935"/>
                <a:gd name="connsiteY14" fmla="*/ 952331 h 952331"/>
                <a:gd name="connsiteX0" fmla="*/ 4030935 w 4030935"/>
                <a:gd name="connsiteY0" fmla="*/ 648470 h 952331"/>
                <a:gd name="connsiteX1" fmla="*/ 3793959 w 4030935"/>
                <a:gd name="connsiteY1" fmla="*/ 617241 h 952331"/>
                <a:gd name="connsiteX2" fmla="*/ 2062190 w 4030935"/>
                <a:gd name="connsiteY2" fmla="*/ 524017 h 952331"/>
                <a:gd name="connsiteX3" fmla="*/ 330421 w 4030935"/>
                <a:gd name="connsiteY3" fmla="*/ 617240 h 952331"/>
                <a:gd name="connsiteX4" fmla="*/ 93447 w 4030935"/>
                <a:gd name="connsiteY4" fmla="*/ 648470 h 952331"/>
                <a:gd name="connsiteX5" fmla="*/ 261406 w 4030935"/>
                <a:gd name="connsiteY5" fmla="*/ 102319 h 952331"/>
                <a:gd name="connsiteX6" fmla="*/ 330421 w 4030935"/>
                <a:gd name="connsiteY6" fmla="*/ 93223 h 952331"/>
                <a:gd name="connsiteX7" fmla="*/ 2062190 w 4030935"/>
                <a:gd name="connsiteY7" fmla="*/ 0 h 952331"/>
                <a:gd name="connsiteX8" fmla="*/ 3793959 w 4030935"/>
                <a:gd name="connsiteY8" fmla="*/ 93224 h 952331"/>
                <a:gd name="connsiteX9" fmla="*/ 3862976 w 4030935"/>
                <a:gd name="connsiteY9" fmla="*/ 102319 h 952331"/>
                <a:gd name="connsiteX10" fmla="*/ 4030935 w 4030935"/>
                <a:gd name="connsiteY10" fmla="*/ 648470 h 952331"/>
                <a:gd name="connsiteX11" fmla="*/ 29753 w 4030935"/>
                <a:gd name="connsiteY11" fmla="*/ 855583 h 952331"/>
                <a:gd name="connsiteX12" fmla="*/ 0 w 4030935"/>
                <a:gd name="connsiteY12" fmla="*/ 952331 h 952331"/>
                <a:gd name="connsiteX13" fmla="*/ 29753 w 4030935"/>
                <a:gd name="connsiteY13" fmla="*/ 855583 h 952331"/>
                <a:gd name="connsiteX0" fmla="*/ 3937488 w 3937488"/>
                <a:gd name="connsiteY0" fmla="*/ 648470 h 648470"/>
                <a:gd name="connsiteX1" fmla="*/ 3700512 w 3937488"/>
                <a:gd name="connsiteY1" fmla="*/ 617241 h 648470"/>
                <a:gd name="connsiteX2" fmla="*/ 1968743 w 3937488"/>
                <a:gd name="connsiteY2" fmla="*/ 524017 h 648470"/>
                <a:gd name="connsiteX3" fmla="*/ 236974 w 3937488"/>
                <a:gd name="connsiteY3" fmla="*/ 617240 h 648470"/>
                <a:gd name="connsiteX4" fmla="*/ 0 w 3937488"/>
                <a:gd name="connsiteY4" fmla="*/ 648470 h 648470"/>
                <a:gd name="connsiteX5" fmla="*/ 167959 w 3937488"/>
                <a:gd name="connsiteY5" fmla="*/ 102319 h 648470"/>
                <a:gd name="connsiteX6" fmla="*/ 236974 w 3937488"/>
                <a:gd name="connsiteY6" fmla="*/ 93223 h 648470"/>
                <a:gd name="connsiteX7" fmla="*/ 1968743 w 3937488"/>
                <a:gd name="connsiteY7" fmla="*/ 0 h 648470"/>
                <a:gd name="connsiteX8" fmla="*/ 3700512 w 3937488"/>
                <a:gd name="connsiteY8" fmla="*/ 93224 h 648470"/>
                <a:gd name="connsiteX9" fmla="*/ 3769529 w 3937488"/>
                <a:gd name="connsiteY9" fmla="*/ 102319 h 648470"/>
                <a:gd name="connsiteX10" fmla="*/ 3937488 w 3937488"/>
                <a:gd name="connsiteY10" fmla="*/ 648470 h 6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37488" h="648470">
                  <a:moveTo>
                    <a:pt x="3937488" y="648470"/>
                  </a:moveTo>
                  <a:lnTo>
                    <a:pt x="3700512" y="617241"/>
                  </a:lnTo>
                  <a:cubicBezTo>
                    <a:pt x="3206169" y="558384"/>
                    <a:pt x="2610229" y="524017"/>
                    <a:pt x="1968743" y="524017"/>
                  </a:cubicBezTo>
                  <a:cubicBezTo>
                    <a:pt x="1327257" y="524017"/>
                    <a:pt x="731318" y="558384"/>
                    <a:pt x="236974" y="617240"/>
                  </a:cubicBezTo>
                  <a:lnTo>
                    <a:pt x="0" y="648470"/>
                  </a:lnTo>
                  <a:lnTo>
                    <a:pt x="167959" y="102319"/>
                  </a:lnTo>
                  <a:lnTo>
                    <a:pt x="236974" y="93223"/>
                  </a:lnTo>
                  <a:cubicBezTo>
                    <a:pt x="731318" y="34367"/>
                    <a:pt x="1327257" y="0"/>
                    <a:pt x="1968743" y="0"/>
                  </a:cubicBezTo>
                  <a:cubicBezTo>
                    <a:pt x="2610229" y="0"/>
                    <a:pt x="3206169" y="34367"/>
                    <a:pt x="3700512" y="93224"/>
                  </a:cubicBezTo>
                  <a:lnTo>
                    <a:pt x="3769529" y="102319"/>
                  </a:lnTo>
                  <a:lnTo>
                    <a:pt x="3937488" y="648470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77" name="TextBox 16">
              <a:extLst>
                <a:ext uri="{FF2B5EF4-FFF2-40B4-BE49-F238E27FC236}">
                  <a16:creationId xmlns:a16="http://schemas.microsoft.com/office/drawing/2014/main" id="{7379846B-FD4A-4EEC-B50A-310E23AC2C25}"/>
                </a:ext>
              </a:extLst>
            </p:cNvPr>
            <p:cNvSpPr txBox="1"/>
            <p:nvPr/>
          </p:nvSpPr>
          <p:spPr>
            <a:xfrm>
              <a:off x="7258051" y="3285695"/>
              <a:ext cx="2454214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Index Selection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CC9906A-09B8-4D89-AED8-2B260400588F}"/>
              </a:ext>
            </a:extLst>
          </p:cNvPr>
          <p:cNvGrpSpPr/>
          <p:nvPr/>
        </p:nvGrpSpPr>
        <p:grpSpPr>
          <a:xfrm>
            <a:off x="5918917" y="418675"/>
            <a:ext cx="5425358" cy="943729"/>
            <a:chOff x="5918917" y="418675"/>
            <a:chExt cx="5425358" cy="9437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E87815-A6F2-4F37-9A2B-78D1EE762005}"/>
                </a:ext>
              </a:extLst>
            </p:cNvPr>
            <p:cNvGrpSpPr/>
            <p:nvPr/>
          </p:nvGrpSpPr>
          <p:grpSpPr>
            <a:xfrm>
              <a:off x="5924192" y="638288"/>
              <a:ext cx="5414807" cy="724116"/>
              <a:chOff x="5682525" y="427206"/>
              <a:chExt cx="5605264" cy="749586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DF5EBD1-9D2B-4577-AE77-BE6EDB7B85D9}"/>
                  </a:ext>
                </a:extLst>
              </p:cNvPr>
              <p:cNvSpPr/>
              <p:nvPr/>
            </p:nvSpPr>
            <p:spPr>
              <a:xfrm rot="10800000">
                <a:off x="5682525" y="427206"/>
                <a:ext cx="5605264" cy="749586"/>
              </a:xfrm>
              <a:custGeom>
                <a:avLst/>
                <a:gdLst>
                  <a:gd name="connsiteX0" fmla="*/ 27701 w 5605264"/>
                  <a:gd name="connsiteY0" fmla="*/ 749586 h 749586"/>
                  <a:gd name="connsiteX1" fmla="*/ 0 w 5605264"/>
                  <a:gd name="connsiteY1" fmla="*/ 739936 h 749586"/>
                  <a:gd name="connsiteX2" fmla="*/ 149920 w 5605264"/>
                  <a:gd name="connsiteY2" fmla="*/ 252443 h 749586"/>
                  <a:gd name="connsiteX3" fmla="*/ 234244 w 5605264"/>
                  <a:gd name="connsiteY3" fmla="*/ 229152 h 749586"/>
                  <a:gd name="connsiteX4" fmla="*/ 2802631 w 5605264"/>
                  <a:gd name="connsiteY4" fmla="*/ 0 h 749586"/>
                  <a:gd name="connsiteX5" fmla="*/ 5371018 w 5605264"/>
                  <a:gd name="connsiteY5" fmla="*/ 229152 h 749586"/>
                  <a:gd name="connsiteX6" fmla="*/ 5455345 w 5605264"/>
                  <a:gd name="connsiteY6" fmla="*/ 252444 h 749586"/>
                  <a:gd name="connsiteX7" fmla="*/ 5605264 w 5605264"/>
                  <a:gd name="connsiteY7" fmla="*/ 739936 h 749586"/>
                  <a:gd name="connsiteX8" fmla="*/ 5577563 w 5605264"/>
                  <a:gd name="connsiteY8" fmla="*/ 749585 h 749586"/>
                  <a:gd name="connsiteX9" fmla="*/ 5553675 w 5605264"/>
                  <a:gd name="connsiteY9" fmla="*/ 732413 h 749586"/>
                  <a:gd name="connsiteX10" fmla="*/ 2802632 w 5605264"/>
                  <a:gd name="connsiteY10" fmla="*/ 569925 h 749586"/>
                  <a:gd name="connsiteX11" fmla="*/ 51589 w 5605264"/>
                  <a:gd name="connsiteY11" fmla="*/ 732413 h 749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05264" h="749586">
                    <a:moveTo>
                      <a:pt x="27701" y="749586"/>
                    </a:moveTo>
                    <a:lnTo>
                      <a:pt x="0" y="739936"/>
                    </a:lnTo>
                    <a:lnTo>
                      <a:pt x="149920" y="252443"/>
                    </a:lnTo>
                    <a:lnTo>
                      <a:pt x="234244" y="229152"/>
                    </a:lnTo>
                    <a:cubicBezTo>
                      <a:pt x="790863" y="90898"/>
                      <a:pt x="1733487" y="0"/>
                      <a:pt x="2802631" y="0"/>
                    </a:cubicBezTo>
                    <a:cubicBezTo>
                      <a:pt x="3871775" y="0"/>
                      <a:pt x="4814399" y="90898"/>
                      <a:pt x="5371018" y="229152"/>
                    </a:cubicBezTo>
                    <a:lnTo>
                      <a:pt x="5455345" y="252444"/>
                    </a:lnTo>
                    <a:lnTo>
                      <a:pt x="5605264" y="739936"/>
                    </a:lnTo>
                    <a:lnTo>
                      <a:pt x="5577563" y="749585"/>
                    </a:lnTo>
                    <a:lnTo>
                      <a:pt x="5553675" y="732413"/>
                    </a:lnTo>
                    <a:cubicBezTo>
                      <a:pt x="5291831" y="639681"/>
                      <a:pt x="4159641" y="569925"/>
                      <a:pt x="2802632" y="569925"/>
                    </a:cubicBezTo>
                    <a:cubicBezTo>
                      <a:pt x="1445623" y="569925"/>
                      <a:pt x="313434" y="639681"/>
                      <a:pt x="51589" y="732413"/>
                    </a:cubicBezTo>
                    <a:close/>
                  </a:path>
                </a:pathLst>
              </a:custGeom>
              <a:solidFill>
                <a:srgbClr val="000044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LID4096"/>
              </a:p>
            </p:txBody>
          </p:sp>
          <p:sp>
            <p:nvSpPr>
              <p:cNvPr id="70" name="TextBox 16">
                <a:extLst>
                  <a:ext uri="{FF2B5EF4-FFF2-40B4-BE49-F238E27FC236}">
                    <a16:creationId xmlns:a16="http://schemas.microsoft.com/office/drawing/2014/main" id="{DF203879-DE6C-4055-9EEB-9D89E8059C3F}"/>
                  </a:ext>
                </a:extLst>
              </p:cNvPr>
              <p:cNvSpPr txBox="1"/>
              <p:nvPr/>
            </p:nvSpPr>
            <p:spPr>
              <a:xfrm>
                <a:off x="7183597" y="670285"/>
                <a:ext cx="2603121" cy="50292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Annuity Type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6EFB130-0FD3-4474-BF41-1C8606FF0F00}"/>
                </a:ext>
              </a:extLst>
            </p:cNvPr>
            <p:cNvGrpSpPr/>
            <p:nvPr/>
          </p:nvGrpSpPr>
          <p:grpSpPr>
            <a:xfrm>
              <a:off x="5918917" y="418675"/>
              <a:ext cx="5425358" cy="393532"/>
              <a:chOff x="5677064" y="199868"/>
              <a:chExt cx="5616186" cy="407374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C8BDBF4-5E4A-4D90-8570-416D3BA5EE67}"/>
                  </a:ext>
                </a:extLst>
              </p:cNvPr>
              <p:cNvSpPr/>
              <p:nvPr/>
            </p:nvSpPr>
            <p:spPr>
              <a:xfrm>
                <a:off x="5677064" y="199868"/>
                <a:ext cx="5616186" cy="406999"/>
              </a:xfrm>
              <a:prstGeom prst="ellipse">
                <a:avLst/>
              </a:prstGeom>
              <a:gradFill>
                <a:gsLst>
                  <a:gs pos="885">
                    <a:schemeClr val="bg2"/>
                  </a:gs>
                  <a:gs pos="57000">
                    <a:schemeClr val="accent1">
                      <a:lumMod val="4000"/>
                      <a:lumOff val="96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3" name="TextBox 16">
                <a:extLst>
                  <a:ext uri="{FF2B5EF4-FFF2-40B4-BE49-F238E27FC236}">
                    <a16:creationId xmlns:a16="http://schemas.microsoft.com/office/drawing/2014/main" id="{10AFCB9E-50FF-4957-B5BB-BADD5F0A5450}"/>
                  </a:ext>
                </a:extLst>
              </p:cNvPr>
              <p:cNvSpPr txBox="1"/>
              <p:nvPr/>
            </p:nvSpPr>
            <p:spPr>
              <a:xfrm>
                <a:off x="7155018" y="208989"/>
                <a:ext cx="2660277" cy="39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lumMod val="60000"/>
                          <a:lumOff val="40000"/>
                          <a:alpha val="0"/>
                        </a:schemeClr>
                      </a:solidFill>
                    </a:ln>
                    <a:solidFill>
                      <a:srgbClr val="000044"/>
                    </a:solidFill>
                    <a:cs typeface="Times New Roman" charset="0"/>
                  </a:rPr>
                  <a:t>10 LEVERS:</a:t>
                </a: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7FB1386-33EC-4DED-8138-57C24A05AFF5}"/>
              </a:ext>
            </a:extLst>
          </p:cNvPr>
          <p:cNvSpPr/>
          <p:nvPr/>
        </p:nvSpPr>
        <p:spPr>
          <a:xfrm>
            <a:off x="609600" y="6469357"/>
            <a:ext cx="2834368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</a:rPr>
              <a:t>* Some fees or limitations may still apply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6D996D0D-4286-4FC2-B0F7-7E53100CD7CF}"/>
              </a:ext>
            </a:extLst>
          </p:cNvPr>
          <p:cNvSpPr txBox="1"/>
          <p:nvPr/>
        </p:nvSpPr>
        <p:spPr>
          <a:xfrm>
            <a:off x="609600" y="2653432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Fixed (Bonds)</a:t>
            </a:r>
          </a:p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S&amp;P</a:t>
            </a:r>
          </a:p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Asset Allocation</a:t>
            </a:r>
            <a:endParaRPr lang="en-US" sz="3600" b="1" dirty="0">
              <a:ln>
                <a:solidFill>
                  <a:schemeClr val="accent1">
                    <a:lumMod val="60000"/>
                    <a:lumOff val="40000"/>
                    <a:alpha val="0"/>
                  </a:schemeClr>
                </a:solidFill>
              </a:ln>
              <a:latin typeface="+mj-lt"/>
              <a:cs typeface="Times New Roman" charset="0"/>
            </a:endParaRP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755686B8-B8E6-B341-BD11-91B48293268D}"/>
              </a:ext>
            </a:extLst>
          </p:cNvPr>
          <p:cNvSpPr/>
          <p:nvPr/>
        </p:nvSpPr>
        <p:spPr>
          <a:xfrm>
            <a:off x="533400" y="2784878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7C75EEF6-88D4-254D-A1BE-FDC581BFABE9}"/>
              </a:ext>
            </a:extLst>
          </p:cNvPr>
          <p:cNvSpPr/>
          <p:nvPr/>
        </p:nvSpPr>
        <p:spPr>
          <a:xfrm>
            <a:off x="533400" y="3311619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ame 28">
            <a:extLst>
              <a:ext uri="{FF2B5EF4-FFF2-40B4-BE49-F238E27FC236}">
                <a16:creationId xmlns:a16="http://schemas.microsoft.com/office/drawing/2014/main" id="{96C525C0-CCE7-0341-9B13-E45D56B22891}"/>
              </a:ext>
            </a:extLst>
          </p:cNvPr>
          <p:cNvSpPr/>
          <p:nvPr/>
        </p:nvSpPr>
        <p:spPr>
          <a:xfrm>
            <a:off x="533400" y="3859688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7237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283DD2C-BF08-1940-A4B9-0AE6A76242B8}"/>
              </a:ext>
            </a:extLst>
          </p:cNvPr>
          <p:cNvSpPr/>
          <p:nvPr/>
        </p:nvSpPr>
        <p:spPr>
          <a:xfrm>
            <a:off x="609600" y="419100"/>
            <a:ext cx="419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Simplified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 Accumulation Annuity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274D85-DF38-43DE-92F8-E4D266766FBA}"/>
              </a:ext>
            </a:extLst>
          </p:cNvPr>
          <p:cNvGrpSpPr/>
          <p:nvPr/>
        </p:nvGrpSpPr>
        <p:grpSpPr>
          <a:xfrm>
            <a:off x="6069017" y="1118540"/>
            <a:ext cx="5125156" cy="750077"/>
            <a:chOff x="5832444" y="924350"/>
            <a:chExt cx="5305425" cy="776460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3896945-3B58-4919-B3F9-5FA0AC0FAEB5}"/>
                </a:ext>
              </a:extLst>
            </p:cNvPr>
            <p:cNvSpPr/>
            <p:nvPr/>
          </p:nvSpPr>
          <p:spPr>
            <a:xfrm rot="10800000">
              <a:off x="5832444" y="924350"/>
              <a:ext cx="5305425" cy="776460"/>
            </a:xfrm>
            <a:custGeom>
              <a:avLst/>
              <a:gdLst>
                <a:gd name="connsiteX0" fmla="*/ 56436 w 5616186"/>
                <a:gd name="connsiteY0" fmla="*/ 1281709 h 1281709"/>
                <a:gd name="connsiteX1" fmla="*/ 0 w 5616186"/>
                <a:gd name="connsiteY1" fmla="*/ 1281709 h 1281709"/>
                <a:gd name="connsiteX2" fmla="*/ 326442 w 5616186"/>
                <a:gd name="connsiteY2" fmla="*/ 220221 h 1281709"/>
                <a:gd name="connsiteX3" fmla="*/ 418011 w 5616186"/>
                <a:gd name="connsiteY3" fmla="*/ 198641 h 1281709"/>
                <a:gd name="connsiteX4" fmla="*/ 2808092 w 5616186"/>
                <a:gd name="connsiteY4" fmla="*/ 0 h 1281709"/>
                <a:gd name="connsiteX5" fmla="*/ 5198173 w 5616186"/>
                <a:gd name="connsiteY5" fmla="*/ 198641 h 1281709"/>
                <a:gd name="connsiteX6" fmla="*/ 5289745 w 5616186"/>
                <a:gd name="connsiteY6" fmla="*/ 220222 h 1281709"/>
                <a:gd name="connsiteX7" fmla="*/ 5460806 w 5616186"/>
                <a:gd name="connsiteY7" fmla="*/ 776460 h 1281709"/>
                <a:gd name="connsiteX8" fmla="*/ 5376479 w 5616186"/>
                <a:gd name="connsiteY8" fmla="*/ 753168 h 1281709"/>
                <a:gd name="connsiteX9" fmla="*/ 2808092 w 5616186"/>
                <a:gd name="connsiteY9" fmla="*/ 524016 h 1281709"/>
                <a:gd name="connsiteX10" fmla="*/ 239705 w 5616186"/>
                <a:gd name="connsiteY10" fmla="*/ 753168 h 1281709"/>
                <a:gd name="connsiteX11" fmla="*/ 155381 w 5616186"/>
                <a:gd name="connsiteY11" fmla="*/ 776459 h 1281709"/>
                <a:gd name="connsiteX12" fmla="*/ 5461 w 5616186"/>
                <a:gd name="connsiteY12" fmla="*/ 1263952 h 1281709"/>
                <a:gd name="connsiteX13" fmla="*/ 5616186 w 5616186"/>
                <a:gd name="connsiteY13" fmla="*/ 1281709 h 1281709"/>
                <a:gd name="connsiteX14" fmla="*/ 5559748 w 5616186"/>
                <a:gd name="connsiteY14" fmla="*/ 1281709 h 1281709"/>
                <a:gd name="connsiteX15" fmla="*/ 5610725 w 5616186"/>
                <a:gd name="connsiteY15" fmla="*/ 1263952 h 1281709"/>
                <a:gd name="connsiteX16" fmla="*/ 5538697 w 5616186"/>
                <a:gd name="connsiteY16" fmla="*/ 1029736 h 1281709"/>
                <a:gd name="connsiteX0" fmla="*/ 56436 w 5610725"/>
                <a:gd name="connsiteY0" fmla="*/ 1281709 h 1281709"/>
                <a:gd name="connsiteX1" fmla="*/ 0 w 5610725"/>
                <a:gd name="connsiteY1" fmla="*/ 1281709 h 1281709"/>
                <a:gd name="connsiteX2" fmla="*/ 326442 w 5610725"/>
                <a:gd name="connsiteY2" fmla="*/ 220221 h 1281709"/>
                <a:gd name="connsiteX3" fmla="*/ 418011 w 5610725"/>
                <a:gd name="connsiteY3" fmla="*/ 198641 h 1281709"/>
                <a:gd name="connsiteX4" fmla="*/ 2808092 w 5610725"/>
                <a:gd name="connsiteY4" fmla="*/ 0 h 1281709"/>
                <a:gd name="connsiteX5" fmla="*/ 5198173 w 5610725"/>
                <a:gd name="connsiteY5" fmla="*/ 198641 h 1281709"/>
                <a:gd name="connsiteX6" fmla="*/ 5289745 w 5610725"/>
                <a:gd name="connsiteY6" fmla="*/ 220222 h 1281709"/>
                <a:gd name="connsiteX7" fmla="*/ 5460806 w 5610725"/>
                <a:gd name="connsiteY7" fmla="*/ 776460 h 1281709"/>
                <a:gd name="connsiteX8" fmla="*/ 5376479 w 5610725"/>
                <a:gd name="connsiteY8" fmla="*/ 753168 h 1281709"/>
                <a:gd name="connsiteX9" fmla="*/ 2808092 w 5610725"/>
                <a:gd name="connsiteY9" fmla="*/ 524016 h 1281709"/>
                <a:gd name="connsiteX10" fmla="*/ 239705 w 5610725"/>
                <a:gd name="connsiteY10" fmla="*/ 753168 h 1281709"/>
                <a:gd name="connsiteX11" fmla="*/ 155381 w 5610725"/>
                <a:gd name="connsiteY11" fmla="*/ 776459 h 1281709"/>
                <a:gd name="connsiteX12" fmla="*/ 5461 w 5610725"/>
                <a:gd name="connsiteY12" fmla="*/ 1263952 h 1281709"/>
                <a:gd name="connsiteX13" fmla="*/ 56436 w 5610725"/>
                <a:gd name="connsiteY13" fmla="*/ 1281709 h 1281709"/>
                <a:gd name="connsiteX14" fmla="*/ 5538697 w 5610725"/>
                <a:gd name="connsiteY14" fmla="*/ 1029736 h 1281709"/>
                <a:gd name="connsiteX15" fmla="*/ 5559748 w 5610725"/>
                <a:gd name="connsiteY15" fmla="*/ 1281709 h 1281709"/>
                <a:gd name="connsiteX16" fmla="*/ 5610725 w 5610725"/>
                <a:gd name="connsiteY16" fmla="*/ 1263952 h 1281709"/>
                <a:gd name="connsiteX17" fmla="*/ 5538697 w 5610725"/>
                <a:gd name="connsiteY17" fmla="*/ 1029736 h 1281709"/>
                <a:gd name="connsiteX0" fmla="*/ 56436 w 5559748"/>
                <a:gd name="connsiteY0" fmla="*/ 1281709 h 1281709"/>
                <a:gd name="connsiteX1" fmla="*/ 0 w 5559748"/>
                <a:gd name="connsiteY1" fmla="*/ 1281709 h 1281709"/>
                <a:gd name="connsiteX2" fmla="*/ 326442 w 5559748"/>
                <a:gd name="connsiteY2" fmla="*/ 220221 h 1281709"/>
                <a:gd name="connsiteX3" fmla="*/ 418011 w 5559748"/>
                <a:gd name="connsiteY3" fmla="*/ 198641 h 1281709"/>
                <a:gd name="connsiteX4" fmla="*/ 2808092 w 5559748"/>
                <a:gd name="connsiteY4" fmla="*/ 0 h 1281709"/>
                <a:gd name="connsiteX5" fmla="*/ 5198173 w 5559748"/>
                <a:gd name="connsiteY5" fmla="*/ 198641 h 1281709"/>
                <a:gd name="connsiteX6" fmla="*/ 5289745 w 5559748"/>
                <a:gd name="connsiteY6" fmla="*/ 220222 h 1281709"/>
                <a:gd name="connsiteX7" fmla="*/ 5460806 w 5559748"/>
                <a:gd name="connsiteY7" fmla="*/ 776460 h 1281709"/>
                <a:gd name="connsiteX8" fmla="*/ 5376479 w 5559748"/>
                <a:gd name="connsiteY8" fmla="*/ 753168 h 1281709"/>
                <a:gd name="connsiteX9" fmla="*/ 2808092 w 5559748"/>
                <a:gd name="connsiteY9" fmla="*/ 524016 h 1281709"/>
                <a:gd name="connsiteX10" fmla="*/ 239705 w 5559748"/>
                <a:gd name="connsiteY10" fmla="*/ 753168 h 1281709"/>
                <a:gd name="connsiteX11" fmla="*/ 155381 w 5559748"/>
                <a:gd name="connsiteY11" fmla="*/ 776459 h 1281709"/>
                <a:gd name="connsiteX12" fmla="*/ 5461 w 5559748"/>
                <a:gd name="connsiteY12" fmla="*/ 1263952 h 1281709"/>
                <a:gd name="connsiteX13" fmla="*/ 56436 w 5559748"/>
                <a:gd name="connsiteY13" fmla="*/ 1281709 h 1281709"/>
                <a:gd name="connsiteX14" fmla="*/ 5538697 w 5559748"/>
                <a:gd name="connsiteY14" fmla="*/ 1029736 h 1281709"/>
                <a:gd name="connsiteX15" fmla="*/ 5559748 w 5559748"/>
                <a:gd name="connsiteY15" fmla="*/ 1281709 h 1281709"/>
                <a:gd name="connsiteX16" fmla="*/ 5538697 w 5559748"/>
                <a:gd name="connsiteY16" fmla="*/ 1029736 h 1281709"/>
                <a:gd name="connsiteX0" fmla="*/ 56436 w 5460806"/>
                <a:gd name="connsiteY0" fmla="*/ 1281709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12" fmla="*/ 5461 w 5460806"/>
                <a:gd name="connsiteY12" fmla="*/ 1263952 h 1281709"/>
                <a:gd name="connsiteX13" fmla="*/ 56436 w 5460806"/>
                <a:gd name="connsiteY13" fmla="*/ 1281709 h 1281709"/>
                <a:gd name="connsiteX0" fmla="*/ 5461 w 5460806"/>
                <a:gd name="connsiteY0" fmla="*/ 1263952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12" fmla="*/ 5461 w 5460806"/>
                <a:gd name="connsiteY12" fmla="*/ 1263952 h 1281709"/>
                <a:gd name="connsiteX0" fmla="*/ 155381 w 5460806"/>
                <a:gd name="connsiteY0" fmla="*/ 776459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0" fmla="*/ 0 w 5305425"/>
                <a:gd name="connsiteY0" fmla="*/ 776459 h 776460"/>
                <a:gd name="connsiteX1" fmla="*/ 171061 w 5305425"/>
                <a:gd name="connsiteY1" fmla="*/ 220221 h 776460"/>
                <a:gd name="connsiteX2" fmla="*/ 262630 w 5305425"/>
                <a:gd name="connsiteY2" fmla="*/ 198641 h 776460"/>
                <a:gd name="connsiteX3" fmla="*/ 2652711 w 5305425"/>
                <a:gd name="connsiteY3" fmla="*/ 0 h 776460"/>
                <a:gd name="connsiteX4" fmla="*/ 5042792 w 5305425"/>
                <a:gd name="connsiteY4" fmla="*/ 198641 h 776460"/>
                <a:gd name="connsiteX5" fmla="*/ 5134364 w 5305425"/>
                <a:gd name="connsiteY5" fmla="*/ 220222 h 776460"/>
                <a:gd name="connsiteX6" fmla="*/ 5305425 w 5305425"/>
                <a:gd name="connsiteY6" fmla="*/ 776460 h 776460"/>
                <a:gd name="connsiteX7" fmla="*/ 5221098 w 5305425"/>
                <a:gd name="connsiteY7" fmla="*/ 753168 h 776460"/>
                <a:gd name="connsiteX8" fmla="*/ 2652711 w 5305425"/>
                <a:gd name="connsiteY8" fmla="*/ 524016 h 776460"/>
                <a:gd name="connsiteX9" fmla="*/ 84324 w 5305425"/>
                <a:gd name="connsiteY9" fmla="*/ 753168 h 776460"/>
                <a:gd name="connsiteX10" fmla="*/ 0 w 5305425"/>
                <a:gd name="connsiteY10" fmla="*/ 776459 h 77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05425" h="776460">
                  <a:moveTo>
                    <a:pt x="0" y="776459"/>
                  </a:moveTo>
                  <a:lnTo>
                    <a:pt x="171061" y="220221"/>
                  </a:lnTo>
                  <a:lnTo>
                    <a:pt x="262630" y="198641"/>
                  </a:lnTo>
                  <a:cubicBezTo>
                    <a:pt x="830733" y="77326"/>
                    <a:pt x="1690482" y="0"/>
                    <a:pt x="2652711" y="0"/>
                  </a:cubicBezTo>
                  <a:cubicBezTo>
                    <a:pt x="3614941" y="0"/>
                    <a:pt x="4474689" y="77326"/>
                    <a:pt x="5042792" y="198641"/>
                  </a:cubicBezTo>
                  <a:lnTo>
                    <a:pt x="5134364" y="220222"/>
                  </a:lnTo>
                  <a:lnTo>
                    <a:pt x="5305425" y="776460"/>
                  </a:lnTo>
                  <a:lnTo>
                    <a:pt x="5221098" y="753168"/>
                  </a:lnTo>
                  <a:cubicBezTo>
                    <a:pt x="4664479" y="614914"/>
                    <a:pt x="3721855" y="524016"/>
                    <a:pt x="2652711" y="524016"/>
                  </a:cubicBezTo>
                  <a:cubicBezTo>
                    <a:pt x="1583567" y="524016"/>
                    <a:pt x="640943" y="614914"/>
                    <a:pt x="84324" y="753168"/>
                  </a:cubicBezTo>
                  <a:lnTo>
                    <a:pt x="0" y="776459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73" name="TextBox 16">
              <a:extLst>
                <a:ext uri="{FF2B5EF4-FFF2-40B4-BE49-F238E27FC236}">
                  <a16:creationId xmlns:a16="http://schemas.microsoft.com/office/drawing/2014/main" id="{6FAB254D-721B-424A-91E6-C96C41D29D9F}"/>
                </a:ext>
              </a:extLst>
            </p:cNvPr>
            <p:cNvSpPr txBox="1"/>
            <p:nvPr/>
          </p:nvSpPr>
          <p:spPr>
            <a:xfrm>
              <a:off x="7229032" y="1191693"/>
              <a:ext cx="2512245" cy="50291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Income Type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BECDC6-8AF8-4A7C-90CC-D3EC20DE840A}"/>
              </a:ext>
            </a:extLst>
          </p:cNvPr>
          <p:cNvGrpSpPr/>
          <p:nvPr/>
        </p:nvGrpSpPr>
        <p:grpSpPr>
          <a:xfrm>
            <a:off x="6234265" y="1655877"/>
            <a:ext cx="4794659" cy="718951"/>
            <a:chOff x="6003504" y="1480587"/>
            <a:chExt cx="4963303" cy="744239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B7114C3-389B-4309-8B9D-BA2ABC17BEE9}"/>
                </a:ext>
              </a:extLst>
            </p:cNvPr>
            <p:cNvSpPr/>
            <p:nvPr/>
          </p:nvSpPr>
          <p:spPr>
            <a:xfrm rot="10800000">
              <a:off x="6003504" y="1480587"/>
              <a:ext cx="4963303" cy="744239"/>
            </a:xfrm>
            <a:custGeom>
              <a:avLst/>
              <a:gdLst>
                <a:gd name="connsiteX0" fmla="*/ 0 w 4981790"/>
                <a:gd name="connsiteY0" fmla="*/ 804351 h 804351"/>
                <a:gd name="connsiteX1" fmla="*/ 191109 w 4981790"/>
                <a:gd name="connsiteY1" fmla="*/ 182924 h 804351"/>
                <a:gd name="connsiteX2" fmla="*/ 309966 w 4981790"/>
                <a:gd name="connsiteY2" fmla="*/ 159877 h 804351"/>
                <a:gd name="connsiteX3" fmla="*/ 2500137 w 4981790"/>
                <a:gd name="connsiteY3" fmla="*/ 0 h 804351"/>
                <a:gd name="connsiteX4" fmla="*/ 4690308 w 4981790"/>
                <a:gd name="connsiteY4" fmla="*/ 159877 h 804351"/>
                <a:gd name="connsiteX5" fmla="*/ 4809168 w 4981790"/>
                <a:gd name="connsiteY5" fmla="*/ 182925 h 804351"/>
                <a:gd name="connsiteX6" fmla="*/ 4981790 w 4981790"/>
                <a:gd name="connsiteY6" fmla="*/ 744239 h 804351"/>
                <a:gd name="connsiteX7" fmla="*/ 4890218 w 4981790"/>
                <a:gd name="connsiteY7" fmla="*/ 722658 h 804351"/>
                <a:gd name="connsiteX8" fmla="*/ 2500137 w 4981790"/>
                <a:gd name="connsiteY8" fmla="*/ 524017 h 804351"/>
                <a:gd name="connsiteX9" fmla="*/ 110056 w 4981790"/>
                <a:gd name="connsiteY9" fmla="*/ 722658 h 804351"/>
                <a:gd name="connsiteX10" fmla="*/ 18487 w 4981790"/>
                <a:gd name="connsiteY10" fmla="*/ 744238 h 804351"/>
                <a:gd name="connsiteX0" fmla="*/ 0 w 4963303"/>
                <a:gd name="connsiteY0" fmla="*/ 744238 h 744239"/>
                <a:gd name="connsiteX1" fmla="*/ 172622 w 4963303"/>
                <a:gd name="connsiteY1" fmla="*/ 182924 h 744239"/>
                <a:gd name="connsiteX2" fmla="*/ 291479 w 4963303"/>
                <a:gd name="connsiteY2" fmla="*/ 159877 h 744239"/>
                <a:gd name="connsiteX3" fmla="*/ 2481650 w 4963303"/>
                <a:gd name="connsiteY3" fmla="*/ 0 h 744239"/>
                <a:gd name="connsiteX4" fmla="*/ 4671821 w 4963303"/>
                <a:gd name="connsiteY4" fmla="*/ 159877 h 744239"/>
                <a:gd name="connsiteX5" fmla="*/ 4790681 w 4963303"/>
                <a:gd name="connsiteY5" fmla="*/ 182925 h 744239"/>
                <a:gd name="connsiteX6" fmla="*/ 4963303 w 4963303"/>
                <a:gd name="connsiteY6" fmla="*/ 744239 h 744239"/>
                <a:gd name="connsiteX7" fmla="*/ 4871731 w 4963303"/>
                <a:gd name="connsiteY7" fmla="*/ 722658 h 744239"/>
                <a:gd name="connsiteX8" fmla="*/ 2481650 w 4963303"/>
                <a:gd name="connsiteY8" fmla="*/ 524017 h 744239"/>
                <a:gd name="connsiteX9" fmla="*/ 91569 w 4963303"/>
                <a:gd name="connsiteY9" fmla="*/ 722658 h 744239"/>
                <a:gd name="connsiteX10" fmla="*/ 0 w 4963303"/>
                <a:gd name="connsiteY10" fmla="*/ 744238 h 74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63303" h="744239">
                  <a:moveTo>
                    <a:pt x="0" y="744238"/>
                  </a:moveTo>
                  <a:lnTo>
                    <a:pt x="172622" y="182924"/>
                  </a:lnTo>
                  <a:lnTo>
                    <a:pt x="291479" y="159877"/>
                  </a:lnTo>
                  <a:cubicBezTo>
                    <a:pt x="851993" y="61097"/>
                    <a:pt x="1626335" y="0"/>
                    <a:pt x="2481650" y="0"/>
                  </a:cubicBezTo>
                  <a:cubicBezTo>
                    <a:pt x="3336965" y="0"/>
                    <a:pt x="4111307" y="61097"/>
                    <a:pt x="4671821" y="159877"/>
                  </a:cubicBezTo>
                  <a:lnTo>
                    <a:pt x="4790681" y="182925"/>
                  </a:lnTo>
                  <a:lnTo>
                    <a:pt x="4963303" y="744239"/>
                  </a:lnTo>
                  <a:lnTo>
                    <a:pt x="4871731" y="722658"/>
                  </a:lnTo>
                  <a:cubicBezTo>
                    <a:pt x="4303628" y="601343"/>
                    <a:pt x="3443880" y="524017"/>
                    <a:pt x="2481650" y="524017"/>
                  </a:cubicBezTo>
                  <a:cubicBezTo>
                    <a:pt x="1519421" y="524017"/>
                    <a:pt x="659672" y="601343"/>
                    <a:pt x="91569" y="722658"/>
                  </a:cubicBezTo>
                  <a:lnTo>
                    <a:pt x="0" y="744238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2DFA1957-73A6-4605-8E14-5A9D4AD250CC}"/>
                </a:ext>
              </a:extLst>
            </p:cNvPr>
            <p:cNvSpPr txBox="1"/>
            <p:nvPr/>
          </p:nvSpPr>
          <p:spPr>
            <a:xfrm>
              <a:off x="7461686" y="1684047"/>
              <a:ext cx="2046933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Account Type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2058463-512D-4BA5-91A5-DAEE52FE8066}"/>
              </a:ext>
            </a:extLst>
          </p:cNvPr>
          <p:cNvGrpSpPr/>
          <p:nvPr/>
        </p:nvGrpSpPr>
        <p:grpSpPr>
          <a:xfrm>
            <a:off x="6401022" y="2198119"/>
            <a:ext cx="4461146" cy="682920"/>
            <a:chOff x="6176126" y="2041901"/>
            <a:chExt cx="4618059" cy="706941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5253741-9265-4F11-8B71-AF213223C3A4}"/>
                </a:ext>
              </a:extLst>
            </p:cNvPr>
            <p:cNvSpPr/>
            <p:nvPr/>
          </p:nvSpPr>
          <p:spPr>
            <a:xfrm rot="10800000">
              <a:off x="6176126" y="2041901"/>
              <a:ext cx="4618059" cy="706941"/>
            </a:xfrm>
            <a:custGeom>
              <a:avLst/>
              <a:gdLst>
                <a:gd name="connsiteX0" fmla="*/ 0 w 4676640"/>
                <a:gd name="connsiteY0" fmla="*/ 897427 h 897427"/>
                <a:gd name="connsiteX1" fmla="*/ 0 w 4676640"/>
                <a:gd name="connsiteY1" fmla="*/ 897427 h 897427"/>
                <a:gd name="connsiteX2" fmla="*/ 229379 w 4676640"/>
                <a:gd name="connsiteY2" fmla="*/ 151558 h 897427"/>
                <a:gd name="connsiteX3" fmla="*/ 397395 w 4676640"/>
                <a:gd name="connsiteY3" fmla="*/ 124647 h 897427"/>
                <a:gd name="connsiteX4" fmla="*/ 2367609 w 4676640"/>
                <a:gd name="connsiteY4" fmla="*/ 0 h 897427"/>
                <a:gd name="connsiteX5" fmla="*/ 4337824 w 4676640"/>
                <a:gd name="connsiteY5" fmla="*/ 124647 h 897427"/>
                <a:gd name="connsiteX6" fmla="*/ 4505842 w 4676640"/>
                <a:gd name="connsiteY6" fmla="*/ 151558 h 897427"/>
                <a:gd name="connsiteX7" fmla="*/ 4676640 w 4676640"/>
                <a:gd name="connsiteY7" fmla="*/ 706941 h 897427"/>
                <a:gd name="connsiteX8" fmla="*/ 4557780 w 4676640"/>
                <a:gd name="connsiteY8" fmla="*/ 683893 h 897427"/>
                <a:gd name="connsiteX9" fmla="*/ 2367609 w 4676640"/>
                <a:gd name="connsiteY9" fmla="*/ 524016 h 897427"/>
                <a:gd name="connsiteX10" fmla="*/ 177438 w 4676640"/>
                <a:gd name="connsiteY10" fmla="*/ 683893 h 897427"/>
                <a:gd name="connsiteX11" fmla="*/ 58581 w 4676640"/>
                <a:gd name="connsiteY11" fmla="*/ 706940 h 897427"/>
                <a:gd name="connsiteX0" fmla="*/ 58581 w 4676640"/>
                <a:gd name="connsiteY0" fmla="*/ 706940 h 897427"/>
                <a:gd name="connsiteX1" fmla="*/ 0 w 4676640"/>
                <a:gd name="connsiteY1" fmla="*/ 897427 h 897427"/>
                <a:gd name="connsiteX2" fmla="*/ 229379 w 4676640"/>
                <a:gd name="connsiteY2" fmla="*/ 151558 h 897427"/>
                <a:gd name="connsiteX3" fmla="*/ 397395 w 4676640"/>
                <a:gd name="connsiteY3" fmla="*/ 124647 h 897427"/>
                <a:gd name="connsiteX4" fmla="*/ 2367609 w 4676640"/>
                <a:gd name="connsiteY4" fmla="*/ 0 h 897427"/>
                <a:gd name="connsiteX5" fmla="*/ 4337824 w 4676640"/>
                <a:gd name="connsiteY5" fmla="*/ 124647 h 897427"/>
                <a:gd name="connsiteX6" fmla="*/ 4505842 w 4676640"/>
                <a:gd name="connsiteY6" fmla="*/ 151558 h 897427"/>
                <a:gd name="connsiteX7" fmla="*/ 4676640 w 4676640"/>
                <a:gd name="connsiteY7" fmla="*/ 706941 h 897427"/>
                <a:gd name="connsiteX8" fmla="*/ 4557780 w 4676640"/>
                <a:gd name="connsiteY8" fmla="*/ 683893 h 897427"/>
                <a:gd name="connsiteX9" fmla="*/ 2367609 w 4676640"/>
                <a:gd name="connsiteY9" fmla="*/ 524016 h 897427"/>
                <a:gd name="connsiteX10" fmla="*/ 177438 w 4676640"/>
                <a:gd name="connsiteY10" fmla="*/ 683893 h 897427"/>
                <a:gd name="connsiteX11" fmla="*/ 58581 w 4676640"/>
                <a:gd name="connsiteY11" fmla="*/ 706940 h 897427"/>
                <a:gd name="connsiteX0" fmla="*/ 0 w 4618059"/>
                <a:gd name="connsiteY0" fmla="*/ 706940 h 706941"/>
                <a:gd name="connsiteX1" fmla="*/ 170798 w 4618059"/>
                <a:gd name="connsiteY1" fmla="*/ 151558 h 706941"/>
                <a:gd name="connsiteX2" fmla="*/ 338814 w 4618059"/>
                <a:gd name="connsiteY2" fmla="*/ 124647 h 706941"/>
                <a:gd name="connsiteX3" fmla="*/ 2309028 w 4618059"/>
                <a:gd name="connsiteY3" fmla="*/ 0 h 706941"/>
                <a:gd name="connsiteX4" fmla="*/ 4279243 w 4618059"/>
                <a:gd name="connsiteY4" fmla="*/ 124647 h 706941"/>
                <a:gd name="connsiteX5" fmla="*/ 4447261 w 4618059"/>
                <a:gd name="connsiteY5" fmla="*/ 151558 h 706941"/>
                <a:gd name="connsiteX6" fmla="*/ 4618059 w 4618059"/>
                <a:gd name="connsiteY6" fmla="*/ 706941 h 706941"/>
                <a:gd name="connsiteX7" fmla="*/ 4499199 w 4618059"/>
                <a:gd name="connsiteY7" fmla="*/ 683893 h 706941"/>
                <a:gd name="connsiteX8" fmla="*/ 2309028 w 4618059"/>
                <a:gd name="connsiteY8" fmla="*/ 524016 h 706941"/>
                <a:gd name="connsiteX9" fmla="*/ 118857 w 4618059"/>
                <a:gd name="connsiteY9" fmla="*/ 683893 h 706941"/>
                <a:gd name="connsiteX10" fmla="*/ 0 w 4618059"/>
                <a:gd name="connsiteY10" fmla="*/ 706940 h 70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8059" h="706941">
                  <a:moveTo>
                    <a:pt x="0" y="706940"/>
                  </a:moveTo>
                  <a:lnTo>
                    <a:pt x="170798" y="151558"/>
                  </a:lnTo>
                  <a:lnTo>
                    <a:pt x="338814" y="124647"/>
                  </a:lnTo>
                  <a:cubicBezTo>
                    <a:pt x="874222" y="46777"/>
                    <a:pt x="1560627" y="0"/>
                    <a:pt x="2309028" y="0"/>
                  </a:cubicBezTo>
                  <a:cubicBezTo>
                    <a:pt x="3057429" y="0"/>
                    <a:pt x="3743835" y="46777"/>
                    <a:pt x="4279243" y="124647"/>
                  </a:cubicBezTo>
                  <a:lnTo>
                    <a:pt x="4447261" y="151558"/>
                  </a:lnTo>
                  <a:lnTo>
                    <a:pt x="4618059" y="706941"/>
                  </a:lnTo>
                  <a:lnTo>
                    <a:pt x="4499199" y="683893"/>
                  </a:lnTo>
                  <a:cubicBezTo>
                    <a:pt x="3938685" y="585113"/>
                    <a:pt x="3164343" y="524016"/>
                    <a:pt x="2309028" y="524016"/>
                  </a:cubicBezTo>
                  <a:cubicBezTo>
                    <a:pt x="1453713" y="524016"/>
                    <a:pt x="679371" y="585113"/>
                    <a:pt x="118857" y="683893"/>
                  </a:cubicBezTo>
                  <a:lnTo>
                    <a:pt x="0" y="706940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75" name="TextBox 16">
              <a:extLst>
                <a:ext uri="{FF2B5EF4-FFF2-40B4-BE49-F238E27FC236}">
                  <a16:creationId xmlns:a16="http://schemas.microsoft.com/office/drawing/2014/main" id="{8F38980E-CA1D-404F-A1BD-0B8E11E8B848}"/>
                </a:ext>
              </a:extLst>
            </p:cNvPr>
            <p:cNvSpPr txBox="1"/>
            <p:nvPr/>
          </p:nvSpPr>
          <p:spPr>
            <a:xfrm>
              <a:off x="7422776" y="2239045"/>
              <a:ext cx="2124762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Contract Length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090ACD-6260-46B2-8F41-C9EB0B81A5C0}"/>
              </a:ext>
            </a:extLst>
          </p:cNvPr>
          <p:cNvGrpSpPr/>
          <p:nvPr/>
        </p:nvGrpSpPr>
        <p:grpSpPr>
          <a:xfrm>
            <a:off x="6566018" y="2734630"/>
            <a:ext cx="4131155" cy="652648"/>
            <a:chOff x="6346926" y="2597284"/>
            <a:chExt cx="4276462" cy="675604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E2B5543-78C8-4864-AE98-76A09742A100}"/>
                </a:ext>
              </a:extLst>
            </p:cNvPr>
            <p:cNvSpPr>
              <a:spLocks/>
            </p:cNvSpPr>
            <p:nvPr/>
          </p:nvSpPr>
          <p:spPr>
            <a:xfrm rot="10800000">
              <a:off x="6346926" y="2597284"/>
              <a:ext cx="4276462" cy="675573"/>
            </a:xfrm>
            <a:custGeom>
              <a:avLst/>
              <a:gdLst>
                <a:gd name="connsiteX0" fmla="*/ 0 w 4293119"/>
                <a:gd name="connsiteY0" fmla="*/ 729736 h 729736"/>
                <a:gd name="connsiteX1" fmla="*/ 186144 w 4293119"/>
                <a:gd name="connsiteY1" fmla="*/ 124453 h 729736"/>
                <a:gd name="connsiteX2" fmla="*/ 423118 w 4293119"/>
                <a:gd name="connsiteY2" fmla="*/ 93223 h 729736"/>
                <a:gd name="connsiteX3" fmla="*/ 2154887 w 4293119"/>
                <a:gd name="connsiteY3" fmla="*/ 0 h 729736"/>
                <a:gd name="connsiteX4" fmla="*/ 3886656 w 4293119"/>
                <a:gd name="connsiteY4" fmla="*/ 93224 h 729736"/>
                <a:gd name="connsiteX5" fmla="*/ 4123632 w 4293119"/>
                <a:gd name="connsiteY5" fmla="*/ 124453 h 729736"/>
                <a:gd name="connsiteX6" fmla="*/ 4293119 w 4293119"/>
                <a:gd name="connsiteY6" fmla="*/ 675573 h 729736"/>
                <a:gd name="connsiteX7" fmla="*/ 4125102 w 4293119"/>
                <a:gd name="connsiteY7" fmla="*/ 648662 h 729736"/>
                <a:gd name="connsiteX8" fmla="*/ 2154887 w 4293119"/>
                <a:gd name="connsiteY8" fmla="*/ 524015 h 729736"/>
                <a:gd name="connsiteX9" fmla="*/ 184673 w 4293119"/>
                <a:gd name="connsiteY9" fmla="*/ 648662 h 729736"/>
                <a:gd name="connsiteX10" fmla="*/ 16657 w 4293119"/>
                <a:gd name="connsiteY10" fmla="*/ 675573 h 729736"/>
                <a:gd name="connsiteX0" fmla="*/ 0 w 4276462"/>
                <a:gd name="connsiteY0" fmla="*/ 675573 h 675573"/>
                <a:gd name="connsiteX1" fmla="*/ 169487 w 4276462"/>
                <a:gd name="connsiteY1" fmla="*/ 124453 h 675573"/>
                <a:gd name="connsiteX2" fmla="*/ 406461 w 4276462"/>
                <a:gd name="connsiteY2" fmla="*/ 93223 h 675573"/>
                <a:gd name="connsiteX3" fmla="*/ 2138230 w 4276462"/>
                <a:gd name="connsiteY3" fmla="*/ 0 h 675573"/>
                <a:gd name="connsiteX4" fmla="*/ 3869999 w 4276462"/>
                <a:gd name="connsiteY4" fmla="*/ 93224 h 675573"/>
                <a:gd name="connsiteX5" fmla="*/ 4106975 w 4276462"/>
                <a:gd name="connsiteY5" fmla="*/ 124453 h 675573"/>
                <a:gd name="connsiteX6" fmla="*/ 4276462 w 4276462"/>
                <a:gd name="connsiteY6" fmla="*/ 675573 h 675573"/>
                <a:gd name="connsiteX7" fmla="*/ 4108445 w 4276462"/>
                <a:gd name="connsiteY7" fmla="*/ 648662 h 675573"/>
                <a:gd name="connsiteX8" fmla="*/ 2138230 w 4276462"/>
                <a:gd name="connsiteY8" fmla="*/ 524015 h 675573"/>
                <a:gd name="connsiteX9" fmla="*/ 168016 w 4276462"/>
                <a:gd name="connsiteY9" fmla="*/ 648662 h 675573"/>
                <a:gd name="connsiteX10" fmla="*/ 0 w 4276462"/>
                <a:gd name="connsiteY10" fmla="*/ 675573 h 67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462" h="675573">
                  <a:moveTo>
                    <a:pt x="0" y="675573"/>
                  </a:moveTo>
                  <a:lnTo>
                    <a:pt x="169487" y="124453"/>
                  </a:lnTo>
                  <a:lnTo>
                    <a:pt x="406461" y="93223"/>
                  </a:lnTo>
                  <a:cubicBezTo>
                    <a:pt x="900805" y="34367"/>
                    <a:pt x="1496744" y="0"/>
                    <a:pt x="2138230" y="0"/>
                  </a:cubicBezTo>
                  <a:cubicBezTo>
                    <a:pt x="2779716" y="0"/>
                    <a:pt x="3375656" y="34367"/>
                    <a:pt x="3869999" y="93224"/>
                  </a:cubicBezTo>
                  <a:lnTo>
                    <a:pt x="4106975" y="124453"/>
                  </a:lnTo>
                  <a:lnTo>
                    <a:pt x="4276462" y="675573"/>
                  </a:lnTo>
                  <a:lnTo>
                    <a:pt x="4108445" y="648662"/>
                  </a:lnTo>
                  <a:cubicBezTo>
                    <a:pt x="3573037" y="570792"/>
                    <a:pt x="2886631" y="524015"/>
                    <a:pt x="2138230" y="524015"/>
                  </a:cubicBezTo>
                  <a:cubicBezTo>
                    <a:pt x="1389829" y="524015"/>
                    <a:pt x="703424" y="570792"/>
                    <a:pt x="168016" y="648662"/>
                  </a:cubicBezTo>
                  <a:lnTo>
                    <a:pt x="0" y="675573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76" name="TextBox 16">
              <a:extLst>
                <a:ext uri="{FF2B5EF4-FFF2-40B4-BE49-F238E27FC236}">
                  <a16:creationId xmlns:a16="http://schemas.microsoft.com/office/drawing/2014/main" id="{E75C51FA-32F8-4E6E-819C-CE28E7FEED5C}"/>
                </a:ext>
              </a:extLst>
            </p:cNvPr>
            <p:cNvSpPr txBox="1"/>
            <p:nvPr/>
          </p:nvSpPr>
          <p:spPr>
            <a:xfrm>
              <a:off x="7086569" y="2769968"/>
              <a:ext cx="2797172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Free Withdrawals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3B74B6-DEB8-4367-B82E-D8B818DFE36A}"/>
              </a:ext>
            </a:extLst>
          </p:cNvPr>
          <p:cNvGrpSpPr/>
          <p:nvPr/>
        </p:nvGrpSpPr>
        <p:grpSpPr>
          <a:xfrm>
            <a:off x="6729746" y="3267026"/>
            <a:ext cx="3803699" cy="626436"/>
            <a:chOff x="6516413" y="3148405"/>
            <a:chExt cx="3937488" cy="648470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B42C31B-DD41-4C2B-BF0D-6AAE046BAAEE}"/>
                </a:ext>
              </a:extLst>
            </p:cNvPr>
            <p:cNvSpPr/>
            <p:nvPr/>
          </p:nvSpPr>
          <p:spPr>
            <a:xfrm rot="10800000">
              <a:off x="6516413" y="3148405"/>
              <a:ext cx="3937488" cy="648470"/>
            </a:xfrm>
            <a:custGeom>
              <a:avLst/>
              <a:gdLst>
                <a:gd name="connsiteX0" fmla="*/ 4030935 w 4124382"/>
                <a:gd name="connsiteY0" fmla="*/ 648470 h 952331"/>
                <a:gd name="connsiteX1" fmla="*/ 3793959 w 4124382"/>
                <a:gd name="connsiteY1" fmla="*/ 617241 h 952331"/>
                <a:gd name="connsiteX2" fmla="*/ 2062190 w 4124382"/>
                <a:gd name="connsiteY2" fmla="*/ 524017 h 952331"/>
                <a:gd name="connsiteX3" fmla="*/ 330421 w 4124382"/>
                <a:gd name="connsiteY3" fmla="*/ 617240 h 952331"/>
                <a:gd name="connsiteX4" fmla="*/ 93447 w 4124382"/>
                <a:gd name="connsiteY4" fmla="*/ 648470 h 952331"/>
                <a:gd name="connsiteX5" fmla="*/ 261406 w 4124382"/>
                <a:gd name="connsiteY5" fmla="*/ 102319 h 952331"/>
                <a:gd name="connsiteX6" fmla="*/ 330421 w 4124382"/>
                <a:gd name="connsiteY6" fmla="*/ 93223 h 952331"/>
                <a:gd name="connsiteX7" fmla="*/ 2062190 w 4124382"/>
                <a:gd name="connsiteY7" fmla="*/ 0 h 952331"/>
                <a:gd name="connsiteX8" fmla="*/ 3793959 w 4124382"/>
                <a:gd name="connsiteY8" fmla="*/ 93224 h 952331"/>
                <a:gd name="connsiteX9" fmla="*/ 3862976 w 4124382"/>
                <a:gd name="connsiteY9" fmla="*/ 102319 h 952331"/>
                <a:gd name="connsiteX10" fmla="*/ 4124382 w 4124382"/>
                <a:gd name="connsiteY10" fmla="*/ 952331 h 952331"/>
                <a:gd name="connsiteX11" fmla="*/ 4094629 w 4124382"/>
                <a:gd name="connsiteY11" fmla="*/ 855583 h 952331"/>
                <a:gd name="connsiteX12" fmla="*/ 4124382 w 4124382"/>
                <a:gd name="connsiteY12" fmla="*/ 952331 h 952331"/>
                <a:gd name="connsiteX13" fmla="*/ 0 w 4124382"/>
                <a:gd name="connsiteY13" fmla="*/ 952331 h 952331"/>
                <a:gd name="connsiteX14" fmla="*/ 0 w 4124382"/>
                <a:gd name="connsiteY14" fmla="*/ 952331 h 952331"/>
                <a:gd name="connsiteX15" fmla="*/ 29753 w 4124382"/>
                <a:gd name="connsiteY15" fmla="*/ 855583 h 952331"/>
                <a:gd name="connsiteX0" fmla="*/ 4030935 w 4030935"/>
                <a:gd name="connsiteY0" fmla="*/ 648470 h 952331"/>
                <a:gd name="connsiteX1" fmla="*/ 3793959 w 4030935"/>
                <a:gd name="connsiteY1" fmla="*/ 617241 h 952331"/>
                <a:gd name="connsiteX2" fmla="*/ 2062190 w 4030935"/>
                <a:gd name="connsiteY2" fmla="*/ 524017 h 952331"/>
                <a:gd name="connsiteX3" fmla="*/ 330421 w 4030935"/>
                <a:gd name="connsiteY3" fmla="*/ 617240 h 952331"/>
                <a:gd name="connsiteX4" fmla="*/ 93447 w 4030935"/>
                <a:gd name="connsiteY4" fmla="*/ 648470 h 952331"/>
                <a:gd name="connsiteX5" fmla="*/ 261406 w 4030935"/>
                <a:gd name="connsiteY5" fmla="*/ 102319 h 952331"/>
                <a:gd name="connsiteX6" fmla="*/ 330421 w 4030935"/>
                <a:gd name="connsiteY6" fmla="*/ 93223 h 952331"/>
                <a:gd name="connsiteX7" fmla="*/ 2062190 w 4030935"/>
                <a:gd name="connsiteY7" fmla="*/ 0 h 952331"/>
                <a:gd name="connsiteX8" fmla="*/ 3793959 w 4030935"/>
                <a:gd name="connsiteY8" fmla="*/ 93224 h 952331"/>
                <a:gd name="connsiteX9" fmla="*/ 3862976 w 4030935"/>
                <a:gd name="connsiteY9" fmla="*/ 102319 h 952331"/>
                <a:gd name="connsiteX10" fmla="*/ 4030935 w 4030935"/>
                <a:gd name="connsiteY10" fmla="*/ 648470 h 952331"/>
                <a:gd name="connsiteX11" fmla="*/ 0 w 4030935"/>
                <a:gd name="connsiteY11" fmla="*/ 952331 h 952331"/>
                <a:gd name="connsiteX12" fmla="*/ 0 w 4030935"/>
                <a:gd name="connsiteY12" fmla="*/ 952331 h 952331"/>
                <a:gd name="connsiteX13" fmla="*/ 29753 w 4030935"/>
                <a:gd name="connsiteY13" fmla="*/ 855583 h 952331"/>
                <a:gd name="connsiteX14" fmla="*/ 0 w 4030935"/>
                <a:gd name="connsiteY14" fmla="*/ 952331 h 952331"/>
                <a:gd name="connsiteX0" fmla="*/ 4030935 w 4030935"/>
                <a:gd name="connsiteY0" fmla="*/ 648470 h 952331"/>
                <a:gd name="connsiteX1" fmla="*/ 3793959 w 4030935"/>
                <a:gd name="connsiteY1" fmla="*/ 617241 h 952331"/>
                <a:gd name="connsiteX2" fmla="*/ 2062190 w 4030935"/>
                <a:gd name="connsiteY2" fmla="*/ 524017 h 952331"/>
                <a:gd name="connsiteX3" fmla="*/ 330421 w 4030935"/>
                <a:gd name="connsiteY3" fmla="*/ 617240 h 952331"/>
                <a:gd name="connsiteX4" fmla="*/ 93447 w 4030935"/>
                <a:gd name="connsiteY4" fmla="*/ 648470 h 952331"/>
                <a:gd name="connsiteX5" fmla="*/ 261406 w 4030935"/>
                <a:gd name="connsiteY5" fmla="*/ 102319 h 952331"/>
                <a:gd name="connsiteX6" fmla="*/ 330421 w 4030935"/>
                <a:gd name="connsiteY6" fmla="*/ 93223 h 952331"/>
                <a:gd name="connsiteX7" fmla="*/ 2062190 w 4030935"/>
                <a:gd name="connsiteY7" fmla="*/ 0 h 952331"/>
                <a:gd name="connsiteX8" fmla="*/ 3793959 w 4030935"/>
                <a:gd name="connsiteY8" fmla="*/ 93224 h 952331"/>
                <a:gd name="connsiteX9" fmla="*/ 3862976 w 4030935"/>
                <a:gd name="connsiteY9" fmla="*/ 102319 h 952331"/>
                <a:gd name="connsiteX10" fmla="*/ 4030935 w 4030935"/>
                <a:gd name="connsiteY10" fmla="*/ 648470 h 952331"/>
                <a:gd name="connsiteX11" fmla="*/ 0 w 4030935"/>
                <a:gd name="connsiteY11" fmla="*/ 952331 h 952331"/>
                <a:gd name="connsiteX12" fmla="*/ 0 w 4030935"/>
                <a:gd name="connsiteY12" fmla="*/ 952331 h 952331"/>
                <a:gd name="connsiteX13" fmla="*/ 29753 w 4030935"/>
                <a:gd name="connsiteY13" fmla="*/ 855583 h 952331"/>
                <a:gd name="connsiteX14" fmla="*/ 0 w 4030935"/>
                <a:gd name="connsiteY14" fmla="*/ 952331 h 952331"/>
                <a:gd name="connsiteX0" fmla="*/ 4030935 w 4030935"/>
                <a:gd name="connsiteY0" fmla="*/ 648470 h 952331"/>
                <a:gd name="connsiteX1" fmla="*/ 3793959 w 4030935"/>
                <a:gd name="connsiteY1" fmla="*/ 617241 h 952331"/>
                <a:gd name="connsiteX2" fmla="*/ 2062190 w 4030935"/>
                <a:gd name="connsiteY2" fmla="*/ 524017 h 952331"/>
                <a:gd name="connsiteX3" fmla="*/ 330421 w 4030935"/>
                <a:gd name="connsiteY3" fmla="*/ 617240 h 952331"/>
                <a:gd name="connsiteX4" fmla="*/ 93447 w 4030935"/>
                <a:gd name="connsiteY4" fmla="*/ 648470 h 952331"/>
                <a:gd name="connsiteX5" fmla="*/ 261406 w 4030935"/>
                <a:gd name="connsiteY5" fmla="*/ 102319 h 952331"/>
                <a:gd name="connsiteX6" fmla="*/ 330421 w 4030935"/>
                <a:gd name="connsiteY6" fmla="*/ 93223 h 952331"/>
                <a:gd name="connsiteX7" fmla="*/ 2062190 w 4030935"/>
                <a:gd name="connsiteY7" fmla="*/ 0 h 952331"/>
                <a:gd name="connsiteX8" fmla="*/ 3793959 w 4030935"/>
                <a:gd name="connsiteY8" fmla="*/ 93224 h 952331"/>
                <a:gd name="connsiteX9" fmla="*/ 3862976 w 4030935"/>
                <a:gd name="connsiteY9" fmla="*/ 102319 h 952331"/>
                <a:gd name="connsiteX10" fmla="*/ 4030935 w 4030935"/>
                <a:gd name="connsiteY10" fmla="*/ 648470 h 952331"/>
                <a:gd name="connsiteX11" fmla="*/ 29753 w 4030935"/>
                <a:gd name="connsiteY11" fmla="*/ 855583 h 952331"/>
                <a:gd name="connsiteX12" fmla="*/ 0 w 4030935"/>
                <a:gd name="connsiteY12" fmla="*/ 952331 h 952331"/>
                <a:gd name="connsiteX13" fmla="*/ 29753 w 4030935"/>
                <a:gd name="connsiteY13" fmla="*/ 855583 h 952331"/>
                <a:gd name="connsiteX0" fmla="*/ 3937488 w 3937488"/>
                <a:gd name="connsiteY0" fmla="*/ 648470 h 648470"/>
                <a:gd name="connsiteX1" fmla="*/ 3700512 w 3937488"/>
                <a:gd name="connsiteY1" fmla="*/ 617241 h 648470"/>
                <a:gd name="connsiteX2" fmla="*/ 1968743 w 3937488"/>
                <a:gd name="connsiteY2" fmla="*/ 524017 h 648470"/>
                <a:gd name="connsiteX3" fmla="*/ 236974 w 3937488"/>
                <a:gd name="connsiteY3" fmla="*/ 617240 h 648470"/>
                <a:gd name="connsiteX4" fmla="*/ 0 w 3937488"/>
                <a:gd name="connsiteY4" fmla="*/ 648470 h 648470"/>
                <a:gd name="connsiteX5" fmla="*/ 167959 w 3937488"/>
                <a:gd name="connsiteY5" fmla="*/ 102319 h 648470"/>
                <a:gd name="connsiteX6" fmla="*/ 236974 w 3937488"/>
                <a:gd name="connsiteY6" fmla="*/ 93223 h 648470"/>
                <a:gd name="connsiteX7" fmla="*/ 1968743 w 3937488"/>
                <a:gd name="connsiteY7" fmla="*/ 0 h 648470"/>
                <a:gd name="connsiteX8" fmla="*/ 3700512 w 3937488"/>
                <a:gd name="connsiteY8" fmla="*/ 93224 h 648470"/>
                <a:gd name="connsiteX9" fmla="*/ 3769529 w 3937488"/>
                <a:gd name="connsiteY9" fmla="*/ 102319 h 648470"/>
                <a:gd name="connsiteX10" fmla="*/ 3937488 w 3937488"/>
                <a:gd name="connsiteY10" fmla="*/ 648470 h 6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37488" h="648470">
                  <a:moveTo>
                    <a:pt x="3937488" y="648470"/>
                  </a:moveTo>
                  <a:lnTo>
                    <a:pt x="3700512" y="617241"/>
                  </a:lnTo>
                  <a:cubicBezTo>
                    <a:pt x="3206169" y="558384"/>
                    <a:pt x="2610229" y="524017"/>
                    <a:pt x="1968743" y="524017"/>
                  </a:cubicBezTo>
                  <a:cubicBezTo>
                    <a:pt x="1327257" y="524017"/>
                    <a:pt x="731318" y="558384"/>
                    <a:pt x="236974" y="617240"/>
                  </a:cubicBezTo>
                  <a:lnTo>
                    <a:pt x="0" y="648470"/>
                  </a:lnTo>
                  <a:lnTo>
                    <a:pt x="167959" y="102319"/>
                  </a:lnTo>
                  <a:lnTo>
                    <a:pt x="236974" y="93223"/>
                  </a:lnTo>
                  <a:cubicBezTo>
                    <a:pt x="731318" y="34367"/>
                    <a:pt x="1327257" y="0"/>
                    <a:pt x="1968743" y="0"/>
                  </a:cubicBezTo>
                  <a:cubicBezTo>
                    <a:pt x="2610229" y="0"/>
                    <a:pt x="3206169" y="34367"/>
                    <a:pt x="3700512" y="93224"/>
                  </a:cubicBezTo>
                  <a:lnTo>
                    <a:pt x="3769529" y="102319"/>
                  </a:lnTo>
                  <a:lnTo>
                    <a:pt x="3937488" y="648470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77" name="TextBox 16">
              <a:extLst>
                <a:ext uri="{FF2B5EF4-FFF2-40B4-BE49-F238E27FC236}">
                  <a16:creationId xmlns:a16="http://schemas.microsoft.com/office/drawing/2014/main" id="{7379846B-FD4A-4EEC-B50A-310E23AC2C25}"/>
                </a:ext>
              </a:extLst>
            </p:cNvPr>
            <p:cNvSpPr txBox="1"/>
            <p:nvPr/>
          </p:nvSpPr>
          <p:spPr>
            <a:xfrm>
              <a:off x="7258051" y="3285695"/>
              <a:ext cx="2454214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Index Selection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E334BD-0006-4B8A-83CB-898739FE8D89}"/>
              </a:ext>
            </a:extLst>
          </p:cNvPr>
          <p:cNvGrpSpPr/>
          <p:nvPr/>
        </p:nvGrpSpPr>
        <p:grpSpPr>
          <a:xfrm>
            <a:off x="6891998" y="3794619"/>
            <a:ext cx="3479195" cy="605068"/>
            <a:chOff x="6684372" y="3694555"/>
            <a:chExt cx="3601570" cy="626350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491B8FD-008F-45AE-9991-DFFF5EF389B3}"/>
                </a:ext>
              </a:extLst>
            </p:cNvPr>
            <p:cNvSpPr/>
            <p:nvPr/>
          </p:nvSpPr>
          <p:spPr>
            <a:xfrm rot="10800000">
              <a:off x="6684372" y="3694555"/>
              <a:ext cx="3601570" cy="626335"/>
            </a:xfrm>
            <a:custGeom>
              <a:avLst/>
              <a:gdLst>
                <a:gd name="connsiteX0" fmla="*/ 3816176 w 3816176"/>
                <a:gd name="connsiteY0" fmla="*/ 975250 h 975250"/>
                <a:gd name="connsiteX1" fmla="*/ 3708873 w 3816176"/>
                <a:gd name="connsiteY1" fmla="*/ 626335 h 975250"/>
                <a:gd name="connsiteX2" fmla="*/ 3639856 w 3816176"/>
                <a:gd name="connsiteY2" fmla="*/ 617240 h 975250"/>
                <a:gd name="connsiteX3" fmla="*/ 1908087 w 3816176"/>
                <a:gd name="connsiteY3" fmla="*/ 524016 h 975250"/>
                <a:gd name="connsiteX4" fmla="*/ 176318 w 3816176"/>
                <a:gd name="connsiteY4" fmla="*/ 617239 h 975250"/>
                <a:gd name="connsiteX5" fmla="*/ 107303 w 3816176"/>
                <a:gd name="connsiteY5" fmla="*/ 626335 h 975250"/>
                <a:gd name="connsiteX6" fmla="*/ 0 w 3816176"/>
                <a:gd name="connsiteY6" fmla="*/ 975250 h 975250"/>
                <a:gd name="connsiteX7" fmla="*/ 0 w 3816176"/>
                <a:gd name="connsiteY7" fmla="*/ 975250 h 975250"/>
                <a:gd name="connsiteX8" fmla="*/ 274484 w 3816176"/>
                <a:gd name="connsiteY8" fmla="*/ 82714 h 975250"/>
                <a:gd name="connsiteX9" fmla="*/ 431697 w 3816176"/>
                <a:gd name="connsiteY9" fmla="*/ 65882 h 975250"/>
                <a:gd name="connsiteX10" fmla="*/ 1908087 w 3816176"/>
                <a:gd name="connsiteY10" fmla="*/ 0 h 975250"/>
                <a:gd name="connsiteX11" fmla="*/ 3384477 w 3816176"/>
                <a:gd name="connsiteY11" fmla="*/ 65882 h 975250"/>
                <a:gd name="connsiteX12" fmla="*/ 3541692 w 3816176"/>
                <a:gd name="connsiteY12" fmla="*/ 82714 h 975250"/>
                <a:gd name="connsiteX13" fmla="*/ 3816176 w 3816176"/>
                <a:gd name="connsiteY13" fmla="*/ 975250 h 975250"/>
                <a:gd name="connsiteX0" fmla="*/ 3541692 w 3708873"/>
                <a:gd name="connsiteY0" fmla="*/ 82714 h 975250"/>
                <a:gd name="connsiteX1" fmla="*/ 3708873 w 3708873"/>
                <a:gd name="connsiteY1" fmla="*/ 626335 h 975250"/>
                <a:gd name="connsiteX2" fmla="*/ 3639856 w 3708873"/>
                <a:gd name="connsiteY2" fmla="*/ 617240 h 975250"/>
                <a:gd name="connsiteX3" fmla="*/ 1908087 w 3708873"/>
                <a:gd name="connsiteY3" fmla="*/ 524016 h 975250"/>
                <a:gd name="connsiteX4" fmla="*/ 176318 w 3708873"/>
                <a:gd name="connsiteY4" fmla="*/ 617239 h 975250"/>
                <a:gd name="connsiteX5" fmla="*/ 107303 w 3708873"/>
                <a:gd name="connsiteY5" fmla="*/ 626335 h 975250"/>
                <a:gd name="connsiteX6" fmla="*/ 0 w 3708873"/>
                <a:gd name="connsiteY6" fmla="*/ 975250 h 975250"/>
                <a:gd name="connsiteX7" fmla="*/ 0 w 3708873"/>
                <a:gd name="connsiteY7" fmla="*/ 975250 h 975250"/>
                <a:gd name="connsiteX8" fmla="*/ 274484 w 3708873"/>
                <a:gd name="connsiteY8" fmla="*/ 82714 h 975250"/>
                <a:gd name="connsiteX9" fmla="*/ 431697 w 3708873"/>
                <a:gd name="connsiteY9" fmla="*/ 65882 h 975250"/>
                <a:gd name="connsiteX10" fmla="*/ 1908087 w 3708873"/>
                <a:gd name="connsiteY10" fmla="*/ 0 h 975250"/>
                <a:gd name="connsiteX11" fmla="*/ 3384477 w 3708873"/>
                <a:gd name="connsiteY11" fmla="*/ 65882 h 975250"/>
                <a:gd name="connsiteX12" fmla="*/ 3541692 w 3708873"/>
                <a:gd name="connsiteY12" fmla="*/ 82714 h 975250"/>
                <a:gd name="connsiteX0" fmla="*/ 3541692 w 3708873"/>
                <a:gd name="connsiteY0" fmla="*/ 82714 h 975250"/>
                <a:gd name="connsiteX1" fmla="*/ 3708873 w 3708873"/>
                <a:gd name="connsiteY1" fmla="*/ 626335 h 975250"/>
                <a:gd name="connsiteX2" fmla="*/ 3639856 w 3708873"/>
                <a:gd name="connsiteY2" fmla="*/ 617240 h 975250"/>
                <a:gd name="connsiteX3" fmla="*/ 1908087 w 3708873"/>
                <a:gd name="connsiteY3" fmla="*/ 524016 h 975250"/>
                <a:gd name="connsiteX4" fmla="*/ 176318 w 3708873"/>
                <a:gd name="connsiteY4" fmla="*/ 617239 h 975250"/>
                <a:gd name="connsiteX5" fmla="*/ 107303 w 3708873"/>
                <a:gd name="connsiteY5" fmla="*/ 626335 h 975250"/>
                <a:gd name="connsiteX6" fmla="*/ 0 w 3708873"/>
                <a:gd name="connsiteY6" fmla="*/ 975250 h 975250"/>
                <a:gd name="connsiteX7" fmla="*/ 274484 w 3708873"/>
                <a:gd name="connsiteY7" fmla="*/ 82714 h 975250"/>
                <a:gd name="connsiteX8" fmla="*/ 431697 w 3708873"/>
                <a:gd name="connsiteY8" fmla="*/ 65882 h 975250"/>
                <a:gd name="connsiteX9" fmla="*/ 1908087 w 3708873"/>
                <a:gd name="connsiteY9" fmla="*/ 0 h 975250"/>
                <a:gd name="connsiteX10" fmla="*/ 3384477 w 3708873"/>
                <a:gd name="connsiteY10" fmla="*/ 65882 h 975250"/>
                <a:gd name="connsiteX11" fmla="*/ 3541692 w 3708873"/>
                <a:gd name="connsiteY11" fmla="*/ 82714 h 975250"/>
                <a:gd name="connsiteX0" fmla="*/ 3434389 w 3601570"/>
                <a:gd name="connsiteY0" fmla="*/ 82714 h 626335"/>
                <a:gd name="connsiteX1" fmla="*/ 3601570 w 3601570"/>
                <a:gd name="connsiteY1" fmla="*/ 626335 h 626335"/>
                <a:gd name="connsiteX2" fmla="*/ 3532553 w 3601570"/>
                <a:gd name="connsiteY2" fmla="*/ 617240 h 626335"/>
                <a:gd name="connsiteX3" fmla="*/ 1800784 w 3601570"/>
                <a:gd name="connsiteY3" fmla="*/ 524016 h 626335"/>
                <a:gd name="connsiteX4" fmla="*/ 69015 w 3601570"/>
                <a:gd name="connsiteY4" fmla="*/ 617239 h 626335"/>
                <a:gd name="connsiteX5" fmla="*/ 0 w 3601570"/>
                <a:gd name="connsiteY5" fmla="*/ 626335 h 626335"/>
                <a:gd name="connsiteX6" fmla="*/ 167181 w 3601570"/>
                <a:gd name="connsiteY6" fmla="*/ 82714 h 626335"/>
                <a:gd name="connsiteX7" fmla="*/ 324394 w 3601570"/>
                <a:gd name="connsiteY7" fmla="*/ 65882 h 626335"/>
                <a:gd name="connsiteX8" fmla="*/ 1800784 w 3601570"/>
                <a:gd name="connsiteY8" fmla="*/ 0 h 626335"/>
                <a:gd name="connsiteX9" fmla="*/ 3277174 w 3601570"/>
                <a:gd name="connsiteY9" fmla="*/ 65882 h 626335"/>
                <a:gd name="connsiteX10" fmla="*/ 3434389 w 3601570"/>
                <a:gd name="connsiteY10" fmla="*/ 82714 h 62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01570" h="626335">
                  <a:moveTo>
                    <a:pt x="3434389" y="82714"/>
                  </a:moveTo>
                  <a:lnTo>
                    <a:pt x="3601570" y="626335"/>
                  </a:lnTo>
                  <a:lnTo>
                    <a:pt x="3532553" y="617240"/>
                  </a:lnTo>
                  <a:cubicBezTo>
                    <a:pt x="3038210" y="558383"/>
                    <a:pt x="2442270" y="524016"/>
                    <a:pt x="1800784" y="524016"/>
                  </a:cubicBezTo>
                  <a:cubicBezTo>
                    <a:pt x="1159298" y="524016"/>
                    <a:pt x="563359" y="558383"/>
                    <a:pt x="69015" y="617239"/>
                  </a:cubicBezTo>
                  <a:lnTo>
                    <a:pt x="0" y="626335"/>
                  </a:lnTo>
                  <a:lnTo>
                    <a:pt x="167181" y="82714"/>
                  </a:lnTo>
                  <a:lnTo>
                    <a:pt x="324394" y="65882"/>
                  </a:lnTo>
                  <a:cubicBezTo>
                    <a:pt x="763270" y="23866"/>
                    <a:pt x="1266212" y="0"/>
                    <a:pt x="1800784" y="0"/>
                  </a:cubicBezTo>
                  <a:cubicBezTo>
                    <a:pt x="2335356" y="0"/>
                    <a:pt x="2838298" y="23866"/>
                    <a:pt x="3277174" y="65882"/>
                  </a:cubicBezTo>
                  <a:lnTo>
                    <a:pt x="3434389" y="82714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122" name="TextBox 16">
              <a:extLst>
                <a:ext uri="{FF2B5EF4-FFF2-40B4-BE49-F238E27FC236}">
                  <a16:creationId xmlns:a16="http://schemas.microsoft.com/office/drawing/2014/main" id="{49CBD127-56BB-4108-BE4C-8407C1DD805D}"/>
                </a:ext>
              </a:extLst>
            </p:cNvPr>
            <p:cNvSpPr txBox="1"/>
            <p:nvPr/>
          </p:nvSpPr>
          <p:spPr>
            <a:xfrm>
              <a:off x="6944979" y="3817985"/>
              <a:ext cx="3080357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Crediting Method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CC9906A-09B8-4D89-AED8-2B260400588F}"/>
              </a:ext>
            </a:extLst>
          </p:cNvPr>
          <p:cNvGrpSpPr/>
          <p:nvPr/>
        </p:nvGrpSpPr>
        <p:grpSpPr>
          <a:xfrm>
            <a:off x="5918917" y="418675"/>
            <a:ext cx="5425358" cy="943729"/>
            <a:chOff x="5918917" y="418675"/>
            <a:chExt cx="5425358" cy="9437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E87815-A6F2-4F37-9A2B-78D1EE762005}"/>
                </a:ext>
              </a:extLst>
            </p:cNvPr>
            <p:cNvGrpSpPr/>
            <p:nvPr/>
          </p:nvGrpSpPr>
          <p:grpSpPr>
            <a:xfrm>
              <a:off x="5924192" y="638288"/>
              <a:ext cx="5414807" cy="724116"/>
              <a:chOff x="5682525" y="427206"/>
              <a:chExt cx="5605264" cy="749586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DF5EBD1-9D2B-4577-AE77-BE6EDB7B85D9}"/>
                  </a:ext>
                </a:extLst>
              </p:cNvPr>
              <p:cNvSpPr/>
              <p:nvPr/>
            </p:nvSpPr>
            <p:spPr>
              <a:xfrm rot="10800000">
                <a:off x="5682525" y="427206"/>
                <a:ext cx="5605264" cy="749586"/>
              </a:xfrm>
              <a:custGeom>
                <a:avLst/>
                <a:gdLst>
                  <a:gd name="connsiteX0" fmla="*/ 27701 w 5605264"/>
                  <a:gd name="connsiteY0" fmla="*/ 749586 h 749586"/>
                  <a:gd name="connsiteX1" fmla="*/ 0 w 5605264"/>
                  <a:gd name="connsiteY1" fmla="*/ 739936 h 749586"/>
                  <a:gd name="connsiteX2" fmla="*/ 149920 w 5605264"/>
                  <a:gd name="connsiteY2" fmla="*/ 252443 h 749586"/>
                  <a:gd name="connsiteX3" fmla="*/ 234244 w 5605264"/>
                  <a:gd name="connsiteY3" fmla="*/ 229152 h 749586"/>
                  <a:gd name="connsiteX4" fmla="*/ 2802631 w 5605264"/>
                  <a:gd name="connsiteY4" fmla="*/ 0 h 749586"/>
                  <a:gd name="connsiteX5" fmla="*/ 5371018 w 5605264"/>
                  <a:gd name="connsiteY5" fmla="*/ 229152 h 749586"/>
                  <a:gd name="connsiteX6" fmla="*/ 5455345 w 5605264"/>
                  <a:gd name="connsiteY6" fmla="*/ 252444 h 749586"/>
                  <a:gd name="connsiteX7" fmla="*/ 5605264 w 5605264"/>
                  <a:gd name="connsiteY7" fmla="*/ 739936 h 749586"/>
                  <a:gd name="connsiteX8" fmla="*/ 5577563 w 5605264"/>
                  <a:gd name="connsiteY8" fmla="*/ 749585 h 749586"/>
                  <a:gd name="connsiteX9" fmla="*/ 5553675 w 5605264"/>
                  <a:gd name="connsiteY9" fmla="*/ 732413 h 749586"/>
                  <a:gd name="connsiteX10" fmla="*/ 2802632 w 5605264"/>
                  <a:gd name="connsiteY10" fmla="*/ 569925 h 749586"/>
                  <a:gd name="connsiteX11" fmla="*/ 51589 w 5605264"/>
                  <a:gd name="connsiteY11" fmla="*/ 732413 h 749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05264" h="749586">
                    <a:moveTo>
                      <a:pt x="27701" y="749586"/>
                    </a:moveTo>
                    <a:lnTo>
                      <a:pt x="0" y="739936"/>
                    </a:lnTo>
                    <a:lnTo>
                      <a:pt x="149920" y="252443"/>
                    </a:lnTo>
                    <a:lnTo>
                      <a:pt x="234244" y="229152"/>
                    </a:lnTo>
                    <a:cubicBezTo>
                      <a:pt x="790863" y="90898"/>
                      <a:pt x="1733487" y="0"/>
                      <a:pt x="2802631" y="0"/>
                    </a:cubicBezTo>
                    <a:cubicBezTo>
                      <a:pt x="3871775" y="0"/>
                      <a:pt x="4814399" y="90898"/>
                      <a:pt x="5371018" y="229152"/>
                    </a:cubicBezTo>
                    <a:lnTo>
                      <a:pt x="5455345" y="252444"/>
                    </a:lnTo>
                    <a:lnTo>
                      <a:pt x="5605264" y="739936"/>
                    </a:lnTo>
                    <a:lnTo>
                      <a:pt x="5577563" y="749585"/>
                    </a:lnTo>
                    <a:lnTo>
                      <a:pt x="5553675" y="732413"/>
                    </a:lnTo>
                    <a:cubicBezTo>
                      <a:pt x="5291831" y="639681"/>
                      <a:pt x="4159641" y="569925"/>
                      <a:pt x="2802632" y="569925"/>
                    </a:cubicBezTo>
                    <a:cubicBezTo>
                      <a:pt x="1445623" y="569925"/>
                      <a:pt x="313434" y="639681"/>
                      <a:pt x="51589" y="732413"/>
                    </a:cubicBezTo>
                    <a:close/>
                  </a:path>
                </a:pathLst>
              </a:custGeom>
              <a:solidFill>
                <a:srgbClr val="000044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LID4096"/>
              </a:p>
            </p:txBody>
          </p:sp>
          <p:sp>
            <p:nvSpPr>
              <p:cNvPr id="70" name="TextBox 16">
                <a:extLst>
                  <a:ext uri="{FF2B5EF4-FFF2-40B4-BE49-F238E27FC236}">
                    <a16:creationId xmlns:a16="http://schemas.microsoft.com/office/drawing/2014/main" id="{DF203879-DE6C-4055-9EEB-9D89E8059C3F}"/>
                  </a:ext>
                </a:extLst>
              </p:cNvPr>
              <p:cNvSpPr txBox="1"/>
              <p:nvPr/>
            </p:nvSpPr>
            <p:spPr>
              <a:xfrm>
                <a:off x="7183597" y="670285"/>
                <a:ext cx="2603121" cy="50292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Annuity Type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6EFB130-0FD3-4474-BF41-1C8606FF0F00}"/>
                </a:ext>
              </a:extLst>
            </p:cNvPr>
            <p:cNvGrpSpPr/>
            <p:nvPr/>
          </p:nvGrpSpPr>
          <p:grpSpPr>
            <a:xfrm>
              <a:off x="5918917" y="418675"/>
              <a:ext cx="5425358" cy="393532"/>
              <a:chOff x="5677064" y="199868"/>
              <a:chExt cx="5616186" cy="407374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C8BDBF4-5E4A-4D90-8570-416D3BA5EE67}"/>
                  </a:ext>
                </a:extLst>
              </p:cNvPr>
              <p:cNvSpPr/>
              <p:nvPr/>
            </p:nvSpPr>
            <p:spPr>
              <a:xfrm>
                <a:off x="5677064" y="199868"/>
                <a:ext cx="5616186" cy="406999"/>
              </a:xfrm>
              <a:prstGeom prst="ellipse">
                <a:avLst/>
              </a:prstGeom>
              <a:gradFill>
                <a:gsLst>
                  <a:gs pos="885">
                    <a:schemeClr val="bg2"/>
                  </a:gs>
                  <a:gs pos="57000">
                    <a:schemeClr val="accent1">
                      <a:lumMod val="4000"/>
                      <a:lumOff val="96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3" name="TextBox 16">
                <a:extLst>
                  <a:ext uri="{FF2B5EF4-FFF2-40B4-BE49-F238E27FC236}">
                    <a16:creationId xmlns:a16="http://schemas.microsoft.com/office/drawing/2014/main" id="{10AFCB9E-50FF-4957-B5BB-BADD5F0A5450}"/>
                  </a:ext>
                </a:extLst>
              </p:cNvPr>
              <p:cNvSpPr txBox="1"/>
              <p:nvPr/>
            </p:nvSpPr>
            <p:spPr>
              <a:xfrm>
                <a:off x="7155018" y="208989"/>
                <a:ext cx="2660277" cy="39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lumMod val="60000"/>
                          <a:lumOff val="40000"/>
                          <a:alpha val="0"/>
                        </a:schemeClr>
                      </a:solidFill>
                    </a:ln>
                    <a:solidFill>
                      <a:srgbClr val="000044"/>
                    </a:solidFill>
                    <a:cs typeface="Times New Roman" charset="0"/>
                  </a:rPr>
                  <a:t>10 LEVERS:</a:t>
                </a: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7FB1386-33EC-4DED-8138-57C24A05AFF5}"/>
              </a:ext>
            </a:extLst>
          </p:cNvPr>
          <p:cNvSpPr/>
          <p:nvPr/>
        </p:nvSpPr>
        <p:spPr>
          <a:xfrm>
            <a:off x="609600" y="6469357"/>
            <a:ext cx="2834368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</a:rPr>
              <a:t>* Some fees or limitations may still apply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6D996D0D-4286-4FC2-B0F7-7E53100CD7CF}"/>
              </a:ext>
            </a:extLst>
          </p:cNvPr>
          <p:cNvSpPr txBox="1"/>
          <p:nvPr/>
        </p:nvSpPr>
        <p:spPr>
          <a:xfrm>
            <a:off x="609600" y="2653432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Cap</a:t>
            </a:r>
          </a:p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Spread</a:t>
            </a:r>
          </a:p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Participation Rate</a:t>
            </a:r>
          </a:p>
          <a:p>
            <a:endParaRPr lang="en-US" sz="3600" b="1" dirty="0">
              <a:ln>
                <a:solidFill>
                  <a:schemeClr val="accent1">
                    <a:lumMod val="60000"/>
                    <a:lumOff val="40000"/>
                    <a:alpha val="0"/>
                  </a:schemeClr>
                </a:solidFill>
              </a:ln>
              <a:latin typeface="+mj-lt"/>
              <a:cs typeface="Times New Roman" charset="0"/>
            </a:endParaRP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E4B7F380-C9A7-0445-97AE-09C789CE8A8B}"/>
              </a:ext>
            </a:extLst>
          </p:cNvPr>
          <p:cNvSpPr/>
          <p:nvPr/>
        </p:nvSpPr>
        <p:spPr>
          <a:xfrm>
            <a:off x="533400" y="2784878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Frame 30">
            <a:extLst>
              <a:ext uri="{FF2B5EF4-FFF2-40B4-BE49-F238E27FC236}">
                <a16:creationId xmlns:a16="http://schemas.microsoft.com/office/drawing/2014/main" id="{C409CA03-D9CA-D546-812D-FAB46D228AC8}"/>
              </a:ext>
            </a:extLst>
          </p:cNvPr>
          <p:cNvSpPr/>
          <p:nvPr/>
        </p:nvSpPr>
        <p:spPr>
          <a:xfrm>
            <a:off x="533400" y="3311619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ame 31">
            <a:extLst>
              <a:ext uri="{FF2B5EF4-FFF2-40B4-BE49-F238E27FC236}">
                <a16:creationId xmlns:a16="http://schemas.microsoft.com/office/drawing/2014/main" id="{CA0A07D5-C8A7-5D47-B08F-E78A8B448BC1}"/>
              </a:ext>
            </a:extLst>
          </p:cNvPr>
          <p:cNvSpPr/>
          <p:nvPr/>
        </p:nvSpPr>
        <p:spPr>
          <a:xfrm>
            <a:off x="533400" y="3859688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98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283DD2C-BF08-1940-A4B9-0AE6A76242B8}"/>
              </a:ext>
            </a:extLst>
          </p:cNvPr>
          <p:cNvSpPr/>
          <p:nvPr/>
        </p:nvSpPr>
        <p:spPr>
          <a:xfrm>
            <a:off x="609600" y="419100"/>
            <a:ext cx="419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Simplified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 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Accumulation Annuity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274D85-DF38-43DE-92F8-E4D266766FBA}"/>
              </a:ext>
            </a:extLst>
          </p:cNvPr>
          <p:cNvGrpSpPr/>
          <p:nvPr/>
        </p:nvGrpSpPr>
        <p:grpSpPr>
          <a:xfrm>
            <a:off x="6069017" y="1118540"/>
            <a:ext cx="5125156" cy="750077"/>
            <a:chOff x="5832444" y="924350"/>
            <a:chExt cx="5305425" cy="776460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3896945-3B58-4919-B3F9-5FA0AC0FAEB5}"/>
                </a:ext>
              </a:extLst>
            </p:cNvPr>
            <p:cNvSpPr/>
            <p:nvPr/>
          </p:nvSpPr>
          <p:spPr>
            <a:xfrm rot="10800000">
              <a:off x="5832444" y="924350"/>
              <a:ext cx="5305425" cy="776460"/>
            </a:xfrm>
            <a:custGeom>
              <a:avLst/>
              <a:gdLst>
                <a:gd name="connsiteX0" fmla="*/ 56436 w 5616186"/>
                <a:gd name="connsiteY0" fmla="*/ 1281709 h 1281709"/>
                <a:gd name="connsiteX1" fmla="*/ 0 w 5616186"/>
                <a:gd name="connsiteY1" fmla="*/ 1281709 h 1281709"/>
                <a:gd name="connsiteX2" fmla="*/ 326442 w 5616186"/>
                <a:gd name="connsiteY2" fmla="*/ 220221 h 1281709"/>
                <a:gd name="connsiteX3" fmla="*/ 418011 w 5616186"/>
                <a:gd name="connsiteY3" fmla="*/ 198641 h 1281709"/>
                <a:gd name="connsiteX4" fmla="*/ 2808092 w 5616186"/>
                <a:gd name="connsiteY4" fmla="*/ 0 h 1281709"/>
                <a:gd name="connsiteX5" fmla="*/ 5198173 w 5616186"/>
                <a:gd name="connsiteY5" fmla="*/ 198641 h 1281709"/>
                <a:gd name="connsiteX6" fmla="*/ 5289745 w 5616186"/>
                <a:gd name="connsiteY6" fmla="*/ 220222 h 1281709"/>
                <a:gd name="connsiteX7" fmla="*/ 5460806 w 5616186"/>
                <a:gd name="connsiteY7" fmla="*/ 776460 h 1281709"/>
                <a:gd name="connsiteX8" fmla="*/ 5376479 w 5616186"/>
                <a:gd name="connsiteY8" fmla="*/ 753168 h 1281709"/>
                <a:gd name="connsiteX9" fmla="*/ 2808092 w 5616186"/>
                <a:gd name="connsiteY9" fmla="*/ 524016 h 1281709"/>
                <a:gd name="connsiteX10" fmla="*/ 239705 w 5616186"/>
                <a:gd name="connsiteY10" fmla="*/ 753168 h 1281709"/>
                <a:gd name="connsiteX11" fmla="*/ 155381 w 5616186"/>
                <a:gd name="connsiteY11" fmla="*/ 776459 h 1281709"/>
                <a:gd name="connsiteX12" fmla="*/ 5461 w 5616186"/>
                <a:gd name="connsiteY12" fmla="*/ 1263952 h 1281709"/>
                <a:gd name="connsiteX13" fmla="*/ 5616186 w 5616186"/>
                <a:gd name="connsiteY13" fmla="*/ 1281709 h 1281709"/>
                <a:gd name="connsiteX14" fmla="*/ 5559748 w 5616186"/>
                <a:gd name="connsiteY14" fmla="*/ 1281709 h 1281709"/>
                <a:gd name="connsiteX15" fmla="*/ 5610725 w 5616186"/>
                <a:gd name="connsiteY15" fmla="*/ 1263952 h 1281709"/>
                <a:gd name="connsiteX16" fmla="*/ 5538697 w 5616186"/>
                <a:gd name="connsiteY16" fmla="*/ 1029736 h 1281709"/>
                <a:gd name="connsiteX0" fmla="*/ 56436 w 5610725"/>
                <a:gd name="connsiteY0" fmla="*/ 1281709 h 1281709"/>
                <a:gd name="connsiteX1" fmla="*/ 0 w 5610725"/>
                <a:gd name="connsiteY1" fmla="*/ 1281709 h 1281709"/>
                <a:gd name="connsiteX2" fmla="*/ 326442 w 5610725"/>
                <a:gd name="connsiteY2" fmla="*/ 220221 h 1281709"/>
                <a:gd name="connsiteX3" fmla="*/ 418011 w 5610725"/>
                <a:gd name="connsiteY3" fmla="*/ 198641 h 1281709"/>
                <a:gd name="connsiteX4" fmla="*/ 2808092 w 5610725"/>
                <a:gd name="connsiteY4" fmla="*/ 0 h 1281709"/>
                <a:gd name="connsiteX5" fmla="*/ 5198173 w 5610725"/>
                <a:gd name="connsiteY5" fmla="*/ 198641 h 1281709"/>
                <a:gd name="connsiteX6" fmla="*/ 5289745 w 5610725"/>
                <a:gd name="connsiteY6" fmla="*/ 220222 h 1281709"/>
                <a:gd name="connsiteX7" fmla="*/ 5460806 w 5610725"/>
                <a:gd name="connsiteY7" fmla="*/ 776460 h 1281709"/>
                <a:gd name="connsiteX8" fmla="*/ 5376479 w 5610725"/>
                <a:gd name="connsiteY8" fmla="*/ 753168 h 1281709"/>
                <a:gd name="connsiteX9" fmla="*/ 2808092 w 5610725"/>
                <a:gd name="connsiteY9" fmla="*/ 524016 h 1281709"/>
                <a:gd name="connsiteX10" fmla="*/ 239705 w 5610725"/>
                <a:gd name="connsiteY10" fmla="*/ 753168 h 1281709"/>
                <a:gd name="connsiteX11" fmla="*/ 155381 w 5610725"/>
                <a:gd name="connsiteY11" fmla="*/ 776459 h 1281709"/>
                <a:gd name="connsiteX12" fmla="*/ 5461 w 5610725"/>
                <a:gd name="connsiteY12" fmla="*/ 1263952 h 1281709"/>
                <a:gd name="connsiteX13" fmla="*/ 56436 w 5610725"/>
                <a:gd name="connsiteY13" fmla="*/ 1281709 h 1281709"/>
                <a:gd name="connsiteX14" fmla="*/ 5538697 w 5610725"/>
                <a:gd name="connsiteY14" fmla="*/ 1029736 h 1281709"/>
                <a:gd name="connsiteX15" fmla="*/ 5559748 w 5610725"/>
                <a:gd name="connsiteY15" fmla="*/ 1281709 h 1281709"/>
                <a:gd name="connsiteX16" fmla="*/ 5610725 w 5610725"/>
                <a:gd name="connsiteY16" fmla="*/ 1263952 h 1281709"/>
                <a:gd name="connsiteX17" fmla="*/ 5538697 w 5610725"/>
                <a:gd name="connsiteY17" fmla="*/ 1029736 h 1281709"/>
                <a:gd name="connsiteX0" fmla="*/ 56436 w 5559748"/>
                <a:gd name="connsiteY0" fmla="*/ 1281709 h 1281709"/>
                <a:gd name="connsiteX1" fmla="*/ 0 w 5559748"/>
                <a:gd name="connsiteY1" fmla="*/ 1281709 h 1281709"/>
                <a:gd name="connsiteX2" fmla="*/ 326442 w 5559748"/>
                <a:gd name="connsiteY2" fmla="*/ 220221 h 1281709"/>
                <a:gd name="connsiteX3" fmla="*/ 418011 w 5559748"/>
                <a:gd name="connsiteY3" fmla="*/ 198641 h 1281709"/>
                <a:gd name="connsiteX4" fmla="*/ 2808092 w 5559748"/>
                <a:gd name="connsiteY4" fmla="*/ 0 h 1281709"/>
                <a:gd name="connsiteX5" fmla="*/ 5198173 w 5559748"/>
                <a:gd name="connsiteY5" fmla="*/ 198641 h 1281709"/>
                <a:gd name="connsiteX6" fmla="*/ 5289745 w 5559748"/>
                <a:gd name="connsiteY6" fmla="*/ 220222 h 1281709"/>
                <a:gd name="connsiteX7" fmla="*/ 5460806 w 5559748"/>
                <a:gd name="connsiteY7" fmla="*/ 776460 h 1281709"/>
                <a:gd name="connsiteX8" fmla="*/ 5376479 w 5559748"/>
                <a:gd name="connsiteY8" fmla="*/ 753168 h 1281709"/>
                <a:gd name="connsiteX9" fmla="*/ 2808092 w 5559748"/>
                <a:gd name="connsiteY9" fmla="*/ 524016 h 1281709"/>
                <a:gd name="connsiteX10" fmla="*/ 239705 w 5559748"/>
                <a:gd name="connsiteY10" fmla="*/ 753168 h 1281709"/>
                <a:gd name="connsiteX11" fmla="*/ 155381 w 5559748"/>
                <a:gd name="connsiteY11" fmla="*/ 776459 h 1281709"/>
                <a:gd name="connsiteX12" fmla="*/ 5461 w 5559748"/>
                <a:gd name="connsiteY12" fmla="*/ 1263952 h 1281709"/>
                <a:gd name="connsiteX13" fmla="*/ 56436 w 5559748"/>
                <a:gd name="connsiteY13" fmla="*/ 1281709 h 1281709"/>
                <a:gd name="connsiteX14" fmla="*/ 5538697 w 5559748"/>
                <a:gd name="connsiteY14" fmla="*/ 1029736 h 1281709"/>
                <a:gd name="connsiteX15" fmla="*/ 5559748 w 5559748"/>
                <a:gd name="connsiteY15" fmla="*/ 1281709 h 1281709"/>
                <a:gd name="connsiteX16" fmla="*/ 5538697 w 5559748"/>
                <a:gd name="connsiteY16" fmla="*/ 1029736 h 1281709"/>
                <a:gd name="connsiteX0" fmla="*/ 56436 w 5460806"/>
                <a:gd name="connsiteY0" fmla="*/ 1281709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12" fmla="*/ 5461 w 5460806"/>
                <a:gd name="connsiteY12" fmla="*/ 1263952 h 1281709"/>
                <a:gd name="connsiteX13" fmla="*/ 56436 w 5460806"/>
                <a:gd name="connsiteY13" fmla="*/ 1281709 h 1281709"/>
                <a:gd name="connsiteX0" fmla="*/ 5461 w 5460806"/>
                <a:gd name="connsiteY0" fmla="*/ 1263952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12" fmla="*/ 5461 w 5460806"/>
                <a:gd name="connsiteY12" fmla="*/ 1263952 h 1281709"/>
                <a:gd name="connsiteX0" fmla="*/ 155381 w 5460806"/>
                <a:gd name="connsiteY0" fmla="*/ 776459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0" fmla="*/ 0 w 5305425"/>
                <a:gd name="connsiteY0" fmla="*/ 776459 h 776460"/>
                <a:gd name="connsiteX1" fmla="*/ 171061 w 5305425"/>
                <a:gd name="connsiteY1" fmla="*/ 220221 h 776460"/>
                <a:gd name="connsiteX2" fmla="*/ 262630 w 5305425"/>
                <a:gd name="connsiteY2" fmla="*/ 198641 h 776460"/>
                <a:gd name="connsiteX3" fmla="*/ 2652711 w 5305425"/>
                <a:gd name="connsiteY3" fmla="*/ 0 h 776460"/>
                <a:gd name="connsiteX4" fmla="*/ 5042792 w 5305425"/>
                <a:gd name="connsiteY4" fmla="*/ 198641 h 776460"/>
                <a:gd name="connsiteX5" fmla="*/ 5134364 w 5305425"/>
                <a:gd name="connsiteY5" fmla="*/ 220222 h 776460"/>
                <a:gd name="connsiteX6" fmla="*/ 5305425 w 5305425"/>
                <a:gd name="connsiteY6" fmla="*/ 776460 h 776460"/>
                <a:gd name="connsiteX7" fmla="*/ 5221098 w 5305425"/>
                <a:gd name="connsiteY7" fmla="*/ 753168 h 776460"/>
                <a:gd name="connsiteX8" fmla="*/ 2652711 w 5305425"/>
                <a:gd name="connsiteY8" fmla="*/ 524016 h 776460"/>
                <a:gd name="connsiteX9" fmla="*/ 84324 w 5305425"/>
                <a:gd name="connsiteY9" fmla="*/ 753168 h 776460"/>
                <a:gd name="connsiteX10" fmla="*/ 0 w 5305425"/>
                <a:gd name="connsiteY10" fmla="*/ 776459 h 77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05425" h="776460">
                  <a:moveTo>
                    <a:pt x="0" y="776459"/>
                  </a:moveTo>
                  <a:lnTo>
                    <a:pt x="171061" y="220221"/>
                  </a:lnTo>
                  <a:lnTo>
                    <a:pt x="262630" y="198641"/>
                  </a:lnTo>
                  <a:cubicBezTo>
                    <a:pt x="830733" y="77326"/>
                    <a:pt x="1690482" y="0"/>
                    <a:pt x="2652711" y="0"/>
                  </a:cubicBezTo>
                  <a:cubicBezTo>
                    <a:pt x="3614941" y="0"/>
                    <a:pt x="4474689" y="77326"/>
                    <a:pt x="5042792" y="198641"/>
                  </a:cubicBezTo>
                  <a:lnTo>
                    <a:pt x="5134364" y="220222"/>
                  </a:lnTo>
                  <a:lnTo>
                    <a:pt x="5305425" y="776460"/>
                  </a:lnTo>
                  <a:lnTo>
                    <a:pt x="5221098" y="753168"/>
                  </a:lnTo>
                  <a:cubicBezTo>
                    <a:pt x="4664479" y="614914"/>
                    <a:pt x="3721855" y="524016"/>
                    <a:pt x="2652711" y="524016"/>
                  </a:cubicBezTo>
                  <a:cubicBezTo>
                    <a:pt x="1583567" y="524016"/>
                    <a:pt x="640943" y="614914"/>
                    <a:pt x="84324" y="753168"/>
                  </a:cubicBezTo>
                  <a:lnTo>
                    <a:pt x="0" y="776459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73" name="TextBox 16">
              <a:extLst>
                <a:ext uri="{FF2B5EF4-FFF2-40B4-BE49-F238E27FC236}">
                  <a16:creationId xmlns:a16="http://schemas.microsoft.com/office/drawing/2014/main" id="{6FAB254D-721B-424A-91E6-C96C41D29D9F}"/>
                </a:ext>
              </a:extLst>
            </p:cNvPr>
            <p:cNvSpPr txBox="1"/>
            <p:nvPr/>
          </p:nvSpPr>
          <p:spPr>
            <a:xfrm>
              <a:off x="7229032" y="1191693"/>
              <a:ext cx="2512245" cy="50291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Income Type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BECDC6-8AF8-4A7C-90CC-D3EC20DE840A}"/>
              </a:ext>
            </a:extLst>
          </p:cNvPr>
          <p:cNvGrpSpPr/>
          <p:nvPr/>
        </p:nvGrpSpPr>
        <p:grpSpPr>
          <a:xfrm>
            <a:off x="6234265" y="1655877"/>
            <a:ext cx="4794659" cy="718951"/>
            <a:chOff x="6003504" y="1480587"/>
            <a:chExt cx="4963303" cy="744239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B7114C3-389B-4309-8B9D-BA2ABC17BEE9}"/>
                </a:ext>
              </a:extLst>
            </p:cNvPr>
            <p:cNvSpPr/>
            <p:nvPr/>
          </p:nvSpPr>
          <p:spPr>
            <a:xfrm rot="10800000">
              <a:off x="6003504" y="1480587"/>
              <a:ext cx="4963303" cy="744239"/>
            </a:xfrm>
            <a:custGeom>
              <a:avLst/>
              <a:gdLst>
                <a:gd name="connsiteX0" fmla="*/ 0 w 4981790"/>
                <a:gd name="connsiteY0" fmla="*/ 804351 h 804351"/>
                <a:gd name="connsiteX1" fmla="*/ 191109 w 4981790"/>
                <a:gd name="connsiteY1" fmla="*/ 182924 h 804351"/>
                <a:gd name="connsiteX2" fmla="*/ 309966 w 4981790"/>
                <a:gd name="connsiteY2" fmla="*/ 159877 h 804351"/>
                <a:gd name="connsiteX3" fmla="*/ 2500137 w 4981790"/>
                <a:gd name="connsiteY3" fmla="*/ 0 h 804351"/>
                <a:gd name="connsiteX4" fmla="*/ 4690308 w 4981790"/>
                <a:gd name="connsiteY4" fmla="*/ 159877 h 804351"/>
                <a:gd name="connsiteX5" fmla="*/ 4809168 w 4981790"/>
                <a:gd name="connsiteY5" fmla="*/ 182925 h 804351"/>
                <a:gd name="connsiteX6" fmla="*/ 4981790 w 4981790"/>
                <a:gd name="connsiteY6" fmla="*/ 744239 h 804351"/>
                <a:gd name="connsiteX7" fmla="*/ 4890218 w 4981790"/>
                <a:gd name="connsiteY7" fmla="*/ 722658 h 804351"/>
                <a:gd name="connsiteX8" fmla="*/ 2500137 w 4981790"/>
                <a:gd name="connsiteY8" fmla="*/ 524017 h 804351"/>
                <a:gd name="connsiteX9" fmla="*/ 110056 w 4981790"/>
                <a:gd name="connsiteY9" fmla="*/ 722658 h 804351"/>
                <a:gd name="connsiteX10" fmla="*/ 18487 w 4981790"/>
                <a:gd name="connsiteY10" fmla="*/ 744238 h 804351"/>
                <a:gd name="connsiteX0" fmla="*/ 0 w 4963303"/>
                <a:gd name="connsiteY0" fmla="*/ 744238 h 744239"/>
                <a:gd name="connsiteX1" fmla="*/ 172622 w 4963303"/>
                <a:gd name="connsiteY1" fmla="*/ 182924 h 744239"/>
                <a:gd name="connsiteX2" fmla="*/ 291479 w 4963303"/>
                <a:gd name="connsiteY2" fmla="*/ 159877 h 744239"/>
                <a:gd name="connsiteX3" fmla="*/ 2481650 w 4963303"/>
                <a:gd name="connsiteY3" fmla="*/ 0 h 744239"/>
                <a:gd name="connsiteX4" fmla="*/ 4671821 w 4963303"/>
                <a:gd name="connsiteY4" fmla="*/ 159877 h 744239"/>
                <a:gd name="connsiteX5" fmla="*/ 4790681 w 4963303"/>
                <a:gd name="connsiteY5" fmla="*/ 182925 h 744239"/>
                <a:gd name="connsiteX6" fmla="*/ 4963303 w 4963303"/>
                <a:gd name="connsiteY6" fmla="*/ 744239 h 744239"/>
                <a:gd name="connsiteX7" fmla="*/ 4871731 w 4963303"/>
                <a:gd name="connsiteY7" fmla="*/ 722658 h 744239"/>
                <a:gd name="connsiteX8" fmla="*/ 2481650 w 4963303"/>
                <a:gd name="connsiteY8" fmla="*/ 524017 h 744239"/>
                <a:gd name="connsiteX9" fmla="*/ 91569 w 4963303"/>
                <a:gd name="connsiteY9" fmla="*/ 722658 h 744239"/>
                <a:gd name="connsiteX10" fmla="*/ 0 w 4963303"/>
                <a:gd name="connsiteY10" fmla="*/ 744238 h 74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63303" h="744239">
                  <a:moveTo>
                    <a:pt x="0" y="744238"/>
                  </a:moveTo>
                  <a:lnTo>
                    <a:pt x="172622" y="182924"/>
                  </a:lnTo>
                  <a:lnTo>
                    <a:pt x="291479" y="159877"/>
                  </a:lnTo>
                  <a:cubicBezTo>
                    <a:pt x="851993" y="61097"/>
                    <a:pt x="1626335" y="0"/>
                    <a:pt x="2481650" y="0"/>
                  </a:cubicBezTo>
                  <a:cubicBezTo>
                    <a:pt x="3336965" y="0"/>
                    <a:pt x="4111307" y="61097"/>
                    <a:pt x="4671821" y="159877"/>
                  </a:cubicBezTo>
                  <a:lnTo>
                    <a:pt x="4790681" y="182925"/>
                  </a:lnTo>
                  <a:lnTo>
                    <a:pt x="4963303" y="744239"/>
                  </a:lnTo>
                  <a:lnTo>
                    <a:pt x="4871731" y="722658"/>
                  </a:lnTo>
                  <a:cubicBezTo>
                    <a:pt x="4303628" y="601343"/>
                    <a:pt x="3443880" y="524017"/>
                    <a:pt x="2481650" y="524017"/>
                  </a:cubicBezTo>
                  <a:cubicBezTo>
                    <a:pt x="1519421" y="524017"/>
                    <a:pt x="659672" y="601343"/>
                    <a:pt x="91569" y="722658"/>
                  </a:cubicBezTo>
                  <a:lnTo>
                    <a:pt x="0" y="744238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2DFA1957-73A6-4605-8E14-5A9D4AD250CC}"/>
                </a:ext>
              </a:extLst>
            </p:cNvPr>
            <p:cNvSpPr txBox="1"/>
            <p:nvPr/>
          </p:nvSpPr>
          <p:spPr>
            <a:xfrm>
              <a:off x="7461686" y="1684047"/>
              <a:ext cx="2046933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Account Type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2058463-512D-4BA5-91A5-DAEE52FE8066}"/>
              </a:ext>
            </a:extLst>
          </p:cNvPr>
          <p:cNvGrpSpPr/>
          <p:nvPr/>
        </p:nvGrpSpPr>
        <p:grpSpPr>
          <a:xfrm>
            <a:off x="6401022" y="2198119"/>
            <a:ext cx="4461146" cy="682920"/>
            <a:chOff x="6176126" y="2041901"/>
            <a:chExt cx="4618059" cy="706941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5253741-9265-4F11-8B71-AF213223C3A4}"/>
                </a:ext>
              </a:extLst>
            </p:cNvPr>
            <p:cNvSpPr/>
            <p:nvPr/>
          </p:nvSpPr>
          <p:spPr>
            <a:xfrm rot="10800000">
              <a:off x="6176126" y="2041901"/>
              <a:ext cx="4618059" cy="706941"/>
            </a:xfrm>
            <a:custGeom>
              <a:avLst/>
              <a:gdLst>
                <a:gd name="connsiteX0" fmla="*/ 0 w 4676640"/>
                <a:gd name="connsiteY0" fmla="*/ 897427 h 897427"/>
                <a:gd name="connsiteX1" fmla="*/ 0 w 4676640"/>
                <a:gd name="connsiteY1" fmla="*/ 897427 h 897427"/>
                <a:gd name="connsiteX2" fmla="*/ 229379 w 4676640"/>
                <a:gd name="connsiteY2" fmla="*/ 151558 h 897427"/>
                <a:gd name="connsiteX3" fmla="*/ 397395 w 4676640"/>
                <a:gd name="connsiteY3" fmla="*/ 124647 h 897427"/>
                <a:gd name="connsiteX4" fmla="*/ 2367609 w 4676640"/>
                <a:gd name="connsiteY4" fmla="*/ 0 h 897427"/>
                <a:gd name="connsiteX5" fmla="*/ 4337824 w 4676640"/>
                <a:gd name="connsiteY5" fmla="*/ 124647 h 897427"/>
                <a:gd name="connsiteX6" fmla="*/ 4505842 w 4676640"/>
                <a:gd name="connsiteY6" fmla="*/ 151558 h 897427"/>
                <a:gd name="connsiteX7" fmla="*/ 4676640 w 4676640"/>
                <a:gd name="connsiteY7" fmla="*/ 706941 h 897427"/>
                <a:gd name="connsiteX8" fmla="*/ 4557780 w 4676640"/>
                <a:gd name="connsiteY8" fmla="*/ 683893 h 897427"/>
                <a:gd name="connsiteX9" fmla="*/ 2367609 w 4676640"/>
                <a:gd name="connsiteY9" fmla="*/ 524016 h 897427"/>
                <a:gd name="connsiteX10" fmla="*/ 177438 w 4676640"/>
                <a:gd name="connsiteY10" fmla="*/ 683893 h 897427"/>
                <a:gd name="connsiteX11" fmla="*/ 58581 w 4676640"/>
                <a:gd name="connsiteY11" fmla="*/ 706940 h 897427"/>
                <a:gd name="connsiteX0" fmla="*/ 58581 w 4676640"/>
                <a:gd name="connsiteY0" fmla="*/ 706940 h 897427"/>
                <a:gd name="connsiteX1" fmla="*/ 0 w 4676640"/>
                <a:gd name="connsiteY1" fmla="*/ 897427 h 897427"/>
                <a:gd name="connsiteX2" fmla="*/ 229379 w 4676640"/>
                <a:gd name="connsiteY2" fmla="*/ 151558 h 897427"/>
                <a:gd name="connsiteX3" fmla="*/ 397395 w 4676640"/>
                <a:gd name="connsiteY3" fmla="*/ 124647 h 897427"/>
                <a:gd name="connsiteX4" fmla="*/ 2367609 w 4676640"/>
                <a:gd name="connsiteY4" fmla="*/ 0 h 897427"/>
                <a:gd name="connsiteX5" fmla="*/ 4337824 w 4676640"/>
                <a:gd name="connsiteY5" fmla="*/ 124647 h 897427"/>
                <a:gd name="connsiteX6" fmla="*/ 4505842 w 4676640"/>
                <a:gd name="connsiteY6" fmla="*/ 151558 h 897427"/>
                <a:gd name="connsiteX7" fmla="*/ 4676640 w 4676640"/>
                <a:gd name="connsiteY7" fmla="*/ 706941 h 897427"/>
                <a:gd name="connsiteX8" fmla="*/ 4557780 w 4676640"/>
                <a:gd name="connsiteY8" fmla="*/ 683893 h 897427"/>
                <a:gd name="connsiteX9" fmla="*/ 2367609 w 4676640"/>
                <a:gd name="connsiteY9" fmla="*/ 524016 h 897427"/>
                <a:gd name="connsiteX10" fmla="*/ 177438 w 4676640"/>
                <a:gd name="connsiteY10" fmla="*/ 683893 h 897427"/>
                <a:gd name="connsiteX11" fmla="*/ 58581 w 4676640"/>
                <a:gd name="connsiteY11" fmla="*/ 706940 h 897427"/>
                <a:gd name="connsiteX0" fmla="*/ 0 w 4618059"/>
                <a:gd name="connsiteY0" fmla="*/ 706940 h 706941"/>
                <a:gd name="connsiteX1" fmla="*/ 170798 w 4618059"/>
                <a:gd name="connsiteY1" fmla="*/ 151558 h 706941"/>
                <a:gd name="connsiteX2" fmla="*/ 338814 w 4618059"/>
                <a:gd name="connsiteY2" fmla="*/ 124647 h 706941"/>
                <a:gd name="connsiteX3" fmla="*/ 2309028 w 4618059"/>
                <a:gd name="connsiteY3" fmla="*/ 0 h 706941"/>
                <a:gd name="connsiteX4" fmla="*/ 4279243 w 4618059"/>
                <a:gd name="connsiteY4" fmla="*/ 124647 h 706941"/>
                <a:gd name="connsiteX5" fmla="*/ 4447261 w 4618059"/>
                <a:gd name="connsiteY5" fmla="*/ 151558 h 706941"/>
                <a:gd name="connsiteX6" fmla="*/ 4618059 w 4618059"/>
                <a:gd name="connsiteY6" fmla="*/ 706941 h 706941"/>
                <a:gd name="connsiteX7" fmla="*/ 4499199 w 4618059"/>
                <a:gd name="connsiteY7" fmla="*/ 683893 h 706941"/>
                <a:gd name="connsiteX8" fmla="*/ 2309028 w 4618059"/>
                <a:gd name="connsiteY8" fmla="*/ 524016 h 706941"/>
                <a:gd name="connsiteX9" fmla="*/ 118857 w 4618059"/>
                <a:gd name="connsiteY9" fmla="*/ 683893 h 706941"/>
                <a:gd name="connsiteX10" fmla="*/ 0 w 4618059"/>
                <a:gd name="connsiteY10" fmla="*/ 706940 h 70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8059" h="706941">
                  <a:moveTo>
                    <a:pt x="0" y="706940"/>
                  </a:moveTo>
                  <a:lnTo>
                    <a:pt x="170798" y="151558"/>
                  </a:lnTo>
                  <a:lnTo>
                    <a:pt x="338814" y="124647"/>
                  </a:lnTo>
                  <a:cubicBezTo>
                    <a:pt x="874222" y="46777"/>
                    <a:pt x="1560627" y="0"/>
                    <a:pt x="2309028" y="0"/>
                  </a:cubicBezTo>
                  <a:cubicBezTo>
                    <a:pt x="3057429" y="0"/>
                    <a:pt x="3743835" y="46777"/>
                    <a:pt x="4279243" y="124647"/>
                  </a:cubicBezTo>
                  <a:lnTo>
                    <a:pt x="4447261" y="151558"/>
                  </a:lnTo>
                  <a:lnTo>
                    <a:pt x="4618059" y="706941"/>
                  </a:lnTo>
                  <a:lnTo>
                    <a:pt x="4499199" y="683893"/>
                  </a:lnTo>
                  <a:cubicBezTo>
                    <a:pt x="3938685" y="585113"/>
                    <a:pt x="3164343" y="524016"/>
                    <a:pt x="2309028" y="524016"/>
                  </a:cubicBezTo>
                  <a:cubicBezTo>
                    <a:pt x="1453713" y="524016"/>
                    <a:pt x="679371" y="585113"/>
                    <a:pt x="118857" y="683893"/>
                  </a:cubicBezTo>
                  <a:lnTo>
                    <a:pt x="0" y="706940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75" name="TextBox 16">
              <a:extLst>
                <a:ext uri="{FF2B5EF4-FFF2-40B4-BE49-F238E27FC236}">
                  <a16:creationId xmlns:a16="http://schemas.microsoft.com/office/drawing/2014/main" id="{8F38980E-CA1D-404F-A1BD-0B8E11E8B848}"/>
                </a:ext>
              </a:extLst>
            </p:cNvPr>
            <p:cNvSpPr txBox="1"/>
            <p:nvPr/>
          </p:nvSpPr>
          <p:spPr>
            <a:xfrm>
              <a:off x="7422776" y="2239045"/>
              <a:ext cx="2124762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Contract Length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090ACD-6260-46B2-8F41-C9EB0B81A5C0}"/>
              </a:ext>
            </a:extLst>
          </p:cNvPr>
          <p:cNvGrpSpPr/>
          <p:nvPr/>
        </p:nvGrpSpPr>
        <p:grpSpPr>
          <a:xfrm>
            <a:off x="6566018" y="2734630"/>
            <a:ext cx="4131155" cy="652648"/>
            <a:chOff x="6346926" y="2597284"/>
            <a:chExt cx="4276462" cy="675604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E2B5543-78C8-4864-AE98-76A09742A100}"/>
                </a:ext>
              </a:extLst>
            </p:cNvPr>
            <p:cNvSpPr>
              <a:spLocks/>
            </p:cNvSpPr>
            <p:nvPr/>
          </p:nvSpPr>
          <p:spPr>
            <a:xfrm rot="10800000">
              <a:off x="6346926" y="2597284"/>
              <a:ext cx="4276462" cy="675573"/>
            </a:xfrm>
            <a:custGeom>
              <a:avLst/>
              <a:gdLst>
                <a:gd name="connsiteX0" fmla="*/ 0 w 4293119"/>
                <a:gd name="connsiteY0" fmla="*/ 729736 h 729736"/>
                <a:gd name="connsiteX1" fmla="*/ 186144 w 4293119"/>
                <a:gd name="connsiteY1" fmla="*/ 124453 h 729736"/>
                <a:gd name="connsiteX2" fmla="*/ 423118 w 4293119"/>
                <a:gd name="connsiteY2" fmla="*/ 93223 h 729736"/>
                <a:gd name="connsiteX3" fmla="*/ 2154887 w 4293119"/>
                <a:gd name="connsiteY3" fmla="*/ 0 h 729736"/>
                <a:gd name="connsiteX4" fmla="*/ 3886656 w 4293119"/>
                <a:gd name="connsiteY4" fmla="*/ 93224 h 729736"/>
                <a:gd name="connsiteX5" fmla="*/ 4123632 w 4293119"/>
                <a:gd name="connsiteY5" fmla="*/ 124453 h 729736"/>
                <a:gd name="connsiteX6" fmla="*/ 4293119 w 4293119"/>
                <a:gd name="connsiteY6" fmla="*/ 675573 h 729736"/>
                <a:gd name="connsiteX7" fmla="*/ 4125102 w 4293119"/>
                <a:gd name="connsiteY7" fmla="*/ 648662 h 729736"/>
                <a:gd name="connsiteX8" fmla="*/ 2154887 w 4293119"/>
                <a:gd name="connsiteY8" fmla="*/ 524015 h 729736"/>
                <a:gd name="connsiteX9" fmla="*/ 184673 w 4293119"/>
                <a:gd name="connsiteY9" fmla="*/ 648662 h 729736"/>
                <a:gd name="connsiteX10" fmla="*/ 16657 w 4293119"/>
                <a:gd name="connsiteY10" fmla="*/ 675573 h 729736"/>
                <a:gd name="connsiteX0" fmla="*/ 0 w 4276462"/>
                <a:gd name="connsiteY0" fmla="*/ 675573 h 675573"/>
                <a:gd name="connsiteX1" fmla="*/ 169487 w 4276462"/>
                <a:gd name="connsiteY1" fmla="*/ 124453 h 675573"/>
                <a:gd name="connsiteX2" fmla="*/ 406461 w 4276462"/>
                <a:gd name="connsiteY2" fmla="*/ 93223 h 675573"/>
                <a:gd name="connsiteX3" fmla="*/ 2138230 w 4276462"/>
                <a:gd name="connsiteY3" fmla="*/ 0 h 675573"/>
                <a:gd name="connsiteX4" fmla="*/ 3869999 w 4276462"/>
                <a:gd name="connsiteY4" fmla="*/ 93224 h 675573"/>
                <a:gd name="connsiteX5" fmla="*/ 4106975 w 4276462"/>
                <a:gd name="connsiteY5" fmla="*/ 124453 h 675573"/>
                <a:gd name="connsiteX6" fmla="*/ 4276462 w 4276462"/>
                <a:gd name="connsiteY6" fmla="*/ 675573 h 675573"/>
                <a:gd name="connsiteX7" fmla="*/ 4108445 w 4276462"/>
                <a:gd name="connsiteY7" fmla="*/ 648662 h 675573"/>
                <a:gd name="connsiteX8" fmla="*/ 2138230 w 4276462"/>
                <a:gd name="connsiteY8" fmla="*/ 524015 h 675573"/>
                <a:gd name="connsiteX9" fmla="*/ 168016 w 4276462"/>
                <a:gd name="connsiteY9" fmla="*/ 648662 h 675573"/>
                <a:gd name="connsiteX10" fmla="*/ 0 w 4276462"/>
                <a:gd name="connsiteY10" fmla="*/ 675573 h 67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462" h="675573">
                  <a:moveTo>
                    <a:pt x="0" y="675573"/>
                  </a:moveTo>
                  <a:lnTo>
                    <a:pt x="169487" y="124453"/>
                  </a:lnTo>
                  <a:lnTo>
                    <a:pt x="406461" y="93223"/>
                  </a:lnTo>
                  <a:cubicBezTo>
                    <a:pt x="900805" y="34367"/>
                    <a:pt x="1496744" y="0"/>
                    <a:pt x="2138230" y="0"/>
                  </a:cubicBezTo>
                  <a:cubicBezTo>
                    <a:pt x="2779716" y="0"/>
                    <a:pt x="3375656" y="34367"/>
                    <a:pt x="3869999" y="93224"/>
                  </a:cubicBezTo>
                  <a:lnTo>
                    <a:pt x="4106975" y="124453"/>
                  </a:lnTo>
                  <a:lnTo>
                    <a:pt x="4276462" y="675573"/>
                  </a:lnTo>
                  <a:lnTo>
                    <a:pt x="4108445" y="648662"/>
                  </a:lnTo>
                  <a:cubicBezTo>
                    <a:pt x="3573037" y="570792"/>
                    <a:pt x="2886631" y="524015"/>
                    <a:pt x="2138230" y="524015"/>
                  </a:cubicBezTo>
                  <a:cubicBezTo>
                    <a:pt x="1389829" y="524015"/>
                    <a:pt x="703424" y="570792"/>
                    <a:pt x="168016" y="648662"/>
                  </a:cubicBezTo>
                  <a:lnTo>
                    <a:pt x="0" y="675573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76" name="TextBox 16">
              <a:extLst>
                <a:ext uri="{FF2B5EF4-FFF2-40B4-BE49-F238E27FC236}">
                  <a16:creationId xmlns:a16="http://schemas.microsoft.com/office/drawing/2014/main" id="{E75C51FA-32F8-4E6E-819C-CE28E7FEED5C}"/>
                </a:ext>
              </a:extLst>
            </p:cNvPr>
            <p:cNvSpPr txBox="1"/>
            <p:nvPr/>
          </p:nvSpPr>
          <p:spPr>
            <a:xfrm>
              <a:off x="7086569" y="2769968"/>
              <a:ext cx="2797172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Free Withdrawals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3B74B6-DEB8-4367-B82E-D8B818DFE36A}"/>
              </a:ext>
            </a:extLst>
          </p:cNvPr>
          <p:cNvGrpSpPr/>
          <p:nvPr/>
        </p:nvGrpSpPr>
        <p:grpSpPr>
          <a:xfrm>
            <a:off x="6729746" y="3267026"/>
            <a:ext cx="3803699" cy="626436"/>
            <a:chOff x="6516413" y="3148405"/>
            <a:chExt cx="3937488" cy="648470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B42C31B-DD41-4C2B-BF0D-6AAE046BAAEE}"/>
                </a:ext>
              </a:extLst>
            </p:cNvPr>
            <p:cNvSpPr/>
            <p:nvPr/>
          </p:nvSpPr>
          <p:spPr>
            <a:xfrm rot="10800000">
              <a:off x="6516413" y="3148405"/>
              <a:ext cx="3937488" cy="648470"/>
            </a:xfrm>
            <a:custGeom>
              <a:avLst/>
              <a:gdLst>
                <a:gd name="connsiteX0" fmla="*/ 4030935 w 4124382"/>
                <a:gd name="connsiteY0" fmla="*/ 648470 h 952331"/>
                <a:gd name="connsiteX1" fmla="*/ 3793959 w 4124382"/>
                <a:gd name="connsiteY1" fmla="*/ 617241 h 952331"/>
                <a:gd name="connsiteX2" fmla="*/ 2062190 w 4124382"/>
                <a:gd name="connsiteY2" fmla="*/ 524017 h 952331"/>
                <a:gd name="connsiteX3" fmla="*/ 330421 w 4124382"/>
                <a:gd name="connsiteY3" fmla="*/ 617240 h 952331"/>
                <a:gd name="connsiteX4" fmla="*/ 93447 w 4124382"/>
                <a:gd name="connsiteY4" fmla="*/ 648470 h 952331"/>
                <a:gd name="connsiteX5" fmla="*/ 261406 w 4124382"/>
                <a:gd name="connsiteY5" fmla="*/ 102319 h 952331"/>
                <a:gd name="connsiteX6" fmla="*/ 330421 w 4124382"/>
                <a:gd name="connsiteY6" fmla="*/ 93223 h 952331"/>
                <a:gd name="connsiteX7" fmla="*/ 2062190 w 4124382"/>
                <a:gd name="connsiteY7" fmla="*/ 0 h 952331"/>
                <a:gd name="connsiteX8" fmla="*/ 3793959 w 4124382"/>
                <a:gd name="connsiteY8" fmla="*/ 93224 h 952331"/>
                <a:gd name="connsiteX9" fmla="*/ 3862976 w 4124382"/>
                <a:gd name="connsiteY9" fmla="*/ 102319 h 952331"/>
                <a:gd name="connsiteX10" fmla="*/ 4124382 w 4124382"/>
                <a:gd name="connsiteY10" fmla="*/ 952331 h 952331"/>
                <a:gd name="connsiteX11" fmla="*/ 4094629 w 4124382"/>
                <a:gd name="connsiteY11" fmla="*/ 855583 h 952331"/>
                <a:gd name="connsiteX12" fmla="*/ 4124382 w 4124382"/>
                <a:gd name="connsiteY12" fmla="*/ 952331 h 952331"/>
                <a:gd name="connsiteX13" fmla="*/ 0 w 4124382"/>
                <a:gd name="connsiteY13" fmla="*/ 952331 h 952331"/>
                <a:gd name="connsiteX14" fmla="*/ 0 w 4124382"/>
                <a:gd name="connsiteY14" fmla="*/ 952331 h 952331"/>
                <a:gd name="connsiteX15" fmla="*/ 29753 w 4124382"/>
                <a:gd name="connsiteY15" fmla="*/ 855583 h 952331"/>
                <a:gd name="connsiteX0" fmla="*/ 4030935 w 4030935"/>
                <a:gd name="connsiteY0" fmla="*/ 648470 h 952331"/>
                <a:gd name="connsiteX1" fmla="*/ 3793959 w 4030935"/>
                <a:gd name="connsiteY1" fmla="*/ 617241 h 952331"/>
                <a:gd name="connsiteX2" fmla="*/ 2062190 w 4030935"/>
                <a:gd name="connsiteY2" fmla="*/ 524017 h 952331"/>
                <a:gd name="connsiteX3" fmla="*/ 330421 w 4030935"/>
                <a:gd name="connsiteY3" fmla="*/ 617240 h 952331"/>
                <a:gd name="connsiteX4" fmla="*/ 93447 w 4030935"/>
                <a:gd name="connsiteY4" fmla="*/ 648470 h 952331"/>
                <a:gd name="connsiteX5" fmla="*/ 261406 w 4030935"/>
                <a:gd name="connsiteY5" fmla="*/ 102319 h 952331"/>
                <a:gd name="connsiteX6" fmla="*/ 330421 w 4030935"/>
                <a:gd name="connsiteY6" fmla="*/ 93223 h 952331"/>
                <a:gd name="connsiteX7" fmla="*/ 2062190 w 4030935"/>
                <a:gd name="connsiteY7" fmla="*/ 0 h 952331"/>
                <a:gd name="connsiteX8" fmla="*/ 3793959 w 4030935"/>
                <a:gd name="connsiteY8" fmla="*/ 93224 h 952331"/>
                <a:gd name="connsiteX9" fmla="*/ 3862976 w 4030935"/>
                <a:gd name="connsiteY9" fmla="*/ 102319 h 952331"/>
                <a:gd name="connsiteX10" fmla="*/ 4030935 w 4030935"/>
                <a:gd name="connsiteY10" fmla="*/ 648470 h 952331"/>
                <a:gd name="connsiteX11" fmla="*/ 0 w 4030935"/>
                <a:gd name="connsiteY11" fmla="*/ 952331 h 952331"/>
                <a:gd name="connsiteX12" fmla="*/ 0 w 4030935"/>
                <a:gd name="connsiteY12" fmla="*/ 952331 h 952331"/>
                <a:gd name="connsiteX13" fmla="*/ 29753 w 4030935"/>
                <a:gd name="connsiteY13" fmla="*/ 855583 h 952331"/>
                <a:gd name="connsiteX14" fmla="*/ 0 w 4030935"/>
                <a:gd name="connsiteY14" fmla="*/ 952331 h 952331"/>
                <a:gd name="connsiteX0" fmla="*/ 4030935 w 4030935"/>
                <a:gd name="connsiteY0" fmla="*/ 648470 h 952331"/>
                <a:gd name="connsiteX1" fmla="*/ 3793959 w 4030935"/>
                <a:gd name="connsiteY1" fmla="*/ 617241 h 952331"/>
                <a:gd name="connsiteX2" fmla="*/ 2062190 w 4030935"/>
                <a:gd name="connsiteY2" fmla="*/ 524017 h 952331"/>
                <a:gd name="connsiteX3" fmla="*/ 330421 w 4030935"/>
                <a:gd name="connsiteY3" fmla="*/ 617240 h 952331"/>
                <a:gd name="connsiteX4" fmla="*/ 93447 w 4030935"/>
                <a:gd name="connsiteY4" fmla="*/ 648470 h 952331"/>
                <a:gd name="connsiteX5" fmla="*/ 261406 w 4030935"/>
                <a:gd name="connsiteY5" fmla="*/ 102319 h 952331"/>
                <a:gd name="connsiteX6" fmla="*/ 330421 w 4030935"/>
                <a:gd name="connsiteY6" fmla="*/ 93223 h 952331"/>
                <a:gd name="connsiteX7" fmla="*/ 2062190 w 4030935"/>
                <a:gd name="connsiteY7" fmla="*/ 0 h 952331"/>
                <a:gd name="connsiteX8" fmla="*/ 3793959 w 4030935"/>
                <a:gd name="connsiteY8" fmla="*/ 93224 h 952331"/>
                <a:gd name="connsiteX9" fmla="*/ 3862976 w 4030935"/>
                <a:gd name="connsiteY9" fmla="*/ 102319 h 952331"/>
                <a:gd name="connsiteX10" fmla="*/ 4030935 w 4030935"/>
                <a:gd name="connsiteY10" fmla="*/ 648470 h 952331"/>
                <a:gd name="connsiteX11" fmla="*/ 0 w 4030935"/>
                <a:gd name="connsiteY11" fmla="*/ 952331 h 952331"/>
                <a:gd name="connsiteX12" fmla="*/ 0 w 4030935"/>
                <a:gd name="connsiteY12" fmla="*/ 952331 h 952331"/>
                <a:gd name="connsiteX13" fmla="*/ 29753 w 4030935"/>
                <a:gd name="connsiteY13" fmla="*/ 855583 h 952331"/>
                <a:gd name="connsiteX14" fmla="*/ 0 w 4030935"/>
                <a:gd name="connsiteY14" fmla="*/ 952331 h 952331"/>
                <a:gd name="connsiteX0" fmla="*/ 4030935 w 4030935"/>
                <a:gd name="connsiteY0" fmla="*/ 648470 h 952331"/>
                <a:gd name="connsiteX1" fmla="*/ 3793959 w 4030935"/>
                <a:gd name="connsiteY1" fmla="*/ 617241 h 952331"/>
                <a:gd name="connsiteX2" fmla="*/ 2062190 w 4030935"/>
                <a:gd name="connsiteY2" fmla="*/ 524017 h 952331"/>
                <a:gd name="connsiteX3" fmla="*/ 330421 w 4030935"/>
                <a:gd name="connsiteY3" fmla="*/ 617240 h 952331"/>
                <a:gd name="connsiteX4" fmla="*/ 93447 w 4030935"/>
                <a:gd name="connsiteY4" fmla="*/ 648470 h 952331"/>
                <a:gd name="connsiteX5" fmla="*/ 261406 w 4030935"/>
                <a:gd name="connsiteY5" fmla="*/ 102319 h 952331"/>
                <a:gd name="connsiteX6" fmla="*/ 330421 w 4030935"/>
                <a:gd name="connsiteY6" fmla="*/ 93223 h 952331"/>
                <a:gd name="connsiteX7" fmla="*/ 2062190 w 4030935"/>
                <a:gd name="connsiteY7" fmla="*/ 0 h 952331"/>
                <a:gd name="connsiteX8" fmla="*/ 3793959 w 4030935"/>
                <a:gd name="connsiteY8" fmla="*/ 93224 h 952331"/>
                <a:gd name="connsiteX9" fmla="*/ 3862976 w 4030935"/>
                <a:gd name="connsiteY9" fmla="*/ 102319 h 952331"/>
                <a:gd name="connsiteX10" fmla="*/ 4030935 w 4030935"/>
                <a:gd name="connsiteY10" fmla="*/ 648470 h 952331"/>
                <a:gd name="connsiteX11" fmla="*/ 29753 w 4030935"/>
                <a:gd name="connsiteY11" fmla="*/ 855583 h 952331"/>
                <a:gd name="connsiteX12" fmla="*/ 0 w 4030935"/>
                <a:gd name="connsiteY12" fmla="*/ 952331 h 952331"/>
                <a:gd name="connsiteX13" fmla="*/ 29753 w 4030935"/>
                <a:gd name="connsiteY13" fmla="*/ 855583 h 952331"/>
                <a:gd name="connsiteX0" fmla="*/ 3937488 w 3937488"/>
                <a:gd name="connsiteY0" fmla="*/ 648470 h 648470"/>
                <a:gd name="connsiteX1" fmla="*/ 3700512 w 3937488"/>
                <a:gd name="connsiteY1" fmla="*/ 617241 h 648470"/>
                <a:gd name="connsiteX2" fmla="*/ 1968743 w 3937488"/>
                <a:gd name="connsiteY2" fmla="*/ 524017 h 648470"/>
                <a:gd name="connsiteX3" fmla="*/ 236974 w 3937488"/>
                <a:gd name="connsiteY3" fmla="*/ 617240 h 648470"/>
                <a:gd name="connsiteX4" fmla="*/ 0 w 3937488"/>
                <a:gd name="connsiteY4" fmla="*/ 648470 h 648470"/>
                <a:gd name="connsiteX5" fmla="*/ 167959 w 3937488"/>
                <a:gd name="connsiteY5" fmla="*/ 102319 h 648470"/>
                <a:gd name="connsiteX6" fmla="*/ 236974 w 3937488"/>
                <a:gd name="connsiteY6" fmla="*/ 93223 h 648470"/>
                <a:gd name="connsiteX7" fmla="*/ 1968743 w 3937488"/>
                <a:gd name="connsiteY7" fmla="*/ 0 h 648470"/>
                <a:gd name="connsiteX8" fmla="*/ 3700512 w 3937488"/>
                <a:gd name="connsiteY8" fmla="*/ 93224 h 648470"/>
                <a:gd name="connsiteX9" fmla="*/ 3769529 w 3937488"/>
                <a:gd name="connsiteY9" fmla="*/ 102319 h 648470"/>
                <a:gd name="connsiteX10" fmla="*/ 3937488 w 3937488"/>
                <a:gd name="connsiteY10" fmla="*/ 648470 h 6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37488" h="648470">
                  <a:moveTo>
                    <a:pt x="3937488" y="648470"/>
                  </a:moveTo>
                  <a:lnTo>
                    <a:pt x="3700512" y="617241"/>
                  </a:lnTo>
                  <a:cubicBezTo>
                    <a:pt x="3206169" y="558384"/>
                    <a:pt x="2610229" y="524017"/>
                    <a:pt x="1968743" y="524017"/>
                  </a:cubicBezTo>
                  <a:cubicBezTo>
                    <a:pt x="1327257" y="524017"/>
                    <a:pt x="731318" y="558384"/>
                    <a:pt x="236974" y="617240"/>
                  </a:cubicBezTo>
                  <a:lnTo>
                    <a:pt x="0" y="648470"/>
                  </a:lnTo>
                  <a:lnTo>
                    <a:pt x="167959" y="102319"/>
                  </a:lnTo>
                  <a:lnTo>
                    <a:pt x="236974" y="93223"/>
                  </a:lnTo>
                  <a:cubicBezTo>
                    <a:pt x="731318" y="34367"/>
                    <a:pt x="1327257" y="0"/>
                    <a:pt x="1968743" y="0"/>
                  </a:cubicBezTo>
                  <a:cubicBezTo>
                    <a:pt x="2610229" y="0"/>
                    <a:pt x="3206169" y="34367"/>
                    <a:pt x="3700512" y="93224"/>
                  </a:cubicBezTo>
                  <a:lnTo>
                    <a:pt x="3769529" y="102319"/>
                  </a:lnTo>
                  <a:lnTo>
                    <a:pt x="3937488" y="648470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77" name="TextBox 16">
              <a:extLst>
                <a:ext uri="{FF2B5EF4-FFF2-40B4-BE49-F238E27FC236}">
                  <a16:creationId xmlns:a16="http://schemas.microsoft.com/office/drawing/2014/main" id="{7379846B-FD4A-4EEC-B50A-310E23AC2C25}"/>
                </a:ext>
              </a:extLst>
            </p:cNvPr>
            <p:cNvSpPr txBox="1"/>
            <p:nvPr/>
          </p:nvSpPr>
          <p:spPr>
            <a:xfrm>
              <a:off x="7258051" y="3285695"/>
              <a:ext cx="2454214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Index Selection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E334BD-0006-4B8A-83CB-898739FE8D89}"/>
              </a:ext>
            </a:extLst>
          </p:cNvPr>
          <p:cNvGrpSpPr/>
          <p:nvPr/>
        </p:nvGrpSpPr>
        <p:grpSpPr>
          <a:xfrm>
            <a:off x="6891998" y="3794619"/>
            <a:ext cx="3479195" cy="605068"/>
            <a:chOff x="6684372" y="3694555"/>
            <a:chExt cx="3601570" cy="626350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491B8FD-008F-45AE-9991-DFFF5EF389B3}"/>
                </a:ext>
              </a:extLst>
            </p:cNvPr>
            <p:cNvSpPr/>
            <p:nvPr/>
          </p:nvSpPr>
          <p:spPr>
            <a:xfrm rot="10800000">
              <a:off x="6684372" y="3694555"/>
              <a:ext cx="3601570" cy="626335"/>
            </a:xfrm>
            <a:custGeom>
              <a:avLst/>
              <a:gdLst>
                <a:gd name="connsiteX0" fmla="*/ 3816176 w 3816176"/>
                <a:gd name="connsiteY0" fmla="*/ 975250 h 975250"/>
                <a:gd name="connsiteX1" fmla="*/ 3708873 w 3816176"/>
                <a:gd name="connsiteY1" fmla="*/ 626335 h 975250"/>
                <a:gd name="connsiteX2" fmla="*/ 3639856 w 3816176"/>
                <a:gd name="connsiteY2" fmla="*/ 617240 h 975250"/>
                <a:gd name="connsiteX3" fmla="*/ 1908087 w 3816176"/>
                <a:gd name="connsiteY3" fmla="*/ 524016 h 975250"/>
                <a:gd name="connsiteX4" fmla="*/ 176318 w 3816176"/>
                <a:gd name="connsiteY4" fmla="*/ 617239 h 975250"/>
                <a:gd name="connsiteX5" fmla="*/ 107303 w 3816176"/>
                <a:gd name="connsiteY5" fmla="*/ 626335 h 975250"/>
                <a:gd name="connsiteX6" fmla="*/ 0 w 3816176"/>
                <a:gd name="connsiteY6" fmla="*/ 975250 h 975250"/>
                <a:gd name="connsiteX7" fmla="*/ 0 w 3816176"/>
                <a:gd name="connsiteY7" fmla="*/ 975250 h 975250"/>
                <a:gd name="connsiteX8" fmla="*/ 274484 w 3816176"/>
                <a:gd name="connsiteY8" fmla="*/ 82714 h 975250"/>
                <a:gd name="connsiteX9" fmla="*/ 431697 w 3816176"/>
                <a:gd name="connsiteY9" fmla="*/ 65882 h 975250"/>
                <a:gd name="connsiteX10" fmla="*/ 1908087 w 3816176"/>
                <a:gd name="connsiteY10" fmla="*/ 0 h 975250"/>
                <a:gd name="connsiteX11" fmla="*/ 3384477 w 3816176"/>
                <a:gd name="connsiteY11" fmla="*/ 65882 h 975250"/>
                <a:gd name="connsiteX12" fmla="*/ 3541692 w 3816176"/>
                <a:gd name="connsiteY12" fmla="*/ 82714 h 975250"/>
                <a:gd name="connsiteX13" fmla="*/ 3816176 w 3816176"/>
                <a:gd name="connsiteY13" fmla="*/ 975250 h 975250"/>
                <a:gd name="connsiteX0" fmla="*/ 3541692 w 3708873"/>
                <a:gd name="connsiteY0" fmla="*/ 82714 h 975250"/>
                <a:gd name="connsiteX1" fmla="*/ 3708873 w 3708873"/>
                <a:gd name="connsiteY1" fmla="*/ 626335 h 975250"/>
                <a:gd name="connsiteX2" fmla="*/ 3639856 w 3708873"/>
                <a:gd name="connsiteY2" fmla="*/ 617240 h 975250"/>
                <a:gd name="connsiteX3" fmla="*/ 1908087 w 3708873"/>
                <a:gd name="connsiteY3" fmla="*/ 524016 h 975250"/>
                <a:gd name="connsiteX4" fmla="*/ 176318 w 3708873"/>
                <a:gd name="connsiteY4" fmla="*/ 617239 h 975250"/>
                <a:gd name="connsiteX5" fmla="*/ 107303 w 3708873"/>
                <a:gd name="connsiteY5" fmla="*/ 626335 h 975250"/>
                <a:gd name="connsiteX6" fmla="*/ 0 w 3708873"/>
                <a:gd name="connsiteY6" fmla="*/ 975250 h 975250"/>
                <a:gd name="connsiteX7" fmla="*/ 0 w 3708873"/>
                <a:gd name="connsiteY7" fmla="*/ 975250 h 975250"/>
                <a:gd name="connsiteX8" fmla="*/ 274484 w 3708873"/>
                <a:gd name="connsiteY8" fmla="*/ 82714 h 975250"/>
                <a:gd name="connsiteX9" fmla="*/ 431697 w 3708873"/>
                <a:gd name="connsiteY9" fmla="*/ 65882 h 975250"/>
                <a:gd name="connsiteX10" fmla="*/ 1908087 w 3708873"/>
                <a:gd name="connsiteY10" fmla="*/ 0 h 975250"/>
                <a:gd name="connsiteX11" fmla="*/ 3384477 w 3708873"/>
                <a:gd name="connsiteY11" fmla="*/ 65882 h 975250"/>
                <a:gd name="connsiteX12" fmla="*/ 3541692 w 3708873"/>
                <a:gd name="connsiteY12" fmla="*/ 82714 h 975250"/>
                <a:gd name="connsiteX0" fmla="*/ 3541692 w 3708873"/>
                <a:gd name="connsiteY0" fmla="*/ 82714 h 975250"/>
                <a:gd name="connsiteX1" fmla="*/ 3708873 w 3708873"/>
                <a:gd name="connsiteY1" fmla="*/ 626335 h 975250"/>
                <a:gd name="connsiteX2" fmla="*/ 3639856 w 3708873"/>
                <a:gd name="connsiteY2" fmla="*/ 617240 h 975250"/>
                <a:gd name="connsiteX3" fmla="*/ 1908087 w 3708873"/>
                <a:gd name="connsiteY3" fmla="*/ 524016 h 975250"/>
                <a:gd name="connsiteX4" fmla="*/ 176318 w 3708873"/>
                <a:gd name="connsiteY4" fmla="*/ 617239 h 975250"/>
                <a:gd name="connsiteX5" fmla="*/ 107303 w 3708873"/>
                <a:gd name="connsiteY5" fmla="*/ 626335 h 975250"/>
                <a:gd name="connsiteX6" fmla="*/ 0 w 3708873"/>
                <a:gd name="connsiteY6" fmla="*/ 975250 h 975250"/>
                <a:gd name="connsiteX7" fmla="*/ 274484 w 3708873"/>
                <a:gd name="connsiteY7" fmla="*/ 82714 h 975250"/>
                <a:gd name="connsiteX8" fmla="*/ 431697 w 3708873"/>
                <a:gd name="connsiteY8" fmla="*/ 65882 h 975250"/>
                <a:gd name="connsiteX9" fmla="*/ 1908087 w 3708873"/>
                <a:gd name="connsiteY9" fmla="*/ 0 h 975250"/>
                <a:gd name="connsiteX10" fmla="*/ 3384477 w 3708873"/>
                <a:gd name="connsiteY10" fmla="*/ 65882 h 975250"/>
                <a:gd name="connsiteX11" fmla="*/ 3541692 w 3708873"/>
                <a:gd name="connsiteY11" fmla="*/ 82714 h 975250"/>
                <a:gd name="connsiteX0" fmla="*/ 3434389 w 3601570"/>
                <a:gd name="connsiteY0" fmla="*/ 82714 h 626335"/>
                <a:gd name="connsiteX1" fmla="*/ 3601570 w 3601570"/>
                <a:gd name="connsiteY1" fmla="*/ 626335 h 626335"/>
                <a:gd name="connsiteX2" fmla="*/ 3532553 w 3601570"/>
                <a:gd name="connsiteY2" fmla="*/ 617240 h 626335"/>
                <a:gd name="connsiteX3" fmla="*/ 1800784 w 3601570"/>
                <a:gd name="connsiteY3" fmla="*/ 524016 h 626335"/>
                <a:gd name="connsiteX4" fmla="*/ 69015 w 3601570"/>
                <a:gd name="connsiteY4" fmla="*/ 617239 h 626335"/>
                <a:gd name="connsiteX5" fmla="*/ 0 w 3601570"/>
                <a:gd name="connsiteY5" fmla="*/ 626335 h 626335"/>
                <a:gd name="connsiteX6" fmla="*/ 167181 w 3601570"/>
                <a:gd name="connsiteY6" fmla="*/ 82714 h 626335"/>
                <a:gd name="connsiteX7" fmla="*/ 324394 w 3601570"/>
                <a:gd name="connsiteY7" fmla="*/ 65882 h 626335"/>
                <a:gd name="connsiteX8" fmla="*/ 1800784 w 3601570"/>
                <a:gd name="connsiteY8" fmla="*/ 0 h 626335"/>
                <a:gd name="connsiteX9" fmla="*/ 3277174 w 3601570"/>
                <a:gd name="connsiteY9" fmla="*/ 65882 h 626335"/>
                <a:gd name="connsiteX10" fmla="*/ 3434389 w 3601570"/>
                <a:gd name="connsiteY10" fmla="*/ 82714 h 62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01570" h="626335">
                  <a:moveTo>
                    <a:pt x="3434389" y="82714"/>
                  </a:moveTo>
                  <a:lnTo>
                    <a:pt x="3601570" y="626335"/>
                  </a:lnTo>
                  <a:lnTo>
                    <a:pt x="3532553" y="617240"/>
                  </a:lnTo>
                  <a:cubicBezTo>
                    <a:pt x="3038210" y="558383"/>
                    <a:pt x="2442270" y="524016"/>
                    <a:pt x="1800784" y="524016"/>
                  </a:cubicBezTo>
                  <a:cubicBezTo>
                    <a:pt x="1159298" y="524016"/>
                    <a:pt x="563359" y="558383"/>
                    <a:pt x="69015" y="617239"/>
                  </a:cubicBezTo>
                  <a:lnTo>
                    <a:pt x="0" y="626335"/>
                  </a:lnTo>
                  <a:lnTo>
                    <a:pt x="167181" y="82714"/>
                  </a:lnTo>
                  <a:lnTo>
                    <a:pt x="324394" y="65882"/>
                  </a:lnTo>
                  <a:cubicBezTo>
                    <a:pt x="763270" y="23866"/>
                    <a:pt x="1266212" y="0"/>
                    <a:pt x="1800784" y="0"/>
                  </a:cubicBezTo>
                  <a:cubicBezTo>
                    <a:pt x="2335356" y="0"/>
                    <a:pt x="2838298" y="23866"/>
                    <a:pt x="3277174" y="65882"/>
                  </a:cubicBezTo>
                  <a:lnTo>
                    <a:pt x="3434389" y="82714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122" name="TextBox 16">
              <a:extLst>
                <a:ext uri="{FF2B5EF4-FFF2-40B4-BE49-F238E27FC236}">
                  <a16:creationId xmlns:a16="http://schemas.microsoft.com/office/drawing/2014/main" id="{49CBD127-56BB-4108-BE4C-8407C1DD805D}"/>
                </a:ext>
              </a:extLst>
            </p:cNvPr>
            <p:cNvSpPr txBox="1"/>
            <p:nvPr/>
          </p:nvSpPr>
          <p:spPr>
            <a:xfrm>
              <a:off x="6944979" y="3817985"/>
              <a:ext cx="3080357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Crediting Method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EB6177-C8EA-41EA-AD37-55E3DA906121}"/>
              </a:ext>
            </a:extLst>
          </p:cNvPr>
          <p:cNvGrpSpPr/>
          <p:nvPr/>
        </p:nvGrpSpPr>
        <p:grpSpPr>
          <a:xfrm>
            <a:off x="7053499" y="4319768"/>
            <a:ext cx="3156194" cy="586115"/>
            <a:chOff x="6851553" y="4238176"/>
            <a:chExt cx="3267208" cy="606731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8B7543-0AAF-4E99-B81D-E0C1E21FD59C}"/>
                </a:ext>
              </a:extLst>
            </p:cNvPr>
            <p:cNvSpPr/>
            <p:nvPr/>
          </p:nvSpPr>
          <p:spPr>
            <a:xfrm rot="10800000">
              <a:off x="6851553" y="4238176"/>
              <a:ext cx="3267208" cy="606731"/>
            </a:xfrm>
            <a:custGeom>
              <a:avLst/>
              <a:gdLst>
                <a:gd name="connsiteX0" fmla="*/ 1 w 3506426"/>
                <a:gd name="connsiteY0" fmla="*/ 995660 h 995660"/>
                <a:gd name="connsiteX1" fmla="*/ 0 w 3506426"/>
                <a:gd name="connsiteY1" fmla="*/ 995660 h 995660"/>
                <a:gd name="connsiteX2" fmla="*/ 286182 w 3506426"/>
                <a:gd name="connsiteY2" fmla="*/ 65087 h 995660"/>
                <a:gd name="connsiteX3" fmla="*/ 547576 w 3506426"/>
                <a:gd name="connsiteY3" fmla="*/ 42896 h 995660"/>
                <a:gd name="connsiteX4" fmla="*/ 1753212 w 3506426"/>
                <a:gd name="connsiteY4" fmla="*/ 0 h 995660"/>
                <a:gd name="connsiteX5" fmla="*/ 2958848 w 3506426"/>
                <a:gd name="connsiteY5" fmla="*/ 42896 h 995660"/>
                <a:gd name="connsiteX6" fmla="*/ 3220245 w 3506426"/>
                <a:gd name="connsiteY6" fmla="*/ 65088 h 995660"/>
                <a:gd name="connsiteX7" fmla="*/ 3506426 w 3506426"/>
                <a:gd name="connsiteY7" fmla="*/ 995660 h 995660"/>
                <a:gd name="connsiteX8" fmla="*/ 3506426 w 3506426"/>
                <a:gd name="connsiteY8" fmla="*/ 995660 h 995660"/>
                <a:gd name="connsiteX9" fmla="*/ 3386817 w 3506426"/>
                <a:gd name="connsiteY9" fmla="*/ 606731 h 995660"/>
                <a:gd name="connsiteX10" fmla="*/ 3229602 w 3506426"/>
                <a:gd name="connsiteY10" fmla="*/ 589899 h 995660"/>
                <a:gd name="connsiteX11" fmla="*/ 1753212 w 3506426"/>
                <a:gd name="connsiteY11" fmla="*/ 524017 h 995660"/>
                <a:gd name="connsiteX12" fmla="*/ 276822 w 3506426"/>
                <a:gd name="connsiteY12" fmla="*/ 589899 h 995660"/>
                <a:gd name="connsiteX13" fmla="*/ 119609 w 3506426"/>
                <a:gd name="connsiteY13" fmla="*/ 606731 h 995660"/>
                <a:gd name="connsiteX0" fmla="*/ 1 w 3506426"/>
                <a:gd name="connsiteY0" fmla="*/ 995660 h 995660"/>
                <a:gd name="connsiteX1" fmla="*/ 0 w 3506426"/>
                <a:gd name="connsiteY1" fmla="*/ 995660 h 995660"/>
                <a:gd name="connsiteX2" fmla="*/ 286182 w 3506426"/>
                <a:gd name="connsiteY2" fmla="*/ 65087 h 995660"/>
                <a:gd name="connsiteX3" fmla="*/ 547576 w 3506426"/>
                <a:gd name="connsiteY3" fmla="*/ 42896 h 995660"/>
                <a:gd name="connsiteX4" fmla="*/ 1753212 w 3506426"/>
                <a:gd name="connsiteY4" fmla="*/ 0 h 995660"/>
                <a:gd name="connsiteX5" fmla="*/ 2958848 w 3506426"/>
                <a:gd name="connsiteY5" fmla="*/ 42896 h 995660"/>
                <a:gd name="connsiteX6" fmla="*/ 3220245 w 3506426"/>
                <a:gd name="connsiteY6" fmla="*/ 65088 h 995660"/>
                <a:gd name="connsiteX7" fmla="*/ 3506426 w 3506426"/>
                <a:gd name="connsiteY7" fmla="*/ 995660 h 995660"/>
                <a:gd name="connsiteX8" fmla="*/ 3386817 w 3506426"/>
                <a:gd name="connsiteY8" fmla="*/ 606731 h 995660"/>
                <a:gd name="connsiteX9" fmla="*/ 3229602 w 3506426"/>
                <a:gd name="connsiteY9" fmla="*/ 589899 h 995660"/>
                <a:gd name="connsiteX10" fmla="*/ 1753212 w 3506426"/>
                <a:gd name="connsiteY10" fmla="*/ 524017 h 995660"/>
                <a:gd name="connsiteX11" fmla="*/ 276822 w 3506426"/>
                <a:gd name="connsiteY11" fmla="*/ 589899 h 995660"/>
                <a:gd name="connsiteX12" fmla="*/ 119609 w 3506426"/>
                <a:gd name="connsiteY12" fmla="*/ 606731 h 995660"/>
                <a:gd name="connsiteX13" fmla="*/ 1 w 3506426"/>
                <a:gd name="connsiteY13" fmla="*/ 995660 h 995660"/>
                <a:gd name="connsiteX0" fmla="*/ 1 w 3386817"/>
                <a:gd name="connsiteY0" fmla="*/ 995660 h 995660"/>
                <a:gd name="connsiteX1" fmla="*/ 0 w 3386817"/>
                <a:gd name="connsiteY1" fmla="*/ 995660 h 995660"/>
                <a:gd name="connsiteX2" fmla="*/ 286182 w 3386817"/>
                <a:gd name="connsiteY2" fmla="*/ 65087 h 995660"/>
                <a:gd name="connsiteX3" fmla="*/ 547576 w 3386817"/>
                <a:gd name="connsiteY3" fmla="*/ 42896 h 995660"/>
                <a:gd name="connsiteX4" fmla="*/ 1753212 w 3386817"/>
                <a:gd name="connsiteY4" fmla="*/ 0 h 995660"/>
                <a:gd name="connsiteX5" fmla="*/ 2958848 w 3386817"/>
                <a:gd name="connsiteY5" fmla="*/ 42896 h 995660"/>
                <a:gd name="connsiteX6" fmla="*/ 3220245 w 3386817"/>
                <a:gd name="connsiteY6" fmla="*/ 65088 h 995660"/>
                <a:gd name="connsiteX7" fmla="*/ 3386817 w 3386817"/>
                <a:gd name="connsiteY7" fmla="*/ 606731 h 995660"/>
                <a:gd name="connsiteX8" fmla="*/ 3229602 w 3386817"/>
                <a:gd name="connsiteY8" fmla="*/ 589899 h 995660"/>
                <a:gd name="connsiteX9" fmla="*/ 1753212 w 3386817"/>
                <a:gd name="connsiteY9" fmla="*/ 524017 h 995660"/>
                <a:gd name="connsiteX10" fmla="*/ 276822 w 3386817"/>
                <a:gd name="connsiteY10" fmla="*/ 589899 h 995660"/>
                <a:gd name="connsiteX11" fmla="*/ 119609 w 3386817"/>
                <a:gd name="connsiteY11" fmla="*/ 606731 h 995660"/>
                <a:gd name="connsiteX12" fmla="*/ 1 w 3386817"/>
                <a:gd name="connsiteY12" fmla="*/ 995660 h 995660"/>
                <a:gd name="connsiteX0" fmla="*/ 119609 w 3386817"/>
                <a:gd name="connsiteY0" fmla="*/ 606731 h 995660"/>
                <a:gd name="connsiteX1" fmla="*/ 0 w 3386817"/>
                <a:gd name="connsiteY1" fmla="*/ 995660 h 995660"/>
                <a:gd name="connsiteX2" fmla="*/ 286182 w 3386817"/>
                <a:gd name="connsiteY2" fmla="*/ 65087 h 995660"/>
                <a:gd name="connsiteX3" fmla="*/ 547576 w 3386817"/>
                <a:gd name="connsiteY3" fmla="*/ 42896 h 995660"/>
                <a:gd name="connsiteX4" fmla="*/ 1753212 w 3386817"/>
                <a:gd name="connsiteY4" fmla="*/ 0 h 995660"/>
                <a:gd name="connsiteX5" fmla="*/ 2958848 w 3386817"/>
                <a:gd name="connsiteY5" fmla="*/ 42896 h 995660"/>
                <a:gd name="connsiteX6" fmla="*/ 3220245 w 3386817"/>
                <a:gd name="connsiteY6" fmla="*/ 65088 h 995660"/>
                <a:gd name="connsiteX7" fmla="*/ 3386817 w 3386817"/>
                <a:gd name="connsiteY7" fmla="*/ 606731 h 995660"/>
                <a:gd name="connsiteX8" fmla="*/ 3229602 w 3386817"/>
                <a:gd name="connsiteY8" fmla="*/ 589899 h 995660"/>
                <a:gd name="connsiteX9" fmla="*/ 1753212 w 3386817"/>
                <a:gd name="connsiteY9" fmla="*/ 524017 h 995660"/>
                <a:gd name="connsiteX10" fmla="*/ 276822 w 3386817"/>
                <a:gd name="connsiteY10" fmla="*/ 589899 h 995660"/>
                <a:gd name="connsiteX11" fmla="*/ 119609 w 3386817"/>
                <a:gd name="connsiteY11" fmla="*/ 606731 h 995660"/>
                <a:gd name="connsiteX0" fmla="*/ 0 w 3267208"/>
                <a:gd name="connsiteY0" fmla="*/ 606731 h 606731"/>
                <a:gd name="connsiteX1" fmla="*/ 166573 w 3267208"/>
                <a:gd name="connsiteY1" fmla="*/ 65087 h 606731"/>
                <a:gd name="connsiteX2" fmla="*/ 427967 w 3267208"/>
                <a:gd name="connsiteY2" fmla="*/ 42896 h 606731"/>
                <a:gd name="connsiteX3" fmla="*/ 1633603 w 3267208"/>
                <a:gd name="connsiteY3" fmla="*/ 0 h 606731"/>
                <a:gd name="connsiteX4" fmla="*/ 2839239 w 3267208"/>
                <a:gd name="connsiteY4" fmla="*/ 42896 h 606731"/>
                <a:gd name="connsiteX5" fmla="*/ 3100636 w 3267208"/>
                <a:gd name="connsiteY5" fmla="*/ 65088 h 606731"/>
                <a:gd name="connsiteX6" fmla="*/ 3267208 w 3267208"/>
                <a:gd name="connsiteY6" fmla="*/ 606731 h 606731"/>
                <a:gd name="connsiteX7" fmla="*/ 3109993 w 3267208"/>
                <a:gd name="connsiteY7" fmla="*/ 589899 h 606731"/>
                <a:gd name="connsiteX8" fmla="*/ 1633603 w 3267208"/>
                <a:gd name="connsiteY8" fmla="*/ 524017 h 606731"/>
                <a:gd name="connsiteX9" fmla="*/ 157213 w 3267208"/>
                <a:gd name="connsiteY9" fmla="*/ 589899 h 606731"/>
                <a:gd name="connsiteX10" fmla="*/ 0 w 3267208"/>
                <a:gd name="connsiteY10" fmla="*/ 606731 h 60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7208" h="606731">
                  <a:moveTo>
                    <a:pt x="0" y="606731"/>
                  </a:moveTo>
                  <a:lnTo>
                    <a:pt x="166573" y="65087"/>
                  </a:lnTo>
                  <a:lnTo>
                    <a:pt x="427967" y="42896"/>
                  </a:lnTo>
                  <a:cubicBezTo>
                    <a:pt x="798531" y="15274"/>
                    <a:pt x="1205946" y="0"/>
                    <a:pt x="1633603" y="0"/>
                  </a:cubicBezTo>
                  <a:cubicBezTo>
                    <a:pt x="2061261" y="0"/>
                    <a:pt x="2468675" y="15274"/>
                    <a:pt x="2839239" y="42896"/>
                  </a:cubicBezTo>
                  <a:lnTo>
                    <a:pt x="3100636" y="65088"/>
                  </a:lnTo>
                  <a:lnTo>
                    <a:pt x="3267208" y="606731"/>
                  </a:lnTo>
                  <a:lnTo>
                    <a:pt x="3109993" y="589899"/>
                  </a:lnTo>
                  <a:cubicBezTo>
                    <a:pt x="2671117" y="547883"/>
                    <a:pt x="2168175" y="524017"/>
                    <a:pt x="1633603" y="524017"/>
                  </a:cubicBezTo>
                  <a:cubicBezTo>
                    <a:pt x="1099031" y="524017"/>
                    <a:pt x="596089" y="547883"/>
                    <a:pt x="157213" y="589899"/>
                  </a:cubicBezTo>
                  <a:lnTo>
                    <a:pt x="0" y="606731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123" name="TextBox 16">
              <a:extLst>
                <a:ext uri="{FF2B5EF4-FFF2-40B4-BE49-F238E27FC236}">
                  <a16:creationId xmlns:a16="http://schemas.microsoft.com/office/drawing/2014/main" id="{F77BADB4-0AEC-4E5E-AE71-35DFF6D62F2F}"/>
                </a:ext>
              </a:extLst>
            </p:cNvPr>
            <p:cNvSpPr txBox="1"/>
            <p:nvPr/>
          </p:nvSpPr>
          <p:spPr>
            <a:xfrm>
              <a:off x="6944978" y="4341310"/>
              <a:ext cx="3080357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Crediting Period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CC9906A-09B8-4D89-AED8-2B260400588F}"/>
              </a:ext>
            </a:extLst>
          </p:cNvPr>
          <p:cNvGrpSpPr/>
          <p:nvPr/>
        </p:nvGrpSpPr>
        <p:grpSpPr>
          <a:xfrm>
            <a:off x="5918917" y="418675"/>
            <a:ext cx="5425358" cy="943729"/>
            <a:chOff x="5918917" y="418675"/>
            <a:chExt cx="5425358" cy="9437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E87815-A6F2-4F37-9A2B-78D1EE762005}"/>
                </a:ext>
              </a:extLst>
            </p:cNvPr>
            <p:cNvGrpSpPr/>
            <p:nvPr/>
          </p:nvGrpSpPr>
          <p:grpSpPr>
            <a:xfrm>
              <a:off x="5924192" y="638288"/>
              <a:ext cx="5414807" cy="724116"/>
              <a:chOff x="5682525" y="427206"/>
              <a:chExt cx="5605264" cy="749586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DF5EBD1-9D2B-4577-AE77-BE6EDB7B85D9}"/>
                  </a:ext>
                </a:extLst>
              </p:cNvPr>
              <p:cNvSpPr/>
              <p:nvPr/>
            </p:nvSpPr>
            <p:spPr>
              <a:xfrm rot="10800000">
                <a:off x="5682525" y="427206"/>
                <a:ext cx="5605264" cy="749586"/>
              </a:xfrm>
              <a:custGeom>
                <a:avLst/>
                <a:gdLst>
                  <a:gd name="connsiteX0" fmla="*/ 27701 w 5605264"/>
                  <a:gd name="connsiteY0" fmla="*/ 749586 h 749586"/>
                  <a:gd name="connsiteX1" fmla="*/ 0 w 5605264"/>
                  <a:gd name="connsiteY1" fmla="*/ 739936 h 749586"/>
                  <a:gd name="connsiteX2" fmla="*/ 149920 w 5605264"/>
                  <a:gd name="connsiteY2" fmla="*/ 252443 h 749586"/>
                  <a:gd name="connsiteX3" fmla="*/ 234244 w 5605264"/>
                  <a:gd name="connsiteY3" fmla="*/ 229152 h 749586"/>
                  <a:gd name="connsiteX4" fmla="*/ 2802631 w 5605264"/>
                  <a:gd name="connsiteY4" fmla="*/ 0 h 749586"/>
                  <a:gd name="connsiteX5" fmla="*/ 5371018 w 5605264"/>
                  <a:gd name="connsiteY5" fmla="*/ 229152 h 749586"/>
                  <a:gd name="connsiteX6" fmla="*/ 5455345 w 5605264"/>
                  <a:gd name="connsiteY6" fmla="*/ 252444 h 749586"/>
                  <a:gd name="connsiteX7" fmla="*/ 5605264 w 5605264"/>
                  <a:gd name="connsiteY7" fmla="*/ 739936 h 749586"/>
                  <a:gd name="connsiteX8" fmla="*/ 5577563 w 5605264"/>
                  <a:gd name="connsiteY8" fmla="*/ 749585 h 749586"/>
                  <a:gd name="connsiteX9" fmla="*/ 5553675 w 5605264"/>
                  <a:gd name="connsiteY9" fmla="*/ 732413 h 749586"/>
                  <a:gd name="connsiteX10" fmla="*/ 2802632 w 5605264"/>
                  <a:gd name="connsiteY10" fmla="*/ 569925 h 749586"/>
                  <a:gd name="connsiteX11" fmla="*/ 51589 w 5605264"/>
                  <a:gd name="connsiteY11" fmla="*/ 732413 h 749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05264" h="749586">
                    <a:moveTo>
                      <a:pt x="27701" y="749586"/>
                    </a:moveTo>
                    <a:lnTo>
                      <a:pt x="0" y="739936"/>
                    </a:lnTo>
                    <a:lnTo>
                      <a:pt x="149920" y="252443"/>
                    </a:lnTo>
                    <a:lnTo>
                      <a:pt x="234244" y="229152"/>
                    </a:lnTo>
                    <a:cubicBezTo>
                      <a:pt x="790863" y="90898"/>
                      <a:pt x="1733487" y="0"/>
                      <a:pt x="2802631" y="0"/>
                    </a:cubicBezTo>
                    <a:cubicBezTo>
                      <a:pt x="3871775" y="0"/>
                      <a:pt x="4814399" y="90898"/>
                      <a:pt x="5371018" y="229152"/>
                    </a:cubicBezTo>
                    <a:lnTo>
                      <a:pt x="5455345" y="252444"/>
                    </a:lnTo>
                    <a:lnTo>
                      <a:pt x="5605264" y="739936"/>
                    </a:lnTo>
                    <a:lnTo>
                      <a:pt x="5577563" y="749585"/>
                    </a:lnTo>
                    <a:lnTo>
                      <a:pt x="5553675" y="732413"/>
                    </a:lnTo>
                    <a:cubicBezTo>
                      <a:pt x="5291831" y="639681"/>
                      <a:pt x="4159641" y="569925"/>
                      <a:pt x="2802632" y="569925"/>
                    </a:cubicBezTo>
                    <a:cubicBezTo>
                      <a:pt x="1445623" y="569925"/>
                      <a:pt x="313434" y="639681"/>
                      <a:pt x="51589" y="732413"/>
                    </a:cubicBezTo>
                    <a:close/>
                  </a:path>
                </a:pathLst>
              </a:custGeom>
              <a:solidFill>
                <a:srgbClr val="000044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LID4096"/>
              </a:p>
            </p:txBody>
          </p:sp>
          <p:sp>
            <p:nvSpPr>
              <p:cNvPr id="70" name="TextBox 16">
                <a:extLst>
                  <a:ext uri="{FF2B5EF4-FFF2-40B4-BE49-F238E27FC236}">
                    <a16:creationId xmlns:a16="http://schemas.microsoft.com/office/drawing/2014/main" id="{DF203879-DE6C-4055-9EEB-9D89E8059C3F}"/>
                  </a:ext>
                </a:extLst>
              </p:cNvPr>
              <p:cNvSpPr txBox="1"/>
              <p:nvPr/>
            </p:nvSpPr>
            <p:spPr>
              <a:xfrm>
                <a:off x="7183597" y="670285"/>
                <a:ext cx="2603121" cy="50292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Annuity Type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6EFB130-0FD3-4474-BF41-1C8606FF0F00}"/>
                </a:ext>
              </a:extLst>
            </p:cNvPr>
            <p:cNvGrpSpPr/>
            <p:nvPr/>
          </p:nvGrpSpPr>
          <p:grpSpPr>
            <a:xfrm>
              <a:off x="5918917" y="418675"/>
              <a:ext cx="5425358" cy="393532"/>
              <a:chOff x="5677064" y="199868"/>
              <a:chExt cx="5616186" cy="407374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C8BDBF4-5E4A-4D90-8570-416D3BA5EE67}"/>
                  </a:ext>
                </a:extLst>
              </p:cNvPr>
              <p:cNvSpPr/>
              <p:nvPr/>
            </p:nvSpPr>
            <p:spPr>
              <a:xfrm>
                <a:off x="5677064" y="199868"/>
                <a:ext cx="5616186" cy="406999"/>
              </a:xfrm>
              <a:prstGeom prst="ellipse">
                <a:avLst/>
              </a:prstGeom>
              <a:gradFill>
                <a:gsLst>
                  <a:gs pos="885">
                    <a:schemeClr val="bg2"/>
                  </a:gs>
                  <a:gs pos="57000">
                    <a:schemeClr val="accent1">
                      <a:lumMod val="4000"/>
                      <a:lumOff val="96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3" name="TextBox 16">
                <a:extLst>
                  <a:ext uri="{FF2B5EF4-FFF2-40B4-BE49-F238E27FC236}">
                    <a16:creationId xmlns:a16="http://schemas.microsoft.com/office/drawing/2014/main" id="{10AFCB9E-50FF-4957-B5BB-BADD5F0A5450}"/>
                  </a:ext>
                </a:extLst>
              </p:cNvPr>
              <p:cNvSpPr txBox="1"/>
              <p:nvPr/>
            </p:nvSpPr>
            <p:spPr>
              <a:xfrm>
                <a:off x="7155018" y="208989"/>
                <a:ext cx="2660277" cy="39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lumMod val="60000"/>
                          <a:lumOff val="40000"/>
                          <a:alpha val="0"/>
                        </a:schemeClr>
                      </a:solidFill>
                    </a:ln>
                    <a:solidFill>
                      <a:srgbClr val="000044"/>
                    </a:solidFill>
                    <a:cs typeface="Times New Roman" charset="0"/>
                  </a:rPr>
                  <a:t>10 LEVERS:</a:t>
                </a: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7FB1386-33EC-4DED-8138-57C24A05AFF5}"/>
              </a:ext>
            </a:extLst>
          </p:cNvPr>
          <p:cNvSpPr/>
          <p:nvPr/>
        </p:nvSpPr>
        <p:spPr>
          <a:xfrm>
            <a:off x="609600" y="6469357"/>
            <a:ext cx="2834368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</a:rPr>
              <a:t>* Some fees or limitations may still apply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6D996D0D-4286-4FC2-B0F7-7E53100CD7CF}"/>
              </a:ext>
            </a:extLst>
          </p:cNvPr>
          <p:cNvSpPr txBox="1"/>
          <p:nvPr/>
        </p:nvSpPr>
        <p:spPr>
          <a:xfrm>
            <a:off x="609600" y="2653432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1 Year</a:t>
            </a:r>
          </a:p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2 Years</a:t>
            </a:r>
          </a:p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3+ Years</a:t>
            </a:r>
            <a:endParaRPr lang="en-US" sz="3600" b="1" dirty="0">
              <a:ln>
                <a:solidFill>
                  <a:schemeClr val="accent1">
                    <a:lumMod val="60000"/>
                    <a:lumOff val="40000"/>
                    <a:alpha val="0"/>
                  </a:schemeClr>
                </a:solidFill>
              </a:ln>
              <a:latin typeface="+mj-lt"/>
              <a:cs typeface="Times New Roman" charset="0"/>
            </a:endParaRPr>
          </a:p>
        </p:txBody>
      </p:sp>
      <p:sp>
        <p:nvSpPr>
          <p:cNvPr id="33" name="Frame 32">
            <a:extLst>
              <a:ext uri="{FF2B5EF4-FFF2-40B4-BE49-F238E27FC236}">
                <a16:creationId xmlns:a16="http://schemas.microsoft.com/office/drawing/2014/main" id="{2235E3B5-BF6D-2948-8E72-8EB85BE33FD7}"/>
              </a:ext>
            </a:extLst>
          </p:cNvPr>
          <p:cNvSpPr/>
          <p:nvPr/>
        </p:nvSpPr>
        <p:spPr>
          <a:xfrm>
            <a:off x="533400" y="2784878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rame 33">
            <a:extLst>
              <a:ext uri="{FF2B5EF4-FFF2-40B4-BE49-F238E27FC236}">
                <a16:creationId xmlns:a16="http://schemas.microsoft.com/office/drawing/2014/main" id="{69276796-A5C2-3D4B-BC4C-A2B3419CE06E}"/>
              </a:ext>
            </a:extLst>
          </p:cNvPr>
          <p:cNvSpPr/>
          <p:nvPr/>
        </p:nvSpPr>
        <p:spPr>
          <a:xfrm>
            <a:off x="533400" y="3311619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ame 34">
            <a:extLst>
              <a:ext uri="{FF2B5EF4-FFF2-40B4-BE49-F238E27FC236}">
                <a16:creationId xmlns:a16="http://schemas.microsoft.com/office/drawing/2014/main" id="{1B09E618-EC08-004B-84C4-F892FBC2C385}"/>
              </a:ext>
            </a:extLst>
          </p:cNvPr>
          <p:cNvSpPr/>
          <p:nvPr/>
        </p:nvSpPr>
        <p:spPr>
          <a:xfrm>
            <a:off x="533400" y="3859688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383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283DD2C-BF08-1940-A4B9-0AE6A76242B8}"/>
              </a:ext>
            </a:extLst>
          </p:cNvPr>
          <p:cNvSpPr/>
          <p:nvPr/>
        </p:nvSpPr>
        <p:spPr>
          <a:xfrm>
            <a:off x="609600" y="419100"/>
            <a:ext cx="419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Simplified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 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Accumulation Annuity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274D85-DF38-43DE-92F8-E4D266766FBA}"/>
              </a:ext>
            </a:extLst>
          </p:cNvPr>
          <p:cNvGrpSpPr/>
          <p:nvPr/>
        </p:nvGrpSpPr>
        <p:grpSpPr>
          <a:xfrm>
            <a:off x="6069017" y="1118540"/>
            <a:ext cx="5125156" cy="750077"/>
            <a:chOff x="5832444" y="924350"/>
            <a:chExt cx="5305425" cy="776460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3896945-3B58-4919-B3F9-5FA0AC0FAEB5}"/>
                </a:ext>
              </a:extLst>
            </p:cNvPr>
            <p:cNvSpPr/>
            <p:nvPr/>
          </p:nvSpPr>
          <p:spPr>
            <a:xfrm rot="10800000">
              <a:off x="5832444" y="924350"/>
              <a:ext cx="5305425" cy="776460"/>
            </a:xfrm>
            <a:custGeom>
              <a:avLst/>
              <a:gdLst>
                <a:gd name="connsiteX0" fmla="*/ 56436 w 5616186"/>
                <a:gd name="connsiteY0" fmla="*/ 1281709 h 1281709"/>
                <a:gd name="connsiteX1" fmla="*/ 0 w 5616186"/>
                <a:gd name="connsiteY1" fmla="*/ 1281709 h 1281709"/>
                <a:gd name="connsiteX2" fmla="*/ 326442 w 5616186"/>
                <a:gd name="connsiteY2" fmla="*/ 220221 h 1281709"/>
                <a:gd name="connsiteX3" fmla="*/ 418011 w 5616186"/>
                <a:gd name="connsiteY3" fmla="*/ 198641 h 1281709"/>
                <a:gd name="connsiteX4" fmla="*/ 2808092 w 5616186"/>
                <a:gd name="connsiteY4" fmla="*/ 0 h 1281709"/>
                <a:gd name="connsiteX5" fmla="*/ 5198173 w 5616186"/>
                <a:gd name="connsiteY5" fmla="*/ 198641 h 1281709"/>
                <a:gd name="connsiteX6" fmla="*/ 5289745 w 5616186"/>
                <a:gd name="connsiteY6" fmla="*/ 220222 h 1281709"/>
                <a:gd name="connsiteX7" fmla="*/ 5460806 w 5616186"/>
                <a:gd name="connsiteY7" fmla="*/ 776460 h 1281709"/>
                <a:gd name="connsiteX8" fmla="*/ 5376479 w 5616186"/>
                <a:gd name="connsiteY8" fmla="*/ 753168 h 1281709"/>
                <a:gd name="connsiteX9" fmla="*/ 2808092 w 5616186"/>
                <a:gd name="connsiteY9" fmla="*/ 524016 h 1281709"/>
                <a:gd name="connsiteX10" fmla="*/ 239705 w 5616186"/>
                <a:gd name="connsiteY10" fmla="*/ 753168 h 1281709"/>
                <a:gd name="connsiteX11" fmla="*/ 155381 w 5616186"/>
                <a:gd name="connsiteY11" fmla="*/ 776459 h 1281709"/>
                <a:gd name="connsiteX12" fmla="*/ 5461 w 5616186"/>
                <a:gd name="connsiteY12" fmla="*/ 1263952 h 1281709"/>
                <a:gd name="connsiteX13" fmla="*/ 5616186 w 5616186"/>
                <a:gd name="connsiteY13" fmla="*/ 1281709 h 1281709"/>
                <a:gd name="connsiteX14" fmla="*/ 5559748 w 5616186"/>
                <a:gd name="connsiteY14" fmla="*/ 1281709 h 1281709"/>
                <a:gd name="connsiteX15" fmla="*/ 5610725 w 5616186"/>
                <a:gd name="connsiteY15" fmla="*/ 1263952 h 1281709"/>
                <a:gd name="connsiteX16" fmla="*/ 5538697 w 5616186"/>
                <a:gd name="connsiteY16" fmla="*/ 1029736 h 1281709"/>
                <a:gd name="connsiteX0" fmla="*/ 56436 w 5610725"/>
                <a:gd name="connsiteY0" fmla="*/ 1281709 h 1281709"/>
                <a:gd name="connsiteX1" fmla="*/ 0 w 5610725"/>
                <a:gd name="connsiteY1" fmla="*/ 1281709 h 1281709"/>
                <a:gd name="connsiteX2" fmla="*/ 326442 w 5610725"/>
                <a:gd name="connsiteY2" fmla="*/ 220221 h 1281709"/>
                <a:gd name="connsiteX3" fmla="*/ 418011 w 5610725"/>
                <a:gd name="connsiteY3" fmla="*/ 198641 h 1281709"/>
                <a:gd name="connsiteX4" fmla="*/ 2808092 w 5610725"/>
                <a:gd name="connsiteY4" fmla="*/ 0 h 1281709"/>
                <a:gd name="connsiteX5" fmla="*/ 5198173 w 5610725"/>
                <a:gd name="connsiteY5" fmla="*/ 198641 h 1281709"/>
                <a:gd name="connsiteX6" fmla="*/ 5289745 w 5610725"/>
                <a:gd name="connsiteY6" fmla="*/ 220222 h 1281709"/>
                <a:gd name="connsiteX7" fmla="*/ 5460806 w 5610725"/>
                <a:gd name="connsiteY7" fmla="*/ 776460 h 1281709"/>
                <a:gd name="connsiteX8" fmla="*/ 5376479 w 5610725"/>
                <a:gd name="connsiteY8" fmla="*/ 753168 h 1281709"/>
                <a:gd name="connsiteX9" fmla="*/ 2808092 w 5610725"/>
                <a:gd name="connsiteY9" fmla="*/ 524016 h 1281709"/>
                <a:gd name="connsiteX10" fmla="*/ 239705 w 5610725"/>
                <a:gd name="connsiteY10" fmla="*/ 753168 h 1281709"/>
                <a:gd name="connsiteX11" fmla="*/ 155381 w 5610725"/>
                <a:gd name="connsiteY11" fmla="*/ 776459 h 1281709"/>
                <a:gd name="connsiteX12" fmla="*/ 5461 w 5610725"/>
                <a:gd name="connsiteY12" fmla="*/ 1263952 h 1281709"/>
                <a:gd name="connsiteX13" fmla="*/ 56436 w 5610725"/>
                <a:gd name="connsiteY13" fmla="*/ 1281709 h 1281709"/>
                <a:gd name="connsiteX14" fmla="*/ 5538697 w 5610725"/>
                <a:gd name="connsiteY14" fmla="*/ 1029736 h 1281709"/>
                <a:gd name="connsiteX15" fmla="*/ 5559748 w 5610725"/>
                <a:gd name="connsiteY15" fmla="*/ 1281709 h 1281709"/>
                <a:gd name="connsiteX16" fmla="*/ 5610725 w 5610725"/>
                <a:gd name="connsiteY16" fmla="*/ 1263952 h 1281709"/>
                <a:gd name="connsiteX17" fmla="*/ 5538697 w 5610725"/>
                <a:gd name="connsiteY17" fmla="*/ 1029736 h 1281709"/>
                <a:gd name="connsiteX0" fmla="*/ 56436 w 5559748"/>
                <a:gd name="connsiteY0" fmla="*/ 1281709 h 1281709"/>
                <a:gd name="connsiteX1" fmla="*/ 0 w 5559748"/>
                <a:gd name="connsiteY1" fmla="*/ 1281709 h 1281709"/>
                <a:gd name="connsiteX2" fmla="*/ 326442 w 5559748"/>
                <a:gd name="connsiteY2" fmla="*/ 220221 h 1281709"/>
                <a:gd name="connsiteX3" fmla="*/ 418011 w 5559748"/>
                <a:gd name="connsiteY3" fmla="*/ 198641 h 1281709"/>
                <a:gd name="connsiteX4" fmla="*/ 2808092 w 5559748"/>
                <a:gd name="connsiteY4" fmla="*/ 0 h 1281709"/>
                <a:gd name="connsiteX5" fmla="*/ 5198173 w 5559748"/>
                <a:gd name="connsiteY5" fmla="*/ 198641 h 1281709"/>
                <a:gd name="connsiteX6" fmla="*/ 5289745 w 5559748"/>
                <a:gd name="connsiteY6" fmla="*/ 220222 h 1281709"/>
                <a:gd name="connsiteX7" fmla="*/ 5460806 w 5559748"/>
                <a:gd name="connsiteY7" fmla="*/ 776460 h 1281709"/>
                <a:gd name="connsiteX8" fmla="*/ 5376479 w 5559748"/>
                <a:gd name="connsiteY8" fmla="*/ 753168 h 1281709"/>
                <a:gd name="connsiteX9" fmla="*/ 2808092 w 5559748"/>
                <a:gd name="connsiteY9" fmla="*/ 524016 h 1281709"/>
                <a:gd name="connsiteX10" fmla="*/ 239705 w 5559748"/>
                <a:gd name="connsiteY10" fmla="*/ 753168 h 1281709"/>
                <a:gd name="connsiteX11" fmla="*/ 155381 w 5559748"/>
                <a:gd name="connsiteY11" fmla="*/ 776459 h 1281709"/>
                <a:gd name="connsiteX12" fmla="*/ 5461 w 5559748"/>
                <a:gd name="connsiteY12" fmla="*/ 1263952 h 1281709"/>
                <a:gd name="connsiteX13" fmla="*/ 56436 w 5559748"/>
                <a:gd name="connsiteY13" fmla="*/ 1281709 h 1281709"/>
                <a:gd name="connsiteX14" fmla="*/ 5538697 w 5559748"/>
                <a:gd name="connsiteY14" fmla="*/ 1029736 h 1281709"/>
                <a:gd name="connsiteX15" fmla="*/ 5559748 w 5559748"/>
                <a:gd name="connsiteY15" fmla="*/ 1281709 h 1281709"/>
                <a:gd name="connsiteX16" fmla="*/ 5538697 w 5559748"/>
                <a:gd name="connsiteY16" fmla="*/ 1029736 h 1281709"/>
                <a:gd name="connsiteX0" fmla="*/ 56436 w 5460806"/>
                <a:gd name="connsiteY0" fmla="*/ 1281709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12" fmla="*/ 5461 w 5460806"/>
                <a:gd name="connsiteY12" fmla="*/ 1263952 h 1281709"/>
                <a:gd name="connsiteX13" fmla="*/ 56436 w 5460806"/>
                <a:gd name="connsiteY13" fmla="*/ 1281709 h 1281709"/>
                <a:gd name="connsiteX0" fmla="*/ 5461 w 5460806"/>
                <a:gd name="connsiteY0" fmla="*/ 1263952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12" fmla="*/ 5461 w 5460806"/>
                <a:gd name="connsiteY12" fmla="*/ 1263952 h 1281709"/>
                <a:gd name="connsiteX0" fmla="*/ 155381 w 5460806"/>
                <a:gd name="connsiteY0" fmla="*/ 776459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0" fmla="*/ 0 w 5305425"/>
                <a:gd name="connsiteY0" fmla="*/ 776459 h 776460"/>
                <a:gd name="connsiteX1" fmla="*/ 171061 w 5305425"/>
                <a:gd name="connsiteY1" fmla="*/ 220221 h 776460"/>
                <a:gd name="connsiteX2" fmla="*/ 262630 w 5305425"/>
                <a:gd name="connsiteY2" fmla="*/ 198641 h 776460"/>
                <a:gd name="connsiteX3" fmla="*/ 2652711 w 5305425"/>
                <a:gd name="connsiteY3" fmla="*/ 0 h 776460"/>
                <a:gd name="connsiteX4" fmla="*/ 5042792 w 5305425"/>
                <a:gd name="connsiteY4" fmla="*/ 198641 h 776460"/>
                <a:gd name="connsiteX5" fmla="*/ 5134364 w 5305425"/>
                <a:gd name="connsiteY5" fmla="*/ 220222 h 776460"/>
                <a:gd name="connsiteX6" fmla="*/ 5305425 w 5305425"/>
                <a:gd name="connsiteY6" fmla="*/ 776460 h 776460"/>
                <a:gd name="connsiteX7" fmla="*/ 5221098 w 5305425"/>
                <a:gd name="connsiteY7" fmla="*/ 753168 h 776460"/>
                <a:gd name="connsiteX8" fmla="*/ 2652711 w 5305425"/>
                <a:gd name="connsiteY8" fmla="*/ 524016 h 776460"/>
                <a:gd name="connsiteX9" fmla="*/ 84324 w 5305425"/>
                <a:gd name="connsiteY9" fmla="*/ 753168 h 776460"/>
                <a:gd name="connsiteX10" fmla="*/ 0 w 5305425"/>
                <a:gd name="connsiteY10" fmla="*/ 776459 h 77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05425" h="776460">
                  <a:moveTo>
                    <a:pt x="0" y="776459"/>
                  </a:moveTo>
                  <a:lnTo>
                    <a:pt x="171061" y="220221"/>
                  </a:lnTo>
                  <a:lnTo>
                    <a:pt x="262630" y="198641"/>
                  </a:lnTo>
                  <a:cubicBezTo>
                    <a:pt x="830733" y="77326"/>
                    <a:pt x="1690482" y="0"/>
                    <a:pt x="2652711" y="0"/>
                  </a:cubicBezTo>
                  <a:cubicBezTo>
                    <a:pt x="3614941" y="0"/>
                    <a:pt x="4474689" y="77326"/>
                    <a:pt x="5042792" y="198641"/>
                  </a:cubicBezTo>
                  <a:lnTo>
                    <a:pt x="5134364" y="220222"/>
                  </a:lnTo>
                  <a:lnTo>
                    <a:pt x="5305425" y="776460"/>
                  </a:lnTo>
                  <a:lnTo>
                    <a:pt x="5221098" y="753168"/>
                  </a:lnTo>
                  <a:cubicBezTo>
                    <a:pt x="4664479" y="614914"/>
                    <a:pt x="3721855" y="524016"/>
                    <a:pt x="2652711" y="524016"/>
                  </a:cubicBezTo>
                  <a:cubicBezTo>
                    <a:pt x="1583567" y="524016"/>
                    <a:pt x="640943" y="614914"/>
                    <a:pt x="84324" y="753168"/>
                  </a:cubicBezTo>
                  <a:lnTo>
                    <a:pt x="0" y="776459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73" name="TextBox 16">
              <a:extLst>
                <a:ext uri="{FF2B5EF4-FFF2-40B4-BE49-F238E27FC236}">
                  <a16:creationId xmlns:a16="http://schemas.microsoft.com/office/drawing/2014/main" id="{6FAB254D-721B-424A-91E6-C96C41D29D9F}"/>
                </a:ext>
              </a:extLst>
            </p:cNvPr>
            <p:cNvSpPr txBox="1"/>
            <p:nvPr/>
          </p:nvSpPr>
          <p:spPr>
            <a:xfrm>
              <a:off x="7229032" y="1191693"/>
              <a:ext cx="2512245" cy="50291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Income Type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BECDC6-8AF8-4A7C-90CC-D3EC20DE840A}"/>
              </a:ext>
            </a:extLst>
          </p:cNvPr>
          <p:cNvGrpSpPr/>
          <p:nvPr/>
        </p:nvGrpSpPr>
        <p:grpSpPr>
          <a:xfrm>
            <a:off x="6234265" y="1655877"/>
            <a:ext cx="4794659" cy="718951"/>
            <a:chOff x="6003504" y="1480587"/>
            <a:chExt cx="4963303" cy="744239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B7114C3-389B-4309-8B9D-BA2ABC17BEE9}"/>
                </a:ext>
              </a:extLst>
            </p:cNvPr>
            <p:cNvSpPr/>
            <p:nvPr/>
          </p:nvSpPr>
          <p:spPr>
            <a:xfrm rot="10800000">
              <a:off x="6003504" y="1480587"/>
              <a:ext cx="4963303" cy="744239"/>
            </a:xfrm>
            <a:custGeom>
              <a:avLst/>
              <a:gdLst>
                <a:gd name="connsiteX0" fmla="*/ 0 w 4981790"/>
                <a:gd name="connsiteY0" fmla="*/ 804351 h 804351"/>
                <a:gd name="connsiteX1" fmla="*/ 191109 w 4981790"/>
                <a:gd name="connsiteY1" fmla="*/ 182924 h 804351"/>
                <a:gd name="connsiteX2" fmla="*/ 309966 w 4981790"/>
                <a:gd name="connsiteY2" fmla="*/ 159877 h 804351"/>
                <a:gd name="connsiteX3" fmla="*/ 2500137 w 4981790"/>
                <a:gd name="connsiteY3" fmla="*/ 0 h 804351"/>
                <a:gd name="connsiteX4" fmla="*/ 4690308 w 4981790"/>
                <a:gd name="connsiteY4" fmla="*/ 159877 h 804351"/>
                <a:gd name="connsiteX5" fmla="*/ 4809168 w 4981790"/>
                <a:gd name="connsiteY5" fmla="*/ 182925 h 804351"/>
                <a:gd name="connsiteX6" fmla="*/ 4981790 w 4981790"/>
                <a:gd name="connsiteY6" fmla="*/ 744239 h 804351"/>
                <a:gd name="connsiteX7" fmla="*/ 4890218 w 4981790"/>
                <a:gd name="connsiteY7" fmla="*/ 722658 h 804351"/>
                <a:gd name="connsiteX8" fmla="*/ 2500137 w 4981790"/>
                <a:gd name="connsiteY8" fmla="*/ 524017 h 804351"/>
                <a:gd name="connsiteX9" fmla="*/ 110056 w 4981790"/>
                <a:gd name="connsiteY9" fmla="*/ 722658 h 804351"/>
                <a:gd name="connsiteX10" fmla="*/ 18487 w 4981790"/>
                <a:gd name="connsiteY10" fmla="*/ 744238 h 804351"/>
                <a:gd name="connsiteX0" fmla="*/ 0 w 4963303"/>
                <a:gd name="connsiteY0" fmla="*/ 744238 h 744239"/>
                <a:gd name="connsiteX1" fmla="*/ 172622 w 4963303"/>
                <a:gd name="connsiteY1" fmla="*/ 182924 h 744239"/>
                <a:gd name="connsiteX2" fmla="*/ 291479 w 4963303"/>
                <a:gd name="connsiteY2" fmla="*/ 159877 h 744239"/>
                <a:gd name="connsiteX3" fmla="*/ 2481650 w 4963303"/>
                <a:gd name="connsiteY3" fmla="*/ 0 h 744239"/>
                <a:gd name="connsiteX4" fmla="*/ 4671821 w 4963303"/>
                <a:gd name="connsiteY4" fmla="*/ 159877 h 744239"/>
                <a:gd name="connsiteX5" fmla="*/ 4790681 w 4963303"/>
                <a:gd name="connsiteY5" fmla="*/ 182925 h 744239"/>
                <a:gd name="connsiteX6" fmla="*/ 4963303 w 4963303"/>
                <a:gd name="connsiteY6" fmla="*/ 744239 h 744239"/>
                <a:gd name="connsiteX7" fmla="*/ 4871731 w 4963303"/>
                <a:gd name="connsiteY7" fmla="*/ 722658 h 744239"/>
                <a:gd name="connsiteX8" fmla="*/ 2481650 w 4963303"/>
                <a:gd name="connsiteY8" fmla="*/ 524017 h 744239"/>
                <a:gd name="connsiteX9" fmla="*/ 91569 w 4963303"/>
                <a:gd name="connsiteY9" fmla="*/ 722658 h 744239"/>
                <a:gd name="connsiteX10" fmla="*/ 0 w 4963303"/>
                <a:gd name="connsiteY10" fmla="*/ 744238 h 74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63303" h="744239">
                  <a:moveTo>
                    <a:pt x="0" y="744238"/>
                  </a:moveTo>
                  <a:lnTo>
                    <a:pt x="172622" y="182924"/>
                  </a:lnTo>
                  <a:lnTo>
                    <a:pt x="291479" y="159877"/>
                  </a:lnTo>
                  <a:cubicBezTo>
                    <a:pt x="851993" y="61097"/>
                    <a:pt x="1626335" y="0"/>
                    <a:pt x="2481650" y="0"/>
                  </a:cubicBezTo>
                  <a:cubicBezTo>
                    <a:pt x="3336965" y="0"/>
                    <a:pt x="4111307" y="61097"/>
                    <a:pt x="4671821" y="159877"/>
                  </a:cubicBezTo>
                  <a:lnTo>
                    <a:pt x="4790681" y="182925"/>
                  </a:lnTo>
                  <a:lnTo>
                    <a:pt x="4963303" y="744239"/>
                  </a:lnTo>
                  <a:lnTo>
                    <a:pt x="4871731" y="722658"/>
                  </a:lnTo>
                  <a:cubicBezTo>
                    <a:pt x="4303628" y="601343"/>
                    <a:pt x="3443880" y="524017"/>
                    <a:pt x="2481650" y="524017"/>
                  </a:cubicBezTo>
                  <a:cubicBezTo>
                    <a:pt x="1519421" y="524017"/>
                    <a:pt x="659672" y="601343"/>
                    <a:pt x="91569" y="722658"/>
                  </a:cubicBezTo>
                  <a:lnTo>
                    <a:pt x="0" y="744238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2DFA1957-73A6-4605-8E14-5A9D4AD250CC}"/>
                </a:ext>
              </a:extLst>
            </p:cNvPr>
            <p:cNvSpPr txBox="1"/>
            <p:nvPr/>
          </p:nvSpPr>
          <p:spPr>
            <a:xfrm>
              <a:off x="7461686" y="1684047"/>
              <a:ext cx="2046933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Account Type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2058463-512D-4BA5-91A5-DAEE52FE8066}"/>
              </a:ext>
            </a:extLst>
          </p:cNvPr>
          <p:cNvGrpSpPr/>
          <p:nvPr/>
        </p:nvGrpSpPr>
        <p:grpSpPr>
          <a:xfrm>
            <a:off x="6401022" y="2198119"/>
            <a:ext cx="4461146" cy="682920"/>
            <a:chOff x="6176126" y="2041901"/>
            <a:chExt cx="4618059" cy="706941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5253741-9265-4F11-8B71-AF213223C3A4}"/>
                </a:ext>
              </a:extLst>
            </p:cNvPr>
            <p:cNvSpPr/>
            <p:nvPr/>
          </p:nvSpPr>
          <p:spPr>
            <a:xfrm rot="10800000">
              <a:off x="6176126" y="2041901"/>
              <a:ext cx="4618059" cy="706941"/>
            </a:xfrm>
            <a:custGeom>
              <a:avLst/>
              <a:gdLst>
                <a:gd name="connsiteX0" fmla="*/ 0 w 4676640"/>
                <a:gd name="connsiteY0" fmla="*/ 897427 h 897427"/>
                <a:gd name="connsiteX1" fmla="*/ 0 w 4676640"/>
                <a:gd name="connsiteY1" fmla="*/ 897427 h 897427"/>
                <a:gd name="connsiteX2" fmla="*/ 229379 w 4676640"/>
                <a:gd name="connsiteY2" fmla="*/ 151558 h 897427"/>
                <a:gd name="connsiteX3" fmla="*/ 397395 w 4676640"/>
                <a:gd name="connsiteY3" fmla="*/ 124647 h 897427"/>
                <a:gd name="connsiteX4" fmla="*/ 2367609 w 4676640"/>
                <a:gd name="connsiteY4" fmla="*/ 0 h 897427"/>
                <a:gd name="connsiteX5" fmla="*/ 4337824 w 4676640"/>
                <a:gd name="connsiteY5" fmla="*/ 124647 h 897427"/>
                <a:gd name="connsiteX6" fmla="*/ 4505842 w 4676640"/>
                <a:gd name="connsiteY6" fmla="*/ 151558 h 897427"/>
                <a:gd name="connsiteX7" fmla="*/ 4676640 w 4676640"/>
                <a:gd name="connsiteY7" fmla="*/ 706941 h 897427"/>
                <a:gd name="connsiteX8" fmla="*/ 4557780 w 4676640"/>
                <a:gd name="connsiteY8" fmla="*/ 683893 h 897427"/>
                <a:gd name="connsiteX9" fmla="*/ 2367609 w 4676640"/>
                <a:gd name="connsiteY9" fmla="*/ 524016 h 897427"/>
                <a:gd name="connsiteX10" fmla="*/ 177438 w 4676640"/>
                <a:gd name="connsiteY10" fmla="*/ 683893 h 897427"/>
                <a:gd name="connsiteX11" fmla="*/ 58581 w 4676640"/>
                <a:gd name="connsiteY11" fmla="*/ 706940 h 897427"/>
                <a:gd name="connsiteX0" fmla="*/ 58581 w 4676640"/>
                <a:gd name="connsiteY0" fmla="*/ 706940 h 897427"/>
                <a:gd name="connsiteX1" fmla="*/ 0 w 4676640"/>
                <a:gd name="connsiteY1" fmla="*/ 897427 h 897427"/>
                <a:gd name="connsiteX2" fmla="*/ 229379 w 4676640"/>
                <a:gd name="connsiteY2" fmla="*/ 151558 h 897427"/>
                <a:gd name="connsiteX3" fmla="*/ 397395 w 4676640"/>
                <a:gd name="connsiteY3" fmla="*/ 124647 h 897427"/>
                <a:gd name="connsiteX4" fmla="*/ 2367609 w 4676640"/>
                <a:gd name="connsiteY4" fmla="*/ 0 h 897427"/>
                <a:gd name="connsiteX5" fmla="*/ 4337824 w 4676640"/>
                <a:gd name="connsiteY5" fmla="*/ 124647 h 897427"/>
                <a:gd name="connsiteX6" fmla="*/ 4505842 w 4676640"/>
                <a:gd name="connsiteY6" fmla="*/ 151558 h 897427"/>
                <a:gd name="connsiteX7" fmla="*/ 4676640 w 4676640"/>
                <a:gd name="connsiteY7" fmla="*/ 706941 h 897427"/>
                <a:gd name="connsiteX8" fmla="*/ 4557780 w 4676640"/>
                <a:gd name="connsiteY8" fmla="*/ 683893 h 897427"/>
                <a:gd name="connsiteX9" fmla="*/ 2367609 w 4676640"/>
                <a:gd name="connsiteY9" fmla="*/ 524016 h 897427"/>
                <a:gd name="connsiteX10" fmla="*/ 177438 w 4676640"/>
                <a:gd name="connsiteY10" fmla="*/ 683893 h 897427"/>
                <a:gd name="connsiteX11" fmla="*/ 58581 w 4676640"/>
                <a:gd name="connsiteY11" fmla="*/ 706940 h 897427"/>
                <a:gd name="connsiteX0" fmla="*/ 0 w 4618059"/>
                <a:gd name="connsiteY0" fmla="*/ 706940 h 706941"/>
                <a:gd name="connsiteX1" fmla="*/ 170798 w 4618059"/>
                <a:gd name="connsiteY1" fmla="*/ 151558 h 706941"/>
                <a:gd name="connsiteX2" fmla="*/ 338814 w 4618059"/>
                <a:gd name="connsiteY2" fmla="*/ 124647 h 706941"/>
                <a:gd name="connsiteX3" fmla="*/ 2309028 w 4618059"/>
                <a:gd name="connsiteY3" fmla="*/ 0 h 706941"/>
                <a:gd name="connsiteX4" fmla="*/ 4279243 w 4618059"/>
                <a:gd name="connsiteY4" fmla="*/ 124647 h 706941"/>
                <a:gd name="connsiteX5" fmla="*/ 4447261 w 4618059"/>
                <a:gd name="connsiteY5" fmla="*/ 151558 h 706941"/>
                <a:gd name="connsiteX6" fmla="*/ 4618059 w 4618059"/>
                <a:gd name="connsiteY6" fmla="*/ 706941 h 706941"/>
                <a:gd name="connsiteX7" fmla="*/ 4499199 w 4618059"/>
                <a:gd name="connsiteY7" fmla="*/ 683893 h 706941"/>
                <a:gd name="connsiteX8" fmla="*/ 2309028 w 4618059"/>
                <a:gd name="connsiteY8" fmla="*/ 524016 h 706941"/>
                <a:gd name="connsiteX9" fmla="*/ 118857 w 4618059"/>
                <a:gd name="connsiteY9" fmla="*/ 683893 h 706941"/>
                <a:gd name="connsiteX10" fmla="*/ 0 w 4618059"/>
                <a:gd name="connsiteY10" fmla="*/ 706940 h 70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8059" h="706941">
                  <a:moveTo>
                    <a:pt x="0" y="706940"/>
                  </a:moveTo>
                  <a:lnTo>
                    <a:pt x="170798" y="151558"/>
                  </a:lnTo>
                  <a:lnTo>
                    <a:pt x="338814" y="124647"/>
                  </a:lnTo>
                  <a:cubicBezTo>
                    <a:pt x="874222" y="46777"/>
                    <a:pt x="1560627" y="0"/>
                    <a:pt x="2309028" y="0"/>
                  </a:cubicBezTo>
                  <a:cubicBezTo>
                    <a:pt x="3057429" y="0"/>
                    <a:pt x="3743835" y="46777"/>
                    <a:pt x="4279243" y="124647"/>
                  </a:cubicBezTo>
                  <a:lnTo>
                    <a:pt x="4447261" y="151558"/>
                  </a:lnTo>
                  <a:lnTo>
                    <a:pt x="4618059" y="706941"/>
                  </a:lnTo>
                  <a:lnTo>
                    <a:pt x="4499199" y="683893"/>
                  </a:lnTo>
                  <a:cubicBezTo>
                    <a:pt x="3938685" y="585113"/>
                    <a:pt x="3164343" y="524016"/>
                    <a:pt x="2309028" y="524016"/>
                  </a:cubicBezTo>
                  <a:cubicBezTo>
                    <a:pt x="1453713" y="524016"/>
                    <a:pt x="679371" y="585113"/>
                    <a:pt x="118857" y="683893"/>
                  </a:cubicBezTo>
                  <a:lnTo>
                    <a:pt x="0" y="706940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75" name="TextBox 16">
              <a:extLst>
                <a:ext uri="{FF2B5EF4-FFF2-40B4-BE49-F238E27FC236}">
                  <a16:creationId xmlns:a16="http://schemas.microsoft.com/office/drawing/2014/main" id="{8F38980E-CA1D-404F-A1BD-0B8E11E8B848}"/>
                </a:ext>
              </a:extLst>
            </p:cNvPr>
            <p:cNvSpPr txBox="1"/>
            <p:nvPr/>
          </p:nvSpPr>
          <p:spPr>
            <a:xfrm>
              <a:off x="7422776" y="2239045"/>
              <a:ext cx="2124762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Contract Length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090ACD-6260-46B2-8F41-C9EB0B81A5C0}"/>
              </a:ext>
            </a:extLst>
          </p:cNvPr>
          <p:cNvGrpSpPr/>
          <p:nvPr/>
        </p:nvGrpSpPr>
        <p:grpSpPr>
          <a:xfrm>
            <a:off x="6566018" y="2734630"/>
            <a:ext cx="4131155" cy="652648"/>
            <a:chOff x="6346926" y="2597284"/>
            <a:chExt cx="4276462" cy="675604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E2B5543-78C8-4864-AE98-76A09742A100}"/>
                </a:ext>
              </a:extLst>
            </p:cNvPr>
            <p:cNvSpPr>
              <a:spLocks/>
            </p:cNvSpPr>
            <p:nvPr/>
          </p:nvSpPr>
          <p:spPr>
            <a:xfrm rot="10800000">
              <a:off x="6346926" y="2597284"/>
              <a:ext cx="4276462" cy="675573"/>
            </a:xfrm>
            <a:custGeom>
              <a:avLst/>
              <a:gdLst>
                <a:gd name="connsiteX0" fmla="*/ 0 w 4293119"/>
                <a:gd name="connsiteY0" fmla="*/ 729736 h 729736"/>
                <a:gd name="connsiteX1" fmla="*/ 186144 w 4293119"/>
                <a:gd name="connsiteY1" fmla="*/ 124453 h 729736"/>
                <a:gd name="connsiteX2" fmla="*/ 423118 w 4293119"/>
                <a:gd name="connsiteY2" fmla="*/ 93223 h 729736"/>
                <a:gd name="connsiteX3" fmla="*/ 2154887 w 4293119"/>
                <a:gd name="connsiteY3" fmla="*/ 0 h 729736"/>
                <a:gd name="connsiteX4" fmla="*/ 3886656 w 4293119"/>
                <a:gd name="connsiteY4" fmla="*/ 93224 h 729736"/>
                <a:gd name="connsiteX5" fmla="*/ 4123632 w 4293119"/>
                <a:gd name="connsiteY5" fmla="*/ 124453 h 729736"/>
                <a:gd name="connsiteX6" fmla="*/ 4293119 w 4293119"/>
                <a:gd name="connsiteY6" fmla="*/ 675573 h 729736"/>
                <a:gd name="connsiteX7" fmla="*/ 4125102 w 4293119"/>
                <a:gd name="connsiteY7" fmla="*/ 648662 h 729736"/>
                <a:gd name="connsiteX8" fmla="*/ 2154887 w 4293119"/>
                <a:gd name="connsiteY8" fmla="*/ 524015 h 729736"/>
                <a:gd name="connsiteX9" fmla="*/ 184673 w 4293119"/>
                <a:gd name="connsiteY9" fmla="*/ 648662 h 729736"/>
                <a:gd name="connsiteX10" fmla="*/ 16657 w 4293119"/>
                <a:gd name="connsiteY10" fmla="*/ 675573 h 729736"/>
                <a:gd name="connsiteX0" fmla="*/ 0 w 4276462"/>
                <a:gd name="connsiteY0" fmla="*/ 675573 h 675573"/>
                <a:gd name="connsiteX1" fmla="*/ 169487 w 4276462"/>
                <a:gd name="connsiteY1" fmla="*/ 124453 h 675573"/>
                <a:gd name="connsiteX2" fmla="*/ 406461 w 4276462"/>
                <a:gd name="connsiteY2" fmla="*/ 93223 h 675573"/>
                <a:gd name="connsiteX3" fmla="*/ 2138230 w 4276462"/>
                <a:gd name="connsiteY3" fmla="*/ 0 h 675573"/>
                <a:gd name="connsiteX4" fmla="*/ 3869999 w 4276462"/>
                <a:gd name="connsiteY4" fmla="*/ 93224 h 675573"/>
                <a:gd name="connsiteX5" fmla="*/ 4106975 w 4276462"/>
                <a:gd name="connsiteY5" fmla="*/ 124453 h 675573"/>
                <a:gd name="connsiteX6" fmla="*/ 4276462 w 4276462"/>
                <a:gd name="connsiteY6" fmla="*/ 675573 h 675573"/>
                <a:gd name="connsiteX7" fmla="*/ 4108445 w 4276462"/>
                <a:gd name="connsiteY7" fmla="*/ 648662 h 675573"/>
                <a:gd name="connsiteX8" fmla="*/ 2138230 w 4276462"/>
                <a:gd name="connsiteY8" fmla="*/ 524015 h 675573"/>
                <a:gd name="connsiteX9" fmla="*/ 168016 w 4276462"/>
                <a:gd name="connsiteY9" fmla="*/ 648662 h 675573"/>
                <a:gd name="connsiteX10" fmla="*/ 0 w 4276462"/>
                <a:gd name="connsiteY10" fmla="*/ 675573 h 67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462" h="675573">
                  <a:moveTo>
                    <a:pt x="0" y="675573"/>
                  </a:moveTo>
                  <a:lnTo>
                    <a:pt x="169487" y="124453"/>
                  </a:lnTo>
                  <a:lnTo>
                    <a:pt x="406461" y="93223"/>
                  </a:lnTo>
                  <a:cubicBezTo>
                    <a:pt x="900805" y="34367"/>
                    <a:pt x="1496744" y="0"/>
                    <a:pt x="2138230" y="0"/>
                  </a:cubicBezTo>
                  <a:cubicBezTo>
                    <a:pt x="2779716" y="0"/>
                    <a:pt x="3375656" y="34367"/>
                    <a:pt x="3869999" y="93224"/>
                  </a:cubicBezTo>
                  <a:lnTo>
                    <a:pt x="4106975" y="124453"/>
                  </a:lnTo>
                  <a:lnTo>
                    <a:pt x="4276462" y="675573"/>
                  </a:lnTo>
                  <a:lnTo>
                    <a:pt x="4108445" y="648662"/>
                  </a:lnTo>
                  <a:cubicBezTo>
                    <a:pt x="3573037" y="570792"/>
                    <a:pt x="2886631" y="524015"/>
                    <a:pt x="2138230" y="524015"/>
                  </a:cubicBezTo>
                  <a:cubicBezTo>
                    <a:pt x="1389829" y="524015"/>
                    <a:pt x="703424" y="570792"/>
                    <a:pt x="168016" y="648662"/>
                  </a:cubicBezTo>
                  <a:lnTo>
                    <a:pt x="0" y="675573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76" name="TextBox 16">
              <a:extLst>
                <a:ext uri="{FF2B5EF4-FFF2-40B4-BE49-F238E27FC236}">
                  <a16:creationId xmlns:a16="http://schemas.microsoft.com/office/drawing/2014/main" id="{E75C51FA-32F8-4E6E-819C-CE28E7FEED5C}"/>
                </a:ext>
              </a:extLst>
            </p:cNvPr>
            <p:cNvSpPr txBox="1"/>
            <p:nvPr/>
          </p:nvSpPr>
          <p:spPr>
            <a:xfrm>
              <a:off x="7086569" y="2769968"/>
              <a:ext cx="2797172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Free Withdrawals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3B74B6-DEB8-4367-B82E-D8B818DFE36A}"/>
              </a:ext>
            </a:extLst>
          </p:cNvPr>
          <p:cNvGrpSpPr/>
          <p:nvPr/>
        </p:nvGrpSpPr>
        <p:grpSpPr>
          <a:xfrm>
            <a:off x="6729746" y="3267026"/>
            <a:ext cx="3803699" cy="626436"/>
            <a:chOff x="6516413" y="3148405"/>
            <a:chExt cx="3937488" cy="648470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B42C31B-DD41-4C2B-BF0D-6AAE046BAAEE}"/>
                </a:ext>
              </a:extLst>
            </p:cNvPr>
            <p:cNvSpPr/>
            <p:nvPr/>
          </p:nvSpPr>
          <p:spPr>
            <a:xfrm rot="10800000">
              <a:off x="6516413" y="3148405"/>
              <a:ext cx="3937488" cy="648470"/>
            </a:xfrm>
            <a:custGeom>
              <a:avLst/>
              <a:gdLst>
                <a:gd name="connsiteX0" fmla="*/ 4030935 w 4124382"/>
                <a:gd name="connsiteY0" fmla="*/ 648470 h 952331"/>
                <a:gd name="connsiteX1" fmla="*/ 3793959 w 4124382"/>
                <a:gd name="connsiteY1" fmla="*/ 617241 h 952331"/>
                <a:gd name="connsiteX2" fmla="*/ 2062190 w 4124382"/>
                <a:gd name="connsiteY2" fmla="*/ 524017 h 952331"/>
                <a:gd name="connsiteX3" fmla="*/ 330421 w 4124382"/>
                <a:gd name="connsiteY3" fmla="*/ 617240 h 952331"/>
                <a:gd name="connsiteX4" fmla="*/ 93447 w 4124382"/>
                <a:gd name="connsiteY4" fmla="*/ 648470 h 952331"/>
                <a:gd name="connsiteX5" fmla="*/ 261406 w 4124382"/>
                <a:gd name="connsiteY5" fmla="*/ 102319 h 952331"/>
                <a:gd name="connsiteX6" fmla="*/ 330421 w 4124382"/>
                <a:gd name="connsiteY6" fmla="*/ 93223 h 952331"/>
                <a:gd name="connsiteX7" fmla="*/ 2062190 w 4124382"/>
                <a:gd name="connsiteY7" fmla="*/ 0 h 952331"/>
                <a:gd name="connsiteX8" fmla="*/ 3793959 w 4124382"/>
                <a:gd name="connsiteY8" fmla="*/ 93224 h 952331"/>
                <a:gd name="connsiteX9" fmla="*/ 3862976 w 4124382"/>
                <a:gd name="connsiteY9" fmla="*/ 102319 h 952331"/>
                <a:gd name="connsiteX10" fmla="*/ 4124382 w 4124382"/>
                <a:gd name="connsiteY10" fmla="*/ 952331 h 952331"/>
                <a:gd name="connsiteX11" fmla="*/ 4094629 w 4124382"/>
                <a:gd name="connsiteY11" fmla="*/ 855583 h 952331"/>
                <a:gd name="connsiteX12" fmla="*/ 4124382 w 4124382"/>
                <a:gd name="connsiteY12" fmla="*/ 952331 h 952331"/>
                <a:gd name="connsiteX13" fmla="*/ 0 w 4124382"/>
                <a:gd name="connsiteY13" fmla="*/ 952331 h 952331"/>
                <a:gd name="connsiteX14" fmla="*/ 0 w 4124382"/>
                <a:gd name="connsiteY14" fmla="*/ 952331 h 952331"/>
                <a:gd name="connsiteX15" fmla="*/ 29753 w 4124382"/>
                <a:gd name="connsiteY15" fmla="*/ 855583 h 952331"/>
                <a:gd name="connsiteX0" fmla="*/ 4030935 w 4030935"/>
                <a:gd name="connsiteY0" fmla="*/ 648470 h 952331"/>
                <a:gd name="connsiteX1" fmla="*/ 3793959 w 4030935"/>
                <a:gd name="connsiteY1" fmla="*/ 617241 h 952331"/>
                <a:gd name="connsiteX2" fmla="*/ 2062190 w 4030935"/>
                <a:gd name="connsiteY2" fmla="*/ 524017 h 952331"/>
                <a:gd name="connsiteX3" fmla="*/ 330421 w 4030935"/>
                <a:gd name="connsiteY3" fmla="*/ 617240 h 952331"/>
                <a:gd name="connsiteX4" fmla="*/ 93447 w 4030935"/>
                <a:gd name="connsiteY4" fmla="*/ 648470 h 952331"/>
                <a:gd name="connsiteX5" fmla="*/ 261406 w 4030935"/>
                <a:gd name="connsiteY5" fmla="*/ 102319 h 952331"/>
                <a:gd name="connsiteX6" fmla="*/ 330421 w 4030935"/>
                <a:gd name="connsiteY6" fmla="*/ 93223 h 952331"/>
                <a:gd name="connsiteX7" fmla="*/ 2062190 w 4030935"/>
                <a:gd name="connsiteY7" fmla="*/ 0 h 952331"/>
                <a:gd name="connsiteX8" fmla="*/ 3793959 w 4030935"/>
                <a:gd name="connsiteY8" fmla="*/ 93224 h 952331"/>
                <a:gd name="connsiteX9" fmla="*/ 3862976 w 4030935"/>
                <a:gd name="connsiteY9" fmla="*/ 102319 h 952331"/>
                <a:gd name="connsiteX10" fmla="*/ 4030935 w 4030935"/>
                <a:gd name="connsiteY10" fmla="*/ 648470 h 952331"/>
                <a:gd name="connsiteX11" fmla="*/ 0 w 4030935"/>
                <a:gd name="connsiteY11" fmla="*/ 952331 h 952331"/>
                <a:gd name="connsiteX12" fmla="*/ 0 w 4030935"/>
                <a:gd name="connsiteY12" fmla="*/ 952331 h 952331"/>
                <a:gd name="connsiteX13" fmla="*/ 29753 w 4030935"/>
                <a:gd name="connsiteY13" fmla="*/ 855583 h 952331"/>
                <a:gd name="connsiteX14" fmla="*/ 0 w 4030935"/>
                <a:gd name="connsiteY14" fmla="*/ 952331 h 952331"/>
                <a:gd name="connsiteX0" fmla="*/ 4030935 w 4030935"/>
                <a:gd name="connsiteY0" fmla="*/ 648470 h 952331"/>
                <a:gd name="connsiteX1" fmla="*/ 3793959 w 4030935"/>
                <a:gd name="connsiteY1" fmla="*/ 617241 h 952331"/>
                <a:gd name="connsiteX2" fmla="*/ 2062190 w 4030935"/>
                <a:gd name="connsiteY2" fmla="*/ 524017 h 952331"/>
                <a:gd name="connsiteX3" fmla="*/ 330421 w 4030935"/>
                <a:gd name="connsiteY3" fmla="*/ 617240 h 952331"/>
                <a:gd name="connsiteX4" fmla="*/ 93447 w 4030935"/>
                <a:gd name="connsiteY4" fmla="*/ 648470 h 952331"/>
                <a:gd name="connsiteX5" fmla="*/ 261406 w 4030935"/>
                <a:gd name="connsiteY5" fmla="*/ 102319 h 952331"/>
                <a:gd name="connsiteX6" fmla="*/ 330421 w 4030935"/>
                <a:gd name="connsiteY6" fmla="*/ 93223 h 952331"/>
                <a:gd name="connsiteX7" fmla="*/ 2062190 w 4030935"/>
                <a:gd name="connsiteY7" fmla="*/ 0 h 952331"/>
                <a:gd name="connsiteX8" fmla="*/ 3793959 w 4030935"/>
                <a:gd name="connsiteY8" fmla="*/ 93224 h 952331"/>
                <a:gd name="connsiteX9" fmla="*/ 3862976 w 4030935"/>
                <a:gd name="connsiteY9" fmla="*/ 102319 h 952331"/>
                <a:gd name="connsiteX10" fmla="*/ 4030935 w 4030935"/>
                <a:gd name="connsiteY10" fmla="*/ 648470 h 952331"/>
                <a:gd name="connsiteX11" fmla="*/ 0 w 4030935"/>
                <a:gd name="connsiteY11" fmla="*/ 952331 h 952331"/>
                <a:gd name="connsiteX12" fmla="*/ 0 w 4030935"/>
                <a:gd name="connsiteY12" fmla="*/ 952331 h 952331"/>
                <a:gd name="connsiteX13" fmla="*/ 29753 w 4030935"/>
                <a:gd name="connsiteY13" fmla="*/ 855583 h 952331"/>
                <a:gd name="connsiteX14" fmla="*/ 0 w 4030935"/>
                <a:gd name="connsiteY14" fmla="*/ 952331 h 952331"/>
                <a:gd name="connsiteX0" fmla="*/ 4030935 w 4030935"/>
                <a:gd name="connsiteY0" fmla="*/ 648470 h 952331"/>
                <a:gd name="connsiteX1" fmla="*/ 3793959 w 4030935"/>
                <a:gd name="connsiteY1" fmla="*/ 617241 h 952331"/>
                <a:gd name="connsiteX2" fmla="*/ 2062190 w 4030935"/>
                <a:gd name="connsiteY2" fmla="*/ 524017 h 952331"/>
                <a:gd name="connsiteX3" fmla="*/ 330421 w 4030935"/>
                <a:gd name="connsiteY3" fmla="*/ 617240 h 952331"/>
                <a:gd name="connsiteX4" fmla="*/ 93447 w 4030935"/>
                <a:gd name="connsiteY4" fmla="*/ 648470 h 952331"/>
                <a:gd name="connsiteX5" fmla="*/ 261406 w 4030935"/>
                <a:gd name="connsiteY5" fmla="*/ 102319 h 952331"/>
                <a:gd name="connsiteX6" fmla="*/ 330421 w 4030935"/>
                <a:gd name="connsiteY6" fmla="*/ 93223 h 952331"/>
                <a:gd name="connsiteX7" fmla="*/ 2062190 w 4030935"/>
                <a:gd name="connsiteY7" fmla="*/ 0 h 952331"/>
                <a:gd name="connsiteX8" fmla="*/ 3793959 w 4030935"/>
                <a:gd name="connsiteY8" fmla="*/ 93224 h 952331"/>
                <a:gd name="connsiteX9" fmla="*/ 3862976 w 4030935"/>
                <a:gd name="connsiteY9" fmla="*/ 102319 h 952331"/>
                <a:gd name="connsiteX10" fmla="*/ 4030935 w 4030935"/>
                <a:gd name="connsiteY10" fmla="*/ 648470 h 952331"/>
                <a:gd name="connsiteX11" fmla="*/ 29753 w 4030935"/>
                <a:gd name="connsiteY11" fmla="*/ 855583 h 952331"/>
                <a:gd name="connsiteX12" fmla="*/ 0 w 4030935"/>
                <a:gd name="connsiteY12" fmla="*/ 952331 h 952331"/>
                <a:gd name="connsiteX13" fmla="*/ 29753 w 4030935"/>
                <a:gd name="connsiteY13" fmla="*/ 855583 h 952331"/>
                <a:gd name="connsiteX0" fmla="*/ 3937488 w 3937488"/>
                <a:gd name="connsiteY0" fmla="*/ 648470 h 648470"/>
                <a:gd name="connsiteX1" fmla="*/ 3700512 w 3937488"/>
                <a:gd name="connsiteY1" fmla="*/ 617241 h 648470"/>
                <a:gd name="connsiteX2" fmla="*/ 1968743 w 3937488"/>
                <a:gd name="connsiteY2" fmla="*/ 524017 h 648470"/>
                <a:gd name="connsiteX3" fmla="*/ 236974 w 3937488"/>
                <a:gd name="connsiteY3" fmla="*/ 617240 h 648470"/>
                <a:gd name="connsiteX4" fmla="*/ 0 w 3937488"/>
                <a:gd name="connsiteY4" fmla="*/ 648470 h 648470"/>
                <a:gd name="connsiteX5" fmla="*/ 167959 w 3937488"/>
                <a:gd name="connsiteY5" fmla="*/ 102319 h 648470"/>
                <a:gd name="connsiteX6" fmla="*/ 236974 w 3937488"/>
                <a:gd name="connsiteY6" fmla="*/ 93223 h 648470"/>
                <a:gd name="connsiteX7" fmla="*/ 1968743 w 3937488"/>
                <a:gd name="connsiteY7" fmla="*/ 0 h 648470"/>
                <a:gd name="connsiteX8" fmla="*/ 3700512 w 3937488"/>
                <a:gd name="connsiteY8" fmla="*/ 93224 h 648470"/>
                <a:gd name="connsiteX9" fmla="*/ 3769529 w 3937488"/>
                <a:gd name="connsiteY9" fmla="*/ 102319 h 648470"/>
                <a:gd name="connsiteX10" fmla="*/ 3937488 w 3937488"/>
                <a:gd name="connsiteY10" fmla="*/ 648470 h 6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37488" h="648470">
                  <a:moveTo>
                    <a:pt x="3937488" y="648470"/>
                  </a:moveTo>
                  <a:lnTo>
                    <a:pt x="3700512" y="617241"/>
                  </a:lnTo>
                  <a:cubicBezTo>
                    <a:pt x="3206169" y="558384"/>
                    <a:pt x="2610229" y="524017"/>
                    <a:pt x="1968743" y="524017"/>
                  </a:cubicBezTo>
                  <a:cubicBezTo>
                    <a:pt x="1327257" y="524017"/>
                    <a:pt x="731318" y="558384"/>
                    <a:pt x="236974" y="617240"/>
                  </a:cubicBezTo>
                  <a:lnTo>
                    <a:pt x="0" y="648470"/>
                  </a:lnTo>
                  <a:lnTo>
                    <a:pt x="167959" y="102319"/>
                  </a:lnTo>
                  <a:lnTo>
                    <a:pt x="236974" y="93223"/>
                  </a:lnTo>
                  <a:cubicBezTo>
                    <a:pt x="731318" y="34367"/>
                    <a:pt x="1327257" y="0"/>
                    <a:pt x="1968743" y="0"/>
                  </a:cubicBezTo>
                  <a:cubicBezTo>
                    <a:pt x="2610229" y="0"/>
                    <a:pt x="3206169" y="34367"/>
                    <a:pt x="3700512" y="93224"/>
                  </a:cubicBezTo>
                  <a:lnTo>
                    <a:pt x="3769529" y="102319"/>
                  </a:lnTo>
                  <a:lnTo>
                    <a:pt x="3937488" y="648470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77" name="TextBox 16">
              <a:extLst>
                <a:ext uri="{FF2B5EF4-FFF2-40B4-BE49-F238E27FC236}">
                  <a16:creationId xmlns:a16="http://schemas.microsoft.com/office/drawing/2014/main" id="{7379846B-FD4A-4EEC-B50A-310E23AC2C25}"/>
                </a:ext>
              </a:extLst>
            </p:cNvPr>
            <p:cNvSpPr txBox="1"/>
            <p:nvPr/>
          </p:nvSpPr>
          <p:spPr>
            <a:xfrm>
              <a:off x="7258051" y="3285695"/>
              <a:ext cx="2454214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Index Selection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E334BD-0006-4B8A-83CB-898739FE8D89}"/>
              </a:ext>
            </a:extLst>
          </p:cNvPr>
          <p:cNvGrpSpPr/>
          <p:nvPr/>
        </p:nvGrpSpPr>
        <p:grpSpPr>
          <a:xfrm>
            <a:off x="6891998" y="3794619"/>
            <a:ext cx="3479195" cy="605068"/>
            <a:chOff x="6684372" y="3694555"/>
            <a:chExt cx="3601570" cy="626350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491B8FD-008F-45AE-9991-DFFF5EF389B3}"/>
                </a:ext>
              </a:extLst>
            </p:cNvPr>
            <p:cNvSpPr/>
            <p:nvPr/>
          </p:nvSpPr>
          <p:spPr>
            <a:xfrm rot="10800000">
              <a:off x="6684372" y="3694555"/>
              <a:ext cx="3601570" cy="626335"/>
            </a:xfrm>
            <a:custGeom>
              <a:avLst/>
              <a:gdLst>
                <a:gd name="connsiteX0" fmla="*/ 3816176 w 3816176"/>
                <a:gd name="connsiteY0" fmla="*/ 975250 h 975250"/>
                <a:gd name="connsiteX1" fmla="*/ 3708873 w 3816176"/>
                <a:gd name="connsiteY1" fmla="*/ 626335 h 975250"/>
                <a:gd name="connsiteX2" fmla="*/ 3639856 w 3816176"/>
                <a:gd name="connsiteY2" fmla="*/ 617240 h 975250"/>
                <a:gd name="connsiteX3" fmla="*/ 1908087 w 3816176"/>
                <a:gd name="connsiteY3" fmla="*/ 524016 h 975250"/>
                <a:gd name="connsiteX4" fmla="*/ 176318 w 3816176"/>
                <a:gd name="connsiteY4" fmla="*/ 617239 h 975250"/>
                <a:gd name="connsiteX5" fmla="*/ 107303 w 3816176"/>
                <a:gd name="connsiteY5" fmla="*/ 626335 h 975250"/>
                <a:gd name="connsiteX6" fmla="*/ 0 w 3816176"/>
                <a:gd name="connsiteY6" fmla="*/ 975250 h 975250"/>
                <a:gd name="connsiteX7" fmla="*/ 0 w 3816176"/>
                <a:gd name="connsiteY7" fmla="*/ 975250 h 975250"/>
                <a:gd name="connsiteX8" fmla="*/ 274484 w 3816176"/>
                <a:gd name="connsiteY8" fmla="*/ 82714 h 975250"/>
                <a:gd name="connsiteX9" fmla="*/ 431697 w 3816176"/>
                <a:gd name="connsiteY9" fmla="*/ 65882 h 975250"/>
                <a:gd name="connsiteX10" fmla="*/ 1908087 w 3816176"/>
                <a:gd name="connsiteY10" fmla="*/ 0 h 975250"/>
                <a:gd name="connsiteX11" fmla="*/ 3384477 w 3816176"/>
                <a:gd name="connsiteY11" fmla="*/ 65882 h 975250"/>
                <a:gd name="connsiteX12" fmla="*/ 3541692 w 3816176"/>
                <a:gd name="connsiteY12" fmla="*/ 82714 h 975250"/>
                <a:gd name="connsiteX13" fmla="*/ 3816176 w 3816176"/>
                <a:gd name="connsiteY13" fmla="*/ 975250 h 975250"/>
                <a:gd name="connsiteX0" fmla="*/ 3541692 w 3708873"/>
                <a:gd name="connsiteY0" fmla="*/ 82714 h 975250"/>
                <a:gd name="connsiteX1" fmla="*/ 3708873 w 3708873"/>
                <a:gd name="connsiteY1" fmla="*/ 626335 h 975250"/>
                <a:gd name="connsiteX2" fmla="*/ 3639856 w 3708873"/>
                <a:gd name="connsiteY2" fmla="*/ 617240 h 975250"/>
                <a:gd name="connsiteX3" fmla="*/ 1908087 w 3708873"/>
                <a:gd name="connsiteY3" fmla="*/ 524016 h 975250"/>
                <a:gd name="connsiteX4" fmla="*/ 176318 w 3708873"/>
                <a:gd name="connsiteY4" fmla="*/ 617239 h 975250"/>
                <a:gd name="connsiteX5" fmla="*/ 107303 w 3708873"/>
                <a:gd name="connsiteY5" fmla="*/ 626335 h 975250"/>
                <a:gd name="connsiteX6" fmla="*/ 0 w 3708873"/>
                <a:gd name="connsiteY6" fmla="*/ 975250 h 975250"/>
                <a:gd name="connsiteX7" fmla="*/ 0 w 3708873"/>
                <a:gd name="connsiteY7" fmla="*/ 975250 h 975250"/>
                <a:gd name="connsiteX8" fmla="*/ 274484 w 3708873"/>
                <a:gd name="connsiteY8" fmla="*/ 82714 h 975250"/>
                <a:gd name="connsiteX9" fmla="*/ 431697 w 3708873"/>
                <a:gd name="connsiteY9" fmla="*/ 65882 h 975250"/>
                <a:gd name="connsiteX10" fmla="*/ 1908087 w 3708873"/>
                <a:gd name="connsiteY10" fmla="*/ 0 h 975250"/>
                <a:gd name="connsiteX11" fmla="*/ 3384477 w 3708873"/>
                <a:gd name="connsiteY11" fmla="*/ 65882 h 975250"/>
                <a:gd name="connsiteX12" fmla="*/ 3541692 w 3708873"/>
                <a:gd name="connsiteY12" fmla="*/ 82714 h 975250"/>
                <a:gd name="connsiteX0" fmla="*/ 3541692 w 3708873"/>
                <a:gd name="connsiteY0" fmla="*/ 82714 h 975250"/>
                <a:gd name="connsiteX1" fmla="*/ 3708873 w 3708873"/>
                <a:gd name="connsiteY1" fmla="*/ 626335 h 975250"/>
                <a:gd name="connsiteX2" fmla="*/ 3639856 w 3708873"/>
                <a:gd name="connsiteY2" fmla="*/ 617240 h 975250"/>
                <a:gd name="connsiteX3" fmla="*/ 1908087 w 3708873"/>
                <a:gd name="connsiteY3" fmla="*/ 524016 h 975250"/>
                <a:gd name="connsiteX4" fmla="*/ 176318 w 3708873"/>
                <a:gd name="connsiteY4" fmla="*/ 617239 h 975250"/>
                <a:gd name="connsiteX5" fmla="*/ 107303 w 3708873"/>
                <a:gd name="connsiteY5" fmla="*/ 626335 h 975250"/>
                <a:gd name="connsiteX6" fmla="*/ 0 w 3708873"/>
                <a:gd name="connsiteY6" fmla="*/ 975250 h 975250"/>
                <a:gd name="connsiteX7" fmla="*/ 274484 w 3708873"/>
                <a:gd name="connsiteY7" fmla="*/ 82714 h 975250"/>
                <a:gd name="connsiteX8" fmla="*/ 431697 w 3708873"/>
                <a:gd name="connsiteY8" fmla="*/ 65882 h 975250"/>
                <a:gd name="connsiteX9" fmla="*/ 1908087 w 3708873"/>
                <a:gd name="connsiteY9" fmla="*/ 0 h 975250"/>
                <a:gd name="connsiteX10" fmla="*/ 3384477 w 3708873"/>
                <a:gd name="connsiteY10" fmla="*/ 65882 h 975250"/>
                <a:gd name="connsiteX11" fmla="*/ 3541692 w 3708873"/>
                <a:gd name="connsiteY11" fmla="*/ 82714 h 975250"/>
                <a:gd name="connsiteX0" fmla="*/ 3434389 w 3601570"/>
                <a:gd name="connsiteY0" fmla="*/ 82714 h 626335"/>
                <a:gd name="connsiteX1" fmla="*/ 3601570 w 3601570"/>
                <a:gd name="connsiteY1" fmla="*/ 626335 h 626335"/>
                <a:gd name="connsiteX2" fmla="*/ 3532553 w 3601570"/>
                <a:gd name="connsiteY2" fmla="*/ 617240 h 626335"/>
                <a:gd name="connsiteX3" fmla="*/ 1800784 w 3601570"/>
                <a:gd name="connsiteY3" fmla="*/ 524016 h 626335"/>
                <a:gd name="connsiteX4" fmla="*/ 69015 w 3601570"/>
                <a:gd name="connsiteY4" fmla="*/ 617239 h 626335"/>
                <a:gd name="connsiteX5" fmla="*/ 0 w 3601570"/>
                <a:gd name="connsiteY5" fmla="*/ 626335 h 626335"/>
                <a:gd name="connsiteX6" fmla="*/ 167181 w 3601570"/>
                <a:gd name="connsiteY6" fmla="*/ 82714 h 626335"/>
                <a:gd name="connsiteX7" fmla="*/ 324394 w 3601570"/>
                <a:gd name="connsiteY7" fmla="*/ 65882 h 626335"/>
                <a:gd name="connsiteX8" fmla="*/ 1800784 w 3601570"/>
                <a:gd name="connsiteY8" fmla="*/ 0 h 626335"/>
                <a:gd name="connsiteX9" fmla="*/ 3277174 w 3601570"/>
                <a:gd name="connsiteY9" fmla="*/ 65882 h 626335"/>
                <a:gd name="connsiteX10" fmla="*/ 3434389 w 3601570"/>
                <a:gd name="connsiteY10" fmla="*/ 82714 h 62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01570" h="626335">
                  <a:moveTo>
                    <a:pt x="3434389" y="82714"/>
                  </a:moveTo>
                  <a:lnTo>
                    <a:pt x="3601570" y="626335"/>
                  </a:lnTo>
                  <a:lnTo>
                    <a:pt x="3532553" y="617240"/>
                  </a:lnTo>
                  <a:cubicBezTo>
                    <a:pt x="3038210" y="558383"/>
                    <a:pt x="2442270" y="524016"/>
                    <a:pt x="1800784" y="524016"/>
                  </a:cubicBezTo>
                  <a:cubicBezTo>
                    <a:pt x="1159298" y="524016"/>
                    <a:pt x="563359" y="558383"/>
                    <a:pt x="69015" y="617239"/>
                  </a:cubicBezTo>
                  <a:lnTo>
                    <a:pt x="0" y="626335"/>
                  </a:lnTo>
                  <a:lnTo>
                    <a:pt x="167181" y="82714"/>
                  </a:lnTo>
                  <a:lnTo>
                    <a:pt x="324394" y="65882"/>
                  </a:lnTo>
                  <a:cubicBezTo>
                    <a:pt x="763270" y="23866"/>
                    <a:pt x="1266212" y="0"/>
                    <a:pt x="1800784" y="0"/>
                  </a:cubicBezTo>
                  <a:cubicBezTo>
                    <a:pt x="2335356" y="0"/>
                    <a:pt x="2838298" y="23866"/>
                    <a:pt x="3277174" y="65882"/>
                  </a:cubicBezTo>
                  <a:lnTo>
                    <a:pt x="3434389" y="82714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122" name="TextBox 16">
              <a:extLst>
                <a:ext uri="{FF2B5EF4-FFF2-40B4-BE49-F238E27FC236}">
                  <a16:creationId xmlns:a16="http://schemas.microsoft.com/office/drawing/2014/main" id="{49CBD127-56BB-4108-BE4C-8407C1DD805D}"/>
                </a:ext>
              </a:extLst>
            </p:cNvPr>
            <p:cNvSpPr txBox="1"/>
            <p:nvPr/>
          </p:nvSpPr>
          <p:spPr>
            <a:xfrm>
              <a:off x="6944979" y="3817985"/>
              <a:ext cx="3080357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Crediting Method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EB6177-C8EA-41EA-AD37-55E3DA906121}"/>
              </a:ext>
            </a:extLst>
          </p:cNvPr>
          <p:cNvGrpSpPr/>
          <p:nvPr/>
        </p:nvGrpSpPr>
        <p:grpSpPr>
          <a:xfrm>
            <a:off x="7053499" y="4319768"/>
            <a:ext cx="3156194" cy="586115"/>
            <a:chOff x="6851553" y="4238176"/>
            <a:chExt cx="3267208" cy="606731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8B7543-0AAF-4E99-B81D-E0C1E21FD59C}"/>
                </a:ext>
              </a:extLst>
            </p:cNvPr>
            <p:cNvSpPr/>
            <p:nvPr/>
          </p:nvSpPr>
          <p:spPr>
            <a:xfrm rot="10800000">
              <a:off x="6851553" y="4238176"/>
              <a:ext cx="3267208" cy="606731"/>
            </a:xfrm>
            <a:custGeom>
              <a:avLst/>
              <a:gdLst>
                <a:gd name="connsiteX0" fmla="*/ 1 w 3506426"/>
                <a:gd name="connsiteY0" fmla="*/ 995660 h 995660"/>
                <a:gd name="connsiteX1" fmla="*/ 0 w 3506426"/>
                <a:gd name="connsiteY1" fmla="*/ 995660 h 995660"/>
                <a:gd name="connsiteX2" fmla="*/ 286182 w 3506426"/>
                <a:gd name="connsiteY2" fmla="*/ 65087 h 995660"/>
                <a:gd name="connsiteX3" fmla="*/ 547576 w 3506426"/>
                <a:gd name="connsiteY3" fmla="*/ 42896 h 995660"/>
                <a:gd name="connsiteX4" fmla="*/ 1753212 w 3506426"/>
                <a:gd name="connsiteY4" fmla="*/ 0 h 995660"/>
                <a:gd name="connsiteX5" fmla="*/ 2958848 w 3506426"/>
                <a:gd name="connsiteY5" fmla="*/ 42896 h 995660"/>
                <a:gd name="connsiteX6" fmla="*/ 3220245 w 3506426"/>
                <a:gd name="connsiteY6" fmla="*/ 65088 h 995660"/>
                <a:gd name="connsiteX7" fmla="*/ 3506426 w 3506426"/>
                <a:gd name="connsiteY7" fmla="*/ 995660 h 995660"/>
                <a:gd name="connsiteX8" fmla="*/ 3506426 w 3506426"/>
                <a:gd name="connsiteY8" fmla="*/ 995660 h 995660"/>
                <a:gd name="connsiteX9" fmla="*/ 3386817 w 3506426"/>
                <a:gd name="connsiteY9" fmla="*/ 606731 h 995660"/>
                <a:gd name="connsiteX10" fmla="*/ 3229602 w 3506426"/>
                <a:gd name="connsiteY10" fmla="*/ 589899 h 995660"/>
                <a:gd name="connsiteX11" fmla="*/ 1753212 w 3506426"/>
                <a:gd name="connsiteY11" fmla="*/ 524017 h 995660"/>
                <a:gd name="connsiteX12" fmla="*/ 276822 w 3506426"/>
                <a:gd name="connsiteY12" fmla="*/ 589899 h 995660"/>
                <a:gd name="connsiteX13" fmla="*/ 119609 w 3506426"/>
                <a:gd name="connsiteY13" fmla="*/ 606731 h 995660"/>
                <a:gd name="connsiteX0" fmla="*/ 1 w 3506426"/>
                <a:gd name="connsiteY0" fmla="*/ 995660 h 995660"/>
                <a:gd name="connsiteX1" fmla="*/ 0 w 3506426"/>
                <a:gd name="connsiteY1" fmla="*/ 995660 h 995660"/>
                <a:gd name="connsiteX2" fmla="*/ 286182 w 3506426"/>
                <a:gd name="connsiteY2" fmla="*/ 65087 h 995660"/>
                <a:gd name="connsiteX3" fmla="*/ 547576 w 3506426"/>
                <a:gd name="connsiteY3" fmla="*/ 42896 h 995660"/>
                <a:gd name="connsiteX4" fmla="*/ 1753212 w 3506426"/>
                <a:gd name="connsiteY4" fmla="*/ 0 h 995660"/>
                <a:gd name="connsiteX5" fmla="*/ 2958848 w 3506426"/>
                <a:gd name="connsiteY5" fmla="*/ 42896 h 995660"/>
                <a:gd name="connsiteX6" fmla="*/ 3220245 w 3506426"/>
                <a:gd name="connsiteY6" fmla="*/ 65088 h 995660"/>
                <a:gd name="connsiteX7" fmla="*/ 3506426 w 3506426"/>
                <a:gd name="connsiteY7" fmla="*/ 995660 h 995660"/>
                <a:gd name="connsiteX8" fmla="*/ 3386817 w 3506426"/>
                <a:gd name="connsiteY8" fmla="*/ 606731 h 995660"/>
                <a:gd name="connsiteX9" fmla="*/ 3229602 w 3506426"/>
                <a:gd name="connsiteY9" fmla="*/ 589899 h 995660"/>
                <a:gd name="connsiteX10" fmla="*/ 1753212 w 3506426"/>
                <a:gd name="connsiteY10" fmla="*/ 524017 h 995660"/>
                <a:gd name="connsiteX11" fmla="*/ 276822 w 3506426"/>
                <a:gd name="connsiteY11" fmla="*/ 589899 h 995660"/>
                <a:gd name="connsiteX12" fmla="*/ 119609 w 3506426"/>
                <a:gd name="connsiteY12" fmla="*/ 606731 h 995660"/>
                <a:gd name="connsiteX13" fmla="*/ 1 w 3506426"/>
                <a:gd name="connsiteY13" fmla="*/ 995660 h 995660"/>
                <a:gd name="connsiteX0" fmla="*/ 1 w 3386817"/>
                <a:gd name="connsiteY0" fmla="*/ 995660 h 995660"/>
                <a:gd name="connsiteX1" fmla="*/ 0 w 3386817"/>
                <a:gd name="connsiteY1" fmla="*/ 995660 h 995660"/>
                <a:gd name="connsiteX2" fmla="*/ 286182 w 3386817"/>
                <a:gd name="connsiteY2" fmla="*/ 65087 h 995660"/>
                <a:gd name="connsiteX3" fmla="*/ 547576 w 3386817"/>
                <a:gd name="connsiteY3" fmla="*/ 42896 h 995660"/>
                <a:gd name="connsiteX4" fmla="*/ 1753212 w 3386817"/>
                <a:gd name="connsiteY4" fmla="*/ 0 h 995660"/>
                <a:gd name="connsiteX5" fmla="*/ 2958848 w 3386817"/>
                <a:gd name="connsiteY5" fmla="*/ 42896 h 995660"/>
                <a:gd name="connsiteX6" fmla="*/ 3220245 w 3386817"/>
                <a:gd name="connsiteY6" fmla="*/ 65088 h 995660"/>
                <a:gd name="connsiteX7" fmla="*/ 3386817 w 3386817"/>
                <a:gd name="connsiteY7" fmla="*/ 606731 h 995660"/>
                <a:gd name="connsiteX8" fmla="*/ 3229602 w 3386817"/>
                <a:gd name="connsiteY8" fmla="*/ 589899 h 995660"/>
                <a:gd name="connsiteX9" fmla="*/ 1753212 w 3386817"/>
                <a:gd name="connsiteY9" fmla="*/ 524017 h 995660"/>
                <a:gd name="connsiteX10" fmla="*/ 276822 w 3386817"/>
                <a:gd name="connsiteY10" fmla="*/ 589899 h 995660"/>
                <a:gd name="connsiteX11" fmla="*/ 119609 w 3386817"/>
                <a:gd name="connsiteY11" fmla="*/ 606731 h 995660"/>
                <a:gd name="connsiteX12" fmla="*/ 1 w 3386817"/>
                <a:gd name="connsiteY12" fmla="*/ 995660 h 995660"/>
                <a:gd name="connsiteX0" fmla="*/ 119609 w 3386817"/>
                <a:gd name="connsiteY0" fmla="*/ 606731 h 995660"/>
                <a:gd name="connsiteX1" fmla="*/ 0 w 3386817"/>
                <a:gd name="connsiteY1" fmla="*/ 995660 h 995660"/>
                <a:gd name="connsiteX2" fmla="*/ 286182 w 3386817"/>
                <a:gd name="connsiteY2" fmla="*/ 65087 h 995660"/>
                <a:gd name="connsiteX3" fmla="*/ 547576 w 3386817"/>
                <a:gd name="connsiteY3" fmla="*/ 42896 h 995660"/>
                <a:gd name="connsiteX4" fmla="*/ 1753212 w 3386817"/>
                <a:gd name="connsiteY4" fmla="*/ 0 h 995660"/>
                <a:gd name="connsiteX5" fmla="*/ 2958848 w 3386817"/>
                <a:gd name="connsiteY5" fmla="*/ 42896 h 995660"/>
                <a:gd name="connsiteX6" fmla="*/ 3220245 w 3386817"/>
                <a:gd name="connsiteY6" fmla="*/ 65088 h 995660"/>
                <a:gd name="connsiteX7" fmla="*/ 3386817 w 3386817"/>
                <a:gd name="connsiteY7" fmla="*/ 606731 h 995660"/>
                <a:gd name="connsiteX8" fmla="*/ 3229602 w 3386817"/>
                <a:gd name="connsiteY8" fmla="*/ 589899 h 995660"/>
                <a:gd name="connsiteX9" fmla="*/ 1753212 w 3386817"/>
                <a:gd name="connsiteY9" fmla="*/ 524017 h 995660"/>
                <a:gd name="connsiteX10" fmla="*/ 276822 w 3386817"/>
                <a:gd name="connsiteY10" fmla="*/ 589899 h 995660"/>
                <a:gd name="connsiteX11" fmla="*/ 119609 w 3386817"/>
                <a:gd name="connsiteY11" fmla="*/ 606731 h 995660"/>
                <a:gd name="connsiteX0" fmla="*/ 0 w 3267208"/>
                <a:gd name="connsiteY0" fmla="*/ 606731 h 606731"/>
                <a:gd name="connsiteX1" fmla="*/ 166573 w 3267208"/>
                <a:gd name="connsiteY1" fmla="*/ 65087 h 606731"/>
                <a:gd name="connsiteX2" fmla="*/ 427967 w 3267208"/>
                <a:gd name="connsiteY2" fmla="*/ 42896 h 606731"/>
                <a:gd name="connsiteX3" fmla="*/ 1633603 w 3267208"/>
                <a:gd name="connsiteY3" fmla="*/ 0 h 606731"/>
                <a:gd name="connsiteX4" fmla="*/ 2839239 w 3267208"/>
                <a:gd name="connsiteY4" fmla="*/ 42896 h 606731"/>
                <a:gd name="connsiteX5" fmla="*/ 3100636 w 3267208"/>
                <a:gd name="connsiteY5" fmla="*/ 65088 h 606731"/>
                <a:gd name="connsiteX6" fmla="*/ 3267208 w 3267208"/>
                <a:gd name="connsiteY6" fmla="*/ 606731 h 606731"/>
                <a:gd name="connsiteX7" fmla="*/ 3109993 w 3267208"/>
                <a:gd name="connsiteY7" fmla="*/ 589899 h 606731"/>
                <a:gd name="connsiteX8" fmla="*/ 1633603 w 3267208"/>
                <a:gd name="connsiteY8" fmla="*/ 524017 h 606731"/>
                <a:gd name="connsiteX9" fmla="*/ 157213 w 3267208"/>
                <a:gd name="connsiteY9" fmla="*/ 589899 h 606731"/>
                <a:gd name="connsiteX10" fmla="*/ 0 w 3267208"/>
                <a:gd name="connsiteY10" fmla="*/ 606731 h 60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7208" h="606731">
                  <a:moveTo>
                    <a:pt x="0" y="606731"/>
                  </a:moveTo>
                  <a:lnTo>
                    <a:pt x="166573" y="65087"/>
                  </a:lnTo>
                  <a:lnTo>
                    <a:pt x="427967" y="42896"/>
                  </a:lnTo>
                  <a:cubicBezTo>
                    <a:pt x="798531" y="15274"/>
                    <a:pt x="1205946" y="0"/>
                    <a:pt x="1633603" y="0"/>
                  </a:cubicBezTo>
                  <a:cubicBezTo>
                    <a:pt x="2061261" y="0"/>
                    <a:pt x="2468675" y="15274"/>
                    <a:pt x="2839239" y="42896"/>
                  </a:cubicBezTo>
                  <a:lnTo>
                    <a:pt x="3100636" y="65088"/>
                  </a:lnTo>
                  <a:lnTo>
                    <a:pt x="3267208" y="606731"/>
                  </a:lnTo>
                  <a:lnTo>
                    <a:pt x="3109993" y="589899"/>
                  </a:lnTo>
                  <a:cubicBezTo>
                    <a:pt x="2671117" y="547883"/>
                    <a:pt x="2168175" y="524017"/>
                    <a:pt x="1633603" y="524017"/>
                  </a:cubicBezTo>
                  <a:cubicBezTo>
                    <a:pt x="1099031" y="524017"/>
                    <a:pt x="596089" y="547883"/>
                    <a:pt x="157213" y="589899"/>
                  </a:cubicBezTo>
                  <a:lnTo>
                    <a:pt x="0" y="606731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123" name="TextBox 16">
              <a:extLst>
                <a:ext uri="{FF2B5EF4-FFF2-40B4-BE49-F238E27FC236}">
                  <a16:creationId xmlns:a16="http://schemas.microsoft.com/office/drawing/2014/main" id="{F77BADB4-0AEC-4E5E-AE71-35DFF6D62F2F}"/>
                </a:ext>
              </a:extLst>
            </p:cNvPr>
            <p:cNvSpPr txBox="1"/>
            <p:nvPr/>
          </p:nvSpPr>
          <p:spPr>
            <a:xfrm>
              <a:off x="6944978" y="4341310"/>
              <a:ext cx="3080357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Crediting Period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E7AB95-6F4A-4A14-8C53-D214B9819887}"/>
              </a:ext>
            </a:extLst>
          </p:cNvPr>
          <p:cNvGrpSpPr/>
          <p:nvPr/>
        </p:nvGrpSpPr>
        <p:grpSpPr>
          <a:xfrm>
            <a:off x="7214410" y="4843008"/>
            <a:ext cx="2834369" cy="569087"/>
            <a:chOff x="7018124" y="4779820"/>
            <a:chExt cx="2934063" cy="589104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9A7C8E7-5766-434B-A181-3D82A4A4085E}"/>
                </a:ext>
              </a:extLst>
            </p:cNvPr>
            <p:cNvSpPr/>
            <p:nvPr/>
          </p:nvSpPr>
          <p:spPr>
            <a:xfrm rot="10800000">
              <a:off x="7018124" y="4779820"/>
              <a:ext cx="2934063" cy="589104"/>
            </a:xfrm>
            <a:custGeom>
              <a:avLst/>
              <a:gdLst>
                <a:gd name="connsiteX0" fmla="*/ 0 w 3194712"/>
                <a:gd name="connsiteY0" fmla="*/ 1012877 h 1012877"/>
                <a:gd name="connsiteX1" fmla="*/ 0 w 3194712"/>
                <a:gd name="connsiteY1" fmla="*/ 1012877 h 1012877"/>
                <a:gd name="connsiteX2" fmla="*/ 295797 w 3194712"/>
                <a:gd name="connsiteY2" fmla="*/ 51040 h 1012877"/>
                <a:gd name="connsiteX3" fmla="*/ 391719 w 3194712"/>
                <a:gd name="connsiteY3" fmla="*/ 42896 h 1012877"/>
                <a:gd name="connsiteX4" fmla="*/ 1597355 w 3194712"/>
                <a:gd name="connsiteY4" fmla="*/ 0 h 1012877"/>
                <a:gd name="connsiteX5" fmla="*/ 2802991 w 3194712"/>
                <a:gd name="connsiteY5" fmla="*/ 42896 h 1012877"/>
                <a:gd name="connsiteX6" fmla="*/ 2898916 w 3194712"/>
                <a:gd name="connsiteY6" fmla="*/ 51040 h 1012877"/>
                <a:gd name="connsiteX7" fmla="*/ 3194712 w 3194712"/>
                <a:gd name="connsiteY7" fmla="*/ 1012877 h 1012877"/>
                <a:gd name="connsiteX8" fmla="*/ 3194712 w 3194712"/>
                <a:gd name="connsiteY8" fmla="*/ 1012877 h 1012877"/>
                <a:gd name="connsiteX9" fmla="*/ 3064388 w 3194712"/>
                <a:gd name="connsiteY9" fmla="*/ 589104 h 1012877"/>
                <a:gd name="connsiteX10" fmla="*/ 2802991 w 3194712"/>
                <a:gd name="connsiteY10" fmla="*/ 566912 h 1012877"/>
                <a:gd name="connsiteX11" fmla="*/ 1597355 w 3194712"/>
                <a:gd name="connsiteY11" fmla="*/ 524016 h 1012877"/>
                <a:gd name="connsiteX12" fmla="*/ 391719 w 3194712"/>
                <a:gd name="connsiteY12" fmla="*/ 566912 h 1012877"/>
                <a:gd name="connsiteX13" fmla="*/ 130325 w 3194712"/>
                <a:gd name="connsiteY13" fmla="*/ 589103 h 1012877"/>
                <a:gd name="connsiteX0" fmla="*/ 0 w 3194712"/>
                <a:gd name="connsiteY0" fmla="*/ 1012877 h 1012877"/>
                <a:gd name="connsiteX1" fmla="*/ 0 w 3194712"/>
                <a:gd name="connsiteY1" fmla="*/ 1012877 h 1012877"/>
                <a:gd name="connsiteX2" fmla="*/ 295797 w 3194712"/>
                <a:gd name="connsiteY2" fmla="*/ 51040 h 1012877"/>
                <a:gd name="connsiteX3" fmla="*/ 391719 w 3194712"/>
                <a:gd name="connsiteY3" fmla="*/ 42896 h 1012877"/>
                <a:gd name="connsiteX4" fmla="*/ 1597355 w 3194712"/>
                <a:gd name="connsiteY4" fmla="*/ 0 h 1012877"/>
                <a:gd name="connsiteX5" fmla="*/ 2802991 w 3194712"/>
                <a:gd name="connsiteY5" fmla="*/ 42896 h 1012877"/>
                <a:gd name="connsiteX6" fmla="*/ 2898916 w 3194712"/>
                <a:gd name="connsiteY6" fmla="*/ 51040 h 1012877"/>
                <a:gd name="connsiteX7" fmla="*/ 3194712 w 3194712"/>
                <a:gd name="connsiteY7" fmla="*/ 1012877 h 1012877"/>
                <a:gd name="connsiteX8" fmla="*/ 3064388 w 3194712"/>
                <a:gd name="connsiteY8" fmla="*/ 589104 h 1012877"/>
                <a:gd name="connsiteX9" fmla="*/ 2802991 w 3194712"/>
                <a:gd name="connsiteY9" fmla="*/ 566912 h 1012877"/>
                <a:gd name="connsiteX10" fmla="*/ 1597355 w 3194712"/>
                <a:gd name="connsiteY10" fmla="*/ 524016 h 1012877"/>
                <a:gd name="connsiteX11" fmla="*/ 391719 w 3194712"/>
                <a:gd name="connsiteY11" fmla="*/ 566912 h 1012877"/>
                <a:gd name="connsiteX12" fmla="*/ 130325 w 3194712"/>
                <a:gd name="connsiteY12" fmla="*/ 589103 h 1012877"/>
                <a:gd name="connsiteX13" fmla="*/ 0 w 3194712"/>
                <a:gd name="connsiteY13" fmla="*/ 1012877 h 1012877"/>
                <a:gd name="connsiteX0" fmla="*/ 130325 w 3194712"/>
                <a:gd name="connsiteY0" fmla="*/ 589103 h 1012877"/>
                <a:gd name="connsiteX1" fmla="*/ 0 w 3194712"/>
                <a:gd name="connsiteY1" fmla="*/ 1012877 h 1012877"/>
                <a:gd name="connsiteX2" fmla="*/ 295797 w 3194712"/>
                <a:gd name="connsiteY2" fmla="*/ 51040 h 1012877"/>
                <a:gd name="connsiteX3" fmla="*/ 391719 w 3194712"/>
                <a:gd name="connsiteY3" fmla="*/ 42896 h 1012877"/>
                <a:gd name="connsiteX4" fmla="*/ 1597355 w 3194712"/>
                <a:gd name="connsiteY4" fmla="*/ 0 h 1012877"/>
                <a:gd name="connsiteX5" fmla="*/ 2802991 w 3194712"/>
                <a:gd name="connsiteY5" fmla="*/ 42896 h 1012877"/>
                <a:gd name="connsiteX6" fmla="*/ 2898916 w 3194712"/>
                <a:gd name="connsiteY6" fmla="*/ 51040 h 1012877"/>
                <a:gd name="connsiteX7" fmla="*/ 3194712 w 3194712"/>
                <a:gd name="connsiteY7" fmla="*/ 1012877 h 1012877"/>
                <a:gd name="connsiteX8" fmla="*/ 3064388 w 3194712"/>
                <a:gd name="connsiteY8" fmla="*/ 589104 h 1012877"/>
                <a:gd name="connsiteX9" fmla="*/ 2802991 w 3194712"/>
                <a:gd name="connsiteY9" fmla="*/ 566912 h 1012877"/>
                <a:gd name="connsiteX10" fmla="*/ 1597355 w 3194712"/>
                <a:gd name="connsiteY10" fmla="*/ 524016 h 1012877"/>
                <a:gd name="connsiteX11" fmla="*/ 391719 w 3194712"/>
                <a:gd name="connsiteY11" fmla="*/ 566912 h 1012877"/>
                <a:gd name="connsiteX12" fmla="*/ 130325 w 3194712"/>
                <a:gd name="connsiteY12" fmla="*/ 589103 h 1012877"/>
                <a:gd name="connsiteX0" fmla="*/ 0 w 3064387"/>
                <a:gd name="connsiteY0" fmla="*/ 589103 h 1012877"/>
                <a:gd name="connsiteX1" fmla="*/ 165472 w 3064387"/>
                <a:gd name="connsiteY1" fmla="*/ 51040 h 1012877"/>
                <a:gd name="connsiteX2" fmla="*/ 261394 w 3064387"/>
                <a:gd name="connsiteY2" fmla="*/ 42896 h 1012877"/>
                <a:gd name="connsiteX3" fmla="*/ 1467030 w 3064387"/>
                <a:gd name="connsiteY3" fmla="*/ 0 h 1012877"/>
                <a:gd name="connsiteX4" fmla="*/ 2672666 w 3064387"/>
                <a:gd name="connsiteY4" fmla="*/ 42896 h 1012877"/>
                <a:gd name="connsiteX5" fmla="*/ 2768591 w 3064387"/>
                <a:gd name="connsiteY5" fmla="*/ 51040 h 1012877"/>
                <a:gd name="connsiteX6" fmla="*/ 3064387 w 3064387"/>
                <a:gd name="connsiteY6" fmla="*/ 1012877 h 1012877"/>
                <a:gd name="connsiteX7" fmla="*/ 2934063 w 3064387"/>
                <a:gd name="connsiteY7" fmla="*/ 589104 h 1012877"/>
                <a:gd name="connsiteX8" fmla="*/ 2672666 w 3064387"/>
                <a:gd name="connsiteY8" fmla="*/ 566912 h 1012877"/>
                <a:gd name="connsiteX9" fmla="*/ 1467030 w 3064387"/>
                <a:gd name="connsiteY9" fmla="*/ 524016 h 1012877"/>
                <a:gd name="connsiteX10" fmla="*/ 261394 w 3064387"/>
                <a:gd name="connsiteY10" fmla="*/ 566912 h 1012877"/>
                <a:gd name="connsiteX11" fmla="*/ 0 w 3064387"/>
                <a:gd name="connsiteY11" fmla="*/ 589103 h 1012877"/>
                <a:gd name="connsiteX0" fmla="*/ 0 w 2934063"/>
                <a:gd name="connsiteY0" fmla="*/ 589103 h 589104"/>
                <a:gd name="connsiteX1" fmla="*/ 165472 w 2934063"/>
                <a:gd name="connsiteY1" fmla="*/ 51040 h 589104"/>
                <a:gd name="connsiteX2" fmla="*/ 261394 w 2934063"/>
                <a:gd name="connsiteY2" fmla="*/ 42896 h 589104"/>
                <a:gd name="connsiteX3" fmla="*/ 1467030 w 2934063"/>
                <a:gd name="connsiteY3" fmla="*/ 0 h 589104"/>
                <a:gd name="connsiteX4" fmla="*/ 2672666 w 2934063"/>
                <a:gd name="connsiteY4" fmla="*/ 42896 h 589104"/>
                <a:gd name="connsiteX5" fmla="*/ 2768591 w 2934063"/>
                <a:gd name="connsiteY5" fmla="*/ 51040 h 589104"/>
                <a:gd name="connsiteX6" fmla="*/ 2934063 w 2934063"/>
                <a:gd name="connsiteY6" fmla="*/ 589104 h 589104"/>
                <a:gd name="connsiteX7" fmla="*/ 2672666 w 2934063"/>
                <a:gd name="connsiteY7" fmla="*/ 566912 h 589104"/>
                <a:gd name="connsiteX8" fmla="*/ 1467030 w 2934063"/>
                <a:gd name="connsiteY8" fmla="*/ 524016 h 589104"/>
                <a:gd name="connsiteX9" fmla="*/ 261394 w 2934063"/>
                <a:gd name="connsiteY9" fmla="*/ 566912 h 589104"/>
                <a:gd name="connsiteX10" fmla="*/ 0 w 2934063"/>
                <a:gd name="connsiteY10" fmla="*/ 589103 h 58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4063" h="589104">
                  <a:moveTo>
                    <a:pt x="0" y="589103"/>
                  </a:moveTo>
                  <a:lnTo>
                    <a:pt x="165472" y="51040"/>
                  </a:lnTo>
                  <a:lnTo>
                    <a:pt x="261394" y="42896"/>
                  </a:lnTo>
                  <a:cubicBezTo>
                    <a:pt x="631958" y="15275"/>
                    <a:pt x="1039373" y="0"/>
                    <a:pt x="1467030" y="0"/>
                  </a:cubicBezTo>
                  <a:cubicBezTo>
                    <a:pt x="1894688" y="0"/>
                    <a:pt x="2302102" y="15275"/>
                    <a:pt x="2672666" y="42896"/>
                  </a:cubicBezTo>
                  <a:lnTo>
                    <a:pt x="2768591" y="51040"/>
                  </a:lnTo>
                  <a:lnTo>
                    <a:pt x="2934063" y="589104"/>
                  </a:lnTo>
                  <a:lnTo>
                    <a:pt x="2672666" y="566912"/>
                  </a:lnTo>
                  <a:cubicBezTo>
                    <a:pt x="2302102" y="539290"/>
                    <a:pt x="1894688" y="524016"/>
                    <a:pt x="1467030" y="524016"/>
                  </a:cubicBezTo>
                  <a:cubicBezTo>
                    <a:pt x="1039373" y="524016"/>
                    <a:pt x="631958" y="539290"/>
                    <a:pt x="261394" y="566912"/>
                  </a:cubicBezTo>
                  <a:lnTo>
                    <a:pt x="0" y="589103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128" name="TextBox 16">
              <a:extLst>
                <a:ext uri="{FF2B5EF4-FFF2-40B4-BE49-F238E27FC236}">
                  <a16:creationId xmlns:a16="http://schemas.microsoft.com/office/drawing/2014/main" id="{9A64DF28-E3A3-4DEA-BEF6-6FEE48CBD994}"/>
                </a:ext>
              </a:extLst>
            </p:cNvPr>
            <p:cNvSpPr txBox="1"/>
            <p:nvPr/>
          </p:nvSpPr>
          <p:spPr>
            <a:xfrm>
              <a:off x="7183596" y="4855670"/>
              <a:ext cx="2603121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Performance Rider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CC9906A-09B8-4D89-AED8-2B260400588F}"/>
              </a:ext>
            </a:extLst>
          </p:cNvPr>
          <p:cNvGrpSpPr/>
          <p:nvPr/>
        </p:nvGrpSpPr>
        <p:grpSpPr>
          <a:xfrm>
            <a:off x="5918917" y="418675"/>
            <a:ext cx="5425358" cy="943729"/>
            <a:chOff x="5918917" y="418675"/>
            <a:chExt cx="5425358" cy="9437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E87815-A6F2-4F37-9A2B-78D1EE762005}"/>
                </a:ext>
              </a:extLst>
            </p:cNvPr>
            <p:cNvGrpSpPr/>
            <p:nvPr/>
          </p:nvGrpSpPr>
          <p:grpSpPr>
            <a:xfrm>
              <a:off x="5924192" y="638288"/>
              <a:ext cx="5414807" cy="724116"/>
              <a:chOff x="5682525" y="427206"/>
              <a:chExt cx="5605264" cy="749586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DF5EBD1-9D2B-4577-AE77-BE6EDB7B85D9}"/>
                  </a:ext>
                </a:extLst>
              </p:cNvPr>
              <p:cNvSpPr/>
              <p:nvPr/>
            </p:nvSpPr>
            <p:spPr>
              <a:xfrm rot="10800000">
                <a:off x="5682525" y="427206"/>
                <a:ext cx="5605264" cy="749586"/>
              </a:xfrm>
              <a:custGeom>
                <a:avLst/>
                <a:gdLst>
                  <a:gd name="connsiteX0" fmla="*/ 27701 w 5605264"/>
                  <a:gd name="connsiteY0" fmla="*/ 749586 h 749586"/>
                  <a:gd name="connsiteX1" fmla="*/ 0 w 5605264"/>
                  <a:gd name="connsiteY1" fmla="*/ 739936 h 749586"/>
                  <a:gd name="connsiteX2" fmla="*/ 149920 w 5605264"/>
                  <a:gd name="connsiteY2" fmla="*/ 252443 h 749586"/>
                  <a:gd name="connsiteX3" fmla="*/ 234244 w 5605264"/>
                  <a:gd name="connsiteY3" fmla="*/ 229152 h 749586"/>
                  <a:gd name="connsiteX4" fmla="*/ 2802631 w 5605264"/>
                  <a:gd name="connsiteY4" fmla="*/ 0 h 749586"/>
                  <a:gd name="connsiteX5" fmla="*/ 5371018 w 5605264"/>
                  <a:gd name="connsiteY5" fmla="*/ 229152 h 749586"/>
                  <a:gd name="connsiteX6" fmla="*/ 5455345 w 5605264"/>
                  <a:gd name="connsiteY6" fmla="*/ 252444 h 749586"/>
                  <a:gd name="connsiteX7" fmla="*/ 5605264 w 5605264"/>
                  <a:gd name="connsiteY7" fmla="*/ 739936 h 749586"/>
                  <a:gd name="connsiteX8" fmla="*/ 5577563 w 5605264"/>
                  <a:gd name="connsiteY8" fmla="*/ 749585 h 749586"/>
                  <a:gd name="connsiteX9" fmla="*/ 5553675 w 5605264"/>
                  <a:gd name="connsiteY9" fmla="*/ 732413 h 749586"/>
                  <a:gd name="connsiteX10" fmla="*/ 2802632 w 5605264"/>
                  <a:gd name="connsiteY10" fmla="*/ 569925 h 749586"/>
                  <a:gd name="connsiteX11" fmla="*/ 51589 w 5605264"/>
                  <a:gd name="connsiteY11" fmla="*/ 732413 h 749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05264" h="749586">
                    <a:moveTo>
                      <a:pt x="27701" y="749586"/>
                    </a:moveTo>
                    <a:lnTo>
                      <a:pt x="0" y="739936"/>
                    </a:lnTo>
                    <a:lnTo>
                      <a:pt x="149920" y="252443"/>
                    </a:lnTo>
                    <a:lnTo>
                      <a:pt x="234244" y="229152"/>
                    </a:lnTo>
                    <a:cubicBezTo>
                      <a:pt x="790863" y="90898"/>
                      <a:pt x="1733487" y="0"/>
                      <a:pt x="2802631" y="0"/>
                    </a:cubicBezTo>
                    <a:cubicBezTo>
                      <a:pt x="3871775" y="0"/>
                      <a:pt x="4814399" y="90898"/>
                      <a:pt x="5371018" y="229152"/>
                    </a:cubicBezTo>
                    <a:lnTo>
                      <a:pt x="5455345" y="252444"/>
                    </a:lnTo>
                    <a:lnTo>
                      <a:pt x="5605264" y="739936"/>
                    </a:lnTo>
                    <a:lnTo>
                      <a:pt x="5577563" y="749585"/>
                    </a:lnTo>
                    <a:lnTo>
                      <a:pt x="5553675" y="732413"/>
                    </a:lnTo>
                    <a:cubicBezTo>
                      <a:pt x="5291831" y="639681"/>
                      <a:pt x="4159641" y="569925"/>
                      <a:pt x="2802632" y="569925"/>
                    </a:cubicBezTo>
                    <a:cubicBezTo>
                      <a:pt x="1445623" y="569925"/>
                      <a:pt x="313434" y="639681"/>
                      <a:pt x="51589" y="732413"/>
                    </a:cubicBezTo>
                    <a:close/>
                  </a:path>
                </a:pathLst>
              </a:custGeom>
              <a:solidFill>
                <a:srgbClr val="000044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LID4096"/>
              </a:p>
            </p:txBody>
          </p:sp>
          <p:sp>
            <p:nvSpPr>
              <p:cNvPr id="70" name="TextBox 16">
                <a:extLst>
                  <a:ext uri="{FF2B5EF4-FFF2-40B4-BE49-F238E27FC236}">
                    <a16:creationId xmlns:a16="http://schemas.microsoft.com/office/drawing/2014/main" id="{DF203879-DE6C-4055-9EEB-9D89E8059C3F}"/>
                  </a:ext>
                </a:extLst>
              </p:cNvPr>
              <p:cNvSpPr txBox="1"/>
              <p:nvPr/>
            </p:nvSpPr>
            <p:spPr>
              <a:xfrm>
                <a:off x="7183597" y="670285"/>
                <a:ext cx="2603121" cy="50292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Annuity Type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6EFB130-0FD3-4474-BF41-1C8606FF0F00}"/>
                </a:ext>
              </a:extLst>
            </p:cNvPr>
            <p:cNvGrpSpPr/>
            <p:nvPr/>
          </p:nvGrpSpPr>
          <p:grpSpPr>
            <a:xfrm>
              <a:off x="5918917" y="418675"/>
              <a:ext cx="5425358" cy="393532"/>
              <a:chOff x="5677064" y="199868"/>
              <a:chExt cx="5616186" cy="407374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C8BDBF4-5E4A-4D90-8570-416D3BA5EE67}"/>
                  </a:ext>
                </a:extLst>
              </p:cNvPr>
              <p:cNvSpPr/>
              <p:nvPr/>
            </p:nvSpPr>
            <p:spPr>
              <a:xfrm>
                <a:off x="5677064" y="199868"/>
                <a:ext cx="5616186" cy="406999"/>
              </a:xfrm>
              <a:prstGeom prst="ellipse">
                <a:avLst/>
              </a:prstGeom>
              <a:gradFill>
                <a:gsLst>
                  <a:gs pos="885">
                    <a:schemeClr val="bg2"/>
                  </a:gs>
                  <a:gs pos="57000">
                    <a:schemeClr val="accent1">
                      <a:lumMod val="4000"/>
                      <a:lumOff val="96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3" name="TextBox 16">
                <a:extLst>
                  <a:ext uri="{FF2B5EF4-FFF2-40B4-BE49-F238E27FC236}">
                    <a16:creationId xmlns:a16="http://schemas.microsoft.com/office/drawing/2014/main" id="{10AFCB9E-50FF-4957-B5BB-BADD5F0A5450}"/>
                  </a:ext>
                </a:extLst>
              </p:cNvPr>
              <p:cNvSpPr txBox="1"/>
              <p:nvPr/>
            </p:nvSpPr>
            <p:spPr>
              <a:xfrm>
                <a:off x="7155018" y="208989"/>
                <a:ext cx="2660277" cy="39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lumMod val="60000"/>
                          <a:lumOff val="40000"/>
                          <a:alpha val="0"/>
                        </a:schemeClr>
                      </a:solidFill>
                    </a:ln>
                    <a:solidFill>
                      <a:srgbClr val="000044"/>
                    </a:solidFill>
                    <a:cs typeface="Times New Roman" charset="0"/>
                  </a:rPr>
                  <a:t>10 LEVERS:</a:t>
                </a: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7FB1386-33EC-4DED-8138-57C24A05AFF5}"/>
              </a:ext>
            </a:extLst>
          </p:cNvPr>
          <p:cNvSpPr/>
          <p:nvPr/>
        </p:nvSpPr>
        <p:spPr>
          <a:xfrm>
            <a:off x="609600" y="6469357"/>
            <a:ext cx="2834368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</a:rPr>
              <a:t>* Some fees or limitations may still apply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6D996D0D-4286-4FC2-B0F7-7E53100CD7CF}"/>
              </a:ext>
            </a:extLst>
          </p:cNvPr>
          <p:cNvSpPr txBox="1"/>
          <p:nvPr/>
        </p:nvSpPr>
        <p:spPr>
          <a:xfrm>
            <a:off x="609600" y="2653432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Yes</a:t>
            </a:r>
          </a:p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No</a:t>
            </a:r>
            <a:endParaRPr lang="en-US" sz="3600" b="1" dirty="0">
              <a:ln>
                <a:solidFill>
                  <a:schemeClr val="accent1">
                    <a:lumMod val="60000"/>
                    <a:lumOff val="40000"/>
                    <a:alpha val="0"/>
                  </a:schemeClr>
                </a:solidFill>
              </a:ln>
              <a:latin typeface="+mj-lt"/>
              <a:cs typeface="Times New Roman" charset="0"/>
            </a:endParaRPr>
          </a:p>
        </p:txBody>
      </p:sp>
      <p:sp>
        <p:nvSpPr>
          <p:cNvPr id="36" name="Frame 35">
            <a:extLst>
              <a:ext uri="{FF2B5EF4-FFF2-40B4-BE49-F238E27FC236}">
                <a16:creationId xmlns:a16="http://schemas.microsoft.com/office/drawing/2014/main" id="{59D30D72-E925-544A-AB53-18B396BD4990}"/>
              </a:ext>
            </a:extLst>
          </p:cNvPr>
          <p:cNvSpPr/>
          <p:nvPr/>
        </p:nvSpPr>
        <p:spPr>
          <a:xfrm>
            <a:off x="533400" y="2784878"/>
            <a:ext cx="406400" cy="352639"/>
          </a:xfrm>
          <a:prstGeom prst="frame">
            <a:avLst/>
          </a:prstGeom>
          <a:solidFill>
            <a:srgbClr val="5B79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ame 36">
            <a:extLst>
              <a:ext uri="{FF2B5EF4-FFF2-40B4-BE49-F238E27FC236}">
                <a16:creationId xmlns:a16="http://schemas.microsoft.com/office/drawing/2014/main" id="{FF8D1D10-3662-8042-8723-1D7B39A9AA31}"/>
              </a:ext>
            </a:extLst>
          </p:cNvPr>
          <p:cNvSpPr/>
          <p:nvPr/>
        </p:nvSpPr>
        <p:spPr>
          <a:xfrm>
            <a:off x="533400" y="3311619"/>
            <a:ext cx="406400" cy="352639"/>
          </a:xfrm>
          <a:prstGeom prst="frame">
            <a:avLst/>
          </a:prstGeom>
          <a:solidFill>
            <a:srgbClr val="5B79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8811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283DD2C-BF08-1940-A4B9-0AE6A76242B8}"/>
              </a:ext>
            </a:extLst>
          </p:cNvPr>
          <p:cNvSpPr/>
          <p:nvPr/>
        </p:nvSpPr>
        <p:spPr>
          <a:xfrm>
            <a:off x="609600" y="419100"/>
            <a:ext cx="419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Simplified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 Accumulation Annuity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274D85-DF38-43DE-92F8-E4D266766FBA}"/>
              </a:ext>
            </a:extLst>
          </p:cNvPr>
          <p:cNvGrpSpPr/>
          <p:nvPr/>
        </p:nvGrpSpPr>
        <p:grpSpPr>
          <a:xfrm>
            <a:off x="6069017" y="1118540"/>
            <a:ext cx="5125156" cy="750077"/>
            <a:chOff x="5832444" y="924350"/>
            <a:chExt cx="5305425" cy="776460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3896945-3B58-4919-B3F9-5FA0AC0FAEB5}"/>
                </a:ext>
              </a:extLst>
            </p:cNvPr>
            <p:cNvSpPr/>
            <p:nvPr/>
          </p:nvSpPr>
          <p:spPr>
            <a:xfrm rot="10800000">
              <a:off x="5832444" y="924350"/>
              <a:ext cx="5305425" cy="776460"/>
            </a:xfrm>
            <a:custGeom>
              <a:avLst/>
              <a:gdLst>
                <a:gd name="connsiteX0" fmla="*/ 56436 w 5616186"/>
                <a:gd name="connsiteY0" fmla="*/ 1281709 h 1281709"/>
                <a:gd name="connsiteX1" fmla="*/ 0 w 5616186"/>
                <a:gd name="connsiteY1" fmla="*/ 1281709 h 1281709"/>
                <a:gd name="connsiteX2" fmla="*/ 326442 w 5616186"/>
                <a:gd name="connsiteY2" fmla="*/ 220221 h 1281709"/>
                <a:gd name="connsiteX3" fmla="*/ 418011 w 5616186"/>
                <a:gd name="connsiteY3" fmla="*/ 198641 h 1281709"/>
                <a:gd name="connsiteX4" fmla="*/ 2808092 w 5616186"/>
                <a:gd name="connsiteY4" fmla="*/ 0 h 1281709"/>
                <a:gd name="connsiteX5" fmla="*/ 5198173 w 5616186"/>
                <a:gd name="connsiteY5" fmla="*/ 198641 h 1281709"/>
                <a:gd name="connsiteX6" fmla="*/ 5289745 w 5616186"/>
                <a:gd name="connsiteY6" fmla="*/ 220222 h 1281709"/>
                <a:gd name="connsiteX7" fmla="*/ 5460806 w 5616186"/>
                <a:gd name="connsiteY7" fmla="*/ 776460 h 1281709"/>
                <a:gd name="connsiteX8" fmla="*/ 5376479 w 5616186"/>
                <a:gd name="connsiteY8" fmla="*/ 753168 h 1281709"/>
                <a:gd name="connsiteX9" fmla="*/ 2808092 w 5616186"/>
                <a:gd name="connsiteY9" fmla="*/ 524016 h 1281709"/>
                <a:gd name="connsiteX10" fmla="*/ 239705 w 5616186"/>
                <a:gd name="connsiteY10" fmla="*/ 753168 h 1281709"/>
                <a:gd name="connsiteX11" fmla="*/ 155381 w 5616186"/>
                <a:gd name="connsiteY11" fmla="*/ 776459 h 1281709"/>
                <a:gd name="connsiteX12" fmla="*/ 5461 w 5616186"/>
                <a:gd name="connsiteY12" fmla="*/ 1263952 h 1281709"/>
                <a:gd name="connsiteX13" fmla="*/ 5616186 w 5616186"/>
                <a:gd name="connsiteY13" fmla="*/ 1281709 h 1281709"/>
                <a:gd name="connsiteX14" fmla="*/ 5559748 w 5616186"/>
                <a:gd name="connsiteY14" fmla="*/ 1281709 h 1281709"/>
                <a:gd name="connsiteX15" fmla="*/ 5610725 w 5616186"/>
                <a:gd name="connsiteY15" fmla="*/ 1263952 h 1281709"/>
                <a:gd name="connsiteX16" fmla="*/ 5538697 w 5616186"/>
                <a:gd name="connsiteY16" fmla="*/ 1029736 h 1281709"/>
                <a:gd name="connsiteX0" fmla="*/ 56436 w 5610725"/>
                <a:gd name="connsiteY0" fmla="*/ 1281709 h 1281709"/>
                <a:gd name="connsiteX1" fmla="*/ 0 w 5610725"/>
                <a:gd name="connsiteY1" fmla="*/ 1281709 h 1281709"/>
                <a:gd name="connsiteX2" fmla="*/ 326442 w 5610725"/>
                <a:gd name="connsiteY2" fmla="*/ 220221 h 1281709"/>
                <a:gd name="connsiteX3" fmla="*/ 418011 w 5610725"/>
                <a:gd name="connsiteY3" fmla="*/ 198641 h 1281709"/>
                <a:gd name="connsiteX4" fmla="*/ 2808092 w 5610725"/>
                <a:gd name="connsiteY4" fmla="*/ 0 h 1281709"/>
                <a:gd name="connsiteX5" fmla="*/ 5198173 w 5610725"/>
                <a:gd name="connsiteY5" fmla="*/ 198641 h 1281709"/>
                <a:gd name="connsiteX6" fmla="*/ 5289745 w 5610725"/>
                <a:gd name="connsiteY6" fmla="*/ 220222 h 1281709"/>
                <a:gd name="connsiteX7" fmla="*/ 5460806 w 5610725"/>
                <a:gd name="connsiteY7" fmla="*/ 776460 h 1281709"/>
                <a:gd name="connsiteX8" fmla="*/ 5376479 w 5610725"/>
                <a:gd name="connsiteY8" fmla="*/ 753168 h 1281709"/>
                <a:gd name="connsiteX9" fmla="*/ 2808092 w 5610725"/>
                <a:gd name="connsiteY9" fmla="*/ 524016 h 1281709"/>
                <a:gd name="connsiteX10" fmla="*/ 239705 w 5610725"/>
                <a:gd name="connsiteY10" fmla="*/ 753168 h 1281709"/>
                <a:gd name="connsiteX11" fmla="*/ 155381 w 5610725"/>
                <a:gd name="connsiteY11" fmla="*/ 776459 h 1281709"/>
                <a:gd name="connsiteX12" fmla="*/ 5461 w 5610725"/>
                <a:gd name="connsiteY12" fmla="*/ 1263952 h 1281709"/>
                <a:gd name="connsiteX13" fmla="*/ 56436 w 5610725"/>
                <a:gd name="connsiteY13" fmla="*/ 1281709 h 1281709"/>
                <a:gd name="connsiteX14" fmla="*/ 5538697 w 5610725"/>
                <a:gd name="connsiteY14" fmla="*/ 1029736 h 1281709"/>
                <a:gd name="connsiteX15" fmla="*/ 5559748 w 5610725"/>
                <a:gd name="connsiteY15" fmla="*/ 1281709 h 1281709"/>
                <a:gd name="connsiteX16" fmla="*/ 5610725 w 5610725"/>
                <a:gd name="connsiteY16" fmla="*/ 1263952 h 1281709"/>
                <a:gd name="connsiteX17" fmla="*/ 5538697 w 5610725"/>
                <a:gd name="connsiteY17" fmla="*/ 1029736 h 1281709"/>
                <a:gd name="connsiteX0" fmla="*/ 56436 w 5559748"/>
                <a:gd name="connsiteY0" fmla="*/ 1281709 h 1281709"/>
                <a:gd name="connsiteX1" fmla="*/ 0 w 5559748"/>
                <a:gd name="connsiteY1" fmla="*/ 1281709 h 1281709"/>
                <a:gd name="connsiteX2" fmla="*/ 326442 w 5559748"/>
                <a:gd name="connsiteY2" fmla="*/ 220221 h 1281709"/>
                <a:gd name="connsiteX3" fmla="*/ 418011 w 5559748"/>
                <a:gd name="connsiteY3" fmla="*/ 198641 h 1281709"/>
                <a:gd name="connsiteX4" fmla="*/ 2808092 w 5559748"/>
                <a:gd name="connsiteY4" fmla="*/ 0 h 1281709"/>
                <a:gd name="connsiteX5" fmla="*/ 5198173 w 5559748"/>
                <a:gd name="connsiteY5" fmla="*/ 198641 h 1281709"/>
                <a:gd name="connsiteX6" fmla="*/ 5289745 w 5559748"/>
                <a:gd name="connsiteY6" fmla="*/ 220222 h 1281709"/>
                <a:gd name="connsiteX7" fmla="*/ 5460806 w 5559748"/>
                <a:gd name="connsiteY7" fmla="*/ 776460 h 1281709"/>
                <a:gd name="connsiteX8" fmla="*/ 5376479 w 5559748"/>
                <a:gd name="connsiteY8" fmla="*/ 753168 h 1281709"/>
                <a:gd name="connsiteX9" fmla="*/ 2808092 w 5559748"/>
                <a:gd name="connsiteY9" fmla="*/ 524016 h 1281709"/>
                <a:gd name="connsiteX10" fmla="*/ 239705 w 5559748"/>
                <a:gd name="connsiteY10" fmla="*/ 753168 h 1281709"/>
                <a:gd name="connsiteX11" fmla="*/ 155381 w 5559748"/>
                <a:gd name="connsiteY11" fmla="*/ 776459 h 1281709"/>
                <a:gd name="connsiteX12" fmla="*/ 5461 w 5559748"/>
                <a:gd name="connsiteY12" fmla="*/ 1263952 h 1281709"/>
                <a:gd name="connsiteX13" fmla="*/ 56436 w 5559748"/>
                <a:gd name="connsiteY13" fmla="*/ 1281709 h 1281709"/>
                <a:gd name="connsiteX14" fmla="*/ 5538697 w 5559748"/>
                <a:gd name="connsiteY14" fmla="*/ 1029736 h 1281709"/>
                <a:gd name="connsiteX15" fmla="*/ 5559748 w 5559748"/>
                <a:gd name="connsiteY15" fmla="*/ 1281709 h 1281709"/>
                <a:gd name="connsiteX16" fmla="*/ 5538697 w 5559748"/>
                <a:gd name="connsiteY16" fmla="*/ 1029736 h 1281709"/>
                <a:gd name="connsiteX0" fmla="*/ 56436 w 5460806"/>
                <a:gd name="connsiteY0" fmla="*/ 1281709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12" fmla="*/ 5461 w 5460806"/>
                <a:gd name="connsiteY12" fmla="*/ 1263952 h 1281709"/>
                <a:gd name="connsiteX13" fmla="*/ 56436 w 5460806"/>
                <a:gd name="connsiteY13" fmla="*/ 1281709 h 1281709"/>
                <a:gd name="connsiteX0" fmla="*/ 5461 w 5460806"/>
                <a:gd name="connsiteY0" fmla="*/ 1263952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12" fmla="*/ 5461 w 5460806"/>
                <a:gd name="connsiteY12" fmla="*/ 1263952 h 1281709"/>
                <a:gd name="connsiteX0" fmla="*/ 155381 w 5460806"/>
                <a:gd name="connsiteY0" fmla="*/ 776459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0" fmla="*/ 0 w 5305425"/>
                <a:gd name="connsiteY0" fmla="*/ 776459 h 776460"/>
                <a:gd name="connsiteX1" fmla="*/ 171061 w 5305425"/>
                <a:gd name="connsiteY1" fmla="*/ 220221 h 776460"/>
                <a:gd name="connsiteX2" fmla="*/ 262630 w 5305425"/>
                <a:gd name="connsiteY2" fmla="*/ 198641 h 776460"/>
                <a:gd name="connsiteX3" fmla="*/ 2652711 w 5305425"/>
                <a:gd name="connsiteY3" fmla="*/ 0 h 776460"/>
                <a:gd name="connsiteX4" fmla="*/ 5042792 w 5305425"/>
                <a:gd name="connsiteY4" fmla="*/ 198641 h 776460"/>
                <a:gd name="connsiteX5" fmla="*/ 5134364 w 5305425"/>
                <a:gd name="connsiteY5" fmla="*/ 220222 h 776460"/>
                <a:gd name="connsiteX6" fmla="*/ 5305425 w 5305425"/>
                <a:gd name="connsiteY6" fmla="*/ 776460 h 776460"/>
                <a:gd name="connsiteX7" fmla="*/ 5221098 w 5305425"/>
                <a:gd name="connsiteY7" fmla="*/ 753168 h 776460"/>
                <a:gd name="connsiteX8" fmla="*/ 2652711 w 5305425"/>
                <a:gd name="connsiteY8" fmla="*/ 524016 h 776460"/>
                <a:gd name="connsiteX9" fmla="*/ 84324 w 5305425"/>
                <a:gd name="connsiteY9" fmla="*/ 753168 h 776460"/>
                <a:gd name="connsiteX10" fmla="*/ 0 w 5305425"/>
                <a:gd name="connsiteY10" fmla="*/ 776459 h 77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05425" h="776460">
                  <a:moveTo>
                    <a:pt x="0" y="776459"/>
                  </a:moveTo>
                  <a:lnTo>
                    <a:pt x="171061" y="220221"/>
                  </a:lnTo>
                  <a:lnTo>
                    <a:pt x="262630" y="198641"/>
                  </a:lnTo>
                  <a:cubicBezTo>
                    <a:pt x="830733" y="77326"/>
                    <a:pt x="1690482" y="0"/>
                    <a:pt x="2652711" y="0"/>
                  </a:cubicBezTo>
                  <a:cubicBezTo>
                    <a:pt x="3614941" y="0"/>
                    <a:pt x="4474689" y="77326"/>
                    <a:pt x="5042792" y="198641"/>
                  </a:cubicBezTo>
                  <a:lnTo>
                    <a:pt x="5134364" y="220222"/>
                  </a:lnTo>
                  <a:lnTo>
                    <a:pt x="5305425" y="776460"/>
                  </a:lnTo>
                  <a:lnTo>
                    <a:pt x="5221098" y="753168"/>
                  </a:lnTo>
                  <a:cubicBezTo>
                    <a:pt x="4664479" y="614914"/>
                    <a:pt x="3721855" y="524016"/>
                    <a:pt x="2652711" y="524016"/>
                  </a:cubicBezTo>
                  <a:cubicBezTo>
                    <a:pt x="1583567" y="524016"/>
                    <a:pt x="640943" y="614914"/>
                    <a:pt x="84324" y="753168"/>
                  </a:cubicBezTo>
                  <a:lnTo>
                    <a:pt x="0" y="776459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73" name="TextBox 16">
              <a:extLst>
                <a:ext uri="{FF2B5EF4-FFF2-40B4-BE49-F238E27FC236}">
                  <a16:creationId xmlns:a16="http://schemas.microsoft.com/office/drawing/2014/main" id="{6FAB254D-721B-424A-91E6-C96C41D29D9F}"/>
                </a:ext>
              </a:extLst>
            </p:cNvPr>
            <p:cNvSpPr txBox="1"/>
            <p:nvPr/>
          </p:nvSpPr>
          <p:spPr>
            <a:xfrm>
              <a:off x="7229032" y="1191693"/>
              <a:ext cx="2512245" cy="50291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Income Type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BECDC6-8AF8-4A7C-90CC-D3EC20DE840A}"/>
              </a:ext>
            </a:extLst>
          </p:cNvPr>
          <p:cNvGrpSpPr/>
          <p:nvPr/>
        </p:nvGrpSpPr>
        <p:grpSpPr>
          <a:xfrm>
            <a:off x="6234265" y="1655877"/>
            <a:ext cx="4794659" cy="718951"/>
            <a:chOff x="6003504" y="1480587"/>
            <a:chExt cx="4963303" cy="744239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B7114C3-389B-4309-8B9D-BA2ABC17BEE9}"/>
                </a:ext>
              </a:extLst>
            </p:cNvPr>
            <p:cNvSpPr/>
            <p:nvPr/>
          </p:nvSpPr>
          <p:spPr>
            <a:xfrm rot="10800000">
              <a:off x="6003504" y="1480587"/>
              <a:ext cx="4963303" cy="744239"/>
            </a:xfrm>
            <a:custGeom>
              <a:avLst/>
              <a:gdLst>
                <a:gd name="connsiteX0" fmla="*/ 0 w 4981790"/>
                <a:gd name="connsiteY0" fmla="*/ 804351 h 804351"/>
                <a:gd name="connsiteX1" fmla="*/ 191109 w 4981790"/>
                <a:gd name="connsiteY1" fmla="*/ 182924 h 804351"/>
                <a:gd name="connsiteX2" fmla="*/ 309966 w 4981790"/>
                <a:gd name="connsiteY2" fmla="*/ 159877 h 804351"/>
                <a:gd name="connsiteX3" fmla="*/ 2500137 w 4981790"/>
                <a:gd name="connsiteY3" fmla="*/ 0 h 804351"/>
                <a:gd name="connsiteX4" fmla="*/ 4690308 w 4981790"/>
                <a:gd name="connsiteY4" fmla="*/ 159877 h 804351"/>
                <a:gd name="connsiteX5" fmla="*/ 4809168 w 4981790"/>
                <a:gd name="connsiteY5" fmla="*/ 182925 h 804351"/>
                <a:gd name="connsiteX6" fmla="*/ 4981790 w 4981790"/>
                <a:gd name="connsiteY6" fmla="*/ 744239 h 804351"/>
                <a:gd name="connsiteX7" fmla="*/ 4890218 w 4981790"/>
                <a:gd name="connsiteY7" fmla="*/ 722658 h 804351"/>
                <a:gd name="connsiteX8" fmla="*/ 2500137 w 4981790"/>
                <a:gd name="connsiteY8" fmla="*/ 524017 h 804351"/>
                <a:gd name="connsiteX9" fmla="*/ 110056 w 4981790"/>
                <a:gd name="connsiteY9" fmla="*/ 722658 h 804351"/>
                <a:gd name="connsiteX10" fmla="*/ 18487 w 4981790"/>
                <a:gd name="connsiteY10" fmla="*/ 744238 h 804351"/>
                <a:gd name="connsiteX0" fmla="*/ 0 w 4963303"/>
                <a:gd name="connsiteY0" fmla="*/ 744238 h 744239"/>
                <a:gd name="connsiteX1" fmla="*/ 172622 w 4963303"/>
                <a:gd name="connsiteY1" fmla="*/ 182924 h 744239"/>
                <a:gd name="connsiteX2" fmla="*/ 291479 w 4963303"/>
                <a:gd name="connsiteY2" fmla="*/ 159877 h 744239"/>
                <a:gd name="connsiteX3" fmla="*/ 2481650 w 4963303"/>
                <a:gd name="connsiteY3" fmla="*/ 0 h 744239"/>
                <a:gd name="connsiteX4" fmla="*/ 4671821 w 4963303"/>
                <a:gd name="connsiteY4" fmla="*/ 159877 h 744239"/>
                <a:gd name="connsiteX5" fmla="*/ 4790681 w 4963303"/>
                <a:gd name="connsiteY5" fmla="*/ 182925 h 744239"/>
                <a:gd name="connsiteX6" fmla="*/ 4963303 w 4963303"/>
                <a:gd name="connsiteY6" fmla="*/ 744239 h 744239"/>
                <a:gd name="connsiteX7" fmla="*/ 4871731 w 4963303"/>
                <a:gd name="connsiteY7" fmla="*/ 722658 h 744239"/>
                <a:gd name="connsiteX8" fmla="*/ 2481650 w 4963303"/>
                <a:gd name="connsiteY8" fmla="*/ 524017 h 744239"/>
                <a:gd name="connsiteX9" fmla="*/ 91569 w 4963303"/>
                <a:gd name="connsiteY9" fmla="*/ 722658 h 744239"/>
                <a:gd name="connsiteX10" fmla="*/ 0 w 4963303"/>
                <a:gd name="connsiteY10" fmla="*/ 744238 h 74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63303" h="744239">
                  <a:moveTo>
                    <a:pt x="0" y="744238"/>
                  </a:moveTo>
                  <a:lnTo>
                    <a:pt x="172622" y="182924"/>
                  </a:lnTo>
                  <a:lnTo>
                    <a:pt x="291479" y="159877"/>
                  </a:lnTo>
                  <a:cubicBezTo>
                    <a:pt x="851993" y="61097"/>
                    <a:pt x="1626335" y="0"/>
                    <a:pt x="2481650" y="0"/>
                  </a:cubicBezTo>
                  <a:cubicBezTo>
                    <a:pt x="3336965" y="0"/>
                    <a:pt x="4111307" y="61097"/>
                    <a:pt x="4671821" y="159877"/>
                  </a:cubicBezTo>
                  <a:lnTo>
                    <a:pt x="4790681" y="182925"/>
                  </a:lnTo>
                  <a:lnTo>
                    <a:pt x="4963303" y="744239"/>
                  </a:lnTo>
                  <a:lnTo>
                    <a:pt x="4871731" y="722658"/>
                  </a:lnTo>
                  <a:cubicBezTo>
                    <a:pt x="4303628" y="601343"/>
                    <a:pt x="3443880" y="524017"/>
                    <a:pt x="2481650" y="524017"/>
                  </a:cubicBezTo>
                  <a:cubicBezTo>
                    <a:pt x="1519421" y="524017"/>
                    <a:pt x="659672" y="601343"/>
                    <a:pt x="91569" y="722658"/>
                  </a:cubicBezTo>
                  <a:lnTo>
                    <a:pt x="0" y="744238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2DFA1957-73A6-4605-8E14-5A9D4AD250CC}"/>
                </a:ext>
              </a:extLst>
            </p:cNvPr>
            <p:cNvSpPr txBox="1"/>
            <p:nvPr/>
          </p:nvSpPr>
          <p:spPr>
            <a:xfrm>
              <a:off x="7461686" y="1684047"/>
              <a:ext cx="2046933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Account Type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2058463-512D-4BA5-91A5-DAEE52FE8066}"/>
              </a:ext>
            </a:extLst>
          </p:cNvPr>
          <p:cNvGrpSpPr/>
          <p:nvPr/>
        </p:nvGrpSpPr>
        <p:grpSpPr>
          <a:xfrm>
            <a:off x="6401022" y="2198119"/>
            <a:ext cx="4461146" cy="682920"/>
            <a:chOff x="6176126" y="2041901"/>
            <a:chExt cx="4618059" cy="706941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5253741-9265-4F11-8B71-AF213223C3A4}"/>
                </a:ext>
              </a:extLst>
            </p:cNvPr>
            <p:cNvSpPr/>
            <p:nvPr/>
          </p:nvSpPr>
          <p:spPr>
            <a:xfrm rot="10800000">
              <a:off x="6176126" y="2041901"/>
              <a:ext cx="4618059" cy="706941"/>
            </a:xfrm>
            <a:custGeom>
              <a:avLst/>
              <a:gdLst>
                <a:gd name="connsiteX0" fmla="*/ 0 w 4676640"/>
                <a:gd name="connsiteY0" fmla="*/ 897427 h 897427"/>
                <a:gd name="connsiteX1" fmla="*/ 0 w 4676640"/>
                <a:gd name="connsiteY1" fmla="*/ 897427 h 897427"/>
                <a:gd name="connsiteX2" fmla="*/ 229379 w 4676640"/>
                <a:gd name="connsiteY2" fmla="*/ 151558 h 897427"/>
                <a:gd name="connsiteX3" fmla="*/ 397395 w 4676640"/>
                <a:gd name="connsiteY3" fmla="*/ 124647 h 897427"/>
                <a:gd name="connsiteX4" fmla="*/ 2367609 w 4676640"/>
                <a:gd name="connsiteY4" fmla="*/ 0 h 897427"/>
                <a:gd name="connsiteX5" fmla="*/ 4337824 w 4676640"/>
                <a:gd name="connsiteY5" fmla="*/ 124647 h 897427"/>
                <a:gd name="connsiteX6" fmla="*/ 4505842 w 4676640"/>
                <a:gd name="connsiteY6" fmla="*/ 151558 h 897427"/>
                <a:gd name="connsiteX7" fmla="*/ 4676640 w 4676640"/>
                <a:gd name="connsiteY7" fmla="*/ 706941 h 897427"/>
                <a:gd name="connsiteX8" fmla="*/ 4557780 w 4676640"/>
                <a:gd name="connsiteY8" fmla="*/ 683893 h 897427"/>
                <a:gd name="connsiteX9" fmla="*/ 2367609 w 4676640"/>
                <a:gd name="connsiteY9" fmla="*/ 524016 h 897427"/>
                <a:gd name="connsiteX10" fmla="*/ 177438 w 4676640"/>
                <a:gd name="connsiteY10" fmla="*/ 683893 h 897427"/>
                <a:gd name="connsiteX11" fmla="*/ 58581 w 4676640"/>
                <a:gd name="connsiteY11" fmla="*/ 706940 h 897427"/>
                <a:gd name="connsiteX0" fmla="*/ 58581 w 4676640"/>
                <a:gd name="connsiteY0" fmla="*/ 706940 h 897427"/>
                <a:gd name="connsiteX1" fmla="*/ 0 w 4676640"/>
                <a:gd name="connsiteY1" fmla="*/ 897427 h 897427"/>
                <a:gd name="connsiteX2" fmla="*/ 229379 w 4676640"/>
                <a:gd name="connsiteY2" fmla="*/ 151558 h 897427"/>
                <a:gd name="connsiteX3" fmla="*/ 397395 w 4676640"/>
                <a:gd name="connsiteY3" fmla="*/ 124647 h 897427"/>
                <a:gd name="connsiteX4" fmla="*/ 2367609 w 4676640"/>
                <a:gd name="connsiteY4" fmla="*/ 0 h 897427"/>
                <a:gd name="connsiteX5" fmla="*/ 4337824 w 4676640"/>
                <a:gd name="connsiteY5" fmla="*/ 124647 h 897427"/>
                <a:gd name="connsiteX6" fmla="*/ 4505842 w 4676640"/>
                <a:gd name="connsiteY6" fmla="*/ 151558 h 897427"/>
                <a:gd name="connsiteX7" fmla="*/ 4676640 w 4676640"/>
                <a:gd name="connsiteY7" fmla="*/ 706941 h 897427"/>
                <a:gd name="connsiteX8" fmla="*/ 4557780 w 4676640"/>
                <a:gd name="connsiteY8" fmla="*/ 683893 h 897427"/>
                <a:gd name="connsiteX9" fmla="*/ 2367609 w 4676640"/>
                <a:gd name="connsiteY9" fmla="*/ 524016 h 897427"/>
                <a:gd name="connsiteX10" fmla="*/ 177438 w 4676640"/>
                <a:gd name="connsiteY10" fmla="*/ 683893 h 897427"/>
                <a:gd name="connsiteX11" fmla="*/ 58581 w 4676640"/>
                <a:gd name="connsiteY11" fmla="*/ 706940 h 897427"/>
                <a:gd name="connsiteX0" fmla="*/ 0 w 4618059"/>
                <a:gd name="connsiteY0" fmla="*/ 706940 h 706941"/>
                <a:gd name="connsiteX1" fmla="*/ 170798 w 4618059"/>
                <a:gd name="connsiteY1" fmla="*/ 151558 h 706941"/>
                <a:gd name="connsiteX2" fmla="*/ 338814 w 4618059"/>
                <a:gd name="connsiteY2" fmla="*/ 124647 h 706941"/>
                <a:gd name="connsiteX3" fmla="*/ 2309028 w 4618059"/>
                <a:gd name="connsiteY3" fmla="*/ 0 h 706941"/>
                <a:gd name="connsiteX4" fmla="*/ 4279243 w 4618059"/>
                <a:gd name="connsiteY4" fmla="*/ 124647 h 706941"/>
                <a:gd name="connsiteX5" fmla="*/ 4447261 w 4618059"/>
                <a:gd name="connsiteY5" fmla="*/ 151558 h 706941"/>
                <a:gd name="connsiteX6" fmla="*/ 4618059 w 4618059"/>
                <a:gd name="connsiteY6" fmla="*/ 706941 h 706941"/>
                <a:gd name="connsiteX7" fmla="*/ 4499199 w 4618059"/>
                <a:gd name="connsiteY7" fmla="*/ 683893 h 706941"/>
                <a:gd name="connsiteX8" fmla="*/ 2309028 w 4618059"/>
                <a:gd name="connsiteY8" fmla="*/ 524016 h 706941"/>
                <a:gd name="connsiteX9" fmla="*/ 118857 w 4618059"/>
                <a:gd name="connsiteY9" fmla="*/ 683893 h 706941"/>
                <a:gd name="connsiteX10" fmla="*/ 0 w 4618059"/>
                <a:gd name="connsiteY10" fmla="*/ 706940 h 70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8059" h="706941">
                  <a:moveTo>
                    <a:pt x="0" y="706940"/>
                  </a:moveTo>
                  <a:lnTo>
                    <a:pt x="170798" y="151558"/>
                  </a:lnTo>
                  <a:lnTo>
                    <a:pt x="338814" y="124647"/>
                  </a:lnTo>
                  <a:cubicBezTo>
                    <a:pt x="874222" y="46777"/>
                    <a:pt x="1560627" y="0"/>
                    <a:pt x="2309028" y="0"/>
                  </a:cubicBezTo>
                  <a:cubicBezTo>
                    <a:pt x="3057429" y="0"/>
                    <a:pt x="3743835" y="46777"/>
                    <a:pt x="4279243" y="124647"/>
                  </a:cubicBezTo>
                  <a:lnTo>
                    <a:pt x="4447261" y="151558"/>
                  </a:lnTo>
                  <a:lnTo>
                    <a:pt x="4618059" y="706941"/>
                  </a:lnTo>
                  <a:lnTo>
                    <a:pt x="4499199" y="683893"/>
                  </a:lnTo>
                  <a:cubicBezTo>
                    <a:pt x="3938685" y="585113"/>
                    <a:pt x="3164343" y="524016"/>
                    <a:pt x="2309028" y="524016"/>
                  </a:cubicBezTo>
                  <a:cubicBezTo>
                    <a:pt x="1453713" y="524016"/>
                    <a:pt x="679371" y="585113"/>
                    <a:pt x="118857" y="683893"/>
                  </a:cubicBezTo>
                  <a:lnTo>
                    <a:pt x="0" y="706940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75" name="TextBox 16">
              <a:extLst>
                <a:ext uri="{FF2B5EF4-FFF2-40B4-BE49-F238E27FC236}">
                  <a16:creationId xmlns:a16="http://schemas.microsoft.com/office/drawing/2014/main" id="{8F38980E-CA1D-404F-A1BD-0B8E11E8B848}"/>
                </a:ext>
              </a:extLst>
            </p:cNvPr>
            <p:cNvSpPr txBox="1"/>
            <p:nvPr/>
          </p:nvSpPr>
          <p:spPr>
            <a:xfrm>
              <a:off x="7422776" y="2239045"/>
              <a:ext cx="2124762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Contract Length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090ACD-6260-46B2-8F41-C9EB0B81A5C0}"/>
              </a:ext>
            </a:extLst>
          </p:cNvPr>
          <p:cNvGrpSpPr/>
          <p:nvPr/>
        </p:nvGrpSpPr>
        <p:grpSpPr>
          <a:xfrm>
            <a:off x="6566018" y="2734630"/>
            <a:ext cx="4131155" cy="652648"/>
            <a:chOff x="6346926" y="2597284"/>
            <a:chExt cx="4276462" cy="675604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E2B5543-78C8-4864-AE98-76A09742A100}"/>
                </a:ext>
              </a:extLst>
            </p:cNvPr>
            <p:cNvSpPr>
              <a:spLocks/>
            </p:cNvSpPr>
            <p:nvPr/>
          </p:nvSpPr>
          <p:spPr>
            <a:xfrm rot="10800000">
              <a:off x="6346926" y="2597284"/>
              <a:ext cx="4276462" cy="675573"/>
            </a:xfrm>
            <a:custGeom>
              <a:avLst/>
              <a:gdLst>
                <a:gd name="connsiteX0" fmla="*/ 0 w 4293119"/>
                <a:gd name="connsiteY0" fmla="*/ 729736 h 729736"/>
                <a:gd name="connsiteX1" fmla="*/ 186144 w 4293119"/>
                <a:gd name="connsiteY1" fmla="*/ 124453 h 729736"/>
                <a:gd name="connsiteX2" fmla="*/ 423118 w 4293119"/>
                <a:gd name="connsiteY2" fmla="*/ 93223 h 729736"/>
                <a:gd name="connsiteX3" fmla="*/ 2154887 w 4293119"/>
                <a:gd name="connsiteY3" fmla="*/ 0 h 729736"/>
                <a:gd name="connsiteX4" fmla="*/ 3886656 w 4293119"/>
                <a:gd name="connsiteY4" fmla="*/ 93224 h 729736"/>
                <a:gd name="connsiteX5" fmla="*/ 4123632 w 4293119"/>
                <a:gd name="connsiteY5" fmla="*/ 124453 h 729736"/>
                <a:gd name="connsiteX6" fmla="*/ 4293119 w 4293119"/>
                <a:gd name="connsiteY6" fmla="*/ 675573 h 729736"/>
                <a:gd name="connsiteX7" fmla="*/ 4125102 w 4293119"/>
                <a:gd name="connsiteY7" fmla="*/ 648662 h 729736"/>
                <a:gd name="connsiteX8" fmla="*/ 2154887 w 4293119"/>
                <a:gd name="connsiteY8" fmla="*/ 524015 h 729736"/>
                <a:gd name="connsiteX9" fmla="*/ 184673 w 4293119"/>
                <a:gd name="connsiteY9" fmla="*/ 648662 h 729736"/>
                <a:gd name="connsiteX10" fmla="*/ 16657 w 4293119"/>
                <a:gd name="connsiteY10" fmla="*/ 675573 h 729736"/>
                <a:gd name="connsiteX0" fmla="*/ 0 w 4276462"/>
                <a:gd name="connsiteY0" fmla="*/ 675573 h 675573"/>
                <a:gd name="connsiteX1" fmla="*/ 169487 w 4276462"/>
                <a:gd name="connsiteY1" fmla="*/ 124453 h 675573"/>
                <a:gd name="connsiteX2" fmla="*/ 406461 w 4276462"/>
                <a:gd name="connsiteY2" fmla="*/ 93223 h 675573"/>
                <a:gd name="connsiteX3" fmla="*/ 2138230 w 4276462"/>
                <a:gd name="connsiteY3" fmla="*/ 0 h 675573"/>
                <a:gd name="connsiteX4" fmla="*/ 3869999 w 4276462"/>
                <a:gd name="connsiteY4" fmla="*/ 93224 h 675573"/>
                <a:gd name="connsiteX5" fmla="*/ 4106975 w 4276462"/>
                <a:gd name="connsiteY5" fmla="*/ 124453 h 675573"/>
                <a:gd name="connsiteX6" fmla="*/ 4276462 w 4276462"/>
                <a:gd name="connsiteY6" fmla="*/ 675573 h 675573"/>
                <a:gd name="connsiteX7" fmla="*/ 4108445 w 4276462"/>
                <a:gd name="connsiteY7" fmla="*/ 648662 h 675573"/>
                <a:gd name="connsiteX8" fmla="*/ 2138230 w 4276462"/>
                <a:gd name="connsiteY8" fmla="*/ 524015 h 675573"/>
                <a:gd name="connsiteX9" fmla="*/ 168016 w 4276462"/>
                <a:gd name="connsiteY9" fmla="*/ 648662 h 675573"/>
                <a:gd name="connsiteX10" fmla="*/ 0 w 4276462"/>
                <a:gd name="connsiteY10" fmla="*/ 675573 h 67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462" h="675573">
                  <a:moveTo>
                    <a:pt x="0" y="675573"/>
                  </a:moveTo>
                  <a:lnTo>
                    <a:pt x="169487" y="124453"/>
                  </a:lnTo>
                  <a:lnTo>
                    <a:pt x="406461" y="93223"/>
                  </a:lnTo>
                  <a:cubicBezTo>
                    <a:pt x="900805" y="34367"/>
                    <a:pt x="1496744" y="0"/>
                    <a:pt x="2138230" y="0"/>
                  </a:cubicBezTo>
                  <a:cubicBezTo>
                    <a:pt x="2779716" y="0"/>
                    <a:pt x="3375656" y="34367"/>
                    <a:pt x="3869999" y="93224"/>
                  </a:cubicBezTo>
                  <a:lnTo>
                    <a:pt x="4106975" y="124453"/>
                  </a:lnTo>
                  <a:lnTo>
                    <a:pt x="4276462" y="675573"/>
                  </a:lnTo>
                  <a:lnTo>
                    <a:pt x="4108445" y="648662"/>
                  </a:lnTo>
                  <a:cubicBezTo>
                    <a:pt x="3573037" y="570792"/>
                    <a:pt x="2886631" y="524015"/>
                    <a:pt x="2138230" y="524015"/>
                  </a:cubicBezTo>
                  <a:cubicBezTo>
                    <a:pt x="1389829" y="524015"/>
                    <a:pt x="703424" y="570792"/>
                    <a:pt x="168016" y="648662"/>
                  </a:cubicBezTo>
                  <a:lnTo>
                    <a:pt x="0" y="675573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76" name="TextBox 16">
              <a:extLst>
                <a:ext uri="{FF2B5EF4-FFF2-40B4-BE49-F238E27FC236}">
                  <a16:creationId xmlns:a16="http://schemas.microsoft.com/office/drawing/2014/main" id="{E75C51FA-32F8-4E6E-819C-CE28E7FEED5C}"/>
                </a:ext>
              </a:extLst>
            </p:cNvPr>
            <p:cNvSpPr txBox="1"/>
            <p:nvPr/>
          </p:nvSpPr>
          <p:spPr>
            <a:xfrm>
              <a:off x="7086569" y="2769968"/>
              <a:ext cx="2797172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Free Withdrawals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3B74B6-DEB8-4367-B82E-D8B818DFE36A}"/>
              </a:ext>
            </a:extLst>
          </p:cNvPr>
          <p:cNvGrpSpPr/>
          <p:nvPr/>
        </p:nvGrpSpPr>
        <p:grpSpPr>
          <a:xfrm>
            <a:off x="6729746" y="3267026"/>
            <a:ext cx="3803699" cy="626436"/>
            <a:chOff x="6516413" y="3148405"/>
            <a:chExt cx="3937488" cy="648470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B42C31B-DD41-4C2B-BF0D-6AAE046BAAEE}"/>
                </a:ext>
              </a:extLst>
            </p:cNvPr>
            <p:cNvSpPr/>
            <p:nvPr/>
          </p:nvSpPr>
          <p:spPr>
            <a:xfrm rot="10800000">
              <a:off x="6516413" y="3148405"/>
              <a:ext cx="3937488" cy="648470"/>
            </a:xfrm>
            <a:custGeom>
              <a:avLst/>
              <a:gdLst>
                <a:gd name="connsiteX0" fmla="*/ 4030935 w 4124382"/>
                <a:gd name="connsiteY0" fmla="*/ 648470 h 952331"/>
                <a:gd name="connsiteX1" fmla="*/ 3793959 w 4124382"/>
                <a:gd name="connsiteY1" fmla="*/ 617241 h 952331"/>
                <a:gd name="connsiteX2" fmla="*/ 2062190 w 4124382"/>
                <a:gd name="connsiteY2" fmla="*/ 524017 h 952331"/>
                <a:gd name="connsiteX3" fmla="*/ 330421 w 4124382"/>
                <a:gd name="connsiteY3" fmla="*/ 617240 h 952331"/>
                <a:gd name="connsiteX4" fmla="*/ 93447 w 4124382"/>
                <a:gd name="connsiteY4" fmla="*/ 648470 h 952331"/>
                <a:gd name="connsiteX5" fmla="*/ 261406 w 4124382"/>
                <a:gd name="connsiteY5" fmla="*/ 102319 h 952331"/>
                <a:gd name="connsiteX6" fmla="*/ 330421 w 4124382"/>
                <a:gd name="connsiteY6" fmla="*/ 93223 h 952331"/>
                <a:gd name="connsiteX7" fmla="*/ 2062190 w 4124382"/>
                <a:gd name="connsiteY7" fmla="*/ 0 h 952331"/>
                <a:gd name="connsiteX8" fmla="*/ 3793959 w 4124382"/>
                <a:gd name="connsiteY8" fmla="*/ 93224 h 952331"/>
                <a:gd name="connsiteX9" fmla="*/ 3862976 w 4124382"/>
                <a:gd name="connsiteY9" fmla="*/ 102319 h 952331"/>
                <a:gd name="connsiteX10" fmla="*/ 4124382 w 4124382"/>
                <a:gd name="connsiteY10" fmla="*/ 952331 h 952331"/>
                <a:gd name="connsiteX11" fmla="*/ 4094629 w 4124382"/>
                <a:gd name="connsiteY11" fmla="*/ 855583 h 952331"/>
                <a:gd name="connsiteX12" fmla="*/ 4124382 w 4124382"/>
                <a:gd name="connsiteY12" fmla="*/ 952331 h 952331"/>
                <a:gd name="connsiteX13" fmla="*/ 0 w 4124382"/>
                <a:gd name="connsiteY13" fmla="*/ 952331 h 952331"/>
                <a:gd name="connsiteX14" fmla="*/ 0 w 4124382"/>
                <a:gd name="connsiteY14" fmla="*/ 952331 h 952331"/>
                <a:gd name="connsiteX15" fmla="*/ 29753 w 4124382"/>
                <a:gd name="connsiteY15" fmla="*/ 855583 h 952331"/>
                <a:gd name="connsiteX0" fmla="*/ 4030935 w 4030935"/>
                <a:gd name="connsiteY0" fmla="*/ 648470 h 952331"/>
                <a:gd name="connsiteX1" fmla="*/ 3793959 w 4030935"/>
                <a:gd name="connsiteY1" fmla="*/ 617241 h 952331"/>
                <a:gd name="connsiteX2" fmla="*/ 2062190 w 4030935"/>
                <a:gd name="connsiteY2" fmla="*/ 524017 h 952331"/>
                <a:gd name="connsiteX3" fmla="*/ 330421 w 4030935"/>
                <a:gd name="connsiteY3" fmla="*/ 617240 h 952331"/>
                <a:gd name="connsiteX4" fmla="*/ 93447 w 4030935"/>
                <a:gd name="connsiteY4" fmla="*/ 648470 h 952331"/>
                <a:gd name="connsiteX5" fmla="*/ 261406 w 4030935"/>
                <a:gd name="connsiteY5" fmla="*/ 102319 h 952331"/>
                <a:gd name="connsiteX6" fmla="*/ 330421 w 4030935"/>
                <a:gd name="connsiteY6" fmla="*/ 93223 h 952331"/>
                <a:gd name="connsiteX7" fmla="*/ 2062190 w 4030935"/>
                <a:gd name="connsiteY7" fmla="*/ 0 h 952331"/>
                <a:gd name="connsiteX8" fmla="*/ 3793959 w 4030935"/>
                <a:gd name="connsiteY8" fmla="*/ 93224 h 952331"/>
                <a:gd name="connsiteX9" fmla="*/ 3862976 w 4030935"/>
                <a:gd name="connsiteY9" fmla="*/ 102319 h 952331"/>
                <a:gd name="connsiteX10" fmla="*/ 4030935 w 4030935"/>
                <a:gd name="connsiteY10" fmla="*/ 648470 h 952331"/>
                <a:gd name="connsiteX11" fmla="*/ 0 w 4030935"/>
                <a:gd name="connsiteY11" fmla="*/ 952331 h 952331"/>
                <a:gd name="connsiteX12" fmla="*/ 0 w 4030935"/>
                <a:gd name="connsiteY12" fmla="*/ 952331 h 952331"/>
                <a:gd name="connsiteX13" fmla="*/ 29753 w 4030935"/>
                <a:gd name="connsiteY13" fmla="*/ 855583 h 952331"/>
                <a:gd name="connsiteX14" fmla="*/ 0 w 4030935"/>
                <a:gd name="connsiteY14" fmla="*/ 952331 h 952331"/>
                <a:gd name="connsiteX0" fmla="*/ 4030935 w 4030935"/>
                <a:gd name="connsiteY0" fmla="*/ 648470 h 952331"/>
                <a:gd name="connsiteX1" fmla="*/ 3793959 w 4030935"/>
                <a:gd name="connsiteY1" fmla="*/ 617241 h 952331"/>
                <a:gd name="connsiteX2" fmla="*/ 2062190 w 4030935"/>
                <a:gd name="connsiteY2" fmla="*/ 524017 h 952331"/>
                <a:gd name="connsiteX3" fmla="*/ 330421 w 4030935"/>
                <a:gd name="connsiteY3" fmla="*/ 617240 h 952331"/>
                <a:gd name="connsiteX4" fmla="*/ 93447 w 4030935"/>
                <a:gd name="connsiteY4" fmla="*/ 648470 h 952331"/>
                <a:gd name="connsiteX5" fmla="*/ 261406 w 4030935"/>
                <a:gd name="connsiteY5" fmla="*/ 102319 h 952331"/>
                <a:gd name="connsiteX6" fmla="*/ 330421 w 4030935"/>
                <a:gd name="connsiteY6" fmla="*/ 93223 h 952331"/>
                <a:gd name="connsiteX7" fmla="*/ 2062190 w 4030935"/>
                <a:gd name="connsiteY7" fmla="*/ 0 h 952331"/>
                <a:gd name="connsiteX8" fmla="*/ 3793959 w 4030935"/>
                <a:gd name="connsiteY8" fmla="*/ 93224 h 952331"/>
                <a:gd name="connsiteX9" fmla="*/ 3862976 w 4030935"/>
                <a:gd name="connsiteY9" fmla="*/ 102319 h 952331"/>
                <a:gd name="connsiteX10" fmla="*/ 4030935 w 4030935"/>
                <a:gd name="connsiteY10" fmla="*/ 648470 h 952331"/>
                <a:gd name="connsiteX11" fmla="*/ 0 w 4030935"/>
                <a:gd name="connsiteY11" fmla="*/ 952331 h 952331"/>
                <a:gd name="connsiteX12" fmla="*/ 0 w 4030935"/>
                <a:gd name="connsiteY12" fmla="*/ 952331 h 952331"/>
                <a:gd name="connsiteX13" fmla="*/ 29753 w 4030935"/>
                <a:gd name="connsiteY13" fmla="*/ 855583 h 952331"/>
                <a:gd name="connsiteX14" fmla="*/ 0 w 4030935"/>
                <a:gd name="connsiteY14" fmla="*/ 952331 h 952331"/>
                <a:gd name="connsiteX0" fmla="*/ 4030935 w 4030935"/>
                <a:gd name="connsiteY0" fmla="*/ 648470 h 952331"/>
                <a:gd name="connsiteX1" fmla="*/ 3793959 w 4030935"/>
                <a:gd name="connsiteY1" fmla="*/ 617241 h 952331"/>
                <a:gd name="connsiteX2" fmla="*/ 2062190 w 4030935"/>
                <a:gd name="connsiteY2" fmla="*/ 524017 h 952331"/>
                <a:gd name="connsiteX3" fmla="*/ 330421 w 4030935"/>
                <a:gd name="connsiteY3" fmla="*/ 617240 h 952331"/>
                <a:gd name="connsiteX4" fmla="*/ 93447 w 4030935"/>
                <a:gd name="connsiteY4" fmla="*/ 648470 h 952331"/>
                <a:gd name="connsiteX5" fmla="*/ 261406 w 4030935"/>
                <a:gd name="connsiteY5" fmla="*/ 102319 h 952331"/>
                <a:gd name="connsiteX6" fmla="*/ 330421 w 4030935"/>
                <a:gd name="connsiteY6" fmla="*/ 93223 h 952331"/>
                <a:gd name="connsiteX7" fmla="*/ 2062190 w 4030935"/>
                <a:gd name="connsiteY7" fmla="*/ 0 h 952331"/>
                <a:gd name="connsiteX8" fmla="*/ 3793959 w 4030935"/>
                <a:gd name="connsiteY8" fmla="*/ 93224 h 952331"/>
                <a:gd name="connsiteX9" fmla="*/ 3862976 w 4030935"/>
                <a:gd name="connsiteY9" fmla="*/ 102319 h 952331"/>
                <a:gd name="connsiteX10" fmla="*/ 4030935 w 4030935"/>
                <a:gd name="connsiteY10" fmla="*/ 648470 h 952331"/>
                <a:gd name="connsiteX11" fmla="*/ 29753 w 4030935"/>
                <a:gd name="connsiteY11" fmla="*/ 855583 h 952331"/>
                <a:gd name="connsiteX12" fmla="*/ 0 w 4030935"/>
                <a:gd name="connsiteY12" fmla="*/ 952331 h 952331"/>
                <a:gd name="connsiteX13" fmla="*/ 29753 w 4030935"/>
                <a:gd name="connsiteY13" fmla="*/ 855583 h 952331"/>
                <a:gd name="connsiteX0" fmla="*/ 3937488 w 3937488"/>
                <a:gd name="connsiteY0" fmla="*/ 648470 h 648470"/>
                <a:gd name="connsiteX1" fmla="*/ 3700512 w 3937488"/>
                <a:gd name="connsiteY1" fmla="*/ 617241 h 648470"/>
                <a:gd name="connsiteX2" fmla="*/ 1968743 w 3937488"/>
                <a:gd name="connsiteY2" fmla="*/ 524017 h 648470"/>
                <a:gd name="connsiteX3" fmla="*/ 236974 w 3937488"/>
                <a:gd name="connsiteY3" fmla="*/ 617240 h 648470"/>
                <a:gd name="connsiteX4" fmla="*/ 0 w 3937488"/>
                <a:gd name="connsiteY4" fmla="*/ 648470 h 648470"/>
                <a:gd name="connsiteX5" fmla="*/ 167959 w 3937488"/>
                <a:gd name="connsiteY5" fmla="*/ 102319 h 648470"/>
                <a:gd name="connsiteX6" fmla="*/ 236974 w 3937488"/>
                <a:gd name="connsiteY6" fmla="*/ 93223 h 648470"/>
                <a:gd name="connsiteX7" fmla="*/ 1968743 w 3937488"/>
                <a:gd name="connsiteY7" fmla="*/ 0 h 648470"/>
                <a:gd name="connsiteX8" fmla="*/ 3700512 w 3937488"/>
                <a:gd name="connsiteY8" fmla="*/ 93224 h 648470"/>
                <a:gd name="connsiteX9" fmla="*/ 3769529 w 3937488"/>
                <a:gd name="connsiteY9" fmla="*/ 102319 h 648470"/>
                <a:gd name="connsiteX10" fmla="*/ 3937488 w 3937488"/>
                <a:gd name="connsiteY10" fmla="*/ 648470 h 6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37488" h="648470">
                  <a:moveTo>
                    <a:pt x="3937488" y="648470"/>
                  </a:moveTo>
                  <a:lnTo>
                    <a:pt x="3700512" y="617241"/>
                  </a:lnTo>
                  <a:cubicBezTo>
                    <a:pt x="3206169" y="558384"/>
                    <a:pt x="2610229" y="524017"/>
                    <a:pt x="1968743" y="524017"/>
                  </a:cubicBezTo>
                  <a:cubicBezTo>
                    <a:pt x="1327257" y="524017"/>
                    <a:pt x="731318" y="558384"/>
                    <a:pt x="236974" y="617240"/>
                  </a:cubicBezTo>
                  <a:lnTo>
                    <a:pt x="0" y="648470"/>
                  </a:lnTo>
                  <a:lnTo>
                    <a:pt x="167959" y="102319"/>
                  </a:lnTo>
                  <a:lnTo>
                    <a:pt x="236974" y="93223"/>
                  </a:lnTo>
                  <a:cubicBezTo>
                    <a:pt x="731318" y="34367"/>
                    <a:pt x="1327257" y="0"/>
                    <a:pt x="1968743" y="0"/>
                  </a:cubicBezTo>
                  <a:cubicBezTo>
                    <a:pt x="2610229" y="0"/>
                    <a:pt x="3206169" y="34367"/>
                    <a:pt x="3700512" y="93224"/>
                  </a:cubicBezTo>
                  <a:lnTo>
                    <a:pt x="3769529" y="102319"/>
                  </a:lnTo>
                  <a:lnTo>
                    <a:pt x="3937488" y="648470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77" name="TextBox 16">
              <a:extLst>
                <a:ext uri="{FF2B5EF4-FFF2-40B4-BE49-F238E27FC236}">
                  <a16:creationId xmlns:a16="http://schemas.microsoft.com/office/drawing/2014/main" id="{7379846B-FD4A-4EEC-B50A-310E23AC2C25}"/>
                </a:ext>
              </a:extLst>
            </p:cNvPr>
            <p:cNvSpPr txBox="1"/>
            <p:nvPr/>
          </p:nvSpPr>
          <p:spPr>
            <a:xfrm>
              <a:off x="7258051" y="3285695"/>
              <a:ext cx="2454214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Index Selection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E334BD-0006-4B8A-83CB-898739FE8D89}"/>
              </a:ext>
            </a:extLst>
          </p:cNvPr>
          <p:cNvGrpSpPr/>
          <p:nvPr/>
        </p:nvGrpSpPr>
        <p:grpSpPr>
          <a:xfrm>
            <a:off x="6891998" y="3794619"/>
            <a:ext cx="3479195" cy="605068"/>
            <a:chOff x="6684372" y="3694555"/>
            <a:chExt cx="3601570" cy="626350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491B8FD-008F-45AE-9991-DFFF5EF389B3}"/>
                </a:ext>
              </a:extLst>
            </p:cNvPr>
            <p:cNvSpPr/>
            <p:nvPr/>
          </p:nvSpPr>
          <p:spPr>
            <a:xfrm rot="10800000">
              <a:off x="6684372" y="3694555"/>
              <a:ext cx="3601570" cy="626335"/>
            </a:xfrm>
            <a:custGeom>
              <a:avLst/>
              <a:gdLst>
                <a:gd name="connsiteX0" fmla="*/ 3816176 w 3816176"/>
                <a:gd name="connsiteY0" fmla="*/ 975250 h 975250"/>
                <a:gd name="connsiteX1" fmla="*/ 3708873 w 3816176"/>
                <a:gd name="connsiteY1" fmla="*/ 626335 h 975250"/>
                <a:gd name="connsiteX2" fmla="*/ 3639856 w 3816176"/>
                <a:gd name="connsiteY2" fmla="*/ 617240 h 975250"/>
                <a:gd name="connsiteX3" fmla="*/ 1908087 w 3816176"/>
                <a:gd name="connsiteY3" fmla="*/ 524016 h 975250"/>
                <a:gd name="connsiteX4" fmla="*/ 176318 w 3816176"/>
                <a:gd name="connsiteY4" fmla="*/ 617239 h 975250"/>
                <a:gd name="connsiteX5" fmla="*/ 107303 w 3816176"/>
                <a:gd name="connsiteY5" fmla="*/ 626335 h 975250"/>
                <a:gd name="connsiteX6" fmla="*/ 0 w 3816176"/>
                <a:gd name="connsiteY6" fmla="*/ 975250 h 975250"/>
                <a:gd name="connsiteX7" fmla="*/ 0 w 3816176"/>
                <a:gd name="connsiteY7" fmla="*/ 975250 h 975250"/>
                <a:gd name="connsiteX8" fmla="*/ 274484 w 3816176"/>
                <a:gd name="connsiteY8" fmla="*/ 82714 h 975250"/>
                <a:gd name="connsiteX9" fmla="*/ 431697 w 3816176"/>
                <a:gd name="connsiteY9" fmla="*/ 65882 h 975250"/>
                <a:gd name="connsiteX10" fmla="*/ 1908087 w 3816176"/>
                <a:gd name="connsiteY10" fmla="*/ 0 h 975250"/>
                <a:gd name="connsiteX11" fmla="*/ 3384477 w 3816176"/>
                <a:gd name="connsiteY11" fmla="*/ 65882 h 975250"/>
                <a:gd name="connsiteX12" fmla="*/ 3541692 w 3816176"/>
                <a:gd name="connsiteY12" fmla="*/ 82714 h 975250"/>
                <a:gd name="connsiteX13" fmla="*/ 3816176 w 3816176"/>
                <a:gd name="connsiteY13" fmla="*/ 975250 h 975250"/>
                <a:gd name="connsiteX0" fmla="*/ 3541692 w 3708873"/>
                <a:gd name="connsiteY0" fmla="*/ 82714 h 975250"/>
                <a:gd name="connsiteX1" fmla="*/ 3708873 w 3708873"/>
                <a:gd name="connsiteY1" fmla="*/ 626335 h 975250"/>
                <a:gd name="connsiteX2" fmla="*/ 3639856 w 3708873"/>
                <a:gd name="connsiteY2" fmla="*/ 617240 h 975250"/>
                <a:gd name="connsiteX3" fmla="*/ 1908087 w 3708873"/>
                <a:gd name="connsiteY3" fmla="*/ 524016 h 975250"/>
                <a:gd name="connsiteX4" fmla="*/ 176318 w 3708873"/>
                <a:gd name="connsiteY4" fmla="*/ 617239 h 975250"/>
                <a:gd name="connsiteX5" fmla="*/ 107303 w 3708873"/>
                <a:gd name="connsiteY5" fmla="*/ 626335 h 975250"/>
                <a:gd name="connsiteX6" fmla="*/ 0 w 3708873"/>
                <a:gd name="connsiteY6" fmla="*/ 975250 h 975250"/>
                <a:gd name="connsiteX7" fmla="*/ 0 w 3708873"/>
                <a:gd name="connsiteY7" fmla="*/ 975250 h 975250"/>
                <a:gd name="connsiteX8" fmla="*/ 274484 w 3708873"/>
                <a:gd name="connsiteY8" fmla="*/ 82714 h 975250"/>
                <a:gd name="connsiteX9" fmla="*/ 431697 w 3708873"/>
                <a:gd name="connsiteY9" fmla="*/ 65882 h 975250"/>
                <a:gd name="connsiteX10" fmla="*/ 1908087 w 3708873"/>
                <a:gd name="connsiteY10" fmla="*/ 0 h 975250"/>
                <a:gd name="connsiteX11" fmla="*/ 3384477 w 3708873"/>
                <a:gd name="connsiteY11" fmla="*/ 65882 h 975250"/>
                <a:gd name="connsiteX12" fmla="*/ 3541692 w 3708873"/>
                <a:gd name="connsiteY12" fmla="*/ 82714 h 975250"/>
                <a:gd name="connsiteX0" fmla="*/ 3541692 w 3708873"/>
                <a:gd name="connsiteY0" fmla="*/ 82714 h 975250"/>
                <a:gd name="connsiteX1" fmla="*/ 3708873 w 3708873"/>
                <a:gd name="connsiteY1" fmla="*/ 626335 h 975250"/>
                <a:gd name="connsiteX2" fmla="*/ 3639856 w 3708873"/>
                <a:gd name="connsiteY2" fmla="*/ 617240 h 975250"/>
                <a:gd name="connsiteX3" fmla="*/ 1908087 w 3708873"/>
                <a:gd name="connsiteY3" fmla="*/ 524016 h 975250"/>
                <a:gd name="connsiteX4" fmla="*/ 176318 w 3708873"/>
                <a:gd name="connsiteY4" fmla="*/ 617239 h 975250"/>
                <a:gd name="connsiteX5" fmla="*/ 107303 w 3708873"/>
                <a:gd name="connsiteY5" fmla="*/ 626335 h 975250"/>
                <a:gd name="connsiteX6" fmla="*/ 0 w 3708873"/>
                <a:gd name="connsiteY6" fmla="*/ 975250 h 975250"/>
                <a:gd name="connsiteX7" fmla="*/ 274484 w 3708873"/>
                <a:gd name="connsiteY7" fmla="*/ 82714 h 975250"/>
                <a:gd name="connsiteX8" fmla="*/ 431697 w 3708873"/>
                <a:gd name="connsiteY8" fmla="*/ 65882 h 975250"/>
                <a:gd name="connsiteX9" fmla="*/ 1908087 w 3708873"/>
                <a:gd name="connsiteY9" fmla="*/ 0 h 975250"/>
                <a:gd name="connsiteX10" fmla="*/ 3384477 w 3708873"/>
                <a:gd name="connsiteY10" fmla="*/ 65882 h 975250"/>
                <a:gd name="connsiteX11" fmla="*/ 3541692 w 3708873"/>
                <a:gd name="connsiteY11" fmla="*/ 82714 h 975250"/>
                <a:gd name="connsiteX0" fmla="*/ 3434389 w 3601570"/>
                <a:gd name="connsiteY0" fmla="*/ 82714 h 626335"/>
                <a:gd name="connsiteX1" fmla="*/ 3601570 w 3601570"/>
                <a:gd name="connsiteY1" fmla="*/ 626335 h 626335"/>
                <a:gd name="connsiteX2" fmla="*/ 3532553 w 3601570"/>
                <a:gd name="connsiteY2" fmla="*/ 617240 h 626335"/>
                <a:gd name="connsiteX3" fmla="*/ 1800784 w 3601570"/>
                <a:gd name="connsiteY3" fmla="*/ 524016 h 626335"/>
                <a:gd name="connsiteX4" fmla="*/ 69015 w 3601570"/>
                <a:gd name="connsiteY4" fmla="*/ 617239 h 626335"/>
                <a:gd name="connsiteX5" fmla="*/ 0 w 3601570"/>
                <a:gd name="connsiteY5" fmla="*/ 626335 h 626335"/>
                <a:gd name="connsiteX6" fmla="*/ 167181 w 3601570"/>
                <a:gd name="connsiteY6" fmla="*/ 82714 h 626335"/>
                <a:gd name="connsiteX7" fmla="*/ 324394 w 3601570"/>
                <a:gd name="connsiteY7" fmla="*/ 65882 h 626335"/>
                <a:gd name="connsiteX8" fmla="*/ 1800784 w 3601570"/>
                <a:gd name="connsiteY8" fmla="*/ 0 h 626335"/>
                <a:gd name="connsiteX9" fmla="*/ 3277174 w 3601570"/>
                <a:gd name="connsiteY9" fmla="*/ 65882 h 626335"/>
                <a:gd name="connsiteX10" fmla="*/ 3434389 w 3601570"/>
                <a:gd name="connsiteY10" fmla="*/ 82714 h 62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01570" h="626335">
                  <a:moveTo>
                    <a:pt x="3434389" y="82714"/>
                  </a:moveTo>
                  <a:lnTo>
                    <a:pt x="3601570" y="626335"/>
                  </a:lnTo>
                  <a:lnTo>
                    <a:pt x="3532553" y="617240"/>
                  </a:lnTo>
                  <a:cubicBezTo>
                    <a:pt x="3038210" y="558383"/>
                    <a:pt x="2442270" y="524016"/>
                    <a:pt x="1800784" y="524016"/>
                  </a:cubicBezTo>
                  <a:cubicBezTo>
                    <a:pt x="1159298" y="524016"/>
                    <a:pt x="563359" y="558383"/>
                    <a:pt x="69015" y="617239"/>
                  </a:cubicBezTo>
                  <a:lnTo>
                    <a:pt x="0" y="626335"/>
                  </a:lnTo>
                  <a:lnTo>
                    <a:pt x="167181" y="82714"/>
                  </a:lnTo>
                  <a:lnTo>
                    <a:pt x="324394" y="65882"/>
                  </a:lnTo>
                  <a:cubicBezTo>
                    <a:pt x="763270" y="23866"/>
                    <a:pt x="1266212" y="0"/>
                    <a:pt x="1800784" y="0"/>
                  </a:cubicBezTo>
                  <a:cubicBezTo>
                    <a:pt x="2335356" y="0"/>
                    <a:pt x="2838298" y="23866"/>
                    <a:pt x="3277174" y="65882"/>
                  </a:cubicBezTo>
                  <a:lnTo>
                    <a:pt x="3434389" y="82714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122" name="TextBox 16">
              <a:extLst>
                <a:ext uri="{FF2B5EF4-FFF2-40B4-BE49-F238E27FC236}">
                  <a16:creationId xmlns:a16="http://schemas.microsoft.com/office/drawing/2014/main" id="{49CBD127-56BB-4108-BE4C-8407C1DD805D}"/>
                </a:ext>
              </a:extLst>
            </p:cNvPr>
            <p:cNvSpPr txBox="1"/>
            <p:nvPr/>
          </p:nvSpPr>
          <p:spPr>
            <a:xfrm>
              <a:off x="6944979" y="3817985"/>
              <a:ext cx="3080357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Crediting Method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EB6177-C8EA-41EA-AD37-55E3DA906121}"/>
              </a:ext>
            </a:extLst>
          </p:cNvPr>
          <p:cNvGrpSpPr/>
          <p:nvPr/>
        </p:nvGrpSpPr>
        <p:grpSpPr>
          <a:xfrm>
            <a:off x="7053499" y="4319768"/>
            <a:ext cx="3156194" cy="586115"/>
            <a:chOff x="6851553" y="4238176"/>
            <a:chExt cx="3267208" cy="606731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8B7543-0AAF-4E99-B81D-E0C1E21FD59C}"/>
                </a:ext>
              </a:extLst>
            </p:cNvPr>
            <p:cNvSpPr/>
            <p:nvPr/>
          </p:nvSpPr>
          <p:spPr>
            <a:xfrm rot="10800000">
              <a:off x="6851553" y="4238176"/>
              <a:ext cx="3267208" cy="606731"/>
            </a:xfrm>
            <a:custGeom>
              <a:avLst/>
              <a:gdLst>
                <a:gd name="connsiteX0" fmla="*/ 1 w 3506426"/>
                <a:gd name="connsiteY0" fmla="*/ 995660 h 995660"/>
                <a:gd name="connsiteX1" fmla="*/ 0 w 3506426"/>
                <a:gd name="connsiteY1" fmla="*/ 995660 h 995660"/>
                <a:gd name="connsiteX2" fmla="*/ 286182 w 3506426"/>
                <a:gd name="connsiteY2" fmla="*/ 65087 h 995660"/>
                <a:gd name="connsiteX3" fmla="*/ 547576 w 3506426"/>
                <a:gd name="connsiteY3" fmla="*/ 42896 h 995660"/>
                <a:gd name="connsiteX4" fmla="*/ 1753212 w 3506426"/>
                <a:gd name="connsiteY4" fmla="*/ 0 h 995660"/>
                <a:gd name="connsiteX5" fmla="*/ 2958848 w 3506426"/>
                <a:gd name="connsiteY5" fmla="*/ 42896 h 995660"/>
                <a:gd name="connsiteX6" fmla="*/ 3220245 w 3506426"/>
                <a:gd name="connsiteY6" fmla="*/ 65088 h 995660"/>
                <a:gd name="connsiteX7" fmla="*/ 3506426 w 3506426"/>
                <a:gd name="connsiteY7" fmla="*/ 995660 h 995660"/>
                <a:gd name="connsiteX8" fmla="*/ 3506426 w 3506426"/>
                <a:gd name="connsiteY8" fmla="*/ 995660 h 995660"/>
                <a:gd name="connsiteX9" fmla="*/ 3386817 w 3506426"/>
                <a:gd name="connsiteY9" fmla="*/ 606731 h 995660"/>
                <a:gd name="connsiteX10" fmla="*/ 3229602 w 3506426"/>
                <a:gd name="connsiteY10" fmla="*/ 589899 h 995660"/>
                <a:gd name="connsiteX11" fmla="*/ 1753212 w 3506426"/>
                <a:gd name="connsiteY11" fmla="*/ 524017 h 995660"/>
                <a:gd name="connsiteX12" fmla="*/ 276822 w 3506426"/>
                <a:gd name="connsiteY12" fmla="*/ 589899 h 995660"/>
                <a:gd name="connsiteX13" fmla="*/ 119609 w 3506426"/>
                <a:gd name="connsiteY13" fmla="*/ 606731 h 995660"/>
                <a:gd name="connsiteX0" fmla="*/ 1 w 3506426"/>
                <a:gd name="connsiteY0" fmla="*/ 995660 h 995660"/>
                <a:gd name="connsiteX1" fmla="*/ 0 w 3506426"/>
                <a:gd name="connsiteY1" fmla="*/ 995660 h 995660"/>
                <a:gd name="connsiteX2" fmla="*/ 286182 w 3506426"/>
                <a:gd name="connsiteY2" fmla="*/ 65087 h 995660"/>
                <a:gd name="connsiteX3" fmla="*/ 547576 w 3506426"/>
                <a:gd name="connsiteY3" fmla="*/ 42896 h 995660"/>
                <a:gd name="connsiteX4" fmla="*/ 1753212 w 3506426"/>
                <a:gd name="connsiteY4" fmla="*/ 0 h 995660"/>
                <a:gd name="connsiteX5" fmla="*/ 2958848 w 3506426"/>
                <a:gd name="connsiteY5" fmla="*/ 42896 h 995660"/>
                <a:gd name="connsiteX6" fmla="*/ 3220245 w 3506426"/>
                <a:gd name="connsiteY6" fmla="*/ 65088 h 995660"/>
                <a:gd name="connsiteX7" fmla="*/ 3506426 w 3506426"/>
                <a:gd name="connsiteY7" fmla="*/ 995660 h 995660"/>
                <a:gd name="connsiteX8" fmla="*/ 3386817 w 3506426"/>
                <a:gd name="connsiteY8" fmla="*/ 606731 h 995660"/>
                <a:gd name="connsiteX9" fmla="*/ 3229602 w 3506426"/>
                <a:gd name="connsiteY9" fmla="*/ 589899 h 995660"/>
                <a:gd name="connsiteX10" fmla="*/ 1753212 w 3506426"/>
                <a:gd name="connsiteY10" fmla="*/ 524017 h 995660"/>
                <a:gd name="connsiteX11" fmla="*/ 276822 w 3506426"/>
                <a:gd name="connsiteY11" fmla="*/ 589899 h 995660"/>
                <a:gd name="connsiteX12" fmla="*/ 119609 w 3506426"/>
                <a:gd name="connsiteY12" fmla="*/ 606731 h 995660"/>
                <a:gd name="connsiteX13" fmla="*/ 1 w 3506426"/>
                <a:gd name="connsiteY13" fmla="*/ 995660 h 995660"/>
                <a:gd name="connsiteX0" fmla="*/ 1 w 3386817"/>
                <a:gd name="connsiteY0" fmla="*/ 995660 h 995660"/>
                <a:gd name="connsiteX1" fmla="*/ 0 w 3386817"/>
                <a:gd name="connsiteY1" fmla="*/ 995660 h 995660"/>
                <a:gd name="connsiteX2" fmla="*/ 286182 w 3386817"/>
                <a:gd name="connsiteY2" fmla="*/ 65087 h 995660"/>
                <a:gd name="connsiteX3" fmla="*/ 547576 w 3386817"/>
                <a:gd name="connsiteY3" fmla="*/ 42896 h 995660"/>
                <a:gd name="connsiteX4" fmla="*/ 1753212 w 3386817"/>
                <a:gd name="connsiteY4" fmla="*/ 0 h 995660"/>
                <a:gd name="connsiteX5" fmla="*/ 2958848 w 3386817"/>
                <a:gd name="connsiteY5" fmla="*/ 42896 h 995660"/>
                <a:gd name="connsiteX6" fmla="*/ 3220245 w 3386817"/>
                <a:gd name="connsiteY6" fmla="*/ 65088 h 995660"/>
                <a:gd name="connsiteX7" fmla="*/ 3386817 w 3386817"/>
                <a:gd name="connsiteY7" fmla="*/ 606731 h 995660"/>
                <a:gd name="connsiteX8" fmla="*/ 3229602 w 3386817"/>
                <a:gd name="connsiteY8" fmla="*/ 589899 h 995660"/>
                <a:gd name="connsiteX9" fmla="*/ 1753212 w 3386817"/>
                <a:gd name="connsiteY9" fmla="*/ 524017 h 995660"/>
                <a:gd name="connsiteX10" fmla="*/ 276822 w 3386817"/>
                <a:gd name="connsiteY10" fmla="*/ 589899 h 995660"/>
                <a:gd name="connsiteX11" fmla="*/ 119609 w 3386817"/>
                <a:gd name="connsiteY11" fmla="*/ 606731 h 995660"/>
                <a:gd name="connsiteX12" fmla="*/ 1 w 3386817"/>
                <a:gd name="connsiteY12" fmla="*/ 995660 h 995660"/>
                <a:gd name="connsiteX0" fmla="*/ 119609 w 3386817"/>
                <a:gd name="connsiteY0" fmla="*/ 606731 h 995660"/>
                <a:gd name="connsiteX1" fmla="*/ 0 w 3386817"/>
                <a:gd name="connsiteY1" fmla="*/ 995660 h 995660"/>
                <a:gd name="connsiteX2" fmla="*/ 286182 w 3386817"/>
                <a:gd name="connsiteY2" fmla="*/ 65087 h 995660"/>
                <a:gd name="connsiteX3" fmla="*/ 547576 w 3386817"/>
                <a:gd name="connsiteY3" fmla="*/ 42896 h 995660"/>
                <a:gd name="connsiteX4" fmla="*/ 1753212 w 3386817"/>
                <a:gd name="connsiteY4" fmla="*/ 0 h 995660"/>
                <a:gd name="connsiteX5" fmla="*/ 2958848 w 3386817"/>
                <a:gd name="connsiteY5" fmla="*/ 42896 h 995660"/>
                <a:gd name="connsiteX6" fmla="*/ 3220245 w 3386817"/>
                <a:gd name="connsiteY6" fmla="*/ 65088 h 995660"/>
                <a:gd name="connsiteX7" fmla="*/ 3386817 w 3386817"/>
                <a:gd name="connsiteY7" fmla="*/ 606731 h 995660"/>
                <a:gd name="connsiteX8" fmla="*/ 3229602 w 3386817"/>
                <a:gd name="connsiteY8" fmla="*/ 589899 h 995660"/>
                <a:gd name="connsiteX9" fmla="*/ 1753212 w 3386817"/>
                <a:gd name="connsiteY9" fmla="*/ 524017 h 995660"/>
                <a:gd name="connsiteX10" fmla="*/ 276822 w 3386817"/>
                <a:gd name="connsiteY10" fmla="*/ 589899 h 995660"/>
                <a:gd name="connsiteX11" fmla="*/ 119609 w 3386817"/>
                <a:gd name="connsiteY11" fmla="*/ 606731 h 995660"/>
                <a:gd name="connsiteX0" fmla="*/ 0 w 3267208"/>
                <a:gd name="connsiteY0" fmla="*/ 606731 h 606731"/>
                <a:gd name="connsiteX1" fmla="*/ 166573 w 3267208"/>
                <a:gd name="connsiteY1" fmla="*/ 65087 h 606731"/>
                <a:gd name="connsiteX2" fmla="*/ 427967 w 3267208"/>
                <a:gd name="connsiteY2" fmla="*/ 42896 h 606731"/>
                <a:gd name="connsiteX3" fmla="*/ 1633603 w 3267208"/>
                <a:gd name="connsiteY3" fmla="*/ 0 h 606731"/>
                <a:gd name="connsiteX4" fmla="*/ 2839239 w 3267208"/>
                <a:gd name="connsiteY4" fmla="*/ 42896 h 606731"/>
                <a:gd name="connsiteX5" fmla="*/ 3100636 w 3267208"/>
                <a:gd name="connsiteY5" fmla="*/ 65088 h 606731"/>
                <a:gd name="connsiteX6" fmla="*/ 3267208 w 3267208"/>
                <a:gd name="connsiteY6" fmla="*/ 606731 h 606731"/>
                <a:gd name="connsiteX7" fmla="*/ 3109993 w 3267208"/>
                <a:gd name="connsiteY7" fmla="*/ 589899 h 606731"/>
                <a:gd name="connsiteX8" fmla="*/ 1633603 w 3267208"/>
                <a:gd name="connsiteY8" fmla="*/ 524017 h 606731"/>
                <a:gd name="connsiteX9" fmla="*/ 157213 w 3267208"/>
                <a:gd name="connsiteY9" fmla="*/ 589899 h 606731"/>
                <a:gd name="connsiteX10" fmla="*/ 0 w 3267208"/>
                <a:gd name="connsiteY10" fmla="*/ 606731 h 60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7208" h="606731">
                  <a:moveTo>
                    <a:pt x="0" y="606731"/>
                  </a:moveTo>
                  <a:lnTo>
                    <a:pt x="166573" y="65087"/>
                  </a:lnTo>
                  <a:lnTo>
                    <a:pt x="427967" y="42896"/>
                  </a:lnTo>
                  <a:cubicBezTo>
                    <a:pt x="798531" y="15274"/>
                    <a:pt x="1205946" y="0"/>
                    <a:pt x="1633603" y="0"/>
                  </a:cubicBezTo>
                  <a:cubicBezTo>
                    <a:pt x="2061261" y="0"/>
                    <a:pt x="2468675" y="15274"/>
                    <a:pt x="2839239" y="42896"/>
                  </a:cubicBezTo>
                  <a:lnTo>
                    <a:pt x="3100636" y="65088"/>
                  </a:lnTo>
                  <a:lnTo>
                    <a:pt x="3267208" y="606731"/>
                  </a:lnTo>
                  <a:lnTo>
                    <a:pt x="3109993" y="589899"/>
                  </a:lnTo>
                  <a:cubicBezTo>
                    <a:pt x="2671117" y="547883"/>
                    <a:pt x="2168175" y="524017"/>
                    <a:pt x="1633603" y="524017"/>
                  </a:cubicBezTo>
                  <a:cubicBezTo>
                    <a:pt x="1099031" y="524017"/>
                    <a:pt x="596089" y="547883"/>
                    <a:pt x="157213" y="589899"/>
                  </a:cubicBezTo>
                  <a:lnTo>
                    <a:pt x="0" y="606731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123" name="TextBox 16">
              <a:extLst>
                <a:ext uri="{FF2B5EF4-FFF2-40B4-BE49-F238E27FC236}">
                  <a16:creationId xmlns:a16="http://schemas.microsoft.com/office/drawing/2014/main" id="{F77BADB4-0AEC-4E5E-AE71-35DFF6D62F2F}"/>
                </a:ext>
              </a:extLst>
            </p:cNvPr>
            <p:cNvSpPr txBox="1"/>
            <p:nvPr/>
          </p:nvSpPr>
          <p:spPr>
            <a:xfrm>
              <a:off x="6944978" y="4341310"/>
              <a:ext cx="3080357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Crediting Period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E7AB95-6F4A-4A14-8C53-D214B9819887}"/>
              </a:ext>
            </a:extLst>
          </p:cNvPr>
          <p:cNvGrpSpPr/>
          <p:nvPr/>
        </p:nvGrpSpPr>
        <p:grpSpPr>
          <a:xfrm>
            <a:off x="7214410" y="4843008"/>
            <a:ext cx="2834369" cy="569087"/>
            <a:chOff x="7018124" y="4779820"/>
            <a:chExt cx="2934063" cy="589104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9A7C8E7-5766-434B-A181-3D82A4A4085E}"/>
                </a:ext>
              </a:extLst>
            </p:cNvPr>
            <p:cNvSpPr/>
            <p:nvPr/>
          </p:nvSpPr>
          <p:spPr>
            <a:xfrm rot="10800000">
              <a:off x="7018124" y="4779820"/>
              <a:ext cx="2934063" cy="589104"/>
            </a:xfrm>
            <a:custGeom>
              <a:avLst/>
              <a:gdLst>
                <a:gd name="connsiteX0" fmla="*/ 0 w 3194712"/>
                <a:gd name="connsiteY0" fmla="*/ 1012877 h 1012877"/>
                <a:gd name="connsiteX1" fmla="*/ 0 w 3194712"/>
                <a:gd name="connsiteY1" fmla="*/ 1012877 h 1012877"/>
                <a:gd name="connsiteX2" fmla="*/ 295797 w 3194712"/>
                <a:gd name="connsiteY2" fmla="*/ 51040 h 1012877"/>
                <a:gd name="connsiteX3" fmla="*/ 391719 w 3194712"/>
                <a:gd name="connsiteY3" fmla="*/ 42896 h 1012877"/>
                <a:gd name="connsiteX4" fmla="*/ 1597355 w 3194712"/>
                <a:gd name="connsiteY4" fmla="*/ 0 h 1012877"/>
                <a:gd name="connsiteX5" fmla="*/ 2802991 w 3194712"/>
                <a:gd name="connsiteY5" fmla="*/ 42896 h 1012877"/>
                <a:gd name="connsiteX6" fmla="*/ 2898916 w 3194712"/>
                <a:gd name="connsiteY6" fmla="*/ 51040 h 1012877"/>
                <a:gd name="connsiteX7" fmla="*/ 3194712 w 3194712"/>
                <a:gd name="connsiteY7" fmla="*/ 1012877 h 1012877"/>
                <a:gd name="connsiteX8" fmla="*/ 3194712 w 3194712"/>
                <a:gd name="connsiteY8" fmla="*/ 1012877 h 1012877"/>
                <a:gd name="connsiteX9" fmla="*/ 3064388 w 3194712"/>
                <a:gd name="connsiteY9" fmla="*/ 589104 h 1012877"/>
                <a:gd name="connsiteX10" fmla="*/ 2802991 w 3194712"/>
                <a:gd name="connsiteY10" fmla="*/ 566912 h 1012877"/>
                <a:gd name="connsiteX11" fmla="*/ 1597355 w 3194712"/>
                <a:gd name="connsiteY11" fmla="*/ 524016 h 1012877"/>
                <a:gd name="connsiteX12" fmla="*/ 391719 w 3194712"/>
                <a:gd name="connsiteY12" fmla="*/ 566912 h 1012877"/>
                <a:gd name="connsiteX13" fmla="*/ 130325 w 3194712"/>
                <a:gd name="connsiteY13" fmla="*/ 589103 h 1012877"/>
                <a:gd name="connsiteX0" fmla="*/ 0 w 3194712"/>
                <a:gd name="connsiteY0" fmla="*/ 1012877 h 1012877"/>
                <a:gd name="connsiteX1" fmla="*/ 0 w 3194712"/>
                <a:gd name="connsiteY1" fmla="*/ 1012877 h 1012877"/>
                <a:gd name="connsiteX2" fmla="*/ 295797 w 3194712"/>
                <a:gd name="connsiteY2" fmla="*/ 51040 h 1012877"/>
                <a:gd name="connsiteX3" fmla="*/ 391719 w 3194712"/>
                <a:gd name="connsiteY3" fmla="*/ 42896 h 1012877"/>
                <a:gd name="connsiteX4" fmla="*/ 1597355 w 3194712"/>
                <a:gd name="connsiteY4" fmla="*/ 0 h 1012877"/>
                <a:gd name="connsiteX5" fmla="*/ 2802991 w 3194712"/>
                <a:gd name="connsiteY5" fmla="*/ 42896 h 1012877"/>
                <a:gd name="connsiteX6" fmla="*/ 2898916 w 3194712"/>
                <a:gd name="connsiteY6" fmla="*/ 51040 h 1012877"/>
                <a:gd name="connsiteX7" fmla="*/ 3194712 w 3194712"/>
                <a:gd name="connsiteY7" fmla="*/ 1012877 h 1012877"/>
                <a:gd name="connsiteX8" fmla="*/ 3064388 w 3194712"/>
                <a:gd name="connsiteY8" fmla="*/ 589104 h 1012877"/>
                <a:gd name="connsiteX9" fmla="*/ 2802991 w 3194712"/>
                <a:gd name="connsiteY9" fmla="*/ 566912 h 1012877"/>
                <a:gd name="connsiteX10" fmla="*/ 1597355 w 3194712"/>
                <a:gd name="connsiteY10" fmla="*/ 524016 h 1012877"/>
                <a:gd name="connsiteX11" fmla="*/ 391719 w 3194712"/>
                <a:gd name="connsiteY11" fmla="*/ 566912 h 1012877"/>
                <a:gd name="connsiteX12" fmla="*/ 130325 w 3194712"/>
                <a:gd name="connsiteY12" fmla="*/ 589103 h 1012877"/>
                <a:gd name="connsiteX13" fmla="*/ 0 w 3194712"/>
                <a:gd name="connsiteY13" fmla="*/ 1012877 h 1012877"/>
                <a:gd name="connsiteX0" fmla="*/ 130325 w 3194712"/>
                <a:gd name="connsiteY0" fmla="*/ 589103 h 1012877"/>
                <a:gd name="connsiteX1" fmla="*/ 0 w 3194712"/>
                <a:gd name="connsiteY1" fmla="*/ 1012877 h 1012877"/>
                <a:gd name="connsiteX2" fmla="*/ 295797 w 3194712"/>
                <a:gd name="connsiteY2" fmla="*/ 51040 h 1012877"/>
                <a:gd name="connsiteX3" fmla="*/ 391719 w 3194712"/>
                <a:gd name="connsiteY3" fmla="*/ 42896 h 1012877"/>
                <a:gd name="connsiteX4" fmla="*/ 1597355 w 3194712"/>
                <a:gd name="connsiteY4" fmla="*/ 0 h 1012877"/>
                <a:gd name="connsiteX5" fmla="*/ 2802991 w 3194712"/>
                <a:gd name="connsiteY5" fmla="*/ 42896 h 1012877"/>
                <a:gd name="connsiteX6" fmla="*/ 2898916 w 3194712"/>
                <a:gd name="connsiteY6" fmla="*/ 51040 h 1012877"/>
                <a:gd name="connsiteX7" fmla="*/ 3194712 w 3194712"/>
                <a:gd name="connsiteY7" fmla="*/ 1012877 h 1012877"/>
                <a:gd name="connsiteX8" fmla="*/ 3064388 w 3194712"/>
                <a:gd name="connsiteY8" fmla="*/ 589104 h 1012877"/>
                <a:gd name="connsiteX9" fmla="*/ 2802991 w 3194712"/>
                <a:gd name="connsiteY9" fmla="*/ 566912 h 1012877"/>
                <a:gd name="connsiteX10" fmla="*/ 1597355 w 3194712"/>
                <a:gd name="connsiteY10" fmla="*/ 524016 h 1012877"/>
                <a:gd name="connsiteX11" fmla="*/ 391719 w 3194712"/>
                <a:gd name="connsiteY11" fmla="*/ 566912 h 1012877"/>
                <a:gd name="connsiteX12" fmla="*/ 130325 w 3194712"/>
                <a:gd name="connsiteY12" fmla="*/ 589103 h 1012877"/>
                <a:gd name="connsiteX0" fmla="*/ 0 w 3064387"/>
                <a:gd name="connsiteY0" fmla="*/ 589103 h 1012877"/>
                <a:gd name="connsiteX1" fmla="*/ 165472 w 3064387"/>
                <a:gd name="connsiteY1" fmla="*/ 51040 h 1012877"/>
                <a:gd name="connsiteX2" fmla="*/ 261394 w 3064387"/>
                <a:gd name="connsiteY2" fmla="*/ 42896 h 1012877"/>
                <a:gd name="connsiteX3" fmla="*/ 1467030 w 3064387"/>
                <a:gd name="connsiteY3" fmla="*/ 0 h 1012877"/>
                <a:gd name="connsiteX4" fmla="*/ 2672666 w 3064387"/>
                <a:gd name="connsiteY4" fmla="*/ 42896 h 1012877"/>
                <a:gd name="connsiteX5" fmla="*/ 2768591 w 3064387"/>
                <a:gd name="connsiteY5" fmla="*/ 51040 h 1012877"/>
                <a:gd name="connsiteX6" fmla="*/ 3064387 w 3064387"/>
                <a:gd name="connsiteY6" fmla="*/ 1012877 h 1012877"/>
                <a:gd name="connsiteX7" fmla="*/ 2934063 w 3064387"/>
                <a:gd name="connsiteY7" fmla="*/ 589104 h 1012877"/>
                <a:gd name="connsiteX8" fmla="*/ 2672666 w 3064387"/>
                <a:gd name="connsiteY8" fmla="*/ 566912 h 1012877"/>
                <a:gd name="connsiteX9" fmla="*/ 1467030 w 3064387"/>
                <a:gd name="connsiteY9" fmla="*/ 524016 h 1012877"/>
                <a:gd name="connsiteX10" fmla="*/ 261394 w 3064387"/>
                <a:gd name="connsiteY10" fmla="*/ 566912 h 1012877"/>
                <a:gd name="connsiteX11" fmla="*/ 0 w 3064387"/>
                <a:gd name="connsiteY11" fmla="*/ 589103 h 1012877"/>
                <a:gd name="connsiteX0" fmla="*/ 0 w 2934063"/>
                <a:gd name="connsiteY0" fmla="*/ 589103 h 589104"/>
                <a:gd name="connsiteX1" fmla="*/ 165472 w 2934063"/>
                <a:gd name="connsiteY1" fmla="*/ 51040 h 589104"/>
                <a:gd name="connsiteX2" fmla="*/ 261394 w 2934063"/>
                <a:gd name="connsiteY2" fmla="*/ 42896 h 589104"/>
                <a:gd name="connsiteX3" fmla="*/ 1467030 w 2934063"/>
                <a:gd name="connsiteY3" fmla="*/ 0 h 589104"/>
                <a:gd name="connsiteX4" fmla="*/ 2672666 w 2934063"/>
                <a:gd name="connsiteY4" fmla="*/ 42896 h 589104"/>
                <a:gd name="connsiteX5" fmla="*/ 2768591 w 2934063"/>
                <a:gd name="connsiteY5" fmla="*/ 51040 h 589104"/>
                <a:gd name="connsiteX6" fmla="*/ 2934063 w 2934063"/>
                <a:gd name="connsiteY6" fmla="*/ 589104 h 589104"/>
                <a:gd name="connsiteX7" fmla="*/ 2672666 w 2934063"/>
                <a:gd name="connsiteY7" fmla="*/ 566912 h 589104"/>
                <a:gd name="connsiteX8" fmla="*/ 1467030 w 2934063"/>
                <a:gd name="connsiteY8" fmla="*/ 524016 h 589104"/>
                <a:gd name="connsiteX9" fmla="*/ 261394 w 2934063"/>
                <a:gd name="connsiteY9" fmla="*/ 566912 h 589104"/>
                <a:gd name="connsiteX10" fmla="*/ 0 w 2934063"/>
                <a:gd name="connsiteY10" fmla="*/ 589103 h 58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4063" h="589104">
                  <a:moveTo>
                    <a:pt x="0" y="589103"/>
                  </a:moveTo>
                  <a:lnTo>
                    <a:pt x="165472" y="51040"/>
                  </a:lnTo>
                  <a:lnTo>
                    <a:pt x="261394" y="42896"/>
                  </a:lnTo>
                  <a:cubicBezTo>
                    <a:pt x="631958" y="15275"/>
                    <a:pt x="1039373" y="0"/>
                    <a:pt x="1467030" y="0"/>
                  </a:cubicBezTo>
                  <a:cubicBezTo>
                    <a:pt x="1894688" y="0"/>
                    <a:pt x="2302102" y="15275"/>
                    <a:pt x="2672666" y="42896"/>
                  </a:cubicBezTo>
                  <a:lnTo>
                    <a:pt x="2768591" y="51040"/>
                  </a:lnTo>
                  <a:lnTo>
                    <a:pt x="2934063" y="589104"/>
                  </a:lnTo>
                  <a:lnTo>
                    <a:pt x="2672666" y="566912"/>
                  </a:lnTo>
                  <a:cubicBezTo>
                    <a:pt x="2302102" y="539290"/>
                    <a:pt x="1894688" y="524016"/>
                    <a:pt x="1467030" y="524016"/>
                  </a:cubicBezTo>
                  <a:cubicBezTo>
                    <a:pt x="1039373" y="524016"/>
                    <a:pt x="631958" y="539290"/>
                    <a:pt x="261394" y="566912"/>
                  </a:cubicBezTo>
                  <a:lnTo>
                    <a:pt x="0" y="589103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128" name="TextBox 16">
              <a:extLst>
                <a:ext uri="{FF2B5EF4-FFF2-40B4-BE49-F238E27FC236}">
                  <a16:creationId xmlns:a16="http://schemas.microsoft.com/office/drawing/2014/main" id="{9A64DF28-E3A3-4DEA-BEF6-6FEE48CBD994}"/>
                </a:ext>
              </a:extLst>
            </p:cNvPr>
            <p:cNvSpPr txBox="1"/>
            <p:nvPr/>
          </p:nvSpPr>
          <p:spPr>
            <a:xfrm>
              <a:off x="7183596" y="4855670"/>
              <a:ext cx="2603121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Performance Rider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68DC8B-84E5-43BF-BE9A-8CB7424C9D10}"/>
              </a:ext>
            </a:extLst>
          </p:cNvPr>
          <p:cNvGrpSpPr/>
          <p:nvPr/>
        </p:nvGrpSpPr>
        <p:grpSpPr>
          <a:xfrm>
            <a:off x="7374260" y="5362789"/>
            <a:ext cx="2514670" cy="555517"/>
            <a:chOff x="7183596" y="5317883"/>
            <a:chExt cx="2603119" cy="575056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F248DBE-1AD4-4C75-BDBC-029CE21474A0}"/>
                </a:ext>
              </a:extLst>
            </p:cNvPr>
            <p:cNvSpPr/>
            <p:nvPr/>
          </p:nvSpPr>
          <p:spPr>
            <a:xfrm rot="10800000">
              <a:off x="7183596" y="5317883"/>
              <a:ext cx="2603119" cy="575056"/>
            </a:xfrm>
            <a:custGeom>
              <a:avLst/>
              <a:gdLst>
                <a:gd name="connsiteX0" fmla="*/ 0 w 2742668"/>
                <a:gd name="connsiteY0" fmla="*/ 1028824 h 1028824"/>
                <a:gd name="connsiteX1" fmla="*/ 0 w 2742668"/>
                <a:gd name="connsiteY1" fmla="*/ 1028824 h 1028824"/>
                <a:gd name="connsiteX2" fmla="*/ 304575 w 2742668"/>
                <a:gd name="connsiteY2" fmla="*/ 38439 h 1028824"/>
                <a:gd name="connsiteX3" fmla="*/ 520044 w 2742668"/>
                <a:gd name="connsiteY3" fmla="*/ 24541 h 1028824"/>
                <a:gd name="connsiteX4" fmla="*/ 1441107 w 2742668"/>
                <a:gd name="connsiteY4" fmla="*/ 0 h 1028824"/>
                <a:gd name="connsiteX5" fmla="*/ 2362170 w 2742668"/>
                <a:gd name="connsiteY5" fmla="*/ 24541 h 1028824"/>
                <a:gd name="connsiteX6" fmla="*/ 2577641 w 2742668"/>
                <a:gd name="connsiteY6" fmla="*/ 38439 h 1028824"/>
                <a:gd name="connsiteX7" fmla="*/ 2742668 w 2742668"/>
                <a:gd name="connsiteY7" fmla="*/ 575056 h 1028824"/>
                <a:gd name="connsiteX8" fmla="*/ 2646743 w 2742668"/>
                <a:gd name="connsiteY8" fmla="*/ 566912 h 1028824"/>
                <a:gd name="connsiteX9" fmla="*/ 1441107 w 2742668"/>
                <a:gd name="connsiteY9" fmla="*/ 524016 h 1028824"/>
                <a:gd name="connsiteX10" fmla="*/ 235471 w 2742668"/>
                <a:gd name="connsiteY10" fmla="*/ 566912 h 1028824"/>
                <a:gd name="connsiteX11" fmla="*/ 139549 w 2742668"/>
                <a:gd name="connsiteY11" fmla="*/ 575056 h 1028824"/>
                <a:gd name="connsiteX0" fmla="*/ 139549 w 2742668"/>
                <a:gd name="connsiteY0" fmla="*/ 575056 h 1028824"/>
                <a:gd name="connsiteX1" fmla="*/ 0 w 2742668"/>
                <a:gd name="connsiteY1" fmla="*/ 1028824 h 1028824"/>
                <a:gd name="connsiteX2" fmla="*/ 304575 w 2742668"/>
                <a:gd name="connsiteY2" fmla="*/ 38439 h 1028824"/>
                <a:gd name="connsiteX3" fmla="*/ 520044 w 2742668"/>
                <a:gd name="connsiteY3" fmla="*/ 24541 h 1028824"/>
                <a:gd name="connsiteX4" fmla="*/ 1441107 w 2742668"/>
                <a:gd name="connsiteY4" fmla="*/ 0 h 1028824"/>
                <a:gd name="connsiteX5" fmla="*/ 2362170 w 2742668"/>
                <a:gd name="connsiteY5" fmla="*/ 24541 h 1028824"/>
                <a:gd name="connsiteX6" fmla="*/ 2577641 w 2742668"/>
                <a:gd name="connsiteY6" fmla="*/ 38439 h 1028824"/>
                <a:gd name="connsiteX7" fmla="*/ 2742668 w 2742668"/>
                <a:gd name="connsiteY7" fmla="*/ 575056 h 1028824"/>
                <a:gd name="connsiteX8" fmla="*/ 2646743 w 2742668"/>
                <a:gd name="connsiteY8" fmla="*/ 566912 h 1028824"/>
                <a:gd name="connsiteX9" fmla="*/ 1441107 w 2742668"/>
                <a:gd name="connsiteY9" fmla="*/ 524016 h 1028824"/>
                <a:gd name="connsiteX10" fmla="*/ 235471 w 2742668"/>
                <a:gd name="connsiteY10" fmla="*/ 566912 h 1028824"/>
                <a:gd name="connsiteX11" fmla="*/ 139549 w 2742668"/>
                <a:gd name="connsiteY11" fmla="*/ 575056 h 1028824"/>
                <a:gd name="connsiteX0" fmla="*/ 0 w 2603119"/>
                <a:gd name="connsiteY0" fmla="*/ 575056 h 575056"/>
                <a:gd name="connsiteX1" fmla="*/ 165026 w 2603119"/>
                <a:gd name="connsiteY1" fmla="*/ 38439 h 575056"/>
                <a:gd name="connsiteX2" fmla="*/ 380495 w 2603119"/>
                <a:gd name="connsiteY2" fmla="*/ 24541 h 575056"/>
                <a:gd name="connsiteX3" fmla="*/ 1301558 w 2603119"/>
                <a:gd name="connsiteY3" fmla="*/ 0 h 575056"/>
                <a:gd name="connsiteX4" fmla="*/ 2222621 w 2603119"/>
                <a:gd name="connsiteY4" fmla="*/ 24541 h 575056"/>
                <a:gd name="connsiteX5" fmla="*/ 2438092 w 2603119"/>
                <a:gd name="connsiteY5" fmla="*/ 38439 h 575056"/>
                <a:gd name="connsiteX6" fmla="*/ 2603119 w 2603119"/>
                <a:gd name="connsiteY6" fmla="*/ 575056 h 575056"/>
                <a:gd name="connsiteX7" fmla="*/ 2507194 w 2603119"/>
                <a:gd name="connsiteY7" fmla="*/ 566912 h 575056"/>
                <a:gd name="connsiteX8" fmla="*/ 1301558 w 2603119"/>
                <a:gd name="connsiteY8" fmla="*/ 524016 h 575056"/>
                <a:gd name="connsiteX9" fmla="*/ 95922 w 2603119"/>
                <a:gd name="connsiteY9" fmla="*/ 566912 h 575056"/>
                <a:gd name="connsiteX10" fmla="*/ 0 w 2603119"/>
                <a:gd name="connsiteY10" fmla="*/ 575056 h 57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3119" h="575056">
                  <a:moveTo>
                    <a:pt x="0" y="575056"/>
                  </a:moveTo>
                  <a:lnTo>
                    <a:pt x="165026" y="38439"/>
                  </a:lnTo>
                  <a:lnTo>
                    <a:pt x="380495" y="24541"/>
                  </a:lnTo>
                  <a:cubicBezTo>
                    <a:pt x="671459" y="8592"/>
                    <a:pt x="980815" y="0"/>
                    <a:pt x="1301558" y="0"/>
                  </a:cubicBezTo>
                  <a:cubicBezTo>
                    <a:pt x="1622301" y="0"/>
                    <a:pt x="1931658" y="8592"/>
                    <a:pt x="2222621" y="24541"/>
                  </a:cubicBezTo>
                  <a:lnTo>
                    <a:pt x="2438092" y="38439"/>
                  </a:lnTo>
                  <a:lnTo>
                    <a:pt x="2603119" y="575056"/>
                  </a:lnTo>
                  <a:lnTo>
                    <a:pt x="2507194" y="566912"/>
                  </a:lnTo>
                  <a:cubicBezTo>
                    <a:pt x="2136630" y="539291"/>
                    <a:pt x="1729216" y="524016"/>
                    <a:pt x="1301558" y="524016"/>
                  </a:cubicBezTo>
                  <a:cubicBezTo>
                    <a:pt x="873901" y="524016"/>
                    <a:pt x="466486" y="539291"/>
                    <a:pt x="95922" y="566912"/>
                  </a:cubicBezTo>
                  <a:lnTo>
                    <a:pt x="0" y="575056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129" name="TextBox 16">
              <a:extLst>
                <a:ext uri="{FF2B5EF4-FFF2-40B4-BE49-F238E27FC236}">
                  <a16:creationId xmlns:a16="http://schemas.microsoft.com/office/drawing/2014/main" id="{F2FED3ED-D9AC-4D39-808D-D30C14FFA316}"/>
                </a:ext>
              </a:extLst>
            </p:cNvPr>
            <p:cNvSpPr txBox="1"/>
            <p:nvPr/>
          </p:nvSpPr>
          <p:spPr>
            <a:xfrm>
              <a:off x="7274471" y="5387960"/>
              <a:ext cx="2421369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Premium Bonus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CC9906A-09B8-4D89-AED8-2B260400588F}"/>
              </a:ext>
            </a:extLst>
          </p:cNvPr>
          <p:cNvGrpSpPr/>
          <p:nvPr/>
        </p:nvGrpSpPr>
        <p:grpSpPr>
          <a:xfrm>
            <a:off x="5918917" y="418675"/>
            <a:ext cx="5425358" cy="943729"/>
            <a:chOff x="5918917" y="418675"/>
            <a:chExt cx="5425358" cy="9437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E87815-A6F2-4F37-9A2B-78D1EE762005}"/>
                </a:ext>
              </a:extLst>
            </p:cNvPr>
            <p:cNvGrpSpPr/>
            <p:nvPr/>
          </p:nvGrpSpPr>
          <p:grpSpPr>
            <a:xfrm>
              <a:off x="5924192" y="638288"/>
              <a:ext cx="5414807" cy="724116"/>
              <a:chOff x="5682525" y="427206"/>
              <a:chExt cx="5605264" cy="749586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DF5EBD1-9D2B-4577-AE77-BE6EDB7B85D9}"/>
                  </a:ext>
                </a:extLst>
              </p:cNvPr>
              <p:cNvSpPr/>
              <p:nvPr/>
            </p:nvSpPr>
            <p:spPr>
              <a:xfrm rot="10800000">
                <a:off x="5682525" y="427206"/>
                <a:ext cx="5605264" cy="749586"/>
              </a:xfrm>
              <a:custGeom>
                <a:avLst/>
                <a:gdLst>
                  <a:gd name="connsiteX0" fmla="*/ 27701 w 5605264"/>
                  <a:gd name="connsiteY0" fmla="*/ 749586 h 749586"/>
                  <a:gd name="connsiteX1" fmla="*/ 0 w 5605264"/>
                  <a:gd name="connsiteY1" fmla="*/ 739936 h 749586"/>
                  <a:gd name="connsiteX2" fmla="*/ 149920 w 5605264"/>
                  <a:gd name="connsiteY2" fmla="*/ 252443 h 749586"/>
                  <a:gd name="connsiteX3" fmla="*/ 234244 w 5605264"/>
                  <a:gd name="connsiteY3" fmla="*/ 229152 h 749586"/>
                  <a:gd name="connsiteX4" fmla="*/ 2802631 w 5605264"/>
                  <a:gd name="connsiteY4" fmla="*/ 0 h 749586"/>
                  <a:gd name="connsiteX5" fmla="*/ 5371018 w 5605264"/>
                  <a:gd name="connsiteY5" fmla="*/ 229152 h 749586"/>
                  <a:gd name="connsiteX6" fmla="*/ 5455345 w 5605264"/>
                  <a:gd name="connsiteY6" fmla="*/ 252444 h 749586"/>
                  <a:gd name="connsiteX7" fmla="*/ 5605264 w 5605264"/>
                  <a:gd name="connsiteY7" fmla="*/ 739936 h 749586"/>
                  <a:gd name="connsiteX8" fmla="*/ 5577563 w 5605264"/>
                  <a:gd name="connsiteY8" fmla="*/ 749585 h 749586"/>
                  <a:gd name="connsiteX9" fmla="*/ 5553675 w 5605264"/>
                  <a:gd name="connsiteY9" fmla="*/ 732413 h 749586"/>
                  <a:gd name="connsiteX10" fmla="*/ 2802632 w 5605264"/>
                  <a:gd name="connsiteY10" fmla="*/ 569925 h 749586"/>
                  <a:gd name="connsiteX11" fmla="*/ 51589 w 5605264"/>
                  <a:gd name="connsiteY11" fmla="*/ 732413 h 749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05264" h="749586">
                    <a:moveTo>
                      <a:pt x="27701" y="749586"/>
                    </a:moveTo>
                    <a:lnTo>
                      <a:pt x="0" y="739936"/>
                    </a:lnTo>
                    <a:lnTo>
                      <a:pt x="149920" y="252443"/>
                    </a:lnTo>
                    <a:lnTo>
                      <a:pt x="234244" y="229152"/>
                    </a:lnTo>
                    <a:cubicBezTo>
                      <a:pt x="790863" y="90898"/>
                      <a:pt x="1733487" y="0"/>
                      <a:pt x="2802631" y="0"/>
                    </a:cubicBezTo>
                    <a:cubicBezTo>
                      <a:pt x="3871775" y="0"/>
                      <a:pt x="4814399" y="90898"/>
                      <a:pt x="5371018" y="229152"/>
                    </a:cubicBezTo>
                    <a:lnTo>
                      <a:pt x="5455345" y="252444"/>
                    </a:lnTo>
                    <a:lnTo>
                      <a:pt x="5605264" y="739936"/>
                    </a:lnTo>
                    <a:lnTo>
                      <a:pt x="5577563" y="749585"/>
                    </a:lnTo>
                    <a:lnTo>
                      <a:pt x="5553675" y="732413"/>
                    </a:lnTo>
                    <a:cubicBezTo>
                      <a:pt x="5291831" y="639681"/>
                      <a:pt x="4159641" y="569925"/>
                      <a:pt x="2802632" y="569925"/>
                    </a:cubicBezTo>
                    <a:cubicBezTo>
                      <a:pt x="1445623" y="569925"/>
                      <a:pt x="313434" y="639681"/>
                      <a:pt x="51589" y="732413"/>
                    </a:cubicBezTo>
                    <a:close/>
                  </a:path>
                </a:pathLst>
              </a:custGeom>
              <a:solidFill>
                <a:srgbClr val="000044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LID4096"/>
              </a:p>
            </p:txBody>
          </p:sp>
          <p:sp>
            <p:nvSpPr>
              <p:cNvPr id="70" name="TextBox 16">
                <a:extLst>
                  <a:ext uri="{FF2B5EF4-FFF2-40B4-BE49-F238E27FC236}">
                    <a16:creationId xmlns:a16="http://schemas.microsoft.com/office/drawing/2014/main" id="{DF203879-DE6C-4055-9EEB-9D89E8059C3F}"/>
                  </a:ext>
                </a:extLst>
              </p:cNvPr>
              <p:cNvSpPr txBox="1"/>
              <p:nvPr/>
            </p:nvSpPr>
            <p:spPr>
              <a:xfrm>
                <a:off x="7183597" y="670285"/>
                <a:ext cx="2603121" cy="50292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Annuity Type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6EFB130-0FD3-4474-BF41-1C8606FF0F00}"/>
                </a:ext>
              </a:extLst>
            </p:cNvPr>
            <p:cNvGrpSpPr/>
            <p:nvPr/>
          </p:nvGrpSpPr>
          <p:grpSpPr>
            <a:xfrm>
              <a:off x="5918917" y="418675"/>
              <a:ext cx="5425358" cy="393532"/>
              <a:chOff x="5677064" y="199868"/>
              <a:chExt cx="5616186" cy="407374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C8BDBF4-5E4A-4D90-8570-416D3BA5EE67}"/>
                  </a:ext>
                </a:extLst>
              </p:cNvPr>
              <p:cNvSpPr/>
              <p:nvPr/>
            </p:nvSpPr>
            <p:spPr>
              <a:xfrm>
                <a:off x="5677064" y="199868"/>
                <a:ext cx="5616186" cy="406999"/>
              </a:xfrm>
              <a:prstGeom prst="ellipse">
                <a:avLst/>
              </a:prstGeom>
              <a:gradFill>
                <a:gsLst>
                  <a:gs pos="885">
                    <a:schemeClr val="bg2"/>
                  </a:gs>
                  <a:gs pos="57000">
                    <a:schemeClr val="accent1">
                      <a:lumMod val="4000"/>
                      <a:lumOff val="96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3" name="TextBox 16">
                <a:extLst>
                  <a:ext uri="{FF2B5EF4-FFF2-40B4-BE49-F238E27FC236}">
                    <a16:creationId xmlns:a16="http://schemas.microsoft.com/office/drawing/2014/main" id="{10AFCB9E-50FF-4957-B5BB-BADD5F0A5450}"/>
                  </a:ext>
                </a:extLst>
              </p:cNvPr>
              <p:cNvSpPr txBox="1"/>
              <p:nvPr/>
            </p:nvSpPr>
            <p:spPr>
              <a:xfrm>
                <a:off x="7155018" y="208989"/>
                <a:ext cx="2660277" cy="39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lumMod val="60000"/>
                          <a:lumOff val="40000"/>
                          <a:alpha val="0"/>
                        </a:schemeClr>
                      </a:solidFill>
                    </a:ln>
                    <a:solidFill>
                      <a:srgbClr val="000044"/>
                    </a:solidFill>
                    <a:cs typeface="Times New Roman" charset="0"/>
                  </a:rPr>
                  <a:t>10 LEVERS:</a:t>
                </a: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7FB1386-33EC-4DED-8138-57C24A05AFF5}"/>
              </a:ext>
            </a:extLst>
          </p:cNvPr>
          <p:cNvSpPr/>
          <p:nvPr/>
        </p:nvSpPr>
        <p:spPr>
          <a:xfrm>
            <a:off x="609600" y="6469357"/>
            <a:ext cx="2834368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</a:rPr>
              <a:t>* Some fees or limitations may still apply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6D996D0D-4286-4FC2-B0F7-7E53100CD7CF}"/>
              </a:ext>
            </a:extLst>
          </p:cNvPr>
          <p:cNvSpPr txBox="1"/>
          <p:nvPr/>
        </p:nvSpPr>
        <p:spPr>
          <a:xfrm>
            <a:off x="609600" y="2653432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None</a:t>
            </a:r>
          </a:p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5%</a:t>
            </a:r>
          </a:p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  10%</a:t>
            </a:r>
            <a:endParaRPr lang="en-US" sz="3600" b="1" dirty="0">
              <a:ln>
                <a:solidFill>
                  <a:schemeClr val="accent1">
                    <a:lumMod val="60000"/>
                    <a:lumOff val="40000"/>
                    <a:alpha val="0"/>
                  </a:schemeClr>
                </a:solidFill>
              </a:ln>
              <a:latin typeface="+mj-lt"/>
              <a:cs typeface="Times New Roman" charset="0"/>
            </a:endParaRPr>
          </a:p>
        </p:txBody>
      </p:sp>
      <p:sp>
        <p:nvSpPr>
          <p:cNvPr id="39" name="Frame 38">
            <a:extLst>
              <a:ext uri="{FF2B5EF4-FFF2-40B4-BE49-F238E27FC236}">
                <a16:creationId xmlns:a16="http://schemas.microsoft.com/office/drawing/2014/main" id="{64D36660-41FC-6E41-82F2-547236CD1656}"/>
              </a:ext>
            </a:extLst>
          </p:cNvPr>
          <p:cNvSpPr/>
          <p:nvPr/>
        </p:nvSpPr>
        <p:spPr>
          <a:xfrm>
            <a:off x="533400" y="2784878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ame 39">
            <a:extLst>
              <a:ext uri="{FF2B5EF4-FFF2-40B4-BE49-F238E27FC236}">
                <a16:creationId xmlns:a16="http://schemas.microsoft.com/office/drawing/2014/main" id="{F46EBBFF-4C7B-7C46-B89A-CB79F05D1A55}"/>
              </a:ext>
            </a:extLst>
          </p:cNvPr>
          <p:cNvSpPr/>
          <p:nvPr/>
        </p:nvSpPr>
        <p:spPr>
          <a:xfrm>
            <a:off x="533400" y="3311619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Frame 41">
            <a:extLst>
              <a:ext uri="{FF2B5EF4-FFF2-40B4-BE49-F238E27FC236}">
                <a16:creationId xmlns:a16="http://schemas.microsoft.com/office/drawing/2014/main" id="{DF77CB46-07B9-5444-96B9-9B2E755F31C8}"/>
              </a:ext>
            </a:extLst>
          </p:cNvPr>
          <p:cNvSpPr/>
          <p:nvPr/>
        </p:nvSpPr>
        <p:spPr>
          <a:xfrm>
            <a:off x="533400" y="3859688"/>
            <a:ext cx="406400" cy="352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229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283DD2C-BF08-1940-A4B9-0AE6A76242B8}"/>
              </a:ext>
            </a:extLst>
          </p:cNvPr>
          <p:cNvSpPr/>
          <p:nvPr/>
        </p:nvSpPr>
        <p:spPr>
          <a:xfrm>
            <a:off x="609600" y="419100"/>
            <a:ext cx="419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Simplified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 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Accumulation Annuity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274D85-DF38-43DE-92F8-E4D266766FBA}"/>
              </a:ext>
            </a:extLst>
          </p:cNvPr>
          <p:cNvGrpSpPr/>
          <p:nvPr/>
        </p:nvGrpSpPr>
        <p:grpSpPr>
          <a:xfrm>
            <a:off x="6069017" y="1118540"/>
            <a:ext cx="5125156" cy="750077"/>
            <a:chOff x="5832444" y="924350"/>
            <a:chExt cx="5305425" cy="776460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3896945-3B58-4919-B3F9-5FA0AC0FAEB5}"/>
                </a:ext>
              </a:extLst>
            </p:cNvPr>
            <p:cNvSpPr/>
            <p:nvPr/>
          </p:nvSpPr>
          <p:spPr>
            <a:xfrm rot="10800000">
              <a:off x="5832444" y="924350"/>
              <a:ext cx="5305425" cy="776460"/>
            </a:xfrm>
            <a:custGeom>
              <a:avLst/>
              <a:gdLst>
                <a:gd name="connsiteX0" fmla="*/ 56436 w 5616186"/>
                <a:gd name="connsiteY0" fmla="*/ 1281709 h 1281709"/>
                <a:gd name="connsiteX1" fmla="*/ 0 w 5616186"/>
                <a:gd name="connsiteY1" fmla="*/ 1281709 h 1281709"/>
                <a:gd name="connsiteX2" fmla="*/ 326442 w 5616186"/>
                <a:gd name="connsiteY2" fmla="*/ 220221 h 1281709"/>
                <a:gd name="connsiteX3" fmla="*/ 418011 w 5616186"/>
                <a:gd name="connsiteY3" fmla="*/ 198641 h 1281709"/>
                <a:gd name="connsiteX4" fmla="*/ 2808092 w 5616186"/>
                <a:gd name="connsiteY4" fmla="*/ 0 h 1281709"/>
                <a:gd name="connsiteX5" fmla="*/ 5198173 w 5616186"/>
                <a:gd name="connsiteY5" fmla="*/ 198641 h 1281709"/>
                <a:gd name="connsiteX6" fmla="*/ 5289745 w 5616186"/>
                <a:gd name="connsiteY6" fmla="*/ 220222 h 1281709"/>
                <a:gd name="connsiteX7" fmla="*/ 5460806 w 5616186"/>
                <a:gd name="connsiteY7" fmla="*/ 776460 h 1281709"/>
                <a:gd name="connsiteX8" fmla="*/ 5376479 w 5616186"/>
                <a:gd name="connsiteY8" fmla="*/ 753168 h 1281709"/>
                <a:gd name="connsiteX9" fmla="*/ 2808092 w 5616186"/>
                <a:gd name="connsiteY9" fmla="*/ 524016 h 1281709"/>
                <a:gd name="connsiteX10" fmla="*/ 239705 w 5616186"/>
                <a:gd name="connsiteY10" fmla="*/ 753168 h 1281709"/>
                <a:gd name="connsiteX11" fmla="*/ 155381 w 5616186"/>
                <a:gd name="connsiteY11" fmla="*/ 776459 h 1281709"/>
                <a:gd name="connsiteX12" fmla="*/ 5461 w 5616186"/>
                <a:gd name="connsiteY12" fmla="*/ 1263952 h 1281709"/>
                <a:gd name="connsiteX13" fmla="*/ 5616186 w 5616186"/>
                <a:gd name="connsiteY13" fmla="*/ 1281709 h 1281709"/>
                <a:gd name="connsiteX14" fmla="*/ 5559748 w 5616186"/>
                <a:gd name="connsiteY14" fmla="*/ 1281709 h 1281709"/>
                <a:gd name="connsiteX15" fmla="*/ 5610725 w 5616186"/>
                <a:gd name="connsiteY15" fmla="*/ 1263952 h 1281709"/>
                <a:gd name="connsiteX16" fmla="*/ 5538697 w 5616186"/>
                <a:gd name="connsiteY16" fmla="*/ 1029736 h 1281709"/>
                <a:gd name="connsiteX0" fmla="*/ 56436 w 5610725"/>
                <a:gd name="connsiteY0" fmla="*/ 1281709 h 1281709"/>
                <a:gd name="connsiteX1" fmla="*/ 0 w 5610725"/>
                <a:gd name="connsiteY1" fmla="*/ 1281709 h 1281709"/>
                <a:gd name="connsiteX2" fmla="*/ 326442 w 5610725"/>
                <a:gd name="connsiteY2" fmla="*/ 220221 h 1281709"/>
                <a:gd name="connsiteX3" fmla="*/ 418011 w 5610725"/>
                <a:gd name="connsiteY3" fmla="*/ 198641 h 1281709"/>
                <a:gd name="connsiteX4" fmla="*/ 2808092 w 5610725"/>
                <a:gd name="connsiteY4" fmla="*/ 0 h 1281709"/>
                <a:gd name="connsiteX5" fmla="*/ 5198173 w 5610725"/>
                <a:gd name="connsiteY5" fmla="*/ 198641 h 1281709"/>
                <a:gd name="connsiteX6" fmla="*/ 5289745 w 5610725"/>
                <a:gd name="connsiteY6" fmla="*/ 220222 h 1281709"/>
                <a:gd name="connsiteX7" fmla="*/ 5460806 w 5610725"/>
                <a:gd name="connsiteY7" fmla="*/ 776460 h 1281709"/>
                <a:gd name="connsiteX8" fmla="*/ 5376479 w 5610725"/>
                <a:gd name="connsiteY8" fmla="*/ 753168 h 1281709"/>
                <a:gd name="connsiteX9" fmla="*/ 2808092 w 5610725"/>
                <a:gd name="connsiteY9" fmla="*/ 524016 h 1281709"/>
                <a:gd name="connsiteX10" fmla="*/ 239705 w 5610725"/>
                <a:gd name="connsiteY10" fmla="*/ 753168 h 1281709"/>
                <a:gd name="connsiteX11" fmla="*/ 155381 w 5610725"/>
                <a:gd name="connsiteY11" fmla="*/ 776459 h 1281709"/>
                <a:gd name="connsiteX12" fmla="*/ 5461 w 5610725"/>
                <a:gd name="connsiteY12" fmla="*/ 1263952 h 1281709"/>
                <a:gd name="connsiteX13" fmla="*/ 56436 w 5610725"/>
                <a:gd name="connsiteY13" fmla="*/ 1281709 h 1281709"/>
                <a:gd name="connsiteX14" fmla="*/ 5538697 w 5610725"/>
                <a:gd name="connsiteY14" fmla="*/ 1029736 h 1281709"/>
                <a:gd name="connsiteX15" fmla="*/ 5559748 w 5610725"/>
                <a:gd name="connsiteY15" fmla="*/ 1281709 h 1281709"/>
                <a:gd name="connsiteX16" fmla="*/ 5610725 w 5610725"/>
                <a:gd name="connsiteY16" fmla="*/ 1263952 h 1281709"/>
                <a:gd name="connsiteX17" fmla="*/ 5538697 w 5610725"/>
                <a:gd name="connsiteY17" fmla="*/ 1029736 h 1281709"/>
                <a:gd name="connsiteX0" fmla="*/ 56436 w 5559748"/>
                <a:gd name="connsiteY0" fmla="*/ 1281709 h 1281709"/>
                <a:gd name="connsiteX1" fmla="*/ 0 w 5559748"/>
                <a:gd name="connsiteY1" fmla="*/ 1281709 h 1281709"/>
                <a:gd name="connsiteX2" fmla="*/ 326442 w 5559748"/>
                <a:gd name="connsiteY2" fmla="*/ 220221 h 1281709"/>
                <a:gd name="connsiteX3" fmla="*/ 418011 w 5559748"/>
                <a:gd name="connsiteY3" fmla="*/ 198641 h 1281709"/>
                <a:gd name="connsiteX4" fmla="*/ 2808092 w 5559748"/>
                <a:gd name="connsiteY4" fmla="*/ 0 h 1281709"/>
                <a:gd name="connsiteX5" fmla="*/ 5198173 w 5559748"/>
                <a:gd name="connsiteY5" fmla="*/ 198641 h 1281709"/>
                <a:gd name="connsiteX6" fmla="*/ 5289745 w 5559748"/>
                <a:gd name="connsiteY6" fmla="*/ 220222 h 1281709"/>
                <a:gd name="connsiteX7" fmla="*/ 5460806 w 5559748"/>
                <a:gd name="connsiteY7" fmla="*/ 776460 h 1281709"/>
                <a:gd name="connsiteX8" fmla="*/ 5376479 w 5559748"/>
                <a:gd name="connsiteY8" fmla="*/ 753168 h 1281709"/>
                <a:gd name="connsiteX9" fmla="*/ 2808092 w 5559748"/>
                <a:gd name="connsiteY9" fmla="*/ 524016 h 1281709"/>
                <a:gd name="connsiteX10" fmla="*/ 239705 w 5559748"/>
                <a:gd name="connsiteY10" fmla="*/ 753168 h 1281709"/>
                <a:gd name="connsiteX11" fmla="*/ 155381 w 5559748"/>
                <a:gd name="connsiteY11" fmla="*/ 776459 h 1281709"/>
                <a:gd name="connsiteX12" fmla="*/ 5461 w 5559748"/>
                <a:gd name="connsiteY12" fmla="*/ 1263952 h 1281709"/>
                <a:gd name="connsiteX13" fmla="*/ 56436 w 5559748"/>
                <a:gd name="connsiteY13" fmla="*/ 1281709 h 1281709"/>
                <a:gd name="connsiteX14" fmla="*/ 5538697 w 5559748"/>
                <a:gd name="connsiteY14" fmla="*/ 1029736 h 1281709"/>
                <a:gd name="connsiteX15" fmla="*/ 5559748 w 5559748"/>
                <a:gd name="connsiteY15" fmla="*/ 1281709 h 1281709"/>
                <a:gd name="connsiteX16" fmla="*/ 5538697 w 5559748"/>
                <a:gd name="connsiteY16" fmla="*/ 1029736 h 1281709"/>
                <a:gd name="connsiteX0" fmla="*/ 56436 w 5460806"/>
                <a:gd name="connsiteY0" fmla="*/ 1281709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12" fmla="*/ 5461 w 5460806"/>
                <a:gd name="connsiteY12" fmla="*/ 1263952 h 1281709"/>
                <a:gd name="connsiteX13" fmla="*/ 56436 w 5460806"/>
                <a:gd name="connsiteY13" fmla="*/ 1281709 h 1281709"/>
                <a:gd name="connsiteX0" fmla="*/ 5461 w 5460806"/>
                <a:gd name="connsiteY0" fmla="*/ 1263952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12" fmla="*/ 5461 w 5460806"/>
                <a:gd name="connsiteY12" fmla="*/ 1263952 h 1281709"/>
                <a:gd name="connsiteX0" fmla="*/ 155381 w 5460806"/>
                <a:gd name="connsiteY0" fmla="*/ 776459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0" fmla="*/ 0 w 5305425"/>
                <a:gd name="connsiteY0" fmla="*/ 776459 h 776460"/>
                <a:gd name="connsiteX1" fmla="*/ 171061 w 5305425"/>
                <a:gd name="connsiteY1" fmla="*/ 220221 h 776460"/>
                <a:gd name="connsiteX2" fmla="*/ 262630 w 5305425"/>
                <a:gd name="connsiteY2" fmla="*/ 198641 h 776460"/>
                <a:gd name="connsiteX3" fmla="*/ 2652711 w 5305425"/>
                <a:gd name="connsiteY3" fmla="*/ 0 h 776460"/>
                <a:gd name="connsiteX4" fmla="*/ 5042792 w 5305425"/>
                <a:gd name="connsiteY4" fmla="*/ 198641 h 776460"/>
                <a:gd name="connsiteX5" fmla="*/ 5134364 w 5305425"/>
                <a:gd name="connsiteY5" fmla="*/ 220222 h 776460"/>
                <a:gd name="connsiteX6" fmla="*/ 5305425 w 5305425"/>
                <a:gd name="connsiteY6" fmla="*/ 776460 h 776460"/>
                <a:gd name="connsiteX7" fmla="*/ 5221098 w 5305425"/>
                <a:gd name="connsiteY7" fmla="*/ 753168 h 776460"/>
                <a:gd name="connsiteX8" fmla="*/ 2652711 w 5305425"/>
                <a:gd name="connsiteY8" fmla="*/ 524016 h 776460"/>
                <a:gd name="connsiteX9" fmla="*/ 84324 w 5305425"/>
                <a:gd name="connsiteY9" fmla="*/ 753168 h 776460"/>
                <a:gd name="connsiteX10" fmla="*/ 0 w 5305425"/>
                <a:gd name="connsiteY10" fmla="*/ 776459 h 77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05425" h="776460">
                  <a:moveTo>
                    <a:pt x="0" y="776459"/>
                  </a:moveTo>
                  <a:lnTo>
                    <a:pt x="171061" y="220221"/>
                  </a:lnTo>
                  <a:lnTo>
                    <a:pt x="262630" y="198641"/>
                  </a:lnTo>
                  <a:cubicBezTo>
                    <a:pt x="830733" y="77326"/>
                    <a:pt x="1690482" y="0"/>
                    <a:pt x="2652711" y="0"/>
                  </a:cubicBezTo>
                  <a:cubicBezTo>
                    <a:pt x="3614941" y="0"/>
                    <a:pt x="4474689" y="77326"/>
                    <a:pt x="5042792" y="198641"/>
                  </a:cubicBezTo>
                  <a:lnTo>
                    <a:pt x="5134364" y="220222"/>
                  </a:lnTo>
                  <a:lnTo>
                    <a:pt x="5305425" y="776460"/>
                  </a:lnTo>
                  <a:lnTo>
                    <a:pt x="5221098" y="753168"/>
                  </a:lnTo>
                  <a:cubicBezTo>
                    <a:pt x="4664479" y="614914"/>
                    <a:pt x="3721855" y="524016"/>
                    <a:pt x="2652711" y="524016"/>
                  </a:cubicBezTo>
                  <a:cubicBezTo>
                    <a:pt x="1583567" y="524016"/>
                    <a:pt x="640943" y="614914"/>
                    <a:pt x="84324" y="753168"/>
                  </a:cubicBezTo>
                  <a:lnTo>
                    <a:pt x="0" y="776459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73" name="TextBox 16">
              <a:extLst>
                <a:ext uri="{FF2B5EF4-FFF2-40B4-BE49-F238E27FC236}">
                  <a16:creationId xmlns:a16="http://schemas.microsoft.com/office/drawing/2014/main" id="{6FAB254D-721B-424A-91E6-C96C41D29D9F}"/>
                </a:ext>
              </a:extLst>
            </p:cNvPr>
            <p:cNvSpPr txBox="1"/>
            <p:nvPr/>
          </p:nvSpPr>
          <p:spPr>
            <a:xfrm>
              <a:off x="7229032" y="1191693"/>
              <a:ext cx="2512245" cy="50291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Income Type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BECDC6-8AF8-4A7C-90CC-D3EC20DE840A}"/>
              </a:ext>
            </a:extLst>
          </p:cNvPr>
          <p:cNvGrpSpPr/>
          <p:nvPr/>
        </p:nvGrpSpPr>
        <p:grpSpPr>
          <a:xfrm>
            <a:off x="6234265" y="1655877"/>
            <a:ext cx="4794659" cy="718951"/>
            <a:chOff x="6003504" y="1480587"/>
            <a:chExt cx="4963303" cy="744239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B7114C3-389B-4309-8B9D-BA2ABC17BEE9}"/>
                </a:ext>
              </a:extLst>
            </p:cNvPr>
            <p:cNvSpPr/>
            <p:nvPr/>
          </p:nvSpPr>
          <p:spPr>
            <a:xfrm rot="10800000">
              <a:off x="6003504" y="1480587"/>
              <a:ext cx="4963303" cy="744239"/>
            </a:xfrm>
            <a:custGeom>
              <a:avLst/>
              <a:gdLst>
                <a:gd name="connsiteX0" fmla="*/ 0 w 4981790"/>
                <a:gd name="connsiteY0" fmla="*/ 804351 h 804351"/>
                <a:gd name="connsiteX1" fmla="*/ 191109 w 4981790"/>
                <a:gd name="connsiteY1" fmla="*/ 182924 h 804351"/>
                <a:gd name="connsiteX2" fmla="*/ 309966 w 4981790"/>
                <a:gd name="connsiteY2" fmla="*/ 159877 h 804351"/>
                <a:gd name="connsiteX3" fmla="*/ 2500137 w 4981790"/>
                <a:gd name="connsiteY3" fmla="*/ 0 h 804351"/>
                <a:gd name="connsiteX4" fmla="*/ 4690308 w 4981790"/>
                <a:gd name="connsiteY4" fmla="*/ 159877 h 804351"/>
                <a:gd name="connsiteX5" fmla="*/ 4809168 w 4981790"/>
                <a:gd name="connsiteY5" fmla="*/ 182925 h 804351"/>
                <a:gd name="connsiteX6" fmla="*/ 4981790 w 4981790"/>
                <a:gd name="connsiteY6" fmla="*/ 744239 h 804351"/>
                <a:gd name="connsiteX7" fmla="*/ 4890218 w 4981790"/>
                <a:gd name="connsiteY7" fmla="*/ 722658 h 804351"/>
                <a:gd name="connsiteX8" fmla="*/ 2500137 w 4981790"/>
                <a:gd name="connsiteY8" fmla="*/ 524017 h 804351"/>
                <a:gd name="connsiteX9" fmla="*/ 110056 w 4981790"/>
                <a:gd name="connsiteY9" fmla="*/ 722658 h 804351"/>
                <a:gd name="connsiteX10" fmla="*/ 18487 w 4981790"/>
                <a:gd name="connsiteY10" fmla="*/ 744238 h 804351"/>
                <a:gd name="connsiteX0" fmla="*/ 0 w 4963303"/>
                <a:gd name="connsiteY0" fmla="*/ 744238 h 744239"/>
                <a:gd name="connsiteX1" fmla="*/ 172622 w 4963303"/>
                <a:gd name="connsiteY1" fmla="*/ 182924 h 744239"/>
                <a:gd name="connsiteX2" fmla="*/ 291479 w 4963303"/>
                <a:gd name="connsiteY2" fmla="*/ 159877 h 744239"/>
                <a:gd name="connsiteX3" fmla="*/ 2481650 w 4963303"/>
                <a:gd name="connsiteY3" fmla="*/ 0 h 744239"/>
                <a:gd name="connsiteX4" fmla="*/ 4671821 w 4963303"/>
                <a:gd name="connsiteY4" fmla="*/ 159877 h 744239"/>
                <a:gd name="connsiteX5" fmla="*/ 4790681 w 4963303"/>
                <a:gd name="connsiteY5" fmla="*/ 182925 h 744239"/>
                <a:gd name="connsiteX6" fmla="*/ 4963303 w 4963303"/>
                <a:gd name="connsiteY6" fmla="*/ 744239 h 744239"/>
                <a:gd name="connsiteX7" fmla="*/ 4871731 w 4963303"/>
                <a:gd name="connsiteY7" fmla="*/ 722658 h 744239"/>
                <a:gd name="connsiteX8" fmla="*/ 2481650 w 4963303"/>
                <a:gd name="connsiteY8" fmla="*/ 524017 h 744239"/>
                <a:gd name="connsiteX9" fmla="*/ 91569 w 4963303"/>
                <a:gd name="connsiteY9" fmla="*/ 722658 h 744239"/>
                <a:gd name="connsiteX10" fmla="*/ 0 w 4963303"/>
                <a:gd name="connsiteY10" fmla="*/ 744238 h 74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63303" h="744239">
                  <a:moveTo>
                    <a:pt x="0" y="744238"/>
                  </a:moveTo>
                  <a:lnTo>
                    <a:pt x="172622" y="182924"/>
                  </a:lnTo>
                  <a:lnTo>
                    <a:pt x="291479" y="159877"/>
                  </a:lnTo>
                  <a:cubicBezTo>
                    <a:pt x="851993" y="61097"/>
                    <a:pt x="1626335" y="0"/>
                    <a:pt x="2481650" y="0"/>
                  </a:cubicBezTo>
                  <a:cubicBezTo>
                    <a:pt x="3336965" y="0"/>
                    <a:pt x="4111307" y="61097"/>
                    <a:pt x="4671821" y="159877"/>
                  </a:cubicBezTo>
                  <a:lnTo>
                    <a:pt x="4790681" y="182925"/>
                  </a:lnTo>
                  <a:lnTo>
                    <a:pt x="4963303" y="744239"/>
                  </a:lnTo>
                  <a:lnTo>
                    <a:pt x="4871731" y="722658"/>
                  </a:lnTo>
                  <a:cubicBezTo>
                    <a:pt x="4303628" y="601343"/>
                    <a:pt x="3443880" y="524017"/>
                    <a:pt x="2481650" y="524017"/>
                  </a:cubicBezTo>
                  <a:cubicBezTo>
                    <a:pt x="1519421" y="524017"/>
                    <a:pt x="659672" y="601343"/>
                    <a:pt x="91569" y="722658"/>
                  </a:cubicBezTo>
                  <a:lnTo>
                    <a:pt x="0" y="744238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2DFA1957-73A6-4605-8E14-5A9D4AD250CC}"/>
                </a:ext>
              </a:extLst>
            </p:cNvPr>
            <p:cNvSpPr txBox="1"/>
            <p:nvPr/>
          </p:nvSpPr>
          <p:spPr>
            <a:xfrm>
              <a:off x="7461686" y="1684047"/>
              <a:ext cx="2046933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Account Type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2058463-512D-4BA5-91A5-DAEE52FE8066}"/>
              </a:ext>
            </a:extLst>
          </p:cNvPr>
          <p:cNvGrpSpPr/>
          <p:nvPr/>
        </p:nvGrpSpPr>
        <p:grpSpPr>
          <a:xfrm>
            <a:off x="6401022" y="2198119"/>
            <a:ext cx="4461146" cy="682920"/>
            <a:chOff x="6176126" y="2041901"/>
            <a:chExt cx="4618059" cy="706941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5253741-9265-4F11-8B71-AF213223C3A4}"/>
                </a:ext>
              </a:extLst>
            </p:cNvPr>
            <p:cNvSpPr/>
            <p:nvPr/>
          </p:nvSpPr>
          <p:spPr>
            <a:xfrm rot="10800000">
              <a:off x="6176126" y="2041901"/>
              <a:ext cx="4618059" cy="706941"/>
            </a:xfrm>
            <a:custGeom>
              <a:avLst/>
              <a:gdLst>
                <a:gd name="connsiteX0" fmla="*/ 0 w 4676640"/>
                <a:gd name="connsiteY0" fmla="*/ 897427 h 897427"/>
                <a:gd name="connsiteX1" fmla="*/ 0 w 4676640"/>
                <a:gd name="connsiteY1" fmla="*/ 897427 h 897427"/>
                <a:gd name="connsiteX2" fmla="*/ 229379 w 4676640"/>
                <a:gd name="connsiteY2" fmla="*/ 151558 h 897427"/>
                <a:gd name="connsiteX3" fmla="*/ 397395 w 4676640"/>
                <a:gd name="connsiteY3" fmla="*/ 124647 h 897427"/>
                <a:gd name="connsiteX4" fmla="*/ 2367609 w 4676640"/>
                <a:gd name="connsiteY4" fmla="*/ 0 h 897427"/>
                <a:gd name="connsiteX5" fmla="*/ 4337824 w 4676640"/>
                <a:gd name="connsiteY5" fmla="*/ 124647 h 897427"/>
                <a:gd name="connsiteX6" fmla="*/ 4505842 w 4676640"/>
                <a:gd name="connsiteY6" fmla="*/ 151558 h 897427"/>
                <a:gd name="connsiteX7" fmla="*/ 4676640 w 4676640"/>
                <a:gd name="connsiteY7" fmla="*/ 706941 h 897427"/>
                <a:gd name="connsiteX8" fmla="*/ 4557780 w 4676640"/>
                <a:gd name="connsiteY8" fmla="*/ 683893 h 897427"/>
                <a:gd name="connsiteX9" fmla="*/ 2367609 w 4676640"/>
                <a:gd name="connsiteY9" fmla="*/ 524016 h 897427"/>
                <a:gd name="connsiteX10" fmla="*/ 177438 w 4676640"/>
                <a:gd name="connsiteY10" fmla="*/ 683893 h 897427"/>
                <a:gd name="connsiteX11" fmla="*/ 58581 w 4676640"/>
                <a:gd name="connsiteY11" fmla="*/ 706940 h 897427"/>
                <a:gd name="connsiteX0" fmla="*/ 58581 w 4676640"/>
                <a:gd name="connsiteY0" fmla="*/ 706940 h 897427"/>
                <a:gd name="connsiteX1" fmla="*/ 0 w 4676640"/>
                <a:gd name="connsiteY1" fmla="*/ 897427 h 897427"/>
                <a:gd name="connsiteX2" fmla="*/ 229379 w 4676640"/>
                <a:gd name="connsiteY2" fmla="*/ 151558 h 897427"/>
                <a:gd name="connsiteX3" fmla="*/ 397395 w 4676640"/>
                <a:gd name="connsiteY3" fmla="*/ 124647 h 897427"/>
                <a:gd name="connsiteX4" fmla="*/ 2367609 w 4676640"/>
                <a:gd name="connsiteY4" fmla="*/ 0 h 897427"/>
                <a:gd name="connsiteX5" fmla="*/ 4337824 w 4676640"/>
                <a:gd name="connsiteY5" fmla="*/ 124647 h 897427"/>
                <a:gd name="connsiteX6" fmla="*/ 4505842 w 4676640"/>
                <a:gd name="connsiteY6" fmla="*/ 151558 h 897427"/>
                <a:gd name="connsiteX7" fmla="*/ 4676640 w 4676640"/>
                <a:gd name="connsiteY7" fmla="*/ 706941 h 897427"/>
                <a:gd name="connsiteX8" fmla="*/ 4557780 w 4676640"/>
                <a:gd name="connsiteY8" fmla="*/ 683893 h 897427"/>
                <a:gd name="connsiteX9" fmla="*/ 2367609 w 4676640"/>
                <a:gd name="connsiteY9" fmla="*/ 524016 h 897427"/>
                <a:gd name="connsiteX10" fmla="*/ 177438 w 4676640"/>
                <a:gd name="connsiteY10" fmla="*/ 683893 h 897427"/>
                <a:gd name="connsiteX11" fmla="*/ 58581 w 4676640"/>
                <a:gd name="connsiteY11" fmla="*/ 706940 h 897427"/>
                <a:gd name="connsiteX0" fmla="*/ 0 w 4618059"/>
                <a:gd name="connsiteY0" fmla="*/ 706940 h 706941"/>
                <a:gd name="connsiteX1" fmla="*/ 170798 w 4618059"/>
                <a:gd name="connsiteY1" fmla="*/ 151558 h 706941"/>
                <a:gd name="connsiteX2" fmla="*/ 338814 w 4618059"/>
                <a:gd name="connsiteY2" fmla="*/ 124647 h 706941"/>
                <a:gd name="connsiteX3" fmla="*/ 2309028 w 4618059"/>
                <a:gd name="connsiteY3" fmla="*/ 0 h 706941"/>
                <a:gd name="connsiteX4" fmla="*/ 4279243 w 4618059"/>
                <a:gd name="connsiteY4" fmla="*/ 124647 h 706941"/>
                <a:gd name="connsiteX5" fmla="*/ 4447261 w 4618059"/>
                <a:gd name="connsiteY5" fmla="*/ 151558 h 706941"/>
                <a:gd name="connsiteX6" fmla="*/ 4618059 w 4618059"/>
                <a:gd name="connsiteY6" fmla="*/ 706941 h 706941"/>
                <a:gd name="connsiteX7" fmla="*/ 4499199 w 4618059"/>
                <a:gd name="connsiteY7" fmla="*/ 683893 h 706941"/>
                <a:gd name="connsiteX8" fmla="*/ 2309028 w 4618059"/>
                <a:gd name="connsiteY8" fmla="*/ 524016 h 706941"/>
                <a:gd name="connsiteX9" fmla="*/ 118857 w 4618059"/>
                <a:gd name="connsiteY9" fmla="*/ 683893 h 706941"/>
                <a:gd name="connsiteX10" fmla="*/ 0 w 4618059"/>
                <a:gd name="connsiteY10" fmla="*/ 706940 h 70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8059" h="706941">
                  <a:moveTo>
                    <a:pt x="0" y="706940"/>
                  </a:moveTo>
                  <a:lnTo>
                    <a:pt x="170798" y="151558"/>
                  </a:lnTo>
                  <a:lnTo>
                    <a:pt x="338814" y="124647"/>
                  </a:lnTo>
                  <a:cubicBezTo>
                    <a:pt x="874222" y="46777"/>
                    <a:pt x="1560627" y="0"/>
                    <a:pt x="2309028" y="0"/>
                  </a:cubicBezTo>
                  <a:cubicBezTo>
                    <a:pt x="3057429" y="0"/>
                    <a:pt x="3743835" y="46777"/>
                    <a:pt x="4279243" y="124647"/>
                  </a:cubicBezTo>
                  <a:lnTo>
                    <a:pt x="4447261" y="151558"/>
                  </a:lnTo>
                  <a:lnTo>
                    <a:pt x="4618059" y="706941"/>
                  </a:lnTo>
                  <a:lnTo>
                    <a:pt x="4499199" y="683893"/>
                  </a:lnTo>
                  <a:cubicBezTo>
                    <a:pt x="3938685" y="585113"/>
                    <a:pt x="3164343" y="524016"/>
                    <a:pt x="2309028" y="524016"/>
                  </a:cubicBezTo>
                  <a:cubicBezTo>
                    <a:pt x="1453713" y="524016"/>
                    <a:pt x="679371" y="585113"/>
                    <a:pt x="118857" y="683893"/>
                  </a:cubicBezTo>
                  <a:lnTo>
                    <a:pt x="0" y="706940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75" name="TextBox 16">
              <a:extLst>
                <a:ext uri="{FF2B5EF4-FFF2-40B4-BE49-F238E27FC236}">
                  <a16:creationId xmlns:a16="http://schemas.microsoft.com/office/drawing/2014/main" id="{8F38980E-CA1D-404F-A1BD-0B8E11E8B848}"/>
                </a:ext>
              </a:extLst>
            </p:cNvPr>
            <p:cNvSpPr txBox="1"/>
            <p:nvPr/>
          </p:nvSpPr>
          <p:spPr>
            <a:xfrm>
              <a:off x="7422776" y="2239045"/>
              <a:ext cx="2124762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Contract Length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090ACD-6260-46B2-8F41-C9EB0B81A5C0}"/>
              </a:ext>
            </a:extLst>
          </p:cNvPr>
          <p:cNvGrpSpPr/>
          <p:nvPr/>
        </p:nvGrpSpPr>
        <p:grpSpPr>
          <a:xfrm>
            <a:off x="6566018" y="2734630"/>
            <a:ext cx="4131155" cy="652648"/>
            <a:chOff x="6346926" y="2597284"/>
            <a:chExt cx="4276462" cy="675604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E2B5543-78C8-4864-AE98-76A09742A100}"/>
                </a:ext>
              </a:extLst>
            </p:cNvPr>
            <p:cNvSpPr>
              <a:spLocks/>
            </p:cNvSpPr>
            <p:nvPr/>
          </p:nvSpPr>
          <p:spPr>
            <a:xfrm rot="10800000">
              <a:off x="6346926" y="2597284"/>
              <a:ext cx="4276462" cy="675573"/>
            </a:xfrm>
            <a:custGeom>
              <a:avLst/>
              <a:gdLst>
                <a:gd name="connsiteX0" fmla="*/ 0 w 4293119"/>
                <a:gd name="connsiteY0" fmla="*/ 729736 h 729736"/>
                <a:gd name="connsiteX1" fmla="*/ 186144 w 4293119"/>
                <a:gd name="connsiteY1" fmla="*/ 124453 h 729736"/>
                <a:gd name="connsiteX2" fmla="*/ 423118 w 4293119"/>
                <a:gd name="connsiteY2" fmla="*/ 93223 h 729736"/>
                <a:gd name="connsiteX3" fmla="*/ 2154887 w 4293119"/>
                <a:gd name="connsiteY3" fmla="*/ 0 h 729736"/>
                <a:gd name="connsiteX4" fmla="*/ 3886656 w 4293119"/>
                <a:gd name="connsiteY4" fmla="*/ 93224 h 729736"/>
                <a:gd name="connsiteX5" fmla="*/ 4123632 w 4293119"/>
                <a:gd name="connsiteY5" fmla="*/ 124453 h 729736"/>
                <a:gd name="connsiteX6" fmla="*/ 4293119 w 4293119"/>
                <a:gd name="connsiteY6" fmla="*/ 675573 h 729736"/>
                <a:gd name="connsiteX7" fmla="*/ 4125102 w 4293119"/>
                <a:gd name="connsiteY7" fmla="*/ 648662 h 729736"/>
                <a:gd name="connsiteX8" fmla="*/ 2154887 w 4293119"/>
                <a:gd name="connsiteY8" fmla="*/ 524015 h 729736"/>
                <a:gd name="connsiteX9" fmla="*/ 184673 w 4293119"/>
                <a:gd name="connsiteY9" fmla="*/ 648662 h 729736"/>
                <a:gd name="connsiteX10" fmla="*/ 16657 w 4293119"/>
                <a:gd name="connsiteY10" fmla="*/ 675573 h 729736"/>
                <a:gd name="connsiteX0" fmla="*/ 0 w 4276462"/>
                <a:gd name="connsiteY0" fmla="*/ 675573 h 675573"/>
                <a:gd name="connsiteX1" fmla="*/ 169487 w 4276462"/>
                <a:gd name="connsiteY1" fmla="*/ 124453 h 675573"/>
                <a:gd name="connsiteX2" fmla="*/ 406461 w 4276462"/>
                <a:gd name="connsiteY2" fmla="*/ 93223 h 675573"/>
                <a:gd name="connsiteX3" fmla="*/ 2138230 w 4276462"/>
                <a:gd name="connsiteY3" fmla="*/ 0 h 675573"/>
                <a:gd name="connsiteX4" fmla="*/ 3869999 w 4276462"/>
                <a:gd name="connsiteY4" fmla="*/ 93224 h 675573"/>
                <a:gd name="connsiteX5" fmla="*/ 4106975 w 4276462"/>
                <a:gd name="connsiteY5" fmla="*/ 124453 h 675573"/>
                <a:gd name="connsiteX6" fmla="*/ 4276462 w 4276462"/>
                <a:gd name="connsiteY6" fmla="*/ 675573 h 675573"/>
                <a:gd name="connsiteX7" fmla="*/ 4108445 w 4276462"/>
                <a:gd name="connsiteY7" fmla="*/ 648662 h 675573"/>
                <a:gd name="connsiteX8" fmla="*/ 2138230 w 4276462"/>
                <a:gd name="connsiteY8" fmla="*/ 524015 h 675573"/>
                <a:gd name="connsiteX9" fmla="*/ 168016 w 4276462"/>
                <a:gd name="connsiteY9" fmla="*/ 648662 h 675573"/>
                <a:gd name="connsiteX10" fmla="*/ 0 w 4276462"/>
                <a:gd name="connsiteY10" fmla="*/ 675573 h 67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462" h="675573">
                  <a:moveTo>
                    <a:pt x="0" y="675573"/>
                  </a:moveTo>
                  <a:lnTo>
                    <a:pt x="169487" y="124453"/>
                  </a:lnTo>
                  <a:lnTo>
                    <a:pt x="406461" y="93223"/>
                  </a:lnTo>
                  <a:cubicBezTo>
                    <a:pt x="900805" y="34367"/>
                    <a:pt x="1496744" y="0"/>
                    <a:pt x="2138230" y="0"/>
                  </a:cubicBezTo>
                  <a:cubicBezTo>
                    <a:pt x="2779716" y="0"/>
                    <a:pt x="3375656" y="34367"/>
                    <a:pt x="3869999" y="93224"/>
                  </a:cubicBezTo>
                  <a:lnTo>
                    <a:pt x="4106975" y="124453"/>
                  </a:lnTo>
                  <a:lnTo>
                    <a:pt x="4276462" y="675573"/>
                  </a:lnTo>
                  <a:lnTo>
                    <a:pt x="4108445" y="648662"/>
                  </a:lnTo>
                  <a:cubicBezTo>
                    <a:pt x="3573037" y="570792"/>
                    <a:pt x="2886631" y="524015"/>
                    <a:pt x="2138230" y="524015"/>
                  </a:cubicBezTo>
                  <a:cubicBezTo>
                    <a:pt x="1389829" y="524015"/>
                    <a:pt x="703424" y="570792"/>
                    <a:pt x="168016" y="648662"/>
                  </a:cubicBezTo>
                  <a:lnTo>
                    <a:pt x="0" y="675573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76" name="TextBox 16">
              <a:extLst>
                <a:ext uri="{FF2B5EF4-FFF2-40B4-BE49-F238E27FC236}">
                  <a16:creationId xmlns:a16="http://schemas.microsoft.com/office/drawing/2014/main" id="{E75C51FA-32F8-4E6E-819C-CE28E7FEED5C}"/>
                </a:ext>
              </a:extLst>
            </p:cNvPr>
            <p:cNvSpPr txBox="1"/>
            <p:nvPr/>
          </p:nvSpPr>
          <p:spPr>
            <a:xfrm>
              <a:off x="7086569" y="2769968"/>
              <a:ext cx="2797172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Free Withdrawals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3B74B6-DEB8-4367-B82E-D8B818DFE36A}"/>
              </a:ext>
            </a:extLst>
          </p:cNvPr>
          <p:cNvGrpSpPr/>
          <p:nvPr/>
        </p:nvGrpSpPr>
        <p:grpSpPr>
          <a:xfrm>
            <a:off x="6729746" y="3267026"/>
            <a:ext cx="3803699" cy="626436"/>
            <a:chOff x="6516413" y="3148405"/>
            <a:chExt cx="3937488" cy="648470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B42C31B-DD41-4C2B-BF0D-6AAE046BAAEE}"/>
                </a:ext>
              </a:extLst>
            </p:cNvPr>
            <p:cNvSpPr/>
            <p:nvPr/>
          </p:nvSpPr>
          <p:spPr>
            <a:xfrm rot="10800000">
              <a:off x="6516413" y="3148405"/>
              <a:ext cx="3937488" cy="648470"/>
            </a:xfrm>
            <a:custGeom>
              <a:avLst/>
              <a:gdLst>
                <a:gd name="connsiteX0" fmla="*/ 4030935 w 4124382"/>
                <a:gd name="connsiteY0" fmla="*/ 648470 h 952331"/>
                <a:gd name="connsiteX1" fmla="*/ 3793959 w 4124382"/>
                <a:gd name="connsiteY1" fmla="*/ 617241 h 952331"/>
                <a:gd name="connsiteX2" fmla="*/ 2062190 w 4124382"/>
                <a:gd name="connsiteY2" fmla="*/ 524017 h 952331"/>
                <a:gd name="connsiteX3" fmla="*/ 330421 w 4124382"/>
                <a:gd name="connsiteY3" fmla="*/ 617240 h 952331"/>
                <a:gd name="connsiteX4" fmla="*/ 93447 w 4124382"/>
                <a:gd name="connsiteY4" fmla="*/ 648470 h 952331"/>
                <a:gd name="connsiteX5" fmla="*/ 261406 w 4124382"/>
                <a:gd name="connsiteY5" fmla="*/ 102319 h 952331"/>
                <a:gd name="connsiteX6" fmla="*/ 330421 w 4124382"/>
                <a:gd name="connsiteY6" fmla="*/ 93223 h 952331"/>
                <a:gd name="connsiteX7" fmla="*/ 2062190 w 4124382"/>
                <a:gd name="connsiteY7" fmla="*/ 0 h 952331"/>
                <a:gd name="connsiteX8" fmla="*/ 3793959 w 4124382"/>
                <a:gd name="connsiteY8" fmla="*/ 93224 h 952331"/>
                <a:gd name="connsiteX9" fmla="*/ 3862976 w 4124382"/>
                <a:gd name="connsiteY9" fmla="*/ 102319 h 952331"/>
                <a:gd name="connsiteX10" fmla="*/ 4124382 w 4124382"/>
                <a:gd name="connsiteY10" fmla="*/ 952331 h 952331"/>
                <a:gd name="connsiteX11" fmla="*/ 4094629 w 4124382"/>
                <a:gd name="connsiteY11" fmla="*/ 855583 h 952331"/>
                <a:gd name="connsiteX12" fmla="*/ 4124382 w 4124382"/>
                <a:gd name="connsiteY12" fmla="*/ 952331 h 952331"/>
                <a:gd name="connsiteX13" fmla="*/ 0 w 4124382"/>
                <a:gd name="connsiteY13" fmla="*/ 952331 h 952331"/>
                <a:gd name="connsiteX14" fmla="*/ 0 w 4124382"/>
                <a:gd name="connsiteY14" fmla="*/ 952331 h 952331"/>
                <a:gd name="connsiteX15" fmla="*/ 29753 w 4124382"/>
                <a:gd name="connsiteY15" fmla="*/ 855583 h 952331"/>
                <a:gd name="connsiteX0" fmla="*/ 4030935 w 4030935"/>
                <a:gd name="connsiteY0" fmla="*/ 648470 h 952331"/>
                <a:gd name="connsiteX1" fmla="*/ 3793959 w 4030935"/>
                <a:gd name="connsiteY1" fmla="*/ 617241 h 952331"/>
                <a:gd name="connsiteX2" fmla="*/ 2062190 w 4030935"/>
                <a:gd name="connsiteY2" fmla="*/ 524017 h 952331"/>
                <a:gd name="connsiteX3" fmla="*/ 330421 w 4030935"/>
                <a:gd name="connsiteY3" fmla="*/ 617240 h 952331"/>
                <a:gd name="connsiteX4" fmla="*/ 93447 w 4030935"/>
                <a:gd name="connsiteY4" fmla="*/ 648470 h 952331"/>
                <a:gd name="connsiteX5" fmla="*/ 261406 w 4030935"/>
                <a:gd name="connsiteY5" fmla="*/ 102319 h 952331"/>
                <a:gd name="connsiteX6" fmla="*/ 330421 w 4030935"/>
                <a:gd name="connsiteY6" fmla="*/ 93223 h 952331"/>
                <a:gd name="connsiteX7" fmla="*/ 2062190 w 4030935"/>
                <a:gd name="connsiteY7" fmla="*/ 0 h 952331"/>
                <a:gd name="connsiteX8" fmla="*/ 3793959 w 4030935"/>
                <a:gd name="connsiteY8" fmla="*/ 93224 h 952331"/>
                <a:gd name="connsiteX9" fmla="*/ 3862976 w 4030935"/>
                <a:gd name="connsiteY9" fmla="*/ 102319 h 952331"/>
                <a:gd name="connsiteX10" fmla="*/ 4030935 w 4030935"/>
                <a:gd name="connsiteY10" fmla="*/ 648470 h 952331"/>
                <a:gd name="connsiteX11" fmla="*/ 0 w 4030935"/>
                <a:gd name="connsiteY11" fmla="*/ 952331 h 952331"/>
                <a:gd name="connsiteX12" fmla="*/ 0 w 4030935"/>
                <a:gd name="connsiteY12" fmla="*/ 952331 h 952331"/>
                <a:gd name="connsiteX13" fmla="*/ 29753 w 4030935"/>
                <a:gd name="connsiteY13" fmla="*/ 855583 h 952331"/>
                <a:gd name="connsiteX14" fmla="*/ 0 w 4030935"/>
                <a:gd name="connsiteY14" fmla="*/ 952331 h 952331"/>
                <a:gd name="connsiteX0" fmla="*/ 4030935 w 4030935"/>
                <a:gd name="connsiteY0" fmla="*/ 648470 h 952331"/>
                <a:gd name="connsiteX1" fmla="*/ 3793959 w 4030935"/>
                <a:gd name="connsiteY1" fmla="*/ 617241 h 952331"/>
                <a:gd name="connsiteX2" fmla="*/ 2062190 w 4030935"/>
                <a:gd name="connsiteY2" fmla="*/ 524017 h 952331"/>
                <a:gd name="connsiteX3" fmla="*/ 330421 w 4030935"/>
                <a:gd name="connsiteY3" fmla="*/ 617240 h 952331"/>
                <a:gd name="connsiteX4" fmla="*/ 93447 w 4030935"/>
                <a:gd name="connsiteY4" fmla="*/ 648470 h 952331"/>
                <a:gd name="connsiteX5" fmla="*/ 261406 w 4030935"/>
                <a:gd name="connsiteY5" fmla="*/ 102319 h 952331"/>
                <a:gd name="connsiteX6" fmla="*/ 330421 w 4030935"/>
                <a:gd name="connsiteY6" fmla="*/ 93223 h 952331"/>
                <a:gd name="connsiteX7" fmla="*/ 2062190 w 4030935"/>
                <a:gd name="connsiteY7" fmla="*/ 0 h 952331"/>
                <a:gd name="connsiteX8" fmla="*/ 3793959 w 4030935"/>
                <a:gd name="connsiteY8" fmla="*/ 93224 h 952331"/>
                <a:gd name="connsiteX9" fmla="*/ 3862976 w 4030935"/>
                <a:gd name="connsiteY9" fmla="*/ 102319 h 952331"/>
                <a:gd name="connsiteX10" fmla="*/ 4030935 w 4030935"/>
                <a:gd name="connsiteY10" fmla="*/ 648470 h 952331"/>
                <a:gd name="connsiteX11" fmla="*/ 0 w 4030935"/>
                <a:gd name="connsiteY11" fmla="*/ 952331 h 952331"/>
                <a:gd name="connsiteX12" fmla="*/ 0 w 4030935"/>
                <a:gd name="connsiteY12" fmla="*/ 952331 h 952331"/>
                <a:gd name="connsiteX13" fmla="*/ 29753 w 4030935"/>
                <a:gd name="connsiteY13" fmla="*/ 855583 h 952331"/>
                <a:gd name="connsiteX14" fmla="*/ 0 w 4030935"/>
                <a:gd name="connsiteY14" fmla="*/ 952331 h 952331"/>
                <a:gd name="connsiteX0" fmla="*/ 4030935 w 4030935"/>
                <a:gd name="connsiteY0" fmla="*/ 648470 h 952331"/>
                <a:gd name="connsiteX1" fmla="*/ 3793959 w 4030935"/>
                <a:gd name="connsiteY1" fmla="*/ 617241 h 952331"/>
                <a:gd name="connsiteX2" fmla="*/ 2062190 w 4030935"/>
                <a:gd name="connsiteY2" fmla="*/ 524017 h 952331"/>
                <a:gd name="connsiteX3" fmla="*/ 330421 w 4030935"/>
                <a:gd name="connsiteY3" fmla="*/ 617240 h 952331"/>
                <a:gd name="connsiteX4" fmla="*/ 93447 w 4030935"/>
                <a:gd name="connsiteY4" fmla="*/ 648470 h 952331"/>
                <a:gd name="connsiteX5" fmla="*/ 261406 w 4030935"/>
                <a:gd name="connsiteY5" fmla="*/ 102319 h 952331"/>
                <a:gd name="connsiteX6" fmla="*/ 330421 w 4030935"/>
                <a:gd name="connsiteY6" fmla="*/ 93223 h 952331"/>
                <a:gd name="connsiteX7" fmla="*/ 2062190 w 4030935"/>
                <a:gd name="connsiteY7" fmla="*/ 0 h 952331"/>
                <a:gd name="connsiteX8" fmla="*/ 3793959 w 4030935"/>
                <a:gd name="connsiteY8" fmla="*/ 93224 h 952331"/>
                <a:gd name="connsiteX9" fmla="*/ 3862976 w 4030935"/>
                <a:gd name="connsiteY9" fmla="*/ 102319 h 952331"/>
                <a:gd name="connsiteX10" fmla="*/ 4030935 w 4030935"/>
                <a:gd name="connsiteY10" fmla="*/ 648470 h 952331"/>
                <a:gd name="connsiteX11" fmla="*/ 29753 w 4030935"/>
                <a:gd name="connsiteY11" fmla="*/ 855583 h 952331"/>
                <a:gd name="connsiteX12" fmla="*/ 0 w 4030935"/>
                <a:gd name="connsiteY12" fmla="*/ 952331 h 952331"/>
                <a:gd name="connsiteX13" fmla="*/ 29753 w 4030935"/>
                <a:gd name="connsiteY13" fmla="*/ 855583 h 952331"/>
                <a:gd name="connsiteX0" fmla="*/ 3937488 w 3937488"/>
                <a:gd name="connsiteY0" fmla="*/ 648470 h 648470"/>
                <a:gd name="connsiteX1" fmla="*/ 3700512 w 3937488"/>
                <a:gd name="connsiteY1" fmla="*/ 617241 h 648470"/>
                <a:gd name="connsiteX2" fmla="*/ 1968743 w 3937488"/>
                <a:gd name="connsiteY2" fmla="*/ 524017 h 648470"/>
                <a:gd name="connsiteX3" fmla="*/ 236974 w 3937488"/>
                <a:gd name="connsiteY3" fmla="*/ 617240 h 648470"/>
                <a:gd name="connsiteX4" fmla="*/ 0 w 3937488"/>
                <a:gd name="connsiteY4" fmla="*/ 648470 h 648470"/>
                <a:gd name="connsiteX5" fmla="*/ 167959 w 3937488"/>
                <a:gd name="connsiteY5" fmla="*/ 102319 h 648470"/>
                <a:gd name="connsiteX6" fmla="*/ 236974 w 3937488"/>
                <a:gd name="connsiteY6" fmla="*/ 93223 h 648470"/>
                <a:gd name="connsiteX7" fmla="*/ 1968743 w 3937488"/>
                <a:gd name="connsiteY7" fmla="*/ 0 h 648470"/>
                <a:gd name="connsiteX8" fmla="*/ 3700512 w 3937488"/>
                <a:gd name="connsiteY8" fmla="*/ 93224 h 648470"/>
                <a:gd name="connsiteX9" fmla="*/ 3769529 w 3937488"/>
                <a:gd name="connsiteY9" fmla="*/ 102319 h 648470"/>
                <a:gd name="connsiteX10" fmla="*/ 3937488 w 3937488"/>
                <a:gd name="connsiteY10" fmla="*/ 648470 h 6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37488" h="648470">
                  <a:moveTo>
                    <a:pt x="3937488" y="648470"/>
                  </a:moveTo>
                  <a:lnTo>
                    <a:pt x="3700512" y="617241"/>
                  </a:lnTo>
                  <a:cubicBezTo>
                    <a:pt x="3206169" y="558384"/>
                    <a:pt x="2610229" y="524017"/>
                    <a:pt x="1968743" y="524017"/>
                  </a:cubicBezTo>
                  <a:cubicBezTo>
                    <a:pt x="1327257" y="524017"/>
                    <a:pt x="731318" y="558384"/>
                    <a:pt x="236974" y="617240"/>
                  </a:cubicBezTo>
                  <a:lnTo>
                    <a:pt x="0" y="648470"/>
                  </a:lnTo>
                  <a:lnTo>
                    <a:pt x="167959" y="102319"/>
                  </a:lnTo>
                  <a:lnTo>
                    <a:pt x="236974" y="93223"/>
                  </a:lnTo>
                  <a:cubicBezTo>
                    <a:pt x="731318" y="34367"/>
                    <a:pt x="1327257" y="0"/>
                    <a:pt x="1968743" y="0"/>
                  </a:cubicBezTo>
                  <a:cubicBezTo>
                    <a:pt x="2610229" y="0"/>
                    <a:pt x="3206169" y="34367"/>
                    <a:pt x="3700512" y="93224"/>
                  </a:cubicBezTo>
                  <a:lnTo>
                    <a:pt x="3769529" y="102319"/>
                  </a:lnTo>
                  <a:lnTo>
                    <a:pt x="3937488" y="648470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77" name="TextBox 16">
              <a:extLst>
                <a:ext uri="{FF2B5EF4-FFF2-40B4-BE49-F238E27FC236}">
                  <a16:creationId xmlns:a16="http://schemas.microsoft.com/office/drawing/2014/main" id="{7379846B-FD4A-4EEC-B50A-310E23AC2C25}"/>
                </a:ext>
              </a:extLst>
            </p:cNvPr>
            <p:cNvSpPr txBox="1"/>
            <p:nvPr/>
          </p:nvSpPr>
          <p:spPr>
            <a:xfrm>
              <a:off x="7258051" y="3285695"/>
              <a:ext cx="2454214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Index Selection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E334BD-0006-4B8A-83CB-898739FE8D89}"/>
              </a:ext>
            </a:extLst>
          </p:cNvPr>
          <p:cNvGrpSpPr/>
          <p:nvPr/>
        </p:nvGrpSpPr>
        <p:grpSpPr>
          <a:xfrm>
            <a:off x="6891998" y="3794619"/>
            <a:ext cx="3479195" cy="605068"/>
            <a:chOff x="6684372" y="3694555"/>
            <a:chExt cx="3601570" cy="626350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491B8FD-008F-45AE-9991-DFFF5EF389B3}"/>
                </a:ext>
              </a:extLst>
            </p:cNvPr>
            <p:cNvSpPr/>
            <p:nvPr/>
          </p:nvSpPr>
          <p:spPr>
            <a:xfrm rot="10800000">
              <a:off x="6684372" y="3694555"/>
              <a:ext cx="3601570" cy="626335"/>
            </a:xfrm>
            <a:custGeom>
              <a:avLst/>
              <a:gdLst>
                <a:gd name="connsiteX0" fmla="*/ 3816176 w 3816176"/>
                <a:gd name="connsiteY0" fmla="*/ 975250 h 975250"/>
                <a:gd name="connsiteX1" fmla="*/ 3708873 w 3816176"/>
                <a:gd name="connsiteY1" fmla="*/ 626335 h 975250"/>
                <a:gd name="connsiteX2" fmla="*/ 3639856 w 3816176"/>
                <a:gd name="connsiteY2" fmla="*/ 617240 h 975250"/>
                <a:gd name="connsiteX3" fmla="*/ 1908087 w 3816176"/>
                <a:gd name="connsiteY3" fmla="*/ 524016 h 975250"/>
                <a:gd name="connsiteX4" fmla="*/ 176318 w 3816176"/>
                <a:gd name="connsiteY4" fmla="*/ 617239 h 975250"/>
                <a:gd name="connsiteX5" fmla="*/ 107303 w 3816176"/>
                <a:gd name="connsiteY5" fmla="*/ 626335 h 975250"/>
                <a:gd name="connsiteX6" fmla="*/ 0 w 3816176"/>
                <a:gd name="connsiteY6" fmla="*/ 975250 h 975250"/>
                <a:gd name="connsiteX7" fmla="*/ 0 w 3816176"/>
                <a:gd name="connsiteY7" fmla="*/ 975250 h 975250"/>
                <a:gd name="connsiteX8" fmla="*/ 274484 w 3816176"/>
                <a:gd name="connsiteY8" fmla="*/ 82714 h 975250"/>
                <a:gd name="connsiteX9" fmla="*/ 431697 w 3816176"/>
                <a:gd name="connsiteY9" fmla="*/ 65882 h 975250"/>
                <a:gd name="connsiteX10" fmla="*/ 1908087 w 3816176"/>
                <a:gd name="connsiteY10" fmla="*/ 0 h 975250"/>
                <a:gd name="connsiteX11" fmla="*/ 3384477 w 3816176"/>
                <a:gd name="connsiteY11" fmla="*/ 65882 h 975250"/>
                <a:gd name="connsiteX12" fmla="*/ 3541692 w 3816176"/>
                <a:gd name="connsiteY12" fmla="*/ 82714 h 975250"/>
                <a:gd name="connsiteX13" fmla="*/ 3816176 w 3816176"/>
                <a:gd name="connsiteY13" fmla="*/ 975250 h 975250"/>
                <a:gd name="connsiteX0" fmla="*/ 3541692 w 3708873"/>
                <a:gd name="connsiteY0" fmla="*/ 82714 h 975250"/>
                <a:gd name="connsiteX1" fmla="*/ 3708873 w 3708873"/>
                <a:gd name="connsiteY1" fmla="*/ 626335 h 975250"/>
                <a:gd name="connsiteX2" fmla="*/ 3639856 w 3708873"/>
                <a:gd name="connsiteY2" fmla="*/ 617240 h 975250"/>
                <a:gd name="connsiteX3" fmla="*/ 1908087 w 3708873"/>
                <a:gd name="connsiteY3" fmla="*/ 524016 h 975250"/>
                <a:gd name="connsiteX4" fmla="*/ 176318 w 3708873"/>
                <a:gd name="connsiteY4" fmla="*/ 617239 h 975250"/>
                <a:gd name="connsiteX5" fmla="*/ 107303 w 3708873"/>
                <a:gd name="connsiteY5" fmla="*/ 626335 h 975250"/>
                <a:gd name="connsiteX6" fmla="*/ 0 w 3708873"/>
                <a:gd name="connsiteY6" fmla="*/ 975250 h 975250"/>
                <a:gd name="connsiteX7" fmla="*/ 0 w 3708873"/>
                <a:gd name="connsiteY7" fmla="*/ 975250 h 975250"/>
                <a:gd name="connsiteX8" fmla="*/ 274484 w 3708873"/>
                <a:gd name="connsiteY8" fmla="*/ 82714 h 975250"/>
                <a:gd name="connsiteX9" fmla="*/ 431697 w 3708873"/>
                <a:gd name="connsiteY9" fmla="*/ 65882 h 975250"/>
                <a:gd name="connsiteX10" fmla="*/ 1908087 w 3708873"/>
                <a:gd name="connsiteY10" fmla="*/ 0 h 975250"/>
                <a:gd name="connsiteX11" fmla="*/ 3384477 w 3708873"/>
                <a:gd name="connsiteY11" fmla="*/ 65882 h 975250"/>
                <a:gd name="connsiteX12" fmla="*/ 3541692 w 3708873"/>
                <a:gd name="connsiteY12" fmla="*/ 82714 h 975250"/>
                <a:gd name="connsiteX0" fmla="*/ 3541692 w 3708873"/>
                <a:gd name="connsiteY0" fmla="*/ 82714 h 975250"/>
                <a:gd name="connsiteX1" fmla="*/ 3708873 w 3708873"/>
                <a:gd name="connsiteY1" fmla="*/ 626335 h 975250"/>
                <a:gd name="connsiteX2" fmla="*/ 3639856 w 3708873"/>
                <a:gd name="connsiteY2" fmla="*/ 617240 h 975250"/>
                <a:gd name="connsiteX3" fmla="*/ 1908087 w 3708873"/>
                <a:gd name="connsiteY3" fmla="*/ 524016 h 975250"/>
                <a:gd name="connsiteX4" fmla="*/ 176318 w 3708873"/>
                <a:gd name="connsiteY4" fmla="*/ 617239 h 975250"/>
                <a:gd name="connsiteX5" fmla="*/ 107303 w 3708873"/>
                <a:gd name="connsiteY5" fmla="*/ 626335 h 975250"/>
                <a:gd name="connsiteX6" fmla="*/ 0 w 3708873"/>
                <a:gd name="connsiteY6" fmla="*/ 975250 h 975250"/>
                <a:gd name="connsiteX7" fmla="*/ 274484 w 3708873"/>
                <a:gd name="connsiteY7" fmla="*/ 82714 h 975250"/>
                <a:gd name="connsiteX8" fmla="*/ 431697 w 3708873"/>
                <a:gd name="connsiteY8" fmla="*/ 65882 h 975250"/>
                <a:gd name="connsiteX9" fmla="*/ 1908087 w 3708873"/>
                <a:gd name="connsiteY9" fmla="*/ 0 h 975250"/>
                <a:gd name="connsiteX10" fmla="*/ 3384477 w 3708873"/>
                <a:gd name="connsiteY10" fmla="*/ 65882 h 975250"/>
                <a:gd name="connsiteX11" fmla="*/ 3541692 w 3708873"/>
                <a:gd name="connsiteY11" fmla="*/ 82714 h 975250"/>
                <a:gd name="connsiteX0" fmla="*/ 3434389 w 3601570"/>
                <a:gd name="connsiteY0" fmla="*/ 82714 h 626335"/>
                <a:gd name="connsiteX1" fmla="*/ 3601570 w 3601570"/>
                <a:gd name="connsiteY1" fmla="*/ 626335 h 626335"/>
                <a:gd name="connsiteX2" fmla="*/ 3532553 w 3601570"/>
                <a:gd name="connsiteY2" fmla="*/ 617240 h 626335"/>
                <a:gd name="connsiteX3" fmla="*/ 1800784 w 3601570"/>
                <a:gd name="connsiteY3" fmla="*/ 524016 h 626335"/>
                <a:gd name="connsiteX4" fmla="*/ 69015 w 3601570"/>
                <a:gd name="connsiteY4" fmla="*/ 617239 h 626335"/>
                <a:gd name="connsiteX5" fmla="*/ 0 w 3601570"/>
                <a:gd name="connsiteY5" fmla="*/ 626335 h 626335"/>
                <a:gd name="connsiteX6" fmla="*/ 167181 w 3601570"/>
                <a:gd name="connsiteY6" fmla="*/ 82714 h 626335"/>
                <a:gd name="connsiteX7" fmla="*/ 324394 w 3601570"/>
                <a:gd name="connsiteY7" fmla="*/ 65882 h 626335"/>
                <a:gd name="connsiteX8" fmla="*/ 1800784 w 3601570"/>
                <a:gd name="connsiteY8" fmla="*/ 0 h 626335"/>
                <a:gd name="connsiteX9" fmla="*/ 3277174 w 3601570"/>
                <a:gd name="connsiteY9" fmla="*/ 65882 h 626335"/>
                <a:gd name="connsiteX10" fmla="*/ 3434389 w 3601570"/>
                <a:gd name="connsiteY10" fmla="*/ 82714 h 62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01570" h="626335">
                  <a:moveTo>
                    <a:pt x="3434389" y="82714"/>
                  </a:moveTo>
                  <a:lnTo>
                    <a:pt x="3601570" y="626335"/>
                  </a:lnTo>
                  <a:lnTo>
                    <a:pt x="3532553" y="617240"/>
                  </a:lnTo>
                  <a:cubicBezTo>
                    <a:pt x="3038210" y="558383"/>
                    <a:pt x="2442270" y="524016"/>
                    <a:pt x="1800784" y="524016"/>
                  </a:cubicBezTo>
                  <a:cubicBezTo>
                    <a:pt x="1159298" y="524016"/>
                    <a:pt x="563359" y="558383"/>
                    <a:pt x="69015" y="617239"/>
                  </a:cubicBezTo>
                  <a:lnTo>
                    <a:pt x="0" y="626335"/>
                  </a:lnTo>
                  <a:lnTo>
                    <a:pt x="167181" y="82714"/>
                  </a:lnTo>
                  <a:lnTo>
                    <a:pt x="324394" y="65882"/>
                  </a:lnTo>
                  <a:cubicBezTo>
                    <a:pt x="763270" y="23866"/>
                    <a:pt x="1266212" y="0"/>
                    <a:pt x="1800784" y="0"/>
                  </a:cubicBezTo>
                  <a:cubicBezTo>
                    <a:pt x="2335356" y="0"/>
                    <a:pt x="2838298" y="23866"/>
                    <a:pt x="3277174" y="65882"/>
                  </a:cubicBezTo>
                  <a:lnTo>
                    <a:pt x="3434389" y="82714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122" name="TextBox 16">
              <a:extLst>
                <a:ext uri="{FF2B5EF4-FFF2-40B4-BE49-F238E27FC236}">
                  <a16:creationId xmlns:a16="http://schemas.microsoft.com/office/drawing/2014/main" id="{49CBD127-56BB-4108-BE4C-8407C1DD805D}"/>
                </a:ext>
              </a:extLst>
            </p:cNvPr>
            <p:cNvSpPr txBox="1"/>
            <p:nvPr/>
          </p:nvSpPr>
          <p:spPr>
            <a:xfrm>
              <a:off x="6944979" y="3817985"/>
              <a:ext cx="3080357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Crediting Method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EB6177-C8EA-41EA-AD37-55E3DA906121}"/>
              </a:ext>
            </a:extLst>
          </p:cNvPr>
          <p:cNvGrpSpPr/>
          <p:nvPr/>
        </p:nvGrpSpPr>
        <p:grpSpPr>
          <a:xfrm>
            <a:off x="7053499" y="4319768"/>
            <a:ext cx="3156194" cy="586115"/>
            <a:chOff x="6851553" y="4238176"/>
            <a:chExt cx="3267208" cy="606731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8B7543-0AAF-4E99-B81D-E0C1E21FD59C}"/>
                </a:ext>
              </a:extLst>
            </p:cNvPr>
            <p:cNvSpPr/>
            <p:nvPr/>
          </p:nvSpPr>
          <p:spPr>
            <a:xfrm rot="10800000">
              <a:off x="6851553" y="4238176"/>
              <a:ext cx="3267208" cy="606731"/>
            </a:xfrm>
            <a:custGeom>
              <a:avLst/>
              <a:gdLst>
                <a:gd name="connsiteX0" fmla="*/ 1 w 3506426"/>
                <a:gd name="connsiteY0" fmla="*/ 995660 h 995660"/>
                <a:gd name="connsiteX1" fmla="*/ 0 w 3506426"/>
                <a:gd name="connsiteY1" fmla="*/ 995660 h 995660"/>
                <a:gd name="connsiteX2" fmla="*/ 286182 w 3506426"/>
                <a:gd name="connsiteY2" fmla="*/ 65087 h 995660"/>
                <a:gd name="connsiteX3" fmla="*/ 547576 w 3506426"/>
                <a:gd name="connsiteY3" fmla="*/ 42896 h 995660"/>
                <a:gd name="connsiteX4" fmla="*/ 1753212 w 3506426"/>
                <a:gd name="connsiteY4" fmla="*/ 0 h 995660"/>
                <a:gd name="connsiteX5" fmla="*/ 2958848 w 3506426"/>
                <a:gd name="connsiteY5" fmla="*/ 42896 h 995660"/>
                <a:gd name="connsiteX6" fmla="*/ 3220245 w 3506426"/>
                <a:gd name="connsiteY6" fmla="*/ 65088 h 995660"/>
                <a:gd name="connsiteX7" fmla="*/ 3506426 w 3506426"/>
                <a:gd name="connsiteY7" fmla="*/ 995660 h 995660"/>
                <a:gd name="connsiteX8" fmla="*/ 3506426 w 3506426"/>
                <a:gd name="connsiteY8" fmla="*/ 995660 h 995660"/>
                <a:gd name="connsiteX9" fmla="*/ 3386817 w 3506426"/>
                <a:gd name="connsiteY9" fmla="*/ 606731 h 995660"/>
                <a:gd name="connsiteX10" fmla="*/ 3229602 w 3506426"/>
                <a:gd name="connsiteY10" fmla="*/ 589899 h 995660"/>
                <a:gd name="connsiteX11" fmla="*/ 1753212 w 3506426"/>
                <a:gd name="connsiteY11" fmla="*/ 524017 h 995660"/>
                <a:gd name="connsiteX12" fmla="*/ 276822 w 3506426"/>
                <a:gd name="connsiteY12" fmla="*/ 589899 h 995660"/>
                <a:gd name="connsiteX13" fmla="*/ 119609 w 3506426"/>
                <a:gd name="connsiteY13" fmla="*/ 606731 h 995660"/>
                <a:gd name="connsiteX0" fmla="*/ 1 w 3506426"/>
                <a:gd name="connsiteY0" fmla="*/ 995660 h 995660"/>
                <a:gd name="connsiteX1" fmla="*/ 0 w 3506426"/>
                <a:gd name="connsiteY1" fmla="*/ 995660 h 995660"/>
                <a:gd name="connsiteX2" fmla="*/ 286182 w 3506426"/>
                <a:gd name="connsiteY2" fmla="*/ 65087 h 995660"/>
                <a:gd name="connsiteX3" fmla="*/ 547576 w 3506426"/>
                <a:gd name="connsiteY3" fmla="*/ 42896 h 995660"/>
                <a:gd name="connsiteX4" fmla="*/ 1753212 w 3506426"/>
                <a:gd name="connsiteY4" fmla="*/ 0 h 995660"/>
                <a:gd name="connsiteX5" fmla="*/ 2958848 w 3506426"/>
                <a:gd name="connsiteY5" fmla="*/ 42896 h 995660"/>
                <a:gd name="connsiteX6" fmla="*/ 3220245 w 3506426"/>
                <a:gd name="connsiteY6" fmla="*/ 65088 h 995660"/>
                <a:gd name="connsiteX7" fmla="*/ 3506426 w 3506426"/>
                <a:gd name="connsiteY7" fmla="*/ 995660 h 995660"/>
                <a:gd name="connsiteX8" fmla="*/ 3386817 w 3506426"/>
                <a:gd name="connsiteY8" fmla="*/ 606731 h 995660"/>
                <a:gd name="connsiteX9" fmla="*/ 3229602 w 3506426"/>
                <a:gd name="connsiteY9" fmla="*/ 589899 h 995660"/>
                <a:gd name="connsiteX10" fmla="*/ 1753212 w 3506426"/>
                <a:gd name="connsiteY10" fmla="*/ 524017 h 995660"/>
                <a:gd name="connsiteX11" fmla="*/ 276822 w 3506426"/>
                <a:gd name="connsiteY11" fmla="*/ 589899 h 995660"/>
                <a:gd name="connsiteX12" fmla="*/ 119609 w 3506426"/>
                <a:gd name="connsiteY12" fmla="*/ 606731 h 995660"/>
                <a:gd name="connsiteX13" fmla="*/ 1 w 3506426"/>
                <a:gd name="connsiteY13" fmla="*/ 995660 h 995660"/>
                <a:gd name="connsiteX0" fmla="*/ 1 w 3386817"/>
                <a:gd name="connsiteY0" fmla="*/ 995660 h 995660"/>
                <a:gd name="connsiteX1" fmla="*/ 0 w 3386817"/>
                <a:gd name="connsiteY1" fmla="*/ 995660 h 995660"/>
                <a:gd name="connsiteX2" fmla="*/ 286182 w 3386817"/>
                <a:gd name="connsiteY2" fmla="*/ 65087 h 995660"/>
                <a:gd name="connsiteX3" fmla="*/ 547576 w 3386817"/>
                <a:gd name="connsiteY3" fmla="*/ 42896 h 995660"/>
                <a:gd name="connsiteX4" fmla="*/ 1753212 w 3386817"/>
                <a:gd name="connsiteY4" fmla="*/ 0 h 995660"/>
                <a:gd name="connsiteX5" fmla="*/ 2958848 w 3386817"/>
                <a:gd name="connsiteY5" fmla="*/ 42896 h 995660"/>
                <a:gd name="connsiteX6" fmla="*/ 3220245 w 3386817"/>
                <a:gd name="connsiteY6" fmla="*/ 65088 h 995660"/>
                <a:gd name="connsiteX7" fmla="*/ 3386817 w 3386817"/>
                <a:gd name="connsiteY7" fmla="*/ 606731 h 995660"/>
                <a:gd name="connsiteX8" fmla="*/ 3229602 w 3386817"/>
                <a:gd name="connsiteY8" fmla="*/ 589899 h 995660"/>
                <a:gd name="connsiteX9" fmla="*/ 1753212 w 3386817"/>
                <a:gd name="connsiteY9" fmla="*/ 524017 h 995660"/>
                <a:gd name="connsiteX10" fmla="*/ 276822 w 3386817"/>
                <a:gd name="connsiteY10" fmla="*/ 589899 h 995660"/>
                <a:gd name="connsiteX11" fmla="*/ 119609 w 3386817"/>
                <a:gd name="connsiteY11" fmla="*/ 606731 h 995660"/>
                <a:gd name="connsiteX12" fmla="*/ 1 w 3386817"/>
                <a:gd name="connsiteY12" fmla="*/ 995660 h 995660"/>
                <a:gd name="connsiteX0" fmla="*/ 119609 w 3386817"/>
                <a:gd name="connsiteY0" fmla="*/ 606731 h 995660"/>
                <a:gd name="connsiteX1" fmla="*/ 0 w 3386817"/>
                <a:gd name="connsiteY1" fmla="*/ 995660 h 995660"/>
                <a:gd name="connsiteX2" fmla="*/ 286182 w 3386817"/>
                <a:gd name="connsiteY2" fmla="*/ 65087 h 995660"/>
                <a:gd name="connsiteX3" fmla="*/ 547576 w 3386817"/>
                <a:gd name="connsiteY3" fmla="*/ 42896 h 995660"/>
                <a:gd name="connsiteX4" fmla="*/ 1753212 w 3386817"/>
                <a:gd name="connsiteY4" fmla="*/ 0 h 995660"/>
                <a:gd name="connsiteX5" fmla="*/ 2958848 w 3386817"/>
                <a:gd name="connsiteY5" fmla="*/ 42896 h 995660"/>
                <a:gd name="connsiteX6" fmla="*/ 3220245 w 3386817"/>
                <a:gd name="connsiteY6" fmla="*/ 65088 h 995660"/>
                <a:gd name="connsiteX7" fmla="*/ 3386817 w 3386817"/>
                <a:gd name="connsiteY7" fmla="*/ 606731 h 995660"/>
                <a:gd name="connsiteX8" fmla="*/ 3229602 w 3386817"/>
                <a:gd name="connsiteY8" fmla="*/ 589899 h 995660"/>
                <a:gd name="connsiteX9" fmla="*/ 1753212 w 3386817"/>
                <a:gd name="connsiteY9" fmla="*/ 524017 h 995660"/>
                <a:gd name="connsiteX10" fmla="*/ 276822 w 3386817"/>
                <a:gd name="connsiteY10" fmla="*/ 589899 h 995660"/>
                <a:gd name="connsiteX11" fmla="*/ 119609 w 3386817"/>
                <a:gd name="connsiteY11" fmla="*/ 606731 h 995660"/>
                <a:gd name="connsiteX0" fmla="*/ 0 w 3267208"/>
                <a:gd name="connsiteY0" fmla="*/ 606731 h 606731"/>
                <a:gd name="connsiteX1" fmla="*/ 166573 w 3267208"/>
                <a:gd name="connsiteY1" fmla="*/ 65087 h 606731"/>
                <a:gd name="connsiteX2" fmla="*/ 427967 w 3267208"/>
                <a:gd name="connsiteY2" fmla="*/ 42896 h 606731"/>
                <a:gd name="connsiteX3" fmla="*/ 1633603 w 3267208"/>
                <a:gd name="connsiteY3" fmla="*/ 0 h 606731"/>
                <a:gd name="connsiteX4" fmla="*/ 2839239 w 3267208"/>
                <a:gd name="connsiteY4" fmla="*/ 42896 h 606731"/>
                <a:gd name="connsiteX5" fmla="*/ 3100636 w 3267208"/>
                <a:gd name="connsiteY5" fmla="*/ 65088 h 606731"/>
                <a:gd name="connsiteX6" fmla="*/ 3267208 w 3267208"/>
                <a:gd name="connsiteY6" fmla="*/ 606731 h 606731"/>
                <a:gd name="connsiteX7" fmla="*/ 3109993 w 3267208"/>
                <a:gd name="connsiteY7" fmla="*/ 589899 h 606731"/>
                <a:gd name="connsiteX8" fmla="*/ 1633603 w 3267208"/>
                <a:gd name="connsiteY8" fmla="*/ 524017 h 606731"/>
                <a:gd name="connsiteX9" fmla="*/ 157213 w 3267208"/>
                <a:gd name="connsiteY9" fmla="*/ 589899 h 606731"/>
                <a:gd name="connsiteX10" fmla="*/ 0 w 3267208"/>
                <a:gd name="connsiteY10" fmla="*/ 606731 h 60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7208" h="606731">
                  <a:moveTo>
                    <a:pt x="0" y="606731"/>
                  </a:moveTo>
                  <a:lnTo>
                    <a:pt x="166573" y="65087"/>
                  </a:lnTo>
                  <a:lnTo>
                    <a:pt x="427967" y="42896"/>
                  </a:lnTo>
                  <a:cubicBezTo>
                    <a:pt x="798531" y="15274"/>
                    <a:pt x="1205946" y="0"/>
                    <a:pt x="1633603" y="0"/>
                  </a:cubicBezTo>
                  <a:cubicBezTo>
                    <a:pt x="2061261" y="0"/>
                    <a:pt x="2468675" y="15274"/>
                    <a:pt x="2839239" y="42896"/>
                  </a:cubicBezTo>
                  <a:lnTo>
                    <a:pt x="3100636" y="65088"/>
                  </a:lnTo>
                  <a:lnTo>
                    <a:pt x="3267208" y="606731"/>
                  </a:lnTo>
                  <a:lnTo>
                    <a:pt x="3109993" y="589899"/>
                  </a:lnTo>
                  <a:cubicBezTo>
                    <a:pt x="2671117" y="547883"/>
                    <a:pt x="2168175" y="524017"/>
                    <a:pt x="1633603" y="524017"/>
                  </a:cubicBezTo>
                  <a:cubicBezTo>
                    <a:pt x="1099031" y="524017"/>
                    <a:pt x="596089" y="547883"/>
                    <a:pt x="157213" y="589899"/>
                  </a:cubicBezTo>
                  <a:lnTo>
                    <a:pt x="0" y="606731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123" name="TextBox 16">
              <a:extLst>
                <a:ext uri="{FF2B5EF4-FFF2-40B4-BE49-F238E27FC236}">
                  <a16:creationId xmlns:a16="http://schemas.microsoft.com/office/drawing/2014/main" id="{F77BADB4-0AEC-4E5E-AE71-35DFF6D62F2F}"/>
                </a:ext>
              </a:extLst>
            </p:cNvPr>
            <p:cNvSpPr txBox="1"/>
            <p:nvPr/>
          </p:nvSpPr>
          <p:spPr>
            <a:xfrm>
              <a:off x="6944978" y="4341310"/>
              <a:ext cx="3080357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Crediting Period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E7AB95-6F4A-4A14-8C53-D214B9819887}"/>
              </a:ext>
            </a:extLst>
          </p:cNvPr>
          <p:cNvGrpSpPr/>
          <p:nvPr/>
        </p:nvGrpSpPr>
        <p:grpSpPr>
          <a:xfrm>
            <a:off x="7214410" y="4843008"/>
            <a:ext cx="2834369" cy="569087"/>
            <a:chOff x="7018124" y="4779820"/>
            <a:chExt cx="2934063" cy="589104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9A7C8E7-5766-434B-A181-3D82A4A4085E}"/>
                </a:ext>
              </a:extLst>
            </p:cNvPr>
            <p:cNvSpPr/>
            <p:nvPr/>
          </p:nvSpPr>
          <p:spPr>
            <a:xfrm rot="10800000">
              <a:off x="7018124" y="4779820"/>
              <a:ext cx="2934063" cy="589104"/>
            </a:xfrm>
            <a:custGeom>
              <a:avLst/>
              <a:gdLst>
                <a:gd name="connsiteX0" fmla="*/ 0 w 3194712"/>
                <a:gd name="connsiteY0" fmla="*/ 1012877 h 1012877"/>
                <a:gd name="connsiteX1" fmla="*/ 0 w 3194712"/>
                <a:gd name="connsiteY1" fmla="*/ 1012877 h 1012877"/>
                <a:gd name="connsiteX2" fmla="*/ 295797 w 3194712"/>
                <a:gd name="connsiteY2" fmla="*/ 51040 h 1012877"/>
                <a:gd name="connsiteX3" fmla="*/ 391719 w 3194712"/>
                <a:gd name="connsiteY3" fmla="*/ 42896 h 1012877"/>
                <a:gd name="connsiteX4" fmla="*/ 1597355 w 3194712"/>
                <a:gd name="connsiteY4" fmla="*/ 0 h 1012877"/>
                <a:gd name="connsiteX5" fmla="*/ 2802991 w 3194712"/>
                <a:gd name="connsiteY5" fmla="*/ 42896 h 1012877"/>
                <a:gd name="connsiteX6" fmla="*/ 2898916 w 3194712"/>
                <a:gd name="connsiteY6" fmla="*/ 51040 h 1012877"/>
                <a:gd name="connsiteX7" fmla="*/ 3194712 w 3194712"/>
                <a:gd name="connsiteY7" fmla="*/ 1012877 h 1012877"/>
                <a:gd name="connsiteX8" fmla="*/ 3194712 w 3194712"/>
                <a:gd name="connsiteY8" fmla="*/ 1012877 h 1012877"/>
                <a:gd name="connsiteX9" fmla="*/ 3064388 w 3194712"/>
                <a:gd name="connsiteY9" fmla="*/ 589104 h 1012877"/>
                <a:gd name="connsiteX10" fmla="*/ 2802991 w 3194712"/>
                <a:gd name="connsiteY10" fmla="*/ 566912 h 1012877"/>
                <a:gd name="connsiteX11" fmla="*/ 1597355 w 3194712"/>
                <a:gd name="connsiteY11" fmla="*/ 524016 h 1012877"/>
                <a:gd name="connsiteX12" fmla="*/ 391719 w 3194712"/>
                <a:gd name="connsiteY12" fmla="*/ 566912 h 1012877"/>
                <a:gd name="connsiteX13" fmla="*/ 130325 w 3194712"/>
                <a:gd name="connsiteY13" fmla="*/ 589103 h 1012877"/>
                <a:gd name="connsiteX0" fmla="*/ 0 w 3194712"/>
                <a:gd name="connsiteY0" fmla="*/ 1012877 h 1012877"/>
                <a:gd name="connsiteX1" fmla="*/ 0 w 3194712"/>
                <a:gd name="connsiteY1" fmla="*/ 1012877 h 1012877"/>
                <a:gd name="connsiteX2" fmla="*/ 295797 w 3194712"/>
                <a:gd name="connsiteY2" fmla="*/ 51040 h 1012877"/>
                <a:gd name="connsiteX3" fmla="*/ 391719 w 3194712"/>
                <a:gd name="connsiteY3" fmla="*/ 42896 h 1012877"/>
                <a:gd name="connsiteX4" fmla="*/ 1597355 w 3194712"/>
                <a:gd name="connsiteY4" fmla="*/ 0 h 1012877"/>
                <a:gd name="connsiteX5" fmla="*/ 2802991 w 3194712"/>
                <a:gd name="connsiteY5" fmla="*/ 42896 h 1012877"/>
                <a:gd name="connsiteX6" fmla="*/ 2898916 w 3194712"/>
                <a:gd name="connsiteY6" fmla="*/ 51040 h 1012877"/>
                <a:gd name="connsiteX7" fmla="*/ 3194712 w 3194712"/>
                <a:gd name="connsiteY7" fmla="*/ 1012877 h 1012877"/>
                <a:gd name="connsiteX8" fmla="*/ 3064388 w 3194712"/>
                <a:gd name="connsiteY8" fmla="*/ 589104 h 1012877"/>
                <a:gd name="connsiteX9" fmla="*/ 2802991 w 3194712"/>
                <a:gd name="connsiteY9" fmla="*/ 566912 h 1012877"/>
                <a:gd name="connsiteX10" fmla="*/ 1597355 w 3194712"/>
                <a:gd name="connsiteY10" fmla="*/ 524016 h 1012877"/>
                <a:gd name="connsiteX11" fmla="*/ 391719 w 3194712"/>
                <a:gd name="connsiteY11" fmla="*/ 566912 h 1012877"/>
                <a:gd name="connsiteX12" fmla="*/ 130325 w 3194712"/>
                <a:gd name="connsiteY12" fmla="*/ 589103 h 1012877"/>
                <a:gd name="connsiteX13" fmla="*/ 0 w 3194712"/>
                <a:gd name="connsiteY13" fmla="*/ 1012877 h 1012877"/>
                <a:gd name="connsiteX0" fmla="*/ 130325 w 3194712"/>
                <a:gd name="connsiteY0" fmla="*/ 589103 h 1012877"/>
                <a:gd name="connsiteX1" fmla="*/ 0 w 3194712"/>
                <a:gd name="connsiteY1" fmla="*/ 1012877 h 1012877"/>
                <a:gd name="connsiteX2" fmla="*/ 295797 w 3194712"/>
                <a:gd name="connsiteY2" fmla="*/ 51040 h 1012877"/>
                <a:gd name="connsiteX3" fmla="*/ 391719 w 3194712"/>
                <a:gd name="connsiteY3" fmla="*/ 42896 h 1012877"/>
                <a:gd name="connsiteX4" fmla="*/ 1597355 w 3194712"/>
                <a:gd name="connsiteY4" fmla="*/ 0 h 1012877"/>
                <a:gd name="connsiteX5" fmla="*/ 2802991 w 3194712"/>
                <a:gd name="connsiteY5" fmla="*/ 42896 h 1012877"/>
                <a:gd name="connsiteX6" fmla="*/ 2898916 w 3194712"/>
                <a:gd name="connsiteY6" fmla="*/ 51040 h 1012877"/>
                <a:gd name="connsiteX7" fmla="*/ 3194712 w 3194712"/>
                <a:gd name="connsiteY7" fmla="*/ 1012877 h 1012877"/>
                <a:gd name="connsiteX8" fmla="*/ 3064388 w 3194712"/>
                <a:gd name="connsiteY8" fmla="*/ 589104 h 1012877"/>
                <a:gd name="connsiteX9" fmla="*/ 2802991 w 3194712"/>
                <a:gd name="connsiteY9" fmla="*/ 566912 h 1012877"/>
                <a:gd name="connsiteX10" fmla="*/ 1597355 w 3194712"/>
                <a:gd name="connsiteY10" fmla="*/ 524016 h 1012877"/>
                <a:gd name="connsiteX11" fmla="*/ 391719 w 3194712"/>
                <a:gd name="connsiteY11" fmla="*/ 566912 h 1012877"/>
                <a:gd name="connsiteX12" fmla="*/ 130325 w 3194712"/>
                <a:gd name="connsiteY12" fmla="*/ 589103 h 1012877"/>
                <a:gd name="connsiteX0" fmla="*/ 0 w 3064387"/>
                <a:gd name="connsiteY0" fmla="*/ 589103 h 1012877"/>
                <a:gd name="connsiteX1" fmla="*/ 165472 w 3064387"/>
                <a:gd name="connsiteY1" fmla="*/ 51040 h 1012877"/>
                <a:gd name="connsiteX2" fmla="*/ 261394 w 3064387"/>
                <a:gd name="connsiteY2" fmla="*/ 42896 h 1012877"/>
                <a:gd name="connsiteX3" fmla="*/ 1467030 w 3064387"/>
                <a:gd name="connsiteY3" fmla="*/ 0 h 1012877"/>
                <a:gd name="connsiteX4" fmla="*/ 2672666 w 3064387"/>
                <a:gd name="connsiteY4" fmla="*/ 42896 h 1012877"/>
                <a:gd name="connsiteX5" fmla="*/ 2768591 w 3064387"/>
                <a:gd name="connsiteY5" fmla="*/ 51040 h 1012877"/>
                <a:gd name="connsiteX6" fmla="*/ 3064387 w 3064387"/>
                <a:gd name="connsiteY6" fmla="*/ 1012877 h 1012877"/>
                <a:gd name="connsiteX7" fmla="*/ 2934063 w 3064387"/>
                <a:gd name="connsiteY7" fmla="*/ 589104 h 1012877"/>
                <a:gd name="connsiteX8" fmla="*/ 2672666 w 3064387"/>
                <a:gd name="connsiteY8" fmla="*/ 566912 h 1012877"/>
                <a:gd name="connsiteX9" fmla="*/ 1467030 w 3064387"/>
                <a:gd name="connsiteY9" fmla="*/ 524016 h 1012877"/>
                <a:gd name="connsiteX10" fmla="*/ 261394 w 3064387"/>
                <a:gd name="connsiteY10" fmla="*/ 566912 h 1012877"/>
                <a:gd name="connsiteX11" fmla="*/ 0 w 3064387"/>
                <a:gd name="connsiteY11" fmla="*/ 589103 h 1012877"/>
                <a:gd name="connsiteX0" fmla="*/ 0 w 2934063"/>
                <a:gd name="connsiteY0" fmla="*/ 589103 h 589104"/>
                <a:gd name="connsiteX1" fmla="*/ 165472 w 2934063"/>
                <a:gd name="connsiteY1" fmla="*/ 51040 h 589104"/>
                <a:gd name="connsiteX2" fmla="*/ 261394 w 2934063"/>
                <a:gd name="connsiteY2" fmla="*/ 42896 h 589104"/>
                <a:gd name="connsiteX3" fmla="*/ 1467030 w 2934063"/>
                <a:gd name="connsiteY3" fmla="*/ 0 h 589104"/>
                <a:gd name="connsiteX4" fmla="*/ 2672666 w 2934063"/>
                <a:gd name="connsiteY4" fmla="*/ 42896 h 589104"/>
                <a:gd name="connsiteX5" fmla="*/ 2768591 w 2934063"/>
                <a:gd name="connsiteY5" fmla="*/ 51040 h 589104"/>
                <a:gd name="connsiteX6" fmla="*/ 2934063 w 2934063"/>
                <a:gd name="connsiteY6" fmla="*/ 589104 h 589104"/>
                <a:gd name="connsiteX7" fmla="*/ 2672666 w 2934063"/>
                <a:gd name="connsiteY7" fmla="*/ 566912 h 589104"/>
                <a:gd name="connsiteX8" fmla="*/ 1467030 w 2934063"/>
                <a:gd name="connsiteY8" fmla="*/ 524016 h 589104"/>
                <a:gd name="connsiteX9" fmla="*/ 261394 w 2934063"/>
                <a:gd name="connsiteY9" fmla="*/ 566912 h 589104"/>
                <a:gd name="connsiteX10" fmla="*/ 0 w 2934063"/>
                <a:gd name="connsiteY10" fmla="*/ 589103 h 58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4063" h="589104">
                  <a:moveTo>
                    <a:pt x="0" y="589103"/>
                  </a:moveTo>
                  <a:lnTo>
                    <a:pt x="165472" y="51040"/>
                  </a:lnTo>
                  <a:lnTo>
                    <a:pt x="261394" y="42896"/>
                  </a:lnTo>
                  <a:cubicBezTo>
                    <a:pt x="631958" y="15275"/>
                    <a:pt x="1039373" y="0"/>
                    <a:pt x="1467030" y="0"/>
                  </a:cubicBezTo>
                  <a:cubicBezTo>
                    <a:pt x="1894688" y="0"/>
                    <a:pt x="2302102" y="15275"/>
                    <a:pt x="2672666" y="42896"/>
                  </a:cubicBezTo>
                  <a:lnTo>
                    <a:pt x="2768591" y="51040"/>
                  </a:lnTo>
                  <a:lnTo>
                    <a:pt x="2934063" y="589104"/>
                  </a:lnTo>
                  <a:lnTo>
                    <a:pt x="2672666" y="566912"/>
                  </a:lnTo>
                  <a:cubicBezTo>
                    <a:pt x="2302102" y="539290"/>
                    <a:pt x="1894688" y="524016"/>
                    <a:pt x="1467030" y="524016"/>
                  </a:cubicBezTo>
                  <a:cubicBezTo>
                    <a:pt x="1039373" y="524016"/>
                    <a:pt x="631958" y="539290"/>
                    <a:pt x="261394" y="566912"/>
                  </a:cubicBezTo>
                  <a:lnTo>
                    <a:pt x="0" y="589103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128" name="TextBox 16">
              <a:extLst>
                <a:ext uri="{FF2B5EF4-FFF2-40B4-BE49-F238E27FC236}">
                  <a16:creationId xmlns:a16="http://schemas.microsoft.com/office/drawing/2014/main" id="{9A64DF28-E3A3-4DEA-BEF6-6FEE48CBD994}"/>
                </a:ext>
              </a:extLst>
            </p:cNvPr>
            <p:cNvSpPr txBox="1"/>
            <p:nvPr/>
          </p:nvSpPr>
          <p:spPr>
            <a:xfrm>
              <a:off x="7183596" y="4855670"/>
              <a:ext cx="2603121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Performance Rider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68DC8B-84E5-43BF-BE9A-8CB7424C9D10}"/>
              </a:ext>
            </a:extLst>
          </p:cNvPr>
          <p:cNvGrpSpPr/>
          <p:nvPr/>
        </p:nvGrpSpPr>
        <p:grpSpPr>
          <a:xfrm>
            <a:off x="7374260" y="5362789"/>
            <a:ext cx="2514670" cy="555517"/>
            <a:chOff x="7183596" y="5317883"/>
            <a:chExt cx="2603119" cy="575056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F248DBE-1AD4-4C75-BDBC-029CE21474A0}"/>
                </a:ext>
              </a:extLst>
            </p:cNvPr>
            <p:cNvSpPr/>
            <p:nvPr/>
          </p:nvSpPr>
          <p:spPr>
            <a:xfrm rot="10800000">
              <a:off x="7183596" y="5317883"/>
              <a:ext cx="2603119" cy="575056"/>
            </a:xfrm>
            <a:custGeom>
              <a:avLst/>
              <a:gdLst>
                <a:gd name="connsiteX0" fmla="*/ 0 w 2742668"/>
                <a:gd name="connsiteY0" fmla="*/ 1028824 h 1028824"/>
                <a:gd name="connsiteX1" fmla="*/ 0 w 2742668"/>
                <a:gd name="connsiteY1" fmla="*/ 1028824 h 1028824"/>
                <a:gd name="connsiteX2" fmla="*/ 304575 w 2742668"/>
                <a:gd name="connsiteY2" fmla="*/ 38439 h 1028824"/>
                <a:gd name="connsiteX3" fmla="*/ 520044 w 2742668"/>
                <a:gd name="connsiteY3" fmla="*/ 24541 h 1028824"/>
                <a:gd name="connsiteX4" fmla="*/ 1441107 w 2742668"/>
                <a:gd name="connsiteY4" fmla="*/ 0 h 1028824"/>
                <a:gd name="connsiteX5" fmla="*/ 2362170 w 2742668"/>
                <a:gd name="connsiteY5" fmla="*/ 24541 h 1028824"/>
                <a:gd name="connsiteX6" fmla="*/ 2577641 w 2742668"/>
                <a:gd name="connsiteY6" fmla="*/ 38439 h 1028824"/>
                <a:gd name="connsiteX7" fmla="*/ 2742668 w 2742668"/>
                <a:gd name="connsiteY7" fmla="*/ 575056 h 1028824"/>
                <a:gd name="connsiteX8" fmla="*/ 2646743 w 2742668"/>
                <a:gd name="connsiteY8" fmla="*/ 566912 h 1028824"/>
                <a:gd name="connsiteX9" fmla="*/ 1441107 w 2742668"/>
                <a:gd name="connsiteY9" fmla="*/ 524016 h 1028824"/>
                <a:gd name="connsiteX10" fmla="*/ 235471 w 2742668"/>
                <a:gd name="connsiteY10" fmla="*/ 566912 h 1028824"/>
                <a:gd name="connsiteX11" fmla="*/ 139549 w 2742668"/>
                <a:gd name="connsiteY11" fmla="*/ 575056 h 1028824"/>
                <a:gd name="connsiteX0" fmla="*/ 139549 w 2742668"/>
                <a:gd name="connsiteY0" fmla="*/ 575056 h 1028824"/>
                <a:gd name="connsiteX1" fmla="*/ 0 w 2742668"/>
                <a:gd name="connsiteY1" fmla="*/ 1028824 h 1028824"/>
                <a:gd name="connsiteX2" fmla="*/ 304575 w 2742668"/>
                <a:gd name="connsiteY2" fmla="*/ 38439 h 1028824"/>
                <a:gd name="connsiteX3" fmla="*/ 520044 w 2742668"/>
                <a:gd name="connsiteY3" fmla="*/ 24541 h 1028824"/>
                <a:gd name="connsiteX4" fmla="*/ 1441107 w 2742668"/>
                <a:gd name="connsiteY4" fmla="*/ 0 h 1028824"/>
                <a:gd name="connsiteX5" fmla="*/ 2362170 w 2742668"/>
                <a:gd name="connsiteY5" fmla="*/ 24541 h 1028824"/>
                <a:gd name="connsiteX6" fmla="*/ 2577641 w 2742668"/>
                <a:gd name="connsiteY6" fmla="*/ 38439 h 1028824"/>
                <a:gd name="connsiteX7" fmla="*/ 2742668 w 2742668"/>
                <a:gd name="connsiteY7" fmla="*/ 575056 h 1028824"/>
                <a:gd name="connsiteX8" fmla="*/ 2646743 w 2742668"/>
                <a:gd name="connsiteY8" fmla="*/ 566912 h 1028824"/>
                <a:gd name="connsiteX9" fmla="*/ 1441107 w 2742668"/>
                <a:gd name="connsiteY9" fmla="*/ 524016 h 1028824"/>
                <a:gd name="connsiteX10" fmla="*/ 235471 w 2742668"/>
                <a:gd name="connsiteY10" fmla="*/ 566912 h 1028824"/>
                <a:gd name="connsiteX11" fmla="*/ 139549 w 2742668"/>
                <a:gd name="connsiteY11" fmla="*/ 575056 h 1028824"/>
                <a:gd name="connsiteX0" fmla="*/ 0 w 2603119"/>
                <a:gd name="connsiteY0" fmla="*/ 575056 h 575056"/>
                <a:gd name="connsiteX1" fmla="*/ 165026 w 2603119"/>
                <a:gd name="connsiteY1" fmla="*/ 38439 h 575056"/>
                <a:gd name="connsiteX2" fmla="*/ 380495 w 2603119"/>
                <a:gd name="connsiteY2" fmla="*/ 24541 h 575056"/>
                <a:gd name="connsiteX3" fmla="*/ 1301558 w 2603119"/>
                <a:gd name="connsiteY3" fmla="*/ 0 h 575056"/>
                <a:gd name="connsiteX4" fmla="*/ 2222621 w 2603119"/>
                <a:gd name="connsiteY4" fmla="*/ 24541 h 575056"/>
                <a:gd name="connsiteX5" fmla="*/ 2438092 w 2603119"/>
                <a:gd name="connsiteY5" fmla="*/ 38439 h 575056"/>
                <a:gd name="connsiteX6" fmla="*/ 2603119 w 2603119"/>
                <a:gd name="connsiteY6" fmla="*/ 575056 h 575056"/>
                <a:gd name="connsiteX7" fmla="*/ 2507194 w 2603119"/>
                <a:gd name="connsiteY7" fmla="*/ 566912 h 575056"/>
                <a:gd name="connsiteX8" fmla="*/ 1301558 w 2603119"/>
                <a:gd name="connsiteY8" fmla="*/ 524016 h 575056"/>
                <a:gd name="connsiteX9" fmla="*/ 95922 w 2603119"/>
                <a:gd name="connsiteY9" fmla="*/ 566912 h 575056"/>
                <a:gd name="connsiteX10" fmla="*/ 0 w 2603119"/>
                <a:gd name="connsiteY10" fmla="*/ 575056 h 57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3119" h="575056">
                  <a:moveTo>
                    <a:pt x="0" y="575056"/>
                  </a:moveTo>
                  <a:lnTo>
                    <a:pt x="165026" y="38439"/>
                  </a:lnTo>
                  <a:lnTo>
                    <a:pt x="380495" y="24541"/>
                  </a:lnTo>
                  <a:cubicBezTo>
                    <a:pt x="671459" y="8592"/>
                    <a:pt x="980815" y="0"/>
                    <a:pt x="1301558" y="0"/>
                  </a:cubicBezTo>
                  <a:cubicBezTo>
                    <a:pt x="1622301" y="0"/>
                    <a:pt x="1931658" y="8592"/>
                    <a:pt x="2222621" y="24541"/>
                  </a:cubicBezTo>
                  <a:lnTo>
                    <a:pt x="2438092" y="38439"/>
                  </a:lnTo>
                  <a:lnTo>
                    <a:pt x="2603119" y="575056"/>
                  </a:lnTo>
                  <a:lnTo>
                    <a:pt x="2507194" y="566912"/>
                  </a:lnTo>
                  <a:cubicBezTo>
                    <a:pt x="2136630" y="539291"/>
                    <a:pt x="1729216" y="524016"/>
                    <a:pt x="1301558" y="524016"/>
                  </a:cubicBezTo>
                  <a:cubicBezTo>
                    <a:pt x="873901" y="524016"/>
                    <a:pt x="466486" y="539291"/>
                    <a:pt x="95922" y="566912"/>
                  </a:cubicBezTo>
                  <a:lnTo>
                    <a:pt x="0" y="575056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129" name="TextBox 16">
              <a:extLst>
                <a:ext uri="{FF2B5EF4-FFF2-40B4-BE49-F238E27FC236}">
                  <a16:creationId xmlns:a16="http://schemas.microsoft.com/office/drawing/2014/main" id="{F2FED3ED-D9AC-4D39-808D-D30C14FFA316}"/>
                </a:ext>
              </a:extLst>
            </p:cNvPr>
            <p:cNvSpPr txBox="1"/>
            <p:nvPr/>
          </p:nvSpPr>
          <p:spPr>
            <a:xfrm>
              <a:off x="7274471" y="5387960"/>
              <a:ext cx="2421369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Premium Bonus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CC9906A-09B8-4D89-AED8-2B260400588F}"/>
              </a:ext>
            </a:extLst>
          </p:cNvPr>
          <p:cNvGrpSpPr/>
          <p:nvPr/>
        </p:nvGrpSpPr>
        <p:grpSpPr>
          <a:xfrm>
            <a:off x="5918917" y="418675"/>
            <a:ext cx="5425358" cy="943729"/>
            <a:chOff x="5918917" y="418675"/>
            <a:chExt cx="5425358" cy="9437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E87815-A6F2-4F37-9A2B-78D1EE762005}"/>
                </a:ext>
              </a:extLst>
            </p:cNvPr>
            <p:cNvGrpSpPr/>
            <p:nvPr/>
          </p:nvGrpSpPr>
          <p:grpSpPr>
            <a:xfrm>
              <a:off x="5924192" y="638288"/>
              <a:ext cx="5414807" cy="724116"/>
              <a:chOff x="5682525" y="427206"/>
              <a:chExt cx="5605264" cy="749586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DF5EBD1-9D2B-4577-AE77-BE6EDB7B85D9}"/>
                  </a:ext>
                </a:extLst>
              </p:cNvPr>
              <p:cNvSpPr/>
              <p:nvPr/>
            </p:nvSpPr>
            <p:spPr>
              <a:xfrm rot="10800000">
                <a:off x="5682525" y="427206"/>
                <a:ext cx="5605264" cy="749586"/>
              </a:xfrm>
              <a:custGeom>
                <a:avLst/>
                <a:gdLst>
                  <a:gd name="connsiteX0" fmla="*/ 27701 w 5605264"/>
                  <a:gd name="connsiteY0" fmla="*/ 749586 h 749586"/>
                  <a:gd name="connsiteX1" fmla="*/ 0 w 5605264"/>
                  <a:gd name="connsiteY1" fmla="*/ 739936 h 749586"/>
                  <a:gd name="connsiteX2" fmla="*/ 149920 w 5605264"/>
                  <a:gd name="connsiteY2" fmla="*/ 252443 h 749586"/>
                  <a:gd name="connsiteX3" fmla="*/ 234244 w 5605264"/>
                  <a:gd name="connsiteY3" fmla="*/ 229152 h 749586"/>
                  <a:gd name="connsiteX4" fmla="*/ 2802631 w 5605264"/>
                  <a:gd name="connsiteY4" fmla="*/ 0 h 749586"/>
                  <a:gd name="connsiteX5" fmla="*/ 5371018 w 5605264"/>
                  <a:gd name="connsiteY5" fmla="*/ 229152 h 749586"/>
                  <a:gd name="connsiteX6" fmla="*/ 5455345 w 5605264"/>
                  <a:gd name="connsiteY6" fmla="*/ 252444 h 749586"/>
                  <a:gd name="connsiteX7" fmla="*/ 5605264 w 5605264"/>
                  <a:gd name="connsiteY7" fmla="*/ 739936 h 749586"/>
                  <a:gd name="connsiteX8" fmla="*/ 5577563 w 5605264"/>
                  <a:gd name="connsiteY8" fmla="*/ 749585 h 749586"/>
                  <a:gd name="connsiteX9" fmla="*/ 5553675 w 5605264"/>
                  <a:gd name="connsiteY9" fmla="*/ 732413 h 749586"/>
                  <a:gd name="connsiteX10" fmla="*/ 2802632 w 5605264"/>
                  <a:gd name="connsiteY10" fmla="*/ 569925 h 749586"/>
                  <a:gd name="connsiteX11" fmla="*/ 51589 w 5605264"/>
                  <a:gd name="connsiteY11" fmla="*/ 732413 h 749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05264" h="749586">
                    <a:moveTo>
                      <a:pt x="27701" y="749586"/>
                    </a:moveTo>
                    <a:lnTo>
                      <a:pt x="0" y="739936"/>
                    </a:lnTo>
                    <a:lnTo>
                      <a:pt x="149920" y="252443"/>
                    </a:lnTo>
                    <a:lnTo>
                      <a:pt x="234244" y="229152"/>
                    </a:lnTo>
                    <a:cubicBezTo>
                      <a:pt x="790863" y="90898"/>
                      <a:pt x="1733487" y="0"/>
                      <a:pt x="2802631" y="0"/>
                    </a:cubicBezTo>
                    <a:cubicBezTo>
                      <a:pt x="3871775" y="0"/>
                      <a:pt x="4814399" y="90898"/>
                      <a:pt x="5371018" y="229152"/>
                    </a:cubicBezTo>
                    <a:lnTo>
                      <a:pt x="5455345" y="252444"/>
                    </a:lnTo>
                    <a:lnTo>
                      <a:pt x="5605264" y="739936"/>
                    </a:lnTo>
                    <a:lnTo>
                      <a:pt x="5577563" y="749585"/>
                    </a:lnTo>
                    <a:lnTo>
                      <a:pt x="5553675" y="732413"/>
                    </a:lnTo>
                    <a:cubicBezTo>
                      <a:pt x="5291831" y="639681"/>
                      <a:pt x="4159641" y="569925"/>
                      <a:pt x="2802632" y="569925"/>
                    </a:cubicBezTo>
                    <a:cubicBezTo>
                      <a:pt x="1445623" y="569925"/>
                      <a:pt x="313434" y="639681"/>
                      <a:pt x="51589" y="732413"/>
                    </a:cubicBezTo>
                    <a:close/>
                  </a:path>
                </a:pathLst>
              </a:custGeom>
              <a:solidFill>
                <a:srgbClr val="000044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LID4096"/>
              </a:p>
            </p:txBody>
          </p:sp>
          <p:sp>
            <p:nvSpPr>
              <p:cNvPr id="70" name="TextBox 16">
                <a:extLst>
                  <a:ext uri="{FF2B5EF4-FFF2-40B4-BE49-F238E27FC236}">
                    <a16:creationId xmlns:a16="http://schemas.microsoft.com/office/drawing/2014/main" id="{DF203879-DE6C-4055-9EEB-9D89E8059C3F}"/>
                  </a:ext>
                </a:extLst>
              </p:cNvPr>
              <p:cNvSpPr txBox="1"/>
              <p:nvPr/>
            </p:nvSpPr>
            <p:spPr>
              <a:xfrm>
                <a:off x="7183597" y="670285"/>
                <a:ext cx="2603121" cy="50292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Annuity Type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6EFB130-0FD3-4474-BF41-1C8606FF0F00}"/>
                </a:ext>
              </a:extLst>
            </p:cNvPr>
            <p:cNvGrpSpPr/>
            <p:nvPr/>
          </p:nvGrpSpPr>
          <p:grpSpPr>
            <a:xfrm>
              <a:off x="5918917" y="418675"/>
              <a:ext cx="5425358" cy="393532"/>
              <a:chOff x="5677064" y="199868"/>
              <a:chExt cx="5616186" cy="407374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C8BDBF4-5E4A-4D90-8570-416D3BA5EE67}"/>
                  </a:ext>
                </a:extLst>
              </p:cNvPr>
              <p:cNvSpPr/>
              <p:nvPr/>
            </p:nvSpPr>
            <p:spPr>
              <a:xfrm>
                <a:off x="5677064" y="199868"/>
                <a:ext cx="5616186" cy="406999"/>
              </a:xfrm>
              <a:prstGeom prst="ellipse">
                <a:avLst/>
              </a:prstGeom>
              <a:gradFill>
                <a:gsLst>
                  <a:gs pos="885">
                    <a:schemeClr val="bg2"/>
                  </a:gs>
                  <a:gs pos="57000">
                    <a:schemeClr val="accent1">
                      <a:lumMod val="4000"/>
                      <a:lumOff val="96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3" name="TextBox 16">
                <a:extLst>
                  <a:ext uri="{FF2B5EF4-FFF2-40B4-BE49-F238E27FC236}">
                    <a16:creationId xmlns:a16="http://schemas.microsoft.com/office/drawing/2014/main" id="{10AFCB9E-50FF-4957-B5BB-BADD5F0A5450}"/>
                  </a:ext>
                </a:extLst>
              </p:cNvPr>
              <p:cNvSpPr txBox="1"/>
              <p:nvPr/>
            </p:nvSpPr>
            <p:spPr>
              <a:xfrm>
                <a:off x="7155018" y="208989"/>
                <a:ext cx="2660277" cy="39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lumMod val="60000"/>
                          <a:lumOff val="40000"/>
                          <a:alpha val="0"/>
                        </a:schemeClr>
                      </a:solidFill>
                    </a:ln>
                    <a:solidFill>
                      <a:srgbClr val="000044"/>
                    </a:solidFill>
                    <a:cs typeface="Times New Roman" charset="0"/>
                  </a:rPr>
                  <a:t>10 LEVERS:</a:t>
                </a: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7FB1386-33EC-4DED-8138-57C24A05AFF5}"/>
              </a:ext>
            </a:extLst>
          </p:cNvPr>
          <p:cNvSpPr/>
          <p:nvPr/>
        </p:nvSpPr>
        <p:spPr>
          <a:xfrm>
            <a:off x="609600" y="6469357"/>
            <a:ext cx="2834368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</a:rPr>
              <a:t>* Some fees or limitations may still apply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6D996D0D-4286-4FC2-B0F7-7E53100CD7CF}"/>
              </a:ext>
            </a:extLst>
          </p:cNvPr>
          <p:cNvSpPr txBox="1"/>
          <p:nvPr/>
        </p:nvSpPr>
        <p:spPr>
          <a:xfrm>
            <a:off x="609600" y="2653432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2,600+ </a:t>
            </a:r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latin typeface="+mj-lt"/>
                <a:cs typeface="Times New Roman" charset="0"/>
              </a:rPr>
              <a:t>Carrier </a:t>
            </a:r>
          </a:p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latin typeface="+mj-lt"/>
                <a:cs typeface="Times New Roman" charset="0"/>
              </a:rPr>
              <a:t>Product Combinations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9733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283DD2C-BF08-1940-A4B9-0AE6A76242B8}"/>
              </a:ext>
            </a:extLst>
          </p:cNvPr>
          <p:cNvSpPr/>
          <p:nvPr/>
        </p:nvSpPr>
        <p:spPr>
          <a:xfrm>
            <a:off x="609600" y="419100"/>
            <a:ext cx="419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Simplified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 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Accumulation Annuity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7FB1386-33EC-4DED-8138-57C24A05AFF5}"/>
              </a:ext>
            </a:extLst>
          </p:cNvPr>
          <p:cNvSpPr/>
          <p:nvPr/>
        </p:nvSpPr>
        <p:spPr>
          <a:xfrm>
            <a:off x="609600" y="6469357"/>
            <a:ext cx="2834368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</a:rPr>
              <a:t>* Some fees or limitations may still apply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6D996D0D-4286-4FC2-B0F7-7E53100CD7CF}"/>
              </a:ext>
            </a:extLst>
          </p:cNvPr>
          <p:cNvSpPr txBox="1"/>
          <p:nvPr/>
        </p:nvSpPr>
        <p:spPr>
          <a:xfrm>
            <a:off x="609600" y="2653432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2,600+ </a:t>
            </a:r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latin typeface="+mj-lt"/>
                <a:cs typeface="Times New Roman" charset="0"/>
              </a:rPr>
              <a:t>Carrier </a:t>
            </a:r>
          </a:p>
          <a:p>
            <a:r>
              <a:rPr lang="en-US" sz="3600" b="1" dirty="0">
                <a:ln>
                  <a:solidFill>
                    <a:schemeClr val="accent1">
                      <a:lumMod val="60000"/>
                      <a:lumOff val="40000"/>
                      <a:alpha val="0"/>
                    </a:schemeClr>
                  </a:solidFill>
                </a:ln>
                <a:latin typeface="+mj-lt"/>
                <a:cs typeface="Times New Roman" charset="0"/>
              </a:rPr>
              <a:t>Product Combinations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6C249E8-8F2B-7843-976A-64A16E227F45}"/>
              </a:ext>
            </a:extLst>
          </p:cNvPr>
          <p:cNvGrpSpPr/>
          <p:nvPr/>
        </p:nvGrpSpPr>
        <p:grpSpPr>
          <a:xfrm>
            <a:off x="7533681" y="5881173"/>
            <a:ext cx="2195830" cy="758314"/>
            <a:chOff x="7348625" y="5854501"/>
            <a:chExt cx="2273065" cy="784986"/>
          </a:xfrm>
        </p:grpSpPr>
        <p:sp>
          <p:nvSpPr>
            <p:cNvPr id="94" name="Freeform: Shape 77">
              <a:extLst>
                <a:ext uri="{FF2B5EF4-FFF2-40B4-BE49-F238E27FC236}">
                  <a16:creationId xmlns:a16="http://schemas.microsoft.com/office/drawing/2014/main" id="{B6C5F61E-CDA7-2845-A75F-EC46011CE7DA}"/>
                </a:ext>
              </a:extLst>
            </p:cNvPr>
            <p:cNvSpPr/>
            <p:nvPr/>
          </p:nvSpPr>
          <p:spPr>
            <a:xfrm rot="10800000">
              <a:off x="7348625" y="5854501"/>
              <a:ext cx="2273065" cy="746324"/>
            </a:xfrm>
            <a:custGeom>
              <a:avLst/>
              <a:gdLst>
                <a:gd name="connsiteX0" fmla="*/ 2501486 w 2501486"/>
                <a:gd name="connsiteY0" fmla="*/ 1489077 h 1489077"/>
                <a:gd name="connsiteX1" fmla="*/ 2501485 w 2501486"/>
                <a:gd name="connsiteY1" fmla="*/ 1489077 h 1489077"/>
                <a:gd name="connsiteX2" fmla="*/ 2273065 w 2501486"/>
                <a:gd name="connsiteY2" fmla="*/ 746324 h 1489077"/>
                <a:gd name="connsiteX3" fmla="*/ 2057594 w 2501486"/>
                <a:gd name="connsiteY3" fmla="*/ 732426 h 1489077"/>
                <a:gd name="connsiteX4" fmla="*/ 1136531 w 2501486"/>
                <a:gd name="connsiteY4" fmla="*/ 707885 h 1489077"/>
                <a:gd name="connsiteX5" fmla="*/ 215468 w 2501486"/>
                <a:gd name="connsiteY5" fmla="*/ 732426 h 1489077"/>
                <a:gd name="connsiteX6" fmla="*/ 0 w 2501486"/>
                <a:gd name="connsiteY6" fmla="*/ 746324 h 1489077"/>
                <a:gd name="connsiteX7" fmla="*/ 229519 w 2501486"/>
                <a:gd name="connsiteY7" fmla="*/ 0 h 1489077"/>
                <a:gd name="connsiteX8" fmla="*/ 2043547 w 2501486"/>
                <a:gd name="connsiteY8" fmla="*/ 0 h 1489077"/>
                <a:gd name="connsiteX0" fmla="*/ 2043547 w 2501485"/>
                <a:gd name="connsiteY0" fmla="*/ 0 h 1489077"/>
                <a:gd name="connsiteX1" fmla="*/ 2501485 w 2501485"/>
                <a:gd name="connsiteY1" fmla="*/ 1489077 h 1489077"/>
                <a:gd name="connsiteX2" fmla="*/ 2273065 w 2501485"/>
                <a:gd name="connsiteY2" fmla="*/ 746324 h 1489077"/>
                <a:gd name="connsiteX3" fmla="*/ 2057594 w 2501485"/>
                <a:gd name="connsiteY3" fmla="*/ 732426 h 1489077"/>
                <a:gd name="connsiteX4" fmla="*/ 1136531 w 2501485"/>
                <a:gd name="connsiteY4" fmla="*/ 707885 h 1489077"/>
                <a:gd name="connsiteX5" fmla="*/ 215468 w 2501485"/>
                <a:gd name="connsiteY5" fmla="*/ 732426 h 1489077"/>
                <a:gd name="connsiteX6" fmla="*/ 0 w 2501485"/>
                <a:gd name="connsiteY6" fmla="*/ 746324 h 1489077"/>
                <a:gd name="connsiteX7" fmla="*/ 229519 w 2501485"/>
                <a:gd name="connsiteY7" fmla="*/ 0 h 1489077"/>
                <a:gd name="connsiteX8" fmla="*/ 2043547 w 2501485"/>
                <a:gd name="connsiteY8" fmla="*/ 0 h 1489077"/>
                <a:gd name="connsiteX0" fmla="*/ 2043547 w 2273065"/>
                <a:gd name="connsiteY0" fmla="*/ 0 h 746324"/>
                <a:gd name="connsiteX1" fmla="*/ 2273065 w 2273065"/>
                <a:gd name="connsiteY1" fmla="*/ 746324 h 746324"/>
                <a:gd name="connsiteX2" fmla="*/ 2057594 w 2273065"/>
                <a:gd name="connsiteY2" fmla="*/ 732426 h 746324"/>
                <a:gd name="connsiteX3" fmla="*/ 1136531 w 2273065"/>
                <a:gd name="connsiteY3" fmla="*/ 707885 h 746324"/>
                <a:gd name="connsiteX4" fmla="*/ 215468 w 2273065"/>
                <a:gd name="connsiteY4" fmla="*/ 732426 h 746324"/>
                <a:gd name="connsiteX5" fmla="*/ 0 w 2273065"/>
                <a:gd name="connsiteY5" fmla="*/ 746324 h 746324"/>
                <a:gd name="connsiteX6" fmla="*/ 229519 w 2273065"/>
                <a:gd name="connsiteY6" fmla="*/ 0 h 746324"/>
                <a:gd name="connsiteX7" fmla="*/ 2043547 w 2273065"/>
                <a:gd name="connsiteY7" fmla="*/ 0 h 746324"/>
                <a:gd name="connsiteX0" fmla="*/ 2043547 w 2273065"/>
                <a:gd name="connsiteY0" fmla="*/ 0 h 746324"/>
                <a:gd name="connsiteX1" fmla="*/ 2273065 w 2273065"/>
                <a:gd name="connsiteY1" fmla="*/ 746324 h 746324"/>
                <a:gd name="connsiteX2" fmla="*/ 2057594 w 2273065"/>
                <a:gd name="connsiteY2" fmla="*/ 732426 h 746324"/>
                <a:gd name="connsiteX3" fmla="*/ 1136531 w 2273065"/>
                <a:gd name="connsiteY3" fmla="*/ 707885 h 746324"/>
                <a:gd name="connsiteX4" fmla="*/ 215468 w 2273065"/>
                <a:gd name="connsiteY4" fmla="*/ 732426 h 746324"/>
                <a:gd name="connsiteX5" fmla="*/ 0 w 2273065"/>
                <a:gd name="connsiteY5" fmla="*/ 746324 h 746324"/>
                <a:gd name="connsiteX6" fmla="*/ 229519 w 2273065"/>
                <a:gd name="connsiteY6" fmla="*/ 0 h 746324"/>
                <a:gd name="connsiteX7" fmla="*/ 2134987 w 2273065"/>
                <a:gd name="connsiteY7" fmla="*/ 91440 h 746324"/>
                <a:gd name="connsiteX0" fmla="*/ 2043547 w 2273065"/>
                <a:gd name="connsiteY0" fmla="*/ 0 h 746324"/>
                <a:gd name="connsiteX1" fmla="*/ 2273065 w 2273065"/>
                <a:gd name="connsiteY1" fmla="*/ 746324 h 746324"/>
                <a:gd name="connsiteX2" fmla="*/ 2057594 w 2273065"/>
                <a:gd name="connsiteY2" fmla="*/ 732426 h 746324"/>
                <a:gd name="connsiteX3" fmla="*/ 1136531 w 2273065"/>
                <a:gd name="connsiteY3" fmla="*/ 707885 h 746324"/>
                <a:gd name="connsiteX4" fmla="*/ 215468 w 2273065"/>
                <a:gd name="connsiteY4" fmla="*/ 732426 h 746324"/>
                <a:gd name="connsiteX5" fmla="*/ 0 w 2273065"/>
                <a:gd name="connsiteY5" fmla="*/ 746324 h 746324"/>
                <a:gd name="connsiteX6" fmla="*/ 229519 w 2273065"/>
                <a:gd name="connsiteY6" fmla="*/ 0 h 74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3065" h="746324">
                  <a:moveTo>
                    <a:pt x="2043547" y="0"/>
                  </a:moveTo>
                  <a:lnTo>
                    <a:pt x="2273065" y="746324"/>
                  </a:lnTo>
                  <a:lnTo>
                    <a:pt x="2057594" y="732426"/>
                  </a:lnTo>
                  <a:cubicBezTo>
                    <a:pt x="1766631" y="716477"/>
                    <a:pt x="1457274" y="707885"/>
                    <a:pt x="1136531" y="707885"/>
                  </a:cubicBezTo>
                  <a:cubicBezTo>
                    <a:pt x="815788" y="707885"/>
                    <a:pt x="506432" y="716477"/>
                    <a:pt x="215468" y="732426"/>
                  </a:cubicBezTo>
                  <a:lnTo>
                    <a:pt x="0" y="746324"/>
                  </a:lnTo>
                  <a:lnTo>
                    <a:pt x="229519" y="0"/>
                  </a:lnTo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96" name="TextBox 16">
              <a:extLst>
                <a:ext uri="{FF2B5EF4-FFF2-40B4-BE49-F238E27FC236}">
                  <a16:creationId xmlns:a16="http://schemas.microsoft.com/office/drawing/2014/main" id="{9525C1AD-B6D8-274C-B592-0A07520284F0}"/>
                </a:ext>
              </a:extLst>
            </p:cNvPr>
            <p:cNvSpPr txBox="1"/>
            <p:nvPr/>
          </p:nvSpPr>
          <p:spPr>
            <a:xfrm>
              <a:off x="7433294" y="5873720"/>
              <a:ext cx="2085852" cy="70788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39D0E6B-0449-2C4A-B2D8-466EBD180F43}"/>
                </a:ext>
              </a:extLst>
            </p:cNvPr>
            <p:cNvSpPr/>
            <p:nvPr/>
          </p:nvSpPr>
          <p:spPr>
            <a:xfrm>
              <a:off x="7574756" y="6572691"/>
              <a:ext cx="1824037" cy="667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27869AB-6D11-0344-94BB-2021AE86E2CA}"/>
              </a:ext>
            </a:extLst>
          </p:cNvPr>
          <p:cNvGrpSpPr/>
          <p:nvPr/>
        </p:nvGrpSpPr>
        <p:grpSpPr>
          <a:xfrm>
            <a:off x="6069017" y="1118540"/>
            <a:ext cx="5125156" cy="750077"/>
            <a:chOff x="5832444" y="924350"/>
            <a:chExt cx="5305425" cy="776460"/>
          </a:xfrm>
          <a:solidFill>
            <a:srgbClr val="000044"/>
          </a:solidFill>
        </p:grpSpPr>
        <p:sp>
          <p:nvSpPr>
            <p:cNvPr id="102" name="Freeform: Shape 102">
              <a:extLst>
                <a:ext uri="{FF2B5EF4-FFF2-40B4-BE49-F238E27FC236}">
                  <a16:creationId xmlns:a16="http://schemas.microsoft.com/office/drawing/2014/main" id="{61C889DA-C068-B646-BB51-5511BBDF5E98}"/>
                </a:ext>
              </a:extLst>
            </p:cNvPr>
            <p:cNvSpPr/>
            <p:nvPr/>
          </p:nvSpPr>
          <p:spPr>
            <a:xfrm rot="10800000">
              <a:off x="5832444" y="924350"/>
              <a:ext cx="5305425" cy="776460"/>
            </a:xfrm>
            <a:custGeom>
              <a:avLst/>
              <a:gdLst>
                <a:gd name="connsiteX0" fmla="*/ 56436 w 5616186"/>
                <a:gd name="connsiteY0" fmla="*/ 1281709 h 1281709"/>
                <a:gd name="connsiteX1" fmla="*/ 0 w 5616186"/>
                <a:gd name="connsiteY1" fmla="*/ 1281709 h 1281709"/>
                <a:gd name="connsiteX2" fmla="*/ 326442 w 5616186"/>
                <a:gd name="connsiteY2" fmla="*/ 220221 h 1281709"/>
                <a:gd name="connsiteX3" fmla="*/ 418011 w 5616186"/>
                <a:gd name="connsiteY3" fmla="*/ 198641 h 1281709"/>
                <a:gd name="connsiteX4" fmla="*/ 2808092 w 5616186"/>
                <a:gd name="connsiteY4" fmla="*/ 0 h 1281709"/>
                <a:gd name="connsiteX5" fmla="*/ 5198173 w 5616186"/>
                <a:gd name="connsiteY5" fmla="*/ 198641 h 1281709"/>
                <a:gd name="connsiteX6" fmla="*/ 5289745 w 5616186"/>
                <a:gd name="connsiteY6" fmla="*/ 220222 h 1281709"/>
                <a:gd name="connsiteX7" fmla="*/ 5460806 w 5616186"/>
                <a:gd name="connsiteY7" fmla="*/ 776460 h 1281709"/>
                <a:gd name="connsiteX8" fmla="*/ 5376479 w 5616186"/>
                <a:gd name="connsiteY8" fmla="*/ 753168 h 1281709"/>
                <a:gd name="connsiteX9" fmla="*/ 2808092 w 5616186"/>
                <a:gd name="connsiteY9" fmla="*/ 524016 h 1281709"/>
                <a:gd name="connsiteX10" fmla="*/ 239705 w 5616186"/>
                <a:gd name="connsiteY10" fmla="*/ 753168 h 1281709"/>
                <a:gd name="connsiteX11" fmla="*/ 155381 w 5616186"/>
                <a:gd name="connsiteY11" fmla="*/ 776459 h 1281709"/>
                <a:gd name="connsiteX12" fmla="*/ 5461 w 5616186"/>
                <a:gd name="connsiteY12" fmla="*/ 1263952 h 1281709"/>
                <a:gd name="connsiteX13" fmla="*/ 5616186 w 5616186"/>
                <a:gd name="connsiteY13" fmla="*/ 1281709 h 1281709"/>
                <a:gd name="connsiteX14" fmla="*/ 5559748 w 5616186"/>
                <a:gd name="connsiteY14" fmla="*/ 1281709 h 1281709"/>
                <a:gd name="connsiteX15" fmla="*/ 5610725 w 5616186"/>
                <a:gd name="connsiteY15" fmla="*/ 1263952 h 1281709"/>
                <a:gd name="connsiteX16" fmla="*/ 5538697 w 5616186"/>
                <a:gd name="connsiteY16" fmla="*/ 1029736 h 1281709"/>
                <a:gd name="connsiteX0" fmla="*/ 56436 w 5610725"/>
                <a:gd name="connsiteY0" fmla="*/ 1281709 h 1281709"/>
                <a:gd name="connsiteX1" fmla="*/ 0 w 5610725"/>
                <a:gd name="connsiteY1" fmla="*/ 1281709 h 1281709"/>
                <a:gd name="connsiteX2" fmla="*/ 326442 w 5610725"/>
                <a:gd name="connsiteY2" fmla="*/ 220221 h 1281709"/>
                <a:gd name="connsiteX3" fmla="*/ 418011 w 5610725"/>
                <a:gd name="connsiteY3" fmla="*/ 198641 h 1281709"/>
                <a:gd name="connsiteX4" fmla="*/ 2808092 w 5610725"/>
                <a:gd name="connsiteY4" fmla="*/ 0 h 1281709"/>
                <a:gd name="connsiteX5" fmla="*/ 5198173 w 5610725"/>
                <a:gd name="connsiteY5" fmla="*/ 198641 h 1281709"/>
                <a:gd name="connsiteX6" fmla="*/ 5289745 w 5610725"/>
                <a:gd name="connsiteY6" fmla="*/ 220222 h 1281709"/>
                <a:gd name="connsiteX7" fmla="*/ 5460806 w 5610725"/>
                <a:gd name="connsiteY7" fmla="*/ 776460 h 1281709"/>
                <a:gd name="connsiteX8" fmla="*/ 5376479 w 5610725"/>
                <a:gd name="connsiteY8" fmla="*/ 753168 h 1281709"/>
                <a:gd name="connsiteX9" fmla="*/ 2808092 w 5610725"/>
                <a:gd name="connsiteY9" fmla="*/ 524016 h 1281709"/>
                <a:gd name="connsiteX10" fmla="*/ 239705 w 5610725"/>
                <a:gd name="connsiteY10" fmla="*/ 753168 h 1281709"/>
                <a:gd name="connsiteX11" fmla="*/ 155381 w 5610725"/>
                <a:gd name="connsiteY11" fmla="*/ 776459 h 1281709"/>
                <a:gd name="connsiteX12" fmla="*/ 5461 w 5610725"/>
                <a:gd name="connsiteY12" fmla="*/ 1263952 h 1281709"/>
                <a:gd name="connsiteX13" fmla="*/ 56436 w 5610725"/>
                <a:gd name="connsiteY13" fmla="*/ 1281709 h 1281709"/>
                <a:gd name="connsiteX14" fmla="*/ 5538697 w 5610725"/>
                <a:gd name="connsiteY14" fmla="*/ 1029736 h 1281709"/>
                <a:gd name="connsiteX15" fmla="*/ 5559748 w 5610725"/>
                <a:gd name="connsiteY15" fmla="*/ 1281709 h 1281709"/>
                <a:gd name="connsiteX16" fmla="*/ 5610725 w 5610725"/>
                <a:gd name="connsiteY16" fmla="*/ 1263952 h 1281709"/>
                <a:gd name="connsiteX17" fmla="*/ 5538697 w 5610725"/>
                <a:gd name="connsiteY17" fmla="*/ 1029736 h 1281709"/>
                <a:gd name="connsiteX0" fmla="*/ 56436 w 5559748"/>
                <a:gd name="connsiteY0" fmla="*/ 1281709 h 1281709"/>
                <a:gd name="connsiteX1" fmla="*/ 0 w 5559748"/>
                <a:gd name="connsiteY1" fmla="*/ 1281709 h 1281709"/>
                <a:gd name="connsiteX2" fmla="*/ 326442 w 5559748"/>
                <a:gd name="connsiteY2" fmla="*/ 220221 h 1281709"/>
                <a:gd name="connsiteX3" fmla="*/ 418011 w 5559748"/>
                <a:gd name="connsiteY3" fmla="*/ 198641 h 1281709"/>
                <a:gd name="connsiteX4" fmla="*/ 2808092 w 5559748"/>
                <a:gd name="connsiteY4" fmla="*/ 0 h 1281709"/>
                <a:gd name="connsiteX5" fmla="*/ 5198173 w 5559748"/>
                <a:gd name="connsiteY5" fmla="*/ 198641 h 1281709"/>
                <a:gd name="connsiteX6" fmla="*/ 5289745 w 5559748"/>
                <a:gd name="connsiteY6" fmla="*/ 220222 h 1281709"/>
                <a:gd name="connsiteX7" fmla="*/ 5460806 w 5559748"/>
                <a:gd name="connsiteY7" fmla="*/ 776460 h 1281709"/>
                <a:gd name="connsiteX8" fmla="*/ 5376479 w 5559748"/>
                <a:gd name="connsiteY8" fmla="*/ 753168 h 1281709"/>
                <a:gd name="connsiteX9" fmla="*/ 2808092 w 5559748"/>
                <a:gd name="connsiteY9" fmla="*/ 524016 h 1281709"/>
                <a:gd name="connsiteX10" fmla="*/ 239705 w 5559748"/>
                <a:gd name="connsiteY10" fmla="*/ 753168 h 1281709"/>
                <a:gd name="connsiteX11" fmla="*/ 155381 w 5559748"/>
                <a:gd name="connsiteY11" fmla="*/ 776459 h 1281709"/>
                <a:gd name="connsiteX12" fmla="*/ 5461 w 5559748"/>
                <a:gd name="connsiteY12" fmla="*/ 1263952 h 1281709"/>
                <a:gd name="connsiteX13" fmla="*/ 56436 w 5559748"/>
                <a:gd name="connsiteY13" fmla="*/ 1281709 h 1281709"/>
                <a:gd name="connsiteX14" fmla="*/ 5538697 w 5559748"/>
                <a:gd name="connsiteY14" fmla="*/ 1029736 h 1281709"/>
                <a:gd name="connsiteX15" fmla="*/ 5559748 w 5559748"/>
                <a:gd name="connsiteY15" fmla="*/ 1281709 h 1281709"/>
                <a:gd name="connsiteX16" fmla="*/ 5538697 w 5559748"/>
                <a:gd name="connsiteY16" fmla="*/ 1029736 h 1281709"/>
                <a:gd name="connsiteX0" fmla="*/ 56436 w 5460806"/>
                <a:gd name="connsiteY0" fmla="*/ 1281709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12" fmla="*/ 5461 w 5460806"/>
                <a:gd name="connsiteY12" fmla="*/ 1263952 h 1281709"/>
                <a:gd name="connsiteX13" fmla="*/ 56436 w 5460806"/>
                <a:gd name="connsiteY13" fmla="*/ 1281709 h 1281709"/>
                <a:gd name="connsiteX0" fmla="*/ 5461 w 5460806"/>
                <a:gd name="connsiteY0" fmla="*/ 1263952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12" fmla="*/ 5461 w 5460806"/>
                <a:gd name="connsiteY12" fmla="*/ 1263952 h 1281709"/>
                <a:gd name="connsiteX0" fmla="*/ 155381 w 5460806"/>
                <a:gd name="connsiteY0" fmla="*/ 776459 h 1281709"/>
                <a:gd name="connsiteX1" fmla="*/ 0 w 5460806"/>
                <a:gd name="connsiteY1" fmla="*/ 1281709 h 1281709"/>
                <a:gd name="connsiteX2" fmla="*/ 326442 w 5460806"/>
                <a:gd name="connsiteY2" fmla="*/ 220221 h 1281709"/>
                <a:gd name="connsiteX3" fmla="*/ 418011 w 5460806"/>
                <a:gd name="connsiteY3" fmla="*/ 198641 h 1281709"/>
                <a:gd name="connsiteX4" fmla="*/ 2808092 w 5460806"/>
                <a:gd name="connsiteY4" fmla="*/ 0 h 1281709"/>
                <a:gd name="connsiteX5" fmla="*/ 5198173 w 5460806"/>
                <a:gd name="connsiteY5" fmla="*/ 198641 h 1281709"/>
                <a:gd name="connsiteX6" fmla="*/ 5289745 w 5460806"/>
                <a:gd name="connsiteY6" fmla="*/ 220222 h 1281709"/>
                <a:gd name="connsiteX7" fmla="*/ 5460806 w 5460806"/>
                <a:gd name="connsiteY7" fmla="*/ 776460 h 1281709"/>
                <a:gd name="connsiteX8" fmla="*/ 5376479 w 5460806"/>
                <a:gd name="connsiteY8" fmla="*/ 753168 h 1281709"/>
                <a:gd name="connsiteX9" fmla="*/ 2808092 w 5460806"/>
                <a:gd name="connsiteY9" fmla="*/ 524016 h 1281709"/>
                <a:gd name="connsiteX10" fmla="*/ 239705 w 5460806"/>
                <a:gd name="connsiteY10" fmla="*/ 753168 h 1281709"/>
                <a:gd name="connsiteX11" fmla="*/ 155381 w 5460806"/>
                <a:gd name="connsiteY11" fmla="*/ 776459 h 1281709"/>
                <a:gd name="connsiteX0" fmla="*/ 0 w 5305425"/>
                <a:gd name="connsiteY0" fmla="*/ 776459 h 776460"/>
                <a:gd name="connsiteX1" fmla="*/ 171061 w 5305425"/>
                <a:gd name="connsiteY1" fmla="*/ 220221 h 776460"/>
                <a:gd name="connsiteX2" fmla="*/ 262630 w 5305425"/>
                <a:gd name="connsiteY2" fmla="*/ 198641 h 776460"/>
                <a:gd name="connsiteX3" fmla="*/ 2652711 w 5305425"/>
                <a:gd name="connsiteY3" fmla="*/ 0 h 776460"/>
                <a:gd name="connsiteX4" fmla="*/ 5042792 w 5305425"/>
                <a:gd name="connsiteY4" fmla="*/ 198641 h 776460"/>
                <a:gd name="connsiteX5" fmla="*/ 5134364 w 5305425"/>
                <a:gd name="connsiteY5" fmla="*/ 220222 h 776460"/>
                <a:gd name="connsiteX6" fmla="*/ 5305425 w 5305425"/>
                <a:gd name="connsiteY6" fmla="*/ 776460 h 776460"/>
                <a:gd name="connsiteX7" fmla="*/ 5221098 w 5305425"/>
                <a:gd name="connsiteY7" fmla="*/ 753168 h 776460"/>
                <a:gd name="connsiteX8" fmla="*/ 2652711 w 5305425"/>
                <a:gd name="connsiteY8" fmla="*/ 524016 h 776460"/>
                <a:gd name="connsiteX9" fmla="*/ 84324 w 5305425"/>
                <a:gd name="connsiteY9" fmla="*/ 753168 h 776460"/>
                <a:gd name="connsiteX10" fmla="*/ 0 w 5305425"/>
                <a:gd name="connsiteY10" fmla="*/ 776459 h 77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05425" h="776460">
                  <a:moveTo>
                    <a:pt x="0" y="776459"/>
                  </a:moveTo>
                  <a:lnTo>
                    <a:pt x="171061" y="220221"/>
                  </a:lnTo>
                  <a:lnTo>
                    <a:pt x="262630" y="198641"/>
                  </a:lnTo>
                  <a:cubicBezTo>
                    <a:pt x="830733" y="77326"/>
                    <a:pt x="1690482" y="0"/>
                    <a:pt x="2652711" y="0"/>
                  </a:cubicBezTo>
                  <a:cubicBezTo>
                    <a:pt x="3614941" y="0"/>
                    <a:pt x="4474689" y="77326"/>
                    <a:pt x="5042792" y="198641"/>
                  </a:cubicBezTo>
                  <a:lnTo>
                    <a:pt x="5134364" y="220222"/>
                  </a:lnTo>
                  <a:lnTo>
                    <a:pt x="5305425" y="776460"/>
                  </a:lnTo>
                  <a:lnTo>
                    <a:pt x="5221098" y="753168"/>
                  </a:lnTo>
                  <a:cubicBezTo>
                    <a:pt x="4664479" y="614914"/>
                    <a:pt x="3721855" y="524016"/>
                    <a:pt x="2652711" y="524016"/>
                  </a:cubicBezTo>
                  <a:cubicBezTo>
                    <a:pt x="1583567" y="524016"/>
                    <a:pt x="640943" y="614914"/>
                    <a:pt x="84324" y="753168"/>
                  </a:cubicBezTo>
                  <a:lnTo>
                    <a:pt x="0" y="776459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104" name="TextBox 16">
              <a:extLst>
                <a:ext uri="{FF2B5EF4-FFF2-40B4-BE49-F238E27FC236}">
                  <a16:creationId xmlns:a16="http://schemas.microsoft.com/office/drawing/2014/main" id="{747D7E10-43AB-744A-9B9F-5BDD55594319}"/>
                </a:ext>
              </a:extLst>
            </p:cNvPr>
            <p:cNvSpPr txBox="1"/>
            <p:nvPr/>
          </p:nvSpPr>
          <p:spPr>
            <a:xfrm>
              <a:off x="7229032" y="1191693"/>
              <a:ext cx="2512245" cy="502919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Income Type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9191BC6-46E1-3D40-8C98-646ABCBD2C6C}"/>
              </a:ext>
            </a:extLst>
          </p:cNvPr>
          <p:cNvGrpSpPr/>
          <p:nvPr/>
        </p:nvGrpSpPr>
        <p:grpSpPr>
          <a:xfrm>
            <a:off x="6234265" y="1655877"/>
            <a:ext cx="4794659" cy="718951"/>
            <a:chOff x="6003504" y="1480587"/>
            <a:chExt cx="4963303" cy="744239"/>
          </a:xfrm>
        </p:grpSpPr>
        <p:sp>
          <p:nvSpPr>
            <p:cNvPr id="107" name="Freeform: Shape 100">
              <a:extLst>
                <a:ext uri="{FF2B5EF4-FFF2-40B4-BE49-F238E27FC236}">
                  <a16:creationId xmlns:a16="http://schemas.microsoft.com/office/drawing/2014/main" id="{ECD1F80F-D976-AD42-B285-A89BE320E9E9}"/>
                </a:ext>
              </a:extLst>
            </p:cNvPr>
            <p:cNvSpPr/>
            <p:nvPr/>
          </p:nvSpPr>
          <p:spPr>
            <a:xfrm rot="10800000">
              <a:off x="6003504" y="1480587"/>
              <a:ext cx="4963303" cy="744239"/>
            </a:xfrm>
            <a:custGeom>
              <a:avLst/>
              <a:gdLst>
                <a:gd name="connsiteX0" fmla="*/ 0 w 4981790"/>
                <a:gd name="connsiteY0" fmla="*/ 804351 h 804351"/>
                <a:gd name="connsiteX1" fmla="*/ 191109 w 4981790"/>
                <a:gd name="connsiteY1" fmla="*/ 182924 h 804351"/>
                <a:gd name="connsiteX2" fmla="*/ 309966 w 4981790"/>
                <a:gd name="connsiteY2" fmla="*/ 159877 h 804351"/>
                <a:gd name="connsiteX3" fmla="*/ 2500137 w 4981790"/>
                <a:gd name="connsiteY3" fmla="*/ 0 h 804351"/>
                <a:gd name="connsiteX4" fmla="*/ 4690308 w 4981790"/>
                <a:gd name="connsiteY4" fmla="*/ 159877 h 804351"/>
                <a:gd name="connsiteX5" fmla="*/ 4809168 w 4981790"/>
                <a:gd name="connsiteY5" fmla="*/ 182925 h 804351"/>
                <a:gd name="connsiteX6" fmla="*/ 4981790 w 4981790"/>
                <a:gd name="connsiteY6" fmla="*/ 744239 h 804351"/>
                <a:gd name="connsiteX7" fmla="*/ 4890218 w 4981790"/>
                <a:gd name="connsiteY7" fmla="*/ 722658 h 804351"/>
                <a:gd name="connsiteX8" fmla="*/ 2500137 w 4981790"/>
                <a:gd name="connsiteY8" fmla="*/ 524017 h 804351"/>
                <a:gd name="connsiteX9" fmla="*/ 110056 w 4981790"/>
                <a:gd name="connsiteY9" fmla="*/ 722658 h 804351"/>
                <a:gd name="connsiteX10" fmla="*/ 18487 w 4981790"/>
                <a:gd name="connsiteY10" fmla="*/ 744238 h 804351"/>
                <a:gd name="connsiteX0" fmla="*/ 0 w 4963303"/>
                <a:gd name="connsiteY0" fmla="*/ 744238 h 744239"/>
                <a:gd name="connsiteX1" fmla="*/ 172622 w 4963303"/>
                <a:gd name="connsiteY1" fmla="*/ 182924 h 744239"/>
                <a:gd name="connsiteX2" fmla="*/ 291479 w 4963303"/>
                <a:gd name="connsiteY2" fmla="*/ 159877 h 744239"/>
                <a:gd name="connsiteX3" fmla="*/ 2481650 w 4963303"/>
                <a:gd name="connsiteY3" fmla="*/ 0 h 744239"/>
                <a:gd name="connsiteX4" fmla="*/ 4671821 w 4963303"/>
                <a:gd name="connsiteY4" fmla="*/ 159877 h 744239"/>
                <a:gd name="connsiteX5" fmla="*/ 4790681 w 4963303"/>
                <a:gd name="connsiteY5" fmla="*/ 182925 h 744239"/>
                <a:gd name="connsiteX6" fmla="*/ 4963303 w 4963303"/>
                <a:gd name="connsiteY6" fmla="*/ 744239 h 744239"/>
                <a:gd name="connsiteX7" fmla="*/ 4871731 w 4963303"/>
                <a:gd name="connsiteY7" fmla="*/ 722658 h 744239"/>
                <a:gd name="connsiteX8" fmla="*/ 2481650 w 4963303"/>
                <a:gd name="connsiteY8" fmla="*/ 524017 h 744239"/>
                <a:gd name="connsiteX9" fmla="*/ 91569 w 4963303"/>
                <a:gd name="connsiteY9" fmla="*/ 722658 h 744239"/>
                <a:gd name="connsiteX10" fmla="*/ 0 w 4963303"/>
                <a:gd name="connsiteY10" fmla="*/ 744238 h 74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63303" h="744239">
                  <a:moveTo>
                    <a:pt x="0" y="744238"/>
                  </a:moveTo>
                  <a:lnTo>
                    <a:pt x="172622" y="182924"/>
                  </a:lnTo>
                  <a:lnTo>
                    <a:pt x="291479" y="159877"/>
                  </a:lnTo>
                  <a:cubicBezTo>
                    <a:pt x="851993" y="61097"/>
                    <a:pt x="1626335" y="0"/>
                    <a:pt x="2481650" y="0"/>
                  </a:cubicBezTo>
                  <a:cubicBezTo>
                    <a:pt x="3336965" y="0"/>
                    <a:pt x="4111307" y="61097"/>
                    <a:pt x="4671821" y="159877"/>
                  </a:cubicBezTo>
                  <a:lnTo>
                    <a:pt x="4790681" y="182925"/>
                  </a:lnTo>
                  <a:lnTo>
                    <a:pt x="4963303" y="744239"/>
                  </a:lnTo>
                  <a:lnTo>
                    <a:pt x="4871731" y="722658"/>
                  </a:lnTo>
                  <a:cubicBezTo>
                    <a:pt x="4303628" y="601343"/>
                    <a:pt x="3443880" y="524017"/>
                    <a:pt x="2481650" y="524017"/>
                  </a:cubicBezTo>
                  <a:cubicBezTo>
                    <a:pt x="1519421" y="524017"/>
                    <a:pt x="659672" y="601343"/>
                    <a:pt x="91569" y="722658"/>
                  </a:cubicBezTo>
                  <a:lnTo>
                    <a:pt x="0" y="744238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108" name="TextBox 16">
              <a:extLst>
                <a:ext uri="{FF2B5EF4-FFF2-40B4-BE49-F238E27FC236}">
                  <a16:creationId xmlns:a16="http://schemas.microsoft.com/office/drawing/2014/main" id="{33BEAE54-FDFF-BA4C-B829-A4E6ACF87CC9}"/>
                </a:ext>
              </a:extLst>
            </p:cNvPr>
            <p:cNvSpPr txBox="1"/>
            <p:nvPr/>
          </p:nvSpPr>
          <p:spPr>
            <a:xfrm>
              <a:off x="7461686" y="1684047"/>
              <a:ext cx="2046933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Account Type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0F0B4FA-371F-AA48-AF38-D0F5216D5878}"/>
              </a:ext>
            </a:extLst>
          </p:cNvPr>
          <p:cNvGrpSpPr/>
          <p:nvPr/>
        </p:nvGrpSpPr>
        <p:grpSpPr>
          <a:xfrm>
            <a:off x="6401022" y="2198119"/>
            <a:ext cx="4461146" cy="682920"/>
            <a:chOff x="6176126" y="2041901"/>
            <a:chExt cx="4618059" cy="706941"/>
          </a:xfrm>
        </p:grpSpPr>
        <p:sp>
          <p:nvSpPr>
            <p:cNvPr id="110" name="Freeform: Shape 98">
              <a:extLst>
                <a:ext uri="{FF2B5EF4-FFF2-40B4-BE49-F238E27FC236}">
                  <a16:creationId xmlns:a16="http://schemas.microsoft.com/office/drawing/2014/main" id="{8CC01860-BB90-E14D-9AFF-48B6CFCEADD1}"/>
                </a:ext>
              </a:extLst>
            </p:cNvPr>
            <p:cNvSpPr/>
            <p:nvPr/>
          </p:nvSpPr>
          <p:spPr>
            <a:xfrm rot="10800000">
              <a:off x="6176126" y="2041901"/>
              <a:ext cx="4618059" cy="706941"/>
            </a:xfrm>
            <a:custGeom>
              <a:avLst/>
              <a:gdLst>
                <a:gd name="connsiteX0" fmla="*/ 0 w 4676640"/>
                <a:gd name="connsiteY0" fmla="*/ 897427 h 897427"/>
                <a:gd name="connsiteX1" fmla="*/ 0 w 4676640"/>
                <a:gd name="connsiteY1" fmla="*/ 897427 h 897427"/>
                <a:gd name="connsiteX2" fmla="*/ 229379 w 4676640"/>
                <a:gd name="connsiteY2" fmla="*/ 151558 h 897427"/>
                <a:gd name="connsiteX3" fmla="*/ 397395 w 4676640"/>
                <a:gd name="connsiteY3" fmla="*/ 124647 h 897427"/>
                <a:gd name="connsiteX4" fmla="*/ 2367609 w 4676640"/>
                <a:gd name="connsiteY4" fmla="*/ 0 h 897427"/>
                <a:gd name="connsiteX5" fmla="*/ 4337824 w 4676640"/>
                <a:gd name="connsiteY5" fmla="*/ 124647 h 897427"/>
                <a:gd name="connsiteX6" fmla="*/ 4505842 w 4676640"/>
                <a:gd name="connsiteY6" fmla="*/ 151558 h 897427"/>
                <a:gd name="connsiteX7" fmla="*/ 4676640 w 4676640"/>
                <a:gd name="connsiteY7" fmla="*/ 706941 h 897427"/>
                <a:gd name="connsiteX8" fmla="*/ 4557780 w 4676640"/>
                <a:gd name="connsiteY8" fmla="*/ 683893 h 897427"/>
                <a:gd name="connsiteX9" fmla="*/ 2367609 w 4676640"/>
                <a:gd name="connsiteY9" fmla="*/ 524016 h 897427"/>
                <a:gd name="connsiteX10" fmla="*/ 177438 w 4676640"/>
                <a:gd name="connsiteY10" fmla="*/ 683893 h 897427"/>
                <a:gd name="connsiteX11" fmla="*/ 58581 w 4676640"/>
                <a:gd name="connsiteY11" fmla="*/ 706940 h 897427"/>
                <a:gd name="connsiteX0" fmla="*/ 58581 w 4676640"/>
                <a:gd name="connsiteY0" fmla="*/ 706940 h 897427"/>
                <a:gd name="connsiteX1" fmla="*/ 0 w 4676640"/>
                <a:gd name="connsiteY1" fmla="*/ 897427 h 897427"/>
                <a:gd name="connsiteX2" fmla="*/ 229379 w 4676640"/>
                <a:gd name="connsiteY2" fmla="*/ 151558 h 897427"/>
                <a:gd name="connsiteX3" fmla="*/ 397395 w 4676640"/>
                <a:gd name="connsiteY3" fmla="*/ 124647 h 897427"/>
                <a:gd name="connsiteX4" fmla="*/ 2367609 w 4676640"/>
                <a:gd name="connsiteY4" fmla="*/ 0 h 897427"/>
                <a:gd name="connsiteX5" fmla="*/ 4337824 w 4676640"/>
                <a:gd name="connsiteY5" fmla="*/ 124647 h 897427"/>
                <a:gd name="connsiteX6" fmla="*/ 4505842 w 4676640"/>
                <a:gd name="connsiteY6" fmla="*/ 151558 h 897427"/>
                <a:gd name="connsiteX7" fmla="*/ 4676640 w 4676640"/>
                <a:gd name="connsiteY7" fmla="*/ 706941 h 897427"/>
                <a:gd name="connsiteX8" fmla="*/ 4557780 w 4676640"/>
                <a:gd name="connsiteY8" fmla="*/ 683893 h 897427"/>
                <a:gd name="connsiteX9" fmla="*/ 2367609 w 4676640"/>
                <a:gd name="connsiteY9" fmla="*/ 524016 h 897427"/>
                <a:gd name="connsiteX10" fmla="*/ 177438 w 4676640"/>
                <a:gd name="connsiteY10" fmla="*/ 683893 h 897427"/>
                <a:gd name="connsiteX11" fmla="*/ 58581 w 4676640"/>
                <a:gd name="connsiteY11" fmla="*/ 706940 h 897427"/>
                <a:gd name="connsiteX0" fmla="*/ 0 w 4618059"/>
                <a:gd name="connsiteY0" fmla="*/ 706940 h 706941"/>
                <a:gd name="connsiteX1" fmla="*/ 170798 w 4618059"/>
                <a:gd name="connsiteY1" fmla="*/ 151558 h 706941"/>
                <a:gd name="connsiteX2" fmla="*/ 338814 w 4618059"/>
                <a:gd name="connsiteY2" fmla="*/ 124647 h 706941"/>
                <a:gd name="connsiteX3" fmla="*/ 2309028 w 4618059"/>
                <a:gd name="connsiteY3" fmla="*/ 0 h 706941"/>
                <a:gd name="connsiteX4" fmla="*/ 4279243 w 4618059"/>
                <a:gd name="connsiteY4" fmla="*/ 124647 h 706941"/>
                <a:gd name="connsiteX5" fmla="*/ 4447261 w 4618059"/>
                <a:gd name="connsiteY5" fmla="*/ 151558 h 706941"/>
                <a:gd name="connsiteX6" fmla="*/ 4618059 w 4618059"/>
                <a:gd name="connsiteY6" fmla="*/ 706941 h 706941"/>
                <a:gd name="connsiteX7" fmla="*/ 4499199 w 4618059"/>
                <a:gd name="connsiteY7" fmla="*/ 683893 h 706941"/>
                <a:gd name="connsiteX8" fmla="*/ 2309028 w 4618059"/>
                <a:gd name="connsiteY8" fmla="*/ 524016 h 706941"/>
                <a:gd name="connsiteX9" fmla="*/ 118857 w 4618059"/>
                <a:gd name="connsiteY9" fmla="*/ 683893 h 706941"/>
                <a:gd name="connsiteX10" fmla="*/ 0 w 4618059"/>
                <a:gd name="connsiteY10" fmla="*/ 706940 h 70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8059" h="706941">
                  <a:moveTo>
                    <a:pt x="0" y="706940"/>
                  </a:moveTo>
                  <a:lnTo>
                    <a:pt x="170798" y="151558"/>
                  </a:lnTo>
                  <a:lnTo>
                    <a:pt x="338814" y="124647"/>
                  </a:lnTo>
                  <a:cubicBezTo>
                    <a:pt x="874222" y="46777"/>
                    <a:pt x="1560627" y="0"/>
                    <a:pt x="2309028" y="0"/>
                  </a:cubicBezTo>
                  <a:cubicBezTo>
                    <a:pt x="3057429" y="0"/>
                    <a:pt x="3743835" y="46777"/>
                    <a:pt x="4279243" y="124647"/>
                  </a:cubicBezTo>
                  <a:lnTo>
                    <a:pt x="4447261" y="151558"/>
                  </a:lnTo>
                  <a:lnTo>
                    <a:pt x="4618059" y="706941"/>
                  </a:lnTo>
                  <a:lnTo>
                    <a:pt x="4499199" y="683893"/>
                  </a:lnTo>
                  <a:cubicBezTo>
                    <a:pt x="3938685" y="585113"/>
                    <a:pt x="3164343" y="524016"/>
                    <a:pt x="2309028" y="524016"/>
                  </a:cubicBezTo>
                  <a:cubicBezTo>
                    <a:pt x="1453713" y="524016"/>
                    <a:pt x="679371" y="585113"/>
                    <a:pt x="118857" y="683893"/>
                  </a:cubicBezTo>
                  <a:lnTo>
                    <a:pt x="0" y="706940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111" name="TextBox 16">
              <a:extLst>
                <a:ext uri="{FF2B5EF4-FFF2-40B4-BE49-F238E27FC236}">
                  <a16:creationId xmlns:a16="http://schemas.microsoft.com/office/drawing/2014/main" id="{5E743771-7B77-1348-B1D1-2234B2C6F7CD}"/>
                </a:ext>
              </a:extLst>
            </p:cNvPr>
            <p:cNvSpPr txBox="1"/>
            <p:nvPr/>
          </p:nvSpPr>
          <p:spPr>
            <a:xfrm>
              <a:off x="7422776" y="2239045"/>
              <a:ext cx="2124762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Contract Length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53DFEA0-4F13-034F-8C43-C3900114478B}"/>
              </a:ext>
            </a:extLst>
          </p:cNvPr>
          <p:cNvGrpSpPr/>
          <p:nvPr/>
        </p:nvGrpSpPr>
        <p:grpSpPr>
          <a:xfrm>
            <a:off x="6566018" y="2734630"/>
            <a:ext cx="4131155" cy="652648"/>
            <a:chOff x="6346926" y="2597284"/>
            <a:chExt cx="4276462" cy="675604"/>
          </a:xfrm>
        </p:grpSpPr>
        <p:sp>
          <p:nvSpPr>
            <p:cNvPr id="113" name="Freeform: Shape 96">
              <a:extLst>
                <a:ext uri="{FF2B5EF4-FFF2-40B4-BE49-F238E27FC236}">
                  <a16:creationId xmlns:a16="http://schemas.microsoft.com/office/drawing/2014/main" id="{F00CCD41-F7B3-5B4E-B473-A5E3C353DF7F}"/>
                </a:ext>
              </a:extLst>
            </p:cNvPr>
            <p:cNvSpPr>
              <a:spLocks/>
            </p:cNvSpPr>
            <p:nvPr/>
          </p:nvSpPr>
          <p:spPr>
            <a:xfrm rot="10800000">
              <a:off x="6346926" y="2597284"/>
              <a:ext cx="4276462" cy="675573"/>
            </a:xfrm>
            <a:custGeom>
              <a:avLst/>
              <a:gdLst>
                <a:gd name="connsiteX0" fmla="*/ 0 w 4293119"/>
                <a:gd name="connsiteY0" fmla="*/ 729736 h 729736"/>
                <a:gd name="connsiteX1" fmla="*/ 186144 w 4293119"/>
                <a:gd name="connsiteY1" fmla="*/ 124453 h 729736"/>
                <a:gd name="connsiteX2" fmla="*/ 423118 w 4293119"/>
                <a:gd name="connsiteY2" fmla="*/ 93223 h 729736"/>
                <a:gd name="connsiteX3" fmla="*/ 2154887 w 4293119"/>
                <a:gd name="connsiteY3" fmla="*/ 0 h 729736"/>
                <a:gd name="connsiteX4" fmla="*/ 3886656 w 4293119"/>
                <a:gd name="connsiteY4" fmla="*/ 93224 h 729736"/>
                <a:gd name="connsiteX5" fmla="*/ 4123632 w 4293119"/>
                <a:gd name="connsiteY5" fmla="*/ 124453 h 729736"/>
                <a:gd name="connsiteX6" fmla="*/ 4293119 w 4293119"/>
                <a:gd name="connsiteY6" fmla="*/ 675573 h 729736"/>
                <a:gd name="connsiteX7" fmla="*/ 4125102 w 4293119"/>
                <a:gd name="connsiteY7" fmla="*/ 648662 h 729736"/>
                <a:gd name="connsiteX8" fmla="*/ 2154887 w 4293119"/>
                <a:gd name="connsiteY8" fmla="*/ 524015 h 729736"/>
                <a:gd name="connsiteX9" fmla="*/ 184673 w 4293119"/>
                <a:gd name="connsiteY9" fmla="*/ 648662 h 729736"/>
                <a:gd name="connsiteX10" fmla="*/ 16657 w 4293119"/>
                <a:gd name="connsiteY10" fmla="*/ 675573 h 729736"/>
                <a:gd name="connsiteX0" fmla="*/ 0 w 4276462"/>
                <a:gd name="connsiteY0" fmla="*/ 675573 h 675573"/>
                <a:gd name="connsiteX1" fmla="*/ 169487 w 4276462"/>
                <a:gd name="connsiteY1" fmla="*/ 124453 h 675573"/>
                <a:gd name="connsiteX2" fmla="*/ 406461 w 4276462"/>
                <a:gd name="connsiteY2" fmla="*/ 93223 h 675573"/>
                <a:gd name="connsiteX3" fmla="*/ 2138230 w 4276462"/>
                <a:gd name="connsiteY3" fmla="*/ 0 h 675573"/>
                <a:gd name="connsiteX4" fmla="*/ 3869999 w 4276462"/>
                <a:gd name="connsiteY4" fmla="*/ 93224 h 675573"/>
                <a:gd name="connsiteX5" fmla="*/ 4106975 w 4276462"/>
                <a:gd name="connsiteY5" fmla="*/ 124453 h 675573"/>
                <a:gd name="connsiteX6" fmla="*/ 4276462 w 4276462"/>
                <a:gd name="connsiteY6" fmla="*/ 675573 h 675573"/>
                <a:gd name="connsiteX7" fmla="*/ 4108445 w 4276462"/>
                <a:gd name="connsiteY7" fmla="*/ 648662 h 675573"/>
                <a:gd name="connsiteX8" fmla="*/ 2138230 w 4276462"/>
                <a:gd name="connsiteY8" fmla="*/ 524015 h 675573"/>
                <a:gd name="connsiteX9" fmla="*/ 168016 w 4276462"/>
                <a:gd name="connsiteY9" fmla="*/ 648662 h 675573"/>
                <a:gd name="connsiteX10" fmla="*/ 0 w 4276462"/>
                <a:gd name="connsiteY10" fmla="*/ 675573 h 67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462" h="675573">
                  <a:moveTo>
                    <a:pt x="0" y="675573"/>
                  </a:moveTo>
                  <a:lnTo>
                    <a:pt x="169487" y="124453"/>
                  </a:lnTo>
                  <a:lnTo>
                    <a:pt x="406461" y="93223"/>
                  </a:lnTo>
                  <a:cubicBezTo>
                    <a:pt x="900805" y="34367"/>
                    <a:pt x="1496744" y="0"/>
                    <a:pt x="2138230" y="0"/>
                  </a:cubicBezTo>
                  <a:cubicBezTo>
                    <a:pt x="2779716" y="0"/>
                    <a:pt x="3375656" y="34367"/>
                    <a:pt x="3869999" y="93224"/>
                  </a:cubicBezTo>
                  <a:lnTo>
                    <a:pt x="4106975" y="124453"/>
                  </a:lnTo>
                  <a:lnTo>
                    <a:pt x="4276462" y="675573"/>
                  </a:lnTo>
                  <a:lnTo>
                    <a:pt x="4108445" y="648662"/>
                  </a:lnTo>
                  <a:cubicBezTo>
                    <a:pt x="3573037" y="570792"/>
                    <a:pt x="2886631" y="524015"/>
                    <a:pt x="2138230" y="524015"/>
                  </a:cubicBezTo>
                  <a:cubicBezTo>
                    <a:pt x="1389829" y="524015"/>
                    <a:pt x="703424" y="570792"/>
                    <a:pt x="168016" y="648662"/>
                  </a:cubicBezTo>
                  <a:lnTo>
                    <a:pt x="0" y="675573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114" name="TextBox 16">
              <a:extLst>
                <a:ext uri="{FF2B5EF4-FFF2-40B4-BE49-F238E27FC236}">
                  <a16:creationId xmlns:a16="http://schemas.microsoft.com/office/drawing/2014/main" id="{DA4012E8-E246-654E-AC0B-C3A0E409D8F6}"/>
                </a:ext>
              </a:extLst>
            </p:cNvPr>
            <p:cNvSpPr txBox="1"/>
            <p:nvPr/>
          </p:nvSpPr>
          <p:spPr>
            <a:xfrm>
              <a:off x="7086569" y="2769968"/>
              <a:ext cx="2797172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Free Withdrawals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3D033C4-4A75-3349-9B51-49B941EC68C8}"/>
              </a:ext>
            </a:extLst>
          </p:cNvPr>
          <p:cNvGrpSpPr/>
          <p:nvPr/>
        </p:nvGrpSpPr>
        <p:grpSpPr>
          <a:xfrm>
            <a:off x="6729746" y="3267026"/>
            <a:ext cx="3803699" cy="626436"/>
            <a:chOff x="6516413" y="3148405"/>
            <a:chExt cx="3937488" cy="648470"/>
          </a:xfrm>
        </p:grpSpPr>
        <p:sp>
          <p:nvSpPr>
            <p:cNvPr id="116" name="Freeform: Shape 94">
              <a:extLst>
                <a:ext uri="{FF2B5EF4-FFF2-40B4-BE49-F238E27FC236}">
                  <a16:creationId xmlns:a16="http://schemas.microsoft.com/office/drawing/2014/main" id="{27986CF5-9B49-D14D-999C-B1447A6258FC}"/>
                </a:ext>
              </a:extLst>
            </p:cNvPr>
            <p:cNvSpPr/>
            <p:nvPr/>
          </p:nvSpPr>
          <p:spPr>
            <a:xfrm rot="10800000">
              <a:off x="6516413" y="3148405"/>
              <a:ext cx="3937488" cy="648470"/>
            </a:xfrm>
            <a:custGeom>
              <a:avLst/>
              <a:gdLst>
                <a:gd name="connsiteX0" fmla="*/ 4030935 w 4124382"/>
                <a:gd name="connsiteY0" fmla="*/ 648470 h 952331"/>
                <a:gd name="connsiteX1" fmla="*/ 3793959 w 4124382"/>
                <a:gd name="connsiteY1" fmla="*/ 617241 h 952331"/>
                <a:gd name="connsiteX2" fmla="*/ 2062190 w 4124382"/>
                <a:gd name="connsiteY2" fmla="*/ 524017 h 952331"/>
                <a:gd name="connsiteX3" fmla="*/ 330421 w 4124382"/>
                <a:gd name="connsiteY3" fmla="*/ 617240 h 952331"/>
                <a:gd name="connsiteX4" fmla="*/ 93447 w 4124382"/>
                <a:gd name="connsiteY4" fmla="*/ 648470 h 952331"/>
                <a:gd name="connsiteX5" fmla="*/ 261406 w 4124382"/>
                <a:gd name="connsiteY5" fmla="*/ 102319 h 952331"/>
                <a:gd name="connsiteX6" fmla="*/ 330421 w 4124382"/>
                <a:gd name="connsiteY6" fmla="*/ 93223 h 952331"/>
                <a:gd name="connsiteX7" fmla="*/ 2062190 w 4124382"/>
                <a:gd name="connsiteY7" fmla="*/ 0 h 952331"/>
                <a:gd name="connsiteX8" fmla="*/ 3793959 w 4124382"/>
                <a:gd name="connsiteY8" fmla="*/ 93224 h 952331"/>
                <a:gd name="connsiteX9" fmla="*/ 3862976 w 4124382"/>
                <a:gd name="connsiteY9" fmla="*/ 102319 h 952331"/>
                <a:gd name="connsiteX10" fmla="*/ 4124382 w 4124382"/>
                <a:gd name="connsiteY10" fmla="*/ 952331 h 952331"/>
                <a:gd name="connsiteX11" fmla="*/ 4094629 w 4124382"/>
                <a:gd name="connsiteY11" fmla="*/ 855583 h 952331"/>
                <a:gd name="connsiteX12" fmla="*/ 4124382 w 4124382"/>
                <a:gd name="connsiteY12" fmla="*/ 952331 h 952331"/>
                <a:gd name="connsiteX13" fmla="*/ 0 w 4124382"/>
                <a:gd name="connsiteY13" fmla="*/ 952331 h 952331"/>
                <a:gd name="connsiteX14" fmla="*/ 0 w 4124382"/>
                <a:gd name="connsiteY14" fmla="*/ 952331 h 952331"/>
                <a:gd name="connsiteX15" fmla="*/ 29753 w 4124382"/>
                <a:gd name="connsiteY15" fmla="*/ 855583 h 952331"/>
                <a:gd name="connsiteX0" fmla="*/ 4030935 w 4030935"/>
                <a:gd name="connsiteY0" fmla="*/ 648470 h 952331"/>
                <a:gd name="connsiteX1" fmla="*/ 3793959 w 4030935"/>
                <a:gd name="connsiteY1" fmla="*/ 617241 h 952331"/>
                <a:gd name="connsiteX2" fmla="*/ 2062190 w 4030935"/>
                <a:gd name="connsiteY2" fmla="*/ 524017 h 952331"/>
                <a:gd name="connsiteX3" fmla="*/ 330421 w 4030935"/>
                <a:gd name="connsiteY3" fmla="*/ 617240 h 952331"/>
                <a:gd name="connsiteX4" fmla="*/ 93447 w 4030935"/>
                <a:gd name="connsiteY4" fmla="*/ 648470 h 952331"/>
                <a:gd name="connsiteX5" fmla="*/ 261406 w 4030935"/>
                <a:gd name="connsiteY5" fmla="*/ 102319 h 952331"/>
                <a:gd name="connsiteX6" fmla="*/ 330421 w 4030935"/>
                <a:gd name="connsiteY6" fmla="*/ 93223 h 952331"/>
                <a:gd name="connsiteX7" fmla="*/ 2062190 w 4030935"/>
                <a:gd name="connsiteY7" fmla="*/ 0 h 952331"/>
                <a:gd name="connsiteX8" fmla="*/ 3793959 w 4030935"/>
                <a:gd name="connsiteY8" fmla="*/ 93224 h 952331"/>
                <a:gd name="connsiteX9" fmla="*/ 3862976 w 4030935"/>
                <a:gd name="connsiteY9" fmla="*/ 102319 h 952331"/>
                <a:gd name="connsiteX10" fmla="*/ 4030935 w 4030935"/>
                <a:gd name="connsiteY10" fmla="*/ 648470 h 952331"/>
                <a:gd name="connsiteX11" fmla="*/ 0 w 4030935"/>
                <a:gd name="connsiteY11" fmla="*/ 952331 h 952331"/>
                <a:gd name="connsiteX12" fmla="*/ 0 w 4030935"/>
                <a:gd name="connsiteY12" fmla="*/ 952331 h 952331"/>
                <a:gd name="connsiteX13" fmla="*/ 29753 w 4030935"/>
                <a:gd name="connsiteY13" fmla="*/ 855583 h 952331"/>
                <a:gd name="connsiteX14" fmla="*/ 0 w 4030935"/>
                <a:gd name="connsiteY14" fmla="*/ 952331 h 952331"/>
                <a:gd name="connsiteX0" fmla="*/ 4030935 w 4030935"/>
                <a:gd name="connsiteY0" fmla="*/ 648470 h 952331"/>
                <a:gd name="connsiteX1" fmla="*/ 3793959 w 4030935"/>
                <a:gd name="connsiteY1" fmla="*/ 617241 h 952331"/>
                <a:gd name="connsiteX2" fmla="*/ 2062190 w 4030935"/>
                <a:gd name="connsiteY2" fmla="*/ 524017 h 952331"/>
                <a:gd name="connsiteX3" fmla="*/ 330421 w 4030935"/>
                <a:gd name="connsiteY3" fmla="*/ 617240 h 952331"/>
                <a:gd name="connsiteX4" fmla="*/ 93447 w 4030935"/>
                <a:gd name="connsiteY4" fmla="*/ 648470 h 952331"/>
                <a:gd name="connsiteX5" fmla="*/ 261406 w 4030935"/>
                <a:gd name="connsiteY5" fmla="*/ 102319 h 952331"/>
                <a:gd name="connsiteX6" fmla="*/ 330421 w 4030935"/>
                <a:gd name="connsiteY6" fmla="*/ 93223 h 952331"/>
                <a:gd name="connsiteX7" fmla="*/ 2062190 w 4030935"/>
                <a:gd name="connsiteY7" fmla="*/ 0 h 952331"/>
                <a:gd name="connsiteX8" fmla="*/ 3793959 w 4030935"/>
                <a:gd name="connsiteY8" fmla="*/ 93224 h 952331"/>
                <a:gd name="connsiteX9" fmla="*/ 3862976 w 4030935"/>
                <a:gd name="connsiteY9" fmla="*/ 102319 h 952331"/>
                <a:gd name="connsiteX10" fmla="*/ 4030935 w 4030935"/>
                <a:gd name="connsiteY10" fmla="*/ 648470 h 952331"/>
                <a:gd name="connsiteX11" fmla="*/ 0 w 4030935"/>
                <a:gd name="connsiteY11" fmla="*/ 952331 h 952331"/>
                <a:gd name="connsiteX12" fmla="*/ 0 w 4030935"/>
                <a:gd name="connsiteY12" fmla="*/ 952331 h 952331"/>
                <a:gd name="connsiteX13" fmla="*/ 29753 w 4030935"/>
                <a:gd name="connsiteY13" fmla="*/ 855583 h 952331"/>
                <a:gd name="connsiteX14" fmla="*/ 0 w 4030935"/>
                <a:gd name="connsiteY14" fmla="*/ 952331 h 952331"/>
                <a:gd name="connsiteX0" fmla="*/ 4030935 w 4030935"/>
                <a:gd name="connsiteY0" fmla="*/ 648470 h 952331"/>
                <a:gd name="connsiteX1" fmla="*/ 3793959 w 4030935"/>
                <a:gd name="connsiteY1" fmla="*/ 617241 h 952331"/>
                <a:gd name="connsiteX2" fmla="*/ 2062190 w 4030935"/>
                <a:gd name="connsiteY2" fmla="*/ 524017 h 952331"/>
                <a:gd name="connsiteX3" fmla="*/ 330421 w 4030935"/>
                <a:gd name="connsiteY3" fmla="*/ 617240 h 952331"/>
                <a:gd name="connsiteX4" fmla="*/ 93447 w 4030935"/>
                <a:gd name="connsiteY4" fmla="*/ 648470 h 952331"/>
                <a:gd name="connsiteX5" fmla="*/ 261406 w 4030935"/>
                <a:gd name="connsiteY5" fmla="*/ 102319 h 952331"/>
                <a:gd name="connsiteX6" fmla="*/ 330421 w 4030935"/>
                <a:gd name="connsiteY6" fmla="*/ 93223 h 952331"/>
                <a:gd name="connsiteX7" fmla="*/ 2062190 w 4030935"/>
                <a:gd name="connsiteY7" fmla="*/ 0 h 952331"/>
                <a:gd name="connsiteX8" fmla="*/ 3793959 w 4030935"/>
                <a:gd name="connsiteY8" fmla="*/ 93224 h 952331"/>
                <a:gd name="connsiteX9" fmla="*/ 3862976 w 4030935"/>
                <a:gd name="connsiteY9" fmla="*/ 102319 h 952331"/>
                <a:gd name="connsiteX10" fmla="*/ 4030935 w 4030935"/>
                <a:gd name="connsiteY10" fmla="*/ 648470 h 952331"/>
                <a:gd name="connsiteX11" fmla="*/ 29753 w 4030935"/>
                <a:gd name="connsiteY11" fmla="*/ 855583 h 952331"/>
                <a:gd name="connsiteX12" fmla="*/ 0 w 4030935"/>
                <a:gd name="connsiteY12" fmla="*/ 952331 h 952331"/>
                <a:gd name="connsiteX13" fmla="*/ 29753 w 4030935"/>
                <a:gd name="connsiteY13" fmla="*/ 855583 h 952331"/>
                <a:gd name="connsiteX0" fmla="*/ 3937488 w 3937488"/>
                <a:gd name="connsiteY0" fmla="*/ 648470 h 648470"/>
                <a:gd name="connsiteX1" fmla="*/ 3700512 w 3937488"/>
                <a:gd name="connsiteY1" fmla="*/ 617241 h 648470"/>
                <a:gd name="connsiteX2" fmla="*/ 1968743 w 3937488"/>
                <a:gd name="connsiteY2" fmla="*/ 524017 h 648470"/>
                <a:gd name="connsiteX3" fmla="*/ 236974 w 3937488"/>
                <a:gd name="connsiteY3" fmla="*/ 617240 h 648470"/>
                <a:gd name="connsiteX4" fmla="*/ 0 w 3937488"/>
                <a:gd name="connsiteY4" fmla="*/ 648470 h 648470"/>
                <a:gd name="connsiteX5" fmla="*/ 167959 w 3937488"/>
                <a:gd name="connsiteY5" fmla="*/ 102319 h 648470"/>
                <a:gd name="connsiteX6" fmla="*/ 236974 w 3937488"/>
                <a:gd name="connsiteY6" fmla="*/ 93223 h 648470"/>
                <a:gd name="connsiteX7" fmla="*/ 1968743 w 3937488"/>
                <a:gd name="connsiteY7" fmla="*/ 0 h 648470"/>
                <a:gd name="connsiteX8" fmla="*/ 3700512 w 3937488"/>
                <a:gd name="connsiteY8" fmla="*/ 93224 h 648470"/>
                <a:gd name="connsiteX9" fmla="*/ 3769529 w 3937488"/>
                <a:gd name="connsiteY9" fmla="*/ 102319 h 648470"/>
                <a:gd name="connsiteX10" fmla="*/ 3937488 w 3937488"/>
                <a:gd name="connsiteY10" fmla="*/ 648470 h 6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37488" h="648470">
                  <a:moveTo>
                    <a:pt x="3937488" y="648470"/>
                  </a:moveTo>
                  <a:lnTo>
                    <a:pt x="3700512" y="617241"/>
                  </a:lnTo>
                  <a:cubicBezTo>
                    <a:pt x="3206169" y="558384"/>
                    <a:pt x="2610229" y="524017"/>
                    <a:pt x="1968743" y="524017"/>
                  </a:cubicBezTo>
                  <a:cubicBezTo>
                    <a:pt x="1327257" y="524017"/>
                    <a:pt x="731318" y="558384"/>
                    <a:pt x="236974" y="617240"/>
                  </a:cubicBezTo>
                  <a:lnTo>
                    <a:pt x="0" y="648470"/>
                  </a:lnTo>
                  <a:lnTo>
                    <a:pt x="167959" y="102319"/>
                  </a:lnTo>
                  <a:lnTo>
                    <a:pt x="236974" y="93223"/>
                  </a:lnTo>
                  <a:cubicBezTo>
                    <a:pt x="731318" y="34367"/>
                    <a:pt x="1327257" y="0"/>
                    <a:pt x="1968743" y="0"/>
                  </a:cubicBezTo>
                  <a:cubicBezTo>
                    <a:pt x="2610229" y="0"/>
                    <a:pt x="3206169" y="34367"/>
                    <a:pt x="3700512" y="93224"/>
                  </a:cubicBezTo>
                  <a:lnTo>
                    <a:pt x="3769529" y="102319"/>
                  </a:lnTo>
                  <a:lnTo>
                    <a:pt x="3937488" y="648470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117" name="TextBox 16">
              <a:extLst>
                <a:ext uri="{FF2B5EF4-FFF2-40B4-BE49-F238E27FC236}">
                  <a16:creationId xmlns:a16="http://schemas.microsoft.com/office/drawing/2014/main" id="{EAEADE49-D333-F346-9B42-EFC579DC0A84}"/>
                </a:ext>
              </a:extLst>
            </p:cNvPr>
            <p:cNvSpPr txBox="1"/>
            <p:nvPr/>
          </p:nvSpPr>
          <p:spPr>
            <a:xfrm>
              <a:off x="7258051" y="3285695"/>
              <a:ext cx="2454214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Index Selection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33D877F-1874-F449-B607-0906371EF5F5}"/>
              </a:ext>
            </a:extLst>
          </p:cNvPr>
          <p:cNvGrpSpPr/>
          <p:nvPr/>
        </p:nvGrpSpPr>
        <p:grpSpPr>
          <a:xfrm>
            <a:off x="6891998" y="3794619"/>
            <a:ext cx="3479195" cy="605068"/>
            <a:chOff x="6684372" y="3694555"/>
            <a:chExt cx="3601570" cy="626350"/>
          </a:xfrm>
        </p:grpSpPr>
        <p:sp>
          <p:nvSpPr>
            <p:cNvPr id="119" name="Freeform: Shape 92">
              <a:extLst>
                <a:ext uri="{FF2B5EF4-FFF2-40B4-BE49-F238E27FC236}">
                  <a16:creationId xmlns:a16="http://schemas.microsoft.com/office/drawing/2014/main" id="{7D99E0E7-C570-5740-8C03-85F0009159FF}"/>
                </a:ext>
              </a:extLst>
            </p:cNvPr>
            <p:cNvSpPr/>
            <p:nvPr/>
          </p:nvSpPr>
          <p:spPr>
            <a:xfrm rot="10800000">
              <a:off x="6684372" y="3694555"/>
              <a:ext cx="3601570" cy="626335"/>
            </a:xfrm>
            <a:custGeom>
              <a:avLst/>
              <a:gdLst>
                <a:gd name="connsiteX0" fmla="*/ 3816176 w 3816176"/>
                <a:gd name="connsiteY0" fmla="*/ 975250 h 975250"/>
                <a:gd name="connsiteX1" fmla="*/ 3708873 w 3816176"/>
                <a:gd name="connsiteY1" fmla="*/ 626335 h 975250"/>
                <a:gd name="connsiteX2" fmla="*/ 3639856 w 3816176"/>
                <a:gd name="connsiteY2" fmla="*/ 617240 h 975250"/>
                <a:gd name="connsiteX3" fmla="*/ 1908087 w 3816176"/>
                <a:gd name="connsiteY3" fmla="*/ 524016 h 975250"/>
                <a:gd name="connsiteX4" fmla="*/ 176318 w 3816176"/>
                <a:gd name="connsiteY4" fmla="*/ 617239 h 975250"/>
                <a:gd name="connsiteX5" fmla="*/ 107303 w 3816176"/>
                <a:gd name="connsiteY5" fmla="*/ 626335 h 975250"/>
                <a:gd name="connsiteX6" fmla="*/ 0 w 3816176"/>
                <a:gd name="connsiteY6" fmla="*/ 975250 h 975250"/>
                <a:gd name="connsiteX7" fmla="*/ 0 w 3816176"/>
                <a:gd name="connsiteY7" fmla="*/ 975250 h 975250"/>
                <a:gd name="connsiteX8" fmla="*/ 274484 w 3816176"/>
                <a:gd name="connsiteY8" fmla="*/ 82714 h 975250"/>
                <a:gd name="connsiteX9" fmla="*/ 431697 w 3816176"/>
                <a:gd name="connsiteY9" fmla="*/ 65882 h 975250"/>
                <a:gd name="connsiteX10" fmla="*/ 1908087 w 3816176"/>
                <a:gd name="connsiteY10" fmla="*/ 0 h 975250"/>
                <a:gd name="connsiteX11" fmla="*/ 3384477 w 3816176"/>
                <a:gd name="connsiteY11" fmla="*/ 65882 h 975250"/>
                <a:gd name="connsiteX12" fmla="*/ 3541692 w 3816176"/>
                <a:gd name="connsiteY12" fmla="*/ 82714 h 975250"/>
                <a:gd name="connsiteX13" fmla="*/ 3816176 w 3816176"/>
                <a:gd name="connsiteY13" fmla="*/ 975250 h 975250"/>
                <a:gd name="connsiteX0" fmla="*/ 3541692 w 3708873"/>
                <a:gd name="connsiteY0" fmla="*/ 82714 h 975250"/>
                <a:gd name="connsiteX1" fmla="*/ 3708873 w 3708873"/>
                <a:gd name="connsiteY1" fmla="*/ 626335 h 975250"/>
                <a:gd name="connsiteX2" fmla="*/ 3639856 w 3708873"/>
                <a:gd name="connsiteY2" fmla="*/ 617240 h 975250"/>
                <a:gd name="connsiteX3" fmla="*/ 1908087 w 3708873"/>
                <a:gd name="connsiteY3" fmla="*/ 524016 h 975250"/>
                <a:gd name="connsiteX4" fmla="*/ 176318 w 3708873"/>
                <a:gd name="connsiteY4" fmla="*/ 617239 h 975250"/>
                <a:gd name="connsiteX5" fmla="*/ 107303 w 3708873"/>
                <a:gd name="connsiteY5" fmla="*/ 626335 h 975250"/>
                <a:gd name="connsiteX6" fmla="*/ 0 w 3708873"/>
                <a:gd name="connsiteY6" fmla="*/ 975250 h 975250"/>
                <a:gd name="connsiteX7" fmla="*/ 0 w 3708873"/>
                <a:gd name="connsiteY7" fmla="*/ 975250 h 975250"/>
                <a:gd name="connsiteX8" fmla="*/ 274484 w 3708873"/>
                <a:gd name="connsiteY8" fmla="*/ 82714 h 975250"/>
                <a:gd name="connsiteX9" fmla="*/ 431697 w 3708873"/>
                <a:gd name="connsiteY9" fmla="*/ 65882 h 975250"/>
                <a:gd name="connsiteX10" fmla="*/ 1908087 w 3708873"/>
                <a:gd name="connsiteY10" fmla="*/ 0 h 975250"/>
                <a:gd name="connsiteX11" fmla="*/ 3384477 w 3708873"/>
                <a:gd name="connsiteY11" fmla="*/ 65882 h 975250"/>
                <a:gd name="connsiteX12" fmla="*/ 3541692 w 3708873"/>
                <a:gd name="connsiteY12" fmla="*/ 82714 h 975250"/>
                <a:gd name="connsiteX0" fmla="*/ 3541692 w 3708873"/>
                <a:gd name="connsiteY0" fmla="*/ 82714 h 975250"/>
                <a:gd name="connsiteX1" fmla="*/ 3708873 w 3708873"/>
                <a:gd name="connsiteY1" fmla="*/ 626335 h 975250"/>
                <a:gd name="connsiteX2" fmla="*/ 3639856 w 3708873"/>
                <a:gd name="connsiteY2" fmla="*/ 617240 h 975250"/>
                <a:gd name="connsiteX3" fmla="*/ 1908087 w 3708873"/>
                <a:gd name="connsiteY3" fmla="*/ 524016 h 975250"/>
                <a:gd name="connsiteX4" fmla="*/ 176318 w 3708873"/>
                <a:gd name="connsiteY4" fmla="*/ 617239 h 975250"/>
                <a:gd name="connsiteX5" fmla="*/ 107303 w 3708873"/>
                <a:gd name="connsiteY5" fmla="*/ 626335 h 975250"/>
                <a:gd name="connsiteX6" fmla="*/ 0 w 3708873"/>
                <a:gd name="connsiteY6" fmla="*/ 975250 h 975250"/>
                <a:gd name="connsiteX7" fmla="*/ 274484 w 3708873"/>
                <a:gd name="connsiteY7" fmla="*/ 82714 h 975250"/>
                <a:gd name="connsiteX8" fmla="*/ 431697 w 3708873"/>
                <a:gd name="connsiteY8" fmla="*/ 65882 h 975250"/>
                <a:gd name="connsiteX9" fmla="*/ 1908087 w 3708873"/>
                <a:gd name="connsiteY9" fmla="*/ 0 h 975250"/>
                <a:gd name="connsiteX10" fmla="*/ 3384477 w 3708873"/>
                <a:gd name="connsiteY10" fmla="*/ 65882 h 975250"/>
                <a:gd name="connsiteX11" fmla="*/ 3541692 w 3708873"/>
                <a:gd name="connsiteY11" fmla="*/ 82714 h 975250"/>
                <a:gd name="connsiteX0" fmla="*/ 3434389 w 3601570"/>
                <a:gd name="connsiteY0" fmla="*/ 82714 h 626335"/>
                <a:gd name="connsiteX1" fmla="*/ 3601570 w 3601570"/>
                <a:gd name="connsiteY1" fmla="*/ 626335 h 626335"/>
                <a:gd name="connsiteX2" fmla="*/ 3532553 w 3601570"/>
                <a:gd name="connsiteY2" fmla="*/ 617240 h 626335"/>
                <a:gd name="connsiteX3" fmla="*/ 1800784 w 3601570"/>
                <a:gd name="connsiteY3" fmla="*/ 524016 h 626335"/>
                <a:gd name="connsiteX4" fmla="*/ 69015 w 3601570"/>
                <a:gd name="connsiteY4" fmla="*/ 617239 h 626335"/>
                <a:gd name="connsiteX5" fmla="*/ 0 w 3601570"/>
                <a:gd name="connsiteY5" fmla="*/ 626335 h 626335"/>
                <a:gd name="connsiteX6" fmla="*/ 167181 w 3601570"/>
                <a:gd name="connsiteY6" fmla="*/ 82714 h 626335"/>
                <a:gd name="connsiteX7" fmla="*/ 324394 w 3601570"/>
                <a:gd name="connsiteY7" fmla="*/ 65882 h 626335"/>
                <a:gd name="connsiteX8" fmla="*/ 1800784 w 3601570"/>
                <a:gd name="connsiteY8" fmla="*/ 0 h 626335"/>
                <a:gd name="connsiteX9" fmla="*/ 3277174 w 3601570"/>
                <a:gd name="connsiteY9" fmla="*/ 65882 h 626335"/>
                <a:gd name="connsiteX10" fmla="*/ 3434389 w 3601570"/>
                <a:gd name="connsiteY10" fmla="*/ 82714 h 62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01570" h="626335">
                  <a:moveTo>
                    <a:pt x="3434389" y="82714"/>
                  </a:moveTo>
                  <a:lnTo>
                    <a:pt x="3601570" y="626335"/>
                  </a:lnTo>
                  <a:lnTo>
                    <a:pt x="3532553" y="617240"/>
                  </a:lnTo>
                  <a:cubicBezTo>
                    <a:pt x="3038210" y="558383"/>
                    <a:pt x="2442270" y="524016"/>
                    <a:pt x="1800784" y="524016"/>
                  </a:cubicBezTo>
                  <a:cubicBezTo>
                    <a:pt x="1159298" y="524016"/>
                    <a:pt x="563359" y="558383"/>
                    <a:pt x="69015" y="617239"/>
                  </a:cubicBezTo>
                  <a:lnTo>
                    <a:pt x="0" y="626335"/>
                  </a:lnTo>
                  <a:lnTo>
                    <a:pt x="167181" y="82714"/>
                  </a:lnTo>
                  <a:lnTo>
                    <a:pt x="324394" y="65882"/>
                  </a:lnTo>
                  <a:cubicBezTo>
                    <a:pt x="763270" y="23866"/>
                    <a:pt x="1266212" y="0"/>
                    <a:pt x="1800784" y="0"/>
                  </a:cubicBezTo>
                  <a:cubicBezTo>
                    <a:pt x="2335356" y="0"/>
                    <a:pt x="2838298" y="23866"/>
                    <a:pt x="3277174" y="65882"/>
                  </a:cubicBezTo>
                  <a:lnTo>
                    <a:pt x="3434389" y="82714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120" name="TextBox 16">
              <a:extLst>
                <a:ext uri="{FF2B5EF4-FFF2-40B4-BE49-F238E27FC236}">
                  <a16:creationId xmlns:a16="http://schemas.microsoft.com/office/drawing/2014/main" id="{62374A50-493C-0249-A02A-C5665887B33D}"/>
                </a:ext>
              </a:extLst>
            </p:cNvPr>
            <p:cNvSpPr txBox="1"/>
            <p:nvPr/>
          </p:nvSpPr>
          <p:spPr>
            <a:xfrm>
              <a:off x="6944979" y="3817985"/>
              <a:ext cx="3080357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Crediting Method 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7136B52-77D8-3D4A-BC3B-4DC9CAAB168E}"/>
              </a:ext>
            </a:extLst>
          </p:cNvPr>
          <p:cNvGrpSpPr/>
          <p:nvPr/>
        </p:nvGrpSpPr>
        <p:grpSpPr>
          <a:xfrm>
            <a:off x="7053499" y="4319768"/>
            <a:ext cx="3156194" cy="586115"/>
            <a:chOff x="6851553" y="4238176"/>
            <a:chExt cx="3267208" cy="606731"/>
          </a:xfrm>
        </p:grpSpPr>
        <p:sp>
          <p:nvSpPr>
            <p:cNvPr id="124" name="Freeform: Shape 90">
              <a:extLst>
                <a:ext uri="{FF2B5EF4-FFF2-40B4-BE49-F238E27FC236}">
                  <a16:creationId xmlns:a16="http://schemas.microsoft.com/office/drawing/2014/main" id="{71E45D96-0A54-5241-84CF-047AA11108CA}"/>
                </a:ext>
              </a:extLst>
            </p:cNvPr>
            <p:cNvSpPr/>
            <p:nvPr/>
          </p:nvSpPr>
          <p:spPr>
            <a:xfrm rot="10800000">
              <a:off x="6851553" y="4238176"/>
              <a:ext cx="3267208" cy="606731"/>
            </a:xfrm>
            <a:custGeom>
              <a:avLst/>
              <a:gdLst>
                <a:gd name="connsiteX0" fmla="*/ 1 w 3506426"/>
                <a:gd name="connsiteY0" fmla="*/ 995660 h 995660"/>
                <a:gd name="connsiteX1" fmla="*/ 0 w 3506426"/>
                <a:gd name="connsiteY1" fmla="*/ 995660 h 995660"/>
                <a:gd name="connsiteX2" fmla="*/ 286182 w 3506426"/>
                <a:gd name="connsiteY2" fmla="*/ 65087 h 995660"/>
                <a:gd name="connsiteX3" fmla="*/ 547576 w 3506426"/>
                <a:gd name="connsiteY3" fmla="*/ 42896 h 995660"/>
                <a:gd name="connsiteX4" fmla="*/ 1753212 w 3506426"/>
                <a:gd name="connsiteY4" fmla="*/ 0 h 995660"/>
                <a:gd name="connsiteX5" fmla="*/ 2958848 w 3506426"/>
                <a:gd name="connsiteY5" fmla="*/ 42896 h 995660"/>
                <a:gd name="connsiteX6" fmla="*/ 3220245 w 3506426"/>
                <a:gd name="connsiteY6" fmla="*/ 65088 h 995660"/>
                <a:gd name="connsiteX7" fmla="*/ 3506426 w 3506426"/>
                <a:gd name="connsiteY7" fmla="*/ 995660 h 995660"/>
                <a:gd name="connsiteX8" fmla="*/ 3506426 w 3506426"/>
                <a:gd name="connsiteY8" fmla="*/ 995660 h 995660"/>
                <a:gd name="connsiteX9" fmla="*/ 3386817 w 3506426"/>
                <a:gd name="connsiteY9" fmla="*/ 606731 h 995660"/>
                <a:gd name="connsiteX10" fmla="*/ 3229602 w 3506426"/>
                <a:gd name="connsiteY10" fmla="*/ 589899 h 995660"/>
                <a:gd name="connsiteX11" fmla="*/ 1753212 w 3506426"/>
                <a:gd name="connsiteY11" fmla="*/ 524017 h 995660"/>
                <a:gd name="connsiteX12" fmla="*/ 276822 w 3506426"/>
                <a:gd name="connsiteY12" fmla="*/ 589899 h 995660"/>
                <a:gd name="connsiteX13" fmla="*/ 119609 w 3506426"/>
                <a:gd name="connsiteY13" fmla="*/ 606731 h 995660"/>
                <a:gd name="connsiteX0" fmla="*/ 1 w 3506426"/>
                <a:gd name="connsiteY0" fmla="*/ 995660 h 995660"/>
                <a:gd name="connsiteX1" fmla="*/ 0 w 3506426"/>
                <a:gd name="connsiteY1" fmla="*/ 995660 h 995660"/>
                <a:gd name="connsiteX2" fmla="*/ 286182 w 3506426"/>
                <a:gd name="connsiteY2" fmla="*/ 65087 h 995660"/>
                <a:gd name="connsiteX3" fmla="*/ 547576 w 3506426"/>
                <a:gd name="connsiteY3" fmla="*/ 42896 h 995660"/>
                <a:gd name="connsiteX4" fmla="*/ 1753212 w 3506426"/>
                <a:gd name="connsiteY4" fmla="*/ 0 h 995660"/>
                <a:gd name="connsiteX5" fmla="*/ 2958848 w 3506426"/>
                <a:gd name="connsiteY5" fmla="*/ 42896 h 995660"/>
                <a:gd name="connsiteX6" fmla="*/ 3220245 w 3506426"/>
                <a:gd name="connsiteY6" fmla="*/ 65088 h 995660"/>
                <a:gd name="connsiteX7" fmla="*/ 3506426 w 3506426"/>
                <a:gd name="connsiteY7" fmla="*/ 995660 h 995660"/>
                <a:gd name="connsiteX8" fmla="*/ 3386817 w 3506426"/>
                <a:gd name="connsiteY8" fmla="*/ 606731 h 995660"/>
                <a:gd name="connsiteX9" fmla="*/ 3229602 w 3506426"/>
                <a:gd name="connsiteY9" fmla="*/ 589899 h 995660"/>
                <a:gd name="connsiteX10" fmla="*/ 1753212 w 3506426"/>
                <a:gd name="connsiteY10" fmla="*/ 524017 h 995660"/>
                <a:gd name="connsiteX11" fmla="*/ 276822 w 3506426"/>
                <a:gd name="connsiteY11" fmla="*/ 589899 h 995660"/>
                <a:gd name="connsiteX12" fmla="*/ 119609 w 3506426"/>
                <a:gd name="connsiteY12" fmla="*/ 606731 h 995660"/>
                <a:gd name="connsiteX13" fmla="*/ 1 w 3506426"/>
                <a:gd name="connsiteY13" fmla="*/ 995660 h 995660"/>
                <a:gd name="connsiteX0" fmla="*/ 1 w 3386817"/>
                <a:gd name="connsiteY0" fmla="*/ 995660 h 995660"/>
                <a:gd name="connsiteX1" fmla="*/ 0 w 3386817"/>
                <a:gd name="connsiteY1" fmla="*/ 995660 h 995660"/>
                <a:gd name="connsiteX2" fmla="*/ 286182 w 3386817"/>
                <a:gd name="connsiteY2" fmla="*/ 65087 h 995660"/>
                <a:gd name="connsiteX3" fmla="*/ 547576 w 3386817"/>
                <a:gd name="connsiteY3" fmla="*/ 42896 h 995660"/>
                <a:gd name="connsiteX4" fmla="*/ 1753212 w 3386817"/>
                <a:gd name="connsiteY4" fmla="*/ 0 h 995660"/>
                <a:gd name="connsiteX5" fmla="*/ 2958848 w 3386817"/>
                <a:gd name="connsiteY5" fmla="*/ 42896 h 995660"/>
                <a:gd name="connsiteX6" fmla="*/ 3220245 w 3386817"/>
                <a:gd name="connsiteY6" fmla="*/ 65088 h 995660"/>
                <a:gd name="connsiteX7" fmla="*/ 3386817 w 3386817"/>
                <a:gd name="connsiteY7" fmla="*/ 606731 h 995660"/>
                <a:gd name="connsiteX8" fmla="*/ 3229602 w 3386817"/>
                <a:gd name="connsiteY8" fmla="*/ 589899 h 995660"/>
                <a:gd name="connsiteX9" fmla="*/ 1753212 w 3386817"/>
                <a:gd name="connsiteY9" fmla="*/ 524017 h 995660"/>
                <a:gd name="connsiteX10" fmla="*/ 276822 w 3386817"/>
                <a:gd name="connsiteY10" fmla="*/ 589899 h 995660"/>
                <a:gd name="connsiteX11" fmla="*/ 119609 w 3386817"/>
                <a:gd name="connsiteY11" fmla="*/ 606731 h 995660"/>
                <a:gd name="connsiteX12" fmla="*/ 1 w 3386817"/>
                <a:gd name="connsiteY12" fmla="*/ 995660 h 995660"/>
                <a:gd name="connsiteX0" fmla="*/ 119609 w 3386817"/>
                <a:gd name="connsiteY0" fmla="*/ 606731 h 995660"/>
                <a:gd name="connsiteX1" fmla="*/ 0 w 3386817"/>
                <a:gd name="connsiteY1" fmla="*/ 995660 h 995660"/>
                <a:gd name="connsiteX2" fmla="*/ 286182 w 3386817"/>
                <a:gd name="connsiteY2" fmla="*/ 65087 h 995660"/>
                <a:gd name="connsiteX3" fmla="*/ 547576 w 3386817"/>
                <a:gd name="connsiteY3" fmla="*/ 42896 h 995660"/>
                <a:gd name="connsiteX4" fmla="*/ 1753212 w 3386817"/>
                <a:gd name="connsiteY4" fmla="*/ 0 h 995660"/>
                <a:gd name="connsiteX5" fmla="*/ 2958848 w 3386817"/>
                <a:gd name="connsiteY5" fmla="*/ 42896 h 995660"/>
                <a:gd name="connsiteX6" fmla="*/ 3220245 w 3386817"/>
                <a:gd name="connsiteY6" fmla="*/ 65088 h 995660"/>
                <a:gd name="connsiteX7" fmla="*/ 3386817 w 3386817"/>
                <a:gd name="connsiteY7" fmla="*/ 606731 h 995660"/>
                <a:gd name="connsiteX8" fmla="*/ 3229602 w 3386817"/>
                <a:gd name="connsiteY8" fmla="*/ 589899 h 995660"/>
                <a:gd name="connsiteX9" fmla="*/ 1753212 w 3386817"/>
                <a:gd name="connsiteY9" fmla="*/ 524017 h 995660"/>
                <a:gd name="connsiteX10" fmla="*/ 276822 w 3386817"/>
                <a:gd name="connsiteY10" fmla="*/ 589899 h 995660"/>
                <a:gd name="connsiteX11" fmla="*/ 119609 w 3386817"/>
                <a:gd name="connsiteY11" fmla="*/ 606731 h 995660"/>
                <a:gd name="connsiteX0" fmla="*/ 0 w 3267208"/>
                <a:gd name="connsiteY0" fmla="*/ 606731 h 606731"/>
                <a:gd name="connsiteX1" fmla="*/ 166573 w 3267208"/>
                <a:gd name="connsiteY1" fmla="*/ 65087 h 606731"/>
                <a:gd name="connsiteX2" fmla="*/ 427967 w 3267208"/>
                <a:gd name="connsiteY2" fmla="*/ 42896 h 606731"/>
                <a:gd name="connsiteX3" fmla="*/ 1633603 w 3267208"/>
                <a:gd name="connsiteY3" fmla="*/ 0 h 606731"/>
                <a:gd name="connsiteX4" fmla="*/ 2839239 w 3267208"/>
                <a:gd name="connsiteY4" fmla="*/ 42896 h 606731"/>
                <a:gd name="connsiteX5" fmla="*/ 3100636 w 3267208"/>
                <a:gd name="connsiteY5" fmla="*/ 65088 h 606731"/>
                <a:gd name="connsiteX6" fmla="*/ 3267208 w 3267208"/>
                <a:gd name="connsiteY6" fmla="*/ 606731 h 606731"/>
                <a:gd name="connsiteX7" fmla="*/ 3109993 w 3267208"/>
                <a:gd name="connsiteY7" fmla="*/ 589899 h 606731"/>
                <a:gd name="connsiteX8" fmla="*/ 1633603 w 3267208"/>
                <a:gd name="connsiteY8" fmla="*/ 524017 h 606731"/>
                <a:gd name="connsiteX9" fmla="*/ 157213 w 3267208"/>
                <a:gd name="connsiteY9" fmla="*/ 589899 h 606731"/>
                <a:gd name="connsiteX10" fmla="*/ 0 w 3267208"/>
                <a:gd name="connsiteY10" fmla="*/ 606731 h 60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7208" h="606731">
                  <a:moveTo>
                    <a:pt x="0" y="606731"/>
                  </a:moveTo>
                  <a:lnTo>
                    <a:pt x="166573" y="65087"/>
                  </a:lnTo>
                  <a:lnTo>
                    <a:pt x="427967" y="42896"/>
                  </a:lnTo>
                  <a:cubicBezTo>
                    <a:pt x="798531" y="15274"/>
                    <a:pt x="1205946" y="0"/>
                    <a:pt x="1633603" y="0"/>
                  </a:cubicBezTo>
                  <a:cubicBezTo>
                    <a:pt x="2061261" y="0"/>
                    <a:pt x="2468675" y="15274"/>
                    <a:pt x="2839239" y="42896"/>
                  </a:cubicBezTo>
                  <a:lnTo>
                    <a:pt x="3100636" y="65088"/>
                  </a:lnTo>
                  <a:lnTo>
                    <a:pt x="3267208" y="606731"/>
                  </a:lnTo>
                  <a:lnTo>
                    <a:pt x="3109993" y="589899"/>
                  </a:lnTo>
                  <a:cubicBezTo>
                    <a:pt x="2671117" y="547883"/>
                    <a:pt x="2168175" y="524017"/>
                    <a:pt x="1633603" y="524017"/>
                  </a:cubicBezTo>
                  <a:cubicBezTo>
                    <a:pt x="1099031" y="524017"/>
                    <a:pt x="596089" y="547883"/>
                    <a:pt x="157213" y="589899"/>
                  </a:cubicBezTo>
                  <a:lnTo>
                    <a:pt x="0" y="606731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125" name="TextBox 16">
              <a:extLst>
                <a:ext uri="{FF2B5EF4-FFF2-40B4-BE49-F238E27FC236}">
                  <a16:creationId xmlns:a16="http://schemas.microsoft.com/office/drawing/2014/main" id="{2B4CC537-1237-9444-837C-37D95923CFB2}"/>
                </a:ext>
              </a:extLst>
            </p:cNvPr>
            <p:cNvSpPr txBox="1"/>
            <p:nvPr/>
          </p:nvSpPr>
          <p:spPr>
            <a:xfrm>
              <a:off x="6944978" y="4341310"/>
              <a:ext cx="3080357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Crediting Period 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26D4786-4183-0042-AF28-9D4757552E19}"/>
              </a:ext>
            </a:extLst>
          </p:cNvPr>
          <p:cNvGrpSpPr/>
          <p:nvPr/>
        </p:nvGrpSpPr>
        <p:grpSpPr>
          <a:xfrm>
            <a:off x="7214410" y="4843008"/>
            <a:ext cx="2834369" cy="569087"/>
            <a:chOff x="7018124" y="4779820"/>
            <a:chExt cx="2934063" cy="589104"/>
          </a:xfrm>
        </p:grpSpPr>
        <p:sp>
          <p:nvSpPr>
            <p:cNvPr id="127" name="Freeform: Shape 88">
              <a:extLst>
                <a:ext uri="{FF2B5EF4-FFF2-40B4-BE49-F238E27FC236}">
                  <a16:creationId xmlns:a16="http://schemas.microsoft.com/office/drawing/2014/main" id="{9B2326DF-1A65-6B43-9839-52F2D4F0BBC0}"/>
                </a:ext>
              </a:extLst>
            </p:cNvPr>
            <p:cNvSpPr/>
            <p:nvPr/>
          </p:nvSpPr>
          <p:spPr>
            <a:xfrm rot="10800000">
              <a:off x="7018124" y="4779820"/>
              <a:ext cx="2934063" cy="589104"/>
            </a:xfrm>
            <a:custGeom>
              <a:avLst/>
              <a:gdLst>
                <a:gd name="connsiteX0" fmla="*/ 0 w 3194712"/>
                <a:gd name="connsiteY0" fmla="*/ 1012877 h 1012877"/>
                <a:gd name="connsiteX1" fmla="*/ 0 w 3194712"/>
                <a:gd name="connsiteY1" fmla="*/ 1012877 h 1012877"/>
                <a:gd name="connsiteX2" fmla="*/ 295797 w 3194712"/>
                <a:gd name="connsiteY2" fmla="*/ 51040 h 1012877"/>
                <a:gd name="connsiteX3" fmla="*/ 391719 w 3194712"/>
                <a:gd name="connsiteY3" fmla="*/ 42896 h 1012877"/>
                <a:gd name="connsiteX4" fmla="*/ 1597355 w 3194712"/>
                <a:gd name="connsiteY4" fmla="*/ 0 h 1012877"/>
                <a:gd name="connsiteX5" fmla="*/ 2802991 w 3194712"/>
                <a:gd name="connsiteY5" fmla="*/ 42896 h 1012877"/>
                <a:gd name="connsiteX6" fmla="*/ 2898916 w 3194712"/>
                <a:gd name="connsiteY6" fmla="*/ 51040 h 1012877"/>
                <a:gd name="connsiteX7" fmla="*/ 3194712 w 3194712"/>
                <a:gd name="connsiteY7" fmla="*/ 1012877 h 1012877"/>
                <a:gd name="connsiteX8" fmla="*/ 3194712 w 3194712"/>
                <a:gd name="connsiteY8" fmla="*/ 1012877 h 1012877"/>
                <a:gd name="connsiteX9" fmla="*/ 3064388 w 3194712"/>
                <a:gd name="connsiteY9" fmla="*/ 589104 h 1012877"/>
                <a:gd name="connsiteX10" fmla="*/ 2802991 w 3194712"/>
                <a:gd name="connsiteY10" fmla="*/ 566912 h 1012877"/>
                <a:gd name="connsiteX11" fmla="*/ 1597355 w 3194712"/>
                <a:gd name="connsiteY11" fmla="*/ 524016 h 1012877"/>
                <a:gd name="connsiteX12" fmla="*/ 391719 w 3194712"/>
                <a:gd name="connsiteY12" fmla="*/ 566912 h 1012877"/>
                <a:gd name="connsiteX13" fmla="*/ 130325 w 3194712"/>
                <a:gd name="connsiteY13" fmla="*/ 589103 h 1012877"/>
                <a:gd name="connsiteX0" fmla="*/ 0 w 3194712"/>
                <a:gd name="connsiteY0" fmla="*/ 1012877 h 1012877"/>
                <a:gd name="connsiteX1" fmla="*/ 0 w 3194712"/>
                <a:gd name="connsiteY1" fmla="*/ 1012877 h 1012877"/>
                <a:gd name="connsiteX2" fmla="*/ 295797 w 3194712"/>
                <a:gd name="connsiteY2" fmla="*/ 51040 h 1012877"/>
                <a:gd name="connsiteX3" fmla="*/ 391719 w 3194712"/>
                <a:gd name="connsiteY3" fmla="*/ 42896 h 1012877"/>
                <a:gd name="connsiteX4" fmla="*/ 1597355 w 3194712"/>
                <a:gd name="connsiteY4" fmla="*/ 0 h 1012877"/>
                <a:gd name="connsiteX5" fmla="*/ 2802991 w 3194712"/>
                <a:gd name="connsiteY5" fmla="*/ 42896 h 1012877"/>
                <a:gd name="connsiteX6" fmla="*/ 2898916 w 3194712"/>
                <a:gd name="connsiteY6" fmla="*/ 51040 h 1012877"/>
                <a:gd name="connsiteX7" fmla="*/ 3194712 w 3194712"/>
                <a:gd name="connsiteY7" fmla="*/ 1012877 h 1012877"/>
                <a:gd name="connsiteX8" fmla="*/ 3064388 w 3194712"/>
                <a:gd name="connsiteY8" fmla="*/ 589104 h 1012877"/>
                <a:gd name="connsiteX9" fmla="*/ 2802991 w 3194712"/>
                <a:gd name="connsiteY9" fmla="*/ 566912 h 1012877"/>
                <a:gd name="connsiteX10" fmla="*/ 1597355 w 3194712"/>
                <a:gd name="connsiteY10" fmla="*/ 524016 h 1012877"/>
                <a:gd name="connsiteX11" fmla="*/ 391719 w 3194712"/>
                <a:gd name="connsiteY11" fmla="*/ 566912 h 1012877"/>
                <a:gd name="connsiteX12" fmla="*/ 130325 w 3194712"/>
                <a:gd name="connsiteY12" fmla="*/ 589103 h 1012877"/>
                <a:gd name="connsiteX13" fmla="*/ 0 w 3194712"/>
                <a:gd name="connsiteY13" fmla="*/ 1012877 h 1012877"/>
                <a:gd name="connsiteX0" fmla="*/ 130325 w 3194712"/>
                <a:gd name="connsiteY0" fmla="*/ 589103 h 1012877"/>
                <a:gd name="connsiteX1" fmla="*/ 0 w 3194712"/>
                <a:gd name="connsiteY1" fmla="*/ 1012877 h 1012877"/>
                <a:gd name="connsiteX2" fmla="*/ 295797 w 3194712"/>
                <a:gd name="connsiteY2" fmla="*/ 51040 h 1012877"/>
                <a:gd name="connsiteX3" fmla="*/ 391719 w 3194712"/>
                <a:gd name="connsiteY3" fmla="*/ 42896 h 1012877"/>
                <a:gd name="connsiteX4" fmla="*/ 1597355 w 3194712"/>
                <a:gd name="connsiteY4" fmla="*/ 0 h 1012877"/>
                <a:gd name="connsiteX5" fmla="*/ 2802991 w 3194712"/>
                <a:gd name="connsiteY5" fmla="*/ 42896 h 1012877"/>
                <a:gd name="connsiteX6" fmla="*/ 2898916 w 3194712"/>
                <a:gd name="connsiteY6" fmla="*/ 51040 h 1012877"/>
                <a:gd name="connsiteX7" fmla="*/ 3194712 w 3194712"/>
                <a:gd name="connsiteY7" fmla="*/ 1012877 h 1012877"/>
                <a:gd name="connsiteX8" fmla="*/ 3064388 w 3194712"/>
                <a:gd name="connsiteY8" fmla="*/ 589104 h 1012877"/>
                <a:gd name="connsiteX9" fmla="*/ 2802991 w 3194712"/>
                <a:gd name="connsiteY9" fmla="*/ 566912 h 1012877"/>
                <a:gd name="connsiteX10" fmla="*/ 1597355 w 3194712"/>
                <a:gd name="connsiteY10" fmla="*/ 524016 h 1012877"/>
                <a:gd name="connsiteX11" fmla="*/ 391719 w 3194712"/>
                <a:gd name="connsiteY11" fmla="*/ 566912 h 1012877"/>
                <a:gd name="connsiteX12" fmla="*/ 130325 w 3194712"/>
                <a:gd name="connsiteY12" fmla="*/ 589103 h 1012877"/>
                <a:gd name="connsiteX0" fmla="*/ 0 w 3064387"/>
                <a:gd name="connsiteY0" fmla="*/ 589103 h 1012877"/>
                <a:gd name="connsiteX1" fmla="*/ 165472 w 3064387"/>
                <a:gd name="connsiteY1" fmla="*/ 51040 h 1012877"/>
                <a:gd name="connsiteX2" fmla="*/ 261394 w 3064387"/>
                <a:gd name="connsiteY2" fmla="*/ 42896 h 1012877"/>
                <a:gd name="connsiteX3" fmla="*/ 1467030 w 3064387"/>
                <a:gd name="connsiteY3" fmla="*/ 0 h 1012877"/>
                <a:gd name="connsiteX4" fmla="*/ 2672666 w 3064387"/>
                <a:gd name="connsiteY4" fmla="*/ 42896 h 1012877"/>
                <a:gd name="connsiteX5" fmla="*/ 2768591 w 3064387"/>
                <a:gd name="connsiteY5" fmla="*/ 51040 h 1012877"/>
                <a:gd name="connsiteX6" fmla="*/ 3064387 w 3064387"/>
                <a:gd name="connsiteY6" fmla="*/ 1012877 h 1012877"/>
                <a:gd name="connsiteX7" fmla="*/ 2934063 w 3064387"/>
                <a:gd name="connsiteY7" fmla="*/ 589104 h 1012877"/>
                <a:gd name="connsiteX8" fmla="*/ 2672666 w 3064387"/>
                <a:gd name="connsiteY8" fmla="*/ 566912 h 1012877"/>
                <a:gd name="connsiteX9" fmla="*/ 1467030 w 3064387"/>
                <a:gd name="connsiteY9" fmla="*/ 524016 h 1012877"/>
                <a:gd name="connsiteX10" fmla="*/ 261394 w 3064387"/>
                <a:gd name="connsiteY10" fmla="*/ 566912 h 1012877"/>
                <a:gd name="connsiteX11" fmla="*/ 0 w 3064387"/>
                <a:gd name="connsiteY11" fmla="*/ 589103 h 1012877"/>
                <a:gd name="connsiteX0" fmla="*/ 0 w 2934063"/>
                <a:gd name="connsiteY0" fmla="*/ 589103 h 589104"/>
                <a:gd name="connsiteX1" fmla="*/ 165472 w 2934063"/>
                <a:gd name="connsiteY1" fmla="*/ 51040 h 589104"/>
                <a:gd name="connsiteX2" fmla="*/ 261394 w 2934063"/>
                <a:gd name="connsiteY2" fmla="*/ 42896 h 589104"/>
                <a:gd name="connsiteX3" fmla="*/ 1467030 w 2934063"/>
                <a:gd name="connsiteY3" fmla="*/ 0 h 589104"/>
                <a:gd name="connsiteX4" fmla="*/ 2672666 w 2934063"/>
                <a:gd name="connsiteY4" fmla="*/ 42896 h 589104"/>
                <a:gd name="connsiteX5" fmla="*/ 2768591 w 2934063"/>
                <a:gd name="connsiteY5" fmla="*/ 51040 h 589104"/>
                <a:gd name="connsiteX6" fmla="*/ 2934063 w 2934063"/>
                <a:gd name="connsiteY6" fmla="*/ 589104 h 589104"/>
                <a:gd name="connsiteX7" fmla="*/ 2672666 w 2934063"/>
                <a:gd name="connsiteY7" fmla="*/ 566912 h 589104"/>
                <a:gd name="connsiteX8" fmla="*/ 1467030 w 2934063"/>
                <a:gd name="connsiteY8" fmla="*/ 524016 h 589104"/>
                <a:gd name="connsiteX9" fmla="*/ 261394 w 2934063"/>
                <a:gd name="connsiteY9" fmla="*/ 566912 h 589104"/>
                <a:gd name="connsiteX10" fmla="*/ 0 w 2934063"/>
                <a:gd name="connsiteY10" fmla="*/ 589103 h 58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4063" h="589104">
                  <a:moveTo>
                    <a:pt x="0" y="589103"/>
                  </a:moveTo>
                  <a:lnTo>
                    <a:pt x="165472" y="51040"/>
                  </a:lnTo>
                  <a:lnTo>
                    <a:pt x="261394" y="42896"/>
                  </a:lnTo>
                  <a:cubicBezTo>
                    <a:pt x="631958" y="15275"/>
                    <a:pt x="1039373" y="0"/>
                    <a:pt x="1467030" y="0"/>
                  </a:cubicBezTo>
                  <a:cubicBezTo>
                    <a:pt x="1894688" y="0"/>
                    <a:pt x="2302102" y="15275"/>
                    <a:pt x="2672666" y="42896"/>
                  </a:cubicBezTo>
                  <a:lnTo>
                    <a:pt x="2768591" y="51040"/>
                  </a:lnTo>
                  <a:lnTo>
                    <a:pt x="2934063" y="589104"/>
                  </a:lnTo>
                  <a:lnTo>
                    <a:pt x="2672666" y="566912"/>
                  </a:lnTo>
                  <a:cubicBezTo>
                    <a:pt x="2302102" y="539290"/>
                    <a:pt x="1894688" y="524016"/>
                    <a:pt x="1467030" y="524016"/>
                  </a:cubicBezTo>
                  <a:cubicBezTo>
                    <a:pt x="1039373" y="524016"/>
                    <a:pt x="631958" y="539290"/>
                    <a:pt x="261394" y="566912"/>
                  </a:cubicBezTo>
                  <a:lnTo>
                    <a:pt x="0" y="589103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133" name="TextBox 16">
              <a:extLst>
                <a:ext uri="{FF2B5EF4-FFF2-40B4-BE49-F238E27FC236}">
                  <a16:creationId xmlns:a16="http://schemas.microsoft.com/office/drawing/2014/main" id="{DB173970-2E7C-5E49-8859-EFC5F13D8DB7}"/>
                </a:ext>
              </a:extLst>
            </p:cNvPr>
            <p:cNvSpPr txBox="1"/>
            <p:nvPr/>
          </p:nvSpPr>
          <p:spPr>
            <a:xfrm>
              <a:off x="7183596" y="4855670"/>
              <a:ext cx="2603121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Performance Rider 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2435C6C-87BE-F640-865E-84F52BDDDEFF}"/>
              </a:ext>
            </a:extLst>
          </p:cNvPr>
          <p:cNvGrpSpPr/>
          <p:nvPr/>
        </p:nvGrpSpPr>
        <p:grpSpPr>
          <a:xfrm>
            <a:off x="7374260" y="5362789"/>
            <a:ext cx="2514670" cy="555517"/>
            <a:chOff x="7183596" y="5317883"/>
            <a:chExt cx="2603119" cy="575056"/>
          </a:xfrm>
        </p:grpSpPr>
        <p:sp>
          <p:nvSpPr>
            <p:cNvPr id="135" name="Freeform: Shape 86">
              <a:extLst>
                <a:ext uri="{FF2B5EF4-FFF2-40B4-BE49-F238E27FC236}">
                  <a16:creationId xmlns:a16="http://schemas.microsoft.com/office/drawing/2014/main" id="{0F0E957B-1E21-7144-8978-2ED7B5B0ABAA}"/>
                </a:ext>
              </a:extLst>
            </p:cNvPr>
            <p:cNvSpPr/>
            <p:nvPr/>
          </p:nvSpPr>
          <p:spPr>
            <a:xfrm rot="10800000">
              <a:off x="7183596" y="5317883"/>
              <a:ext cx="2603119" cy="575056"/>
            </a:xfrm>
            <a:custGeom>
              <a:avLst/>
              <a:gdLst>
                <a:gd name="connsiteX0" fmla="*/ 0 w 2742668"/>
                <a:gd name="connsiteY0" fmla="*/ 1028824 h 1028824"/>
                <a:gd name="connsiteX1" fmla="*/ 0 w 2742668"/>
                <a:gd name="connsiteY1" fmla="*/ 1028824 h 1028824"/>
                <a:gd name="connsiteX2" fmla="*/ 304575 w 2742668"/>
                <a:gd name="connsiteY2" fmla="*/ 38439 h 1028824"/>
                <a:gd name="connsiteX3" fmla="*/ 520044 w 2742668"/>
                <a:gd name="connsiteY3" fmla="*/ 24541 h 1028824"/>
                <a:gd name="connsiteX4" fmla="*/ 1441107 w 2742668"/>
                <a:gd name="connsiteY4" fmla="*/ 0 h 1028824"/>
                <a:gd name="connsiteX5" fmla="*/ 2362170 w 2742668"/>
                <a:gd name="connsiteY5" fmla="*/ 24541 h 1028824"/>
                <a:gd name="connsiteX6" fmla="*/ 2577641 w 2742668"/>
                <a:gd name="connsiteY6" fmla="*/ 38439 h 1028824"/>
                <a:gd name="connsiteX7" fmla="*/ 2742668 w 2742668"/>
                <a:gd name="connsiteY7" fmla="*/ 575056 h 1028824"/>
                <a:gd name="connsiteX8" fmla="*/ 2646743 w 2742668"/>
                <a:gd name="connsiteY8" fmla="*/ 566912 h 1028824"/>
                <a:gd name="connsiteX9" fmla="*/ 1441107 w 2742668"/>
                <a:gd name="connsiteY9" fmla="*/ 524016 h 1028824"/>
                <a:gd name="connsiteX10" fmla="*/ 235471 w 2742668"/>
                <a:gd name="connsiteY10" fmla="*/ 566912 h 1028824"/>
                <a:gd name="connsiteX11" fmla="*/ 139549 w 2742668"/>
                <a:gd name="connsiteY11" fmla="*/ 575056 h 1028824"/>
                <a:gd name="connsiteX0" fmla="*/ 139549 w 2742668"/>
                <a:gd name="connsiteY0" fmla="*/ 575056 h 1028824"/>
                <a:gd name="connsiteX1" fmla="*/ 0 w 2742668"/>
                <a:gd name="connsiteY1" fmla="*/ 1028824 h 1028824"/>
                <a:gd name="connsiteX2" fmla="*/ 304575 w 2742668"/>
                <a:gd name="connsiteY2" fmla="*/ 38439 h 1028824"/>
                <a:gd name="connsiteX3" fmla="*/ 520044 w 2742668"/>
                <a:gd name="connsiteY3" fmla="*/ 24541 h 1028824"/>
                <a:gd name="connsiteX4" fmla="*/ 1441107 w 2742668"/>
                <a:gd name="connsiteY4" fmla="*/ 0 h 1028824"/>
                <a:gd name="connsiteX5" fmla="*/ 2362170 w 2742668"/>
                <a:gd name="connsiteY5" fmla="*/ 24541 h 1028824"/>
                <a:gd name="connsiteX6" fmla="*/ 2577641 w 2742668"/>
                <a:gd name="connsiteY6" fmla="*/ 38439 h 1028824"/>
                <a:gd name="connsiteX7" fmla="*/ 2742668 w 2742668"/>
                <a:gd name="connsiteY7" fmla="*/ 575056 h 1028824"/>
                <a:gd name="connsiteX8" fmla="*/ 2646743 w 2742668"/>
                <a:gd name="connsiteY8" fmla="*/ 566912 h 1028824"/>
                <a:gd name="connsiteX9" fmla="*/ 1441107 w 2742668"/>
                <a:gd name="connsiteY9" fmla="*/ 524016 h 1028824"/>
                <a:gd name="connsiteX10" fmla="*/ 235471 w 2742668"/>
                <a:gd name="connsiteY10" fmla="*/ 566912 h 1028824"/>
                <a:gd name="connsiteX11" fmla="*/ 139549 w 2742668"/>
                <a:gd name="connsiteY11" fmla="*/ 575056 h 1028824"/>
                <a:gd name="connsiteX0" fmla="*/ 0 w 2603119"/>
                <a:gd name="connsiteY0" fmla="*/ 575056 h 575056"/>
                <a:gd name="connsiteX1" fmla="*/ 165026 w 2603119"/>
                <a:gd name="connsiteY1" fmla="*/ 38439 h 575056"/>
                <a:gd name="connsiteX2" fmla="*/ 380495 w 2603119"/>
                <a:gd name="connsiteY2" fmla="*/ 24541 h 575056"/>
                <a:gd name="connsiteX3" fmla="*/ 1301558 w 2603119"/>
                <a:gd name="connsiteY3" fmla="*/ 0 h 575056"/>
                <a:gd name="connsiteX4" fmla="*/ 2222621 w 2603119"/>
                <a:gd name="connsiteY4" fmla="*/ 24541 h 575056"/>
                <a:gd name="connsiteX5" fmla="*/ 2438092 w 2603119"/>
                <a:gd name="connsiteY5" fmla="*/ 38439 h 575056"/>
                <a:gd name="connsiteX6" fmla="*/ 2603119 w 2603119"/>
                <a:gd name="connsiteY6" fmla="*/ 575056 h 575056"/>
                <a:gd name="connsiteX7" fmla="*/ 2507194 w 2603119"/>
                <a:gd name="connsiteY7" fmla="*/ 566912 h 575056"/>
                <a:gd name="connsiteX8" fmla="*/ 1301558 w 2603119"/>
                <a:gd name="connsiteY8" fmla="*/ 524016 h 575056"/>
                <a:gd name="connsiteX9" fmla="*/ 95922 w 2603119"/>
                <a:gd name="connsiteY9" fmla="*/ 566912 h 575056"/>
                <a:gd name="connsiteX10" fmla="*/ 0 w 2603119"/>
                <a:gd name="connsiteY10" fmla="*/ 575056 h 57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3119" h="575056">
                  <a:moveTo>
                    <a:pt x="0" y="575056"/>
                  </a:moveTo>
                  <a:lnTo>
                    <a:pt x="165026" y="38439"/>
                  </a:lnTo>
                  <a:lnTo>
                    <a:pt x="380495" y="24541"/>
                  </a:lnTo>
                  <a:cubicBezTo>
                    <a:pt x="671459" y="8592"/>
                    <a:pt x="980815" y="0"/>
                    <a:pt x="1301558" y="0"/>
                  </a:cubicBezTo>
                  <a:cubicBezTo>
                    <a:pt x="1622301" y="0"/>
                    <a:pt x="1931658" y="8592"/>
                    <a:pt x="2222621" y="24541"/>
                  </a:cubicBezTo>
                  <a:lnTo>
                    <a:pt x="2438092" y="38439"/>
                  </a:lnTo>
                  <a:lnTo>
                    <a:pt x="2603119" y="575056"/>
                  </a:lnTo>
                  <a:lnTo>
                    <a:pt x="2507194" y="566912"/>
                  </a:lnTo>
                  <a:cubicBezTo>
                    <a:pt x="2136630" y="539291"/>
                    <a:pt x="1729216" y="524016"/>
                    <a:pt x="1301558" y="524016"/>
                  </a:cubicBezTo>
                  <a:cubicBezTo>
                    <a:pt x="873901" y="524016"/>
                    <a:pt x="466486" y="539291"/>
                    <a:pt x="95922" y="566912"/>
                  </a:cubicBezTo>
                  <a:lnTo>
                    <a:pt x="0" y="575056"/>
                  </a:lnTo>
                  <a:close/>
                </a:path>
              </a:pathLst>
            </a:custGeom>
            <a:solidFill>
              <a:srgbClr val="00004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LID4096" sz="1900"/>
            </a:p>
          </p:txBody>
        </p:sp>
        <p:sp>
          <p:nvSpPr>
            <p:cNvPr id="136" name="TextBox 16">
              <a:extLst>
                <a:ext uri="{FF2B5EF4-FFF2-40B4-BE49-F238E27FC236}">
                  <a16:creationId xmlns:a16="http://schemas.microsoft.com/office/drawing/2014/main" id="{4599279D-30F2-0D43-97CF-7AAE956096E6}"/>
                </a:ext>
              </a:extLst>
            </p:cNvPr>
            <p:cNvSpPr txBox="1"/>
            <p:nvPr/>
          </p:nvSpPr>
          <p:spPr>
            <a:xfrm>
              <a:off x="7274471" y="5387960"/>
              <a:ext cx="2421369" cy="5029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Premium Bonus 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B4BE157-30D7-9245-B5F2-DA59D24768B9}"/>
              </a:ext>
            </a:extLst>
          </p:cNvPr>
          <p:cNvGrpSpPr/>
          <p:nvPr/>
        </p:nvGrpSpPr>
        <p:grpSpPr>
          <a:xfrm>
            <a:off x="5918917" y="418675"/>
            <a:ext cx="5425358" cy="943729"/>
            <a:chOff x="5918917" y="418675"/>
            <a:chExt cx="5425358" cy="943729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896448E9-1012-B04A-ACEF-8F0ECFAF8D2B}"/>
                </a:ext>
              </a:extLst>
            </p:cNvPr>
            <p:cNvGrpSpPr/>
            <p:nvPr/>
          </p:nvGrpSpPr>
          <p:grpSpPr>
            <a:xfrm>
              <a:off x="5924192" y="638288"/>
              <a:ext cx="5414807" cy="724116"/>
              <a:chOff x="5682525" y="427206"/>
              <a:chExt cx="5605264" cy="749586"/>
            </a:xfrm>
          </p:grpSpPr>
          <p:sp>
            <p:nvSpPr>
              <p:cNvPr id="142" name="Freeform: Shape 104">
                <a:extLst>
                  <a:ext uri="{FF2B5EF4-FFF2-40B4-BE49-F238E27FC236}">
                    <a16:creationId xmlns:a16="http://schemas.microsoft.com/office/drawing/2014/main" id="{11DA305B-F349-544E-BE2D-0AFDF207B1FD}"/>
                  </a:ext>
                </a:extLst>
              </p:cNvPr>
              <p:cNvSpPr/>
              <p:nvPr/>
            </p:nvSpPr>
            <p:spPr>
              <a:xfrm rot="10800000">
                <a:off x="5682525" y="427206"/>
                <a:ext cx="5605264" cy="749586"/>
              </a:xfrm>
              <a:custGeom>
                <a:avLst/>
                <a:gdLst>
                  <a:gd name="connsiteX0" fmla="*/ 27701 w 5605264"/>
                  <a:gd name="connsiteY0" fmla="*/ 749586 h 749586"/>
                  <a:gd name="connsiteX1" fmla="*/ 0 w 5605264"/>
                  <a:gd name="connsiteY1" fmla="*/ 739936 h 749586"/>
                  <a:gd name="connsiteX2" fmla="*/ 149920 w 5605264"/>
                  <a:gd name="connsiteY2" fmla="*/ 252443 h 749586"/>
                  <a:gd name="connsiteX3" fmla="*/ 234244 w 5605264"/>
                  <a:gd name="connsiteY3" fmla="*/ 229152 h 749586"/>
                  <a:gd name="connsiteX4" fmla="*/ 2802631 w 5605264"/>
                  <a:gd name="connsiteY4" fmla="*/ 0 h 749586"/>
                  <a:gd name="connsiteX5" fmla="*/ 5371018 w 5605264"/>
                  <a:gd name="connsiteY5" fmla="*/ 229152 h 749586"/>
                  <a:gd name="connsiteX6" fmla="*/ 5455345 w 5605264"/>
                  <a:gd name="connsiteY6" fmla="*/ 252444 h 749586"/>
                  <a:gd name="connsiteX7" fmla="*/ 5605264 w 5605264"/>
                  <a:gd name="connsiteY7" fmla="*/ 739936 h 749586"/>
                  <a:gd name="connsiteX8" fmla="*/ 5577563 w 5605264"/>
                  <a:gd name="connsiteY8" fmla="*/ 749585 h 749586"/>
                  <a:gd name="connsiteX9" fmla="*/ 5553675 w 5605264"/>
                  <a:gd name="connsiteY9" fmla="*/ 732413 h 749586"/>
                  <a:gd name="connsiteX10" fmla="*/ 2802632 w 5605264"/>
                  <a:gd name="connsiteY10" fmla="*/ 569925 h 749586"/>
                  <a:gd name="connsiteX11" fmla="*/ 51589 w 5605264"/>
                  <a:gd name="connsiteY11" fmla="*/ 732413 h 749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05264" h="749586">
                    <a:moveTo>
                      <a:pt x="27701" y="749586"/>
                    </a:moveTo>
                    <a:lnTo>
                      <a:pt x="0" y="739936"/>
                    </a:lnTo>
                    <a:lnTo>
                      <a:pt x="149920" y="252443"/>
                    </a:lnTo>
                    <a:lnTo>
                      <a:pt x="234244" y="229152"/>
                    </a:lnTo>
                    <a:cubicBezTo>
                      <a:pt x="790863" y="90898"/>
                      <a:pt x="1733487" y="0"/>
                      <a:pt x="2802631" y="0"/>
                    </a:cubicBezTo>
                    <a:cubicBezTo>
                      <a:pt x="3871775" y="0"/>
                      <a:pt x="4814399" y="90898"/>
                      <a:pt x="5371018" y="229152"/>
                    </a:cubicBezTo>
                    <a:lnTo>
                      <a:pt x="5455345" y="252444"/>
                    </a:lnTo>
                    <a:lnTo>
                      <a:pt x="5605264" y="739936"/>
                    </a:lnTo>
                    <a:lnTo>
                      <a:pt x="5577563" y="749585"/>
                    </a:lnTo>
                    <a:lnTo>
                      <a:pt x="5553675" y="732413"/>
                    </a:lnTo>
                    <a:cubicBezTo>
                      <a:pt x="5291831" y="639681"/>
                      <a:pt x="4159641" y="569925"/>
                      <a:pt x="2802632" y="569925"/>
                    </a:cubicBezTo>
                    <a:cubicBezTo>
                      <a:pt x="1445623" y="569925"/>
                      <a:pt x="313434" y="639681"/>
                      <a:pt x="51589" y="732413"/>
                    </a:cubicBezTo>
                    <a:close/>
                  </a:path>
                </a:pathLst>
              </a:custGeom>
              <a:solidFill>
                <a:srgbClr val="000044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LID4096"/>
              </a:p>
            </p:txBody>
          </p:sp>
          <p:sp>
            <p:nvSpPr>
              <p:cNvPr id="143" name="TextBox 16">
                <a:extLst>
                  <a:ext uri="{FF2B5EF4-FFF2-40B4-BE49-F238E27FC236}">
                    <a16:creationId xmlns:a16="http://schemas.microsoft.com/office/drawing/2014/main" id="{3665F7CB-4F5F-6543-818E-F44529F0148E}"/>
                  </a:ext>
                </a:extLst>
              </p:cNvPr>
              <p:cNvSpPr txBox="1"/>
              <p:nvPr/>
            </p:nvSpPr>
            <p:spPr>
              <a:xfrm>
                <a:off x="7183597" y="670285"/>
                <a:ext cx="2603121" cy="50292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Annuity Type</a:t>
                </a: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803B3CD3-056B-F045-A073-1CEF95D35B8C}"/>
                </a:ext>
              </a:extLst>
            </p:cNvPr>
            <p:cNvGrpSpPr/>
            <p:nvPr/>
          </p:nvGrpSpPr>
          <p:grpSpPr>
            <a:xfrm>
              <a:off x="5918917" y="418675"/>
              <a:ext cx="5425358" cy="393532"/>
              <a:chOff x="5677064" y="199868"/>
              <a:chExt cx="5616186" cy="407374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A12EB93A-B0AE-504C-AE0D-522481EBCAA5}"/>
                  </a:ext>
                </a:extLst>
              </p:cNvPr>
              <p:cNvSpPr/>
              <p:nvPr/>
            </p:nvSpPr>
            <p:spPr>
              <a:xfrm>
                <a:off x="5677064" y="199868"/>
                <a:ext cx="5616186" cy="406999"/>
              </a:xfrm>
              <a:prstGeom prst="ellipse">
                <a:avLst/>
              </a:prstGeom>
              <a:gradFill>
                <a:gsLst>
                  <a:gs pos="885">
                    <a:schemeClr val="bg2"/>
                  </a:gs>
                  <a:gs pos="57000">
                    <a:schemeClr val="accent1">
                      <a:lumMod val="4000"/>
                      <a:lumOff val="96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1" name="TextBox 16">
                <a:extLst>
                  <a:ext uri="{FF2B5EF4-FFF2-40B4-BE49-F238E27FC236}">
                    <a16:creationId xmlns:a16="http://schemas.microsoft.com/office/drawing/2014/main" id="{7D722839-5191-B341-ACCC-48A9CCB42E0E}"/>
                  </a:ext>
                </a:extLst>
              </p:cNvPr>
              <p:cNvSpPr txBox="1"/>
              <p:nvPr/>
            </p:nvSpPr>
            <p:spPr>
              <a:xfrm>
                <a:off x="7155018" y="208989"/>
                <a:ext cx="2660277" cy="39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900" b="1" dirty="0">
                    <a:ln>
                      <a:solidFill>
                        <a:schemeClr val="accent1">
                          <a:lumMod val="60000"/>
                          <a:lumOff val="40000"/>
                          <a:alpha val="0"/>
                        </a:schemeClr>
                      </a:solidFill>
                    </a:ln>
                    <a:solidFill>
                      <a:srgbClr val="000044"/>
                    </a:solidFill>
                    <a:cs typeface="Times New Roman" charset="0"/>
                  </a:rPr>
                  <a:t>10 LEVERS: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64358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>
            <a:extLst>
              <a:ext uri="{FF2B5EF4-FFF2-40B4-BE49-F238E27FC236}">
                <a16:creationId xmlns:a16="http://schemas.microsoft.com/office/drawing/2014/main" id="{46B3ABFD-BDF1-4BBE-9592-EB677D3C221A}"/>
              </a:ext>
            </a:extLst>
          </p:cNvPr>
          <p:cNvSpPr/>
          <p:nvPr/>
        </p:nvSpPr>
        <p:spPr>
          <a:xfrm>
            <a:off x="0" y="6070200"/>
            <a:ext cx="12192000" cy="787799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2D554E1E-C19E-4DFC-AF69-B4512A197BA2}"/>
              </a:ext>
            </a:extLst>
          </p:cNvPr>
          <p:cNvCxnSpPr>
            <a:cxnSpLocks/>
          </p:cNvCxnSpPr>
          <p:nvPr/>
        </p:nvCxnSpPr>
        <p:spPr>
          <a:xfrm>
            <a:off x="0" y="6464099"/>
            <a:ext cx="12192000" cy="0"/>
          </a:xfrm>
          <a:prstGeom prst="line">
            <a:avLst/>
          </a:prstGeom>
          <a:gradFill>
            <a:gsLst>
              <a:gs pos="100000">
                <a:srgbClr val="FBFBFB"/>
              </a:gs>
              <a:gs pos="0">
                <a:srgbClr val="E6E6E6">
                  <a:lumMod val="15000"/>
                  <a:lumOff val="85000"/>
                </a:srgbClr>
              </a:gs>
            </a:gsLst>
            <a:lin ang="2700000" scaled="1"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51DEC85-981B-416A-9989-094984B48ED9}"/>
              </a:ext>
            </a:extLst>
          </p:cNvPr>
          <p:cNvGrpSpPr/>
          <p:nvPr/>
        </p:nvGrpSpPr>
        <p:grpSpPr>
          <a:xfrm>
            <a:off x="0" y="2641590"/>
            <a:ext cx="12192000" cy="3428999"/>
            <a:chOff x="0" y="2133599"/>
            <a:chExt cx="12192000" cy="3428999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8EEE4D5-9FFD-4085-BFC3-321F2937B351}"/>
                </a:ext>
              </a:extLst>
            </p:cNvPr>
            <p:cNvGrpSpPr/>
            <p:nvPr/>
          </p:nvGrpSpPr>
          <p:grpSpPr>
            <a:xfrm>
              <a:off x="0" y="2209800"/>
              <a:ext cx="12192000" cy="3048000"/>
              <a:chOff x="0" y="2209800"/>
              <a:chExt cx="12192000" cy="3048000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964B98A-3F63-43D7-8F78-0FDB275F5E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5257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DE28CBE-C7F7-4E2F-BDC9-B5AFD2692D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6482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287CEE4-A3F3-4999-8982-CAD02FCBE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0386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8C95EE2-D2CB-4351-8A6A-616C52B43B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4290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F5918858-1F75-42F2-8AA1-700F404E3B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8194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99EE281E-0AD2-4985-8522-29614527D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09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72FC744-9EF4-4BB7-9310-34492A5638E6}"/>
                </a:ext>
              </a:extLst>
            </p:cNvPr>
            <p:cNvSpPr/>
            <p:nvPr/>
          </p:nvSpPr>
          <p:spPr>
            <a:xfrm>
              <a:off x="0" y="2133599"/>
              <a:ext cx="12192000" cy="3428999"/>
            </a:xfrm>
            <a:prstGeom prst="rect">
              <a:avLst/>
            </a:prstGeom>
            <a:solidFill>
              <a:schemeClr val="bg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endParaRPr>
            </a:p>
          </p:txBody>
        </p:sp>
      </p:grpSp>
      <p:sp>
        <p:nvSpPr>
          <p:cNvPr id="117" name="TextBox 16">
            <a:extLst>
              <a:ext uri="{FF2B5EF4-FFF2-40B4-BE49-F238E27FC236}">
                <a16:creationId xmlns:a16="http://schemas.microsoft.com/office/drawing/2014/main" id="{A81F221B-6B6A-4F0D-BFAA-0A077CA87A7E}"/>
              </a:ext>
            </a:extLst>
          </p:cNvPr>
          <p:cNvSpPr txBox="1"/>
          <p:nvPr/>
        </p:nvSpPr>
        <p:spPr>
          <a:xfrm>
            <a:off x="0" y="5659082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$500K</a:t>
            </a:r>
          </a:p>
        </p:txBody>
      </p:sp>
      <p:sp>
        <p:nvSpPr>
          <p:cNvPr id="118" name="TextBox 16">
            <a:extLst>
              <a:ext uri="{FF2B5EF4-FFF2-40B4-BE49-F238E27FC236}">
                <a16:creationId xmlns:a16="http://schemas.microsoft.com/office/drawing/2014/main" id="{68243A0F-3CFD-4BC8-847D-0F4199435FBB}"/>
              </a:ext>
            </a:extLst>
          </p:cNvPr>
          <p:cNvSpPr txBox="1"/>
          <p:nvPr/>
        </p:nvSpPr>
        <p:spPr>
          <a:xfrm>
            <a:off x="0" y="5048156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$550K</a:t>
            </a:r>
          </a:p>
        </p:txBody>
      </p:sp>
      <p:sp>
        <p:nvSpPr>
          <p:cNvPr id="119" name="TextBox 16">
            <a:extLst>
              <a:ext uri="{FF2B5EF4-FFF2-40B4-BE49-F238E27FC236}">
                <a16:creationId xmlns:a16="http://schemas.microsoft.com/office/drawing/2014/main" id="{8C1CFEA5-7479-4843-BDE7-3C820B26C8A7}"/>
              </a:ext>
            </a:extLst>
          </p:cNvPr>
          <p:cNvSpPr txBox="1"/>
          <p:nvPr/>
        </p:nvSpPr>
        <p:spPr>
          <a:xfrm>
            <a:off x="0" y="4437232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$600K</a:t>
            </a:r>
          </a:p>
        </p:txBody>
      </p:sp>
      <p:sp>
        <p:nvSpPr>
          <p:cNvPr id="120" name="TextBox 16">
            <a:extLst>
              <a:ext uri="{FF2B5EF4-FFF2-40B4-BE49-F238E27FC236}">
                <a16:creationId xmlns:a16="http://schemas.microsoft.com/office/drawing/2014/main" id="{F6D58849-23BC-496C-92F1-403AE99732CE}"/>
              </a:ext>
            </a:extLst>
          </p:cNvPr>
          <p:cNvSpPr txBox="1"/>
          <p:nvPr/>
        </p:nvSpPr>
        <p:spPr>
          <a:xfrm>
            <a:off x="0" y="3826308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$650K</a:t>
            </a:r>
          </a:p>
        </p:txBody>
      </p:sp>
      <p:sp>
        <p:nvSpPr>
          <p:cNvPr id="121" name="TextBox 16">
            <a:extLst>
              <a:ext uri="{FF2B5EF4-FFF2-40B4-BE49-F238E27FC236}">
                <a16:creationId xmlns:a16="http://schemas.microsoft.com/office/drawing/2014/main" id="{D79B1937-61DD-4385-8EB7-13E58DD0C6F5}"/>
              </a:ext>
            </a:extLst>
          </p:cNvPr>
          <p:cNvSpPr txBox="1"/>
          <p:nvPr/>
        </p:nvSpPr>
        <p:spPr>
          <a:xfrm>
            <a:off x="0" y="3215384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$700K</a:t>
            </a:r>
          </a:p>
        </p:txBody>
      </p:sp>
      <p:sp>
        <p:nvSpPr>
          <p:cNvPr id="127" name="TextBox 16">
            <a:extLst>
              <a:ext uri="{FF2B5EF4-FFF2-40B4-BE49-F238E27FC236}">
                <a16:creationId xmlns:a16="http://schemas.microsoft.com/office/drawing/2014/main" id="{2BF9637E-1908-449D-BB52-3A8C6E227D26}"/>
              </a:ext>
            </a:extLst>
          </p:cNvPr>
          <p:cNvSpPr txBox="1"/>
          <p:nvPr/>
        </p:nvSpPr>
        <p:spPr>
          <a:xfrm>
            <a:off x="0" y="2604460"/>
            <a:ext cx="716291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latin typeface="NimbusSanL" panose="00000800000000000000" pitchFamily="50" charset="0"/>
              </a:rPr>
              <a:t>$750K</a:t>
            </a:r>
            <a:endParaRPr kumimoji="0" lang="en-US" sz="9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NimbusSanL" panose="00000800000000000000" pitchFamily="50" charset="0"/>
              <a:ea typeface="+mn-ea"/>
              <a:cs typeface="+mn-cs"/>
            </a:endParaRP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2D80D77B-04FC-426F-AAF2-5B5122930402}"/>
              </a:ext>
            </a:extLst>
          </p:cNvPr>
          <p:cNvSpPr/>
          <p:nvPr/>
        </p:nvSpPr>
        <p:spPr>
          <a:xfrm>
            <a:off x="1409882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65</a:t>
            </a: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B84CA8F8-1A33-4DA6-9B65-A91EE72A549E}"/>
              </a:ext>
            </a:extLst>
          </p:cNvPr>
          <p:cNvSpPr/>
          <p:nvPr/>
        </p:nvSpPr>
        <p:spPr>
          <a:xfrm>
            <a:off x="3169179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66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8581F84F-0296-49F2-9806-7E5FFFBF2F1C}"/>
              </a:ext>
            </a:extLst>
          </p:cNvPr>
          <p:cNvSpPr/>
          <p:nvPr/>
        </p:nvSpPr>
        <p:spPr>
          <a:xfrm>
            <a:off x="4928476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67</a:t>
            </a:r>
          </a:p>
        </p:txBody>
      </p: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id="{7BB17554-9CA4-4984-B23E-3B9DCD363932}"/>
              </a:ext>
            </a:extLst>
          </p:cNvPr>
          <p:cNvSpPr/>
          <p:nvPr/>
        </p:nvSpPr>
        <p:spPr>
          <a:xfrm>
            <a:off x="6687773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68</a:t>
            </a: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B96FCF41-8B5B-4B6B-8257-4B7015DC68DA}"/>
              </a:ext>
            </a:extLst>
          </p:cNvPr>
          <p:cNvSpPr/>
          <p:nvPr/>
        </p:nvSpPr>
        <p:spPr>
          <a:xfrm>
            <a:off x="8447070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69</a:t>
            </a: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7C65E7BC-E937-4AB6-BEDB-6032F6326CB9}"/>
              </a:ext>
            </a:extLst>
          </p:cNvPr>
          <p:cNvSpPr/>
          <p:nvPr/>
        </p:nvSpPr>
        <p:spPr>
          <a:xfrm>
            <a:off x="10206365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70</a:t>
            </a:r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36DF414F-D9AD-4C2D-8A78-0A14AC1E0BD5}"/>
              </a:ext>
            </a:extLst>
          </p:cNvPr>
          <p:cNvSpPr/>
          <p:nvPr/>
        </p:nvSpPr>
        <p:spPr>
          <a:xfrm>
            <a:off x="1700873" y="5245987"/>
            <a:ext cx="1753171" cy="828657"/>
          </a:xfrm>
          <a:custGeom>
            <a:avLst/>
            <a:gdLst>
              <a:gd name="connsiteX0" fmla="*/ 1753171 w 1753171"/>
              <a:gd name="connsiteY0" fmla="*/ 0 h 828657"/>
              <a:gd name="connsiteX1" fmla="*/ 1753171 w 1753171"/>
              <a:gd name="connsiteY1" fmla="*/ 828657 h 828657"/>
              <a:gd name="connsiteX2" fmla="*/ 0 w 1753171"/>
              <a:gd name="connsiteY2" fmla="*/ 828657 h 828657"/>
              <a:gd name="connsiteX3" fmla="*/ 0 w 1753171"/>
              <a:gd name="connsiteY3" fmla="*/ 493872 h 82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171" h="828657">
                <a:moveTo>
                  <a:pt x="1753171" y="0"/>
                </a:moveTo>
                <a:lnTo>
                  <a:pt x="1753171" y="828657"/>
                </a:lnTo>
                <a:lnTo>
                  <a:pt x="0" y="828657"/>
                </a:lnTo>
                <a:lnTo>
                  <a:pt x="0" y="493872"/>
                </a:lnTo>
                <a:close/>
              </a:path>
            </a:pathLst>
          </a:cu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F9355EF3-2D72-4E72-B3C6-65E963B3682B}"/>
              </a:ext>
            </a:extLst>
          </p:cNvPr>
          <p:cNvSpPr/>
          <p:nvPr/>
        </p:nvSpPr>
        <p:spPr>
          <a:xfrm>
            <a:off x="3455185" y="4750283"/>
            <a:ext cx="1758526" cy="1324361"/>
          </a:xfrm>
          <a:custGeom>
            <a:avLst/>
            <a:gdLst>
              <a:gd name="connsiteX0" fmla="*/ 1758526 w 1758526"/>
              <a:gd name="connsiteY0" fmla="*/ 0 h 1324361"/>
              <a:gd name="connsiteX1" fmla="*/ 1758526 w 1758526"/>
              <a:gd name="connsiteY1" fmla="*/ 1324361 h 1324361"/>
              <a:gd name="connsiteX2" fmla="*/ 0 w 1758526"/>
              <a:gd name="connsiteY2" fmla="*/ 1324361 h 1324361"/>
              <a:gd name="connsiteX3" fmla="*/ 0 w 1758526"/>
              <a:gd name="connsiteY3" fmla="*/ 495382 h 132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526" h="1324361">
                <a:moveTo>
                  <a:pt x="1758526" y="0"/>
                </a:moveTo>
                <a:lnTo>
                  <a:pt x="1758526" y="1324361"/>
                </a:lnTo>
                <a:lnTo>
                  <a:pt x="0" y="1324361"/>
                </a:lnTo>
                <a:lnTo>
                  <a:pt x="0" y="495382"/>
                </a:lnTo>
                <a:close/>
              </a:path>
            </a:pathLst>
          </a:cu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9F7D0EA8-3303-4293-BE1B-6C9301DBCBE7}"/>
              </a:ext>
            </a:extLst>
          </p:cNvPr>
          <p:cNvSpPr/>
          <p:nvPr/>
        </p:nvSpPr>
        <p:spPr>
          <a:xfrm>
            <a:off x="5215015" y="4254535"/>
            <a:ext cx="1758526" cy="1820109"/>
          </a:xfrm>
          <a:custGeom>
            <a:avLst/>
            <a:gdLst>
              <a:gd name="connsiteX0" fmla="*/ 1758526 w 1758526"/>
              <a:gd name="connsiteY0" fmla="*/ 0 h 1820109"/>
              <a:gd name="connsiteX1" fmla="*/ 1758526 w 1758526"/>
              <a:gd name="connsiteY1" fmla="*/ 1820109 h 1820109"/>
              <a:gd name="connsiteX2" fmla="*/ 0 w 1758526"/>
              <a:gd name="connsiteY2" fmla="*/ 1820109 h 1820109"/>
              <a:gd name="connsiteX3" fmla="*/ 0 w 1758526"/>
              <a:gd name="connsiteY3" fmla="*/ 495381 h 182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526" h="1820109">
                <a:moveTo>
                  <a:pt x="1758526" y="0"/>
                </a:moveTo>
                <a:lnTo>
                  <a:pt x="1758526" y="1820109"/>
                </a:lnTo>
                <a:lnTo>
                  <a:pt x="0" y="1820109"/>
                </a:lnTo>
                <a:lnTo>
                  <a:pt x="0" y="495381"/>
                </a:lnTo>
                <a:close/>
              </a:path>
            </a:pathLst>
          </a:cu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9FC064B7-2EC8-4218-9FAD-7D1E04C82AE5}"/>
              </a:ext>
            </a:extLst>
          </p:cNvPr>
          <p:cNvSpPr/>
          <p:nvPr/>
        </p:nvSpPr>
        <p:spPr>
          <a:xfrm>
            <a:off x="6974846" y="3758785"/>
            <a:ext cx="1758526" cy="2315859"/>
          </a:xfrm>
          <a:custGeom>
            <a:avLst/>
            <a:gdLst>
              <a:gd name="connsiteX0" fmla="*/ 1758526 w 1758526"/>
              <a:gd name="connsiteY0" fmla="*/ 0 h 2315859"/>
              <a:gd name="connsiteX1" fmla="*/ 1758526 w 1758526"/>
              <a:gd name="connsiteY1" fmla="*/ 2315859 h 2315859"/>
              <a:gd name="connsiteX2" fmla="*/ 0 w 1758526"/>
              <a:gd name="connsiteY2" fmla="*/ 2315859 h 2315859"/>
              <a:gd name="connsiteX3" fmla="*/ 0 w 1758526"/>
              <a:gd name="connsiteY3" fmla="*/ 495382 h 231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526" h="2315859">
                <a:moveTo>
                  <a:pt x="1758526" y="0"/>
                </a:moveTo>
                <a:lnTo>
                  <a:pt x="1758526" y="2315859"/>
                </a:lnTo>
                <a:lnTo>
                  <a:pt x="0" y="2315859"/>
                </a:lnTo>
                <a:lnTo>
                  <a:pt x="0" y="495382"/>
                </a:lnTo>
                <a:close/>
              </a:path>
            </a:pathLst>
          </a:cu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A02CF9BD-1B77-4BFF-ABA5-3A0548EA234F}"/>
              </a:ext>
            </a:extLst>
          </p:cNvPr>
          <p:cNvSpPr/>
          <p:nvPr/>
        </p:nvSpPr>
        <p:spPr>
          <a:xfrm>
            <a:off x="8734678" y="3265367"/>
            <a:ext cx="1750251" cy="2809277"/>
          </a:xfrm>
          <a:custGeom>
            <a:avLst/>
            <a:gdLst>
              <a:gd name="connsiteX0" fmla="*/ 1750251 w 1750251"/>
              <a:gd name="connsiteY0" fmla="*/ 0 h 2809277"/>
              <a:gd name="connsiteX1" fmla="*/ 1750251 w 1750251"/>
              <a:gd name="connsiteY1" fmla="*/ 2809277 h 2809277"/>
              <a:gd name="connsiteX2" fmla="*/ 0 w 1750251"/>
              <a:gd name="connsiteY2" fmla="*/ 2809277 h 2809277"/>
              <a:gd name="connsiteX3" fmla="*/ 0 w 1750251"/>
              <a:gd name="connsiteY3" fmla="*/ 493051 h 280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0251" h="2809277">
                <a:moveTo>
                  <a:pt x="1750251" y="0"/>
                </a:moveTo>
                <a:lnTo>
                  <a:pt x="1750251" y="2809277"/>
                </a:lnTo>
                <a:lnTo>
                  <a:pt x="0" y="2809277"/>
                </a:lnTo>
                <a:lnTo>
                  <a:pt x="0" y="493051"/>
                </a:lnTo>
                <a:close/>
              </a:path>
            </a:pathLst>
          </a:cu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9AC02C3-93A9-4866-99EE-4628F55FF5B5}"/>
              </a:ext>
            </a:extLst>
          </p:cNvPr>
          <p:cNvGrpSpPr/>
          <p:nvPr/>
        </p:nvGrpSpPr>
        <p:grpSpPr>
          <a:xfrm>
            <a:off x="1697759" y="3944498"/>
            <a:ext cx="8797521" cy="2126094"/>
            <a:chOff x="1697759" y="-835906"/>
            <a:chExt cx="8797521" cy="6398509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33727D6-3273-4320-9A5E-7986F0CF87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97759" y="5018850"/>
              <a:ext cx="1" cy="543753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08AE648-2C93-41CF-B94E-30AB7DA6FA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57264" y="3639855"/>
              <a:ext cx="1" cy="1922748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9E2D99B-DE3B-4F38-A6BC-6369239087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16767" y="2148021"/>
              <a:ext cx="1" cy="3414582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571AB8D-2F15-4972-A2AC-F6F9C522A8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76271" y="728129"/>
              <a:ext cx="1" cy="4834474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4AFB150-6438-4883-A538-C93CE3C56D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35775" y="-835906"/>
              <a:ext cx="1" cy="6398509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22AE913-FE47-449E-8522-E3A2795CB990}"/>
                </a:ext>
              </a:extLst>
            </p:cNvPr>
            <p:cNvCxnSpPr/>
            <p:nvPr/>
          </p:nvCxnSpPr>
          <p:spPr>
            <a:xfrm flipH="1" flipV="1">
              <a:off x="10493203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498472C-4C66-4AC0-BBB5-D7F5760E1FBF}"/>
              </a:ext>
            </a:extLst>
          </p:cNvPr>
          <p:cNvGrpSpPr/>
          <p:nvPr/>
        </p:nvGrpSpPr>
        <p:grpSpPr>
          <a:xfrm>
            <a:off x="4601271" y="4174998"/>
            <a:ext cx="1216600" cy="690056"/>
            <a:chOff x="1082353" y="3004076"/>
            <a:chExt cx="1216600" cy="690056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649F1BAB-F3C6-48B6-BCF9-0C7CCC40E3A8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4" name="TextBox 16">
              <a:extLst>
                <a:ext uri="{FF2B5EF4-FFF2-40B4-BE49-F238E27FC236}">
                  <a16:creationId xmlns:a16="http://schemas.microsoft.com/office/drawing/2014/main" id="{C93FDBA9-C8DA-4F8C-9A5D-DA960B40AEFC}"/>
                </a:ext>
              </a:extLst>
            </p:cNvPr>
            <p:cNvSpPr txBox="1"/>
            <p:nvPr/>
          </p:nvSpPr>
          <p:spPr>
            <a:xfrm>
              <a:off x="1082353" y="3004076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$572,450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736F6C3-0DAF-42AE-BE60-A0C22BEB972C}"/>
              </a:ext>
            </a:extLst>
          </p:cNvPr>
          <p:cNvGrpSpPr/>
          <p:nvPr/>
        </p:nvGrpSpPr>
        <p:grpSpPr>
          <a:xfrm>
            <a:off x="6366057" y="3668732"/>
            <a:ext cx="1216600" cy="691979"/>
            <a:chOff x="1082353" y="3002153"/>
            <a:chExt cx="1216600" cy="691979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C098B372-AFD8-49C9-B3F0-0ED11D264355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3" name="TextBox 16">
              <a:extLst>
                <a:ext uri="{FF2B5EF4-FFF2-40B4-BE49-F238E27FC236}">
                  <a16:creationId xmlns:a16="http://schemas.microsoft.com/office/drawing/2014/main" id="{015A8D20-251D-453C-AC2B-F746A7FA6AEE}"/>
                </a:ext>
              </a:extLst>
            </p:cNvPr>
            <p:cNvSpPr txBox="1"/>
            <p:nvPr/>
          </p:nvSpPr>
          <p:spPr>
            <a:xfrm>
              <a:off x="1082353" y="3002153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$612,522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64FC426-245C-4C9A-9E14-D0EB25304881}"/>
              </a:ext>
            </a:extLst>
          </p:cNvPr>
          <p:cNvGrpSpPr/>
          <p:nvPr/>
        </p:nvGrpSpPr>
        <p:grpSpPr>
          <a:xfrm>
            <a:off x="7926877" y="3190172"/>
            <a:ext cx="1612992" cy="664273"/>
            <a:chOff x="884157" y="3029859"/>
            <a:chExt cx="1612992" cy="664273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E19E4354-A603-42BD-9B98-42C380B6F909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6" name="TextBox 16">
              <a:extLst>
                <a:ext uri="{FF2B5EF4-FFF2-40B4-BE49-F238E27FC236}">
                  <a16:creationId xmlns:a16="http://schemas.microsoft.com/office/drawing/2014/main" id="{9F85ED3A-CB72-4083-A95A-BCB641727570}"/>
                </a:ext>
              </a:extLst>
            </p:cNvPr>
            <p:cNvSpPr txBox="1"/>
            <p:nvPr/>
          </p:nvSpPr>
          <p:spPr>
            <a:xfrm>
              <a:off x="884157" y="3029859"/>
              <a:ext cx="161299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$655,398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5B0DBCB-7255-41E2-9323-7D2F78FBE935}"/>
              </a:ext>
            </a:extLst>
          </p:cNvPr>
          <p:cNvGrpSpPr/>
          <p:nvPr/>
        </p:nvGrpSpPr>
        <p:grpSpPr>
          <a:xfrm>
            <a:off x="9536034" y="2702464"/>
            <a:ext cx="1902096" cy="673421"/>
            <a:chOff x="739605" y="3020711"/>
            <a:chExt cx="1902096" cy="673421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1233B5D-7308-4172-9710-B4F6AAE0F5DC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9" name="TextBox 16">
              <a:extLst>
                <a:ext uri="{FF2B5EF4-FFF2-40B4-BE49-F238E27FC236}">
                  <a16:creationId xmlns:a16="http://schemas.microsoft.com/office/drawing/2014/main" id="{5F34E6F9-F79A-4D06-BCFB-C686BB6178BE}"/>
                </a:ext>
              </a:extLst>
            </p:cNvPr>
            <p:cNvSpPr txBox="1"/>
            <p:nvPr/>
          </p:nvSpPr>
          <p:spPr>
            <a:xfrm>
              <a:off x="739605" y="3020711"/>
              <a:ext cx="1902096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$701,276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3A5BB39-1706-48BA-B884-5BD520AC4696}"/>
              </a:ext>
            </a:extLst>
          </p:cNvPr>
          <p:cNvGrpSpPr/>
          <p:nvPr/>
        </p:nvGrpSpPr>
        <p:grpSpPr>
          <a:xfrm>
            <a:off x="1081932" y="5175646"/>
            <a:ext cx="1216600" cy="679409"/>
            <a:chOff x="1082353" y="3014723"/>
            <a:chExt cx="1216600" cy="679409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A06D397-BD94-40FB-B711-ADD7B0B7CD92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8" name="TextBox 16">
              <a:extLst>
                <a:ext uri="{FF2B5EF4-FFF2-40B4-BE49-F238E27FC236}">
                  <a16:creationId xmlns:a16="http://schemas.microsoft.com/office/drawing/2014/main" id="{BB2E6879-4B52-49E7-A25F-068990CD7B77}"/>
                </a:ext>
              </a:extLst>
            </p:cNvPr>
            <p:cNvSpPr txBox="1"/>
            <p:nvPr/>
          </p:nvSpPr>
          <p:spPr>
            <a:xfrm>
              <a:off x="1082353" y="3014723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$500,000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571E14E-5180-4F8C-BD43-B48F81715604}"/>
              </a:ext>
            </a:extLst>
          </p:cNvPr>
          <p:cNvGrpSpPr/>
          <p:nvPr/>
        </p:nvGrpSpPr>
        <p:grpSpPr>
          <a:xfrm>
            <a:off x="2842921" y="4679341"/>
            <a:ext cx="1216600" cy="682020"/>
            <a:chOff x="1082353" y="3012112"/>
            <a:chExt cx="1216600" cy="682020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CC45A02-81BD-4F13-B6DB-08361BF5FA3C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0" name="TextBox 16">
              <a:extLst>
                <a:ext uri="{FF2B5EF4-FFF2-40B4-BE49-F238E27FC236}">
                  <a16:creationId xmlns:a16="http://schemas.microsoft.com/office/drawing/2014/main" id="{23DD397A-5A3D-4EE3-9EE2-F715AC543E9B}"/>
                </a:ext>
              </a:extLst>
            </p:cNvPr>
            <p:cNvSpPr txBox="1"/>
            <p:nvPr/>
          </p:nvSpPr>
          <p:spPr>
            <a:xfrm>
              <a:off x="1082353" y="3012112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$535,000</a:t>
              </a:r>
            </a:p>
          </p:txBody>
        </p:sp>
      </p:grp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21043B18-7A4D-44FE-A877-9AEE710E209C}"/>
              </a:ext>
            </a:extLst>
          </p:cNvPr>
          <p:cNvCxnSpPr>
            <a:cxnSpLocks/>
          </p:cNvCxnSpPr>
          <p:nvPr/>
        </p:nvCxnSpPr>
        <p:spPr>
          <a:xfrm>
            <a:off x="0" y="6079726"/>
            <a:ext cx="12192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027E5097-4E73-49A4-AF49-D6948AB5519C}"/>
              </a:ext>
            </a:extLst>
          </p:cNvPr>
          <p:cNvSpPr/>
          <p:nvPr/>
        </p:nvSpPr>
        <p:spPr>
          <a:xfrm>
            <a:off x="4090470" y="523022"/>
            <a:ext cx="40110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Simplified</a:t>
            </a:r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 </a:t>
            </a:r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Accumulation Annuity</a:t>
            </a:r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id="{2914D053-5356-4012-86DF-0F622C196F0C}"/>
              </a:ext>
            </a:extLst>
          </p:cNvPr>
          <p:cNvSpPr/>
          <p:nvPr/>
        </p:nvSpPr>
        <p:spPr>
          <a:xfrm>
            <a:off x="4928476" y="1750006"/>
            <a:ext cx="2335048" cy="519351"/>
          </a:xfrm>
          <a:prstGeom prst="roundRect">
            <a:avLst>
              <a:gd name="adj" fmla="val 50000"/>
            </a:avLst>
          </a:prstGeom>
          <a:solidFill>
            <a:srgbClr val="5B79F6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  <a:cs typeface="Times New Roman" charset="0"/>
              </a:rPr>
              <a:t>At 7% Growth</a:t>
            </a:r>
          </a:p>
        </p:txBody>
      </p:sp>
      <p:sp>
        <p:nvSpPr>
          <p:cNvPr id="229" name="Rectangle 1">
            <a:extLst>
              <a:ext uri="{FF2B5EF4-FFF2-40B4-BE49-F238E27FC236}">
                <a16:creationId xmlns:a16="http://schemas.microsoft.com/office/drawing/2014/main" id="{1C91571E-2EC2-4D74-9C97-E64CC75FCD82}"/>
              </a:ext>
            </a:extLst>
          </p:cNvPr>
          <p:cNvSpPr/>
          <p:nvPr/>
        </p:nvSpPr>
        <p:spPr>
          <a:xfrm>
            <a:off x="7997160" y="528211"/>
            <a:ext cx="45719" cy="1717200"/>
          </a:xfrm>
          <a:custGeom>
            <a:avLst/>
            <a:gdLst>
              <a:gd name="connsiteX0" fmla="*/ 0 w 45719"/>
              <a:gd name="connsiteY0" fmla="*/ 0 h 1168408"/>
              <a:gd name="connsiteX1" fmla="*/ 45719 w 45719"/>
              <a:gd name="connsiteY1" fmla="*/ 0 h 1168408"/>
              <a:gd name="connsiteX2" fmla="*/ 45719 w 45719"/>
              <a:gd name="connsiteY2" fmla="*/ 1168408 h 1168408"/>
              <a:gd name="connsiteX3" fmla="*/ 0 w 45719"/>
              <a:gd name="connsiteY3" fmla="*/ 1168408 h 1168408"/>
              <a:gd name="connsiteX4" fmla="*/ 0 w 45719"/>
              <a:gd name="connsiteY4" fmla="*/ 0 h 1168408"/>
              <a:gd name="connsiteX0" fmla="*/ 0 w 45719"/>
              <a:gd name="connsiteY0" fmla="*/ 0 h 1168408"/>
              <a:gd name="connsiteX1" fmla="*/ 45719 w 45719"/>
              <a:gd name="connsiteY1" fmla="*/ 1168408 h 1168408"/>
              <a:gd name="connsiteX2" fmla="*/ 0 w 45719"/>
              <a:gd name="connsiteY2" fmla="*/ 1168408 h 1168408"/>
              <a:gd name="connsiteX3" fmla="*/ 0 w 45719"/>
              <a:gd name="connsiteY3" fmla="*/ 0 h 1168408"/>
              <a:gd name="connsiteX0" fmla="*/ 0 w 0"/>
              <a:gd name="connsiteY0" fmla="*/ 0 h 1168408"/>
              <a:gd name="connsiteX1" fmla="*/ 0 w 0"/>
              <a:gd name="connsiteY1" fmla="*/ 1168408 h 1168408"/>
              <a:gd name="connsiteX2" fmla="*/ 0 w 0"/>
              <a:gd name="connsiteY2" fmla="*/ 0 h 11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68408">
                <a:moveTo>
                  <a:pt x="0" y="0"/>
                </a:moveTo>
                <a:lnTo>
                  <a:pt x="0" y="116840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841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1.875E-6 0.01921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2.91667E-6 0.01921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3.54167E-6 0.01922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4.79167E-6 0.01921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3.95833E-6 0.0192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3.75E-6 0.01921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223" grpId="0" animBg="1"/>
      <p:bldP spid="224" grpId="0" animBg="1"/>
      <p:bldP spid="225" grpId="0" animBg="1"/>
      <p:bldP spid="226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>
            <a:extLst>
              <a:ext uri="{FF2B5EF4-FFF2-40B4-BE49-F238E27FC236}">
                <a16:creationId xmlns:a16="http://schemas.microsoft.com/office/drawing/2014/main" id="{46B3ABFD-BDF1-4BBE-9592-EB677D3C221A}"/>
              </a:ext>
            </a:extLst>
          </p:cNvPr>
          <p:cNvSpPr/>
          <p:nvPr/>
        </p:nvSpPr>
        <p:spPr>
          <a:xfrm>
            <a:off x="0" y="6070200"/>
            <a:ext cx="12192000" cy="787799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2D554E1E-C19E-4DFC-AF69-B4512A197BA2}"/>
              </a:ext>
            </a:extLst>
          </p:cNvPr>
          <p:cNvCxnSpPr>
            <a:cxnSpLocks/>
          </p:cNvCxnSpPr>
          <p:nvPr/>
        </p:nvCxnSpPr>
        <p:spPr>
          <a:xfrm>
            <a:off x="0" y="6464099"/>
            <a:ext cx="12192000" cy="0"/>
          </a:xfrm>
          <a:prstGeom prst="line">
            <a:avLst/>
          </a:prstGeom>
          <a:gradFill>
            <a:gsLst>
              <a:gs pos="100000">
                <a:srgbClr val="FBFBFB"/>
              </a:gs>
              <a:gs pos="0">
                <a:srgbClr val="E6E6E6">
                  <a:lumMod val="15000"/>
                  <a:lumOff val="85000"/>
                </a:srgbClr>
              </a:gs>
            </a:gsLst>
            <a:lin ang="2700000" scaled="1"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51DEC85-981B-416A-9989-094984B48ED9}"/>
              </a:ext>
            </a:extLst>
          </p:cNvPr>
          <p:cNvGrpSpPr/>
          <p:nvPr/>
        </p:nvGrpSpPr>
        <p:grpSpPr>
          <a:xfrm>
            <a:off x="0" y="2641590"/>
            <a:ext cx="12192000" cy="3428999"/>
            <a:chOff x="0" y="2133599"/>
            <a:chExt cx="12192000" cy="3428999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8EEE4D5-9FFD-4085-BFC3-321F2937B351}"/>
                </a:ext>
              </a:extLst>
            </p:cNvPr>
            <p:cNvGrpSpPr/>
            <p:nvPr/>
          </p:nvGrpSpPr>
          <p:grpSpPr>
            <a:xfrm>
              <a:off x="0" y="2209800"/>
              <a:ext cx="12192000" cy="3048000"/>
              <a:chOff x="0" y="2209800"/>
              <a:chExt cx="12192000" cy="3048000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964B98A-3F63-43D7-8F78-0FDB275F5E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5257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DE28CBE-C7F7-4E2F-BDC9-B5AFD2692D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6482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287CEE4-A3F3-4999-8982-CAD02FCBE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0386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8C95EE2-D2CB-4351-8A6A-616C52B43B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4290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F5918858-1F75-42F2-8AA1-700F404E3B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8194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99EE281E-0AD2-4985-8522-29614527D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09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72FC744-9EF4-4BB7-9310-34492A5638E6}"/>
                </a:ext>
              </a:extLst>
            </p:cNvPr>
            <p:cNvSpPr/>
            <p:nvPr/>
          </p:nvSpPr>
          <p:spPr>
            <a:xfrm>
              <a:off x="0" y="2133599"/>
              <a:ext cx="12192000" cy="3428999"/>
            </a:xfrm>
            <a:prstGeom prst="rect">
              <a:avLst/>
            </a:prstGeom>
            <a:solidFill>
              <a:schemeClr val="bg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endParaRPr>
            </a:p>
          </p:txBody>
        </p:sp>
      </p:grpSp>
      <p:sp>
        <p:nvSpPr>
          <p:cNvPr id="117" name="TextBox 16">
            <a:extLst>
              <a:ext uri="{FF2B5EF4-FFF2-40B4-BE49-F238E27FC236}">
                <a16:creationId xmlns:a16="http://schemas.microsoft.com/office/drawing/2014/main" id="{A81F221B-6B6A-4F0D-BFAA-0A077CA87A7E}"/>
              </a:ext>
            </a:extLst>
          </p:cNvPr>
          <p:cNvSpPr txBox="1"/>
          <p:nvPr/>
        </p:nvSpPr>
        <p:spPr>
          <a:xfrm>
            <a:off x="0" y="5659082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$500K</a:t>
            </a:r>
          </a:p>
        </p:txBody>
      </p:sp>
      <p:sp>
        <p:nvSpPr>
          <p:cNvPr id="118" name="TextBox 16">
            <a:extLst>
              <a:ext uri="{FF2B5EF4-FFF2-40B4-BE49-F238E27FC236}">
                <a16:creationId xmlns:a16="http://schemas.microsoft.com/office/drawing/2014/main" id="{68243A0F-3CFD-4BC8-847D-0F4199435FBB}"/>
              </a:ext>
            </a:extLst>
          </p:cNvPr>
          <p:cNvSpPr txBox="1"/>
          <p:nvPr/>
        </p:nvSpPr>
        <p:spPr>
          <a:xfrm>
            <a:off x="0" y="5048156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$550K</a:t>
            </a:r>
          </a:p>
        </p:txBody>
      </p:sp>
      <p:sp>
        <p:nvSpPr>
          <p:cNvPr id="119" name="TextBox 16">
            <a:extLst>
              <a:ext uri="{FF2B5EF4-FFF2-40B4-BE49-F238E27FC236}">
                <a16:creationId xmlns:a16="http://schemas.microsoft.com/office/drawing/2014/main" id="{8C1CFEA5-7479-4843-BDE7-3C820B26C8A7}"/>
              </a:ext>
            </a:extLst>
          </p:cNvPr>
          <p:cNvSpPr txBox="1"/>
          <p:nvPr/>
        </p:nvSpPr>
        <p:spPr>
          <a:xfrm>
            <a:off x="0" y="4437232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$600K</a:t>
            </a:r>
          </a:p>
        </p:txBody>
      </p:sp>
      <p:sp>
        <p:nvSpPr>
          <p:cNvPr id="120" name="TextBox 16">
            <a:extLst>
              <a:ext uri="{FF2B5EF4-FFF2-40B4-BE49-F238E27FC236}">
                <a16:creationId xmlns:a16="http://schemas.microsoft.com/office/drawing/2014/main" id="{F6D58849-23BC-496C-92F1-403AE99732CE}"/>
              </a:ext>
            </a:extLst>
          </p:cNvPr>
          <p:cNvSpPr txBox="1"/>
          <p:nvPr/>
        </p:nvSpPr>
        <p:spPr>
          <a:xfrm>
            <a:off x="0" y="3826308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$650K</a:t>
            </a:r>
          </a:p>
        </p:txBody>
      </p:sp>
      <p:sp>
        <p:nvSpPr>
          <p:cNvPr id="121" name="TextBox 16">
            <a:extLst>
              <a:ext uri="{FF2B5EF4-FFF2-40B4-BE49-F238E27FC236}">
                <a16:creationId xmlns:a16="http://schemas.microsoft.com/office/drawing/2014/main" id="{D79B1937-61DD-4385-8EB7-13E58DD0C6F5}"/>
              </a:ext>
            </a:extLst>
          </p:cNvPr>
          <p:cNvSpPr txBox="1"/>
          <p:nvPr/>
        </p:nvSpPr>
        <p:spPr>
          <a:xfrm>
            <a:off x="0" y="3215384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$700K</a:t>
            </a:r>
          </a:p>
        </p:txBody>
      </p:sp>
      <p:sp>
        <p:nvSpPr>
          <p:cNvPr id="127" name="TextBox 16">
            <a:extLst>
              <a:ext uri="{FF2B5EF4-FFF2-40B4-BE49-F238E27FC236}">
                <a16:creationId xmlns:a16="http://schemas.microsoft.com/office/drawing/2014/main" id="{2BF9637E-1908-449D-BB52-3A8C6E227D26}"/>
              </a:ext>
            </a:extLst>
          </p:cNvPr>
          <p:cNvSpPr txBox="1"/>
          <p:nvPr/>
        </p:nvSpPr>
        <p:spPr>
          <a:xfrm>
            <a:off x="0" y="2604460"/>
            <a:ext cx="716291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latin typeface="NimbusSanL" panose="00000800000000000000" pitchFamily="50" charset="0"/>
              </a:rPr>
              <a:t>$750K</a:t>
            </a:r>
            <a:endParaRPr kumimoji="0" lang="en-US" sz="9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NimbusSanL" panose="00000800000000000000" pitchFamily="50" charset="0"/>
              <a:ea typeface="+mn-ea"/>
              <a:cs typeface="+mn-cs"/>
            </a:endParaRP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2D80D77B-04FC-426F-AAF2-5B5122930402}"/>
              </a:ext>
            </a:extLst>
          </p:cNvPr>
          <p:cNvSpPr/>
          <p:nvPr/>
        </p:nvSpPr>
        <p:spPr>
          <a:xfrm>
            <a:off x="1409882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65</a:t>
            </a: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B84CA8F8-1A33-4DA6-9B65-A91EE72A549E}"/>
              </a:ext>
            </a:extLst>
          </p:cNvPr>
          <p:cNvSpPr/>
          <p:nvPr/>
        </p:nvSpPr>
        <p:spPr>
          <a:xfrm>
            <a:off x="3169179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66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8581F84F-0296-49F2-9806-7E5FFFBF2F1C}"/>
              </a:ext>
            </a:extLst>
          </p:cNvPr>
          <p:cNvSpPr/>
          <p:nvPr/>
        </p:nvSpPr>
        <p:spPr>
          <a:xfrm>
            <a:off x="4928476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67</a:t>
            </a:r>
          </a:p>
        </p:txBody>
      </p: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id="{7BB17554-9CA4-4984-B23E-3B9DCD363932}"/>
              </a:ext>
            </a:extLst>
          </p:cNvPr>
          <p:cNvSpPr/>
          <p:nvPr/>
        </p:nvSpPr>
        <p:spPr>
          <a:xfrm>
            <a:off x="6687773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68</a:t>
            </a: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B96FCF41-8B5B-4B6B-8257-4B7015DC68DA}"/>
              </a:ext>
            </a:extLst>
          </p:cNvPr>
          <p:cNvSpPr/>
          <p:nvPr/>
        </p:nvSpPr>
        <p:spPr>
          <a:xfrm>
            <a:off x="8447070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69</a:t>
            </a: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7C65E7BC-E937-4AB6-BEDB-6032F6326CB9}"/>
              </a:ext>
            </a:extLst>
          </p:cNvPr>
          <p:cNvSpPr/>
          <p:nvPr/>
        </p:nvSpPr>
        <p:spPr>
          <a:xfrm>
            <a:off x="10206365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70</a:t>
            </a:r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36DF414F-D9AD-4C2D-8A78-0A14AC1E0BD5}"/>
              </a:ext>
            </a:extLst>
          </p:cNvPr>
          <p:cNvSpPr/>
          <p:nvPr/>
        </p:nvSpPr>
        <p:spPr>
          <a:xfrm>
            <a:off x="1700873" y="5245987"/>
            <a:ext cx="1753171" cy="828657"/>
          </a:xfrm>
          <a:custGeom>
            <a:avLst/>
            <a:gdLst>
              <a:gd name="connsiteX0" fmla="*/ 1753171 w 1753171"/>
              <a:gd name="connsiteY0" fmla="*/ 0 h 828657"/>
              <a:gd name="connsiteX1" fmla="*/ 1753171 w 1753171"/>
              <a:gd name="connsiteY1" fmla="*/ 828657 h 828657"/>
              <a:gd name="connsiteX2" fmla="*/ 0 w 1753171"/>
              <a:gd name="connsiteY2" fmla="*/ 828657 h 828657"/>
              <a:gd name="connsiteX3" fmla="*/ 0 w 1753171"/>
              <a:gd name="connsiteY3" fmla="*/ 493872 h 82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171" h="828657">
                <a:moveTo>
                  <a:pt x="1753171" y="0"/>
                </a:moveTo>
                <a:lnTo>
                  <a:pt x="1753171" y="828657"/>
                </a:lnTo>
                <a:lnTo>
                  <a:pt x="0" y="828657"/>
                </a:lnTo>
                <a:lnTo>
                  <a:pt x="0" y="493872"/>
                </a:lnTo>
                <a:close/>
              </a:path>
            </a:pathLst>
          </a:cu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F9355EF3-2D72-4E72-B3C6-65E963B3682B}"/>
              </a:ext>
            </a:extLst>
          </p:cNvPr>
          <p:cNvSpPr/>
          <p:nvPr/>
        </p:nvSpPr>
        <p:spPr>
          <a:xfrm>
            <a:off x="3455185" y="4750283"/>
            <a:ext cx="1758526" cy="1324361"/>
          </a:xfrm>
          <a:custGeom>
            <a:avLst/>
            <a:gdLst>
              <a:gd name="connsiteX0" fmla="*/ 1758526 w 1758526"/>
              <a:gd name="connsiteY0" fmla="*/ 0 h 1324361"/>
              <a:gd name="connsiteX1" fmla="*/ 1758526 w 1758526"/>
              <a:gd name="connsiteY1" fmla="*/ 1324361 h 1324361"/>
              <a:gd name="connsiteX2" fmla="*/ 0 w 1758526"/>
              <a:gd name="connsiteY2" fmla="*/ 1324361 h 1324361"/>
              <a:gd name="connsiteX3" fmla="*/ 0 w 1758526"/>
              <a:gd name="connsiteY3" fmla="*/ 495382 h 132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526" h="1324361">
                <a:moveTo>
                  <a:pt x="1758526" y="0"/>
                </a:moveTo>
                <a:lnTo>
                  <a:pt x="1758526" y="1324361"/>
                </a:lnTo>
                <a:lnTo>
                  <a:pt x="0" y="1324361"/>
                </a:lnTo>
                <a:lnTo>
                  <a:pt x="0" y="495382"/>
                </a:lnTo>
                <a:close/>
              </a:path>
            </a:pathLst>
          </a:cu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9F7D0EA8-3303-4293-BE1B-6C9301DBCBE7}"/>
              </a:ext>
            </a:extLst>
          </p:cNvPr>
          <p:cNvSpPr/>
          <p:nvPr/>
        </p:nvSpPr>
        <p:spPr>
          <a:xfrm>
            <a:off x="5215015" y="4254535"/>
            <a:ext cx="1758526" cy="1820109"/>
          </a:xfrm>
          <a:custGeom>
            <a:avLst/>
            <a:gdLst>
              <a:gd name="connsiteX0" fmla="*/ 1758526 w 1758526"/>
              <a:gd name="connsiteY0" fmla="*/ 0 h 1820109"/>
              <a:gd name="connsiteX1" fmla="*/ 1758526 w 1758526"/>
              <a:gd name="connsiteY1" fmla="*/ 1820109 h 1820109"/>
              <a:gd name="connsiteX2" fmla="*/ 0 w 1758526"/>
              <a:gd name="connsiteY2" fmla="*/ 1820109 h 1820109"/>
              <a:gd name="connsiteX3" fmla="*/ 0 w 1758526"/>
              <a:gd name="connsiteY3" fmla="*/ 495381 h 182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526" h="1820109">
                <a:moveTo>
                  <a:pt x="1758526" y="0"/>
                </a:moveTo>
                <a:lnTo>
                  <a:pt x="1758526" y="1820109"/>
                </a:lnTo>
                <a:lnTo>
                  <a:pt x="0" y="1820109"/>
                </a:lnTo>
                <a:lnTo>
                  <a:pt x="0" y="495381"/>
                </a:lnTo>
                <a:close/>
              </a:path>
            </a:pathLst>
          </a:cu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9FC064B7-2EC8-4218-9FAD-7D1E04C82AE5}"/>
              </a:ext>
            </a:extLst>
          </p:cNvPr>
          <p:cNvSpPr/>
          <p:nvPr/>
        </p:nvSpPr>
        <p:spPr>
          <a:xfrm>
            <a:off x="6974846" y="3758785"/>
            <a:ext cx="1758526" cy="2315859"/>
          </a:xfrm>
          <a:custGeom>
            <a:avLst/>
            <a:gdLst>
              <a:gd name="connsiteX0" fmla="*/ 1758526 w 1758526"/>
              <a:gd name="connsiteY0" fmla="*/ 0 h 2315859"/>
              <a:gd name="connsiteX1" fmla="*/ 1758526 w 1758526"/>
              <a:gd name="connsiteY1" fmla="*/ 2315859 h 2315859"/>
              <a:gd name="connsiteX2" fmla="*/ 0 w 1758526"/>
              <a:gd name="connsiteY2" fmla="*/ 2315859 h 2315859"/>
              <a:gd name="connsiteX3" fmla="*/ 0 w 1758526"/>
              <a:gd name="connsiteY3" fmla="*/ 495382 h 231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526" h="2315859">
                <a:moveTo>
                  <a:pt x="1758526" y="0"/>
                </a:moveTo>
                <a:lnTo>
                  <a:pt x="1758526" y="2315859"/>
                </a:lnTo>
                <a:lnTo>
                  <a:pt x="0" y="2315859"/>
                </a:lnTo>
                <a:lnTo>
                  <a:pt x="0" y="495382"/>
                </a:lnTo>
                <a:close/>
              </a:path>
            </a:pathLst>
          </a:cu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A02CF9BD-1B77-4BFF-ABA5-3A0548EA234F}"/>
              </a:ext>
            </a:extLst>
          </p:cNvPr>
          <p:cNvSpPr/>
          <p:nvPr/>
        </p:nvSpPr>
        <p:spPr>
          <a:xfrm>
            <a:off x="8734678" y="3265367"/>
            <a:ext cx="1750251" cy="2809277"/>
          </a:xfrm>
          <a:custGeom>
            <a:avLst/>
            <a:gdLst>
              <a:gd name="connsiteX0" fmla="*/ 1750251 w 1750251"/>
              <a:gd name="connsiteY0" fmla="*/ 0 h 2809277"/>
              <a:gd name="connsiteX1" fmla="*/ 1750251 w 1750251"/>
              <a:gd name="connsiteY1" fmla="*/ 2809277 h 2809277"/>
              <a:gd name="connsiteX2" fmla="*/ 0 w 1750251"/>
              <a:gd name="connsiteY2" fmla="*/ 2809277 h 2809277"/>
              <a:gd name="connsiteX3" fmla="*/ 0 w 1750251"/>
              <a:gd name="connsiteY3" fmla="*/ 493051 h 280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0251" h="2809277">
                <a:moveTo>
                  <a:pt x="1750251" y="0"/>
                </a:moveTo>
                <a:lnTo>
                  <a:pt x="1750251" y="2809277"/>
                </a:lnTo>
                <a:lnTo>
                  <a:pt x="0" y="2809277"/>
                </a:lnTo>
                <a:lnTo>
                  <a:pt x="0" y="493051"/>
                </a:lnTo>
                <a:close/>
              </a:path>
            </a:pathLst>
          </a:cu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9AC02C3-93A9-4866-99EE-4628F55FF5B5}"/>
              </a:ext>
            </a:extLst>
          </p:cNvPr>
          <p:cNvGrpSpPr/>
          <p:nvPr/>
        </p:nvGrpSpPr>
        <p:grpSpPr>
          <a:xfrm>
            <a:off x="1697759" y="3944498"/>
            <a:ext cx="8797521" cy="2126094"/>
            <a:chOff x="1697759" y="-835906"/>
            <a:chExt cx="8797521" cy="6398509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33727D6-3273-4320-9A5E-7986F0CF87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97759" y="5018850"/>
              <a:ext cx="1" cy="543753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08AE648-2C93-41CF-B94E-30AB7DA6FA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57264" y="3639855"/>
              <a:ext cx="1" cy="1922748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9E2D99B-DE3B-4F38-A6BC-6369239087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16767" y="2148021"/>
              <a:ext cx="1" cy="3414582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571AB8D-2F15-4972-A2AC-F6F9C522A8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76271" y="728129"/>
              <a:ext cx="1" cy="4834474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4AFB150-6438-4883-A538-C93CE3C56D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35775" y="-835906"/>
              <a:ext cx="1" cy="6398509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22AE913-FE47-449E-8522-E3A2795CB990}"/>
                </a:ext>
              </a:extLst>
            </p:cNvPr>
            <p:cNvCxnSpPr/>
            <p:nvPr/>
          </p:nvCxnSpPr>
          <p:spPr>
            <a:xfrm flipH="1" flipV="1">
              <a:off x="10493203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498472C-4C66-4AC0-BBB5-D7F5760E1FBF}"/>
              </a:ext>
            </a:extLst>
          </p:cNvPr>
          <p:cNvGrpSpPr/>
          <p:nvPr/>
        </p:nvGrpSpPr>
        <p:grpSpPr>
          <a:xfrm>
            <a:off x="4601271" y="4174998"/>
            <a:ext cx="1216600" cy="690056"/>
            <a:chOff x="1082353" y="3004076"/>
            <a:chExt cx="1216600" cy="690056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649F1BAB-F3C6-48B6-BCF9-0C7CCC40E3A8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4" name="TextBox 16">
              <a:extLst>
                <a:ext uri="{FF2B5EF4-FFF2-40B4-BE49-F238E27FC236}">
                  <a16:creationId xmlns:a16="http://schemas.microsoft.com/office/drawing/2014/main" id="{C93FDBA9-C8DA-4F8C-9A5D-DA960B40AEFC}"/>
                </a:ext>
              </a:extLst>
            </p:cNvPr>
            <p:cNvSpPr txBox="1"/>
            <p:nvPr/>
          </p:nvSpPr>
          <p:spPr>
            <a:xfrm>
              <a:off x="1082353" y="3004076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$572,450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736F6C3-0DAF-42AE-BE60-A0C22BEB972C}"/>
              </a:ext>
            </a:extLst>
          </p:cNvPr>
          <p:cNvGrpSpPr/>
          <p:nvPr/>
        </p:nvGrpSpPr>
        <p:grpSpPr>
          <a:xfrm>
            <a:off x="6366057" y="3668732"/>
            <a:ext cx="1216600" cy="691979"/>
            <a:chOff x="1082353" y="3002153"/>
            <a:chExt cx="1216600" cy="691979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C098B372-AFD8-49C9-B3F0-0ED11D264355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3" name="TextBox 16">
              <a:extLst>
                <a:ext uri="{FF2B5EF4-FFF2-40B4-BE49-F238E27FC236}">
                  <a16:creationId xmlns:a16="http://schemas.microsoft.com/office/drawing/2014/main" id="{015A8D20-251D-453C-AC2B-F746A7FA6AEE}"/>
                </a:ext>
              </a:extLst>
            </p:cNvPr>
            <p:cNvSpPr txBox="1"/>
            <p:nvPr/>
          </p:nvSpPr>
          <p:spPr>
            <a:xfrm>
              <a:off x="1082353" y="3002153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$612,522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64FC426-245C-4C9A-9E14-D0EB25304881}"/>
              </a:ext>
            </a:extLst>
          </p:cNvPr>
          <p:cNvGrpSpPr/>
          <p:nvPr/>
        </p:nvGrpSpPr>
        <p:grpSpPr>
          <a:xfrm>
            <a:off x="7926877" y="3190172"/>
            <a:ext cx="1612992" cy="664273"/>
            <a:chOff x="884157" y="3029859"/>
            <a:chExt cx="1612992" cy="664273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E19E4354-A603-42BD-9B98-42C380B6F909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6" name="TextBox 16">
              <a:extLst>
                <a:ext uri="{FF2B5EF4-FFF2-40B4-BE49-F238E27FC236}">
                  <a16:creationId xmlns:a16="http://schemas.microsoft.com/office/drawing/2014/main" id="{9F85ED3A-CB72-4083-A95A-BCB641727570}"/>
                </a:ext>
              </a:extLst>
            </p:cNvPr>
            <p:cNvSpPr txBox="1"/>
            <p:nvPr/>
          </p:nvSpPr>
          <p:spPr>
            <a:xfrm>
              <a:off x="884157" y="3029859"/>
              <a:ext cx="161299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$655,398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5B0DBCB-7255-41E2-9323-7D2F78FBE935}"/>
              </a:ext>
            </a:extLst>
          </p:cNvPr>
          <p:cNvGrpSpPr/>
          <p:nvPr/>
        </p:nvGrpSpPr>
        <p:grpSpPr>
          <a:xfrm>
            <a:off x="9536034" y="2702464"/>
            <a:ext cx="1902096" cy="673421"/>
            <a:chOff x="739605" y="3020711"/>
            <a:chExt cx="1902096" cy="673421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1233B5D-7308-4172-9710-B4F6AAE0F5DC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9" name="TextBox 16">
              <a:extLst>
                <a:ext uri="{FF2B5EF4-FFF2-40B4-BE49-F238E27FC236}">
                  <a16:creationId xmlns:a16="http://schemas.microsoft.com/office/drawing/2014/main" id="{5F34E6F9-F79A-4D06-BCFB-C686BB6178BE}"/>
                </a:ext>
              </a:extLst>
            </p:cNvPr>
            <p:cNvSpPr txBox="1"/>
            <p:nvPr/>
          </p:nvSpPr>
          <p:spPr>
            <a:xfrm>
              <a:off x="739605" y="3020711"/>
              <a:ext cx="1902096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$701,276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3A5BB39-1706-48BA-B884-5BD520AC4696}"/>
              </a:ext>
            </a:extLst>
          </p:cNvPr>
          <p:cNvGrpSpPr/>
          <p:nvPr/>
        </p:nvGrpSpPr>
        <p:grpSpPr>
          <a:xfrm>
            <a:off x="1081932" y="5175646"/>
            <a:ext cx="1216600" cy="679409"/>
            <a:chOff x="1082353" y="3014723"/>
            <a:chExt cx="1216600" cy="679409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A06D397-BD94-40FB-B711-ADD7B0B7CD92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8" name="TextBox 16">
              <a:extLst>
                <a:ext uri="{FF2B5EF4-FFF2-40B4-BE49-F238E27FC236}">
                  <a16:creationId xmlns:a16="http://schemas.microsoft.com/office/drawing/2014/main" id="{BB2E6879-4B52-49E7-A25F-068990CD7B77}"/>
                </a:ext>
              </a:extLst>
            </p:cNvPr>
            <p:cNvSpPr txBox="1"/>
            <p:nvPr/>
          </p:nvSpPr>
          <p:spPr>
            <a:xfrm>
              <a:off x="1082353" y="3014723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$500,000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571E14E-5180-4F8C-BD43-B48F81715604}"/>
              </a:ext>
            </a:extLst>
          </p:cNvPr>
          <p:cNvGrpSpPr/>
          <p:nvPr/>
        </p:nvGrpSpPr>
        <p:grpSpPr>
          <a:xfrm>
            <a:off x="2842921" y="4679341"/>
            <a:ext cx="1216600" cy="682020"/>
            <a:chOff x="1082353" y="3012112"/>
            <a:chExt cx="1216600" cy="682020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CC45A02-81BD-4F13-B6DB-08361BF5FA3C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0" name="TextBox 16">
              <a:extLst>
                <a:ext uri="{FF2B5EF4-FFF2-40B4-BE49-F238E27FC236}">
                  <a16:creationId xmlns:a16="http://schemas.microsoft.com/office/drawing/2014/main" id="{23DD397A-5A3D-4EE3-9EE2-F715AC543E9B}"/>
                </a:ext>
              </a:extLst>
            </p:cNvPr>
            <p:cNvSpPr txBox="1"/>
            <p:nvPr/>
          </p:nvSpPr>
          <p:spPr>
            <a:xfrm>
              <a:off x="1082353" y="3012112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$535,000</a:t>
              </a:r>
            </a:p>
          </p:txBody>
        </p:sp>
      </p:grp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21043B18-7A4D-44FE-A877-9AEE710E209C}"/>
              </a:ext>
            </a:extLst>
          </p:cNvPr>
          <p:cNvCxnSpPr>
            <a:cxnSpLocks/>
          </p:cNvCxnSpPr>
          <p:nvPr/>
        </p:nvCxnSpPr>
        <p:spPr>
          <a:xfrm>
            <a:off x="0" y="6079726"/>
            <a:ext cx="12192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50ADB082-2643-45B3-BE95-1F69C7FF8D62}"/>
              </a:ext>
            </a:extLst>
          </p:cNvPr>
          <p:cNvSpPr/>
          <p:nvPr/>
        </p:nvSpPr>
        <p:spPr>
          <a:xfrm>
            <a:off x="5167855" y="664539"/>
            <a:ext cx="362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Take </a:t>
            </a:r>
            <a:r>
              <a:rPr 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3"/>
                </a:solidFill>
                <a:latin typeface="+mj-lt"/>
              </a:rPr>
              <a:t>Withdrawals</a:t>
            </a:r>
            <a:r>
              <a:rPr 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 between Ages 70-90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194585-C7A9-4885-A45A-BB2D909D6525}"/>
              </a:ext>
            </a:extLst>
          </p:cNvPr>
          <p:cNvSpPr/>
          <p:nvPr/>
        </p:nvSpPr>
        <p:spPr>
          <a:xfrm>
            <a:off x="4788930" y="528211"/>
            <a:ext cx="45719" cy="1717200"/>
          </a:xfrm>
          <a:custGeom>
            <a:avLst/>
            <a:gdLst>
              <a:gd name="connsiteX0" fmla="*/ 0 w 45719"/>
              <a:gd name="connsiteY0" fmla="*/ 0 h 1168408"/>
              <a:gd name="connsiteX1" fmla="*/ 45719 w 45719"/>
              <a:gd name="connsiteY1" fmla="*/ 0 h 1168408"/>
              <a:gd name="connsiteX2" fmla="*/ 45719 w 45719"/>
              <a:gd name="connsiteY2" fmla="*/ 1168408 h 1168408"/>
              <a:gd name="connsiteX3" fmla="*/ 0 w 45719"/>
              <a:gd name="connsiteY3" fmla="*/ 1168408 h 1168408"/>
              <a:gd name="connsiteX4" fmla="*/ 0 w 45719"/>
              <a:gd name="connsiteY4" fmla="*/ 0 h 1168408"/>
              <a:gd name="connsiteX0" fmla="*/ 0 w 45719"/>
              <a:gd name="connsiteY0" fmla="*/ 0 h 1168408"/>
              <a:gd name="connsiteX1" fmla="*/ 45719 w 45719"/>
              <a:gd name="connsiteY1" fmla="*/ 1168408 h 1168408"/>
              <a:gd name="connsiteX2" fmla="*/ 0 w 45719"/>
              <a:gd name="connsiteY2" fmla="*/ 1168408 h 1168408"/>
              <a:gd name="connsiteX3" fmla="*/ 0 w 45719"/>
              <a:gd name="connsiteY3" fmla="*/ 0 h 1168408"/>
              <a:gd name="connsiteX0" fmla="*/ 0 w 0"/>
              <a:gd name="connsiteY0" fmla="*/ 0 h 1168408"/>
              <a:gd name="connsiteX1" fmla="*/ 0 w 0"/>
              <a:gd name="connsiteY1" fmla="*/ 1168408 h 1168408"/>
              <a:gd name="connsiteX2" fmla="*/ 0 w 0"/>
              <a:gd name="connsiteY2" fmla="*/ 0 h 11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68408">
                <a:moveTo>
                  <a:pt x="0" y="0"/>
                </a:moveTo>
                <a:lnTo>
                  <a:pt x="0" y="116840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27E5097-4E73-49A4-AF49-D6948AB5519C}"/>
              </a:ext>
            </a:extLst>
          </p:cNvPr>
          <p:cNvSpPr/>
          <p:nvPr/>
        </p:nvSpPr>
        <p:spPr>
          <a:xfrm>
            <a:off x="648420" y="543029"/>
            <a:ext cx="40110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Simplified</a:t>
            </a:r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 </a:t>
            </a:r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Accumulation Annuity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E8B7A46-7237-49ED-8331-217FCB67313F}"/>
              </a:ext>
            </a:extLst>
          </p:cNvPr>
          <p:cNvSpPr/>
          <p:nvPr/>
        </p:nvSpPr>
        <p:spPr>
          <a:xfrm>
            <a:off x="648420" y="1750006"/>
            <a:ext cx="2335048" cy="519351"/>
          </a:xfrm>
          <a:prstGeom prst="roundRect">
            <a:avLst>
              <a:gd name="adj" fmla="val 50000"/>
            </a:avLst>
          </a:prstGeom>
          <a:solidFill>
            <a:srgbClr val="5B79F6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  <a:cs typeface="Times New Roman" charset="0"/>
              </a:rPr>
              <a:t>At 7% Growth</a:t>
            </a:r>
          </a:p>
        </p:txBody>
      </p:sp>
      <p:sp>
        <p:nvSpPr>
          <p:cNvPr id="61" name="Rectangle: Rounded Corners 84">
            <a:extLst>
              <a:ext uri="{FF2B5EF4-FFF2-40B4-BE49-F238E27FC236}">
                <a16:creationId xmlns:a16="http://schemas.microsoft.com/office/drawing/2014/main" id="{428B5CFB-2438-445F-8F25-A56B4C74C915}"/>
              </a:ext>
            </a:extLst>
          </p:cNvPr>
          <p:cNvSpPr/>
          <p:nvPr/>
        </p:nvSpPr>
        <p:spPr>
          <a:xfrm>
            <a:off x="5265677" y="1447620"/>
            <a:ext cx="1657201" cy="524941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tx2">
                <a:alpha val="28000"/>
              </a:schemeClr>
            </a:solidFill>
          </a:ln>
        </p:spPr>
        <p:txBody>
          <a:bodyPr wrap="square" tIns="0" bIns="0" anchor="ctr">
            <a:noAutofit/>
          </a:bodyPr>
          <a:lstStyle/>
          <a:p>
            <a:pPr algn="ctr"/>
            <a:r>
              <a:rPr 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$707,854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044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>
            <a:extLst>
              <a:ext uri="{FF2B5EF4-FFF2-40B4-BE49-F238E27FC236}">
                <a16:creationId xmlns:a16="http://schemas.microsoft.com/office/drawing/2014/main" id="{46B3ABFD-BDF1-4BBE-9592-EB677D3C221A}"/>
              </a:ext>
            </a:extLst>
          </p:cNvPr>
          <p:cNvSpPr/>
          <p:nvPr/>
        </p:nvSpPr>
        <p:spPr>
          <a:xfrm>
            <a:off x="0" y="6070200"/>
            <a:ext cx="12192000" cy="787799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2D554E1E-C19E-4DFC-AF69-B4512A197BA2}"/>
              </a:ext>
            </a:extLst>
          </p:cNvPr>
          <p:cNvCxnSpPr>
            <a:cxnSpLocks/>
          </p:cNvCxnSpPr>
          <p:nvPr/>
        </p:nvCxnSpPr>
        <p:spPr>
          <a:xfrm>
            <a:off x="0" y="6464099"/>
            <a:ext cx="12192000" cy="0"/>
          </a:xfrm>
          <a:prstGeom prst="line">
            <a:avLst/>
          </a:prstGeom>
          <a:gradFill>
            <a:gsLst>
              <a:gs pos="100000">
                <a:srgbClr val="FBFBFB"/>
              </a:gs>
              <a:gs pos="0">
                <a:srgbClr val="E6E6E6">
                  <a:lumMod val="15000"/>
                  <a:lumOff val="85000"/>
                </a:srgbClr>
              </a:gs>
            </a:gsLst>
            <a:lin ang="2700000" scaled="1"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51DEC85-981B-416A-9989-094984B48ED9}"/>
              </a:ext>
            </a:extLst>
          </p:cNvPr>
          <p:cNvGrpSpPr/>
          <p:nvPr/>
        </p:nvGrpSpPr>
        <p:grpSpPr>
          <a:xfrm>
            <a:off x="0" y="2641590"/>
            <a:ext cx="12192000" cy="3428999"/>
            <a:chOff x="0" y="2133599"/>
            <a:chExt cx="12192000" cy="3428999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8EEE4D5-9FFD-4085-BFC3-321F2937B351}"/>
                </a:ext>
              </a:extLst>
            </p:cNvPr>
            <p:cNvGrpSpPr/>
            <p:nvPr/>
          </p:nvGrpSpPr>
          <p:grpSpPr>
            <a:xfrm>
              <a:off x="0" y="2209800"/>
              <a:ext cx="12192000" cy="3048000"/>
              <a:chOff x="0" y="2209800"/>
              <a:chExt cx="12192000" cy="3048000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964B98A-3F63-43D7-8F78-0FDB275F5E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5257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DE28CBE-C7F7-4E2F-BDC9-B5AFD2692D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6482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287CEE4-A3F3-4999-8982-CAD02FCBE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0386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8C95EE2-D2CB-4351-8A6A-616C52B43B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4290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F5918858-1F75-42F2-8AA1-700F404E3B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8194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99EE281E-0AD2-4985-8522-29614527D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09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72FC744-9EF4-4BB7-9310-34492A5638E6}"/>
                </a:ext>
              </a:extLst>
            </p:cNvPr>
            <p:cNvSpPr/>
            <p:nvPr/>
          </p:nvSpPr>
          <p:spPr>
            <a:xfrm>
              <a:off x="0" y="2133599"/>
              <a:ext cx="12192000" cy="3428999"/>
            </a:xfrm>
            <a:prstGeom prst="rect">
              <a:avLst/>
            </a:prstGeom>
            <a:solidFill>
              <a:schemeClr val="bg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endParaRPr>
            </a:p>
          </p:txBody>
        </p:sp>
      </p:grpSp>
      <p:sp>
        <p:nvSpPr>
          <p:cNvPr id="117" name="TextBox 16">
            <a:extLst>
              <a:ext uri="{FF2B5EF4-FFF2-40B4-BE49-F238E27FC236}">
                <a16:creationId xmlns:a16="http://schemas.microsoft.com/office/drawing/2014/main" id="{A81F221B-6B6A-4F0D-BFAA-0A077CA87A7E}"/>
              </a:ext>
            </a:extLst>
          </p:cNvPr>
          <p:cNvSpPr txBox="1"/>
          <p:nvPr/>
        </p:nvSpPr>
        <p:spPr>
          <a:xfrm>
            <a:off x="0" y="5659082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$500K</a:t>
            </a:r>
          </a:p>
        </p:txBody>
      </p:sp>
      <p:sp>
        <p:nvSpPr>
          <p:cNvPr id="118" name="TextBox 16">
            <a:extLst>
              <a:ext uri="{FF2B5EF4-FFF2-40B4-BE49-F238E27FC236}">
                <a16:creationId xmlns:a16="http://schemas.microsoft.com/office/drawing/2014/main" id="{68243A0F-3CFD-4BC8-847D-0F4199435FBB}"/>
              </a:ext>
            </a:extLst>
          </p:cNvPr>
          <p:cNvSpPr txBox="1"/>
          <p:nvPr/>
        </p:nvSpPr>
        <p:spPr>
          <a:xfrm>
            <a:off x="0" y="5048156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$550K</a:t>
            </a:r>
          </a:p>
        </p:txBody>
      </p:sp>
      <p:sp>
        <p:nvSpPr>
          <p:cNvPr id="119" name="TextBox 16">
            <a:extLst>
              <a:ext uri="{FF2B5EF4-FFF2-40B4-BE49-F238E27FC236}">
                <a16:creationId xmlns:a16="http://schemas.microsoft.com/office/drawing/2014/main" id="{8C1CFEA5-7479-4843-BDE7-3C820B26C8A7}"/>
              </a:ext>
            </a:extLst>
          </p:cNvPr>
          <p:cNvSpPr txBox="1"/>
          <p:nvPr/>
        </p:nvSpPr>
        <p:spPr>
          <a:xfrm>
            <a:off x="0" y="4437232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$600K</a:t>
            </a:r>
          </a:p>
        </p:txBody>
      </p:sp>
      <p:sp>
        <p:nvSpPr>
          <p:cNvPr id="120" name="TextBox 16">
            <a:extLst>
              <a:ext uri="{FF2B5EF4-FFF2-40B4-BE49-F238E27FC236}">
                <a16:creationId xmlns:a16="http://schemas.microsoft.com/office/drawing/2014/main" id="{F6D58849-23BC-496C-92F1-403AE99732CE}"/>
              </a:ext>
            </a:extLst>
          </p:cNvPr>
          <p:cNvSpPr txBox="1"/>
          <p:nvPr/>
        </p:nvSpPr>
        <p:spPr>
          <a:xfrm>
            <a:off x="0" y="3826308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$650K</a:t>
            </a:r>
          </a:p>
        </p:txBody>
      </p:sp>
      <p:sp>
        <p:nvSpPr>
          <p:cNvPr id="121" name="TextBox 16">
            <a:extLst>
              <a:ext uri="{FF2B5EF4-FFF2-40B4-BE49-F238E27FC236}">
                <a16:creationId xmlns:a16="http://schemas.microsoft.com/office/drawing/2014/main" id="{D79B1937-61DD-4385-8EB7-13E58DD0C6F5}"/>
              </a:ext>
            </a:extLst>
          </p:cNvPr>
          <p:cNvSpPr txBox="1"/>
          <p:nvPr/>
        </p:nvSpPr>
        <p:spPr>
          <a:xfrm>
            <a:off x="0" y="3215384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$700K</a:t>
            </a:r>
          </a:p>
        </p:txBody>
      </p:sp>
      <p:sp>
        <p:nvSpPr>
          <p:cNvPr id="127" name="TextBox 16">
            <a:extLst>
              <a:ext uri="{FF2B5EF4-FFF2-40B4-BE49-F238E27FC236}">
                <a16:creationId xmlns:a16="http://schemas.microsoft.com/office/drawing/2014/main" id="{2BF9637E-1908-449D-BB52-3A8C6E227D26}"/>
              </a:ext>
            </a:extLst>
          </p:cNvPr>
          <p:cNvSpPr txBox="1"/>
          <p:nvPr/>
        </p:nvSpPr>
        <p:spPr>
          <a:xfrm>
            <a:off x="0" y="2604460"/>
            <a:ext cx="716291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latin typeface="NimbusSanL" panose="00000800000000000000" pitchFamily="50" charset="0"/>
              </a:rPr>
              <a:t>$750K</a:t>
            </a:r>
            <a:endParaRPr kumimoji="0" lang="en-US" sz="9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NimbusSanL" panose="00000800000000000000" pitchFamily="50" charset="0"/>
              <a:ea typeface="+mn-ea"/>
              <a:cs typeface="+mn-cs"/>
            </a:endParaRP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2D80D77B-04FC-426F-AAF2-5B5122930402}"/>
              </a:ext>
            </a:extLst>
          </p:cNvPr>
          <p:cNvSpPr/>
          <p:nvPr/>
        </p:nvSpPr>
        <p:spPr>
          <a:xfrm>
            <a:off x="1409882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65</a:t>
            </a: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B84CA8F8-1A33-4DA6-9B65-A91EE72A549E}"/>
              </a:ext>
            </a:extLst>
          </p:cNvPr>
          <p:cNvSpPr/>
          <p:nvPr/>
        </p:nvSpPr>
        <p:spPr>
          <a:xfrm>
            <a:off x="3169179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66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8581F84F-0296-49F2-9806-7E5FFFBF2F1C}"/>
              </a:ext>
            </a:extLst>
          </p:cNvPr>
          <p:cNvSpPr/>
          <p:nvPr/>
        </p:nvSpPr>
        <p:spPr>
          <a:xfrm>
            <a:off x="4928476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67</a:t>
            </a:r>
          </a:p>
        </p:txBody>
      </p: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id="{7BB17554-9CA4-4984-B23E-3B9DCD363932}"/>
              </a:ext>
            </a:extLst>
          </p:cNvPr>
          <p:cNvSpPr/>
          <p:nvPr/>
        </p:nvSpPr>
        <p:spPr>
          <a:xfrm>
            <a:off x="6687773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68</a:t>
            </a: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B96FCF41-8B5B-4B6B-8257-4B7015DC68DA}"/>
              </a:ext>
            </a:extLst>
          </p:cNvPr>
          <p:cNvSpPr/>
          <p:nvPr/>
        </p:nvSpPr>
        <p:spPr>
          <a:xfrm>
            <a:off x="8447070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69</a:t>
            </a: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7C65E7BC-E937-4AB6-BEDB-6032F6326CB9}"/>
              </a:ext>
            </a:extLst>
          </p:cNvPr>
          <p:cNvSpPr/>
          <p:nvPr/>
        </p:nvSpPr>
        <p:spPr>
          <a:xfrm>
            <a:off x="10206365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70</a:t>
            </a:r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36DF414F-D9AD-4C2D-8A78-0A14AC1E0BD5}"/>
              </a:ext>
            </a:extLst>
          </p:cNvPr>
          <p:cNvSpPr/>
          <p:nvPr/>
        </p:nvSpPr>
        <p:spPr>
          <a:xfrm>
            <a:off x="1700873" y="5245987"/>
            <a:ext cx="1753171" cy="828657"/>
          </a:xfrm>
          <a:custGeom>
            <a:avLst/>
            <a:gdLst>
              <a:gd name="connsiteX0" fmla="*/ 1753171 w 1753171"/>
              <a:gd name="connsiteY0" fmla="*/ 0 h 828657"/>
              <a:gd name="connsiteX1" fmla="*/ 1753171 w 1753171"/>
              <a:gd name="connsiteY1" fmla="*/ 828657 h 828657"/>
              <a:gd name="connsiteX2" fmla="*/ 0 w 1753171"/>
              <a:gd name="connsiteY2" fmla="*/ 828657 h 828657"/>
              <a:gd name="connsiteX3" fmla="*/ 0 w 1753171"/>
              <a:gd name="connsiteY3" fmla="*/ 493872 h 82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171" h="828657">
                <a:moveTo>
                  <a:pt x="1753171" y="0"/>
                </a:moveTo>
                <a:lnTo>
                  <a:pt x="1753171" y="828657"/>
                </a:lnTo>
                <a:lnTo>
                  <a:pt x="0" y="828657"/>
                </a:lnTo>
                <a:lnTo>
                  <a:pt x="0" y="493872"/>
                </a:lnTo>
                <a:close/>
              </a:path>
            </a:pathLst>
          </a:cu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F9355EF3-2D72-4E72-B3C6-65E963B3682B}"/>
              </a:ext>
            </a:extLst>
          </p:cNvPr>
          <p:cNvSpPr/>
          <p:nvPr/>
        </p:nvSpPr>
        <p:spPr>
          <a:xfrm>
            <a:off x="3455185" y="4750283"/>
            <a:ext cx="1758526" cy="1324361"/>
          </a:xfrm>
          <a:custGeom>
            <a:avLst/>
            <a:gdLst>
              <a:gd name="connsiteX0" fmla="*/ 1758526 w 1758526"/>
              <a:gd name="connsiteY0" fmla="*/ 0 h 1324361"/>
              <a:gd name="connsiteX1" fmla="*/ 1758526 w 1758526"/>
              <a:gd name="connsiteY1" fmla="*/ 1324361 h 1324361"/>
              <a:gd name="connsiteX2" fmla="*/ 0 w 1758526"/>
              <a:gd name="connsiteY2" fmla="*/ 1324361 h 1324361"/>
              <a:gd name="connsiteX3" fmla="*/ 0 w 1758526"/>
              <a:gd name="connsiteY3" fmla="*/ 495382 h 132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526" h="1324361">
                <a:moveTo>
                  <a:pt x="1758526" y="0"/>
                </a:moveTo>
                <a:lnTo>
                  <a:pt x="1758526" y="1324361"/>
                </a:lnTo>
                <a:lnTo>
                  <a:pt x="0" y="1324361"/>
                </a:lnTo>
                <a:lnTo>
                  <a:pt x="0" y="495382"/>
                </a:lnTo>
                <a:close/>
              </a:path>
            </a:pathLst>
          </a:cu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9F7D0EA8-3303-4293-BE1B-6C9301DBCBE7}"/>
              </a:ext>
            </a:extLst>
          </p:cNvPr>
          <p:cNvSpPr/>
          <p:nvPr/>
        </p:nvSpPr>
        <p:spPr>
          <a:xfrm>
            <a:off x="5215015" y="4254535"/>
            <a:ext cx="1758526" cy="1820109"/>
          </a:xfrm>
          <a:custGeom>
            <a:avLst/>
            <a:gdLst>
              <a:gd name="connsiteX0" fmla="*/ 1758526 w 1758526"/>
              <a:gd name="connsiteY0" fmla="*/ 0 h 1820109"/>
              <a:gd name="connsiteX1" fmla="*/ 1758526 w 1758526"/>
              <a:gd name="connsiteY1" fmla="*/ 1820109 h 1820109"/>
              <a:gd name="connsiteX2" fmla="*/ 0 w 1758526"/>
              <a:gd name="connsiteY2" fmla="*/ 1820109 h 1820109"/>
              <a:gd name="connsiteX3" fmla="*/ 0 w 1758526"/>
              <a:gd name="connsiteY3" fmla="*/ 495381 h 182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526" h="1820109">
                <a:moveTo>
                  <a:pt x="1758526" y="0"/>
                </a:moveTo>
                <a:lnTo>
                  <a:pt x="1758526" y="1820109"/>
                </a:lnTo>
                <a:lnTo>
                  <a:pt x="0" y="1820109"/>
                </a:lnTo>
                <a:lnTo>
                  <a:pt x="0" y="495381"/>
                </a:lnTo>
                <a:close/>
              </a:path>
            </a:pathLst>
          </a:cu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9FC064B7-2EC8-4218-9FAD-7D1E04C82AE5}"/>
              </a:ext>
            </a:extLst>
          </p:cNvPr>
          <p:cNvSpPr/>
          <p:nvPr/>
        </p:nvSpPr>
        <p:spPr>
          <a:xfrm>
            <a:off x="6974846" y="3758785"/>
            <a:ext cx="1758526" cy="2315859"/>
          </a:xfrm>
          <a:custGeom>
            <a:avLst/>
            <a:gdLst>
              <a:gd name="connsiteX0" fmla="*/ 1758526 w 1758526"/>
              <a:gd name="connsiteY0" fmla="*/ 0 h 2315859"/>
              <a:gd name="connsiteX1" fmla="*/ 1758526 w 1758526"/>
              <a:gd name="connsiteY1" fmla="*/ 2315859 h 2315859"/>
              <a:gd name="connsiteX2" fmla="*/ 0 w 1758526"/>
              <a:gd name="connsiteY2" fmla="*/ 2315859 h 2315859"/>
              <a:gd name="connsiteX3" fmla="*/ 0 w 1758526"/>
              <a:gd name="connsiteY3" fmla="*/ 495382 h 231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526" h="2315859">
                <a:moveTo>
                  <a:pt x="1758526" y="0"/>
                </a:moveTo>
                <a:lnTo>
                  <a:pt x="1758526" y="2315859"/>
                </a:lnTo>
                <a:lnTo>
                  <a:pt x="0" y="2315859"/>
                </a:lnTo>
                <a:lnTo>
                  <a:pt x="0" y="495382"/>
                </a:lnTo>
                <a:close/>
              </a:path>
            </a:pathLst>
          </a:cu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A02CF9BD-1B77-4BFF-ABA5-3A0548EA234F}"/>
              </a:ext>
            </a:extLst>
          </p:cNvPr>
          <p:cNvSpPr/>
          <p:nvPr/>
        </p:nvSpPr>
        <p:spPr>
          <a:xfrm>
            <a:off x="8734678" y="3265367"/>
            <a:ext cx="1750251" cy="2809277"/>
          </a:xfrm>
          <a:custGeom>
            <a:avLst/>
            <a:gdLst>
              <a:gd name="connsiteX0" fmla="*/ 1750251 w 1750251"/>
              <a:gd name="connsiteY0" fmla="*/ 0 h 2809277"/>
              <a:gd name="connsiteX1" fmla="*/ 1750251 w 1750251"/>
              <a:gd name="connsiteY1" fmla="*/ 2809277 h 2809277"/>
              <a:gd name="connsiteX2" fmla="*/ 0 w 1750251"/>
              <a:gd name="connsiteY2" fmla="*/ 2809277 h 2809277"/>
              <a:gd name="connsiteX3" fmla="*/ 0 w 1750251"/>
              <a:gd name="connsiteY3" fmla="*/ 493051 h 280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0251" h="2809277">
                <a:moveTo>
                  <a:pt x="1750251" y="0"/>
                </a:moveTo>
                <a:lnTo>
                  <a:pt x="1750251" y="2809277"/>
                </a:lnTo>
                <a:lnTo>
                  <a:pt x="0" y="2809277"/>
                </a:lnTo>
                <a:lnTo>
                  <a:pt x="0" y="493051"/>
                </a:lnTo>
                <a:close/>
              </a:path>
            </a:pathLst>
          </a:cu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9AC02C3-93A9-4866-99EE-4628F55FF5B5}"/>
              </a:ext>
            </a:extLst>
          </p:cNvPr>
          <p:cNvGrpSpPr/>
          <p:nvPr/>
        </p:nvGrpSpPr>
        <p:grpSpPr>
          <a:xfrm>
            <a:off x="1697759" y="3944498"/>
            <a:ext cx="8797521" cy="2126094"/>
            <a:chOff x="1697759" y="-835906"/>
            <a:chExt cx="8797521" cy="6398509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33727D6-3273-4320-9A5E-7986F0CF87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97759" y="5018850"/>
              <a:ext cx="1" cy="543753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08AE648-2C93-41CF-B94E-30AB7DA6FA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57264" y="3639855"/>
              <a:ext cx="1" cy="1922748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9E2D99B-DE3B-4F38-A6BC-6369239087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16767" y="2148021"/>
              <a:ext cx="1" cy="3414582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571AB8D-2F15-4972-A2AC-F6F9C522A8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76271" y="728129"/>
              <a:ext cx="1" cy="4834474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4AFB150-6438-4883-A538-C93CE3C56D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35775" y="-835906"/>
              <a:ext cx="1" cy="6398509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22AE913-FE47-449E-8522-E3A2795CB990}"/>
                </a:ext>
              </a:extLst>
            </p:cNvPr>
            <p:cNvCxnSpPr/>
            <p:nvPr/>
          </p:nvCxnSpPr>
          <p:spPr>
            <a:xfrm flipH="1" flipV="1">
              <a:off x="10493203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498472C-4C66-4AC0-BBB5-D7F5760E1FBF}"/>
              </a:ext>
            </a:extLst>
          </p:cNvPr>
          <p:cNvGrpSpPr/>
          <p:nvPr/>
        </p:nvGrpSpPr>
        <p:grpSpPr>
          <a:xfrm>
            <a:off x="4601271" y="4174998"/>
            <a:ext cx="1216600" cy="690056"/>
            <a:chOff x="1082353" y="3004076"/>
            <a:chExt cx="1216600" cy="690056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649F1BAB-F3C6-48B6-BCF9-0C7CCC40E3A8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4" name="TextBox 16">
              <a:extLst>
                <a:ext uri="{FF2B5EF4-FFF2-40B4-BE49-F238E27FC236}">
                  <a16:creationId xmlns:a16="http://schemas.microsoft.com/office/drawing/2014/main" id="{C93FDBA9-C8DA-4F8C-9A5D-DA960B40AEFC}"/>
                </a:ext>
              </a:extLst>
            </p:cNvPr>
            <p:cNvSpPr txBox="1"/>
            <p:nvPr/>
          </p:nvSpPr>
          <p:spPr>
            <a:xfrm>
              <a:off x="1082353" y="3004076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$572,450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736F6C3-0DAF-42AE-BE60-A0C22BEB972C}"/>
              </a:ext>
            </a:extLst>
          </p:cNvPr>
          <p:cNvGrpSpPr/>
          <p:nvPr/>
        </p:nvGrpSpPr>
        <p:grpSpPr>
          <a:xfrm>
            <a:off x="6366057" y="3668732"/>
            <a:ext cx="1216600" cy="691979"/>
            <a:chOff x="1082353" y="3002153"/>
            <a:chExt cx="1216600" cy="691979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C098B372-AFD8-49C9-B3F0-0ED11D264355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3" name="TextBox 16">
              <a:extLst>
                <a:ext uri="{FF2B5EF4-FFF2-40B4-BE49-F238E27FC236}">
                  <a16:creationId xmlns:a16="http://schemas.microsoft.com/office/drawing/2014/main" id="{015A8D20-251D-453C-AC2B-F746A7FA6AEE}"/>
                </a:ext>
              </a:extLst>
            </p:cNvPr>
            <p:cNvSpPr txBox="1"/>
            <p:nvPr/>
          </p:nvSpPr>
          <p:spPr>
            <a:xfrm>
              <a:off x="1082353" y="3002153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$612,522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64FC426-245C-4C9A-9E14-D0EB25304881}"/>
              </a:ext>
            </a:extLst>
          </p:cNvPr>
          <p:cNvGrpSpPr/>
          <p:nvPr/>
        </p:nvGrpSpPr>
        <p:grpSpPr>
          <a:xfrm>
            <a:off x="7926877" y="3190172"/>
            <a:ext cx="1612992" cy="664273"/>
            <a:chOff x="884157" y="3029859"/>
            <a:chExt cx="1612992" cy="664273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E19E4354-A603-42BD-9B98-42C380B6F909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6" name="TextBox 16">
              <a:extLst>
                <a:ext uri="{FF2B5EF4-FFF2-40B4-BE49-F238E27FC236}">
                  <a16:creationId xmlns:a16="http://schemas.microsoft.com/office/drawing/2014/main" id="{9F85ED3A-CB72-4083-A95A-BCB641727570}"/>
                </a:ext>
              </a:extLst>
            </p:cNvPr>
            <p:cNvSpPr txBox="1"/>
            <p:nvPr/>
          </p:nvSpPr>
          <p:spPr>
            <a:xfrm>
              <a:off x="884157" y="3029859"/>
              <a:ext cx="161299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$655,398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5B0DBCB-7255-41E2-9323-7D2F78FBE935}"/>
              </a:ext>
            </a:extLst>
          </p:cNvPr>
          <p:cNvGrpSpPr/>
          <p:nvPr/>
        </p:nvGrpSpPr>
        <p:grpSpPr>
          <a:xfrm>
            <a:off x="9536034" y="2702464"/>
            <a:ext cx="1902096" cy="673421"/>
            <a:chOff x="739605" y="3020711"/>
            <a:chExt cx="1902096" cy="673421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1233B5D-7308-4172-9710-B4F6AAE0F5DC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9" name="TextBox 16">
              <a:extLst>
                <a:ext uri="{FF2B5EF4-FFF2-40B4-BE49-F238E27FC236}">
                  <a16:creationId xmlns:a16="http://schemas.microsoft.com/office/drawing/2014/main" id="{5F34E6F9-F79A-4D06-BCFB-C686BB6178BE}"/>
                </a:ext>
              </a:extLst>
            </p:cNvPr>
            <p:cNvSpPr txBox="1"/>
            <p:nvPr/>
          </p:nvSpPr>
          <p:spPr>
            <a:xfrm>
              <a:off x="739605" y="3020711"/>
              <a:ext cx="1902096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$701,276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3A5BB39-1706-48BA-B884-5BD520AC4696}"/>
              </a:ext>
            </a:extLst>
          </p:cNvPr>
          <p:cNvGrpSpPr/>
          <p:nvPr/>
        </p:nvGrpSpPr>
        <p:grpSpPr>
          <a:xfrm>
            <a:off x="1081932" y="5175646"/>
            <a:ext cx="1216600" cy="679409"/>
            <a:chOff x="1082353" y="3014723"/>
            <a:chExt cx="1216600" cy="679409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A06D397-BD94-40FB-B711-ADD7B0B7CD92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8" name="TextBox 16">
              <a:extLst>
                <a:ext uri="{FF2B5EF4-FFF2-40B4-BE49-F238E27FC236}">
                  <a16:creationId xmlns:a16="http://schemas.microsoft.com/office/drawing/2014/main" id="{BB2E6879-4B52-49E7-A25F-068990CD7B77}"/>
                </a:ext>
              </a:extLst>
            </p:cNvPr>
            <p:cNvSpPr txBox="1"/>
            <p:nvPr/>
          </p:nvSpPr>
          <p:spPr>
            <a:xfrm>
              <a:off x="1082353" y="3014723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$500,000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571E14E-5180-4F8C-BD43-B48F81715604}"/>
              </a:ext>
            </a:extLst>
          </p:cNvPr>
          <p:cNvGrpSpPr/>
          <p:nvPr/>
        </p:nvGrpSpPr>
        <p:grpSpPr>
          <a:xfrm>
            <a:off x="2842921" y="4679341"/>
            <a:ext cx="1216600" cy="682020"/>
            <a:chOff x="1082353" y="3012112"/>
            <a:chExt cx="1216600" cy="682020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CC45A02-81BD-4F13-B6DB-08361BF5FA3C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0" name="TextBox 16">
              <a:extLst>
                <a:ext uri="{FF2B5EF4-FFF2-40B4-BE49-F238E27FC236}">
                  <a16:creationId xmlns:a16="http://schemas.microsoft.com/office/drawing/2014/main" id="{23DD397A-5A3D-4EE3-9EE2-F715AC543E9B}"/>
                </a:ext>
              </a:extLst>
            </p:cNvPr>
            <p:cNvSpPr txBox="1"/>
            <p:nvPr/>
          </p:nvSpPr>
          <p:spPr>
            <a:xfrm>
              <a:off x="1082353" y="3012112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$535,000</a:t>
              </a:r>
            </a:p>
          </p:txBody>
        </p:sp>
      </p:grp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21043B18-7A4D-44FE-A877-9AEE710E209C}"/>
              </a:ext>
            </a:extLst>
          </p:cNvPr>
          <p:cNvCxnSpPr>
            <a:cxnSpLocks/>
          </p:cNvCxnSpPr>
          <p:nvPr/>
        </p:nvCxnSpPr>
        <p:spPr>
          <a:xfrm>
            <a:off x="0" y="6079726"/>
            <a:ext cx="12192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50ADB082-2643-45B3-BE95-1F69C7FF8D62}"/>
              </a:ext>
            </a:extLst>
          </p:cNvPr>
          <p:cNvSpPr/>
          <p:nvPr/>
        </p:nvSpPr>
        <p:spPr>
          <a:xfrm>
            <a:off x="5167855" y="664539"/>
            <a:ext cx="362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Take </a:t>
            </a:r>
            <a:r>
              <a:rPr 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B79F6"/>
                </a:solidFill>
                <a:latin typeface="+mj-lt"/>
              </a:rPr>
              <a:t>Withdrawals</a:t>
            </a:r>
            <a:r>
              <a:rPr 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 between Ages 70-90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194585-C7A9-4885-A45A-BB2D909D6525}"/>
              </a:ext>
            </a:extLst>
          </p:cNvPr>
          <p:cNvSpPr/>
          <p:nvPr/>
        </p:nvSpPr>
        <p:spPr>
          <a:xfrm>
            <a:off x="4788930" y="528211"/>
            <a:ext cx="45719" cy="1717200"/>
          </a:xfrm>
          <a:custGeom>
            <a:avLst/>
            <a:gdLst>
              <a:gd name="connsiteX0" fmla="*/ 0 w 45719"/>
              <a:gd name="connsiteY0" fmla="*/ 0 h 1168408"/>
              <a:gd name="connsiteX1" fmla="*/ 45719 w 45719"/>
              <a:gd name="connsiteY1" fmla="*/ 0 h 1168408"/>
              <a:gd name="connsiteX2" fmla="*/ 45719 w 45719"/>
              <a:gd name="connsiteY2" fmla="*/ 1168408 h 1168408"/>
              <a:gd name="connsiteX3" fmla="*/ 0 w 45719"/>
              <a:gd name="connsiteY3" fmla="*/ 1168408 h 1168408"/>
              <a:gd name="connsiteX4" fmla="*/ 0 w 45719"/>
              <a:gd name="connsiteY4" fmla="*/ 0 h 1168408"/>
              <a:gd name="connsiteX0" fmla="*/ 0 w 45719"/>
              <a:gd name="connsiteY0" fmla="*/ 0 h 1168408"/>
              <a:gd name="connsiteX1" fmla="*/ 45719 w 45719"/>
              <a:gd name="connsiteY1" fmla="*/ 1168408 h 1168408"/>
              <a:gd name="connsiteX2" fmla="*/ 0 w 45719"/>
              <a:gd name="connsiteY2" fmla="*/ 1168408 h 1168408"/>
              <a:gd name="connsiteX3" fmla="*/ 0 w 45719"/>
              <a:gd name="connsiteY3" fmla="*/ 0 h 1168408"/>
              <a:gd name="connsiteX0" fmla="*/ 0 w 0"/>
              <a:gd name="connsiteY0" fmla="*/ 0 h 1168408"/>
              <a:gd name="connsiteX1" fmla="*/ 0 w 0"/>
              <a:gd name="connsiteY1" fmla="*/ 1168408 h 1168408"/>
              <a:gd name="connsiteX2" fmla="*/ 0 w 0"/>
              <a:gd name="connsiteY2" fmla="*/ 0 h 11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68408">
                <a:moveTo>
                  <a:pt x="0" y="0"/>
                </a:moveTo>
                <a:lnTo>
                  <a:pt x="0" y="116840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27E5097-4E73-49A4-AF49-D6948AB5519C}"/>
              </a:ext>
            </a:extLst>
          </p:cNvPr>
          <p:cNvSpPr/>
          <p:nvPr/>
        </p:nvSpPr>
        <p:spPr>
          <a:xfrm>
            <a:off x="648420" y="543029"/>
            <a:ext cx="40110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Simplified</a:t>
            </a:r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 Accumulation Annuity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E8B7A46-7237-49ED-8331-217FCB67313F}"/>
              </a:ext>
            </a:extLst>
          </p:cNvPr>
          <p:cNvSpPr/>
          <p:nvPr/>
        </p:nvSpPr>
        <p:spPr>
          <a:xfrm>
            <a:off x="648420" y="1750006"/>
            <a:ext cx="2335048" cy="519351"/>
          </a:xfrm>
          <a:prstGeom prst="roundRect">
            <a:avLst>
              <a:gd name="adj" fmla="val 50000"/>
            </a:avLst>
          </a:prstGeom>
          <a:solidFill>
            <a:srgbClr val="5B79F6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  <a:cs typeface="Times New Roman" charset="0"/>
              </a:rPr>
              <a:t>At 7% Growth</a:t>
            </a:r>
          </a:p>
        </p:txBody>
      </p:sp>
      <p:sp>
        <p:nvSpPr>
          <p:cNvPr id="62" name="Rectangle: Rounded Corners 84">
            <a:extLst>
              <a:ext uri="{FF2B5EF4-FFF2-40B4-BE49-F238E27FC236}">
                <a16:creationId xmlns:a16="http://schemas.microsoft.com/office/drawing/2014/main" id="{25FA4A1E-8915-4AE6-9F2C-1D481147E05B}"/>
              </a:ext>
            </a:extLst>
          </p:cNvPr>
          <p:cNvSpPr/>
          <p:nvPr/>
        </p:nvSpPr>
        <p:spPr>
          <a:xfrm>
            <a:off x="5265677" y="1447620"/>
            <a:ext cx="864413" cy="524941"/>
          </a:xfrm>
          <a:prstGeom prst="roundRect">
            <a:avLst>
              <a:gd name="adj" fmla="val 50000"/>
            </a:avLst>
          </a:prstGeom>
          <a:ln>
            <a:solidFill>
              <a:schemeClr val="accent1">
                <a:alpha val="28000"/>
              </a:schemeClr>
            </a:solidFill>
          </a:ln>
        </p:spPr>
        <p:txBody>
          <a:bodyPr wrap="square" tIns="0" bIns="0" anchor="ctr">
            <a:noAutofit/>
          </a:bodyPr>
          <a:lstStyle/>
          <a:p>
            <a:pPr algn="ctr"/>
            <a:r>
              <a:rPr 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5%</a:t>
            </a:r>
          </a:p>
        </p:txBody>
      </p:sp>
      <p:sp>
        <p:nvSpPr>
          <p:cNvPr id="63" name="Rectangle: Rounded Corners 84">
            <a:extLst>
              <a:ext uri="{FF2B5EF4-FFF2-40B4-BE49-F238E27FC236}">
                <a16:creationId xmlns:a16="http://schemas.microsoft.com/office/drawing/2014/main" id="{51BB4B06-BAEE-44EC-AAB8-F3C113412B37}"/>
              </a:ext>
            </a:extLst>
          </p:cNvPr>
          <p:cNvSpPr/>
          <p:nvPr/>
        </p:nvSpPr>
        <p:spPr>
          <a:xfrm>
            <a:off x="5265677" y="1447620"/>
            <a:ext cx="585292" cy="524941"/>
          </a:xfrm>
          <a:prstGeom prst="roundRect">
            <a:avLst>
              <a:gd name="adj" fmla="val 50000"/>
            </a:avLst>
          </a:prstGeom>
          <a:ln>
            <a:noFill/>
          </a:ln>
        </p:spPr>
        <p:txBody>
          <a:bodyPr wrap="square" tIns="0" bIns="0" anchor="ctr">
            <a:noAutofit/>
          </a:bodyPr>
          <a:lstStyle/>
          <a:p>
            <a:pPr algn="ctr"/>
            <a:r>
              <a:rPr 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X</a:t>
            </a:r>
          </a:p>
        </p:txBody>
      </p:sp>
      <p:sp>
        <p:nvSpPr>
          <p:cNvPr id="61" name="Rectangle: Rounded Corners 84">
            <a:extLst>
              <a:ext uri="{FF2B5EF4-FFF2-40B4-BE49-F238E27FC236}">
                <a16:creationId xmlns:a16="http://schemas.microsoft.com/office/drawing/2014/main" id="{428B5CFB-2438-445F-8F25-A56B4C74C915}"/>
              </a:ext>
            </a:extLst>
          </p:cNvPr>
          <p:cNvSpPr/>
          <p:nvPr/>
        </p:nvSpPr>
        <p:spPr>
          <a:xfrm>
            <a:off x="5265677" y="1447620"/>
            <a:ext cx="1657201" cy="524941"/>
          </a:xfrm>
          <a:prstGeom prst="roundRect">
            <a:avLst>
              <a:gd name="adj" fmla="val 50000"/>
            </a:avLst>
          </a:prstGeom>
          <a:solidFill>
            <a:srgbClr val="000044"/>
          </a:solidFill>
          <a:ln>
            <a:solidFill>
              <a:schemeClr val="accent3">
                <a:alpha val="28000"/>
              </a:schemeClr>
            </a:solidFill>
          </a:ln>
        </p:spPr>
        <p:txBody>
          <a:bodyPr wrap="square" tIns="0" bIns="0" anchor="ctr">
            <a:noAutofit/>
          </a:bodyPr>
          <a:lstStyle/>
          <a:p>
            <a:pPr algn="ctr"/>
            <a:r>
              <a:rPr 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$33,500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383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AA69048-C782-4069-96C2-C0793913DC51}"/>
              </a:ext>
            </a:extLst>
          </p:cNvPr>
          <p:cNvCxnSpPr/>
          <p:nvPr/>
        </p:nvCxnSpPr>
        <p:spPr>
          <a:xfrm flipH="1">
            <a:off x="7213600" y="5352205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A8BE3C1-7027-472A-AFFC-09BBBD6442F6}"/>
              </a:ext>
            </a:extLst>
          </p:cNvPr>
          <p:cNvSpPr/>
          <p:nvPr/>
        </p:nvSpPr>
        <p:spPr>
          <a:xfrm>
            <a:off x="6302375" y="5212956"/>
            <a:ext cx="678391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200k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FC0EA0-26A1-4A89-8BA6-A53118C81C54}"/>
              </a:ext>
            </a:extLst>
          </p:cNvPr>
          <p:cNvSpPr/>
          <p:nvPr/>
        </p:nvSpPr>
        <p:spPr>
          <a:xfrm>
            <a:off x="6302375" y="4728222"/>
            <a:ext cx="678391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400k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DDF5DFC-6B79-4642-B5C8-01253C2D0F3A}"/>
              </a:ext>
            </a:extLst>
          </p:cNvPr>
          <p:cNvSpPr/>
          <p:nvPr/>
        </p:nvSpPr>
        <p:spPr>
          <a:xfrm>
            <a:off x="6302375" y="4243488"/>
            <a:ext cx="678391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600k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1D05119-359F-4B69-90CF-2EE87BAE67C1}"/>
              </a:ext>
            </a:extLst>
          </p:cNvPr>
          <p:cNvCxnSpPr>
            <a:cxnSpLocks/>
          </p:cNvCxnSpPr>
          <p:nvPr/>
        </p:nvCxnSpPr>
        <p:spPr>
          <a:xfrm flipH="1">
            <a:off x="7213600" y="988853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B4AE077-0E8D-4CC5-B88D-FFE250AF3EFB}"/>
              </a:ext>
            </a:extLst>
          </p:cNvPr>
          <p:cNvSpPr/>
          <p:nvPr/>
        </p:nvSpPr>
        <p:spPr>
          <a:xfrm>
            <a:off x="6481911" y="850354"/>
            <a:ext cx="49885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2M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17B0FA3-157C-4697-821B-9AF02C5E2653}"/>
              </a:ext>
            </a:extLst>
          </p:cNvPr>
          <p:cNvSpPr/>
          <p:nvPr/>
        </p:nvSpPr>
        <p:spPr>
          <a:xfrm>
            <a:off x="6672668" y="5697689"/>
            <a:ext cx="308098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2CB9024-F0BC-4E7C-92C5-9A27BDB93C49}"/>
              </a:ext>
            </a:extLst>
          </p:cNvPr>
          <p:cNvCxnSpPr>
            <a:cxnSpLocks/>
          </p:cNvCxnSpPr>
          <p:nvPr/>
        </p:nvCxnSpPr>
        <p:spPr>
          <a:xfrm flipH="1">
            <a:off x="7213600" y="3897253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53BFFF9D-C088-4973-B747-44878B809158}"/>
              </a:ext>
            </a:extLst>
          </p:cNvPr>
          <p:cNvSpPr/>
          <p:nvPr/>
        </p:nvSpPr>
        <p:spPr>
          <a:xfrm>
            <a:off x="6301805" y="3758754"/>
            <a:ext cx="678391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800k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5EB03EA-1B49-426B-8254-8830F58E08AC}"/>
              </a:ext>
            </a:extLst>
          </p:cNvPr>
          <p:cNvCxnSpPr>
            <a:cxnSpLocks/>
          </p:cNvCxnSpPr>
          <p:nvPr/>
        </p:nvCxnSpPr>
        <p:spPr>
          <a:xfrm flipH="1">
            <a:off x="7213600" y="3412519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28E93C4C-28ED-4C4C-9937-DA930081BE0B}"/>
              </a:ext>
            </a:extLst>
          </p:cNvPr>
          <p:cNvSpPr/>
          <p:nvPr/>
        </p:nvSpPr>
        <p:spPr>
          <a:xfrm>
            <a:off x="6475881" y="3274020"/>
            <a:ext cx="49885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1M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56A97FC-3EE2-442E-AA5C-3D1C4523465B}"/>
              </a:ext>
            </a:extLst>
          </p:cNvPr>
          <p:cNvCxnSpPr>
            <a:cxnSpLocks/>
          </p:cNvCxnSpPr>
          <p:nvPr/>
        </p:nvCxnSpPr>
        <p:spPr>
          <a:xfrm flipH="1">
            <a:off x="7213600" y="1958319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B01A9D8-0C17-4E25-A47E-6D3AC7655548}"/>
              </a:ext>
            </a:extLst>
          </p:cNvPr>
          <p:cNvSpPr/>
          <p:nvPr/>
        </p:nvSpPr>
        <p:spPr>
          <a:xfrm>
            <a:off x="6262682" y="1819820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1.6M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4A27784-4589-48CD-8570-054CC746459A}"/>
              </a:ext>
            </a:extLst>
          </p:cNvPr>
          <p:cNvCxnSpPr>
            <a:cxnSpLocks/>
          </p:cNvCxnSpPr>
          <p:nvPr/>
        </p:nvCxnSpPr>
        <p:spPr>
          <a:xfrm flipH="1">
            <a:off x="7213600" y="1473586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D1FE5F9A-C81E-41FF-837F-49491B4A5D26}"/>
              </a:ext>
            </a:extLst>
          </p:cNvPr>
          <p:cNvSpPr/>
          <p:nvPr/>
        </p:nvSpPr>
        <p:spPr>
          <a:xfrm>
            <a:off x="6262682" y="1335087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1.8M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1D7B242-F6A9-49E3-B8E6-E17FA2CD916F}"/>
              </a:ext>
            </a:extLst>
          </p:cNvPr>
          <p:cNvSpPr/>
          <p:nvPr/>
        </p:nvSpPr>
        <p:spPr>
          <a:xfrm>
            <a:off x="6262682" y="2304553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1.4M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0644CCF-A7F3-4275-BACC-380B121F5FBF}"/>
              </a:ext>
            </a:extLst>
          </p:cNvPr>
          <p:cNvCxnSpPr>
            <a:cxnSpLocks/>
          </p:cNvCxnSpPr>
          <p:nvPr/>
        </p:nvCxnSpPr>
        <p:spPr>
          <a:xfrm flipH="1">
            <a:off x="7213600" y="2443052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43D34F5C-68CC-4390-A2E8-D5210064466C}"/>
              </a:ext>
            </a:extLst>
          </p:cNvPr>
          <p:cNvSpPr/>
          <p:nvPr/>
        </p:nvSpPr>
        <p:spPr>
          <a:xfrm>
            <a:off x="6262682" y="2789286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1.2M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A51DFB3-196F-47D5-98A0-E2187146D1DA}"/>
              </a:ext>
            </a:extLst>
          </p:cNvPr>
          <p:cNvCxnSpPr>
            <a:cxnSpLocks/>
          </p:cNvCxnSpPr>
          <p:nvPr/>
        </p:nvCxnSpPr>
        <p:spPr>
          <a:xfrm flipH="1">
            <a:off x="7213600" y="2927785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9C91DC-27D0-4975-9BF7-38EE37331CE4}"/>
              </a:ext>
            </a:extLst>
          </p:cNvPr>
          <p:cNvCxnSpPr/>
          <p:nvPr/>
        </p:nvCxnSpPr>
        <p:spPr>
          <a:xfrm>
            <a:off x="1700878" y="5838367"/>
            <a:ext cx="3200012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BC50DE2-1693-4C32-B2E1-49AF64C687A8}"/>
              </a:ext>
            </a:extLst>
          </p:cNvPr>
          <p:cNvSpPr/>
          <p:nvPr/>
        </p:nvSpPr>
        <p:spPr>
          <a:xfrm>
            <a:off x="7721600" y="1838739"/>
            <a:ext cx="3962400" cy="2794944"/>
          </a:xfrm>
          <a:prstGeom prst="rect">
            <a:avLst/>
          </a:prstGeom>
          <a:solidFill>
            <a:srgbClr val="5B7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spc="300" dirty="0">
                <a:solidFill>
                  <a:schemeClr val="bg1"/>
                </a:solidFill>
                <a:latin typeface="+mj-lt"/>
                <a:cs typeface="Times New Roman" charset="0"/>
              </a:rPr>
              <a:t>$1,200,000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027C78E-8BB1-4C5C-89C9-98A310760B42}"/>
              </a:ext>
            </a:extLst>
          </p:cNvPr>
          <p:cNvSpPr/>
          <p:nvPr/>
        </p:nvSpPr>
        <p:spPr>
          <a:xfrm>
            <a:off x="795446" y="1494125"/>
            <a:ext cx="4538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noProof="1">
                <a:latin typeface="+mj-lt"/>
                <a:ea typeface="Times New Roman" charset="0"/>
                <a:cs typeface="Times New Roman" charset="0"/>
              </a:rPr>
              <a:t>Started with $500,000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95B079-7C08-48C4-811F-35BCE5FBD85B}"/>
              </a:ext>
            </a:extLst>
          </p:cNvPr>
          <p:cNvSpPr/>
          <p:nvPr/>
        </p:nvSpPr>
        <p:spPr>
          <a:xfrm>
            <a:off x="795447" y="5385652"/>
            <a:ext cx="905431" cy="905431"/>
          </a:xfrm>
          <a:prstGeom prst="ellipse">
            <a:avLst/>
          </a:prstGeom>
          <a:solidFill>
            <a:srgbClr val="00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300" dirty="0">
                <a:solidFill>
                  <a:schemeClr val="bg1"/>
                </a:solidFill>
                <a:latin typeface="+mj-lt"/>
                <a:cs typeface="Times New Roman" charset="0"/>
              </a:rPr>
              <a:t>65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928D060-B011-497E-BB15-8FC2AFDF4302}"/>
              </a:ext>
            </a:extLst>
          </p:cNvPr>
          <p:cNvSpPr/>
          <p:nvPr/>
        </p:nvSpPr>
        <p:spPr>
          <a:xfrm>
            <a:off x="4900890" y="5385652"/>
            <a:ext cx="905431" cy="905431"/>
          </a:xfrm>
          <a:prstGeom prst="ellipse">
            <a:avLst/>
          </a:prstGeom>
          <a:gradFill>
            <a:gsLst>
              <a:gs pos="100000">
                <a:srgbClr val="FBFBFB"/>
              </a:gs>
              <a:gs pos="0">
                <a:srgbClr val="E6E6E6">
                  <a:lumMod val="15000"/>
                  <a:lumOff val="85000"/>
                </a:srgbClr>
              </a:gs>
            </a:gsLst>
            <a:lin ang="2700000" scaled="1"/>
          </a:gradFill>
          <a:ln w="0">
            <a:solidFill>
              <a:srgbClr val="000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90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6D95B8-4D0A-4D3A-BB73-5A7C977F2296}"/>
              </a:ext>
            </a:extLst>
          </p:cNvPr>
          <p:cNvGrpSpPr/>
          <p:nvPr/>
        </p:nvGrpSpPr>
        <p:grpSpPr>
          <a:xfrm>
            <a:off x="2133107" y="5715000"/>
            <a:ext cx="2335556" cy="246734"/>
            <a:chOff x="2133107" y="5715000"/>
            <a:chExt cx="2335556" cy="246734"/>
          </a:xfrm>
          <a:solidFill>
            <a:schemeClr val="accent4"/>
          </a:solidFill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D7F3A8C-7754-4424-8665-B51D95AADFE3}"/>
                </a:ext>
              </a:extLst>
            </p:cNvPr>
            <p:cNvSpPr/>
            <p:nvPr/>
          </p:nvSpPr>
          <p:spPr>
            <a:xfrm>
              <a:off x="2133107" y="5715000"/>
              <a:ext cx="246734" cy="246734"/>
            </a:xfrm>
            <a:prstGeom prst="ellipse">
              <a:avLst/>
            </a:prstGeom>
            <a:solidFill>
              <a:srgbClr val="000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spc="300" dirty="0">
                  <a:gradFill>
                    <a:gsLst>
                      <a:gs pos="0">
                        <a:schemeClr val="bg1"/>
                      </a:gs>
                      <a:gs pos="76000">
                        <a:schemeClr val="bg1">
                          <a:lumMod val="95000"/>
                        </a:schemeClr>
                      </a:gs>
                    </a:gsLst>
                    <a:lin ang="2400000" scaled="0"/>
                  </a:gradFill>
                  <a:latin typeface="+mj-lt"/>
                  <a:cs typeface="Times New Roman" charset="0"/>
                </a:rPr>
                <a:t> 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844BECA-60A0-49BA-A4BF-0878F6E93435}"/>
                </a:ext>
              </a:extLst>
            </p:cNvPr>
            <p:cNvSpPr/>
            <p:nvPr/>
          </p:nvSpPr>
          <p:spPr>
            <a:xfrm>
              <a:off x="2829381" y="5715000"/>
              <a:ext cx="246734" cy="246734"/>
            </a:xfrm>
            <a:prstGeom prst="ellipse">
              <a:avLst/>
            </a:prstGeom>
            <a:solidFill>
              <a:srgbClr val="000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spc="300">
                  <a:gradFill>
                    <a:gsLst>
                      <a:gs pos="0">
                        <a:schemeClr val="bg1"/>
                      </a:gs>
                      <a:gs pos="76000">
                        <a:schemeClr val="bg1">
                          <a:lumMod val="95000"/>
                        </a:schemeClr>
                      </a:gs>
                    </a:gsLst>
                    <a:lin ang="2400000" scaled="0"/>
                  </a:gradFill>
                  <a:latin typeface="+mj-lt"/>
                  <a:cs typeface="Times New Roman" charset="0"/>
                </a:rPr>
                <a:t> </a:t>
              </a:r>
              <a:endPara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736644C-3EDC-4FCB-B1C7-17712793B208}"/>
                </a:ext>
              </a:extLst>
            </p:cNvPr>
            <p:cNvSpPr/>
            <p:nvPr/>
          </p:nvSpPr>
          <p:spPr>
            <a:xfrm>
              <a:off x="3525655" y="5715000"/>
              <a:ext cx="246734" cy="246734"/>
            </a:xfrm>
            <a:prstGeom prst="ellipse">
              <a:avLst/>
            </a:prstGeom>
            <a:solidFill>
              <a:srgbClr val="000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spc="300">
                  <a:gradFill>
                    <a:gsLst>
                      <a:gs pos="0">
                        <a:schemeClr val="bg1"/>
                      </a:gs>
                      <a:gs pos="76000">
                        <a:schemeClr val="bg1">
                          <a:lumMod val="95000"/>
                        </a:schemeClr>
                      </a:gs>
                    </a:gsLst>
                    <a:lin ang="2400000" scaled="0"/>
                  </a:gradFill>
                  <a:latin typeface="+mj-lt"/>
                  <a:cs typeface="Times New Roman" charset="0"/>
                </a:rPr>
                <a:t> </a:t>
              </a:r>
              <a:endPara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BED1309-BC1D-4D15-853F-A963EB2D4977}"/>
                </a:ext>
              </a:extLst>
            </p:cNvPr>
            <p:cNvSpPr/>
            <p:nvPr/>
          </p:nvSpPr>
          <p:spPr>
            <a:xfrm>
              <a:off x="4221929" y="5715000"/>
              <a:ext cx="246734" cy="246734"/>
            </a:xfrm>
            <a:prstGeom prst="ellipse">
              <a:avLst/>
            </a:prstGeom>
            <a:solidFill>
              <a:srgbClr val="000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spc="300">
                  <a:gradFill>
                    <a:gsLst>
                      <a:gs pos="0">
                        <a:schemeClr val="bg1"/>
                      </a:gs>
                      <a:gs pos="76000">
                        <a:schemeClr val="bg1">
                          <a:lumMod val="95000"/>
                        </a:schemeClr>
                      </a:gs>
                    </a:gsLst>
                    <a:lin ang="2400000" scaled="0"/>
                  </a:gradFill>
                  <a:latin typeface="+mj-lt"/>
                  <a:cs typeface="Times New Roman" charset="0"/>
                </a:rPr>
                <a:t> </a:t>
              </a:r>
              <a:endPara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endParaRPr>
            </a:p>
          </p:txBody>
        </p:sp>
      </p:grpSp>
      <p:sp>
        <p:nvSpPr>
          <p:cNvPr id="80" name="TextBox 14">
            <a:extLst>
              <a:ext uri="{FF2B5EF4-FFF2-40B4-BE49-F238E27FC236}">
                <a16:creationId xmlns:a16="http://schemas.microsoft.com/office/drawing/2014/main" id="{B2675A95-48DC-4F34-A3E1-CE326E625E90}"/>
              </a:ext>
            </a:extLst>
          </p:cNvPr>
          <p:cNvSpPr txBox="1"/>
          <p:nvPr/>
        </p:nvSpPr>
        <p:spPr>
          <a:xfrm>
            <a:off x="795446" y="2410480"/>
            <a:ext cx="5094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  <a:ea typeface="Times New Roman" charset="0"/>
                <a:cs typeface="Times New Roman" charset="0"/>
              </a:rPr>
              <a:t>Sub Accounts Earned 5%</a:t>
            </a:r>
          </a:p>
        </p:txBody>
      </p:sp>
      <p:sp>
        <p:nvSpPr>
          <p:cNvPr id="81" name="TextBox 15">
            <a:extLst>
              <a:ext uri="{FF2B5EF4-FFF2-40B4-BE49-F238E27FC236}">
                <a16:creationId xmlns:a16="http://schemas.microsoft.com/office/drawing/2014/main" id="{162B123E-18A8-4B55-9EFD-B5A0AE958E45}"/>
              </a:ext>
            </a:extLst>
          </p:cNvPr>
          <p:cNvSpPr txBox="1"/>
          <p:nvPr/>
        </p:nvSpPr>
        <p:spPr>
          <a:xfrm>
            <a:off x="795446" y="3374846"/>
            <a:ext cx="5376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  <a:ea typeface="Times New Roman" charset="0"/>
                <a:cs typeface="Times New Roman" charset="0"/>
              </a:rPr>
              <a:t>$1,200,000 of Total Growth </a:t>
            </a:r>
          </a:p>
        </p:txBody>
      </p:sp>
      <p:sp>
        <p:nvSpPr>
          <p:cNvPr id="82" name="TextBox 16">
            <a:extLst>
              <a:ext uri="{FF2B5EF4-FFF2-40B4-BE49-F238E27FC236}">
                <a16:creationId xmlns:a16="http://schemas.microsoft.com/office/drawing/2014/main" id="{BCF3B342-8BF8-454C-A96C-3E1A3A73EE9B}"/>
              </a:ext>
            </a:extLst>
          </p:cNvPr>
          <p:cNvSpPr txBox="1"/>
          <p:nvPr/>
        </p:nvSpPr>
        <p:spPr>
          <a:xfrm>
            <a:off x="795446" y="4350781"/>
            <a:ext cx="438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rPr>
              <a:t>1% Fee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A68F27-AD4C-41EB-BAB3-3DB4C8C970D2}"/>
              </a:ext>
            </a:extLst>
          </p:cNvPr>
          <p:cNvGrpSpPr/>
          <p:nvPr/>
        </p:nvGrpSpPr>
        <p:grpSpPr>
          <a:xfrm>
            <a:off x="9275817" y="6458537"/>
            <a:ext cx="1384300" cy="314216"/>
            <a:chOff x="9275817" y="6458537"/>
            <a:chExt cx="1384300" cy="314216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8581734-AD34-4A1E-B90C-2E7FEB18FCCE}"/>
                </a:ext>
              </a:extLst>
            </p:cNvPr>
            <p:cNvSpPr/>
            <p:nvPr/>
          </p:nvSpPr>
          <p:spPr>
            <a:xfrm>
              <a:off x="9275817" y="6458537"/>
              <a:ext cx="314216" cy="31421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spc="300" dirty="0">
                  <a:noFill/>
                  <a:latin typeface="+mj-lt"/>
                  <a:ea typeface="Times New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1B4A421-6AB6-43CE-A6B5-B5F43E60B260}"/>
                </a:ext>
              </a:extLst>
            </p:cNvPr>
            <p:cNvSpPr/>
            <p:nvPr/>
          </p:nvSpPr>
          <p:spPr>
            <a:xfrm>
              <a:off x="9621571" y="6461757"/>
              <a:ext cx="103854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spc="300" dirty="0">
                  <a:noFill/>
                  <a:latin typeface="+mj-lt"/>
                  <a:ea typeface="Times New Roman" charset="0"/>
                  <a:cs typeface="Times New Roman" charset="0"/>
                </a:rPr>
                <a:t>Growth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1B180CF-6AAC-4111-8B78-4439E75A952E}"/>
              </a:ext>
            </a:extLst>
          </p:cNvPr>
          <p:cNvSpPr/>
          <p:nvPr/>
        </p:nvSpPr>
        <p:spPr>
          <a:xfrm>
            <a:off x="7721600" y="4633684"/>
            <a:ext cx="3962400" cy="1204684"/>
          </a:xfrm>
          <a:prstGeom prst="rect">
            <a:avLst/>
          </a:prstGeom>
          <a:solidFill>
            <a:srgbClr val="00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$500,000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09DE6DD-1D84-47BD-91AE-FC280BE8CF6F}"/>
              </a:ext>
            </a:extLst>
          </p:cNvPr>
          <p:cNvCxnSpPr/>
          <p:nvPr/>
        </p:nvCxnSpPr>
        <p:spPr>
          <a:xfrm flipH="1">
            <a:off x="7213600" y="5838368"/>
            <a:ext cx="4978400" cy="0"/>
          </a:xfrm>
          <a:prstGeom prst="line">
            <a:avLst/>
          </a:prstGeom>
          <a:ln w="47625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3928A03-2FDD-47AF-A9C4-7A4CDC0206B2}"/>
              </a:ext>
            </a:extLst>
          </p:cNvPr>
          <p:cNvGrpSpPr/>
          <p:nvPr/>
        </p:nvGrpSpPr>
        <p:grpSpPr>
          <a:xfrm>
            <a:off x="7213600" y="6150760"/>
            <a:ext cx="2235200" cy="314216"/>
            <a:chOff x="7213600" y="6150760"/>
            <a:chExt cx="2235200" cy="31421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53D30E4-3AAF-4B6E-AB1B-956AB31975BE}"/>
                </a:ext>
              </a:extLst>
            </p:cNvPr>
            <p:cNvSpPr/>
            <p:nvPr/>
          </p:nvSpPr>
          <p:spPr>
            <a:xfrm>
              <a:off x="7559354" y="6153980"/>
              <a:ext cx="18894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Times New Roman" charset="0"/>
                  <a:cs typeface="Times New Roman" charset="0"/>
                </a:rPr>
                <a:t>Investment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82B53B3-3910-43DC-9B19-C5DA531B8258}"/>
                </a:ext>
              </a:extLst>
            </p:cNvPr>
            <p:cNvSpPr/>
            <p:nvPr/>
          </p:nvSpPr>
          <p:spPr>
            <a:xfrm>
              <a:off x="7213600" y="6150760"/>
              <a:ext cx="314216" cy="314216"/>
            </a:xfrm>
            <a:prstGeom prst="ellipse">
              <a:avLst/>
            </a:prstGeom>
            <a:solidFill>
              <a:srgbClr val="000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pc="300" dirty="0">
                  <a:gradFill>
                    <a:gsLst>
                      <a:gs pos="0">
                        <a:schemeClr val="bg1"/>
                      </a:gs>
                      <a:gs pos="76000">
                        <a:schemeClr val="bg1">
                          <a:lumMod val="95000"/>
                        </a:schemeClr>
                      </a:gs>
                    </a:gsLst>
                    <a:lin ang="2400000" scaled="0"/>
                  </a:gradFill>
                  <a:latin typeface="+mj-lt"/>
                  <a:cs typeface="Times New Roman" charset="0"/>
                </a:rPr>
                <a:t>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4938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3.33333E-6 0.0706 " pathEditMode="relative" rAng="0" ptsTypes="AA">
                                      <p:cBhvr>
                                        <p:cTn id="17" dur="125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80" grpId="0"/>
      <p:bldP spid="81" grpId="0"/>
      <p:bldP spid="82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765FC584-3B85-4246-8A1C-3F7A9D47C5ED}"/>
              </a:ext>
            </a:extLst>
          </p:cNvPr>
          <p:cNvGrpSpPr/>
          <p:nvPr/>
        </p:nvGrpSpPr>
        <p:grpSpPr>
          <a:xfrm>
            <a:off x="0" y="2133599"/>
            <a:ext cx="12192000" cy="3428999"/>
            <a:chOff x="0" y="2133599"/>
            <a:chExt cx="12192000" cy="342899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89744B8-4CA0-452D-81FB-EC9CE5B23BDB}"/>
                </a:ext>
              </a:extLst>
            </p:cNvPr>
            <p:cNvGrpSpPr/>
            <p:nvPr/>
          </p:nvGrpSpPr>
          <p:grpSpPr>
            <a:xfrm>
              <a:off x="0" y="2209800"/>
              <a:ext cx="12192000" cy="3048000"/>
              <a:chOff x="0" y="2209800"/>
              <a:chExt cx="12192000" cy="3048000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B5AF7E1-0842-4387-914F-B88A2FD929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5257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B713C2D-03CD-4ED2-BE08-298AE9E5DC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919136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200C9D3-9E65-484C-B819-C908642B6F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580469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6A76DF8-C4D5-44BB-B32D-E98CF75F44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241802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707562B2-64A4-4210-BF2A-2B47CAE46F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903135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F18CB645-011E-45BF-B392-EA8854AAE2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564468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BBD72021-2D0C-4881-A76B-B92E994E4E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225801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ABDFE944-D6A2-465E-9C34-69B9536110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887134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16A7019-BDB1-4EB1-BB0E-D90426C9BF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548467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21F35062-F98D-4E12-A664-B3DF9870C6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09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27B504A-FE8A-46DE-94D1-209C0B90F0BF}"/>
                </a:ext>
              </a:extLst>
            </p:cNvPr>
            <p:cNvSpPr/>
            <p:nvPr/>
          </p:nvSpPr>
          <p:spPr>
            <a:xfrm>
              <a:off x="0" y="2133599"/>
              <a:ext cx="12192000" cy="3428999"/>
            </a:xfrm>
            <a:prstGeom prst="rect">
              <a:avLst/>
            </a:prstGeom>
            <a:solidFill>
              <a:schemeClr val="bg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endParaRPr>
            </a:p>
          </p:txBody>
        </p:sp>
      </p:grpSp>
      <p:sp>
        <p:nvSpPr>
          <p:cNvPr id="111" name="TextBox 16">
            <a:extLst>
              <a:ext uri="{FF2B5EF4-FFF2-40B4-BE49-F238E27FC236}">
                <a16:creationId xmlns:a16="http://schemas.microsoft.com/office/drawing/2014/main" id="{DF4C1D88-6479-4620-92B6-D194497A086A}"/>
              </a:ext>
            </a:extLst>
          </p:cNvPr>
          <p:cNvSpPr txBox="1"/>
          <p:nvPr/>
        </p:nvSpPr>
        <p:spPr>
          <a:xfrm>
            <a:off x="0" y="5139843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$10,000</a:t>
            </a:r>
          </a:p>
        </p:txBody>
      </p:sp>
      <p:sp>
        <p:nvSpPr>
          <p:cNvPr id="112" name="TextBox 16">
            <a:extLst>
              <a:ext uri="{FF2B5EF4-FFF2-40B4-BE49-F238E27FC236}">
                <a16:creationId xmlns:a16="http://schemas.microsoft.com/office/drawing/2014/main" id="{1D229505-FD86-4BA6-9FF8-55EAED7AE81F}"/>
              </a:ext>
            </a:extLst>
          </p:cNvPr>
          <p:cNvSpPr txBox="1"/>
          <p:nvPr/>
        </p:nvSpPr>
        <p:spPr>
          <a:xfrm>
            <a:off x="0" y="4803995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$20,000</a:t>
            </a:r>
          </a:p>
        </p:txBody>
      </p:sp>
      <p:sp>
        <p:nvSpPr>
          <p:cNvPr id="113" name="TextBox 16">
            <a:extLst>
              <a:ext uri="{FF2B5EF4-FFF2-40B4-BE49-F238E27FC236}">
                <a16:creationId xmlns:a16="http://schemas.microsoft.com/office/drawing/2014/main" id="{548A8C7E-16FC-463D-8345-3FC75C82EBD5}"/>
              </a:ext>
            </a:extLst>
          </p:cNvPr>
          <p:cNvSpPr txBox="1"/>
          <p:nvPr/>
        </p:nvSpPr>
        <p:spPr>
          <a:xfrm>
            <a:off x="0" y="4468151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$30,000</a:t>
            </a:r>
          </a:p>
        </p:txBody>
      </p:sp>
      <p:sp>
        <p:nvSpPr>
          <p:cNvPr id="114" name="TextBox 16">
            <a:extLst>
              <a:ext uri="{FF2B5EF4-FFF2-40B4-BE49-F238E27FC236}">
                <a16:creationId xmlns:a16="http://schemas.microsoft.com/office/drawing/2014/main" id="{E81E4402-5A45-4DBF-92BE-E71C00C04828}"/>
              </a:ext>
            </a:extLst>
          </p:cNvPr>
          <p:cNvSpPr txBox="1"/>
          <p:nvPr/>
        </p:nvSpPr>
        <p:spPr>
          <a:xfrm>
            <a:off x="0" y="4132307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$40,000</a:t>
            </a:r>
          </a:p>
        </p:txBody>
      </p:sp>
      <p:sp>
        <p:nvSpPr>
          <p:cNvPr id="115" name="TextBox 16">
            <a:extLst>
              <a:ext uri="{FF2B5EF4-FFF2-40B4-BE49-F238E27FC236}">
                <a16:creationId xmlns:a16="http://schemas.microsoft.com/office/drawing/2014/main" id="{77C789A7-3E55-47ED-ACF0-73C514748C2F}"/>
              </a:ext>
            </a:extLst>
          </p:cNvPr>
          <p:cNvSpPr txBox="1"/>
          <p:nvPr/>
        </p:nvSpPr>
        <p:spPr>
          <a:xfrm>
            <a:off x="0" y="3796463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$50,000</a:t>
            </a:r>
          </a:p>
        </p:txBody>
      </p:sp>
      <p:sp>
        <p:nvSpPr>
          <p:cNvPr id="116" name="TextBox 16">
            <a:extLst>
              <a:ext uri="{FF2B5EF4-FFF2-40B4-BE49-F238E27FC236}">
                <a16:creationId xmlns:a16="http://schemas.microsoft.com/office/drawing/2014/main" id="{CC145620-D15F-44F9-9887-BF17426EA79C}"/>
              </a:ext>
            </a:extLst>
          </p:cNvPr>
          <p:cNvSpPr txBox="1"/>
          <p:nvPr/>
        </p:nvSpPr>
        <p:spPr>
          <a:xfrm>
            <a:off x="0" y="3460619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$60,000</a:t>
            </a:r>
          </a:p>
        </p:txBody>
      </p:sp>
      <p:sp>
        <p:nvSpPr>
          <p:cNvPr id="117" name="TextBox 16">
            <a:extLst>
              <a:ext uri="{FF2B5EF4-FFF2-40B4-BE49-F238E27FC236}">
                <a16:creationId xmlns:a16="http://schemas.microsoft.com/office/drawing/2014/main" id="{D52421F6-B7EF-4E3C-BB72-09B7CF1B538B}"/>
              </a:ext>
            </a:extLst>
          </p:cNvPr>
          <p:cNvSpPr txBox="1"/>
          <p:nvPr/>
        </p:nvSpPr>
        <p:spPr>
          <a:xfrm>
            <a:off x="0" y="3124775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$70,000</a:t>
            </a:r>
          </a:p>
        </p:txBody>
      </p:sp>
      <p:sp>
        <p:nvSpPr>
          <p:cNvPr id="118" name="TextBox 16">
            <a:extLst>
              <a:ext uri="{FF2B5EF4-FFF2-40B4-BE49-F238E27FC236}">
                <a16:creationId xmlns:a16="http://schemas.microsoft.com/office/drawing/2014/main" id="{B8814DA2-C180-43AA-A59B-ABE1E2B8849F}"/>
              </a:ext>
            </a:extLst>
          </p:cNvPr>
          <p:cNvSpPr txBox="1"/>
          <p:nvPr/>
        </p:nvSpPr>
        <p:spPr>
          <a:xfrm>
            <a:off x="0" y="2788931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$80,000</a:t>
            </a:r>
          </a:p>
        </p:txBody>
      </p:sp>
      <p:sp>
        <p:nvSpPr>
          <p:cNvPr id="119" name="TextBox 16">
            <a:extLst>
              <a:ext uri="{FF2B5EF4-FFF2-40B4-BE49-F238E27FC236}">
                <a16:creationId xmlns:a16="http://schemas.microsoft.com/office/drawing/2014/main" id="{FA53DE3F-3BFE-47C5-9404-EE11961F012B}"/>
              </a:ext>
            </a:extLst>
          </p:cNvPr>
          <p:cNvSpPr txBox="1"/>
          <p:nvPr/>
        </p:nvSpPr>
        <p:spPr>
          <a:xfrm>
            <a:off x="0" y="2453087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$90,000</a:t>
            </a:r>
          </a:p>
        </p:txBody>
      </p:sp>
      <p:sp>
        <p:nvSpPr>
          <p:cNvPr id="120" name="TextBox 16">
            <a:extLst>
              <a:ext uri="{FF2B5EF4-FFF2-40B4-BE49-F238E27FC236}">
                <a16:creationId xmlns:a16="http://schemas.microsoft.com/office/drawing/2014/main" id="{BAAA2EB1-26E7-4723-9FC9-6FAF09527945}"/>
              </a:ext>
            </a:extLst>
          </p:cNvPr>
          <p:cNvSpPr txBox="1"/>
          <p:nvPr/>
        </p:nvSpPr>
        <p:spPr>
          <a:xfrm>
            <a:off x="0" y="2117243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$100,000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9E19891-AEB8-45EF-95B4-A06295D7308F}"/>
              </a:ext>
            </a:extLst>
          </p:cNvPr>
          <p:cNvSpPr txBox="1"/>
          <p:nvPr/>
        </p:nvSpPr>
        <p:spPr>
          <a:xfrm>
            <a:off x="716291" y="780663"/>
            <a:ext cx="107563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noFill/>
                <a:latin typeface="Avenir Black"/>
                <a:cs typeface="Times New Roman" charset="0"/>
              </a:rPr>
              <a:t>Increasing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 	2% Annually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574CFA">
                    <a:lumMod val="60000"/>
                    <a:lumOff val="40000"/>
                    <a:alpha val="0"/>
                  </a:srgbClr>
                </a:solidFill>
              </a:ln>
              <a:noFill/>
              <a:effectLst/>
              <a:uLnTx/>
              <a:uFillTx/>
              <a:latin typeface="Avenir Black"/>
              <a:ea typeface="+mn-ea"/>
              <a:cs typeface="Times New Roman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E5FAD56-8DB5-4B21-AF2C-0CCB9BD44F1D}"/>
              </a:ext>
            </a:extLst>
          </p:cNvPr>
          <p:cNvSpPr txBox="1"/>
          <p:nvPr/>
        </p:nvSpPr>
        <p:spPr>
          <a:xfrm>
            <a:off x="3351799" y="1022939"/>
            <a:ext cx="5488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Spending power reduced by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2% annual inflation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574CFA">
                    <a:lumMod val="60000"/>
                    <a:lumOff val="40000"/>
                    <a:alpha val="0"/>
                  </a:srgbClr>
                </a:solidFill>
              </a:ln>
              <a:noFill/>
              <a:effectLst/>
              <a:uLnTx/>
              <a:uFillTx/>
              <a:latin typeface="Avenir Black"/>
              <a:ea typeface="+mn-ea"/>
              <a:cs typeface="Times New Roman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C3657C-76DC-420D-B210-B288607927F7}"/>
              </a:ext>
            </a:extLst>
          </p:cNvPr>
          <p:cNvSpPr/>
          <p:nvPr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7DC796D-A7B9-49FD-ACCC-BDA181FF652D}"/>
              </a:ext>
            </a:extLst>
          </p:cNvPr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gradFill>
            <a:gsLst>
              <a:gs pos="100000">
                <a:srgbClr val="FBFBFB"/>
              </a:gs>
              <a:gs pos="0">
                <a:srgbClr val="E6E6E6">
                  <a:lumMod val="15000"/>
                  <a:lumOff val="85000"/>
                </a:srgbClr>
              </a:gs>
            </a:gsLst>
            <a:lin ang="2700000" scaled="1"/>
          </a:gra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55BD9EA9-E8A0-4381-8648-4285BAB8425E}"/>
              </a:ext>
            </a:extLst>
          </p:cNvPr>
          <p:cNvSpPr txBox="1"/>
          <p:nvPr/>
        </p:nvSpPr>
        <p:spPr>
          <a:xfrm>
            <a:off x="717847" y="778561"/>
            <a:ext cx="107563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chemeClr val="accent3"/>
                </a:solidFill>
                <a:latin typeface="Avenir Black"/>
                <a:cs typeface="Times New Roman" charset="0"/>
              </a:rPr>
              <a:t>Annuity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chemeClr val="accent3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 with Guaranteed Income Rider 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574CFA">
                    <a:lumMod val="60000"/>
                    <a:lumOff val="40000"/>
                    <a:alpha val="0"/>
                  </a:srgbClr>
                </a:solidFill>
              </a:ln>
              <a:solidFill>
                <a:schemeClr val="accent3"/>
              </a:solidFill>
              <a:effectLst/>
              <a:uLnTx/>
              <a:uFillTx/>
              <a:latin typeface="Avenir Black"/>
              <a:ea typeface="+mn-ea"/>
              <a:cs typeface="Times New Roman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0D042AC-0FEB-4F49-9C2E-15E085EC31A6}"/>
              </a:ext>
            </a:extLst>
          </p:cNvPr>
          <p:cNvCxnSpPr>
            <a:cxnSpLocks/>
          </p:cNvCxnSpPr>
          <p:nvPr/>
        </p:nvCxnSpPr>
        <p:spPr>
          <a:xfrm>
            <a:off x="0" y="5562600"/>
            <a:ext cx="12192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9AC02C3-93A9-4866-99EE-4628F55FF5B5}"/>
              </a:ext>
            </a:extLst>
          </p:cNvPr>
          <p:cNvGrpSpPr/>
          <p:nvPr/>
        </p:nvGrpSpPr>
        <p:grpSpPr>
          <a:xfrm>
            <a:off x="1695682" y="2438403"/>
            <a:ext cx="8799598" cy="3124197"/>
            <a:chOff x="1695682" y="2438403"/>
            <a:chExt cx="8799598" cy="3124197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33727D6-3273-4320-9A5E-7986F0CF87E3}"/>
                </a:ext>
              </a:extLst>
            </p:cNvPr>
            <p:cNvCxnSpPr/>
            <p:nvPr/>
          </p:nvCxnSpPr>
          <p:spPr>
            <a:xfrm flipH="1" flipV="1">
              <a:off x="1695682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08AE648-2C93-41CF-B94E-30AB7DA6FA60}"/>
                </a:ext>
              </a:extLst>
            </p:cNvPr>
            <p:cNvCxnSpPr/>
            <p:nvPr/>
          </p:nvCxnSpPr>
          <p:spPr>
            <a:xfrm flipH="1" flipV="1">
              <a:off x="3455186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9E2D99B-DE3B-4F38-A6BC-6369239087EF}"/>
                </a:ext>
              </a:extLst>
            </p:cNvPr>
            <p:cNvCxnSpPr/>
            <p:nvPr/>
          </p:nvCxnSpPr>
          <p:spPr>
            <a:xfrm flipH="1" flipV="1">
              <a:off x="5214690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571AB8D-2F15-4972-A2AC-F6F9C522A8FD}"/>
                </a:ext>
              </a:extLst>
            </p:cNvPr>
            <p:cNvCxnSpPr/>
            <p:nvPr/>
          </p:nvCxnSpPr>
          <p:spPr>
            <a:xfrm flipH="1" flipV="1">
              <a:off x="6974194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4AFB150-6438-4883-A538-C93CE3C56D5A}"/>
                </a:ext>
              </a:extLst>
            </p:cNvPr>
            <p:cNvCxnSpPr/>
            <p:nvPr/>
          </p:nvCxnSpPr>
          <p:spPr>
            <a:xfrm flipH="1" flipV="1">
              <a:off x="8733698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22AE913-FE47-449E-8522-E3A2795CB990}"/>
                </a:ext>
              </a:extLst>
            </p:cNvPr>
            <p:cNvCxnSpPr/>
            <p:nvPr/>
          </p:nvCxnSpPr>
          <p:spPr>
            <a:xfrm flipH="1" flipV="1">
              <a:off x="10493203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F4261943-DF5E-4F46-B3F0-938D11BB19D6}"/>
              </a:ext>
            </a:extLst>
          </p:cNvPr>
          <p:cNvSpPr/>
          <p:nvPr/>
        </p:nvSpPr>
        <p:spPr>
          <a:xfrm>
            <a:off x="1357399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65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DB95FBFB-58A0-4648-8017-3B6C94A7FE07}"/>
              </a:ext>
            </a:extLst>
          </p:cNvPr>
          <p:cNvSpPr/>
          <p:nvPr/>
        </p:nvSpPr>
        <p:spPr>
          <a:xfrm>
            <a:off x="3116696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70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81B6B979-B651-400E-98A6-FD5E55463E02}"/>
              </a:ext>
            </a:extLst>
          </p:cNvPr>
          <p:cNvSpPr/>
          <p:nvPr/>
        </p:nvSpPr>
        <p:spPr>
          <a:xfrm>
            <a:off x="4875993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75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chemeClr val="tx2"/>
              </a:solidFill>
              <a:effectLst/>
              <a:uLnTx/>
              <a:uFillTx/>
              <a:latin typeface="NimbusSanL" panose="00000800000000000000" pitchFamily="50" charset="0"/>
              <a:ea typeface="+mn-ea"/>
              <a:cs typeface="+mn-cs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386765C9-A601-4C53-980E-7990F1A4C496}"/>
              </a:ext>
            </a:extLst>
          </p:cNvPr>
          <p:cNvSpPr/>
          <p:nvPr/>
        </p:nvSpPr>
        <p:spPr>
          <a:xfrm>
            <a:off x="6635290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80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chemeClr val="tx2"/>
              </a:solidFill>
              <a:effectLst/>
              <a:uLnTx/>
              <a:uFillTx/>
              <a:latin typeface="NimbusSanL" panose="00000800000000000000" pitchFamily="50" charset="0"/>
              <a:ea typeface="+mn-ea"/>
              <a:cs typeface="+mn-cs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3953795A-1CFA-4983-BD66-E65EA7AB1A9D}"/>
              </a:ext>
            </a:extLst>
          </p:cNvPr>
          <p:cNvSpPr/>
          <p:nvPr/>
        </p:nvSpPr>
        <p:spPr>
          <a:xfrm>
            <a:off x="8394587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85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35813FC1-DB01-4A6C-AB2D-8E86074A8F07}"/>
              </a:ext>
            </a:extLst>
          </p:cNvPr>
          <p:cNvSpPr/>
          <p:nvPr/>
        </p:nvSpPr>
        <p:spPr>
          <a:xfrm>
            <a:off x="10153882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90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A3E8F32-6C11-425D-9A32-EF75DAB01188}"/>
              </a:ext>
            </a:extLst>
          </p:cNvPr>
          <p:cNvSpPr/>
          <p:nvPr/>
        </p:nvSpPr>
        <p:spPr>
          <a:xfrm>
            <a:off x="3463568" y="4421394"/>
            <a:ext cx="1755860" cy="45719"/>
          </a:xfrm>
          <a:prstGeom prst="rect">
            <a:avLst/>
          </a:prstGeom>
          <a:solidFill>
            <a:schemeClr val="accent3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F712C5B-CC04-4493-B75C-26F4EB90BC86}"/>
              </a:ext>
            </a:extLst>
          </p:cNvPr>
          <p:cNvSpPr/>
          <p:nvPr/>
        </p:nvSpPr>
        <p:spPr>
          <a:xfrm>
            <a:off x="5220731" y="4421394"/>
            <a:ext cx="1755860" cy="45719"/>
          </a:xfrm>
          <a:prstGeom prst="rect">
            <a:avLst/>
          </a:prstGeom>
          <a:solidFill>
            <a:schemeClr val="accent3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EEB705-264B-4C55-BAFB-44A84A54198F}"/>
              </a:ext>
            </a:extLst>
          </p:cNvPr>
          <p:cNvSpPr/>
          <p:nvPr/>
        </p:nvSpPr>
        <p:spPr>
          <a:xfrm>
            <a:off x="6977894" y="4421394"/>
            <a:ext cx="1755860" cy="45719"/>
          </a:xfrm>
          <a:prstGeom prst="rect">
            <a:avLst/>
          </a:prstGeom>
          <a:solidFill>
            <a:schemeClr val="accent3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F462A6E-837B-4B42-B96B-C2F7C74D6CD9}"/>
              </a:ext>
            </a:extLst>
          </p:cNvPr>
          <p:cNvSpPr/>
          <p:nvPr/>
        </p:nvSpPr>
        <p:spPr>
          <a:xfrm>
            <a:off x="8735057" y="4421394"/>
            <a:ext cx="1755860" cy="45719"/>
          </a:xfrm>
          <a:prstGeom prst="rect">
            <a:avLst/>
          </a:prstGeom>
          <a:solidFill>
            <a:schemeClr val="accent3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47AADFC-6B00-4A7F-88C5-E4DD4F6C91E0}"/>
              </a:ext>
            </a:extLst>
          </p:cNvPr>
          <p:cNvGrpSpPr/>
          <p:nvPr/>
        </p:nvGrpSpPr>
        <p:grpSpPr>
          <a:xfrm>
            <a:off x="2825631" y="3802794"/>
            <a:ext cx="1264828" cy="727571"/>
            <a:chOff x="1538648" y="4679243"/>
            <a:chExt cx="1374836" cy="948735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F7AB5C-7FB9-4394-9313-84B0707E4CAA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F788ED1B-9F2A-4E6E-B148-D2CB8F20987B}"/>
                </a:ext>
              </a:extLst>
            </p:cNvPr>
            <p:cNvSpPr/>
            <p:nvPr/>
          </p:nvSpPr>
          <p:spPr>
            <a:xfrm>
              <a:off x="2122369" y="5380310"/>
              <a:ext cx="207395" cy="247668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98" name="TextBox 16">
              <a:extLst>
                <a:ext uri="{FF2B5EF4-FFF2-40B4-BE49-F238E27FC236}">
                  <a16:creationId xmlns:a16="http://schemas.microsoft.com/office/drawing/2014/main" id="{51F22FEF-FF1C-47B6-A1E0-8A2F132DF739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NimbusSanL" panose="00000800000000000000" pitchFamily="50" charset="0"/>
                </a:rPr>
                <a:t>$33,500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C2374C5-9B02-4525-B9B6-B3F3DF7780E4}"/>
              </a:ext>
            </a:extLst>
          </p:cNvPr>
          <p:cNvGrpSpPr/>
          <p:nvPr/>
        </p:nvGrpSpPr>
        <p:grpSpPr>
          <a:xfrm>
            <a:off x="4584316" y="3807078"/>
            <a:ext cx="1264828" cy="727571"/>
            <a:chOff x="1538648" y="4679243"/>
            <a:chExt cx="1374836" cy="948735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F693051-7160-4A79-B4A1-CFDFFCE27245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C8D0219-E822-4F52-995E-8E0CE6D1C55E}"/>
                </a:ext>
              </a:extLst>
            </p:cNvPr>
            <p:cNvSpPr/>
            <p:nvPr/>
          </p:nvSpPr>
          <p:spPr>
            <a:xfrm>
              <a:off x="2122369" y="5380310"/>
              <a:ext cx="207395" cy="247668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7" name="TextBox 16">
              <a:extLst>
                <a:ext uri="{FF2B5EF4-FFF2-40B4-BE49-F238E27FC236}">
                  <a16:creationId xmlns:a16="http://schemas.microsoft.com/office/drawing/2014/main" id="{7CFC57E2-BF4F-4E2C-8EAB-48D360059AFC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NimbusSanL" panose="00000800000000000000" pitchFamily="50" charset="0"/>
                </a:rPr>
                <a:t>$33,500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52F0697-B82A-4DBF-8A75-C0CF10BB8F6D}"/>
              </a:ext>
            </a:extLst>
          </p:cNvPr>
          <p:cNvGrpSpPr/>
          <p:nvPr/>
        </p:nvGrpSpPr>
        <p:grpSpPr>
          <a:xfrm>
            <a:off x="6343001" y="3811362"/>
            <a:ext cx="1264828" cy="727571"/>
            <a:chOff x="1538648" y="4679243"/>
            <a:chExt cx="1374836" cy="948735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510F62E-A04C-4202-807B-19185ACC03F6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605EB20B-AC46-4D2A-8797-3670C5FAD44F}"/>
                </a:ext>
              </a:extLst>
            </p:cNvPr>
            <p:cNvSpPr/>
            <p:nvPr/>
          </p:nvSpPr>
          <p:spPr>
            <a:xfrm>
              <a:off x="2122369" y="5380310"/>
              <a:ext cx="207395" cy="247668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1" name="TextBox 16">
              <a:extLst>
                <a:ext uri="{FF2B5EF4-FFF2-40B4-BE49-F238E27FC236}">
                  <a16:creationId xmlns:a16="http://schemas.microsoft.com/office/drawing/2014/main" id="{9DFBC4B0-E83C-45AF-9640-F777962BCC39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NimbusSanL" panose="00000800000000000000" pitchFamily="50" charset="0"/>
                </a:rPr>
                <a:t>$33,500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178219B-6481-4143-B88F-7CCFF564A568}"/>
              </a:ext>
            </a:extLst>
          </p:cNvPr>
          <p:cNvGrpSpPr/>
          <p:nvPr/>
        </p:nvGrpSpPr>
        <p:grpSpPr>
          <a:xfrm>
            <a:off x="8101687" y="3815646"/>
            <a:ext cx="1264828" cy="727571"/>
            <a:chOff x="1538648" y="4679243"/>
            <a:chExt cx="1374836" cy="948735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6D88B35-E1F0-47C4-90DA-85CED6B1A52E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6921568-6649-4532-9909-927736595FD9}"/>
                </a:ext>
              </a:extLst>
            </p:cNvPr>
            <p:cNvSpPr/>
            <p:nvPr/>
          </p:nvSpPr>
          <p:spPr>
            <a:xfrm>
              <a:off x="2122369" y="5380310"/>
              <a:ext cx="207395" cy="247668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5" name="TextBox 16">
              <a:extLst>
                <a:ext uri="{FF2B5EF4-FFF2-40B4-BE49-F238E27FC236}">
                  <a16:creationId xmlns:a16="http://schemas.microsoft.com/office/drawing/2014/main" id="{D71CCE07-218B-4257-BF0B-6DB15DE3249B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NimbusSanL" panose="00000800000000000000" pitchFamily="50" charset="0"/>
                </a:rPr>
                <a:t>$33,500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2AF0022-3E3C-4CDE-8D1A-D6EFA82F0AF7}"/>
              </a:ext>
            </a:extLst>
          </p:cNvPr>
          <p:cNvGrpSpPr/>
          <p:nvPr/>
        </p:nvGrpSpPr>
        <p:grpSpPr>
          <a:xfrm>
            <a:off x="9860372" y="3819930"/>
            <a:ext cx="1264828" cy="727571"/>
            <a:chOff x="1538648" y="4679243"/>
            <a:chExt cx="1374836" cy="948735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5E2022-BCEA-4AD5-AFC2-94EDE2C3D487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8CE7E77-76B2-40C4-9205-38CCFA8DED06}"/>
                </a:ext>
              </a:extLst>
            </p:cNvPr>
            <p:cNvSpPr/>
            <p:nvPr/>
          </p:nvSpPr>
          <p:spPr>
            <a:xfrm>
              <a:off x="2122369" y="5380310"/>
              <a:ext cx="207395" cy="247668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9" name="TextBox 16">
              <a:extLst>
                <a:ext uri="{FF2B5EF4-FFF2-40B4-BE49-F238E27FC236}">
                  <a16:creationId xmlns:a16="http://schemas.microsoft.com/office/drawing/2014/main" id="{4D73A167-FC00-43C2-A4C5-2799DC5750E9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3"/>
                  </a:solidFill>
                  <a:latin typeface="NimbusSanL" panose="00000800000000000000" pitchFamily="50" charset="0"/>
                </a:rPr>
                <a:t>$33,500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34161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5E-6 0.01921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2.70833E-6 0.01922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2.08333E-7 0.01921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2.08333E-6 0.01922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4.58333E-6 0.0192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0CA243-E680-4542-9E7F-77146F2FA139}"/>
              </a:ext>
            </a:extLst>
          </p:cNvPr>
          <p:cNvGrpSpPr/>
          <p:nvPr/>
        </p:nvGrpSpPr>
        <p:grpSpPr>
          <a:xfrm>
            <a:off x="0" y="2133599"/>
            <a:ext cx="12192000" cy="3428999"/>
            <a:chOff x="0" y="2133599"/>
            <a:chExt cx="12192000" cy="342899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58B74CF-F193-4CB8-8C11-58667401145C}"/>
                </a:ext>
              </a:extLst>
            </p:cNvPr>
            <p:cNvGrpSpPr/>
            <p:nvPr/>
          </p:nvGrpSpPr>
          <p:grpSpPr>
            <a:xfrm>
              <a:off x="0" y="2209800"/>
              <a:ext cx="12192000" cy="3048000"/>
              <a:chOff x="0" y="2209800"/>
              <a:chExt cx="12192000" cy="3048000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414EC2E2-3E16-4F9B-B701-47E6AC9CE5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5257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7CD80EF-9A87-4B31-AD05-9E84461CAB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919136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8AB10814-F7A1-4F3B-87AF-8F0CDD6B01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580469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ACDAF7F6-1AF8-40F6-A2CD-EC0C686923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241802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648D2552-F7C3-4E0E-9FFD-A60027D68E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903135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7AB5BE2B-C26A-43A8-87C8-31E692BD38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564468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54B2C8EC-E206-4A5E-B82F-E700BB69E0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225801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4B7E140A-8AF5-43E8-9225-539EDAD253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887134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61672ABB-AC6E-4CF1-9BF3-54F4546F04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548467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13B383FD-0BFD-4322-8A7E-3AED18A1C5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09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86A163B7-D061-4D05-BE86-039E8BED042B}"/>
                </a:ext>
              </a:extLst>
            </p:cNvPr>
            <p:cNvSpPr/>
            <p:nvPr/>
          </p:nvSpPr>
          <p:spPr>
            <a:xfrm>
              <a:off x="0" y="2133599"/>
              <a:ext cx="12192000" cy="3428999"/>
            </a:xfrm>
            <a:prstGeom prst="rect">
              <a:avLst/>
            </a:prstGeom>
            <a:solidFill>
              <a:schemeClr val="bg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endParaRPr>
            </a:p>
          </p:txBody>
        </p:sp>
      </p:grp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F2723574-71F3-459F-A425-469023C0ECD6}"/>
              </a:ext>
            </a:extLst>
          </p:cNvPr>
          <p:cNvSpPr/>
          <p:nvPr/>
        </p:nvSpPr>
        <p:spPr>
          <a:xfrm>
            <a:off x="1695680" y="3476983"/>
            <a:ext cx="1758526" cy="2084960"/>
          </a:xfrm>
          <a:custGeom>
            <a:avLst/>
            <a:gdLst>
              <a:gd name="connsiteX0" fmla="*/ 1758526 w 1758526"/>
              <a:gd name="connsiteY0" fmla="*/ 0 h 2084960"/>
              <a:gd name="connsiteX1" fmla="*/ 1758526 w 1758526"/>
              <a:gd name="connsiteY1" fmla="*/ 2084960 h 2084960"/>
              <a:gd name="connsiteX2" fmla="*/ 0 w 1758526"/>
              <a:gd name="connsiteY2" fmla="*/ 2084960 h 2084960"/>
              <a:gd name="connsiteX3" fmla="*/ 0 w 1758526"/>
              <a:gd name="connsiteY3" fmla="*/ 89136 h 20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526" h="2084960">
                <a:moveTo>
                  <a:pt x="1758526" y="0"/>
                </a:moveTo>
                <a:lnTo>
                  <a:pt x="1758526" y="2084960"/>
                </a:lnTo>
                <a:lnTo>
                  <a:pt x="0" y="2084960"/>
                </a:lnTo>
                <a:lnTo>
                  <a:pt x="0" y="89136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6B7E4B3B-BC90-483E-9999-C50943CEDEBD}"/>
              </a:ext>
            </a:extLst>
          </p:cNvPr>
          <p:cNvSpPr/>
          <p:nvPr/>
        </p:nvSpPr>
        <p:spPr>
          <a:xfrm>
            <a:off x="3455510" y="3460599"/>
            <a:ext cx="1754769" cy="2101345"/>
          </a:xfrm>
          <a:custGeom>
            <a:avLst/>
            <a:gdLst>
              <a:gd name="connsiteX0" fmla="*/ 321937 w 1754769"/>
              <a:gd name="connsiteY0" fmla="*/ 0 h 2101345"/>
              <a:gd name="connsiteX1" fmla="*/ 1754769 w 1754769"/>
              <a:gd name="connsiteY1" fmla="*/ 394440 h 2101345"/>
              <a:gd name="connsiteX2" fmla="*/ 1754769 w 1754769"/>
              <a:gd name="connsiteY2" fmla="*/ 2101345 h 2101345"/>
              <a:gd name="connsiteX3" fmla="*/ 321937 w 1754769"/>
              <a:gd name="connsiteY3" fmla="*/ 2101345 h 2101345"/>
              <a:gd name="connsiteX4" fmla="*/ 0 w 1754769"/>
              <a:gd name="connsiteY4" fmla="*/ 2101345 h 2101345"/>
              <a:gd name="connsiteX5" fmla="*/ 0 w 1754769"/>
              <a:gd name="connsiteY5" fmla="*/ 16319 h 210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4769" h="2101345">
                <a:moveTo>
                  <a:pt x="321937" y="0"/>
                </a:moveTo>
                <a:lnTo>
                  <a:pt x="1754769" y="394440"/>
                </a:lnTo>
                <a:lnTo>
                  <a:pt x="1754769" y="2101345"/>
                </a:lnTo>
                <a:lnTo>
                  <a:pt x="321937" y="2101345"/>
                </a:lnTo>
                <a:lnTo>
                  <a:pt x="0" y="2101345"/>
                </a:lnTo>
                <a:lnTo>
                  <a:pt x="0" y="16319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39059935-9BD8-4B48-ADE6-D1EA70F7B34A}"/>
              </a:ext>
            </a:extLst>
          </p:cNvPr>
          <p:cNvSpPr/>
          <p:nvPr/>
        </p:nvSpPr>
        <p:spPr>
          <a:xfrm>
            <a:off x="5210279" y="3855038"/>
            <a:ext cx="1763588" cy="1706905"/>
          </a:xfrm>
          <a:custGeom>
            <a:avLst/>
            <a:gdLst>
              <a:gd name="connsiteX0" fmla="*/ 0 w 1763588"/>
              <a:gd name="connsiteY0" fmla="*/ 0 h 1706905"/>
              <a:gd name="connsiteX1" fmla="*/ 658481 w 1763588"/>
              <a:gd name="connsiteY1" fmla="*/ 181271 h 1706905"/>
              <a:gd name="connsiteX2" fmla="*/ 1763588 w 1763588"/>
              <a:gd name="connsiteY2" fmla="*/ 507179 h 1706905"/>
              <a:gd name="connsiteX3" fmla="*/ 1763588 w 1763588"/>
              <a:gd name="connsiteY3" fmla="*/ 1706905 h 1706905"/>
              <a:gd name="connsiteX4" fmla="*/ 658481 w 1763588"/>
              <a:gd name="connsiteY4" fmla="*/ 1706905 h 1706905"/>
              <a:gd name="connsiteX5" fmla="*/ 0 w 1763588"/>
              <a:gd name="connsiteY5" fmla="*/ 1706905 h 170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588" h="1706905">
                <a:moveTo>
                  <a:pt x="0" y="0"/>
                </a:moveTo>
                <a:lnTo>
                  <a:pt x="658481" y="181271"/>
                </a:lnTo>
                <a:lnTo>
                  <a:pt x="1763588" y="507179"/>
                </a:lnTo>
                <a:lnTo>
                  <a:pt x="1763588" y="1706905"/>
                </a:lnTo>
                <a:lnTo>
                  <a:pt x="658481" y="1706905"/>
                </a:lnTo>
                <a:lnTo>
                  <a:pt x="0" y="1706905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6F675F27-688D-4694-8442-717471093E50}"/>
              </a:ext>
            </a:extLst>
          </p:cNvPr>
          <p:cNvSpPr/>
          <p:nvPr/>
        </p:nvSpPr>
        <p:spPr>
          <a:xfrm>
            <a:off x="6975173" y="4362603"/>
            <a:ext cx="1758526" cy="1199341"/>
          </a:xfrm>
          <a:custGeom>
            <a:avLst/>
            <a:gdLst>
              <a:gd name="connsiteX0" fmla="*/ 0 w 1758526"/>
              <a:gd name="connsiteY0" fmla="*/ 0 h 1199341"/>
              <a:gd name="connsiteX1" fmla="*/ 975886 w 1758526"/>
              <a:gd name="connsiteY1" fmla="*/ 287799 h 1199341"/>
              <a:gd name="connsiteX2" fmla="*/ 1758526 w 1758526"/>
              <a:gd name="connsiteY2" fmla="*/ 525821 h 1199341"/>
              <a:gd name="connsiteX3" fmla="*/ 1758526 w 1758526"/>
              <a:gd name="connsiteY3" fmla="*/ 1199341 h 1199341"/>
              <a:gd name="connsiteX4" fmla="*/ 975886 w 1758526"/>
              <a:gd name="connsiteY4" fmla="*/ 1199341 h 1199341"/>
              <a:gd name="connsiteX5" fmla="*/ 0 w 1758526"/>
              <a:gd name="connsiteY5" fmla="*/ 1199341 h 1199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526" h="1199341">
                <a:moveTo>
                  <a:pt x="0" y="0"/>
                </a:moveTo>
                <a:lnTo>
                  <a:pt x="975886" y="287799"/>
                </a:lnTo>
                <a:lnTo>
                  <a:pt x="1758526" y="525821"/>
                </a:lnTo>
                <a:lnTo>
                  <a:pt x="1758526" y="1199341"/>
                </a:lnTo>
                <a:lnTo>
                  <a:pt x="975886" y="1199341"/>
                </a:lnTo>
                <a:lnTo>
                  <a:pt x="0" y="1199341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339DA532-9497-4857-AAF3-2EEBA188DDE4}"/>
              </a:ext>
            </a:extLst>
          </p:cNvPr>
          <p:cNvSpPr/>
          <p:nvPr/>
        </p:nvSpPr>
        <p:spPr>
          <a:xfrm>
            <a:off x="8737131" y="4889466"/>
            <a:ext cx="1296227" cy="672477"/>
          </a:xfrm>
          <a:custGeom>
            <a:avLst/>
            <a:gdLst>
              <a:gd name="connsiteX0" fmla="*/ 0 w 1296227"/>
              <a:gd name="connsiteY0" fmla="*/ 0 h 672477"/>
              <a:gd name="connsiteX1" fmla="*/ 1296227 w 1296227"/>
              <a:gd name="connsiteY1" fmla="*/ 394217 h 672477"/>
              <a:gd name="connsiteX2" fmla="*/ 1296227 w 1296227"/>
              <a:gd name="connsiteY2" fmla="*/ 672477 h 672477"/>
              <a:gd name="connsiteX3" fmla="*/ 0 w 1296227"/>
              <a:gd name="connsiteY3" fmla="*/ 672477 h 672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227" h="672477">
                <a:moveTo>
                  <a:pt x="0" y="0"/>
                </a:moveTo>
                <a:lnTo>
                  <a:pt x="1296227" y="394217"/>
                </a:lnTo>
                <a:lnTo>
                  <a:pt x="1296227" y="672477"/>
                </a:lnTo>
                <a:lnTo>
                  <a:pt x="0" y="672477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199" name="TextBox 16">
            <a:extLst>
              <a:ext uri="{FF2B5EF4-FFF2-40B4-BE49-F238E27FC236}">
                <a16:creationId xmlns:a16="http://schemas.microsoft.com/office/drawing/2014/main" id="{34A5E573-77DB-4996-A785-D96047ED0BC9}"/>
              </a:ext>
            </a:extLst>
          </p:cNvPr>
          <p:cNvSpPr txBox="1"/>
          <p:nvPr/>
        </p:nvSpPr>
        <p:spPr>
          <a:xfrm>
            <a:off x="0" y="5141268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$0</a:t>
            </a:r>
          </a:p>
        </p:txBody>
      </p:sp>
      <p:sp>
        <p:nvSpPr>
          <p:cNvPr id="200" name="TextBox 16">
            <a:extLst>
              <a:ext uri="{FF2B5EF4-FFF2-40B4-BE49-F238E27FC236}">
                <a16:creationId xmlns:a16="http://schemas.microsoft.com/office/drawing/2014/main" id="{3110D32B-E8BD-44B3-933A-2CC15F99E370}"/>
              </a:ext>
            </a:extLst>
          </p:cNvPr>
          <p:cNvSpPr txBox="1"/>
          <p:nvPr/>
        </p:nvSpPr>
        <p:spPr>
          <a:xfrm>
            <a:off x="0" y="4805267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$100K</a:t>
            </a:r>
          </a:p>
        </p:txBody>
      </p:sp>
      <p:sp>
        <p:nvSpPr>
          <p:cNvPr id="201" name="TextBox 16">
            <a:extLst>
              <a:ext uri="{FF2B5EF4-FFF2-40B4-BE49-F238E27FC236}">
                <a16:creationId xmlns:a16="http://schemas.microsoft.com/office/drawing/2014/main" id="{B707EA50-6259-424D-9622-F7D18A16474D}"/>
              </a:ext>
            </a:extLst>
          </p:cNvPr>
          <p:cNvSpPr txBox="1"/>
          <p:nvPr/>
        </p:nvSpPr>
        <p:spPr>
          <a:xfrm>
            <a:off x="0" y="4469264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$200K</a:t>
            </a:r>
          </a:p>
        </p:txBody>
      </p:sp>
      <p:sp>
        <p:nvSpPr>
          <p:cNvPr id="202" name="TextBox 16">
            <a:extLst>
              <a:ext uri="{FF2B5EF4-FFF2-40B4-BE49-F238E27FC236}">
                <a16:creationId xmlns:a16="http://schemas.microsoft.com/office/drawing/2014/main" id="{6B189E84-B4C2-4F38-9861-B1BC97AA33C0}"/>
              </a:ext>
            </a:extLst>
          </p:cNvPr>
          <p:cNvSpPr txBox="1"/>
          <p:nvPr/>
        </p:nvSpPr>
        <p:spPr>
          <a:xfrm>
            <a:off x="0" y="4133261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</a:t>
            </a:r>
            <a:r>
              <a:rPr kumimoji="0" lang="en-US" sz="900" b="1" i="0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300K</a:t>
            </a:r>
          </a:p>
        </p:txBody>
      </p:sp>
      <p:sp>
        <p:nvSpPr>
          <p:cNvPr id="203" name="TextBox 16">
            <a:extLst>
              <a:ext uri="{FF2B5EF4-FFF2-40B4-BE49-F238E27FC236}">
                <a16:creationId xmlns:a16="http://schemas.microsoft.com/office/drawing/2014/main" id="{EFA5B0D3-A406-4DB6-A0F2-FED281907081}"/>
              </a:ext>
            </a:extLst>
          </p:cNvPr>
          <p:cNvSpPr txBox="1"/>
          <p:nvPr/>
        </p:nvSpPr>
        <p:spPr>
          <a:xfrm>
            <a:off x="0" y="3797258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$400K</a:t>
            </a:r>
          </a:p>
        </p:txBody>
      </p:sp>
      <p:sp>
        <p:nvSpPr>
          <p:cNvPr id="204" name="TextBox 16">
            <a:extLst>
              <a:ext uri="{FF2B5EF4-FFF2-40B4-BE49-F238E27FC236}">
                <a16:creationId xmlns:a16="http://schemas.microsoft.com/office/drawing/2014/main" id="{5E841AC1-5368-4AB9-AFD4-6802FD4AB62C}"/>
              </a:ext>
            </a:extLst>
          </p:cNvPr>
          <p:cNvSpPr txBox="1"/>
          <p:nvPr/>
        </p:nvSpPr>
        <p:spPr>
          <a:xfrm>
            <a:off x="0" y="3461255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$500K</a:t>
            </a:r>
          </a:p>
        </p:txBody>
      </p:sp>
      <p:sp>
        <p:nvSpPr>
          <p:cNvPr id="205" name="TextBox 16">
            <a:extLst>
              <a:ext uri="{FF2B5EF4-FFF2-40B4-BE49-F238E27FC236}">
                <a16:creationId xmlns:a16="http://schemas.microsoft.com/office/drawing/2014/main" id="{5252AEA0-E344-4973-AD81-14716308130E}"/>
              </a:ext>
            </a:extLst>
          </p:cNvPr>
          <p:cNvSpPr txBox="1"/>
          <p:nvPr/>
        </p:nvSpPr>
        <p:spPr>
          <a:xfrm>
            <a:off x="0" y="3125252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$600K</a:t>
            </a:r>
          </a:p>
        </p:txBody>
      </p:sp>
      <p:sp>
        <p:nvSpPr>
          <p:cNvPr id="206" name="TextBox 16">
            <a:extLst>
              <a:ext uri="{FF2B5EF4-FFF2-40B4-BE49-F238E27FC236}">
                <a16:creationId xmlns:a16="http://schemas.microsoft.com/office/drawing/2014/main" id="{215C6008-C1D6-42F5-A1E9-11E3627DE955}"/>
              </a:ext>
            </a:extLst>
          </p:cNvPr>
          <p:cNvSpPr txBox="1"/>
          <p:nvPr/>
        </p:nvSpPr>
        <p:spPr>
          <a:xfrm>
            <a:off x="0" y="2789249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$700K</a:t>
            </a:r>
          </a:p>
        </p:txBody>
      </p:sp>
      <p:sp>
        <p:nvSpPr>
          <p:cNvPr id="207" name="TextBox 16">
            <a:extLst>
              <a:ext uri="{FF2B5EF4-FFF2-40B4-BE49-F238E27FC236}">
                <a16:creationId xmlns:a16="http://schemas.microsoft.com/office/drawing/2014/main" id="{1EF7E348-5DFC-4764-9B68-D344A76C6D6C}"/>
              </a:ext>
            </a:extLst>
          </p:cNvPr>
          <p:cNvSpPr txBox="1"/>
          <p:nvPr/>
        </p:nvSpPr>
        <p:spPr>
          <a:xfrm>
            <a:off x="0" y="2453246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$800K</a:t>
            </a:r>
          </a:p>
        </p:txBody>
      </p:sp>
      <p:sp>
        <p:nvSpPr>
          <p:cNvPr id="208" name="TextBox 16">
            <a:extLst>
              <a:ext uri="{FF2B5EF4-FFF2-40B4-BE49-F238E27FC236}">
                <a16:creationId xmlns:a16="http://schemas.microsoft.com/office/drawing/2014/main" id="{49F01B82-2F08-4530-A385-FCB65EB93150}"/>
              </a:ext>
            </a:extLst>
          </p:cNvPr>
          <p:cNvSpPr txBox="1"/>
          <p:nvPr/>
        </p:nvSpPr>
        <p:spPr>
          <a:xfrm>
            <a:off x="0" y="2117243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$900K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9E19891-AEB8-45EF-95B4-A06295D7308F}"/>
              </a:ext>
            </a:extLst>
          </p:cNvPr>
          <p:cNvSpPr txBox="1"/>
          <p:nvPr/>
        </p:nvSpPr>
        <p:spPr>
          <a:xfrm>
            <a:off x="716291" y="780663"/>
            <a:ext cx="107563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noFill/>
                <a:latin typeface="Avenir Black"/>
                <a:cs typeface="Times New Roman" charset="0"/>
              </a:rPr>
              <a:t>Increasing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 	2% Annually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574CFA">
                    <a:lumMod val="60000"/>
                    <a:lumOff val="40000"/>
                    <a:alpha val="0"/>
                  </a:srgbClr>
                </a:solidFill>
              </a:ln>
              <a:noFill/>
              <a:effectLst/>
              <a:uLnTx/>
              <a:uFillTx/>
              <a:latin typeface="Avenir Black"/>
              <a:ea typeface="+mn-ea"/>
              <a:cs typeface="Times New Roman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E5FAD56-8DB5-4B21-AF2C-0CCB9BD44F1D}"/>
              </a:ext>
            </a:extLst>
          </p:cNvPr>
          <p:cNvSpPr txBox="1"/>
          <p:nvPr/>
        </p:nvSpPr>
        <p:spPr>
          <a:xfrm>
            <a:off x="3351799" y="1022939"/>
            <a:ext cx="5488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Spending power reduced by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2% annual inflation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574CFA">
                    <a:lumMod val="60000"/>
                    <a:lumOff val="40000"/>
                    <a:alpha val="0"/>
                  </a:srgbClr>
                </a:solidFill>
              </a:ln>
              <a:noFill/>
              <a:effectLst/>
              <a:uLnTx/>
              <a:uFillTx/>
              <a:latin typeface="Avenir Black"/>
              <a:ea typeface="+mn-ea"/>
              <a:cs typeface="Times New Roman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C3657C-76DC-420D-B210-B288607927F7}"/>
              </a:ext>
            </a:extLst>
          </p:cNvPr>
          <p:cNvSpPr/>
          <p:nvPr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7DC796D-A7B9-49FD-ACCC-BDA181FF652D}"/>
              </a:ext>
            </a:extLst>
          </p:cNvPr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gradFill>
            <a:gsLst>
              <a:gs pos="100000">
                <a:srgbClr val="FBFBFB"/>
              </a:gs>
              <a:gs pos="0">
                <a:srgbClr val="E6E6E6">
                  <a:lumMod val="15000"/>
                  <a:lumOff val="85000"/>
                </a:srgbClr>
              </a:gs>
            </a:gsLst>
            <a:lin ang="2700000" scaled="1"/>
          </a:gra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55BD9EA9-E8A0-4381-8648-4285BAB8425E}"/>
              </a:ext>
            </a:extLst>
          </p:cNvPr>
          <p:cNvSpPr txBox="1"/>
          <p:nvPr/>
        </p:nvSpPr>
        <p:spPr>
          <a:xfrm>
            <a:off x="717847" y="778561"/>
            <a:ext cx="107563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3600" b="1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chemeClr val="accent3"/>
                </a:solidFill>
                <a:latin typeface="Avenir Black"/>
                <a:cs typeface="Times New Roman" charset="0"/>
              </a:rPr>
              <a:t>Annuity with Guaranteed Income Rider </a:t>
            </a:r>
            <a:endParaRPr lang="en-US" sz="4400" b="1" dirty="0">
              <a:ln>
                <a:solidFill>
                  <a:srgbClr val="574CFA">
                    <a:lumMod val="60000"/>
                    <a:lumOff val="40000"/>
                    <a:alpha val="0"/>
                  </a:srgbClr>
                </a:solidFill>
              </a:ln>
              <a:solidFill>
                <a:schemeClr val="accent3"/>
              </a:solidFill>
              <a:latin typeface="Avenir Black"/>
              <a:cs typeface="Times New Roman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0D042AC-0FEB-4F49-9C2E-15E085EC31A6}"/>
              </a:ext>
            </a:extLst>
          </p:cNvPr>
          <p:cNvCxnSpPr>
            <a:cxnSpLocks/>
          </p:cNvCxnSpPr>
          <p:nvPr/>
        </p:nvCxnSpPr>
        <p:spPr>
          <a:xfrm>
            <a:off x="0" y="5562600"/>
            <a:ext cx="12192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9AC02C3-93A9-4866-99EE-4628F55FF5B5}"/>
              </a:ext>
            </a:extLst>
          </p:cNvPr>
          <p:cNvGrpSpPr/>
          <p:nvPr/>
        </p:nvGrpSpPr>
        <p:grpSpPr>
          <a:xfrm>
            <a:off x="1695682" y="2438403"/>
            <a:ext cx="8799598" cy="3124197"/>
            <a:chOff x="1695682" y="2438403"/>
            <a:chExt cx="8799598" cy="3124197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33727D6-3273-4320-9A5E-7986F0CF87E3}"/>
                </a:ext>
              </a:extLst>
            </p:cNvPr>
            <p:cNvCxnSpPr/>
            <p:nvPr/>
          </p:nvCxnSpPr>
          <p:spPr>
            <a:xfrm flipH="1" flipV="1">
              <a:off x="1695682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08AE648-2C93-41CF-B94E-30AB7DA6FA60}"/>
                </a:ext>
              </a:extLst>
            </p:cNvPr>
            <p:cNvCxnSpPr/>
            <p:nvPr/>
          </p:nvCxnSpPr>
          <p:spPr>
            <a:xfrm flipH="1" flipV="1">
              <a:off x="3455186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9E2D99B-DE3B-4F38-A6BC-6369239087EF}"/>
                </a:ext>
              </a:extLst>
            </p:cNvPr>
            <p:cNvCxnSpPr/>
            <p:nvPr/>
          </p:nvCxnSpPr>
          <p:spPr>
            <a:xfrm flipH="1" flipV="1">
              <a:off x="5214690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571AB8D-2F15-4972-A2AC-F6F9C522A8FD}"/>
                </a:ext>
              </a:extLst>
            </p:cNvPr>
            <p:cNvCxnSpPr/>
            <p:nvPr/>
          </p:nvCxnSpPr>
          <p:spPr>
            <a:xfrm flipH="1" flipV="1">
              <a:off x="6974194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4AFB150-6438-4883-A538-C93CE3C56D5A}"/>
                </a:ext>
              </a:extLst>
            </p:cNvPr>
            <p:cNvCxnSpPr/>
            <p:nvPr/>
          </p:nvCxnSpPr>
          <p:spPr>
            <a:xfrm flipH="1" flipV="1">
              <a:off x="8733698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22AE913-FE47-449E-8522-E3A2795CB990}"/>
                </a:ext>
              </a:extLst>
            </p:cNvPr>
            <p:cNvCxnSpPr/>
            <p:nvPr/>
          </p:nvCxnSpPr>
          <p:spPr>
            <a:xfrm flipH="1" flipV="1">
              <a:off x="10493203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F4261943-DF5E-4F46-B3F0-938D11BB19D6}"/>
              </a:ext>
            </a:extLst>
          </p:cNvPr>
          <p:cNvSpPr/>
          <p:nvPr/>
        </p:nvSpPr>
        <p:spPr>
          <a:xfrm>
            <a:off x="1357399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65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DB95FBFB-58A0-4648-8017-3B6C94A7FE07}"/>
              </a:ext>
            </a:extLst>
          </p:cNvPr>
          <p:cNvSpPr/>
          <p:nvPr/>
        </p:nvSpPr>
        <p:spPr>
          <a:xfrm>
            <a:off x="3116696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70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81B6B979-B651-400E-98A6-FD5E55463E02}"/>
              </a:ext>
            </a:extLst>
          </p:cNvPr>
          <p:cNvSpPr/>
          <p:nvPr/>
        </p:nvSpPr>
        <p:spPr>
          <a:xfrm>
            <a:off x="4875993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75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chemeClr val="tx2"/>
              </a:solidFill>
              <a:effectLst/>
              <a:uLnTx/>
              <a:uFillTx/>
              <a:latin typeface="NimbusSanL" panose="00000800000000000000" pitchFamily="50" charset="0"/>
              <a:ea typeface="+mn-ea"/>
              <a:cs typeface="+mn-cs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386765C9-A601-4C53-980E-7990F1A4C496}"/>
              </a:ext>
            </a:extLst>
          </p:cNvPr>
          <p:cNvSpPr/>
          <p:nvPr/>
        </p:nvSpPr>
        <p:spPr>
          <a:xfrm>
            <a:off x="6635290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80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chemeClr val="tx2"/>
              </a:solidFill>
              <a:effectLst/>
              <a:uLnTx/>
              <a:uFillTx/>
              <a:latin typeface="NimbusSanL" panose="00000800000000000000" pitchFamily="50" charset="0"/>
              <a:ea typeface="+mn-ea"/>
              <a:cs typeface="+mn-cs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3953795A-1CFA-4983-BD66-E65EA7AB1A9D}"/>
              </a:ext>
            </a:extLst>
          </p:cNvPr>
          <p:cNvSpPr/>
          <p:nvPr/>
        </p:nvSpPr>
        <p:spPr>
          <a:xfrm>
            <a:off x="8394587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85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35813FC1-DB01-4A6C-AB2D-8E86074A8F07}"/>
              </a:ext>
            </a:extLst>
          </p:cNvPr>
          <p:cNvSpPr/>
          <p:nvPr/>
        </p:nvSpPr>
        <p:spPr>
          <a:xfrm>
            <a:off x="10153882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90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A3E8F32-6C11-425D-9A32-EF75DAB01188}"/>
              </a:ext>
            </a:extLst>
          </p:cNvPr>
          <p:cNvSpPr/>
          <p:nvPr/>
        </p:nvSpPr>
        <p:spPr>
          <a:xfrm>
            <a:off x="3463568" y="4421394"/>
            <a:ext cx="1755860" cy="45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F712C5B-CC04-4493-B75C-26F4EB90BC86}"/>
              </a:ext>
            </a:extLst>
          </p:cNvPr>
          <p:cNvSpPr/>
          <p:nvPr/>
        </p:nvSpPr>
        <p:spPr>
          <a:xfrm>
            <a:off x="5220731" y="4421394"/>
            <a:ext cx="1755860" cy="45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EEB705-264B-4C55-BAFB-44A84A54198F}"/>
              </a:ext>
            </a:extLst>
          </p:cNvPr>
          <p:cNvSpPr/>
          <p:nvPr/>
        </p:nvSpPr>
        <p:spPr>
          <a:xfrm>
            <a:off x="6977894" y="4421394"/>
            <a:ext cx="1755860" cy="45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F462A6E-837B-4B42-B96B-C2F7C74D6CD9}"/>
              </a:ext>
            </a:extLst>
          </p:cNvPr>
          <p:cNvSpPr/>
          <p:nvPr/>
        </p:nvSpPr>
        <p:spPr>
          <a:xfrm>
            <a:off x="8735057" y="4421394"/>
            <a:ext cx="1755860" cy="45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788ED1B-9F2A-4E6E-B148-D2CB8F20987B}"/>
              </a:ext>
            </a:extLst>
          </p:cNvPr>
          <p:cNvSpPr/>
          <p:nvPr/>
        </p:nvSpPr>
        <p:spPr>
          <a:xfrm>
            <a:off x="3404429" y="4382024"/>
            <a:ext cx="107228" cy="1067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accent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1C8D0219-E822-4F52-995E-8E0CE6D1C55E}"/>
              </a:ext>
            </a:extLst>
          </p:cNvPr>
          <p:cNvSpPr/>
          <p:nvPr/>
        </p:nvSpPr>
        <p:spPr>
          <a:xfrm>
            <a:off x="5163114" y="4386308"/>
            <a:ext cx="107228" cy="1067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accent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605EB20B-AC46-4D2A-8797-3670C5FAD44F}"/>
              </a:ext>
            </a:extLst>
          </p:cNvPr>
          <p:cNvSpPr/>
          <p:nvPr/>
        </p:nvSpPr>
        <p:spPr>
          <a:xfrm>
            <a:off x="6921799" y="4390592"/>
            <a:ext cx="107228" cy="1067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accent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76921568-6649-4532-9909-927736595FD9}"/>
              </a:ext>
            </a:extLst>
          </p:cNvPr>
          <p:cNvSpPr/>
          <p:nvPr/>
        </p:nvSpPr>
        <p:spPr>
          <a:xfrm>
            <a:off x="8680485" y="4394876"/>
            <a:ext cx="107228" cy="1067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accent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8CE7E77-76B2-40C4-9205-38CCFA8DED06}"/>
              </a:ext>
            </a:extLst>
          </p:cNvPr>
          <p:cNvSpPr/>
          <p:nvPr/>
        </p:nvSpPr>
        <p:spPr>
          <a:xfrm>
            <a:off x="10439170" y="4399160"/>
            <a:ext cx="107228" cy="1067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accent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387A6E8-C53A-4F04-BEF1-68A325D78B37}"/>
              </a:ext>
            </a:extLst>
          </p:cNvPr>
          <p:cNvGrpSpPr/>
          <p:nvPr/>
        </p:nvGrpSpPr>
        <p:grpSpPr>
          <a:xfrm>
            <a:off x="8125427" y="4305300"/>
            <a:ext cx="1216600" cy="685800"/>
            <a:chOff x="1082353" y="3008332"/>
            <a:chExt cx="1216600" cy="685800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14FC0157-F62E-45E0-B3E6-FC0C6C974243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0" name="TextBox 16">
              <a:extLst>
                <a:ext uri="{FF2B5EF4-FFF2-40B4-BE49-F238E27FC236}">
                  <a16:creationId xmlns:a16="http://schemas.microsoft.com/office/drawing/2014/main" id="{BE293258-BFE2-4766-880C-CFD1F8E214A6}"/>
                </a:ext>
              </a:extLst>
            </p:cNvPr>
            <p:cNvSpPr txBox="1"/>
            <p:nvPr/>
          </p:nvSpPr>
          <p:spPr>
            <a:xfrm>
              <a:off x="1082353" y="3008332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$69,911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7940168-EA06-49E3-A24A-B3DC8E94791F}"/>
              </a:ext>
            </a:extLst>
          </p:cNvPr>
          <p:cNvGrpSpPr/>
          <p:nvPr/>
        </p:nvGrpSpPr>
        <p:grpSpPr>
          <a:xfrm>
            <a:off x="9423969" y="4533900"/>
            <a:ext cx="1216600" cy="838200"/>
            <a:chOff x="1082353" y="2855932"/>
            <a:chExt cx="1216600" cy="838200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12130E09-6960-45DB-A8BA-C1E1FA142828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8" name="TextBox 16">
              <a:extLst>
                <a:ext uri="{FF2B5EF4-FFF2-40B4-BE49-F238E27FC236}">
                  <a16:creationId xmlns:a16="http://schemas.microsoft.com/office/drawing/2014/main" id="{617BBB79-7844-4D8A-9B3C-51C8EB87A22F}"/>
                </a:ext>
              </a:extLst>
            </p:cNvPr>
            <p:cNvSpPr txBox="1"/>
            <p:nvPr/>
          </p:nvSpPr>
          <p:spPr>
            <a:xfrm>
              <a:off x="1082353" y="2855932"/>
              <a:ext cx="1216600" cy="50783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$0</a:t>
              </a:r>
            </a:p>
            <a:p>
              <a:pPr algn="ctr"/>
              <a:r>
                <a:rPr lang="en-US" sz="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(Age 88)</a:t>
              </a:r>
              <a:endPara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C2ED784-C4F9-4E31-A0C9-A8B16D43CD36}"/>
              </a:ext>
            </a:extLst>
          </p:cNvPr>
          <p:cNvGrpSpPr/>
          <p:nvPr/>
        </p:nvGrpSpPr>
        <p:grpSpPr>
          <a:xfrm>
            <a:off x="6359568" y="3810000"/>
            <a:ext cx="1216600" cy="685800"/>
            <a:chOff x="1082353" y="3008332"/>
            <a:chExt cx="1216600" cy="685800"/>
          </a:xfrm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D9ED9216-6D31-45F7-B0F9-A915E7763225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1" name="TextBox 16">
              <a:extLst>
                <a:ext uri="{FF2B5EF4-FFF2-40B4-BE49-F238E27FC236}">
                  <a16:creationId xmlns:a16="http://schemas.microsoft.com/office/drawing/2014/main" id="{F844D14D-EFA1-4416-A72F-FF7131846D47}"/>
                </a:ext>
              </a:extLst>
            </p:cNvPr>
            <p:cNvSpPr txBox="1"/>
            <p:nvPr/>
          </p:nvSpPr>
          <p:spPr>
            <a:xfrm>
              <a:off x="1082353" y="3008332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$229,056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51BFF66-A0A5-4569-98DB-4E07C5F92BEE}"/>
              </a:ext>
            </a:extLst>
          </p:cNvPr>
          <p:cNvGrpSpPr/>
          <p:nvPr/>
        </p:nvGrpSpPr>
        <p:grpSpPr>
          <a:xfrm>
            <a:off x="4600356" y="3276600"/>
            <a:ext cx="1216600" cy="686437"/>
            <a:chOff x="1082353" y="3007695"/>
            <a:chExt cx="1216600" cy="686437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8F0CBDA0-6984-4B87-B05B-8DAD426C6BC8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4" name="TextBox 16">
              <a:extLst>
                <a:ext uri="{FF2B5EF4-FFF2-40B4-BE49-F238E27FC236}">
                  <a16:creationId xmlns:a16="http://schemas.microsoft.com/office/drawing/2014/main" id="{E5F40A75-54AF-4EEA-AF11-C76751F43B12}"/>
                </a:ext>
              </a:extLst>
            </p:cNvPr>
            <p:cNvSpPr txBox="1"/>
            <p:nvPr/>
          </p:nvSpPr>
          <p:spPr>
            <a:xfrm>
              <a:off x="1082353" y="3007695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$380,627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B7F4EB5-423D-4E95-9C0E-111323A2C7D6}"/>
              </a:ext>
            </a:extLst>
          </p:cNvPr>
          <p:cNvGrpSpPr/>
          <p:nvPr/>
        </p:nvGrpSpPr>
        <p:grpSpPr>
          <a:xfrm>
            <a:off x="2841144" y="2895600"/>
            <a:ext cx="1216600" cy="698327"/>
            <a:chOff x="1082353" y="2995805"/>
            <a:chExt cx="1216600" cy="698327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3CEB37A3-B1EA-40D6-80CC-B7EE135BDFDC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7" name="TextBox 16">
              <a:extLst>
                <a:ext uri="{FF2B5EF4-FFF2-40B4-BE49-F238E27FC236}">
                  <a16:creationId xmlns:a16="http://schemas.microsoft.com/office/drawing/2014/main" id="{32D4D9BD-F45D-432A-82AA-916F4957D0C0}"/>
                </a:ext>
              </a:extLst>
            </p:cNvPr>
            <p:cNvSpPr txBox="1"/>
            <p:nvPr/>
          </p:nvSpPr>
          <p:spPr>
            <a:xfrm>
              <a:off x="1082353" y="2995805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$524,985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6D7B2FC-79AB-4240-BC02-24DA67C6F435}"/>
              </a:ext>
            </a:extLst>
          </p:cNvPr>
          <p:cNvGrpSpPr/>
          <p:nvPr/>
        </p:nvGrpSpPr>
        <p:grpSpPr>
          <a:xfrm>
            <a:off x="1081932" y="2933700"/>
            <a:ext cx="1216600" cy="720570"/>
            <a:chOff x="1082353" y="2973562"/>
            <a:chExt cx="1216600" cy="720570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4D9AE865-8E1B-4A83-9731-051ED6C14679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0" name="TextBox 16">
              <a:extLst>
                <a:ext uri="{FF2B5EF4-FFF2-40B4-BE49-F238E27FC236}">
                  <a16:creationId xmlns:a16="http://schemas.microsoft.com/office/drawing/2014/main" id="{9C8AFD50-24F6-4C17-9329-56518BBA049B}"/>
                </a:ext>
              </a:extLst>
            </p:cNvPr>
            <p:cNvSpPr txBox="1"/>
            <p:nvPr/>
          </p:nvSpPr>
          <p:spPr>
            <a:xfrm>
              <a:off x="1082353" y="2973562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$500,000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3067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1.875E-6 0.01922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2.70833E-6 0.01921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1921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4.375E-6 0.01921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192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3.54167E-6 0.01922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359DEB52-E6BC-4AEF-A62B-D2141EC4E166}"/>
              </a:ext>
            </a:extLst>
          </p:cNvPr>
          <p:cNvGrpSpPr/>
          <p:nvPr/>
        </p:nvGrpSpPr>
        <p:grpSpPr>
          <a:xfrm>
            <a:off x="0" y="2133599"/>
            <a:ext cx="12192000" cy="3428999"/>
            <a:chOff x="0" y="2133599"/>
            <a:chExt cx="12192000" cy="342899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4EC0DA2-0F19-49B2-894D-606F13B1B7BA}"/>
                </a:ext>
              </a:extLst>
            </p:cNvPr>
            <p:cNvGrpSpPr/>
            <p:nvPr/>
          </p:nvGrpSpPr>
          <p:grpSpPr>
            <a:xfrm>
              <a:off x="0" y="2209800"/>
              <a:ext cx="12192000" cy="3048000"/>
              <a:chOff x="0" y="2209800"/>
              <a:chExt cx="12192000" cy="3048000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D38C9765-3A24-44F7-A808-1152545ECF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5257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6CF3FE5-4CA2-462D-96A2-D4444C07BF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919136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210CDE02-0C3D-4AB4-9063-565A6842AF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580469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EE88FECA-E7AD-4665-AECB-862B604291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241802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22864D43-8764-4389-A8B8-EFCCAE376E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903135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1D30037D-64E2-4CA7-A191-D55B68C7BA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564468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2F5E8435-E661-4FDA-B378-1A0BB83B92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225801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1B370928-E8F9-47D8-B25A-E899818D47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887134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9E835FC-45A3-4475-AFB8-73E730C2B4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548467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A07E24DC-4602-4195-AEB8-EBF5DC41A5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09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1D0598F-D698-490B-80A8-0BDE304864D3}"/>
                </a:ext>
              </a:extLst>
            </p:cNvPr>
            <p:cNvSpPr/>
            <p:nvPr/>
          </p:nvSpPr>
          <p:spPr>
            <a:xfrm>
              <a:off x="0" y="2133599"/>
              <a:ext cx="12192000" cy="3428999"/>
            </a:xfrm>
            <a:prstGeom prst="rect">
              <a:avLst/>
            </a:prstGeom>
            <a:solidFill>
              <a:schemeClr val="bg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endParaRPr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19E19891-AEB8-45EF-95B4-A06295D7308F}"/>
              </a:ext>
            </a:extLst>
          </p:cNvPr>
          <p:cNvSpPr txBox="1"/>
          <p:nvPr/>
        </p:nvSpPr>
        <p:spPr>
          <a:xfrm>
            <a:off x="716291" y="780663"/>
            <a:ext cx="107563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noFill/>
                <a:latin typeface="Avenir Black"/>
                <a:cs typeface="Times New Roman" charset="0"/>
              </a:rPr>
              <a:t>Increasing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 	2% Annually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574CFA">
                    <a:lumMod val="60000"/>
                    <a:lumOff val="40000"/>
                    <a:alpha val="0"/>
                  </a:srgbClr>
                </a:solidFill>
              </a:ln>
              <a:noFill/>
              <a:effectLst/>
              <a:uLnTx/>
              <a:uFillTx/>
              <a:latin typeface="Avenir Black"/>
              <a:ea typeface="+mn-ea"/>
              <a:cs typeface="Times New Roman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E5FAD56-8DB5-4B21-AF2C-0CCB9BD44F1D}"/>
              </a:ext>
            </a:extLst>
          </p:cNvPr>
          <p:cNvSpPr txBox="1"/>
          <p:nvPr/>
        </p:nvSpPr>
        <p:spPr>
          <a:xfrm>
            <a:off x="3351799" y="1022939"/>
            <a:ext cx="5488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Spending power reduced by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2% annual inflation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574CFA">
                    <a:lumMod val="60000"/>
                    <a:lumOff val="40000"/>
                    <a:alpha val="0"/>
                  </a:srgbClr>
                </a:solidFill>
              </a:ln>
              <a:noFill/>
              <a:effectLst/>
              <a:uLnTx/>
              <a:uFillTx/>
              <a:latin typeface="Avenir Black"/>
              <a:ea typeface="+mn-ea"/>
              <a:cs typeface="Times New Roman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C3657C-76DC-420D-B210-B288607927F7}"/>
              </a:ext>
            </a:extLst>
          </p:cNvPr>
          <p:cNvSpPr/>
          <p:nvPr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7DC796D-A7B9-49FD-ACCC-BDA181FF652D}"/>
              </a:ext>
            </a:extLst>
          </p:cNvPr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gradFill>
            <a:gsLst>
              <a:gs pos="100000">
                <a:srgbClr val="FBFBFB"/>
              </a:gs>
              <a:gs pos="0">
                <a:srgbClr val="E6E6E6">
                  <a:lumMod val="15000"/>
                  <a:lumOff val="85000"/>
                </a:srgbClr>
              </a:gs>
            </a:gsLst>
            <a:lin ang="2700000" scaled="1"/>
          </a:gra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55BD9EA9-E8A0-4381-8648-4285BAB8425E}"/>
              </a:ext>
            </a:extLst>
          </p:cNvPr>
          <p:cNvSpPr txBox="1"/>
          <p:nvPr/>
        </p:nvSpPr>
        <p:spPr>
          <a:xfrm>
            <a:off x="717847" y="778561"/>
            <a:ext cx="107563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rgbClr val="000044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Simplified Accumulation Annuity 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574CFA">
                    <a:lumMod val="60000"/>
                    <a:lumOff val="40000"/>
                    <a:alpha val="0"/>
                  </a:srgbClr>
                </a:solidFill>
              </a:ln>
              <a:solidFill>
                <a:srgbClr val="000044"/>
              </a:solidFill>
              <a:effectLst/>
              <a:uLnTx/>
              <a:uFillTx/>
              <a:latin typeface="Avenir Black"/>
              <a:ea typeface="+mn-ea"/>
              <a:cs typeface="Times New Roman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0D042AC-0FEB-4F49-9C2E-15E085EC31A6}"/>
              </a:ext>
            </a:extLst>
          </p:cNvPr>
          <p:cNvCxnSpPr>
            <a:cxnSpLocks/>
          </p:cNvCxnSpPr>
          <p:nvPr/>
        </p:nvCxnSpPr>
        <p:spPr>
          <a:xfrm>
            <a:off x="0" y="5562600"/>
            <a:ext cx="12192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9AC02C3-93A9-4866-99EE-4628F55FF5B5}"/>
              </a:ext>
            </a:extLst>
          </p:cNvPr>
          <p:cNvGrpSpPr/>
          <p:nvPr/>
        </p:nvGrpSpPr>
        <p:grpSpPr>
          <a:xfrm>
            <a:off x="1695682" y="2438403"/>
            <a:ext cx="8799598" cy="3124197"/>
            <a:chOff x="1695682" y="2438403"/>
            <a:chExt cx="8799598" cy="3124197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33727D6-3273-4320-9A5E-7986F0CF87E3}"/>
                </a:ext>
              </a:extLst>
            </p:cNvPr>
            <p:cNvCxnSpPr/>
            <p:nvPr/>
          </p:nvCxnSpPr>
          <p:spPr>
            <a:xfrm flipH="1" flipV="1">
              <a:off x="1695682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08AE648-2C93-41CF-B94E-30AB7DA6FA60}"/>
                </a:ext>
              </a:extLst>
            </p:cNvPr>
            <p:cNvCxnSpPr/>
            <p:nvPr/>
          </p:nvCxnSpPr>
          <p:spPr>
            <a:xfrm flipH="1" flipV="1">
              <a:off x="3455186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9E2D99B-DE3B-4F38-A6BC-6369239087EF}"/>
                </a:ext>
              </a:extLst>
            </p:cNvPr>
            <p:cNvCxnSpPr/>
            <p:nvPr/>
          </p:nvCxnSpPr>
          <p:spPr>
            <a:xfrm flipH="1" flipV="1">
              <a:off x="5214690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571AB8D-2F15-4972-A2AC-F6F9C522A8FD}"/>
                </a:ext>
              </a:extLst>
            </p:cNvPr>
            <p:cNvCxnSpPr/>
            <p:nvPr/>
          </p:nvCxnSpPr>
          <p:spPr>
            <a:xfrm flipH="1" flipV="1">
              <a:off x="6974194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4AFB150-6438-4883-A538-C93CE3C56D5A}"/>
                </a:ext>
              </a:extLst>
            </p:cNvPr>
            <p:cNvCxnSpPr/>
            <p:nvPr/>
          </p:nvCxnSpPr>
          <p:spPr>
            <a:xfrm flipH="1" flipV="1">
              <a:off x="8733698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22AE913-FE47-449E-8522-E3A2795CB990}"/>
                </a:ext>
              </a:extLst>
            </p:cNvPr>
            <p:cNvCxnSpPr/>
            <p:nvPr/>
          </p:nvCxnSpPr>
          <p:spPr>
            <a:xfrm flipH="1" flipV="1">
              <a:off x="10493203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F4261943-DF5E-4F46-B3F0-938D11BB19D6}"/>
              </a:ext>
            </a:extLst>
          </p:cNvPr>
          <p:cNvSpPr/>
          <p:nvPr/>
        </p:nvSpPr>
        <p:spPr>
          <a:xfrm>
            <a:off x="1357399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65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DB95FBFB-58A0-4648-8017-3B6C94A7FE07}"/>
              </a:ext>
            </a:extLst>
          </p:cNvPr>
          <p:cNvSpPr/>
          <p:nvPr/>
        </p:nvSpPr>
        <p:spPr>
          <a:xfrm>
            <a:off x="3116696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70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81B6B979-B651-400E-98A6-FD5E55463E02}"/>
              </a:ext>
            </a:extLst>
          </p:cNvPr>
          <p:cNvSpPr/>
          <p:nvPr/>
        </p:nvSpPr>
        <p:spPr>
          <a:xfrm>
            <a:off x="4875993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75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chemeClr val="tx2"/>
              </a:solidFill>
              <a:effectLst/>
              <a:uLnTx/>
              <a:uFillTx/>
              <a:latin typeface="NimbusSanL" panose="00000800000000000000" pitchFamily="50" charset="0"/>
              <a:ea typeface="+mn-ea"/>
              <a:cs typeface="+mn-cs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386765C9-A601-4C53-980E-7990F1A4C496}"/>
              </a:ext>
            </a:extLst>
          </p:cNvPr>
          <p:cNvSpPr/>
          <p:nvPr/>
        </p:nvSpPr>
        <p:spPr>
          <a:xfrm>
            <a:off x="6635290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80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chemeClr val="tx2"/>
              </a:solidFill>
              <a:effectLst/>
              <a:uLnTx/>
              <a:uFillTx/>
              <a:latin typeface="NimbusSanL" panose="00000800000000000000" pitchFamily="50" charset="0"/>
              <a:ea typeface="+mn-ea"/>
              <a:cs typeface="+mn-cs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3953795A-1CFA-4983-BD66-E65EA7AB1A9D}"/>
              </a:ext>
            </a:extLst>
          </p:cNvPr>
          <p:cNvSpPr/>
          <p:nvPr/>
        </p:nvSpPr>
        <p:spPr>
          <a:xfrm>
            <a:off x="8394587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85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35813FC1-DB01-4A6C-AB2D-8E86074A8F07}"/>
              </a:ext>
            </a:extLst>
          </p:cNvPr>
          <p:cNvSpPr/>
          <p:nvPr/>
        </p:nvSpPr>
        <p:spPr>
          <a:xfrm>
            <a:off x="10153882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90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A3E8F32-6C11-425D-9A32-EF75DAB01188}"/>
              </a:ext>
            </a:extLst>
          </p:cNvPr>
          <p:cNvSpPr/>
          <p:nvPr/>
        </p:nvSpPr>
        <p:spPr>
          <a:xfrm>
            <a:off x="3463568" y="4421394"/>
            <a:ext cx="1755860" cy="45719"/>
          </a:xfrm>
          <a:prstGeom prst="rect">
            <a:avLst/>
          </a:pr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F712C5B-CC04-4493-B75C-26F4EB90BC86}"/>
              </a:ext>
            </a:extLst>
          </p:cNvPr>
          <p:cNvSpPr/>
          <p:nvPr/>
        </p:nvSpPr>
        <p:spPr>
          <a:xfrm>
            <a:off x="5220731" y="4421394"/>
            <a:ext cx="1755860" cy="45719"/>
          </a:xfrm>
          <a:prstGeom prst="rect">
            <a:avLst/>
          </a:pr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EEB705-264B-4C55-BAFB-44A84A54198F}"/>
              </a:ext>
            </a:extLst>
          </p:cNvPr>
          <p:cNvSpPr/>
          <p:nvPr/>
        </p:nvSpPr>
        <p:spPr>
          <a:xfrm>
            <a:off x="6977894" y="4421394"/>
            <a:ext cx="1755860" cy="45719"/>
          </a:xfrm>
          <a:prstGeom prst="rect">
            <a:avLst/>
          </a:pr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F462A6E-837B-4B42-B96B-C2F7C74D6CD9}"/>
              </a:ext>
            </a:extLst>
          </p:cNvPr>
          <p:cNvSpPr/>
          <p:nvPr/>
        </p:nvSpPr>
        <p:spPr>
          <a:xfrm>
            <a:off x="8735057" y="4421394"/>
            <a:ext cx="1755860" cy="45719"/>
          </a:xfrm>
          <a:prstGeom prst="rect">
            <a:avLst/>
          </a:pr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47AADFC-6B00-4A7F-88C5-E4DD4F6C91E0}"/>
              </a:ext>
            </a:extLst>
          </p:cNvPr>
          <p:cNvGrpSpPr/>
          <p:nvPr/>
        </p:nvGrpSpPr>
        <p:grpSpPr>
          <a:xfrm>
            <a:off x="2825631" y="3802794"/>
            <a:ext cx="1264828" cy="727571"/>
            <a:chOff x="1538648" y="4679243"/>
            <a:chExt cx="1374836" cy="948735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F7AB5C-7FB9-4394-9313-84B0707E4CAA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F788ED1B-9F2A-4E6E-B148-D2CB8F20987B}"/>
                </a:ext>
              </a:extLst>
            </p:cNvPr>
            <p:cNvSpPr/>
            <p:nvPr/>
          </p:nvSpPr>
          <p:spPr>
            <a:xfrm>
              <a:off x="2122369" y="5380310"/>
              <a:ext cx="207395" cy="247668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98" name="TextBox 16">
              <a:extLst>
                <a:ext uri="{FF2B5EF4-FFF2-40B4-BE49-F238E27FC236}">
                  <a16:creationId xmlns:a16="http://schemas.microsoft.com/office/drawing/2014/main" id="{51F22FEF-FF1C-47B6-A1E0-8A2F132DF739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NimbusSanL" panose="00000800000000000000" pitchFamily="50" charset="0"/>
                </a:rPr>
                <a:t>$33,500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C2374C5-9B02-4525-B9B6-B3F3DF7780E4}"/>
              </a:ext>
            </a:extLst>
          </p:cNvPr>
          <p:cNvGrpSpPr/>
          <p:nvPr/>
        </p:nvGrpSpPr>
        <p:grpSpPr>
          <a:xfrm>
            <a:off x="4584316" y="3807078"/>
            <a:ext cx="1264828" cy="727571"/>
            <a:chOff x="1538648" y="4679243"/>
            <a:chExt cx="1374836" cy="948735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F693051-7160-4A79-B4A1-CFDFFCE27245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C8D0219-E822-4F52-995E-8E0CE6D1C55E}"/>
                </a:ext>
              </a:extLst>
            </p:cNvPr>
            <p:cNvSpPr/>
            <p:nvPr/>
          </p:nvSpPr>
          <p:spPr>
            <a:xfrm>
              <a:off x="2122369" y="5380310"/>
              <a:ext cx="207395" cy="24766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7" name="TextBox 16">
              <a:extLst>
                <a:ext uri="{FF2B5EF4-FFF2-40B4-BE49-F238E27FC236}">
                  <a16:creationId xmlns:a16="http://schemas.microsoft.com/office/drawing/2014/main" id="{7CFC57E2-BF4F-4E2C-8EAB-48D360059AFC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NimbusSanL" panose="00000800000000000000" pitchFamily="50" charset="0"/>
                </a:rPr>
                <a:t>$33,500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52F0697-B82A-4DBF-8A75-C0CF10BB8F6D}"/>
              </a:ext>
            </a:extLst>
          </p:cNvPr>
          <p:cNvGrpSpPr/>
          <p:nvPr/>
        </p:nvGrpSpPr>
        <p:grpSpPr>
          <a:xfrm>
            <a:off x="6343001" y="3811362"/>
            <a:ext cx="1264828" cy="727571"/>
            <a:chOff x="1538648" y="4679243"/>
            <a:chExt cx="1374836" cy="948735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510F62E-A04C-4202-807B-19185ACC03F6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605EB20B-AC46-4D2A-8797-3670C5FAD44F}"/>
                </a:ext>
              </a:extLst>
            </p:cNvPr>
            <p:cNvSpPr/>
            <p:nvPr/>
          </p:nvSpPr>
          <p:spPr>
            <a:xfrm>
              <a:off x="2122369" y="5380310"/>
              <a:ext cx="207395" cy="24766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1" name="TextBox 16">
              <a:extLst>
                <a:ext uri="{FF2B5EF4-FFF2-40B4-BE49-F238E27FC236}">
                  <a16:creationId xmlns:a16="http://schemas.microsoft.com/office/drawing/2014/main" id="{9DFBC4B0-E83C-45AF-9640-F777962BCC39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NimbusSanL" panose="00000800000000000000" pitchFamily="50" charset="0"/>
                </a:rPr>
                <a:t>$33,500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178219B-6481-4143-B88F-7CCFF564A568}"/>
              </a:ext>
            </a:extLst>
          </p:cNvPr>
          <p:cNvGrpSpPr/>
          <p:nvPr/>
        </p:nvGrpSpPr>
        <p:grpSpPr>
          <a:xfrm>
            <a:off x="8101687" y="3815646"/>
            <a:ext cx="1264828" cy="727571"/>
            <a:chOff x="1538648" y="4679243"/>
            <a:chExt cx="1374836" cy="948735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6D88B35-E1F0-47C4-90DA-85CED6B1A52E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6921568-6649-4532-9909-927736595FD9}"/>
                </a:ext>
              </a:extLst>
            </p:cNvPr>
            <p:cNvSpPr/>
            <p:nvPr/>
          </p:nvSpPr>
          <p:spPr>
            <a:xfrm>
              <a:off x="2122369" y="5380310"/>
              <a:ext cx="207395" cy="24766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5" name="TextBox 16">
              <a:extLst>
                <a:ext uri="{FF2B5EF4-FFF2-40B4-BE49-F238E27FC236}">
                  <a16:creationId xmlns:a16="http://schemas.microsoft.com/office/drawing/2014/main" id="{D71CCE07-218B-4257-BF0B-6DB15DE3249B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NimbusSanL" panose="00000800000000000000" pitchFamily="50" charset="0"/>
                </a:rPr>
                <a:t>$33,500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2AF0022-3E3C-4CDE-8D1A-D6EFA82F0AF7}"/>
              </a:ext>
            </a:extLst>
          </p:cNvPr>
          <p:cNvGrpSpPr/>
          <p:nvPr/>
        </p:nvGrpSpPr>
        <p:grpSpPr>
          <a:xfrm>
            <a:off x="9860372" y="3819930"/>
            <a:ext cx="1264828" cy="727571"/>
            <a:chOff x="1538648" y="4679243"/>
            <a:chExt cx="1374836" cy="948735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5E2022-BCEA-4AD5-AFC2-94EDE2C3D487}"/>
                </a:ext>
              </a:extLst>
            </p:cNvPr>
            <p:cNvCxnSpPr>
              <a:cxnSpLocks/>
            </p:cNvCxnSpPr>
            <p:nvPr/>
          </p:nvCxnSpPr>
          <p:spPr>
            <a:xfrm>
              <a:off x="2226066" y="5213677"/>
              <a:ext cx="0" cy="91440"/>
            </a:xfrm>
            <a:prstGeom prst="line">
              <a:avLst/>
            </a:prstGeom>
            <a:ln w="127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8CE7E77-76B2-40C4-9205-38CCFA8DED06}"/>
                </a:ext>
              </a:extLst>
            </p:cNvPr>
            <p:cNvSpPr/>
            <p:nvPr/>
          </p:nvSpPr>
          <p:spPr>
            <a:xfrm>
              <a:off x="2122369" y="5380310"/>
              <a:ext cx="207395" cy="24766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9" name="TextBox 16">
              <a:extLst>
                <a:ext uri="{FF2B5EF4-FFF2-40B4-BE49-F238E27FC236}">
                  <a16:creationId xmlns:a16="http://schemas.microsoft.com/office/drawing/2014/main" id="{4D73A167-FC00-43C2-A4C5-2799DC5750E9}"/>
                </a:ext>
              </a:extLst>
            </p:cNvPr>
            <p:cNvSpPr txBox="1"/>
            <p:nvPr/>
          </p:nvSpPr>
          <p:spPr>
            <a:xfrm>
              <a:off x="1538648" y="4679243"/>
              <a:ext cx="1374836" cy="48160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NimbusSanL" panose="00000800000000000000" pitchFamily="50" charset="0"/>
                </a:rPr>
                <a:t>$33,500</a:t>
              </a:r>
            </a:p>
          </p:txBody>
        </p:sp>
      </p:grpSp>
      <p:sp>
        <p:nvSpPr>
          <p:cNvPr id="121" name="TextBox 16">
            <a:extLst>
              <a:ext uri="{FF2B5EF4-FFF2-40B4-BE49-F238E27FC236}">
                <a16:creationId xmlns:a16="http://schemas.microsoft.com/office/drawing/2014/main" id="{2904A525-1512-4D71-9738-9E16788A652F}"/>
              </a:ext>
            </a:extLst>
          </p:cNvPr>
          <p:cNvSpPr txBox="1"/>
          <p:nvPr/>
        </p:nvSpPr>
        <p:spPr>
          <a:xfrm>
            <a:off x="0" y="5139843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$200K</a:t>
            </a:r>
          </a:p>
        </p:txBody>
      </p:sp>
      <p:sp>
        <p:nvSpPr>
          <p:cNvPr id="122" name="TextBox 16">
            <a:extLst>
              <a:ext uri="{FF2B5EF4-FFF2-40B4-BE49-F238E27FC236}">
                <a16:creationId xmlns:a16="http://schemas.microsoft.com/office/drawing/2014/main" id="{26940095-DE02-417A-836F-303319E141B7}"/>
              </a:ext>
            </a:extLst>
          </p:cNvPr>
          <p:cNvSpPr txBox="1"/>
          <p:nvPr/>
        </p:nvSpPr>
        <p:spPr>
          <a:xfrm>
            <a:off x="0" y="4803995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$400K</a:t>
            </a:r>
          </a:p>
        </p:txBody>
      </p:sp>
      <p:sp>
        <p:nvSpPr>
          <p:cNvPr id="123" name="TextBox 16">
            <a:extLst>
              <a:ext uri="{FF2B5EF4-FFF2-40B4-BE49-F238E27FC236}">
                <a16:creationId xmlns:a16="http://schemas.microsoft.com/office/drawing/2014/main" id="{3ADE5D8D-159E-4C0E-BC73-E69090FD4460}"/>
              </a:ext>
            </a:extLst>
          </p:cNvPr>
          <p:cNvSpPr txBox="1"/>
          <p:nvPr/>
        </p:nvSpPr>
        <p:spPr>
          <a:xfrm>
            <a:off x="0" y="4468151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$600K</a:t>
            </a:r>
          </a:p>
        </p:txBody>
      </p:sp>
      <p:sp>
        <p:nvSpPr>
          <p:cNvPr id="124" name="TextBox 16">
            <a:extLst>
              <a:ext uri="{FF2B5EF4-FFF2-40B4-BE49-F238E27FC236}">
                <a16:creationId xmlns:a16="http://schemas.microsoft.com/office/drawing/2014/main" id="{6C55EEE2-A549-46DB-A66E-6C4AD2225C85}"/>
              </a:ext>
            </a:extLst>
          </p:cNvPr>
          <p:cNvSpPr txBox="1"/>
          <p:nvPr/>
        </p:nvSpPr>
        <p:spPr>
          <a:xfrm>
            <a:off x="0" y="4132307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$800K</a:t>
            </a:r>
          </a:p>
        </p:txBody>
      </p:sp>
      <p:sp>
        <p:nvSpPr>
          <p:cNvPr id="125" name="TextBox 16">
            <a:extLst>
              <a:ext uri="{FF2B5EF4-FFF2-40B4-BE49-F238E27FC236}">
                <a16:creationId xmlns:a16="http://schemas.microsoft.com/office/drawing/2014/main" id="{16813DBA-FE14-4990-A1E3-853BCE1380A4}"/>
              </a:ext>
            </a:extLst>
          </p:cNvPr>
          <p:cNvSpPr txBox="1"/>
          <p:nvPr/>
        </p:nvSpPr>
        <p:spPr>
          <a:xfrm>
            <a:off x="0" y="3796463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$1M</a:t>
            </a:r>
          </a:p>
        </p:txBody>
      </p:sp>
      <p:sp>
        <p:nvSpPr>
          <p:cNvPr id="140" name="TextBox 16">
            <a:extLst>
              <a:ext uri="{FF2B5EF4-FFF2-40B4-BE49-F238E27FC236}">
                <a16:creationId xmlns:a16="http://schemas.microsoft.com/office/drawing/2014/main" id="{83C2226A-9771-40CE-AD21-5B310577CB16}"/>
              </a:ext>
            </a:extLst>
          </p:cNvPr>
          <p:cNvSpPr txBox="1"/>
          <p:nvPr/>
        </p:nvSpPr>
        <p:spPr>
          <a:xfrm>
            <a:off x="0" y="3460619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$1.2M</a:t>
            </a:r>
          </a:p>
        </p:txBody>
      </p:sp>
      <p:sp>
        <p:nvSpPr>
          <p:cNvPr id="141" name="TextBox 16">
            <a:extLst>
              <a:ext uri="{FF2B5EF4-FFF2-40B4-BE49-F238E27FC236}">
                <a16:creationId xmlns:a16="http://schemas.microsoft.com/office/drawing/2014/main" id="{770287EC-29CB-4B4E-B93C-87F1E44A302A}"/>
              </a:ext>
            </a:extLst>
          </p:cNvPr>
          <p:cNvSpPr txBox="1"/>
          <p:nvPr/>
        </p:nvSpPr>
        <p:spPr>
          <a:xfrm>
            <a:off x="0" y="3124775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$1.4M</a:t>
            </a:r>
          </a:p>
        </p:txBody>
      </p:sp>
      <p:sp>
        <p:nvSpPr>
          <p:cNvPr id="142" name="TextBox 16">
            <a:extLst>
              <a:ext uri="{FF2B5EF4-FFF2-40B4-BE49-F238E27FC236}">
                <a16:creationId xmlns:a16="http://schemas.microsoft.com/office/drawing/2014/main" id="{70EDF432-9B31-4C3D-B360-90A4BB355E77}"/>
              </a:ext>
            </a:extLst>
          </p:cNvPr>
          <p:cNvSpPr txBox="1"/>
          <p:nvPr/>
        </p:nvSpPr>
        <p:spPr>
          <a:xfrm>
            <a:off x="0" y="2788931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$1.6M</a:t>
            </a:r>
          </a:p>
        </p:txBody>
      </p:sp>
      <p:sp>
        <p:nvSpPr>
          <p:cNvPr id="143" name="TextBox 16">
            <a:extLst>
              <a:ext uri="{FF2B5EF4-FFF2-40B4-BE49-F238E27FC236}">
                <a16:creationId xmlns:a16="http://schemas.microsoft.com/office/drawing/2014/main" id="{53C9237B-F452-445E-8BC2-6605AE1DFAAC}"/>
              </a:ext>
            </a:extLst>
          </p:cNvPr>
          <p:cNvSpPr txBox="1"/>
          <p:nvPr/>
        </p:nvSpPr>
        <p:spPr>
          <a:xfrm>
            <a:off x="0" y="2453087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$1.8M</a:t>
            </a:r>
          </a:p>
        </p:txBody>
      </p:sp>
      <p:sp>
        <p:nvSpPr>
          <p:cNvPr id="145" name="TextBox 16">
            <a:extLst>
              <a:ext uri="{FF2B5EF4-FFF2-40B4-BE49-F238E27FC236}">
                <a16:creationId xmlns:a16="http://schemas.microsoft.com/office/drawing/2014/main" id="{BE3C6BA3-890C-4A26-8A11-1A8A1FC89CB0}"/>
              </a:ext>
            </a:extLst>
          </p:cNvPr>
          <p:cNvSpPr txBox="1"/>
          <p:nvPr/>
        </p:nvSpPr>
        <p:spPr>
          <a:xfrm>
            <a:off x="0" y="2117243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$2M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295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5E-6 0.01921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2.70833E-6 0.01922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2.08333E-7 0.01921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2.08333E-6 0.01922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4.58333E-6 0.0192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>
            <a:extLst>
              <a:ext uri="{FF2B5EF4-FFF2-40B4-BE49-F238E27FC236}">
                <a16:creationId xmlns:a16="http://schemas.microsoft.com/office/drawing/2014/main" id="{C51DEC85-981B-416A-9989-094984B48ED9}"/>
              </a:ext>
            </a:extLst>
          </p:cNvPr>
          <p:cNvGrpSpPr/>
          <p:nvPr/>
        </p:nvGrpSpPr>
        <p:grpSpPr>
          <a:xfrm>
            <a:off x="0" y="2133599"/>
            <a:ext cx="12192000" cy="3428999"/>
            <a:chOff x="0" y="2133599"/>
            <a:chExt cx="12192000" cy="3428999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8EEE4D5-9FFD-4085-BFC3-321F2937B351}"/>
                </a:ext>
              </a:extLst>
            </p:cNvPr>
            <p:cNvGrpSpPr/>
            <p:nvPr/>
          </p:nvGrpSpPr>
          <p:grpSpPr>
            <a:xfrm>
              <a:off x="0" y="2209800"/>
              <a:ext cx="12192000" cy="3048000"/>
              <a:chOff x="0" y="2209800"/>
              <a:chExt cx="12192000" cy="3048000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964B98A-3F63-43D7-8F78-0FDB275F5E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5257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DE28CBE-C7F7-4E2F-BDC9-B5AFD2692D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919136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287CEE4-A3F3-4999-8982-CAD02FCBE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580469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8C95EE2-D2CB-4351-8A6A-616C52B43B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241802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F5918858-1F75-42F2-8AA1-700F404E3B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903135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B158DE55-4726-464B-89C3-9029E316B9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564468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CADA5EB-00DC-43DD-9995-181C6B08B1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225801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3946BBBC-2E3F-467D-9B9A-9D7BFA4494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887134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E85372A7-03AB-4AB8-B462-E48D484569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548467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99EE281E-0AD2-4985-8522-29614527D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09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72FC744-9EF4-4BB7-9310-34492A5638E6}"/>
                </a:ext>
              </a:extLst>
            </p:cNvPr>
            <p:cNvSpPr/>
            <p:nvPr/>
          </p:nvSpPr>
          <p:spPr>
            <a:xfrm>
              <a:off x="0" y="2133599"/>
              <a:ext cx="12192000" cy="3428999"/>
            </a:xfrm>
            <a:prstGeom prst="rect">
              <a:avLst/>
            </a:prstGeom>
            <a:solidFill>
              <a:schemeClr val="bg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endParaRPr>
            </a:p>
          </p:txBody>
        </p:sp>
      </p:grpSp>
      <p:sp>
        <p:nvSpPr>
          <p:cNvPr id="117" name="TextBox 16">
            <a:extLst>
              <a:ext uri="{FF2B5EF4-FFF2-40B4-BE49-F238E27FC236}">
                <a16:creationId xmlns:a16="http://schemas.microsoft.com/office/drawing/2014/main" id="{A81F221B-6B6A-4F0D-BFAA-0A077CA87A7E}"/>
              </a:ext>
            </a:extLst>
          </p:cNvPr>
          <p:cNvSpPr txBox="1"/>
          <p:nvPr/>
        </p:nvSpPr>
        <p:spPr>
          <a:xfrm>
            <a:off x="0" y="5139843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$500K</a:t>
            </a:r>
          </a:p>
        </p:txBody>
      </p:sp>
      <p:sp>
        <p:nvSpPr>
          <p:cNvPr id="118" name="TextBox 16">
            <a:extLst>
              <a:ext uri="{FF2B5EF4-FFF2-40B4-BE49-F238E27FC236}">
                <a16:creationId xmlns:a16="http://schemas.microsoft.com/office/drawing/2014/main" id="{68243A0F-3CFD-4BC8-847D-0F4199435FBB}"/>
              </a:ext>
            </a:extLst>
          </p:cNvPr>
          <p:cNvSpPr txBox="1"/>
          <p:nvPr/>
        </p:nvSpPr>
        <p:spPr>
          <a:xfrm>
            <a:off x="0" y="4803995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$600K</a:t>
            </a:r>
          </a:p>
        </p:txBody>
      </p:sp>
      <p:sp>
        <p:nvSpPr>
          <p:cNvPr id="119" name="TextBox 16">
            <a:extLst>
              <a:ext uri="{FF2B5EF4-FFF2-40B4-BE49-F238E27FC236}">
                <a16:creationId xmlns:a16="http://schemas.microsoft.com/office/drawing/2014/main" id="{8C1CFEA5-7479-4843-BDE7-3C820B26C8A7}"/>
              </a:ext>
            </a:extLst>
          </p:cNvPr>
          <p:cNvSpPr txBox="1"/>
          <p:nvPr/>
        </p:nvSpPr>
        <p:spPr>
          <a:xfrm>
            <a:off x="0" y="4468151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$700K</a:t>
            </a:r>
          </a:p>
        </p:txBody>
      </p:sp>
      <p:sp>
        <p:nvSpPr>
          <p:cNvPr id="120" name="TextBox 16">
            <a:extLst>
              <a:ext uri="{FF2B5EF4-FFF2-40B4-BE49-F238E27FC236}">
                <a16:creationId xmlns:a16="http://schemas.microsoft.com/office/drawing/2014/main" id="{F6D58849-23BC-496C-92F1-403AE99732CE}"/>
              </a:ext>
            </a:extLst>
          </p:cNvPr>
          <p:cNvSpPr txBox="1"/>
          <p:nvPr/>
        </p:nvSpPr>
        <p:spPr>
          <a:xfrm>
            <a:off x="0" y="4132307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$800K</a:t>
            </a:r>
          </a:p>
        </p:txBody>
      </p:sp>
      <p:sp>
        <p:nvSpPr>
          <p:cNvPr id="121" name="TextBox 16">
            <a:extLst>
              <a:ext uri="{FF2B5EF4-FFF2-40B4-BE49-F238E27FC236}">
                <a16:creationId xmlns:a16="http://schemas.microsoft.com/office/drawing/2014/main" id="{D79B1937-61DD-4385-8EB7-13E58DD0C6F5}"/>
              </a:ext>
            </a:extLst>
          </p:cNvPr>
          <p:cNvSpPr txBox="1"/>
          <p:nvPr/>
        </p:nvSpPr>
        <p:spPr>
          <a:xfrm>
            <a:off x="0" y="3796463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$900K</a:t>
            </a:r>
          </a:p>
        </p:txBody>
      </p:sp>
      <p:sp>
        <p:nvSpPr>
          <p:cNvPr id="122" name="TextBox 16">
            <a:extLst>
              <a:ext uri="{FF2B5EF4-FFF2-40B4-BE49-F238E27FC236}">
                <a16:creationId xmlns:a16="http://schemas.microsoft.com/office/drawing/2014/main" id="{A8F7CEE2-4C12-4908-997B-CFAF2879B18E}"/>
              </a:ext>
            </a:extLst>
          </p:cNvPr>
          <p:cNvSpPr txBox="1"/>
          <p:nvPr/>
        </p:nvSpPr>
        <p:spPr>
          <a:xfrm>
            <a:off x="0" y="3460619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$1M</a:t>
            </a:r>
          </a:p>
        </p:txBody>
      </p:sp>
      <p:sp>
        <p:nvSpPr>
          <p:cNvPr id="123" name="TextBox 16">
            <a:extLst>
              <a:ext uri="{FF2B5EF4-FFF2-40B4-BE49-F238E27FC236}">
                <a16:creationId xmlns:a16="http://schemas.microsoft.com/office/drawing/2014/main" id="{F07A3FB1-5CBA-48C6-9B7D-B70DE8AE8EFF}"/>
              </a:ext>
            </a:extLst>
          </p:cNvPr>
          <p:cNvSpPr txBox="1"/>
          <p:nvPr/>
        </p:nvSpPr>
        <p:spPr>
          <a:xfrm>
            <a:off x="0" y="3124775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$1.1M</a:t>
            </a:r>
          </a:p>
        </p:txBody>
      </p:sp>
      <p:sp>
        <p:nvSpPr>
          <p:cNvPr id="124" name="TextBox 16">
            <a:extLst>
              <a:ext uri="{FF2B5EF4-FFF2-40B4-BE49-F238E27FC236}">
                <a16:creationId xmlns:a16="http://schemas.microsoft.com/office/drawing/2014/main" id="{C2EC56AB-2969-44B8-8C31-8FE85582514F}"/>
              </a:ext>
            </a:extLst>
          </p:cNvPr>
          <p:cNvSpPr txBox="1"/>
          <p:nvPr/>
        </p:nvSpPr>
        <p:spPr>
          <a:xfrm>
            <a:off x="0" y="2788931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$1.2M</a:t>
            </a:r>
          </a:p>
        </p:txBody>
      </p:sp>
      <p:sp>
        <p:nvSpPr>
          <p:cNvPr id="125" name="TextBox 16">
            <a:extLst>
              <a:ext uri="{FF2B5EF4-FFF2-40B4-BE49-F238E27FC236}">
                <a16:creationId xmlns:a16="http://schemas.microsoft.com/office/drawing/2014/main" id="{5674045B-7749-485D-9A53-785A81599F7D}"/>
              </a:ext>
            </a:extLst>
          </p:cNvPr>
          <p:cNvSpPr txBox="1"/>
          <p:nvPr/>
        </p:nvSpPr>
        <p:spPr>
          <a:xfrm>
            <a:off x="0" y="2453087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$1.3M</a:t>
            </a:r>
          </a:p>
        </p:txBody>
      </p:sp>
      <p:sp>
        <p:nvSpPr>
          <p:cNvPr id="127" name="TextBox 16">
            <a:extLst>
              <a:ext uri="{FF2B5EF4-FFF2-40B4-BE49-F238E27FC236}">
                <a16:creationId xmlns:a16="http://schemas.microsoft.com/office/drawing/2014/main" id="{2BF9637E-1908-449D-BB52-3A8C6E227D26}"/>
              </a:ext>
            </a:extLst>
          </p:cNvPr>
          <p:cNvSpPr txBox="1"/>
          <p:nvPr/>
        </p:nvSpPr>
        <p:spPr>
          <a:xfrm>
            <a:off x="0" y="2117243"/>
            <a:ext cx="1216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$1.4M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9E19891-AEB8-45EF-95B4-A06295D7308F}"/>
              </a:ext>
            </a:extLst>
          </p:cNvPr>
          <p:cNvSpPr txBox="1"/>
          <p:nvPr/>
        </p:nvSpPr>
        <p:spPr>
          <a:xfrm>
            <a:off x="716291" y="780663"/>
            <a:ext cx="107563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noFill/>
                <a:latin typeface="Avenir Black"/>
                <a:cs typeface="Times New Roman" charset="0"/>
              </a:rPr>
              <a:t>Increasing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 	2% Annually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574CFA">
                    <a:lumMod val="60000"/>
                    <a:lumOff val="40000"/>
                    <a:alpha val="0"/>
                  </a:srgbClr>
                </a:solidFill>
              </a:ln>
              <a:noFill/>
              <a:effectLst/>
              <a:uLnTx/>
              <a:uFillTx/>
              <a:latin typeface="Avenir Black"/>
              <a:ea typeface="+mn-ea"/>
              <a:cs typeface="Times New Roman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E5FAD56-8DB5-4B21-AF2C-0CCB9BD44F1D}"/>
              </a:ext>
            </a:extLst>
          </p:cNvPr>
          <p:cNvSpPr txBox="1"/>
          <p:nvPr/>
        </p:nvSpPr>
        <p:spPr>
          <a:xfrm>
            <a:off x="3351799" y="1022939"/>
            <a:ext cx="5488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Spending power reduced by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2% annual inflation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574CFA">
                    <a:lumMod val="60000"/>
                    <a:lumOff val="40000"/>
                    <a:alpha val="0"/>
                  </a:srgbClr>
                </a:solidFill>
              </a:ln>
              <a:noFill/>
              <a:effectLst/>
              <a:uLnTx/>
              <a:uFillTx/>
              <a:latin typeface="Avenir Black"/>
              <a:ea typeface="+mn-ea"/>
              <a:cs typeface="Times New Roman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C3657C-76DC-420D-B210-B288607927F7}"/>
              </a:ext>
            </a:extLst>
          </p:cNvPr>
          <p:cNvSpPr/>
          <p:nvPr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7DC796D-A7B9-49FD-ACCC-BDA181FF652D}"/>
              </a:ext>
            </a:extLst>
          </p:cNvPr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gradFill>
            <a:gsLst>
              <a:gs pos="100000">
                <a:srgbClr val="FBFBFB"/>
              </a:gs>
              <a:gs pos="0">
                <a:srgbClr val="E6E6E6">
                  <a:lumMod val="15000"/>
                  <a:lumOff val="85000"/>
                </a:srgbClr>
              </a:gs>
            </a:gsLst>
            <a:lin ang="2700000" scaled="1"/>
          </a:gra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55BD9EA9-E8A0-4381-8648-4285BAB8425E}"/>
              </a:ext>
            </a:extLst>
          </p:cNvPr>
          <p:cNvSpPr txBox="1"/>
          <p:nvPr/>
        </p:nvSpPr>
        <p:spPr>
          <a:xfrm>
            <a:off x="717847" y="778561"/>
            <a:ext cx="107563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rgbClr val="000044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Simplified Accumulation Annuity 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574CFA">
                    <a:lumMod val="60000"/>
                    <a:lumOff val="40000"/>
                    <a:alpha val="0"/>
                  </a:srgbClr>
                </a:solidFill>
              </a:ln>
              <a:solidFill>
                <a:srgbClr val="000044"/>
              </a:solidFill>
              <a:effectLst/>
              <a:uLnTx/>
              <a:uFillTx/>
              <a:latin typeface="Avenir Black"/>
              <a:ea typeface="+mn-ea"/>
              <a:cs typeface="Times New Roman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F4261943-DF5E-4F46-B3F0-938D11BB19D6}"/>
              </a:ext>
            </a:extLst>
          </p:cNvPr>
          <p:cNvSpPr/>
          <p:nvPr/>
        </p:nvSpPr>
        <p:spPr>
          <a:xfrm>
            <a:off x="1357399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65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DB95FBFB-58A0-4648-8017-3B6C94A7FE07}"/>
              </a:ext>
            </a:extLst>
          </p:cNvPr>
          <p:cNvSpPr/>
          <p:nvPr/>
        </p:nvSpPr>
        <p:spPr>
          <a:xfrm>
            <a:off x="3116696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70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81B6B979-B651-400E-98A6-FD5E55463E02}"/>
              </a:ext>
            </a:extLst>
          </p:cNvPr>
          <p:cNvSpPr/>
          <p:nvPr/>
        </p:nvSpPr>
        <p:spPr>
          <a:xfrm>
            <a:off x="4875993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75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chemeClr val="tx2"/>
              </a:solidFill>
              <a:effectLst/>
              <a:uLnTx/>
              <a:uFillTx/>
              <a:latin typeface="NimbusSanL" panose="00000800000000000000" pitchFamily="50" charset="0"/>
              <a:ea typeface="+mn-ea"/>
              <a:cs typeface="+mn-cs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386765C9-A601-4C53-980E-7990F1A4C496}"/>
              </a:ext>
            </a:extLst>
          </p:cNvPr>
          <p:cNvSpPr/>
          <p:nvPr/>
        </p:nvSpPr>
        <p:spPr>
          <a:xfrm>
            <a:off x="6635290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80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chemeClr val="tx2"/>
              </a:solidFill>
              <a:effectLst/>
              <a:uLnTx/>
              <a:uFillTx/>
              <a:latin typeface="NimbusSanL" panose="00000800000000000000" pitchFamily="50" charset="0"/>
              <a:ea typeface="+mn-ea"/>
              <a:cs typeface="+mn-cs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3953795A-1CFA-4983-BD66-E65EA7AB1A9D}"/>
              </a:ext>
            </a:extLst>
          </p:cNvPr>
          <p:cNvSpPr/>
          <p:nvPr/>
        </p:nvSpPr>
        <p:spPr>
          <a:xfrm>
            <a:off x="8394587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85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35813FC1-DB01-4A6C-AB2D-8E86074A8F07}"/>
              </a:ext>
            </a:extLst>
          </p:cNvPr>
          <p:cNvSpPr/>
          <p:nvPr/>
        </p:nvSpPr>
        <p:spPr>
          <a:xfrm>
            <a:off x="10153882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90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0D042AC-0FEB-4F49-9C2E-15E085EC31A6}"/>
              </a:ext>
            </a:extLst>
          </p:cNvPr>
          <p:cNvCxnSpPr>
            <a:cxnSpLocks/>
          </p:cNvCxnSpPr>
          <p:nvPr/>
        </p:nvCxnSpPr>
        <p:spPr>
          <a:xfrm>
            <a:off x="0" y="5562600"/>
            <a:ext cx="12192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03006BE8-31CB-4257-8275-B109F90AF718}"/>
              </a:ext>
            </a:extLst>
          </p:cNvPr>
          <p:cNvSpPr/>
          <p:nvPr/>
        </p:nvSpPr>
        <p:spPr>
          <a:xfrm>
            <a:off x="1700872" y="4523902"/>
            <a:ext cx="1753171" cy="1038308"/>
          </a:xfrm>
          <a:custGeom>
            <a:avLst/>
            <a:gdLst>
              <a:gd name="connsiteX0" fmla="*/ 1753171 w 1753171"/>
              <a:gd name="connsiteY0" fmla="*/ 0 h 1038308"/>
              <a:gd name="connsiteX1" fmla="*/ 1753171 w 1753171"/>
              <a:gd name="connsiteY1" fmla="*/ 1038308 h 1038308"/>
              <a:gd name="connsiteX2" fmla="*/ 1752673 w 1753171"/>
              <a:gd name="connsiteY2" fmla="*/ 1038308 h 1038308"/>
              <a:gd name="connsiteX3" fmla="*/ 0 w 1753171"/>
              <a:gd name="connsiteY3" fmla="*/ 1038308 h 1038308"/>
              <a:gd name="connsiteX4" fmla="*/ 0 w 1753171"/>
              <a:gd name="connsiteY4" fmla="*/ 695377 h 1038308"/>
              <a:gd name="connsiteX5" fmla="*/ 1752673 w 1753171"/>
              <a:gd name="connsiteY5" fmla="*/ 83 h 103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3171" h="1038308">
                <a:moveTo>
                  <a:pt x="1753171" y="0"/>
                </a:moveTo>
                <a:lnTo>
                  <a:pt x="1753171" y="1038308"/>
                </a:lnTo>
                <a:lnTo>
                  <a:pt x="1752673" y="1038308"/>
                </a:lnTo>
                <a:lnTo>
                  <a:pt x="0" y="1038308"/>
                </a:lnTo>
                <a:lnTo>
                  <a:pt x="0" y="695377"/>
                </a:lnTo>
                <a:lnTo>
                  <a:pt x="1752673" y="83"/>
                </a:lnTo>
                <a:close/>
              </a:path>
            </a:pathLst>
          </a:cu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C0672659-DDB8-4B75-B730-C68239F2167C}"/>
              </a:ext>
            </a:extLst>
          </p:cNvPr>
          <p:cNvSpPr/>
          <p:nvPr/>
        </p:nvSpPr>
        <p:spPr>
          <a:xfrm>
            <a:off x="3455185" y="4229176"/>
            <a:ext cx="1758526" cy="1333035"/>
          </a:xfrm>
          <a:custGeom>
            <a:avLst/>
            <a:gdLst>
              <a:gd name="connsiteX0" fmla="*/ 1758526 w 1758526"/>
              <a:gd name="connsiteY0" fmla="*/ 0 h 1333035"/>
              <a:gd name="connsiteX1" fmla="*/ 1758526 w 1758526"/>
              <a:gd name="connsiteY1" fmla="*/ 1333035 h 1333035"/>
              <a:gd name="connsiteX2" fmla="*/ 0 w 1758526"/>
              <a:gd name="connsiteY2" fmla="*/ 1333035 h 1333035"/>
              <a:gd name="connsiteX3" fmla="*/ 0 w 1758526"/>
              <a:gd name="connsiteY3" fmla="*/ 294536 h 133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526" h="1333035">
                <a:moveTo>
                  <a:pt x="1758526" y="0"/>
                </a:moveTo>
                <a:lnTo>
                  <a:pt x="1758526" y="1333035"/>
                </a:lnTo>
                <a:lnTo>
                  <a:pt x="0" y="1333035"/>
                </a:lnTo>
                <a:lnTo>
                  <a:pt x="0" y="294536"/>
                </a:lnTo>
                <a:close/>
              </a:path>
            </a:pathLst>
          </a:cu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9A6F1886-00AE-4F0A-A6E8-FD0AD04F3C69}"/>
              </a:ext>
            </a:extLst>
          </p:cNvPr>
          <p:cNvSpPr/>
          <p:nvPr/>
        </p:nvSpPr>
        <p:spPr>
          <a:xfrm>
            <a:off x="5215015" y="3808168"/>
            <a:ext cx="1758526" cy="1754042"/>
          </a:xfrm>
          <a:custGeom>
            <a:avLst/>
            <a:gdLst>
              <a:gd name="connsiteX0" fmla="*/ 1758526 w 1758526"/>
              <a:gd name="connsiteY0" fmla="*/ 0 h 1754042"/>
              <a:gd name="connsiteX1" fmla="*/ 1758526 w 1758526"/>
              <a:gd name="connsiteY1" fmla="*/ 1754042 h 1754042"/>
              <a:gd name="connsiteX2" fmla="*/ 1754221 w 1758526"/>
              <a:gd name="connsiteY2" fmla="*/ 1754042 h 1754042"/>
              <a:gd name="connsiteX3" fmla="*/ 1470 w 1758526"/>
              <a:gd name="connsiteY3" fmla="*/ 1754042 h 1754042"/>
              <a:gd name="connsiteX4" fmla="*/ 0 w 1758526"/>
              <a:gd name="connsiteY4" fmla="*/ 1754042 h 1754042"/>
              <a:gd name="connsiteX5" fmla="*/ 0 w 1758526"/>
              <a:gd name="connsiteY5" fmla="*/ 420789 h 1754042"/>
              <a:gd name="connsiteX6" fmla="*/ 1470 w 1758526"/>
              <a:gd name="connsiteY6" fmla="*/ 420542 h 1754042"/>
              <a:gd name="connsiteX7" fmla="*/ 1754221 w 1758526"/>
              <a:gd name="connsiteY7" fmla="*/ 1442 h 175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8526" h="1754042">
                <a:moveTo>
                  <a:pt x="1758526" y="0"/>
                </a:moveTo>
                <a:lnTo>
                  <a:pt x="1758526" y="1754042"/>
                </a:lnTo>
                <a:lnTo>
                  <a:pt x="1754221" y="1754042"/>
                </a:lnTo>
                <a:lnTo>
                  <a:pt x="1470" y="1754042"/>
                </a:lnTo>
                <a:lnTo>
                  <a:pt x="0" y="1754042"/>
                </a:lnTo>
                <a:lnTo>
                  <a:pt x="0" y="420789"/>
                </a:lnTo>
                <a:lnTo>
                  <a:pt x="1470" y="420542"/>
                </a:lnTo>
                <a:lnTo>
                  <a:pt x="1754221" y="1442"/>
                </a:lnTo>
                <a:close/>
              </a:path>
            </a:pathLst>
          </a:cu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1EB1BB67-935E-4119-8401-354F83031F79}"/>
              </a:ext>
            </a:extLst>
          </p:cNvPr>
          <p:cNvSpPr/>
          <p:nvPr/>
        </p:nvSpPr>
        <p:spPr>
          <a:xfrm>
            <a:off x="6974846" y="3218496"/>
            <a:ext cx="1758526" cy="2343715"/>
          </a:xfrm>
          <a:custGeom>
            <a:avLst/>
            <a:gdLst>
              <a:gd name="connsiteX0" fmla="*/ 1758526 w 1758526"/>
              <a:gd name="connsiteY0" fmla="*/ 0 h 2343715"/>
              <a:gd name="connsiteX1" fmla="*/ 1758526 w 1758526"/>
              <a:gd name="connsiteY1" fmla="*/ 2343715 h 2343715"/>
              <a:gd name="connsiteX2" fmla="*/ 1757330 w 1758526"/>
              <a:gd name="connsiteY2" fmla="*/ 2343715 h 2343715"/>
              <a:gd name="connsiteX3" fmla="*/ 0 w 1758526"/>
              <a:gd name="connsiteY3" fmla="*/ 2343715 h 2343715"/>
              <a:gd name="connsiteX4" fmla="*/ 0 w 1758526"/>
              <a:gd name="connsiteY4" fmla="*/ 589236 h 2343715"/>
              <a:gd name="connsiteX5" fmla="*/ 1757330 w 1758526"/>
              <a:gd name="connsiteY5" fmla="*/ 565 h 234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526" h="2343715">
                <a:moveTo>
                  <a:pt x="1758526" y="0"/>
                </a:moveTo>
                <a:lnTo>
                  <a:pt x="1758526" y="2343715"/>
                </a:lnTo>
                <a:lnTo>
                  <a:pt x="1757330" y="2343715"/>
                </a:lnTo>
                <a:lnTo>
                  <a:pt x="0" y="2343715"/>
                </a:lnTo>
                <a:lnTo>
                  <a:pt x="0" y="589236"/>
                </a:lnTo>
                <a:lnTo>
                  <a:pt x="1757330" y="565"/>
                </a:lnTo>
                <a:close/>
              </a:path>
            </a:pathLst>
          </a:cu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1539FE7E-0F52-4663-84BC-FC08A4C223A1}"/>
              </a:ext>
            </a:extLst>
          </p:cNvPr>
          <p:cNvSpPr/>
          <p:nvPr/>
        </p:nvSpPr>
        <p:spPr>
          <a:xfrm>
            <a:off x="8734677" y="2390386"/>
            <a:ext cx="1750251" cy="3171824"/>
          </a:xfrm>
          <a:custGeom>
            <a:avLst/>
            <a:gdLst>
              <a:gd name="connsiteX0" fmla="*/ 1750251 w 1750251"/>
              <a:gd name="connsiteY0" fmla="*/ 0 h 3171824"/>
              <a:gd name="connsiteX1" fmla="*/ 1750251 w 1750251"/>
              <a:gd name="connsiteY1" fmla="*/ 3171824 h 3171824"/>
              <a:gd name="connsiteX2" fmla="*/ 0 w 1750251"/>
              <a:gd name="connsiteY2" fmla="*/ 3171824 h 3171824"/>
              <a:gd name="connsiteX3" fmla="*/ 0 w 1750251"/>
              <a:gd name="connsiteY3" fmla="*/ 827493 h 317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0251" h="3171824">
                <a:moveTo>
                  <a:pt x="1750251" y="0"/>
                </a:moveTo>
                <a:lnTo>
                  <a:pt x="1750251" y="3171824"/>
                </a:lnTo>
                <a:lnTo>
                  <a:pt x="0" y="3171824"/>
                </a:lnTo>
                <a:lnTo>
                  <a:pt x="0" y="827493"/>
                </a:lnTo>
                <a:close/>
              </a:path>
            </a:pathLst>
          </a:custGeom>
          <a:solidFill>
            <a:srgbClr val="000044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9AC02C3-93A9-4866-99EE-4628F55FF5B5}"/>
              </a:ext>
            </a:extLst>
          </p:cNvPr>
          <p:cNvGrpSpPr/>
          <p:nvPr/>
        </p:nvGrpSpPr>
        <p:grpSpPr>
          <a:xfrm>
            <a:off x="1695682" y="2438403"/>
            <a:ext cx="8799598" cy="3124197"/>
            <a:chOff x="1695682" y="2438403"/>
            <a:chExt cx="8799598" cy="3124197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33727D6-3273-4320-9A5E-7986F0CF87E3}"/>
                </a:ext>
              </a:extLst>
            </p:cNvPr>
            <p:cNvCxnSpPr/>
            <p:nvPr/>
          </p:nvCxnSpPr>
          <p:spPr>
            <a:xfrm flipH="1" flipV="1">
              <a:off x="1695682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08AE648-2C93-41CF-B94E-30AB7DA6FA60}"/>
                </a:ext>
              </a:extLst>
            </p:cNvPr>
            <p:cNvCxnSpPr/>
            <p:nvPr/>
          </p:nvCxnSpPr>
          <p:spPr>
            <a:xfrm flipH="1" flipV="1">
              <a:off x="3455186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9E2D99B-DE3B-4F38-A6BC-6369239087EF}"/>
                </a:ext>
              </a:extLst>
            </p:cNvPr>
            <p:cNvCxnSpPr/>
            <p:nvPr/>
          </p:nvCxnSpPr>
          <p:spPr>
            <a:xfrm flipH="1" flipV="1">
              <a:off x="5214690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571AB8D-2F15-4972-A2AC-F6F9C522A8FD}"/>
                </a:ext>
              </a:extLst>
            </p:cNvPr>
            <p:cNvCxnSpPr/>
            <p:nvPr/>
          </p:nvCxnSpPr>
          <p:spPr>
            <a:xfrm flipH="1" flipV="1">
              <a:off x="6974194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4AFB150-6438-4883-A538-C93CE3C56D5A}"/>
                </a:ext>
              </a:extLst>
            </p:cNvPr>
            <p:cNvCxnSpPr/>
            <p:nvPr/>
          </p:nvCxnSpPr>
          <p:spPr>
            <a:xfrm flipH="1" flipV="1">
              <a:off x="8733698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22AE913-FE47-449E-8522-E3A2795CB990}"/>
                </a:ext>
              </a:extLst>
            </p:cNvPr>
            <p:cNvCxnSpPr/>
            <p:nvPr/>
          </p:nvCxnSpPr>
          <p:spPr>
            <a:xfrm flipH="1" flipV="1">
              <a:off x="10493203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A3E8F32-6C11-425D-9A32-EF75DAB01188}"/>
              </a:ext>
            </a:extLst>
          </p:cNvPr>
          <p:cNvSpPr/>
          <p:nvPr/>
        </p:nvSpPr>
        <p:spPr>
          <a:xfrm>
            <a:off x="3463568" y="4421394"/>
            <a:ext cx="175586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F712C5B-CC04-4493-B75C-26F4EB90BC86}"/>
              </a:ext>
            </a:extLst>
          </p:cNvPr>
          <p:cNvSpPr/>
          <p:nvPr/>
        </p:nvSpPr>
        <p:spPr>
          <a:xfrm>
            <a:off x="5220731" y="4421394"/>
            <a:ext cx="175586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EEB705-264B-4C55-BAFB-44A84A54198F}"/>
              </a:ext>
            </a:extLst>
          </p:cNvPr>
          <p:cNvSpPr/>
          <p:nvPr/>
        </p:nvSpPr>
        <p:spPr>
          <a:xfrm>
            <a:off x="6977894" y="4421394"/>
            <a:ext cx="175586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F462A6E-837B-4B42-B96B-C2F7C74D6CD9}"/>
              </a:ext>
            </a:extLst>
          </p:cNvPr>
          <p:cNvSpPr/>
          <p:nvPr/>
        </p:nvSpPr>
        <p:spPr>
          <a:xfrm>
            <a:off x="8735057" y="4421394"/>
            <a:ext cx="175586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788ED1B-9F2A-4E6E-B148-D2CB8F20987B}"/>
              </a:ext>
            </a:extLst>
          </p:cNvPr>
          <p:cNvSpPr/>
          <p:nvPr/>
        </p:nvSpPr>
        <p:spPr>
          <a:xfrm>
            <a:off x="3395297" y="4372933"/>
            <a:ext cx="125492" cy="1249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accent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1C8D0219-E822-4F52-995E-8E0CE6D1C55E}"/>
              </a:ext>
            </a:extLst>
          </p:cNvPr>
          <p:cNvSpPr/>
          <p:nvPr/>
        </p:nvSpPr>
        <p:spPr>
          <a:xfrm>
            <a:off x="5153982" y="4377217"/>
            <a:ext cx="125492" cy="1249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accent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605EB20B-AC46-4D2A-8797-3670C5FAD44F}"/>
              </a:ext>
            </a:extLst>
          </p:cNvPr>
          <p:cNvSpPr/>
          <p:nvPr/>
        </p:nvSpPr>
        <p:spPr>
          <a:xfrm>
            <a:off x="6912667" y="4381501"/>
            <a:ext cx="125492" cy="1249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accent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76921568-6649-4532-9909-927736595FD9}"/>
              </a:ext>
            </a:extLst>
          </p:cNvPr>
          <p:cNvSpPr/>
          <p:nvPr/>
        </p:nvSpPr>
        <p:spPr>
          <a:xfrm>
            <a:off x="8671353" y="4385785"/>
            <a:ext cx="125492" cy="1249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accent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8CE7E77-76B2-40C4-9205-38CCFA8DED06}"/>
              </a:ext>
            </a:extLst>
          </p:cNvPr>
          <p:cNvSpPr/>
          <p:nvPr/>
        </p:nvSpPr>
        <p:spPr>
          <a:xfrm>
            <a:off x="10430038" y="4390069"/>
            <a:ext cx="125492" cy="1249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accent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498472C-4C66-4AC0-BBB5-D7F5760E1FBF}"/>
              </a:ext>
            </a:extLst>
          </p:cNvPr>
          <p:cNvGrpSpPr/>
          <p:nvPr/>
        </p:nvGrpSpPr>
        <p:grpSpPr>
          <a:xfrm>
            <a:off x="4601271" y="3634978"/>
            <a:ext cx="1216600" cy="690056"/>
            <a:chOff x="1082353" y="3004076"/>
            <a:chExt cx="1216600" cy="690056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649F1BAB-F3C6-48B6-BCF9-0C7CCC40E3A8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4" name="TextBox 16">
              <a:extLst>
                <a:ext uri="{FF2B5EF4-FFF2-40B4-BE49-F238E27FC236}">
                  <a16:creationId xmlns:a16="http://schemas.microsoft.com/office/drawing/2014/main" id="{C93FDBA9-C8DA-4F8C-9A5D-DA960B40AEFC}"/>
                </a:ext>
              </a:extLst>
            </p:cNvPr>
            <p:cNvSpPr txBox="1"/>
            <p:nvPr/>
          </p:nvSpPr>
          <p:spPr>
            <a:xfrm>
              <a:off x="1082353" y="3004076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$790,926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736F6C3-0DAF-42AE-BE60-A0C22BEB972C}"/>
              </a:ext>
            </a:extLst>
          </p:cNvPr>
          <p:cNvGrpSpPr/>
          <p:nvPr/>
        </p:nvGrpSpPr>
        <p:grpSpPr>
          <a:xfrm>
            <a:off x="6366057" y="3218475"/>
            <a:ext cx="1216600" cy="691979"/>
            <a:chOff x="1082353" y="3002153"/>
            <a:chExt cx="1216600" cy="691979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C098B372-AFD8-49C9-B3F0-0ED11D264355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3" name="TextBox 16">
              <a:extLst>
                <a:ext uri="{FF2B5EF4-FFF2-40B4-BE49-F238E27FC236}">
                  <a16:creationId xmlns:a16="http://schemas.microsoft.com/office/drawing/2014/main" id="{015A8D20-251D-453C-AC2B-F746A7FA6AEE}"/>
                </a:ext>
              </a:extLst>
            </p:cNvPr>
            <p:cNvSpPr txBox="1"/>
            <p:nvPr/>
          </p:nvSpPr>
          <p:spPr>
            <a:xfrm>
              <a:off x="1082353" y="3002153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$916,665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64FC426-245C-4C9A-9E14-D0EB25304881}"/>
              </a:ext>
            </a:extLst>
          </p:cNvPr>
          <p:cNvGrpSpPr/>
          <p:nvPr/>
        </p:nvGrpSpPr>
        <p:grpSpPr>
          <a:xfrm>
            <a:off x="7926877" y="2665518"/>
            <a:ext cx="1612992" cy="664273"/>
            <a:chOff x="884157" y="3029859"/>
            <a:chExt cx="1612992" cy="664273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E19E4354-A603-42BD-9B98-42C380B6F909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6" name="TextBox 16">
              <a:extLst>
                <a:ext uri="{FF2B5EF4-FFF2-40B4-BE49-F238E27FC236}">
                  <a16:creationId xmlns:a16="http://schemas.microsoft.com/office/drawing/2014/main" id="{9F85ED3A-CB72-4083-A95A-BCB641727570}"/>
                </a:ext>
              </a:extLst>
            </p:cNvPr>
            <p:cNvSpPr txBox="1"/>
            <p:nvPr/>
          </p:nvSpPr>
          <p:spPr>
            <a:xfrm>
              <a:off x="884157" y="3029859"/>
              <a:ext cx="161299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$1,093,020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5B0DBCB-7255-41E2-9323-7D2F78FBE935}"/>
              </a:ext>
            </a:extLst>
          </p:cNvPr>
          <p:cNvGrpSpPr/>
          <p:nvPr/>
        </p:nvGrpSpPr>
        <p:grpSpPr>
          <a:xfrm>
            <a:off x="9536034" y="1818024"/>
            <a:ext cx="1902096" cy="673421"/>
            <a:chOff x="739605" y="3020711"/>
            <a:chExt cx="1902096" cy="673421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1233B5D-7308-4172-9710-B4F6AAE0F5DC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9" name="TextBox 16">
              <a:extLst>
                <a:ext uri="{FF2B5EF4-FFF2-40B4-BE49-F238E27FC236}">
                  <a16:creationId xmlns:a16="http://schemas.microsoft.com/office/drawing/2014/main" id="{5F34E6F9-F79A-4D06-BCFB-C686BB6178BE}"/>
                </a:ext>
              </a:extLst>
            </p:cNvPr>
            <p:cNvSpPr txBox="1"/>
            <p:nvPr/>
          </p:nvSpPr>
          <p:spPr>
            <a:xfrm>
              <a:off x="739605" y="3020711"/>
              <a:ext cx="1902096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$1,340,367 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3A5BB39-1706-48BA-B884-5BD520AC4696}"/>
              </a:ext>
            </a:extLst>
          </p:cNvPr>
          <p:cNvGrpSpPr/>
          <p:nvPr/>
        </p:nvGrpSpPr>
        <p:grpSpPr>
          <a:xfrm>
            <a:off x="1081932" y="4692691"/>
            <a:ext cx="1216600" cy="679409"/>
            <a:chOff x="1082353" y="3014723"/>
            <a:chExt cx="1216600" cy="679409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A06D397-BD94-40FB-B711-ADD7B0B7CD92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8" name="TextBox 16">
              <a:extLst>
                <a:ext uri="{FF2B5EF4-FFF2-40B4-BE49-F238E27FC236}">
                  <a16:creationId xmlns:a16="http://schemas.microsoft.com/office/drawing/2014/main" id="{BB2E6879-4B52-49E7-A25F-068990CD7B77}"/>
                </a:ext>
              </a:extLst>
            </p:cNvPr>
            <p:cNvSpPr txBox="1"/>
            <p:nvPr/>
          </p:nvSpPr>
          <p:spPr>
            <a:xfrm>
              <a:off x="1082353" y="3014723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$500,000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571E14E-5180-4F8C-BD43-B48F81715604}"/>
              </a:ext>
            </a:extLst>
          </p:cNvPr>
          <p:cNvGrpSpPr/>
          <p:nvPr/>
        </p:nvGrpSpPr>
        <p:grpSpPr>
          <a:xfrm>
            <a:off x="2842921" y="3966180"/>
            <a:ext cx="1216600" cy="682020"/>
            <a:chOff x="1082353" y="3012112"/>
            <a:chExt cx="1216600" cy="682020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CC45A02-81BD-4F13-B6DB-08361BF5FA3C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0" name="TextBox 16">
              <a:extLst>
                <a:ext uri="{FF2B5EF4-FFF2-40B4-BE49-F238E27FC236}">
                  <a16:creationId xmlns:a16="http://schemas.microsoft.com/office/drawing/2014/main" id="{23DD397A-5A3D-4EE3-9EE2-F715AC543E9B}"/>
                </a:ext>
              </a:extLst>
            </p:cNvPr>
            <p:cNvSpPr txBox="1"/>
            <p:nvPr/>
          </p:nvSpPr>
          <p:spPr>
            <a:xfrm>
              <a:off x="1082353" y="3012112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$701,276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49590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1.875E-6 0.01921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2.91667E-6 0.01921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3.54167E-6 0.01922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4.79167E-6 0.01921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3.95833E-6 0.0192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3.75E-6 0.01921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A1BC62A4-222D-49E9-A6CB-1A2639A41FB1}"/>
              </a:ext>
            </a:extLst>
          </p:cNvPr>
          <p:cNvGrpSpPr/>
          <p:nvPr/>
        </p:nvGrpSpPr>
        <p:grpSpPr>
          <a:xfrm>
            <a:off x="0" y="2133599"/>
            <a:ext cx="12192000" cy="3428999"/>
            <a:chOff x="0" y="2133599"/>
            <a:chExt cx="12192000" cy="342899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D8494C6-61E9-49F1-BFEA-09AD2158A82E}"/>
                </a:ext>
              </a:extLst>
            </p:cNvPr>
            <p:cNvGrpSpPr/>
            <p:nvPr/>
          </p:nvGrpSpPr>
          <p:grpSpPr>
            <a:xfrm>
              <a:off x="0" y="2209800"/>
              <a:ext cx="12192000" cy="3048000"/>
              <a:chOff x="0" y="2209800"/>
              <a:chExt cx="12192000" cy="304800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752923A-0C91-42E9-AF3B-628553F0C0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5257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7AB7CBA-19C6-4F7F-BC9E-43BCA8D066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9530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B8C67C9-2C6C-45C2-9F93-EAA7AF046E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6482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A277572-A3F9-4B20-906C-B0E7190F1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3434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B054D6C-E6D8-4BEE-93F1-E812DDAFC1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0386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613B8D6-6566-4D53-BD7E-12DB64FC9A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733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2CE7DA1-1021-4096-830F-8529108CC4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4290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70A3CBB-2E3C-4790-ADD8-E08CE6D85D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1242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2CBF4D3-CCC3-4B76-925F-6A71691596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8194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AD85EF7-6220-4F8D-B998-F555276B77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5146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8F83292-A99E-45A0-94A1-98058839F5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09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FB7034B-7ACB-428F-AD3E-FBE31D11A360}"/>
                </a:ext>
              </a:extLst>
            </p:cNvPr>
            <p:cNvSpPr/>
            <p:nvPr/>
          </p:nvSpPr>
          <p:spPr>
            <a:xfrm>
              <a:off x="0" y="2133599"/>
              <a:ext cx="12192000" cy="3428999"/>
            </a:xfrm>
            <a:prstGeom prst="rect">
              <a:avLst/>
            </a:prstGeom>
            <a:solidFill>
              <a:schemeClr val="bg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55BD9EA9-E8A0-4381-8648-4285BAB8425E}"/>
              </a:ext>
            </a:extLst>
          </p:cNvPr>
          <p:cNvSpPr txBox="1"/>
          <p:nvPr/>
        </p:nvSpPr>
        <p:spPr>
          <a:xfrm>
            <a:off x="607192" y="542354"/>
            <a:ext cx="3736208" cy="6491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b="1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chemeClr val="bg1"/>
                </a:solidFill>
                <a:latin typeface="Avenir Black"/>
                <a:cs typeface="Times New Roman" charset="0"/>
              </a:rPr>
              <a:t>Annuity / Income Rider 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574CFA">
                    <a:lumMod val="60000"/>
                    <a:lumOff val="40000"/>
                    <a:alpha val="0"/>
                  </a:srgbClr>
                </a:solidFill>
              </a:ln>
              <a:solidFill>
                <a:schemeClr val="bg1"/>
              </a:solidFill>
              <a:effectLst/>
              <a:uLnTx/>
              <a:uFillTx/>
              <a:latin typeface="Avenir Black"/>
              <a:cs typeface="Times New Roman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3100CD1-CE7C-438A-8BF5-3176C98DB12E}"/>
              </a:ext>
            </a:extLst>
          </p:cNvPr>
          <p:cNvSpPr txBox="1"/>
          <p:nvPr/>
        </p:nvSpPr>
        <p:spPr>
          <a:xfrm>
            <a:off x="612549" y="1212616"/>
            <a:ext cx="189863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800" b="1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chemeClr val="accent3"/>
                </a:solidFill>
                <a:latin typeface="Avenir Black"/>
                <a:cs typeface="Times New Roman" charset="0"/>
              </a:rPr>
              <a:t>$670,000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rgbClr val="574CFA">
                    <a:lumMod val="60000"/>
                    <a:lumOff val="40000"/>
                    <a:alpha val="0"/>
                  </a:srgbClr>
                </a:solidFill>
              </a:ln>
              <a:solidFill>
                <a:schemeClr val="accent3"/>
              </a:solidFill>
              <a:effectLst/>
              <a:uLnTx/>
              <a:uFillTx/>
              <a:latin typeface="Avenir Black"/>
              <a:cs typeface="Times New Roman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C98ECC0-D998-41C3-BFAC-815625E58ED1}"/>
              </a:ext>
            </a:extLst>
          </p:cNvPr>
          <p:cNvSpPr txBox="1"/>
          <p:nvPr/>
        </p:nvSpPr>
        <p:spPr>
          <a:xfrm>
            <a:off x="4506260" y="552562"/>
            <a:ext cx="5056840" cy="610237"/>
          </a:xfrm>
          <a:prstGeom prst="roundRect">
            <a:avLst>
              <a:gd name="adj" fmla="val 50000"/>
            </a:avLst>
          </a:prstGeom>
          <a:solidFill>
            <a:srgbClr val="000044"/>
          </a:solidFill>
        </p:spPr>
        <p:txBody>
          <a:bodyPr wrap="square" tIns="18288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b="1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chemeClr val="bg1"/>
                </a:solidFill>
                <a:latin typeface="Avenir Black"/>
                <a:cs typeface="Times New Roman" charset="0"/>
              </a:rPr>
              <a:t>Simplified Accumulation Annuity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574CFA">
                    <a:lumMod val="60000"/>
                    <a:lumOff val="40000"/>
                    <a:alpha val="0"/>
                  </a:srgbClr>
                </a:solidFill>
              </a:ln>
              <a:solidFill>
                <a:schemeClr val="bg1"/>
              </a:solidFill>
              <a:effectLst/>
              <a:uLnTx/>
              <a:uFillTx/>
              <a:latin typeface="Avenir Black"/>
              <a:cs typeface="Times New Roman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31CA9CF-4D35-45CD-85FD-756E559B454A}"/>
              </a:ext>
            </a:extLst>
          </p:cNvPr>
          <p:cNvSpPr txBox="1"/>
          <p:nvPr/>
        </p:nvSpPr>
        <p:spPr>
          <a:xfrm>
            <a:off x="4541126" y="1229380"/>
            <a:ext cx="18596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800" b="1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rgbClr val="000044"/>
                </a:solidFill>
                <a:latin typeface="Avenir Black"/>
                <a:cs typeface="Times New Roman" charset="0"/>
              </a:rPr>
              <a:t>$670,000</a:t>
            </a:r>
            <a:endParaRPr lang="tr-TR" sz="2800" b="1" dirty="0">
              <a:ln>
                <a:solidFill>
                  <a:srgbClr val="574CFA">
                    <a:lumMod val="60000"/>
                    <a:lumOff val="40000"/>
                    <a:alpha val="0"/>
                  </a:srgbClr>
                </a:solidFill>
              </a:ln>
              <a:solidFill>
                <a:srgbClr val="000044"/>
              </a:solidFill>
              <a:latin typeface="Avenir Black"/>
              <a:cs typeface="Times New Roman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09C508-B1D8-4462-8838-82980B241AE1}"/>
              </a:ext>
            </a:extLst>
          </p:cNvPr>
          <p:cNvGrpSpPr/>
          <p:nvPr/>
        </p:nvGrpSpPr>
        <p:grpSpPr>
          <a:xfrm>
            <a:off x="1695682" y="2438403"/>
            <a:ext cx="8799598" cy="3124197"/>
            <a:chOff x="1695682" y="2438403"/>
            <a:chExt cx="8799598" cy="312419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BEEAAD7-8B35-4831-9200-03E4415F58E1}"/>
                </a:ext>
              </a:extLst>
            </p:cNvPr>
            <p:cNvCxnSpPr/>
            <p:nvPr/>
          </p:nvCxnSpPr>
          <p:spPr>
            <a:xfrm flipH="1" flipV="1">
              <a:off x="1695682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34CF0FE-B5B3-4B82-8BCC-02EF193848A7}"/>
                </a:ext>
              </a:extLst>
            </p:cNvPr>
            <p:cNvCxnSpPr/>
            <p:nvPr/>
          </p:nvCxnSpPr>
          <p:spPr>
            <a:xfrm flipH="1" flipV="1">
              <a:off x="3455186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263B635-D8C4-4FBB-A9A1-AD9EDBAD4DC3}"/>
                </a:ext>
              </a:extLst>
            </p:cNvPr>
            <p:cNvCxnSpPr/>
            <p:nvPr/>
          </p:nvCxnSpPr>
          <p:spPr>
            <a:xfrm flipH="1" flipV="1">
              <a:off x="5214690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6D8DCB3-4AAD-4DB0-9CF4-736A1A1D4F44}"/>
                </a:ext>
              </a:extLst>
            </p:cNvPr>
            <p:cNvCxnSpPr/>
            <p:nvPr/>
          </p:nvCxnSpPr>
          <p:spPr>
            <a:xfrm flipH="1" flipV="1">
              <a:off x="6974194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A28F5CA-3DA1-4CC0-9960-44B090FE2EEF}"/>
                </a:ext>
              </a:extLst>
            </p:cNvPr>
            <p:cNvCxnSpPr/>
            <p:nvPr/>
          </p:nvCxnSpPr>
          <p:spPr>
            <a:xfrm flipH="1" flipV="1">
              <a:off x="8733698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A75AE94-65E4-4632-9554-0BD90D61A95B}"/>
                </a:ext>
              </a:extLst>
            </p:cNvPr>
            <p:cNvCxnSpPr/>
            <p:nvPr/>
          </p:nvCxnSpPr>
          <p:spPr>
            <a:xfrm flipH="1" flipV="1">
              <a:off x="10493203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43E8C7C-2916-4870-9BB1-0672212F8A89}"/>
              </a:ext>
            </a:extLst>
          </p:cNvPr>
          <p:cNvGrpSpPr/>
          <p:nvPr/>
        </p:nvGrpSpPr>
        <p:grpSpPr>
          <a:xfrm>
            <a:off x="0" y="2117243"/>
            <a:ext cx="1216600" cy="3253432"/>
            <a:chOff x="0" y="2117243"/>
            <a:chExt cx="1216600" cy="3253432"/>
          </a:xfrm>
        </p:grpSpPr>
        <p:sp>
          <p:nvSpPr>
            <p:cNvPr id="155" name="TextBox 16">
              <a:extLst>
                <a:ext uri="{FF2B5EF4-FFF2-40B4-BE49-F238E27FC236}">
                  <a16:creationId xmlns:a16="http://schemas.microsoft.com/office/drawing/2014/main" id="{20452113-48EE-4118-A30A-109607D51BB1}"/>
                </a:ext>
              </a:extLst>
            </p:cNvPr>
            <p:cNvSpPr txBox="1"/>
            <p:nvPr/>
          </p:nvSpPr>
          <p:spPr>
            <a:xfrm>
              <a:off x="0" y="5139843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$200K</a:t>
              </a:r>
            </a:p>
          </p:txBody>
        </p:sp>
        <p:sp>
          <p:nvSpPr>
            <p:cNvPr id="156" name="TextBox 16">
              <a:extLst>
                <a:ext uri="{FF2B5EF4-FFF2-40B4-BE49-F238E27FC236}">
                  <a16:creationId xmlns:a16="http://schemas.microsoft.com/office/drawing/2014/main" id="{2D3E5471-501F-420A-BA1B-AD15F3154C7D}"/>
                </a:ext>
              </a:extLst>
            </p:cNvPr>
            <p:cNvSpPr txBox="1"/>
            <p:nvPr/>
          </p:nvSpPr>
          <p:spPr>
            <a:xfrm>
              <a:off x="0" y="4803995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$400K</a:t>
              </a:r>
            </a:p>
          </p:txBody>
        </p:sp>
        <p:sp>
          <p:nvSpPr>
            <p:cNvPr id="157" name="TextBox 16">
              <a:extLst>
                <a:ext uri="{FF2B5EF4-FFF2-40B4-BE49-F238E27FC236}">
                  <a16:creationId xmlns:a16="http://schemas.microsoft.com/office/drawing/2014/main" id="{3DD027D2-A17C-49AD-86DA-7CB19DE54B37}"/>
                </a:ext>
              </a:extLst>
            </p:cNvPr>
            <p:cNvSpPr txBox="1"/>
            <p:nvPr/>
          </p:nvSpPr>
          <p:spPr>
            <a:xfrm>
              <a:off x="0" y="4468151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$600K</a:t>
              </a:r>
            </a:p>
          </p:txBody>
        </p:sp>
        <p:sp>
          <p:nvSpPr>
            <p:cNvPr id="158" name="TextBox 16">
              <a:extLst>
                <a:ext uri="{FF2B5EF4-FFF2-40B4-BE49-F238E27FC236}">
                  <a16:creationId xmlns:a16="http://schemas.microsoft.com/office/drawing/2014/main" id="{6B577EF7-1B22-4797-B30F-21CCAA64A647}"/>
                </a:ext>
              </a:extLst>
            </p:cNvPr>
            <p:cNvSpPr txBox="1"/>
            <p:nvPr/>
          </p:nvSpPr>
          <p:spPr>
            <a:xfrm>
              <a:off x="0" y="4132307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$800K</a:t>
              </a:r>
            </a:p>
          </p:txBody>
        </p:sp>
        <p:sp>
          <p:nvSpPr>
            <p:cNvPr id="159" name="TextBox 16">
              <a:extLst>
                <a:ext uri="{FF2B5EF4-FFF2-40B4-BE49-F238E27FC236}">
                  <a16:creationId xmlns:a16="http://schemas.microsoft.com/office/drawing/2014/main" id="{AF777475-76EE-4B1B-9BEC-6EA7DB479EBA}"/>
                </a:ext>
              </a:extLst>
            </p:cNvPr>
            <p:cNvSpPr txBox="1"/>
            <p:nvPr/>
          </p:nvSpPr>
          <p:spPr>
            <a:xfrm>
              <a:off x="0" y="3796463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$1M</a:t>
              </a:r>
            </a:p>
          </p:txBody>
        </p:sp>
        <p:sp>
          <p:nvSpPr>
            <p:cNvPr id="160" name="TextBox 16">
              <a:extLst>
                <a:ext uri="{FF2B5EF4-FFF2-40B4-BE49-F238E27FC236}">
                  <a16:creationId xmlns:a16="http://schemas.microsoft.com/office/drawing/2014/main" id="{C2716ED8-751E-49E2-B85A-6E92C90D5718}"/>
                </a:ext>
              </a:extLst>
            </p:cNvPr>
            <p:cNvSpPr txBox="1"/>
            <p:nvPr/>
          </p:nvSpPr>
          <p:spPr>
            <a:xfrm>
              <a:off x="0" y="3460619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$1.2M</a:t>
              </a:r>
            </a:p>
          </p:txBody>
        </p:sp>
        <p:sp>
          <p:nvSpPr>
            <p:cNvPr id="161" name="TextBox 16">
              <a:extLst>
                <a:ext uri="{FF2B5EF4-FFF2-40B4-BE49-F238E27FC236}">
                  <a16:creationId xmlns:a16="http://schemas.microsoft.com/office/drawing/2014/main" id="{813C6D4B-E766-44F1-A779-54EB18D5B27F}"/>
                </a:ext>
              </a:extLst>
            </p:cNvPr>
            <p:cNvSpPr txBox="1"/>
            <p:nvPr/>
          </p:nvSpPr>
          <p:spPr>
            <a:xfrm>
              <a:off x="0" y="3124775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$1.4M</a:t>
              </a:r>
            </a:p>
          </p:txBody>
        </p:sp>
        <p:sp>
          <p:nvSpPr>
            <p:cNvPr id="162" name="TextBox 16">
              <a:extLst>
                <a:ext uri="{FF2B5EF4-FFF2-40B4-BE49-F238E27FC236}">
                  <a16:creationId xmlns:a16="http://schemas.microsoft.com/office/drawing/2014/main" id="{A34F6550-8BF3-4140-8112-461EBD405308}"/>
                </a:ext>
              </a:extLst>
            </p:cNvPr>
            <p:cNvSpPr txBox="1"/>
            <p:nvPr/>
          </p:nvSpPr>
          <p:spPr>
            <a:xfrm>
              <a:off x="0" y="2788931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$1.6M</a:t>
              </a:r>
            </a:p>
          </p:txBody>
        </p:sp>
        <p:sp>
          <p:nvSpPr>
            <p:cNvPr id="163" name="TextBox 16">
              <a:extLst>
                <a:ext uri="{FF2B5EF4-FFF2-40B4-BE49-F238E27FC236}">
                  <a16:creationId xmlns:a16="http://schemas.microsoft.com/office/drawing/2014/main" id="{DBC407D7-8DC1-4D6A-B3F6-C96ADEF26A7A}"/>
                </a:ext>
              </a:extLst>
            </p:cNvPr>
            <p:cNvSpPr txBox="1"/>
            <p:nvPr/>
          </p:nvSpPr>
          <p:spPr>
            <a:xfrm>
              <a:off x="0" y="2453087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$1.8M</a:t>
              </a:r>
            </a:p>
          </p:txBody>
        </p:sp>
        <p:sp>
          <p:nvSpPr>
            <p:cNvPr id="164" name="TextBox 16">
              <a:extLst>
                <a:ext uri="{FF2B5EF4-FFF2-40B4-BE49-F238E27FC236}">
                  <a16:creationId xmlns:a16="http://schemas.microsoft.com/office/drawing/2014/main" id="{9AF57AC0-AE89-4906-BF49-CDE1FA0A3B66}"/>
                </a:ext>
              </a:extLst>
            </p:cNvPr>
            <p:cNvSpPr txBox="1"/>
            <p:nvPr/>
          </p:nvSpPr>
          <p:spPr>
            <a:xfrm>
              <a:off x="0" y="2117243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$2M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95B0C7-56F5-456D-8298-7CA32F69D825}"/>
              </a:ext>
            </a:extLst>
          </p:cNvPr>
          <p:cNvGrpSpPr/>
          <p:nvPr/>
        </p:nvGrpSpPr>
        <p:grpSpPr>
          <a:xfrm>
            <a:off x="1695680" y="4720966"/>
            <a:ext cx="8337678" cy="840978"/>
            <a:chOff x="1695680" y="4720966"/>
            <a:chExt cx="8337678" cy="840978"/>
          </a:xfrm>
        </p:grpSpPr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66BAA837-D83F-478B-8DBB-FB81439E79A5}"/>
                </a:ext>
              </a:extLst>
            </p:cNvPr>
            <p:cNvSpPr/>
            <p:nvPr/>
          </p:nvSpPr>
          <p:spPr>
            <a:xfrm>
              <a:off x="5210279" y="4878824"/>
              <a:ext cx="1763588" cy="683119"/>
            </a:xfrm>
            <a:custGeom>
              <a:avLst/>
              <a:gdLst>
                <a:gd name="connsiteX0" fmla="*/ 0 w 1763588"/>
                <a:gd name="connsiteY0" fmla="*/ 0 h 1706905"/>
                <a:gd name="connsiteX1" fmla="*/ 658481 w 1763588"/>
                <a:gd name="connsiteY1" fmla="*/ 181271 h 1706905"/>
                <a:gd name="connsiteX2" fmla="*/ 1763588 w 1763588"/>
                <a:gd name="connsiteY2" fmla="*/ 507179 h 1706905"/>
                <a:gd name="connsiteX3" fmla="*/ 1763588 w 1763588"/>
                <a:gd name="connsiteY3" fmla="*/ 1706905 h 1706905"/>
                <a:gd name="connsiteX4" fmla="*/ 658481 w 1763588"/>
                <a:gd name="connsiteY4" fmla="*/ 1706905 h 1706905"/>
                <a:gd name="connsiteX5" fmla="*/ 0 w 1763588"/>
                <a:gd name="connsiteY5" fmla="*/ 1706905 h 17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3588" h="1706905">
                  <a:moveTo>
                    <a:pt x="0" y="0"/>
                  </a:moveTo>
                  <a:lnTo>
                    <a:pt x="658481" y="181271"/>
                  </a:lnTo>
                  <a:lnTo>
                    <a:pt x="1763588" y="507179"/>
                  </a:lnTo>
                  <a:lnTo>
                    <a:pt x="1763588" y="1706905"/>
                  </a:lnTo>
                  <a:lnTo>
                    <a:pt x="658481" y="1706905"/>
                  </a:lnTo>
                  <a:lnTo>
                    <a:pt x="0" y="170690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84894C2-7133-4ABA-9F65-D98CE22B4D9E}"/>
                </a:ext>
              </a:extLst>
            </p:cNvPr>
            <p:cNvSpPr/>
            <p:nvPr/>
          </p:nvSpPr>
          <p:spPr>
            <a:xfrm>
              <a:off x="6975173" y="5081956"/>
              <a:ext cx="1758526" cy="479988"/>
            </a:xfrm>
            <a:custGeom>
              <a:avLst/>
              <a:gdLst>
                <a:gd name="connsiteX0" fmla="*/ 0 w 1758526"/>
                <a:gd name="connsiteY0" fmla="*/ 0 h 1199341"/>
                <a:gd name="connsiteX1" fmla="*/ 975886 w 1758526"/>
                <a:gd name="connsiteY1" fmla="*/ 287799 h 1199341"/>
                <a:gd name="connsiteX2" fmla="*/ 1758526 w 1758526"/>
                <a:gd name="connsiteY2" fmla="*/ 525821 h 1199341"/>
                <a:gd name="connsiteX3" fmla="*/ 1758526 w 1758526"/>
                <a:gd name="connsiteY3" fmla="*/ 1199341 h 1199341"/>
                <a:gd name="connsiteX4" fmla="*/ 975886 w 1758526"/>
                <a:gd name="connsiteY4" fmla="*/ 1199341 h 1199341"/>
                <a:gd name="connsiteX5" fmla="*/ 0 w 1758526"/>
                <a:gd name="connsiteY5" fmla="*/ 1199341 h 119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526" h="1199341">
                  <a:moveTo>
                    <a:pt x="0" y="0"/>
                  </a:moveTo>
                  <a:lnTo>
                    <a:pt x="975886" y="287799"/>
                  </a:lnTo>
                  <a:lnTo>
                    <a:pt x="1758526" y="525821"/>
                  </a:lnTo>
                  <a:lnTo>
                    <a:pt x="1758526" y="1199341"/>
                  </a:lnTo>
                  <a:lnTo>
                    <a:pt x="975886" y="1199341"/>
                  </a:lnTo>
                  <a:lnTo>
                    <a:pt x="0" y="1199341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55BC6B3E-1C8C-48D4-8E5B-15B1C8C1D70A}"/>
                </a:ext>
              </a:extLst>
            </p:cNvPr>
            <p:cNvSpPr/>
            <p:nvPr/>
          </p:nvSpPr>
          <p:spPr>
            <a:xfrm>
              <a:off x="8737131" y="5292812"/>
              <a:ext cx="1296227" cy="269132"/>
            </a:xfrm>
            <a:custGeom>
              <a:avLst/>
              <a:gdLst>
                <a:gd name="connsiteX0" fmla="*/ 0 w 1296227"/>
                <a:gd name="connsiteY0" fmla="*/ 0 h 672477"/>
                <a:gd name="connsiteX1" fmla="*/ 1296227 w 1296227"/>
                <a:gd name="connsiteY1" fmla="*/ 394217 h 672477"/>
                <a:gd name="connsiteX2" fmla="*/ 1296227 w 1296227"/>
                <a:gd name="connsiteY2" fmla="*/ 672477 h 672477"/>
                <a:gd name="connsiteX3" fmla="*/ 0 w 1296227"/>
                <a:gd name="connsiteY3" fmla="*/ 672477 h 67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227" h="672477">
                  <a:moveTo>
                    <a:pt x="0" y="0"/>
                  </a:moveTo>
                  <a:lnTo>
                    <a:pt x="1296227" y="394217"/>
                  </a:lnTo>
                  <a:lnTo>
                    <a:pt x="1296227" y="672477"/>
                  </a:lnTo>
                  <a:lnTo>
                    <a:pt x="0" y="672477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CAFCF4AE-D60A-4A2C-BA74-55EA3E209E07}"/>
                </a:ext>
              </a:extLst>
            </p:cNvPr>
            <p:cNvSpPr/>
            <p:nvPr/>
          </p:nvSpPr>
          <p:spPr>
            <a:xfrm>
              <a:off x="3455510" y="4720966"/>
              <a:ext cx="1754769" cy="840978"/>
            </a:xfrm>
            <a:custGeom>
              <a:avLst/>
              <a:gdLst>
                <a:gd name="connsiteX0" fmla="*/ 321937 w 1754769"/>
                <a:gd name="connsiteY0" fmla="*/ 0 h 2101345"/>
                <a:gd name="connsiteX1" fmla="*/ 1754769 w 1754769"/>
                <a:gd name="connsiteY1" fmla="*/ 394440 h 2101345"/>
                <a:gd name="connsiteX2" fmla="*/ 1754769 w 1754769"/>
                <a:gd name="connsiteY2" fmla="*/ 2101345 h 2101345"/>
                <a:gd name="connsiteX3" fmla="*/ 321937 w 1754769"/>
                <a:gd name="connsiteY3" fmla="*/ 2101345 h 2101345"/>
                <a:gd name="connsiteX4" fmla="*/ 0 w 1754769"/>
                <a:gd name="connsiteY4" fmla="*/ 2101345 h 2101345"/>
                <a:gd name="connsiteX5" fmla="*/ 0 w 1754769"/>
                <a:gd name="connsiteY5" fmla="*/ 16319 h 21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4769" h="2101345">
                  <a:moveTo>
                    <a:pt x="321937" y="0"/>
                  </a:moveTo>
                  <a:lnTo>
                    <a:pt x="1754769" y="394440"/>
                  </a:lnTo>
                  <a:lnTo>
                    <a:pt x="1754769" y="2101345"/>
                  </a:lnTo>
                  <a:lnTo>
                    <a:pt x="321937" y="2101345"/>
                  </a:lnTo>
                  <a:lnTo>
                    <a:pt x="0" y="2101345"/>
                  </a:lnTo>
                  <a:lnTo>
                    <a:pt x="0" y="16319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108A673C-0062-4E8E-BA4A-537590FDE714}"/>
                </a:ext>
              </a:extLst>
            </p:cNvPr>
            <p:cNvSpPr/>
            <p:nvPr/>
          </p:nvSpPr>
          <p:spPr>
            <a:xfrm>
              <a:off x="1695680" y="4727523"/>
              <a:ext cx="1758526" cy="834421"/>
            </a:xfrm>
            <a:custGeom>
              <a:avLst/>
              <a:gdLst>
                <a:gd name="connsiteX0" fmla="*/ 1758526 w 1758526"/>
                <a:gd name="connsiteY0" fmla="*/ 0 h 2084960"/>
                <a:gd name="connsiteX1" fmla="*/ 1758526 w 1758526"/>
                <a:gd name="connsiteY1" fmla="*/ 2084960 h 2084960"/>
                <a:gd name="connsiteX2" fmla="*/ 0 w 1758526"/>
                <a:gd name="connsiteY2" fmla="*/ 2084960 h 2084960"/>
                <a:gd name="connsiteX3" fmla="*/ 0 w 1758526"/>
                <a:gd name="connsiteY3" fmla="*/ 89136 h 208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8526" h="2084960">
                  <a:moveTo>
                    <a:pt x="1758526" y="0"/>
                  </a:moveTo>
                  <a:lnTo>
                    <a:pt x="1758526" y="2084960"/>
                  </a:lnTo>
                  <a:lnTo>
                    <a:pt x="0" y="2084960"/>
                  </a:lnTo>
                  <a:lnTo>
                    <a:pt x="0" y="89136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>
                <a:solidFill>
                  <a:srgbClr val="FFFFFF"/>
                </a:solidFill>
                <a:latin typeface="Times New Roman" charset="0"/>
                <a:cs typeface="Times New Roman" charset="0"/>
              </a:endParaRPr>
            </a:p>
          </p:txBody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7DC796D-A7B9-49FD-ACCC-BDA181FF652D}"/>
              </a:ext>
            </a:extLst>
          </p:cNvPr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gradFill>
            <a:gsLst>
              <a:gs pos="100000">
                <a:srgbClr val="FBFBFB"/>
              </a:gs>
              <a:gs pos="0">
                <a:srgbClr val="E6E6E6">
                  <a:lumMod val="15000"/>
                  <a:lumOff val="85000"/>
                </a:srgbClr>
              </a:gs>
            </a:gsLst>
            <a:lin ang="2700000" scaled="1"/>
          </a:gra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962DACE2-0323-4B8F-A263-42C4C79EA4D0}"/>
              </a:ext>
            </a:extLst>
          </p:cNvPr>
          <p:cNvSpPr/>
          <p:nvPr/>
        </p:nvSpPr>
        <p:spPr>
          <a:xfrm>
            <a:off x="1357399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CC907063-8A3B-446F-A918-95A3FCCB7DD2}"/>
              </a:ext>
            </a:extLst>
          </p:cNvPr>
          <p:cNvSpPr/>
          <p:nvPr/>
        </p:nvSpPr>
        <p:spPr>
          <a:xfrm>
            <a:off x="3116696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70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37026663-0E93-4C63-9BCA-DB066EE66DDC}"/>
              </a:ext>
            </a:extLst>
          </p:cNvPr>
          <p:cNvSpPr/>
          <p:nvPr/>
        </p:nvSpPr>
        <p:spPr>
          <a:xfrm>
            <a:off x="4875993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75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chemeClr val="tx2"/>
              </a:solidFill>
              <a:effectLst/>
              <a:uLnTx/>
              <a:uFillTx/>
              <a:latin typeface="NimbusSanL" panose="00000800000000000000" pitchFamily="50" charset="0"/>
              <a:ea typeface="+mn-ea"/>
              <a:cs typeface="+mn-cs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F228C537-62E6-4B2D-B6CB-1530C2289555}"/>
              </a:ext>
            </a:extLst>
          </p:cNvPr>
          <p:cNvSpPr/>
          <p:nvPr/>
        </p:nvSpPr>
        <p:spPr>
          <a:xfrm>
            <a:off x="6635290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80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chemeClr val="tx2"/>
              </a:solidFill>
              <a:effectLst/>
              <a:uLnTx/>
              <a:uFillTx/>
              <a:latin typeface="NimbusSanL" panose="00000800000000000000" pitchFamily="50" charset="0"/>
              <a:ea typeface="+mn-ea"/>
              <a:cs typeface="+mn-cs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0404BDBF-AE05-47C9-A5A3-BCD01F56A6C7}"/>
              </a:ext>
            </a:extLst>
          </p:cNvPr>
          <p:cNvSpPr/>
          <p:nvPr/>
        </p:nvSpPr>
        <p:spPr>
          <a:xfrm>
            <a:off x="8394587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85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DF2B382B-F74F-48FE-8B1A-9E753332F25A}"/>
              </a:ext>
            </a:extLst>
          </p:cNvPr>
          <p:cNvSpPr/>
          <p:nvPr/>
        </p:nvSpPr>
        <p:spPr>
          <a:xfrm>
            <a:off x="10153882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90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0D042AC-0FEB-4F49-9C2E-15E085EC31A6}"/>
              </a:ext>
            </a:extLst>
          </p:cNvPr>
          <p:cNvCxnSpPr>
            <a:cxnSpLocks/>
          </p:cNvCxnSpPr>
          <p:nvPr/>
        </p:nvCxnSpPr>
        <p:spPr>
          <a:xfrm>
            <a:off x="0" y="5562600"/>
            <a:ext cx="12192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68E0988-6100-4261-BF78-90042EB11DDE}"/>
              </a:ext>
            </a:extLst>
          </p:cNvPr>
          <p:cNvSpPr txBox="1"/>
          <p:nvPr/>
        </p:nvSpPr>
        <p:spPr>
          <a:xfrm>
            <a:off x="7034295" y="1172836"/>
            <a:ext cx="25288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noFill/>
                <a:latin typeface="Avenir Black"/>
                <a:cs typeface="Times New Roman" charset="0"/>
              </a:rPr>
              <a:t>$2,009,723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2D60ACE-7B0B-498B-A894-AA7F8997D468}"/>
              </a:ext>
            </a:extLst>
          </p:cNvPr>
          <p:cNvSpPr txBox="1"/>
          <p:nvPr/>
        </p:nvSpPr>
        <p:spPr>
          <a:xfrm>
            <a:off x="6543456" y="1234391"/>
            <a:ext cx="21814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rgbClr val="000044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$1,340,367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rgbClr val="000044"/>
                </a:solidFill>
                <a:effectLst/>
                <a:uLnTx/>
                <a:uFillTx/>
                <a:latin typeface="Avenir Black"/>
                <a:cs typeface="Times New Roman" charset="0"/>
              </a:rPr>
              <a:t> </a:t>
            </a:r>
            <a:endParaRPr lang="en-001" dirty="0">
              <a:solidFill>
                <a:srgbClr val="000044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8C4D59C-9F74-4DBC-9DF5-3EC1D6BAEC4F}"/>
              </a:ext>
            </a:extLst>
          </p:cNvPr>
          <p:cNvSpPr txBox="1"/>
          <p:nvPr/>
        </p:nvSpPr>
        <p:spPr>
          <a:xfrm>
            <a:off x="6286500" y="1234391"/>
            <a:ext cx="342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rgbClr val="000044"/>
                </a:solidFill>
                <a:effectLst/>
                <a:uLnTx/>
                <a:uFillTx/>
                <a:latin typeface="Avenir Black"/>
                <a:cs typeface="Times New Roman" charset="0"/>
              </a:rPr>
              <a:t>+</a:t>
            </a:r>
            <a:endParaRPr lang="en-001" dirty="0">
              <a:solidFill>
                <a:srgbClr val="00004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917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Wor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4.58333E-6 0.01922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4.58333E-6 0.01922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2.08333E-7 0.01921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-1.45833E-6 0.01921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2.70833E-6 0.01921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3.33333E-6 0.01921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6" grpId="1" animBg="1"/>
      <p:bldP spid="85" grpId="0"/>
      <p:bldP spid="85" grpId="1"/>
      <p:bldP spid="86" grpId="0" animBg="1"/>
      <p:bldP spid="86" grpId="1" animBg="1"/>
      <p:bldP spid="87" grpId="0"/>
      <p:bldP spid="87" grpId="1"/>
      <p:bldP spid="71" grpId="0"/>
      <p:bldP spid="71" grpId="1"/>
      <p:bldP spid="72" grpId="0"/>
      <p:bldP spid="72" grpId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A1BC62A4-222D-49E9-A6CB-1A2639A41FB1}"/>
              </a:ext>
            </a:extLst>
          </p:cNvPr>
          <p:cNvGrpSpPr/>
          <p:nvPr/>
        </p:nvGrpSpPr>
        <p:grpSpPr>
          <a:xfrm>
            <a:off x="0" y="2133599"/>
            <a:ext cx="12192000" cy="3428999"/>
            <a:chOff x="0" y="2133599"/>
            <a:chExt cx="12192000" cy="342899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D8494C6-61E9-49F1-BFEA-09AD2158A82E}"/>
                </a:ext>
              </a:extLst>
            </p:cNvPr>
            <p:cNvGrpSpPr/>
            <p:nvPr/>
          </p:nvGrpSpPr>
          <p:grpSpPr>
            <a:xfrm>
              <a:off x="0" y="2209800"/>
              <a:ext cx="12192000" cy="3048000"/>
              <a:chOff x="0" y="2209800"/>
              <a:chExt cx="12192000" cy="304800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752923A-0C91-42E9-AF3B-628553F0C0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5257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7AB7CBA-19C6-4F7F-BC9E-43BCA8D066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9530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B8C67C9-2C6C-45C2-9F93-EAA7AF046E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6482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A277572-A3F9-4B20-906C-B0E7190F1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3434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B054D6C-E6D8-4BEE-93F1-E812DDAFC1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0386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613B8D6-6566-4D53-BD7E-12DB64FC9A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733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2CE7DA1-1021-4096-830F-8529108CC4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4290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70A3CBB-2E3C-4790-ADD8-E08CE6D85D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1242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2CBF4D3-CCC3-4B76-925F-6A71691596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8194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AD85EF7-6220-4F8D-B998-F555276B77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5146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8F83292-A99E-45A0-94A1-98058839F5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09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FB7034B-7ACB-428F-AD3E-FBE31D11A360}"/>
                </a:ext>
              </a:extLst>
            </p:cNvPr>
            <p:cNvSpPr/>
            <p:nvPr/>
          </p:nvSpPr>
          <p:spPr>
            <a:xfrm>
              <a:off x="0" y="2133599"/>
              <a:ext cx="12192000" cy="3428999"/>
            </a:xfrm>
            <a:prstGeom prst="rect">
              <a:avLst/>
            </a:prstGeom>
            <a:solidFill>
              <a:schemeClr val="bg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889C12-AE70-47D6-AFB3-400C090EB6A0}"/>
              </a:ext>
            </a:extLst>
          </p:cNvPr>
          <p:cNvGrpSpPr/>
          <p:nvPr/>
        </p:nvGrpSpPr>
        <p:grpSpPr>
          <a:xfrm>
            <a:off x="9715500" y="540920"/>
            <a:ext cx="3001428" cy="1173580"/>
            <a:chOff x="8716920" y="223647"/>
            <a:chExt cx="3001428" cy="117358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71D3691-721E-42B7-8A13-4BDB71CE77AD}"/>
                </a:ext>
              </a:extLst>
            </p:cNvPr>
            <p:cNvSpPr txBox="1"/>
            <p:nvPr/>
          </p:nvSpPr>
          <p:spPr>
            <a:xfrm>
              <a:off x="8716920" y="223647"/>
              <a:ext cx="30014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sz="2400" b="1" dirty="0">
                  <a:ln>
                    <a:solidFill>
                      <a:srgbClr val="574CFA">
                        <a:lumMod val="60000"/>
                        <a:lumOff val="40000"/>
                        <a:alpha val="0"/>
                      </a:srgbClr>
                    </a:solidFill>
                  </a:ln>
                  <a:latin typeface="Avenir Black"/>
                  <a:cs typeface="Times New Roman" charset="0"/>
                </a:rPr>
                <a:t>An Increase of</a:t>
              </a:r>
              <a:endParaRPr lang="en-US" sz="2400" b="1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chemeClr val="accent1"/>
                </a:solidFill>
                <a:latin typeface="Avenir Black"/>
                <a:cs typeface="Times New Roman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A3372E0-9528-425D-946D-9EBFAF3D3FC1}"/>
                </a:ext>
              </a:extLst>
            </p:cNvPr>
            <p:cNvSpPr txBox="1"/>
            <p:nvPr/>
          </p:nvSpPr>
          <p:spPr>
            <a:xfrm>
              <a:off x="8716920" y="566230"/>
              <a:ext cx="2064238" cy="8309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US" sz="4800" b="1" dirty="0">
                  <a:ln>
                    <a:solidFill>
                      <a:srgbClr val="574CFA">
                        <a:lumMod val="60000"/>
                        <a:lumOff val="40000"/>
                        <a:alpha val="0"/>
                      </a:srgbClr>
                    </a:solidFill>
                  </a:ln>
                  <a:solidFill>
                    <a:srgbClr val="000044"/>
                  </a:solidFill>
                  <a:latin typeface="Avenir Black"/>
                  <a:cs typeface="Times New Roman" charset="0"/>
                </a:rPr>
                <a:t>300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574CFA">
                        <a:lumMod val="60000"/>
                        <a:lumOff val="40000"/>
                        <a:alpha val="0"/>
                      </a:srgbClr>
                    </a:solidFill>
                  </a:ln>
                  <a:solidFill>
                    <a:srgbClr val="000044"/>
                  </a:solidFill>
                  <a:effectLst/>
                  <a:uLnTx/>
                  <a:uFillTx/>
                  <a:latin typeface="Avenir Black"/>
                  <a:ea typeface="+mn-ea"/>
                  <a:cs typeface="Times New Roman" charset="0"/>
                </a:rPr>
                <a:t>%</a:t>
              </a:r>
              <a:endParaRPr lang="en-US" sz="4000" dirty="0">
                <a:solidFill>
                  <a:srgbClr val="000044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09C508-B1D8-4462-8838-82980B241AE1}"/>
              </a:ext>
            </a:extLst>
          </p:cNvPr>
          <p:cNvGrpSpPr/>
          <p:nvPr/>
        </p:nvGrpSpPr>
        <p:grpSpPr>
          <a:xfrm>
            <a:off x="1695682" y="2438403"/>
            <a:ext cx="8799598" cy="3124197"/>
            <a:chOff x="1695682" y="2438403"/>
            <a:chExt cx="8799598" cy="312419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BEEAAD7-8B35-4831-9200-03E4415F58E1}"/>
                </a:ext>
              </a:extLst>
            </p:cNvPr>
            <p:cNvCxnSpPr/>
            <p:nvPr/>
          </p:nvCxnSpPr>
          <p:spPr>
            <a:xfrm flipH="1" flipV="1">
              <a:off x="1695682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34CF0FE-B5B3-4B82-8BCC-02EF193848A7}"/>
                </a:ext>
              </a:extLst>
            </p:cNvPr>
            <p:cNvCxnSpPr/>
            <p:nvPr/>
          </p:nvCxnSpPr>
          <p:spPr>
            <a:xfrm flipH="1" flipV="1">
              <a:off x="3455186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263B635-D8C4-4FBB-A9A1-AD9EDBAD4DC3}"/>
                </a:ext>
              </a:extLst>
            </p:cNvPr>
            <p:cNvCxnSpPr/>
            <p:nvPr/>
          </p:nvCxnSpPr>
          <p:spPr>
            <a:xfrm flipH="1" flipV="1">
              <a:off x="5214690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6D8DCB3-4AAD-4DB0-9CF4-736A1A1D4F44}"/>
                </a:ext>
              </a:extLst>
            </p:cNvPr>
            <p:cNvCxnSpPr/>
            <p:nvPr/>
          </p:nvCxnSpPr>
          <p:spPr>
            <a:xfrm flipH="1" flipV="1">
              <a:off x="6974194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A28F5CA-3DA1-4CC0-9960-44B090FE2EEF}"/>
                </a:ext>
              </a:extLst>
            </p:cNvPr>
            <p:cNvCxnSpPr/>
            <p:nvPr/>
          </p:nvCxnSpPr>
          <p:spPr>
            <a:xfrm flipH="1" flipV="1">
              <a:off x="8733698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A75AE94-65E4-4632-9554-0BD90D61A95B}"/>
                </a:ext>
              </a:extLst>
            </p:cNvPr>
            <p:cNvCxnSpPr/>
            <p:nvPr/>
          </p:nvCxnSpPr>
          <p:spPr>
            <a:xfrm flipH="1" flipV="1">
              <a:off x="10493203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40C8F94-E9A2-46F1-B56E-0FEE721D72BE}"/>
              </a:ext>
            </a:extLst>
          </p:cNvPr>
          <p:cNvGrpSpPr/>
          <p:nvPr/>
        </p:nvGrpSpPr>
        <p:grpSpPr>
          <a:xfrm>
            <a:off x="1700872" y="2247681"/>
            <a:ext cx="8786210" cy="3314699"/>
            <a:chOff x="1700872" y="2247681"/>
            <a:chExt cx="8786210" cy="3314699"/>
          </a:xfrm>
        </p:grpSpPr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C80DD880-D5D5-4F2B-9BF0-2C84034BD663}"/>
                </a:ext>
              </a:extLst>
            </p:cNvPr>
            <p:cNvSpPr/>
            <p:nvPr/>
          </p:nvSpPr>
          <p:spPr>
            <a:xfrm>
              <a:off x="1700872" y="4972023"/>
              <a:ext cx="1753171" cy="590357"/>
            </a:xfrm>
            <a:custGeom>
              <a:avLst/>
              <a:gdLst>
                <a:gd name="connsiteX0" fmla="*/ 1753171 w 1753171"/>
                <a:gd name="connsiteY0" fmla="*/ 0 h 590357"/>
                <a:gd name="connsiteX1" fmla="*/ 1753171 w 1753171"/>
                <a:gd name="connsiteY1" fmla="*/ 590357 h 590357"/>
                <a:gd name="connsiteX2" fmla="*/ 0 w 1753171"/>
                <a:gd name="connsiteY2" fmla="*/ 590357 h 590357"/>
                <a:gd name="connsiteX3" fmla="*/ 0 w 1753171"/>
                <a:gd name="connsiteY3" fmla="*/ 209357 h 59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3171" h="590357">
                  <a:moveTo>
                    <a:pt x="1753171" y="0"/>
                  </a:moveTo>
                  <a:lnTo>
                    <a:pt x="1753171" y="590357"/>
                  </a:lnTo>
                  <a:lnTo>
                    <a:pt x="0" y="590357"/>
                  </a:lnTo>
                  <a:lnTo>
                    <a:pt x="0" y="209357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56B1990-1FA5-4CA4-AD3E-A809547623C3}"/>
                </a:ext>
              </a:extLst>
            </p:cNvPr>
            <p:cNvSpPr/>
            <p:nvPr/>
          </p:nvSpPr>
          <p:spPr>
            <a:xfrm>
              <a:off x="3455185" y="4656583"/>
              <a:ext cx="1758526" cy="905796"/>
            </a:xfrm>
            <a:custGeom>
              <a:avLst/>
              <a:gdLst>
                <a:gd name="connsiteX0" fmla="*/ 1758526 w 1758526"/>
                <a:gd name="connsiteY0" fmla="*/ 0 h 905796"/>
                <a:gd name="connsiteX1" fmla="*/ 1758526 w 1758526"/>
                <a:gd name="connsiteY1" fmla="*/ 905796 h 905796"/>
                <a:gd name="connsiteX2" fmla="*/ 1755262 w 1758526"/>
                <a:gd name="connsiteY2" fmla="*/ 905796 h 905796"/>
                <a:gd name="connsiteX3" fmla="*/ 474 w 1758526"/>
                <a:gd name="connsiteY3" fmla="*/ 905796 h 905796"/>
                <a:gd name="connsiteX4" fmla="*/ 0 w 1758526"/>
                <a:gd name="connsiteY4" fmla="*/ 905796 h 905796"/>
                <a:gd name="connsiteX5" fmla="*/ 0 w 1758526"/>
                <a:gd name="connsiteY5" fmla="*/ 315303 h 905796"/>
                <a:gd name="connsiteX6" fmla="*/ 474 w 1758526"/>
                <a:gd name="connsiteY6" fmla="*/ 315247 h 905796"/>
                <a:gd name="connsiteX7" fmla="*/ 1755262 w 1758526"/>
                <a:gd name="connsiteY7" fmla="*/ 921 h 90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8526" h="905796">
                  <a:moveTo>
                    <a:pt x="1758526" y="0"/>
                  </a:moveTo>
                  <a:lnTo>
                    <a:pt x="1758526" y="905796"/>
                  </a:lnTo>
                  <a:lnTo>
                    <a:pt x="1755262" y="905796"/>
                  </a:lnTo>
                  <a:lnTo>
                    <a:pt x="474" y="905796"/>
                  </a:lnTo>
                  <a:lnTo>
                    <a:pt x="0" y="905796"/>
                  </a:lnTo>
                  <a:lnTo>
                    <a:pt x="0" y="315303"/>
                  </a:lnTo>
                  <a:lnTo>
                    <a:pt x="474" y="315247"/>
                  </a:lnTo>
                  <a:lnTo>
                    <a:pt x="1755262" y="921"/>
                  </a:lnTo>
                  <a:close/>
                </a:path>
              </a:pathLst>
            </a:custGeom>
            <a:solidFill>
              <a:srgbClr val="000044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83809A21-B849-49C6-B927-517A7E8A17C0}"/>
                </a:ext>
              </a:extLst>
            </p:cNvPr>
            <p:cNvSpPr/>
            <p:nvPr/>
          </p:nvSpPr>
          <p:spPr>
            <a:xfrm>
              <a:off x="5215015" y="4158667"/>
              <a:ext cx="1758526" cy="1403712"/>
            </a:xfrm>
            <a:custGeom>
              <a:avLst/>
              <a:gdLst>
                <a:gd name="connsiteX0" fmla="*/ 1758526 w 1758526"/>
                <a:gd name="connsiteY0" fmla="*/ 0 h 1403712"/>
                <a:gd name="connsiteX1" fmla="*/ 1758526 w 1758526"/>
                <a:gd name="connsiteY1" fmla="*/ 1403712 h 1403712"/>
                <a:gd name="connsiteX2" fmla="*/ 1750220 w 1758526"/>
                <a:gd name="connsiteY2" fmla="*/ 1403712 h 1403712"/>
                <a:gd name="connsiteX3" fmla="*/ 0 w 1758526"/>
                <a:gd name="connsiteY3" fmla="*/ 1403712 h 1403712"/>
                <a:gd name="connsiteX4" fmla="*/ 0 w 1758526"/>
                <a:gd name="connsiteY4" fmla="*/ 497548 h 1403712"/>
                <a:gd name="connsiteX5" fmla="*/ 1750220 w 1758526"/>
                <a:gd name="connsiteY5" fmla="*/ 3537 h 140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526" h="1403712">
                  <a:moveTo>
                    <a:pt x="1758526" y="0"/>
                  </a:moveTo>
                  <a:lnTo>
                    <a:pt x="1758526" y="1403712"/>
                  </a:lnTo>
                  <a:lnTo>
                    <a:pt x="1750220" y="1403712"/>
                  </a:lnTo>
                  <a:lnTo>
                    <a:pt x="0" y="1403712"/>
                  </a:lnTo>
                  <a:lnTo>
                    <a:pt x="0" y="497548"/>
                  </a:lnTo>
                  <a:lnTo>
                    <a:pt x="1750220" y="3537"/>
                  </a:lnTo>
                  <a:close/>
                </a:path>
              </a:pathLst>
            </a:custGeom>
            <a:solidFill>
              <a:srgbClr val="000044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4D90F676-A719-4359-AFCC-8CA38EE9E620}"/>
                </a:ext>
              </a:extLst>
            </p:cNvPr>
            <p:cNvSpPr/>
            <p:nvPr/>
          </p:nvSpPr>
          <p:spPr>
            <a:xfrm>
              <a:off x="6974846" y="3409017"/>
              <a:ext cx="1758526" cy="2153363"/>
            </a:xfrm>
            <a:custGeom>
              <a:avLst/>
              <a:gdLst>
                <a:gd name="connsiteX0" fmla="*/ 1758526 w 1758526"/>
                <a:gd name="connsiteY0" fmla="*/ 0 h 2153363"/>
                <a:gd name="connsiteX1" fmla="*/ 1758526 w 1758526"/>
                <a:gd name="connsiteY1" fmla="*/ 2153363 h 2153363"/>
                <a:gd name="connsiteX2" fmla="*/ 1757448 w 1758526"/>
                <a:gd name="connsiteY2" fmla="*/ 2153363 h 2153363"/>
                <a:gd name="connsiteX3" fmla="*/ 0 w 1758526"/>
                <a:gd name="connsiteY3" fmla="*/ 2153363 h 2153363"/>
                <a:gd name="connsiteX4" fmla="*/ 0 w 1758526"/>
                <a:gd name="connsiteY4" fmla="*/ 749096 h 2153363"/>
                <a:gd name="connsiteX5" fmla="*/ 1757448 w 1758526"/>
                <a:gd name="connsiteY5" fmla="*/ 714 h 215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526" h="2153363">
                  <a:moveTo>
                    <a:pt x="1758526" y="0"/>
                  </a:moveTo>
                  <a:lnTo>
                    <a:pt x="1758526" y="2153363"/>
                  </a:lnTo>
                  <a:lnTo>
                    <a:pt x="1757448" y="2153363"/>
                  </a:lnTo>
                  <a:lnTo>
                    <a:pt x="0" y="2153363"/>
                  </a:lnTo>
                  <a:lnTo>
                    <a:pt x="0" y="749096"/>
                  </a:lnTo>
                  <a:lnTo>
                    <a:pt x="1757448" y="714"/>
                  </a:lnTo>
                  <a:close/>
                </a:path>
              </a:pathLst>
            </a:custGeom>
            <a:solidFill>
              <a:srgbClr val="000044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C2B2097C-ED0E-4EB6-BDC8-C42F5E5EBF4D}"/>
                </a:ext>
              </a:extLst>
            </p:cNvPr>
            <p:cNvSpPr/>
            <p:nvPr/>
          </p:nvSpPr>
          <p:spPr>
            <a:xfrm>
              <a:off x="8734676" y="2247681"/>
              <a:ext cx="1752406" cy="3314699"/>
            </a:xfrm>
            <a:custGeom>
              <a:avLst/>
              <a:gdLst>
                <a:gd name="connsiteX0" fmla="*/ 1752406 w 1752406"/>
                <a:gd name="connsiteY0" fmla="*/ 0 h 3314699"/>
                <a:gd name="connsiteX1" fmla="*/ 1752406 w 1752406"/>
                <a:gd name="connsiteY1" fmla="*/ 3314699 h 3314699"/>
                <a:gd name="connsiteX2" fmla="*/ 0 w 1752406"/>
                <a:gd name="connsiteY2" fmla="*/ 3314699 h 3314699"/>
                <a:gd name="connsiteX3" fmla="*/ 0 w 1752406"/>
                <a:gd name="connsiteY3" fmla="*/ 1160472 h 331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406" h="3314699">
                  <a:moveTo>
                    <a:pt x="1752406" y="0"/>
                  </a:moveTo>
                  <a:lnTo>
                    <a:pt x="1752406" y="3314699"/>
                  </a:lnTo>
                  <a:lnTo>
                    <a:pt x="0" y="3314699"/>
                  </a:lnTo>
                  <a:lnTo>
                    <a:pt x="0" y="1160472"/>
                  </a:lnTo>
                  <a:close/>
                </a:path>
              </a:pathLst>
            </a:custGeom>
            <a:solidFill>
              <a:srgbClr val="000044"/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95B0C7-56F5-456D-8298-7CA32F69D825}"/>
              </a:ext>
            </a:extLst>
          </p:cNvPr>
          <p:cNvGrpSpPr/>
          <p:nvPr/>
        </p:nvGrpSpPr>
        <p:grpSpPr>
          <a:xfrm>
            <a:off x="1695680" y="4720966"/>
            <a:ext cx="8337678" cy="840978"/>
            <a:chOff x="1695680" y="4720966"/>
            <a:chExt cx="8337678" cy="840978"/>
          </a:xfrm>
        </p:grpSpPr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66BAA837-D83F-478B-8DBB-FB81439E79A5}"/>
                </a:ext>
              </a:extLst>
            </p:cNvPr>
            <p:cNvSpPr/>
            <p:nvPr/>
          </p:nvSpPr>
          <p:spPr>
            <a:xfrm>
              <a:off x="5210279" y="4878824"/>
              <a:ext cx="1763588" cy="683119"/>
            </a:xfrm>
            <a:custGeom>
              <a:avLst/>
              <a:gdLst>
                <a:gd name="connsiteX0" fmla="*/ 0 w 1763588"/>
                <a:gd name="connsiteY0" fmla="*/ 0 h 1706905"/>
                <a:gd name="connsiteX1" fmla="*/ 658481 w 1763588"/>
                <a:gd name="connsiteY1" fmla="*/ 181271 h 1706905"/>
                <a:gd name="connsiteX2" fmla="*/ 1763588 w 1763588"/>
                <a:gd name="connsiteY2" fmla="*/ 507179 h 1706905"/>
                <a:gd name="connsiteX3" fmla="*/ 1763588 w 1763588"/>
                <a:gd name="connsiteY3" fmla="*/ 1706905 h 1706905"/>
                <a:gd name="connsiteX4" fmla="*/ 658481 w 1763588"/>
                <a:gd name="connsiteY4" fmla="*/ 1706905 h 1706905"/>
                <a:gd name="connsiteX5" fmla="*/ 0 w 1763588"/>
                <a:gd name="connsiteY5" fmla="*/ 1706905 h 17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3588" h="1706905">
                  <a:moveTo>
                    <a:pt x="0" y="0"/>
                  </a:moveTo>
                  <a:lnTo>
                    <a:pt x="658481" y="181271"/>
                  </a:lnTo>
                  <a:lnTo>
                    <a:pt x="1763588" y="507179"/>
                  </a:lnTo>
                  <a:lnTo>
                    <a:pt x="1763588" y="1706905"/>
                  </a:lnTo>
                  <a:lnTo>
                    <a:pt x="658481" y="1706905"/>
                  </a:lnTo>
                  <a:lnTo>
                    <a:pt x="0" y="170690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84894C2-7133-4ABA-9F65-D98CE22B4D9E}"/>
                </a:ext>
              </a:extLst>
            </p:cNvPr>
            <p:cNvSpPr/>
            <p:nvPr/>
          </p:nvSpPr>
          <p:spPr>
            <a:xfrm>
              <a:off x="6975173" y="5081956"/>
              <a:ext cx="1758526" cy="479988"/>
            </a:xfrm>
            <a:custGeom>
              <a:avLst/>
              <a:gdLst>
                <a:gd name="connsiteX0" fmla="*/ 0 w 1758526"/>
                <a:gd name="connsiteY0" fmla="*/ 0 h 1199341"/>
                <a:gd name="connsiteX1" fmla="*/ 975886 w 1758526"/>
                <a:gd name="connsiteY1" fmla="*/ 287799 h 1199341"/>
                <a:gd name="connsiteX2" fmla="*/ 1758526 w 1758526"/>
                <a:gd name="connsiteY2" fmla="*/ 525821 h 1199341"/>
                <a:gd name="connsiteX3" fmla="*/ 1758526 w 1758526"/>
                <a:gd name="connsiteY3" fmla="*/ 1199341 h 1199341"/>
                <a:gd name="connsiteX4" fmla="*/ 975886 w 1758526"/>
                <a:gd name="connsiteY4" fmla="*/ 1199341 h 1199341"/>
                <a:gd name="connsiteX5" fmla="*/ 0 w 1758526"/>
                <a:gd name="connsiteY5" fmla="*/ 1199341 h 119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526" h="1199341">
                  <a:moveTo>
                    <a:pt x="0" y="0"/>
                  </a:moveTo>
                  <a:lnTo>
                    <a:pt x="975886" y="287799"/>
                  </a:lnTo>
                  <a:lnTo>
                    <a:pt x="1758526" y="525821"/>
                  </a:lnTo>
                  <a:lnTo>
                    <a:pt x="1758526" y="1199341"/>
                  </a:lnTo>
                  <a:lnTo>
                    <a:pt x="975886" y="1199341"/>
                  </a:lnTo>
                  <a:lnTo>
                    <a:pt x="0" y="1199341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55BC6B3E-1C8C-48D4-8E5B-15B1C8C1D70A}"/>
                </a:ext>
              </a:extLst>
            </p:cNvPr>
            <p:cNvSpPr/>
            <p:nvPr/>
          </p:nvSpPr>
          <p:spPr>
            <a:xfrm>
              <a:off x="8737131" y="5292812"/>
              <a:ext cx="1296227" cy="269132"/>
            </a:xfrm>
            <a:custGeom>
              <a:avLst/>
              <a:gdLst>
                <a:gd name="connsiteX0" fmla="*/ 0 w 1296227"/>
                <a:gd name="connsiteY0" fmla="*/ 0 h 672477"/>
                <a:gd name="connsiteX1" fmla="*/ 1296227 w 1296227"/>
                <a:gd name="connsiteY1" fmla="*/ 394217 h 672477"/>
                <a:gd name="connsiteX2" fmla="*/ 1296227 w 1296227"/>
                <a:gd name="connsiteY2" fmla="*/ 672477 h 672477"/>
                <a:gd name="connsiteX3" fmla="*/ 0 w 1296227"/>
                <a:gd name="connsiteY3" fmla="*/ 672477 h 67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227" h="672477">
                  <a:moveTo>
                    <a:pt x="0" y="0"/>
                  </a:moveTo>
                  <a:lnTo>
                    <a:pt x="1296227" y="394217"/>
                  </a:lnTo>
                  <a:lnTo>
                    <a:pt x="1296227" y="672477"/>
                  </a:lnTo>
                  <a:lnTo>
                    <a:pt x="0" y="672477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CAFCF4AE-D60A-4A2C-BA74-55EA3E209E07}"/>
                </a:ext>
              </a:extLst>
            </p:cNvPr>
            <p:cNvSpPr/>
            <p:nvPr/>
          </p:nvSpPr>
          <p:spPr>
            <a:xfrm>
              <a:off x="3455510" y="4720966"/>
              <a:ext cx="1754769" cy="840978"/>
            </a:xfrm>
            <a:custGeom>
              <a:avLst/>
              <a:gdLst>
                <a:gd name="connsiteX0" fmla="*/ 321937 w 1754769"/>
                <a:gd name="connsiteY0" fmla="*/ 0 h 2101345"/>
                <a:gd name="connsiteX1" fmla="*/ 1754769 w 1754769"/>
                <a:gd name="connsiteY1" fmla="*/ 394440 h 2101345"/>
                <a:gd name="connsiteX2" fmla="*/ 1754769 w 1754769"/>
                <a:gd name="connsiteY2" fmla="*/ 2101345 h 2101345"/>
                <a:gd name="connsiteX3" fmla="*/ 321937 w 1754769"/>
                <a:gd name="connsiteY3" fmla="*/ 2101345 h 2101345"/>
                <a:gd name="connsiteX4" fmla="*/ 0 w 1754769"/>
                <a:gd name="connsiteY4" fmla="*/ 2101345 h 2101345"/>
                <a:gd name="connsiteX5" fmla="*/ 0 w 1754769"/>
                <a:gd name="connsiteY5" fmla="*/ 16319 h 21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4769" h="2101345">
                  <a:moveTo>
                    <a:pt x="321937" y="0"/>
                  </a:moveTo>
                  <a:lnTo>
                    <a:pt x="1754769" y="394440"/>
                  </a:lnTo>
                  <a:lnTo>
                    <a:pt x="1754769" y="2101345"/>
                  </a:lnTo>
                  <a:lnTo>
                    <a:pt x="321937" y="2101345"/>
                  </a:lnTo>
                  <a:lnTo>
                    <a:pt x="0" y="2101345"/>
                  </a:lnTo>
                  <a:lnTo>
                    <a:pt x="0" y="16319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108A673C-0062-4E8E-BA4A-537590FDE714}"/>
                </a:ext>
              </a:extLst>
            </p:cNvPr>
            <p:cNvSpPr/>
            <p:nvPr/>
          </p:nvSpPr>
          <p:spPr>
            <a:xfrm>
              <a:off x="1695680" y="4727523"/>
              <a:ext cx="1758526" cy="834421"/>
            </a:xfrm>
            <a:custGeom>
              <a:avLst/>
              <a:gdLst>
                <a:gd name="connsiteX0" fmla="*/ 1758526 w 1758526"/>
                <a:gd name="connsiteY0" fmla="*/ 0 h 2084960"/>
                <a:gd name="connsiteX1" fmla="*/ 1758526 w 1758526"/>
                <a:gd name="connsiteY1" fmla="*/ 2084960 h 2084960"/>
                <a:gd name="connsiteX2" fmla="*/ 0 w 1758526"/>
                <a:gd name="connsiteY2" fmla="*/ 2084960 h 2084960"/>
                <a:gd name="connsiteX3" fmla="*/ 0 w 1758526"/>
                <a:gd name="connsiteY3" fmla="*/ 89136 h 208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8526" h="2084960">
                  <a:moveTo>
                    <a:pt x="1758526" y="0"/>
                  </a:moveTo>
                  <a:lnTo>
                    <a:pt x="1758526" y="2084960"/>
                  </a:lnTo>
                  <a:lnTo>
                    <a:pt x="0" y="2084960"/>
                  </a:lnTo>
                  <a:lnTo>
                    <a:pt x="0" y="89136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 w="25400">
              <a:noFill/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>
                <a:solidFill>
                  <a:srgbClr val="FFFFFF"/>
                </a:solidFill>
                <a:latin typeface="Times New Roman" charset="0"/>
                <a:cs typeface="Times New Roman" charset="0"/>
              </a:endParaRPr>
            </a:p>
          </p:txBody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7DC796D-A7B9-49FD-ACCC-BDA181FF652D}"/>
              </a:ext>
            </a:extLst>
          </p:cNvPr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gradFill>
            <a:gsLst>
              <a:gs pos="100000">
                <a:srgbClr val="FBFBFB"/>
              </a:gs>
              <a:gs pos="0">
                <a:srgbClr val="E6E6E6">
                  <a:lumMod val="15000"/>
                  <a:lumOff val="85000"/>
                </a:srgbClr>
              </a:gs>
            </a:gsLst>
            <a:lin ang="2700000" scaled="1"/>
          </a:gra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962DACE2-0323-4B8F-A263-42C4C79EA4D0}"/>
              </a:ext>
            </a:extLst>
          </p:cNvPr>
          <p:cNvSpPr/>
          <p:nvPr/>
        </p:nvSpPr>
        <p:spPr>
          <a:xfrm>
            <a:off x="1357399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CC907063-8A3B-446F-A918-95A3FCCB7DD2}"/>
              </a:ext>
            </a:extLst>
          </p:cNvPr>
          <p:cNvSpPr/>
          <p:nvPr/>
        </p:nvSpPr>
        <p:spPr>
          <a:xfrm>
            <a:off x="3116696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70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37026663-0E93-4C63-9BCA-DB066EE66DDC}"/>
              </a:ext>
            </a:extLst>
          </p:cNvPr>
          <p:cNvSpPr/>
          <p:nvPr/>
        </p:nvSpPr>
        <p:spPr>
          <a:xfrm>
            <a:off x="4875993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75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chemeClr val="tx2"/>
              </a:solidFill>
              <a:effectLst/>
              <a:uLnTx/>
              <a:uFillTx/>
              <a:latin typeface="NimbusSanL" panose="00000800000000000000" pitchFamily="50" charset="0"/>
              <a:ea typeface="+mn-ea"/>
              <a:cs typeface="+mn-cs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F228C537-62E6-4B2D-B6CB-1530C2289555}"/>
              </a:ext>
            </a:extLst>
          </p:cNvPr>
          <p:cNvSpPr/>
          <p:nvPr/>
        </p:nvSpPr>
        <p:spPr>
          <a:xfrm>
            <a:off x="6635290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80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chemeClr val="tx2"/>
              </a:solidFill>
              <a:effectLst/>
              <a:uLnTx/>
              <a:uFillTx/>
              <a:latin typeface="NimbusSanL" panose="00000800000000000000" pitchFamily="50" charset="0"/>
              <a:ea typeface="+mn-ea"/>
              <a:cs typeface="+mn-cs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0404BDBF-AE05-47C9-A5A3-BCD01F56A6C7}"/>
              </a:ext>
            </a:extLst>
          </p:cNvPr>
          <p:cNvSpPr/>
          <p:nvPr/>
        </p:nvSpPr>
        <p:spPr>
          <a:xfrm>
            <a:off x="8394587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85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DF2B382B-F74F-48FE-8B1A-9E753332F25A}"/>
              </a:ext>
            </a:extLst>
          </p:cNvPr>
          <p:cNvSpPr/>
          <p:nvPr/>
        </p:nvSpPr>
        <p:spPr>
          <a:xfrm>
            <a:off x="10153882" y="5869941"/>
            <a:ext cx="680719" cy="680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90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0D042AC-0FEB-4F49-9C2E-15E085EC31A6}"/>
              </a:ext>
            </a:extLst>
          </p:cNvPr>
          <p:cNvCxnSpPr>
            <a:cxnSpLocks/>
          </p:cNvCxnSpPr>
          <p:nvPr/>
        </p:nvCxnSpPr>
        <p:spPr>
          <a:xfrm>
            <a:off x="0" y="5562600"/>
            <a:ext cx="12192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1DB7A35E-DF42-4058-B21B-31466E090495}"/>
              </a:ext>
            </a:extLst>
          </p:cNvPr>
          <p:cNvSpPr txBox="1"/>
          <p:nvPr/>
        </p:nvSpPr>
        <p:spPr>
          <a:xfrm>
            <a:off x="4640390" y="1249978"/>
            <a:ext cx="15783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b="1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noFill/>
                <a:latin typeface="Avenir Black"/>
                <a:cs typeface="Times New Roman" charset="0"/>
              </a:rPr>
              <a:t>$669,120</a:t>
            </a:r>
            <a:endParaRPr lang="tr-TR" sz="2400" b="1" dirty="0">
              <a:ln>
                <a:solidFill>
                  <a:srgbClr val="574CFA">
                    <a:lumMod val="60000"/>
                    <a:lumOff val="40000"/>
                    <a:alpha val="0"/>
                  </a:srgbClr>
                </a:solidFill>
              </a:ln>
              <a:noFill/>
              <a:latin typeface="Avenir Black"/>
              <a:cs typeface="Times New Roman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392E97E-2F68-4D14-9155-58345F8DA0E2}"/>
              </a:ext>
            </a:extLst>
          </p:cNvPr>
          <p:cNvSpPr txBox="1"/>
          <p:nvPr/>
        </p:nvSpPr>
        <p:spPr>
          <a:xfrm>
            <a:off x="4640390" y="1219200"/>
            <a:ext cx="2528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rgbClr val="000044"/>
                </a:solidFill>
                <a:latin typeface="Avenir Black"/>
                <a:cs typeface="Times New Roman" charset="0"/>
              </a:rPr>
              <a:t>$2,010,367</a:t>
            </a:r>
            <a:endParaRPr lang="en-001" sz="2800" dirty="0">
              <a:solidFill>
                <a:srgbClr val="000044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F858019-9D7F-4D83-B065-BD9FE1BC75EB}"/>
              </a:ext>
            </a:extLst>
          </p:cNvPr>
          <p:cNvSpPr txBox="1"/>
          <p:nvPr/>
        </p:nvSpPr>
        <p:spPr>
          <a:xfrm>
            <a:off x="4640390" y="1249978"/>
            <a:ext cx="1734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cs typeface="Times New Roman" charset="0"/>
              </a:rPr>
              <a:t>1,3403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07261D1-6703-4DD6-A37A-2FBDBE11A84E}"/>
              </a:ext>
            </a:extLst>
          </p:cNvPr>
          <p:cNvSpPr txBox="1"/>
          <p:nvPr/>
        </p:nvSpPr>
        <p:spPr>
          <a:xfrm>
            <a:off x="4640390" y="1249978"/>
            <a:ext cx="342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cs typeface="Times New Roman" charset="0"/>
              </a:rPr>
              <a:t>+</a:t>
            </a:r>
            <a:endParaRPr lang="en-001" dirty="0">
              <a:noFill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D37710A-1CA0-574D-9FAD-C955D05C4E8B}"/>
              </a:ext>
            </a:extLst>
          </p:cNvPr>
          <p:cNvSpPr txBox="1"/>
          <p:nvPr/>
        </p:nvSpPr>
        <p:spPr>
          <a:xfrm>
            <a:off x="607192" y="542354"/>
            <a:ext cx="3736208" cy="6491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b="1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chemeClr val="bg1"/>
                </a:solidFill>
                <a:latin typeface="Avenir Black"/>
                <a:cs typeface="Times New Roman" charset="0"/>
              </a:rPr>
              <a:t>Annuity / Income Rider 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574CFA">
                    <a:lumMod val="60000"/>
                    <a:lumOff val="40000"/>
                    <a:alpha val="0"/>
                  </a:srgbClr>
                </a:solidFill>
              </a:ln>
              <a:solidFill>
                <a:schemeClr val="bg1"/>
              </a:solidFill>
              <a:effectLst/>
              <a:uLnTx/>
              <a:uFillTx/>
              <a:latin typeface="Avenir Black"/>
              <a:cs typeface="Times New Roman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EAF61B3-D598-3E4C-8F43-AC48C762DCAB}"/>
              </a:ext>
            </a:extLst>
          </p:cNvPr>
          <p:cNvSpPr txBox="1"/>
          <p:nvPr/>
        </p:nvSpPr>
        <p:spPr>
          <a:xfrm>
            <a:off x="612549" y="1212616"/>
            <a:ext cx="189863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800" b="1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chemeClr val="accent3"/>
                </a:solidFill>
                <a:latin typeface="Avenir Black"/>
                <a:cs typeface="Times New Roman" charset="0"/>
              </a:rPr>
              <a:t>$670,000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rgbClr val="574CFA">
                    <a:lumMod val="60000"/>
                    <a:lumOff val="40000"/>
                    <a:alpha val="0"/>
                  </a:srgbClr>
                </a:solidFill>
              </a:ln>
              <a:solidFill>
                <a:schemeClr val="accent3"/>
              </a:solidFill>
              <a:effectLst/>
              <a:uLnTx/>
              <a:uFillTx/>
              <a:latin typeface="Avenir Black"/>
              <a:cs typeface="Times New Roman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BAA79AB-9DE3-4151-9075-FEDCFA5641E8}"/>
              </a:ext>
            </a:extLst>
          </p:cNvPr>
          <p:cNvSpPr txBox="1"/>
          <p:nvPr/>
        </p:nvSpPr>
        <p:spPr>
          <a:xfrm>
            <a:off x="4506260" y="552562"/>
            <a:ext cx="5056840" cy="610237"/>
          </a:xfrm>
          <a:prstGeom prst="roundRect">
            <a:avLst>
              <a:gd name="adj" fmla="val 50000"/>
            </a:avLst>
          </a:prstGeom>
          <a:solidFill>
            <a:srgbClr val="000044"/>
          </a:solidFill>
        </p:spPr>
        <p:txBody>
          <a:bodyPr wrap="square" tIns="18288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b="1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chemeClr val="bg1"/>
                </a:solidFill>
                <a:latin typeface="Avenir Black"/>
                <a:cs typeface="Times New Roman" charset="0"/>
              </a:rPr>
              <a:t>Simplified Accumulation Annuity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574CFA">
                    <a:lumMod val="60000"/>
                    <a:lumOff val="40000"/>
                    <a:alpha val="0"/>
                  </a:srgbClr>
                </a:solidFill>
              </a:ln>
              <a:solidFill>
                <a:schemeClr val="bg1"/>
              </a:solidFill>
              <a:effectLst/>
              <a:uLnTx/>
              <a:uFillTx/>
              <a:latin typeface="Avenir Black"/>
              <a:cs typeface="Times New Roman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4C9C57F-7F10-4279-8C38-9AA1804F1421}"/>
              </a:ext>
            </a:extLst>
          </p:cNvPr>
          <p:cNvGrpSpPr/>
          <p:nvPr/>
        </p:nvGrpSpPr>
        <p:grpSpPr>
          <a:xfrm>
            <a:off x="0" y="2117243"/>
            <a:ext cx="1216600" cy="3253432"/>
            <a:chOff x="0" y="2117243"/>
            <a:chExt cx="1216600" cy="3253432"/>
          </a:xfrm>
        </p:grpSpPr>
        <p:sp>
          <p:nvSpPr>
            <p:cNvPr id="97" name="TextBox 16">
              <a:extLst>
                <a:ext uri="{FF2B5EF4-FFF2-40B4-BE49-F238E27FC236}">
                  <a16:creationId xmlns:a16="http://schemas.microsoft.com/office/drawing/2014/main" id="{2C3F6CDB-5FD4-40D2-BA44-9B5BDCD3C34F}"/>
                </a:ext>
              </a:extLst>
            </p:cNvPr>
            <p:cNvSpPr txBox="1"/>
            <p:nvPr/>
          </p:nvSpPr>
          <p:spPr>
            <a:xfrm>
              <a:off x="0" y="5139843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$200K</a:t>
              </a:r>
            </a:p>
          </p:txBody>
        </p:sp>
        <p:sp>
          <p:nvSpPr>
            <p:cNvPr id="98" name="TextBox 16">
              <a:extLst>
                <a:ext uri="{FF2B5EF4-FFF2-40B4-BE49-F238E27FC236}">
                  <a16:creationId xmlns:a16="http://schemas.microsoft.com/office/drawing/2014/main" id="{58C3A64A-41F2-42A9-AF19-6B43A38B309F}"/>
                </a:ext>
              </a:extLst>
            </p:cNvPr>
            <p:cNvSpPr txBox="1"/>
            <p:nvPr/>
          </p:nvSpPr>
          <p:spPr>
            <a:xfrm>
              <a:off x="0" y="4803995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$400K</a:t>
              </a:r>
            </a:p>
          </p:txBody>
        </p:sp>
        <p:sp>
          <p:nvSpPr>
            <p:cNvPr id="99" name="TextBox 16">
              <a:extLst>
                <a:ext uri="{FF2B5EF4-FFF2-40B4-BE49-F238E27FC236}">
                  <a16:creationId xmlns:a16="http://schemas.microsoft.com/office/drawing/2014/main" id="{3C1D2380-E73C-4100-A900-D76FB665D07A}"/>
                </a:ext>
              </a:extLst>
            </p:cNvPr>
            <p:cNvSpPr txBox="1"/>
            <p:nvPr/>
          </p:nvSpPr>
          <p:spPr>
            <a:xfrm>
              <a:off x="0" y="4468151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$600K</a:t>
              </a:r>
            </a:p>
          </p:txBody>
        </p:sp>
        <p:sp>
          <p:nvSpPr>
            <p:cNvPr id="100" name="TextBox 16">
              <a:extLst>
                <a:ext uri="{FF2B5EF4-FFF2-40B4-BE49-F238E27FC236}">
                  <a16:creationId xmlns:a16="http://schemas.microsoft.com/office/drawing/2014/main" id="{78860EB5-FF87-4104-815E-4BB06287E156}"/>
                </a:ext>
              </a:extLst>
            </p:cNvPr>
            <p:cNvSpPr txBox="1"/>
            <p:nvPr/>
          </p:nvSpPr>
          <p:spPr>
            <a:xfrm>
              <a:off x="0" y="4132307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$800K</a:t>
              </a:r>
            </a:p>
          </p:txBody>
        </p:sp>
        <p:sp>
          <p:nvSpPr>
            <p:cNvPr id="101" name="TextBox 16">
              <a:extLst>
                <a:ext uri="{FF2B5EF4-FFF2-40B4-BE49-F238E27FC236}">
                  <a16:creationId xmlns:a16="http://schemas.microsoft.com/office/drawing/2014/main" id="{9DD87886-3031-459A-8C75-A456097E885F}"/>
                </a:ext>
              </a:extLst>
            </p:cNvPr>
            <p:cNvSpPr txBox="1"/>
            <p:nvPr/>
          </p:nvSpPr>
          <p:spPr>
            <a:xfrm>
              <a:off x="0" y="3796463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$1M</a:t>
              </a:r>
            </a:p>
          </p:txBody>
        </p:sp>
        <p:sp>
          <p:nvSpPr>
            <p:cNvPr id="102" name="TextBox 16">
              <a:extLst>
                <a:ext uri="{FF2B5EF4-FFF2-40B4-BE49-F238E27FC236}">
                  <a16:creationId xmlns:a16="http://schemas.microsoft.com/office/drawing/2014/main" id="{96247D5C-A0A6-4346-A8B1-A290FFE5F7C7}"/>
                </a:ext>
              </a:extLst>
            </p:cNvPr>
            <p:cNvSpPr txBox="1"/>
            <p:nvPr/>
          </p:nvSpPr>
          <p:spPr>
            <a:xfrm>
              <a:off x="0" y="3460619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$1.2M</a:t>
              </a:r>
            </a:p>
          </p:txBody>
        </p:sp>
        <p:sp>
          <p:nvSpPr>
            <p:cNvPr id="103" name="TextBox 16">
              <a:extLst>
                <a:ext uri="{FF2B5EF4-FFF2-40B4-BE49-F238E27FC236}">
                  <a16:creationId xmlns:a16="http://schemas.microsoft.com/office/drawing/2014/main" id="{AA3E49AF-4AF8-4715-B1D5-5E30E93F8495}"/>
                </a:ext>
              </a:extLst>
            </p:cNvPr>
            <p:cNvSpPr txBox="1"/>
            <p:nvPr/>
          </p:nvSpPr>
          <p:spPr>
            <a:xfrm>
              <a:off x="0" y="3124775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$1.4M</a:t>
              </a:r>
            </a:p>
          </p:txBody>
        </p:sp>
        <p:sp>
          <p:nvSpPr>
            <p:cNvPr id="104" name="TextBox 16">
              <a:extLst>
                <a:ext uri="{FF2B5EF4-FFF2-40B4-BE49-F238E27FC236}">
                  <a16:creationId xmlns:a16="http://schemas.microsoft.com/office/drawing/2014/main" id="{31003C81-E926-4415-A654-3DE7AD11EA98}"/>
                </a:ext>
              </a:extLst>
            </p:cNvPr>
            <p:cNvSpPr txBox="1"/>
            <p:nvPr/>
          </p:nvSpPr>
          <p:spPr>
            <a:xfrm>
              <a:off x="0" y="2788931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$1.6M</a:t>
              </a:r>
            </a:p>
          </p:txBody>
        </p:sp>
        <p:sp>
          <p:nvSpPr>
            <p:cNvPr id="105" name="TextBox 16">
              <a:extLst>
                <a:ext uri="{FF2B5EF4-FFF2-40B4-BE49-F238E27FC236}">
                  <a16:creationId xmlns:a16="http://schemas.microsoft.com/office/drawing/2014/main" id="{B101D298-AAEF-4984-8667-D4D94BD4B262}"/>
                </a:ext>
              </a:extLst>
            </p:cNvPr>
            <p:cNvSpPr txBox="1"/>
            <p:nvPr/>
          </p:nvSpPr>
          <p:spPr>
            <a:xfrm>
              <a:off x="0" y="2453087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$1.8M</a:t>
              </a:r>
            </a:p>
          </p:txBody>
        </p:sp>
        <p:sp>
          <p:nvSpPr>
            <p:cNvPr id="106" name="TextBox 16">
              <a:extLst>
                <a:ext uri="{FF2B5EF4-FFF2-40B4-BE49-F238E27FC236}">
                  <a16:creationId xmlns:a16="http://schemas.microsoft.com/office/drawing/2014/main" id="{CD549236-B3BA-435C-B4E7-90EDA96B6990}"/>
                </a:ext>
              </a:extLst>
            </p:cNvPr>
            <p:cNvSpPr txBox="1"/>
            <p:nvPr/>
          </p:nvSpPr>
          <p:spPr>
            <a:xfrm>
              <a:off x="0" y="2117243"/>
              <a:ext cx="1216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NimbusSanL" panose="00000800000000000000" pitchFamily="50" charset="0"/>
                  <a:ea typeface="+mn-ea"/>
                  <a:cs typeface="+mn-cs"/>
                </a:rPr>
                <a:t>$2M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71462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>
        <p159:morph option="byWor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875E-6 -1.85185E-6 L -1.875E-6 0.01921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E0DC981-6ACD-408D-84E2-1A768EAAA6F0}"/>
              </a:ext>
            </a:extLst>
          </p:cNvPr>
          <p:cNvGrpSpPr/>
          <p:nvPr/>
        </p:nvGrpSpPr>
        <p:grpSpPr>
          <a:xfrm>
            <a:off x="966259" y="1575128"/>
            <a:ext cx="4770674" cy="4732698"/>
            <a:chOff x="391458" y="1329162"/>
            <a:chExt cx="4743574" cy="47058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AF945B4-19FB-4F4D-BC93-0B3366F238F3}"/>
                </a:ext>
              </a:extLst>
            </p:cNvPr>
            <p:cNvSpPr/>
            <p:nvPr/>
          </p:nvSpPr>
          <p:spPr>
            <a:xfrm rot="13858299">
              <a:off x="170137" y="1872623"/>
              <a:ext cx="4277199" cy="3834557"/>
            </a:xfrm>
            <a:custGeom>
              <a:avLst/>
              <a:gdLst>
                <a:gd name="connsiteX0" fmla="*/ 3752096 w 4277199"/>
                <a:gd name="connsiteY0" fmla="*/ 3834557 h 3834557"/>
                <a:gd name="connsiteX1" fmla="*/ 2838187 w 4277199"/>
                <a:gd name="connsiteY1" fmla="*/ 3093739 h 3834557"/>
                <a:gd name="connsiteX2" fmla="*/ 3084527 w 4277199"/>
                <a:gd name="connsiteY2" fmla="*/ 2547532 h 3834557"/>
                <a:gd name="connsiteX3" fmla="*/ 3100475 w 4277199"/>
                <a:gd name="connsiteY3" fmla="*/ 2348443 h 3834557"/>
                <a:gd name="connsiteX4" fmla="*/ 3092154 w 4277199"/>
                <a:gd name="connsiteY4" fmla="*/ 2210898 h 3834557"/>
                <a:gd name="connsiteX5" fmla="*/ 2700515 w 4277199"/>
                <a:gd name="connsiteY5" fmla="*/ 1468862 h 3834557"/>
                <a:gd name="connsiteX6" fmla="*/ 2606214 w 4277199"/>
                <a:gd name="connsiteY6" fmla="*/ 1394537 h 3834557"/>
                <a:gd name="connsiteX7" fmla="*/ 2511585 w 4277199"/>
                <a:gd name="connsiteY7" fmla="*/ 1333546 h 3834557"/>
                <a:gd name="connsiteX8" fmla="*/ 1727940 w 4277199"/>
                <a:gd name="connsiteY8" fmla="*/ 1192961 h 3834557"/>
                <a:gd name="connsiteX9" fmla="*/ 962136 w 4277199"/>
                <a:gd name="connsiteY9" fmla="*/ 1675909 h 3834557"/>
                <a:gd name="connsiteX10" fmla="*/ 0 w 4277199"/>
                <a:gd name="connsiteY10" fmla="*/ 998900 h 3834557"/>
                <a:gd name="connsiteX11" fmla="*/ 1531602 w 4277199"/>
                <a:gd name="connsiteY11" fmla="*/ 33007 h 3834557"/>
                <a:gd name="connsiteX12" fmla="*/ 3098890 w 4277199"/>
                <a:gd name="connsiteY12" fmla="*/ 314172 h 3834557"/>
                <a:gd name="connsiteX13" fmla="*/ 3280513 w 4277199"/>
                <a:gd name="connsiteY13" fmla="*/ 431233 h 3834557"/>
                <a:gd name="connsiteX14" fmla="*/ 3281002 w 4277199"/>
                <a:gd name="connsiteY14" fmla="*/ 430540 h 3834557"/>
                <a:gd name="connsiteX15" fmla="*/ 3288018 w 4277199"/>
                <a:gd name="connsiteY15" fmla="*/ 436070 h 3834557"/>
                <a:gd name="connsiteX16" fmla="*/ 3295754 w 4277199"/>
                <a:gd name="connsiteY16" fmla="*/ 441056 h 3834557"/>
                <a:gd name="connsiteX17" fmla="*/ 3295245 w 4277199"/>
                <a:gd name="connsiteY17" fmla="*/ 441766 h 3834557"/>
                <a:gd name="connsiteX18" fmla="*/ 3476735 w 4277199"/>
                <a:gd name="connsiteY18" fmla="*/ 584809 h 3834557"/>
                <a:gd name="connsiteX19" fmla="*/ 4260015 w 4277199"/>
                <a:gd name="connsiteY19" fmla="*/ 2068878 h 3834557"/>
                <a:gd name="connsiteX20" fmla="*/ 4276301 w 4277199"/>
                <a:gd name="connsiteY20" fmla="*/ 2338080 h 3834557"/>
                <a:gd name="connsiteX21" fmla="*/ 4277141 w 4277199"/>
                <a:gd name="connsiteY21" fmla="*/ 2338075 h 3834557"/>
                <a:gd name="connsiteX22" fmla="*/ 4276822 w 4277199"/>
                <a:gd name="connsiteY22" fmla="*/ 2346695 h 3834557"/>
                <a:gd name="connsiteX23" fmla="*/ 4277199 w 4277199"/>
                <a:gd name="connsiteY23" fmla="*/ 2352919 h 3834557"/>
                <a:gd name="connsiteX24" fmla="*/ 4276593 w 4277199"/>
                <a:gd name="connsiteY24" fmla="*/ 2352919 h 3834557"/>
                <a:gd name="connsiteX25" fmla="*/ 4269631 w 4277199"/>
                <a:gd name="connsiteY25" fmla="*/ 2541372 h 3834557"/>
                <a:gd name="connsiteX26" fmla="*/ 3752096 w 4277199"/>
                <a:gd name="connsiteY26" fmla="*/ 3834557 h 383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7199" h="3834557">
                  <a:moveTo>
                    <a:pt x="3752096" y="3834557"/>
                  </a:moveTo>
                  <a:lnTo>
                    <a:pt x="2838187" y="3093739"/>
                  </a:lnTo>
                  <a:cubicBezTo>
                    <a:pt x="2966781" y="2935099"/>
                    <a:pt x="3051119" y="2746689"/>
                    <a:pt x="3084527" y="2547532"/>
                  </a:cubicBezTo>
                  <a:lnTo>
                    <a:pt x="3100475" y="2348443"/>
                  </a:lnTo>
                  <a:lnTo>
                    <a:pt x="3092154" y="2210898"/>
                  </a:lnTo>
                  <a:cubicBezTo>
                    <a:pt x="3057307" y="1924131"/>
                    <a:pt x="2917909" y="1659704"/>
                    <a:pt x="2700515" y="1468862"/>
                  </a:cubicBezTo>
                  <a:lnTo>
                    <a:pt x="2606214" y="1394537"/>
                  </a:lnTo>
                  <a:lnTo>
                    <a:pt x="2511585" y="1333546"/>
                  </a:lnTo>
                  <a:cubicBezTo>
                    <a:pt x="2275713" y="1197639"/>
                    <a:pt x="1998726" y="1147129"/>
                    <a:pt x="1727940" y="1192961"/>
                  </a:cubicBezTo>
                  <a:cubicBezTo>
                    <a:pt x="1418468" y="1245342"/>
                    <a:pt x="1142759" y="1419215"/>
                    <a:pt x="962136" y="1675909"/>
                  </a:cubicBezTo>
                  <a:cubicBezTo>
                    <a:pt x="641424" y="1450240"/>
                    <a:pt x="320712" y="1224569"/>
                    <a:pt x="0" y="998900"/>
                  </a:cubicBezTo>
                  <a:cubicBezTo>
                    <a:pt x="361244" y="485514"/>
                    <a:pt x="912660" y="137768"/>
                    <a:pt x="1531602" y="33007"/>
                  </a:cubicBezTo>
                  <a:cubicBezTo>
                    <a:pt x="2073172" y="-58659"/>
                    <a:pt x="2627147" y="42359"/>
                    <a:pt x="3098890" y="314172"/>
                  </a:cubicBezTo>
                  <a:lnTo>
                    <a:pt x="3280513" y="431233"/>
                  </a:lnTo>
                  <a:lnTo>
                    <a:pt x="3281002" y="430540"/>
                  </a:lnTo>
                  <a:lnTo>
                    <a:pt x="3288018" y="436070"/>
                  </a:lnTo>
                  <a:lnTo>
                    <a:pt x="3295754" y="441056"/>
                  </a:lnTo>
                  <a:lnTo>
                    <a:pt x="3295245" y="441766"/>
                  </a:lnTo>
                  <a:lnTo>
                    <a:pt x="3476735" y="584809"/>
                  </a:lnTo>
                  <a:cubicBezTo>
                    <a:pt x="3911523" y="966491"/>
                    <a:pt x="4190321" y="1495345"/>
                    <a:pt x="4260015" y="2068878"/>
                  </a:cubicBezTo>
                  <a:lnTo>
                    <a:pt x="4276301" y="2338080"/>
                  </a:lnTo>
                  <a:lnTo>
                    <a:pt x="4277141" y="2338075"/>
                  </a:lnTo>
                  <a:lnTo>
                    <a:pt x="4276822" y="2346695"/>
                  </a:lnTo>
                  <a:lnTo>
                    <a:pt x="4277199" y="2352919"/>
                  </a:lnTo>
                  <a:lnTo>
                    <a:pt x="4276593" y="2352919"/>
                  </a:lnTo>
                  <a:lnTo>
                    <a:pt x="4269631" y="2541372"/>
                  </a:lnTo>
                  <a:cubicBezTo>
                    <a:pt x="4231725" y="3013198"/>
                    <a:pt x="4052148" y="3464398"/>
                    <a:pt x="3752096" y="3834557"/>
                  </a:cubicBezTo>
                  <a:close/>
                </a:path>
              </a:pathLst>
            </a:custGeom>
            <a:solidFill>
              <a:schemeClr val="tx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001" sz="1600" dirty="0">
                <a:latin typeface="+mj-lt"/>
                <a:cs typeface="Times New Roman" charset="0"/>
              </a:endParaRPr>
            </a:p>
          </p:txBody>
        </p:sp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47FCDBD1-0CBF-4EF3-BE2B-B5CD703C7B0B}"/>
                </a:ext>
              </a:extLst>
            </p:cNvPr>
            <p:cNvSpPr/>
            <p:nvPr/>
          </p:nvSpPr>
          <p:spPr>
            <a:xfrm rot="5194351">
              <a:off x="429209" y="1329152"/>
              <a:ext cx="4705814" cy="4705833"/>
            </a:xfrm>
            <a:prstGeom prst="blockArc">
              <a:avLst>
                <a:gd name="adj1" fmla="val 10963205"/>
                <a:gd name="adj2" fmla="val 0"/>
                <a:gd name="adj3" fmla="val 25000"/>
              </a:avLst>
            </a:prstGeom>
            <a:solidFill>
              <a:srgbClr val="C00000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001" sz="1600" dirty="0">
                <a:latin typeface="+mj-lt"/>
                <a:cs typeface="Times New Roman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9EC2D8A-01FD-B44D-8D87-550479137D18}"/>
              </a:ext>
            </a:extLst>
          </p:cNvPr>
          <p:cNvSpPr/>
          <p:nvPr/>
        </p:nvSpPr>
        <p:spPr>
          <a:xfrm>
            <a:off x="1560825" y="2131726"/>
            <a:ext cx="3619500" cy="3619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E6DA61-4592-DC4B-BC76-A1243107EC8A}"/>
              </a:ext>
            </a:extLst>
          </p:cNvPr>
          <p:cNvSpPr txBox="1"/>
          <p:nvPr/>
        </p:nvSpPr>
        <p:spPr>
          <a:xfrm>
            <a:off x="6274558" y="552562"/>
            <a:ext cx="5041142" cy="610237"/>
          </a:xfrm>
          <a:prstGeom prst="roundRect">
            <a:avLst>
              <a:gd name="adj" fmla="val 50000"/>
            </a:avLst>
          </a:prstGeom>
          <a:solidFill>
            <a:srgbClr val="000044"/>
          </a:solidFill>
        </p:spPr>
        <p:txBody>
          <a:bodyPr wrap="square" tIns="18288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venir Black"/>
                <a:cs typeface="Times New Roman" charset="0"/>
              </a:rPr>
              <a:t>Simplified Accumulation Annuity 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574CFA">
                    <a:lumMod val="60000"/>
                    <a:lumOff val="40000"/>
                    <a:alpha val="0"/>
                  </a:srgbClr>
                </a:solidFill>
              </a:ln>
              <a:solidFill>
                <a:schemeClr val="bg1"/>
              </a:solidFill>
              <a:effectLst/>
              <a:uLnTx/>
              <a:uFillTx/>
              <a:latin typeface="Avenir Black"/>
              <a:cs typeface="Times New Roman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C36B0F-3500-EF41-B50A-6CBF81F2A08F}"/>
              </a:ext>
            </a:extLst>
          </p:cNvPr>
          <p:cNvSpPr txBox="1"/>
          <p:nvPr/>
        </p:nvSpPr>
        <p:spPr>
          <a:xfrm>
            <a:off x="1483492" y="542354"/>
            <a:ext cx="3736208" cy="6491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b="1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chemeClr val="bg1"/>
                </a:solidFill>
                <a:latin typeface="Avenir Black"/>
                <a:cs typeface="Times New Roman" charset="0"/>
              </a:rPr>
              <a:t>Annuity / Income Rider 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574CFA">
                    <a:lumMod val="60000"/>
                    <a:lumOff val="40000"/>
                    <a:alpha val="0"/>
                  </a:srgbClr>
                </a:solidFill>
              </a:ln>
              <a:solidFill>
                <a:schemeClr val="bg1"/>
              </a:solidFill>
              <a:effectLst/>
              <a:uLnTx/>
              <a:uFillTx/>
              <a:latin typeface="Avenir Black"/>
              <a:cs typeface="Times New Roman" charset="0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25173F73-CC6D-437A-A89F-1CB36A131918}"/>
              </a:ext>
            </a:extLst>
          </p:cNvPr>
          <p:cNvSpPr txBox="1"/>
          <p:nvPr/>
        </p:nvSpPr>
        <p:spPr>
          <a:xfrm>
            <a:off x="2008706" y="3279758"/>
            <a:ext cx="2685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latin typeface="+mj-lt"/>
                <a:cs typeface="Times New Roman" charset="0"/>
              </a:rPr>
              <a:t>49</a:t>
            </a: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7A10FE9F-5464-4217-8CA5-A2A12162BA1D}"/>
              </a:ext>
            </a:extLst>
          </p:cNvPr>
          <p:cNvSpPr txBox="1"/>
          <p:nvPr/>
        </p:nvSpPr>
        <p:spPr>
          <a:xfrm>
            <a:off x="7452240" y="3505200"/>
            <a:ext cx="2685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noFill/>
                <a:latin typeface="+mj-lt"/>
                <a:cs typeface="Times New Roman" charset="0"/>
              </a:rPr>
              <a:t>90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3C3E86-709A-437B-99B4-876332ED0F49}"/>
              </a:ext>
            </a:extLst>
          </p:cNvPr>
          <p:cNvGrpSpPr/>
          <p:nvPr/>
        </p:nvGrpSpPr>
        <p:grpSpPr>
          <a:xfrm rot="386610">
            <a:off x="6428129" y="1799919"/>
            <a:ext cx="4734000" cy="4734000"/>
            <a:chOff x="5219158" y="806088"/>
            <a:chExt cx="4705833" cy="4705833"/>
          </a:xfrm>
          <a:noFill/>
        </p:grpSpPr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61E5ED8D-E68C-486F-BA4B-1A76FBCBEA68}"/>
                </a:ext>
              </a:extLst>
            </p:cNvPr>
            <p:cNvSpPr/>
            <p:nvPr/>
          </p:nvSpPr>
          <p:spPr>
            <a:xfrm rot="20178254">
              <a:off x="5219168" y="806088"/>
              <a:ext cx="4705814" cy="4705833"/>
            </a:xfrm>
            <a:prstGeom prst="blockArc">
              <a:avLst>
                <a:gd name="adj1" fmla="val 17620403"/>
                <a:gd name="adj2" fmla="val 0"/>
                <a:gd name="adj3" fmla="val 25000"/>
              </a:avLst>
            </a:pr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001" sz="1600" dirty="0">
                <a:noFill/>
                <a:latin typeface="+mj-lt"/>
                <a:cs typeface="Times New Roman" charset="0"/>
              </a:endParaRPr>
            </a:p>
          </p:txBody>
        </p:sp>
        <p:sp>
          <p:nvSpPr>
            <p:cNvPr id="28" name="Block Arc 27">
              <a:extLst>
                <a:ext uri="{FF2B5EF4-FFF2-40B4-BE49-F238E27FC236}">
                  <a16:creationId xmlns:a16="http://schemas.microsoft.com/office/drawing/2014/main" id="{5EC8C41E-90E3-4041-89AD-25F19A7ECC50}"/>
                </a:ext>
              </a:extLst>
            </p:cNvPr>
            <p:cNvSpPr/>
            <p:nvPr/>
          </p:nvSpPr>
          <p:spPr>
            <a:xfrm rot="7798119">
              <a:off x="5219168" y="806088"/>
              <a:ext cx="4705814" cy="4705833"/>
            </a:xfrm>
            <a:prstGeom prst="blockArc">
              <a:avLst>
                <a:gd name="adj1" fmla="val 10699967"/>
                <a:gd name="adj2" fmla="val 0"/>
                <a:gd name="adj3" fmla="val 2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n-001" dirty="0">
                <a:noFill/>
              </a:endParaRPr>
            </a:p>
          </p:txBody>
        </p: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4DD247DA-5E9F-4E60-9147-617B69899E22}"/>
                </a:ext>
              </a:extLst>
            </p:cNvPr>
            <p:cNvSpPr/>
            <p:nvPr/>
          </p:nvSpPr>
          <p:spPr>
            <a:xfrm rot="16200000">
              <a:off x="5219168" y="806088"/>
              <a:ext cx="4705814" cy="4705833"/>
            </a:xfrm>
            <a:prstGeom prst="blockArc">
              <a:avLst>
                <a:gd name="adj1" fmla="val 10699967"/>
                <a:gd name="adj2" fmla="val 0"/>
                <a:gd name="adj3" fmla="val 2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001">
                <a:noFill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0797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40318EB9-4D32-444D-9D2E-4B90E7F6CD0D}"/>
              </a:ext>
            </a:extLst>
          </p:cNvPr>
          <p:cNvGrpSpPr/>
          <p:nvPr/>
        </p:nvGrpSpPr>
        <p:grpSpPr>
          <a:xfrm>
            <a:off x="6428129" y="1574477"/>
            <a:ext cx="4734000" cy="4734000"/>
            <a:chOff x="5219158" y="806088"/>
            <a:chExt cx="4705833" cy="4705833"/>
          </a:xfrm>
        </p:grpSpPr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A07B7CEB-01C4-4D9C-8262-00E6F8346173}"/>
                </a:ext>
              </a:extLst>
            </p:cNvPr>
            <p:cNvSpPr/>
            <p:nvPr/>
          </p:nvSpPr>
          <p:spPr>
            <a:xfrm rot="20178254">
              <a:off x="5219168" y="806088"/>
              <a:ext cx="4705814" cy="4705833"/>
            </a:xfrm>
            <a:prstGeom prst="blockArc">
              <a:avLst>
                <a:gd name="adj1" fmla="val 17620403"/>
                <a:gd name="adj2" fmla="val 0"/>
                <a:gd name="adj3" fmla="val 25000"/>
              </a:avLst>
            </a:prstGeom>
            <a:solidFill>
              <a:schemeClr val="tx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001" sz="1600" dirty="0">
                <a:latin typeface="+mj-lt"/>
                <a:cs typeface="Times New Roman" charset="0"/>
              </a:endParaRPr>
            </a:p>
          </p:txBody>
        </p:sp>
        <p:sp>
          <p:nvSpPr>
            <p:cNvPr id="33" name="Block Arc 32">
              <a:extLst>
                <a:ext uri="{FF2B5EF4-FFF2-40B4-BE49-F238E27FC236}">
                  <a16:creationId xmlns:a16="http://schemas.microsoft.com/office/drawing/2014/main" id="{F1EF6D14-A157-48B1-A4E1-9DADF4983E68}"/>
                </a:ext>
              </a:extLst>
            </p:cNvPr>
            <p:cNvSpPr/>
            <p:nvPr/>
          </p:nvSpPr>
          <p:spPr>
            <a:xfrm rot="7798119">
              <a:off x="5219168" y="806088"/>
              <a:ext cx="4705814" cy="4705833"/>
            </a:xfrm>
            <a:prstGeom prst="blockArc">
              <a:avLst>
                <a:gd name="adj1" fmla="val 10699967"/>
                <a:gd name="adj2" fmla="val 0"/>
                <a:gd name="adj3" fmla="val 25000"/>
              </a:avLst>
            </a:prstGeom>
            <a:solidFill>
              <a:srgbClr val="28D2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n-001" dirty="0"/>
            </a:p>
          </p:txBody>
        </p:sp>
        <p:sp>
          <p:nvSpPr>
            <p:cNvPr id="34" name="Block Arc 33">
              <a:extLst>
                <a:ext uri="{FF2B5EF4-FFF2-40B4-BE49-F238E27FC236}">
                  <a16:creationId xmlns:a16="http://schemas.microsoft.com/office/drawing/2014/main" id="{AFC3BFF9-99C9-4958-8D38-A304B07BB968}"/>
                </a:ext>
              </a:extLst>
            </p:cNvPr>
            <p:cNvSpPr/>
            <p:nvPr/>
          </p:nvSpPr>
          <p:spPr>
            <a:xfrm rot="16200000">
              <a:off x="5219168" y="806088"/>
              <a:ext cx="4705814" cy="4705833"/>
            </a:xfrm>
            <a:prstGeom prst="blockArc">
              <a:avLst>
                <a:gd name="adj1" fmla="val 10699967"/>
                <a:gd name="adj2" fmla="val 0"/>
                <a:gd name="adj3" fmla="val 25000"/>
              </a:avLst>
            </a:prstGeom>
            <a:solidFill>
              <a:srgbClr val="28D2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001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EA85F96B-C186-314B-AD3C-D156B4BF71D7}"/>
              </a:ext>
            </a:extLst>
          </p:cNvPr>
          <p:cNvSpPr/>
          <p:nvPr/>
        </p:nvSpPr>
        <p:spPr>
          <a:xfrm>
            <a:off x="6979221" y="2131726"/>
            <a:ext cx="3619500" cy="3619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E6DA61-4592-DC4B-BC76-A1243107EC8A}"/>
              </a:ext>
            </a:extLst>
          </p:cNvPr>
          <p:cNvSpPr txBox="1"/>
          <p:nvPr/>
        </p:nvSpPr>
        <p:spPr>
          <a:xfrm>
            <a:off x="6274558" y="552562"/>
            <a:ext cx="5041142" cy="610237"/>
          </a:xfrm>
          <a:prstGeom prst="roundRect">
            <a:avLst>
              <a:gd name="adj" fmla="val 50000"/>
            </a:avLst>
          </a:prstGeom>
          <a:solidFill>
            <a:srgbClr val="000044"/>
          </a:solidFill>
        </p:spPr>
        <p:txBody>
          <a:bodyPr wrap="square" tIns="18288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venir Black"/>
                <a:cs typeface="Times New Roman" charset="0"/>
              </a:rPr>
              <a:t>Simplified Accumulation Annuity 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574CFA">
                    <a:lumMod val="60000"/>
                    <a:lumOff val="40000"/>
                    <a:alpha val="0"/>
                  </a:srgbClr>
                </a:solidFill>
              </a:ln>
              <a:solidFill>
                <a:schemeClr val="bg1"/>
              </a:solidFill>
              <a:effectLst/>
              <a:uLnTx/>
              <a:uFillTx/>
              <a:latin typeface="Avenir Black"/>
              <a:cs typeface="Times New Roman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C36B0F-3500-EF41-B50A-6CBF81F2A08F}"/>
              </a:ext>
            </a:extLst>
          </p:cNvPr>
          <p:cNvSpPr txBox="1"/>
          <p:nvPr/>
        </p:nvSpPr>
        <p:spPr>
          <a:xfrm>
            <a:off x="1483492" y="542354"/>
            <a:ext cx="3736208" cy="6491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b="1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chemeClr val="bg1"/>
                </a:solidFill>
                <a:latin typeface="Avenir Black"/>
                <a:cs typeface="Times New Roman" charset="0"/>
              </a:rPr>
              <a:t>Annuity / Income Rider 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574CFA">
                    <a:lumMod val="60000"/>
                    <a:lumOff val="40000"/>
                    <a:alpha val="0"/>
                  </a:srgbClr>
                </a:solidFill>
              </a:ln>
              <a:solidFill>
                <a:schemeClr val="bg1"/>
              </a:solidFill>
              <a:effectLst/>
              <a:uLnTx/>
              <a:uFillTx/>
              <a:latin typeface="Avenir Black"/>
              <a:cs typeface="Times New Roman" charset="0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A9D8E63C-6655-453A-8715-06E70136003C}"/>
              </a:ext>
            </a:extLst>
          </p:cNvPr>
          <p:cNvSpPr txBox="1"/>
          <p:nvPr/>
        </p:nvSpPr>
        <p:spPr>
          <a:xfrm>
            <a:off x="7452240" y="3279758"/>
            <a:ext cx="2685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latin typeface="+mj-lt"/>
                <a:cs typeface="Times New Roman" charset="0"/>
              </a:rPr>
              <a:t>90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7367B6-5648-4467-84BF-2CAB02CA4255}"/>
              </a:ext>
            </a:extLst>
          </p:cNvPr>
          <p:cNvSpPr txBox="1"/>
          <p:nvPr/>
        </p:nvSpPr>
        <p:spPr>
          <a:xfrm>
            <a:off x="1524000" y="503991"/>
            <a:ext cx="9144000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noFill/>
                <a:latin typeface="Avenir Black"/>
                <a:cs typeface="Times New Roman" charset="0"/>
              </a:rPr>
              <a:t>By Increasing his Annuity Number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F1C181-95AA-A54B-AE84-EEAECC96D6EF}"/>
              </a:ext>
            </a:extLst>
          </p:cNvPr>
          <p:cNvGrpSpPr/>
          <p:nvPr/>
        </p:nvGrpSpPr>
        <p:grpSpPr>
          <a:xfrm>
            <a:off x="966259" y="1575128"/>
            <a:ext cx="4770674" cy="4732698"/>
            <a:chOff x="391458" y="1329162"/>
            <a:chExt cx="4743574" cy="4705814"/>
          </a:xfrm>
        </p:grpSpPr>
        <p:sp>
          <p:nvSpPr>
            <p:cNvPr id="18" name="Freeform: Shape 22">
              <a:extLst>
                <a:ext uri="{FF2B5EF4-FFF2-40B4-BE49-F238E27FC236}">
                  <a16:creationId xmlns:a16="http://schemas.microsoft.com/office/drawing/2014/main" id="{EECD073A-9E15-7043-9BBD-520B44130684}"/>
                </a:ext>
              </a:extLst>
            </p:cNvPr>
            <p:cNvSpPr/>
            <p:nvPr/>
          </p:nvSpPr>
          <p:spPr>
            <a:xfrm rot="13858299">
              <a:off x="170137" y="1872623"/>
              <a:ext cx="4277199" cy="3834557"/>
            </a:xfrm>
            <a:custGeom>
              <a:avLst/>
              <a:gdLst>
                <a:gd name="connsiteX0" fmla="*/ 3752096 w 4277199"/>
                <a:gd name="connsiteY0" fmla="*/ 3834557 h 3834557"/>
                <a:gd name="connsiteX1" fmla="*/ 2838187 w 4277199"/>
                <a:gd name="connsiteY1" fmla="*/ 3093739 h 3834557"/>
                <a:gd name="connsiteX2" fmla="*/ 3084527 w 4277199"/>
                <a:gd name="connsiteY2" fmla="*/ 2547532 h 3834557"/>
                <a:gd name="connsiteX3" fmla="*/ 3100475 w 4277199"/>
                <a:gd name="connsiteY3" fmla="*/ 2348443 h 3834557"/>
                <a:gd name="connsiteX4" fmla="*/ 3092154 w 4277199"/>
                <a:gd name="connsiteY4" fmla="*/ 2210898 h 3834557"/>
                <a:gd name="connsiteX5" fmla="*/ 2700515 w 4277199"/>
                <a:gd name="connsiteY5" fmla="*/ 1468862 h 3834557"/>
                <a:gd name="connsiteX6" fmla="*/ 2606214 w 4277199"/>
                <a:gd name="connsiteY6" fmla="*/ 1394537 h 3834557"/>
                <a:gd name="connsiteX7" fmla="*/ 2511585 w 4277199"/>
                <a:gd name="connsiteY7" fmla="*/ 1333546 h 3834557"/>
                <a:gd name="connsiteX8" fmla="*/ 1727940 w 4277199"/>
                <a:gd name="connsiteY8" fmla="*/ 1192961 h 3834557"/>
                <a:gd name="connsiteX9" fmla="*/ 962136 w 4277199"/>
                <a:gd name="connsiteY9" fmla="*/ 1675909 h 3834557"/>
                <a:gd name="connsiteX10" fmla="*/ 0 w 4277199"/>
                <a:gd name="connsiteY10" fmla="*/ 998900 h 3834557"/>
                <a:gd name="connsiteX11" fmla="*/ 1531602 w 4277199"/>
                <a:gd name="connsiteY11" fmla="*/ 33007 h 3834557"/>
                <a:gd name="connsiteX12" fmla="*/ 3098890 w 4277199"/>
                <a:gd name="connsiteY12" fmla="*/ 314172 h 3834557"/>
                <a:gd name="connsiteX13" fmla="*/ 3280513 w 4277199"/>
                <a:gd name="connsiteY13" fmla="*/ 431233 h 3834557"/>
                <a:gd name="connsiteX14" fmla="*/ 3281002 w 4277199"/>
                <a:gd name="connsiteY14" fmla="*/ 430540 h 3834557"/>
                <a:gd name="connsiteX15" fmla="*/ 3288018 w 4277199"/>
                <a:gd name="connsiteY15" fmla="*/ 436070 h 3834557"/>
                <a:gd name="connsiteX16" fmla="*/ 3295754 w 4277199"/>
                <a:gd name="connsiteY16" fmla="*/ 441056 h 3834557"/>
                <a:gd name="connsiteX17" fmla="*/ 3295245 w 4277199"/>
                <a:gd name="connsiteY17" fmla="*/ 441766 h 3834557"/>
                <a:gd name="connsiteX18" fmla="*/ 3476735 w 4277199"/>
                <a:gd name="connsiteY18" fmla="*/ 584809 h 3834557"/>
                <a:gd name="connsiteX19" fmla="*/ 4260015 w 4277199"/>
                <a:gd name="connsiteY19" fmla="*/ 2068878 h 3834557"/>
                <a:gd name="connsiteX20" fmla="*/ 4276301 w 4277199"/>
                <a:gd name="connsiteY20" fmla="*/ 2338080 h 3834557"/>
                <a:gd name="connsiteX21" fmla="*/ 4277141 w 4277199"/>
                <a:gd name="connsiteY21" fmla="*/ 2338075 h 3834557"/>
                <a:gd name="connsiteX22" fmla="*/ 4276822 w 4277199"/>
                <a:gd name="connsiteY22" fmla="*/ 2346695 h 3834557"/>
                <a:gd name="connsiteX23" fmla="*/ 4277199 w 4277199"/>
                <a:gd name="connsiteY23" fmla="*/ 2352919 h 3834557"/>
                <a:gd name="connsiteX24" fmla="*/ 4276593 w 4277199"/>
                <a:gd name="connsiteY24" fmla="*/ 2352919 h 3834557"/>
                <a:gd name="connsiteX25" fmla="*/ 4269631 w 4277199"/>
                <a:gd name="connsiteY25" fmla="*/ 2541372 h 3834557"/>
                <a:gd name="connsiteX26" fmla="*/ 3752096 w 4277199"/>
                <a:gd name="connsiteY26" fmla="*/ 3834557 h 383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7199" h="3834557">
                  <a:moveTo>
                    <a:pt x="3752096" y="3834557"/>
                  </a:moveTo>
                  <a:lnTo>
                    <a:pt x="2838187" y="3093739"/>
                  </a:lnTo>
                  <a:cubicBezTo>
                    <a:pt x="2966781" y="2935099"/>
                    <a:pt x="3051119" y="2746689"/>
                    <a:pt x="3084527" y="2547532"/>
                  </a:cubicBezTo>
                  <a:lnTo>
                    <a:pt x="3100475" y="2348443"/>
                  </a:lnTo>
                  <a:lnTo>
                    <a:pt x="3092154" y="2210898"/>
                  </a:lnTo>
                  <a:cubicBezTo>
                    <a:pt x="3057307" y="1924131"/>
                    <a:pt x="2917909" y="1659704"/>
                    <a:pt x="2700515" y="1468862"/>
                  </a:cubicBezTo>
                  <a:lnTo>
                    <a:pt x="2606214" y="1394537"/>
                  </a:lnTo>
                  <a:lnTo>
                    <a:pt x="2511585" y="1333546"/>
                  </a:lnTo>
                  <a:cubicBezTo>
                    <a:pt x="2275713" y="1197639"/>
                    <a:pt x="1998726" y="1147129"/>
                    <a:pt x="1727940" y="1192961"/>
                  </a:cubicBezTo>
                  <a:cubicBezTo>
                    <a:pt x="1418468" y="1245342"/>
                    <a:pt x="1142759" y="1419215"/>
                    <a:pt x="962136" y="1675909"/>
                  </a:cubicBezTo>
                  <a:cubicBezTo>
                    <a:pt x="641424" y="1450240"/>
                    <a:pt x="320712" y="1224569"/>
                    <a:pt x="0" y="998900"/>
                  </a:cubicBezTo>
                  <a:cubicBezTo>
                    <a:pt x="361244" y="485514"/>
                    <a:pt x="912660" y="137768"/>
                    <a:pt x="1531602" y="33007"/>
                  </a:cubicBezTo>
                  <a:cubicBezTo>
                    <a:pt x="2073172" y="-58659"/>
                    <a:pt x="2627147" y="42359"/>
                    <a:pt x="3098890" y="314172"/>
                  </a:cubicBezTo>
                  <a:lnTo>
                    <a:pt x="3280513" y="431233"/>
                  </a:lnTo>
                  <a:lnTo>
                    <a:pt x="3281002" y="430540"/>
                  </a:lnTo>
                  <a:lnTo>
                    <a:pt x="3288018" y="436070"/>
                  </a:lnTo>
                  <a:lnTo>
                    <a:pt x="3295754" y="441056"/>
                  </a:lnTo>
                  <a:lnTo>
                    <a:pt x="3295245" y="441766"/>
                  </a:lnTo>
                  <a:lnTo>
                    <a:pt x="3476735" y="584809"/>
                  </a:lnTo>
                  <a:cubicBezTo>
                    <a:pt x="3911523" y="966491"/>
                    <a:pt x="4190321" y="1495345"/>
                    <a:pt x="4260015" y="2068878"/>
                  </a:cubicBezTo>
                  <a:lnTo>
                    <a:pt x="4276301" y="2338080"/>
                  </a:lnTo>
                  <a:lnTo>
                    <a:pt x="4277141" y="2338075"/>
                  </a:lnTo>
                  <a:lnTo>
                    <a:pt x="4276822" y="2346695"/>
                  </a:lnTo>
                  <a:lnTo>
                    <a:pt x="4277199" y="2352919"/>
                  </a:lnTo>
                  <a:lnTo>
                    <a:pt x="4276593" y="2352919"/>
                  </a:lnTo>
                  <a:lnTo>
                    <a:pt x="4269631" y="2541372"/>
                  </a:lnTo>
                  <a:cubicBezTo>
                    <a:pt x="4231725" y="3013198"/>
                    <a:pt x="4052148" y="3464398"/>
                    <a:pt x="3752096" y="3834557"/>
                  </a:cubicBezTo>
                  <a:close/>
                </a:path>
              </a:pathLst>
            </a:custGeom>
            <a:solidFill>
              <a:schemeClr val="tx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001" sz="1600" dirty="0">
                <a:latin typeface="+mj-lt"/>
                <a:cs typeface="Times New Roman" charset="0"/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7FE0F9C5-EC20-434A-93F6-A93EC2F13722}"/>
                </a:ext>
              </a:extLst>
            </p:cNvPr>
            <p:cNvSpPr/>
            <p:nvPr/>
          </p:nvSpPr>
          <p:spPr>
            <a:xfrm rot="5194351">
              <a:off x="429209" y="1329152"/>
              <a:ext cx="4705814" cy="4705833"/>
            </a:xfrm>
            <a:prstGeom prst="blockArc">
              <a:avLst>
                <a:gd name="adj1" fmla="val 10963205"/>
                <a:gd name="adj2" fmla="val 0"/>
                <a:gd name="adj3" fmla="val 25000"/>
              </a:avLst>
            </a:prstGeom>
            <a:solidFill>
              <a:srgbClr val="C00000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001" sz="1600" dirty="0">
                <a:latin typeface="+mj-lt"/>
                <a:cs typeface="Times New Roman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998EA0C2-D00B-9940-A8F5-F2899D8F4297}"/>
              </a:ext>
            </a:extLst>
          </p:cNvPr>
          <p:cNvSpPr/>
          <p:nvPr/>
        </p:nvSpPr>
        <p:spPr>
          <a:xfrm>
            <a:off x="1560825" y="2131726"/>
            <a:ext cx="3619500" cy="3619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43F4D92E-CB6D-8B4B-8EA3-1895EC4B3180}"/>
              </a:ext>
            </a:extLst>
          </p:cNvPr>
          <p:cNvSpPr txBox="1"/>
          <p:nvPr/>
        </p:nvSpPr>
        <p:spPr>
          <a:xfrm>
            <a:off x="2008706" y="3279758"/>
            <a:ext cx="2685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latin typeface="+mj-lt"/>
                <a:cs typeface="Times New Roman" charset="0"/>
              </a:rPr>
              <a:t>49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8203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21EFBC4-B052-4B94-B1EB-8E4DD22B3697}"/>
              </a:ext>
            </a:extLst>
          </p:cNvPr>
          <p:cNvGrpSpPr/>
          <p:nvPr/>
        </p:nvGrpSpPr>
        <p:grpSpPr>
          <a:xfrm>
            <a:off x="6428129" y="1574477"/>
            <a:ext cx="4734000" cy="4734000"/>
            <a:chOff x="5219158" y="806088"/>
            <a:chExt cx="4705833" cy="4705833"/>
          </a:xfrm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C4A651B1-F19A-4EC6-B8BB-2C1521658553}"/>
                </a:ext>
              </a:extLst>
            </p:cNvPr>
            <p:cNvSpPr/>
            <p:nvPr/>
          </p:nvSpPr>
          <p:spPr>
            <a:xfrm rot="20178254">
              <a:off x="5219168" y="806088"/>
              <a:ext cx="4705814" cy="4705833"/>
            </a:xfrm>
            <a:prstGeom prst="blockArc">
              <a:avLst>
                <a:gd name="adj1" fmla="val 17620403"/>
                <a:gd name="adj2" fmla="val 0"/>
                <a:gd name="adj3" fmla="val 25000"/>
              </a:avLst>
            </a:prstGeom>
            <a:solidFill>
              <a:schemeClr val="tx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001" sz="1600" dirty="0">
                <a:latin typeface="+mj-lt"/>
                <a:cs typeface="Times New Roman" charset="0"/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A2CAA7B8-F454-4C72-A1F0-4612C58271A1}"/>
                </a:ext>
              </a:extLst>
            </p:cNvPr>
            <p:cNvSpPr/>
            <p:nvPr/>
          </p:nvSpPr>
          <p:spPr>
            <a:xfrm rot="7798119">
              <a:off x="5219168" y="806088"/>
              <a:ext cx="4705814" cy="4705833"/>
            </a:xfrm>
            <a:prstGeom prst="blockArc">
              <a:avLst>
                <a:gd name="adj1" fmla="val 10699967"/>
                <a:gd name="adj2" fmla="val 0"/>
                <a:gd name="adj3" fmla="val 25000"/>
              </a:avLst>
            </a:prstGeom>
            <a:solidFill>
              <a:srgbClr val="28D2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n-001" dirty="0"/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9C4CB12A-AF95-4068-8C0C-621D52103751}"/>
                </a:ext>
              </a:extLst>
            </p:cNvPr>
            <p:cNvSpPr/>
            <p:nvPr/>
          </p:nvSpPr>
          <p:spPr>
            <a:xfrm rot="16200000">
              <a:off x="5219168" y="806088"/>
              <a:ext cx="4705814" cy="4705833"/>
            </a:xfrm>
            <a:prstGeom prst="blockArc">
              <a:avLst>
                <a:gd name="adj1" fmla="val 10699967"/>
                <a:gd name="adj2" fmla="val 0"/>
                <a:gd name="adj3" fmla="val 25000"/>
              </a:avLst>
            </a:prstGeom>
            <a:solidFill>
              <a:srgbClr val="28D2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001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816ADAB1-850D-E04F-8D46-2DABE12F68D7}"/>
              </a:ext>
            </a:extLst>
          </p:cNvPr>
          <p:cNvSpPr/>
          <p:nvPr/>
        </p:nvSpPr>
        <p:spPr>
          <a:xfrm>
            <a:off x="6979221" y="2131726"/>
            <a:ext cx="3619500" cy="3619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D86163-10B6-5B47-B4C9-AB0C51DDF47A}"/>
              </a:ext>
            </a:extLst>
          </p:cNvPr>
          <p:cNvSpPr txBox="1"/>
          <p:nvPr/>
        </p:nvSpPr>
        <p:spPr>
          <a:xfrm>
            <a:off x="419100" y="464761"/>
            <a:ext cx="11353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rgbClr val="574CFA">
                      <a:lumMod val="60000"/>
                      <a:lumOff val="40000"/>
                      <a:alpha val="0"/>
                    </a:srgbClr>
                  </a:solidFill>
                </a:ln>
                <a:solidFill>
                  <a:srgbClr val="000044"/>
                </a:solidFill>
                <a:latin typeface="Avenir Black"/>
                <a:cs typeface="Times New Roman" charset="0"/>
              </a:rPr>
              <a:t>Joe Increased his Wealth by $1,340,367</a:t>
            </a:r>
            <a:endParaRPr lang="en-001" sz="4000" dirty="0">
              <a:solidFill>
                <a:srgbClr val="000044"/>
              </a:solidFill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93192003-0316-4C3F-A577-EF21445EDADC}"/>
              </a:ext>
            </a:extLst>
          </p:cNvPr>
          <p:cNvSpPr txBox="1"/>
          <p:nvPr/>
        </p:nvSpPr>
        <p:spPr>
          <a:xfrm>
            <a:off x="7452240" y="3279758"/>
            <a:ext cx="2685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latin typeface="+mj-lt"/>
                <a:cs typeface="Times New Roman" charset="0"/>
              </a:rPr>
              <a:t>90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2179B2-3336-7A44-9739-6274320AC218}"/>
              </a:ext>
            </a:extLst>
          </p:cNvPr>
          <p:cNvGrpSpPr/>
          <p:nvPr/>
        </p:nvGrpSpPr>
        <p:grpSpPr>
          <a:xfrm>
            <a:off x="966259" y="1575128"/>
            <a:ext cx="4770674" cy="4732698"/>
            <a:chOff x="391458" y="1329162"/>
            <a:chExt cx="4743574" cy="4705814"/>
          </a:xfrm>
        </p:grpSpPr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4730BCA2-4CDD-3541-98A6-CB8F466548D6}"/>
                </a:ext>
              </a:extLst>
            </p:cNvPr>
            <p:cNvSpPr/>
            <p:nvPr/>
          </p:nvSpPr>
          <p:spPr>
            <a:xfrm rot="13858299">
              <a:off x="170137" y="1872623"/>
              <a:ext cx="4277199" cy="3834557"/>
            </a:xfrm>
            <a:custGeom>
              <a:avLst/>
              <a:gdLst>
                <a:gd name="connsiteX0" fmla="*/ 3752096 w 4277199"/>
                <a:gd name="connsiteY0" fmla="*/ 3834557 h 3834557"/>
                <a:gd name="connsiteX1" fmla="*/ 2838187 w 4277199"/>
                <a:gd name="connsiteY1" fmla="*/ 3093739 h 3834557"/>
                <a:gd name="connsiteX2" fmla="*/ 3084527 w 4277199"/>
                <a:gd name="connsiteY2" fmla="*/ 2547532 h 3834557"/>
                <a:gd name="connsiteX3" fmla="*/ 3100475 w 4277199"/>
                <a:gd name="connsiteY3" fmla="*/ 2348443 h 3834557"/>
                <a:gd name="connsiteX4" fmla="*/ 3092154 w 4277199"/>
                <a:gd name="connsiteY4" fmla="*/ 2210898 h 3834557"/>
                <a:gd name="connsiteX5" fmla="*/ 2700515 w 4277199"/>
                <a:gd name="connsiteY5" fmla="*/ 1468862 h 3834557"/>
                <a:gd name="connsiteX6" fmla="*/ 2606214 w 4277199"/>
                <a:gd name="connsiteY6" fmla="*/ 1394537 h 3834557"/>
                <a:gd name="connsiteX7" fmla="*/ 2511585 w 4277199"/>
                <a:gd name="connsiteY7" fmla="*/ 1333546 h 3834557"/>
                <a:gd name="connsiteX8" fmla="*/ 1727940 w 4277199"/>
                <a:gd name="connsiteY8" fmla="*/ 1192961 h 3834557"/>
                <a:gd name="connsiteX9" fmla="*/ 962136 w 4277199"/>
                <a:gd name="connsiteY9" fmla="*/ 1675909 h 3834557"/>
                <a:gd name="connsiteX10" fmla="*/ 0 w 4277199"/>
                <a:gd name="connsiteY10" fmla="*/ 998900 h 3834557"/>
                <a:gd name="connsiteX11" fmla="*/ 1531602 w 4277199"/>
                <a:gd name="connsiteY11" fmla="*/ 33007 h 3834557"/>
                <a:gd name="connsiteX12" fmla="*/ 3098890 w 4277199"/>
                <a:gd name="connsiteY12" fmla="*/ 314172 h 3834557"/>
                <a:gd name="connsiteX13" fmla="*/ 3280513 w 4277199"/>
                <a:gd name="connsiteY13" fmla="*/ 431233 h 3834557"/>
                <a:gd name="connsiteX14" fmla="*/ 3281002 w 4277199"/>
                <a:gd name="connsiteY14" fmla="*/ 430540 h 3834557"/>
                <a:gd name="connsiteX15" fmla="*/ 3288018 w 4277199"/>
                <a:gd name="connsiteY15" fmla="*/ 436070 h 3834557"/>
                <a:gd name="connsiteX16" fmla="*/ 3295754 w 4277199"/>
                <a:gd name="connsiteY16" fmla="*/ 441056 h 3834557"/>
                <a:gd name="connsiteX17" fmla="*/ 3295245 w 4277199"/>
                <a:gd name="connsiteY17" fmla="*/ 441766 h 3834557"/>
                <a:gd name="connsiteX18" fmla="*/ 3476735 w 4277199"/>
                <a:gd name="connsiteY18" fmla="*/ 584809 h 3834557"/>
                <a:gd name="connsiteX19" fmla="*/ 4260015 w 4277199"/>
                <a:gd name="connsiteY19" fmla="*/ 2068878 h 3834557"/>
                <a:gd name="connsiteX20" fmla="*/ 4276301 w 4277199"/>
                <a:gd name="connsiteY20" fmla="*/ 2338080 h 3834557"/>
                <a:gd name="connsiteX21" fmla="*/ 4277141 w 4277199"/>
                <a:gd name="connsiteY21" fmla="*/ 2338075 h 3834557"/>
                <a:gd name="connsiteX22" fmla="*/ 4276822 w 4277199"/>
                <a:gd name="connsiteY22" fmla="*/ 2346695 h 3834557"/>
                <a:gd name="connsiteX23" fmla="*/ 4277199 w 4277199"/>
                <a:gd name="connsiteY23" fmla="*/ 2352919 h 3834557"/>
                <a:gd name="connsiteX24" fmla="*/ 4276593 w 4277199"/>
                <a:gd name="connsiteY24" fmla="*/ 2352919 h 3834557"/>
                <a:gd name="connsiteX25" fmla="*/ 4269631 w 4277199"/>
                <a:gd name="connsiteY25" fmla="*/ 2541372 h 3834557"/>
                <a:gd name="connsiteX26" fmla="*/ 3752096 w 4277199"/>
                <a:gd name="connsiteY26" fmla="*/ 3834557 h 383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7199" h="3834557">
                  <a:moveTo>
                    <a:pt x="3752096" y="3834557"/>
                  </a:moveTo>
                  <a:lnTo>
                    <a:pt x="2838187" y="3093739"/>
                  </a:lnTo>
                  <a:cubicBezTo>
                    <a:pt x="2966781" y="2935099"/>
                    <a:pt x="3051119" y="2746689"/>
                    <a:pt x="3084527" y="2547532"/>
                  </a:cubicBezTo>
                  <a:lnTo>
                    <a:pt x="3100475" y="2348443"/>
                  </a:lnTo>
                  <a:lnTo>
                    <a:pt x="3092154" y="2210898"/>
                  </a:lnTo>
                  <a:cubicBezTo>
                    <a:pt x="3057307" y="1924131"/>
                    <a:pt x="2917909" y="1659704"/>
                    <a:pt x="2700515" y="1468862"/>
                  </a:cubicBezTo>
                  <a:lnTo>
                    <a:pt x="2606214" y="1394537"/>
                  </a:lnTo>
                  <a:lnTo>
                    <a:pt x="2511585" y="1333546"/>
                  </a:lnTo>
                  <a:cubicBezTo>
                    <a:pt x="2275713" y="1197639"/>
                    <a:pt x="1998726" y="1147129"/>
                    <a:pt x="1727940" y="1192961"/>
                  </a:cubicBezTo>
                  <a:cubicBezTo>
                    <a:pt x="1418468" y="1245342"/>
                    <a:pt x="1142759" y="1419215"/>
                    <a:pt x="962136" y="1675909"/>
                  </a:cubicBezTo>
                  <a:cubicBezTo>
                    <a:pt x="641424" y="1450240"/>
                    <a:pt x="320712" y="1224569"/>
                    <a:pt x="0" y="998900"/>
                  </a:cubicBezTo>
                  <a:cubicBezTo>
                    <a:pt x="361244" y="485514"/>
                    <a:pt x="912660" y="137768"/>
                    <a:pt x="1531602" y="33007"/>
                  </a:cubicBezTo>
                  <a:cubicBezTo>
                    <a:pt x="2073172" y="-58659"/>
                    <a:pt x="2627147" y="42359"/>
                    <a:pt x="3098890" y="314172"/>
                  </a:cubicBezTo>
                  <a:lnTo>
                    <a:pt x="3280513" y="431233"/>
                  </a:lnTo>
                  <a:lnTo>
                    <a:pt x="3281002" y="430540"/>
                  </a:lnTo>
                  <a:lnTo>
                    <a:pt x="3288018" y="436070"/>
                  </a:lnTo>
                  <a:lnTo>
                    <a:pt x="3295754" y="441056"/>
                  </a:lnTo>
                  <a:lnTo>
                    <a:pt x="3295245" y="441766"/>
                  </a:lnTo>
                  <a:lnTo>
                    <a:pt x="3476735" y="584809"/>
                  </a:lnTo>
                  <a:cubicBezTo>
                    <a:pt x="3911523" y="966491"/>
                    <a:pt x="4190321" y="1495345"/>
                    <a:pt x="4260015" y="2068878"/>
                  </a:cubicBezTo>
                  <a:lnTo>
                    <a:pt x="4276301" y="2338080"/>
                  </a:lnTo>
                  <a:lnTo>
                    <a:pt x="4277141" y="2338075"/>
                  </a:lnTo>
                  <a:lnTo>
                    <a:pt x="4276822" y="2346695"/>
                  </a:lnTo>
                  <a:lnTo>
                    <a:pt x="4277199" y="2352919"/>
                  </a:lnTo>
                  <a:lnTo>
                    <a:pt x="4276593" y="2352919"/>
                  </a:lnTo>
                  <a:lnTo>
                    <a:pt x="4269631" y="2541372"/>
                  </a:lnTo>
                  <a:cubicBezTo>
                    <a:pt x="4231725" y="3013198"/>
                    <a:pt x="4052148" y="3464398"/>
                    <a:pt x="3752096" y="3834557"/>
                  </a:cubicBezTo>
                  <a:close/>
                </a:path>
              </a:pathLst>
            </a:custGeom>
            <a:solidFill>
              <a:schemeClr val="tx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001" sz="1600" dirty="0">
                <a:latin typeface="+mj-lt"/>
                <a:cs typeface="Times New Roman" charset="0"/>
              </a:endParaRPr>
            </a:p>
          </p:txBody>
        </p:sp>
        <p:sp>
          <p:nvSpPr>
            <p:cNvPr id="23" name="Block Arc 22">
              <a:extLst>
                <a:ext uri="{FF2B5EF4-FFF2-40B4-BE49-F238E27FC236}">
                  <a16:creationId xmlns:a16="http://schemas.microsoft.com/office/drawing/2014/main" id="{9A6CED7E-2B0D-6F48-BEFA-B479C445E819}"/>
                </a:ext>
              </a:extLst>
            </p:cNvPr>
            <p:cNvSpPr/>
            <p:nvPr/>
          </p:nvSpPr>
          <p:spPr>
            <a:xfrm rot="5194351">
              <a:off x="429209" y="1329152"/>
              <a:ext cx="4705814" cy="4705833"/>
            </a:xfrm>
            <a:prstGeom prst="blockArc">
              <a:avLst>
                <a:gd name="adj1" fmla="val 10963205"/>
                <a:gd name="adj2" fmla="val 0"/>
                <a:gd name="adj3" fmla="val 25000"/>
              </a:avLst>
            </a:prstGeom>
            <a:solidFill>
              <a:srgbClr val="C00000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001" sz="1600" dirty="0">
                <a:latin typeface="+mj-lt"/>
                <a:cs typeface="Times New Roman" charset="0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0D774069-E85B-D746-BB83-45E493571C68}"/>
              </a:ext>
            </a:extLst>
          </p:cNvPr>
          <p:cNvSpPr/>
          <p:nvPr/>
        </p:nvSpPr>
        <p:spPr>
          <a:xfrm>
            <a:off x="1560825" y="2131726"/>
            <a:ext cx="3619500" cy="3619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753145F5-18DA-1B4A-A877-F54321268CBF}"/>
              </a:ext>
            </a:extLst>
          </p:cNvPr>
          <p:cNvSpPr txBox="1"/>
          <p:nvPr/>
        </p:nvSpPr>
        <p:spPr>
          <a:xfrm>
            <a:off x="2008706" y="3279758"/>
            <a:ext cx="2685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latin typeface="+mj-lt"/>
                <a:cs typeface="Times New Roman" charset="0"/>
              </a:rPr>
              <a:t>49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419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236D238-B3DD-4430-B209-5E41FCDE5907}"/>
              </a:ext>
            </a:extLst>
          </p:cNvPr>
          <p:cNvSpPr/>
          <p:nvPr/>
        </p:nvSpPr>
        <p:spPr>
          <a:xfrm>
            <a:off x="5257800" y="-357470"/>
            <a:ext cx="6172199" cy="1015692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A5F657A-2A59-4C03-8FD8-F1ED5E218E37}"/>
              </a:ext>
            </a:extLst>
          </p:cNvPr>
          <p:cNvSpPr/>
          <p:nvPr/>
        </p:nvSpPr>
        <p:spPr>
          <a:xfrm>
            <a:off x="5257799" y="1051020"/>
            <a:ext cx="6172199" cy="1015692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8F0EEA7-F395-44E6-8FEB-7B939CFB2924}"/>
              </a:ext>
            </a:extLst>
          </p:cNvPr>
          <p:cNvSpPr/>
          <p:nvPr/>
        </p:nvSpPr>
        <p:spPr>
          <a:xfrm>
            <a:off x="4974767" y="-132885"/>
            <a:ext cx="566058" cy="566522"/>
          </a:xfrm>
          <a:prstGeom prst="ellipse">
            <a:avLst/>
          </a:prstGeom>
          <a:gradFill>
            <a:gsLst>
              <a:gs pos="0">
                <a:srgbClr val="574CFA">
                  <a:alpha val="10000"/>
                </a:srgbClr>
              </a:gs>
              <a:gs pos="100000">
                <a:srgbClr val="574CFA">
                  <a:lumMod val="92000"/>
                  <a:lumOff val="8000"/>
                  <a:alpha val="10000"/>
                </a:srgbClr>
              </a:gs>
            </a:gsLst>
            <a:lin ang="2700000" scaled="1"/>
          </a:gra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2">
                    <a:alpha val="10000"/>
                  </a:schemeClr>
                </a:solidFill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2">
                  <a:alpha val="10000"/>
                </a:schemeClr>
              </a:solidFill>
              <a:effectLst/>
              <a:uLnTx/>
              <a:uFillTx/>
              <a:latin typeface="+mj-lt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CE56F-53EA-45AC-A00A-325B06D78354}"/>
              </a:ext>
            </a:extLst>
          </p:cNvPr>
          <p:cNvSpPr/>
          <p:nvPr/>
        </p:nvSpPr>
        <p:spPr>
          <a:xfrm>
            <a:off x="5823858" y="-80456"/>
            <a:ext cx="526324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2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accent1">
                    <a:alpha val="10000"/>
                  </a:schemeClr>
                </a:solidFill>
              </a:rPr>
              <a:t> Remove Underperforming Riders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E56F42-D010-4DCC-9DA8-2F251E6F0823}"/>
              </a:ext>
            </a:extLst>
          </p:cNvPr>
          <p:cNvSpPr/>
          <p:nvPr/>
        </p:nvSpPr>
        <p:spPr>
          <a:xfrm>
            <a:off x="4974767" y="1275605"/>
            <a:ext cx="566058" cy="566522"/>
          </a:xfrm>
          <a:prstGeom prst="ellipse">
            <a:avLst/>
          </a:prstGeom>
          <a:gradFill>
            <a:gsLst>
              <a:gs pos="0">
                <a:srgbClr val="574CFA">
                  <a:alpha val="10000"/>
                </a:srgbClr>
              </a:gs>
              <a:gs pos="100000">
                <a:srgbClr val="574CFA">
                  <a:lumMod val="92000"/>
                  <a:lumOff val="8000"/>
                  <a:alpha val="10000"/>
                </a:srgbClr>
              </a:gs>
            </a:gsLst>
            <a:lin ang="2700000" scaled="1"/>
          </a:gra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2">
                    <a:alpha val="10000"/>
                  </a:schemeClr>
                </a:solidFill>
                <a:latin typeface="+mj-lt"/>
              </a:rPr>
              <a:t>2</a:t>
            </a:r>
            <a:endParaRPr lang="en-US" sz="2000" dirty="0">
              <a:solidFill>
                <a:schemeClr val="bg2">
                  <a:alpha val="10000"/>
                </a:schemeClr>
              </a:solidFill>
              <a:latin typeface="+mj-lt"/>
              <a:cs typeface="Lato Semibold" panose="020F050202020403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C72868-3EAE-4A13-B59A-16C455D7913E}"/>
              </a:ext>
            </a:extLst>
          </p:cNvPr>
          <p:cNvSpPr/>
          <p:nvPr/>
        </p:nvSpPr>
        <p:spPr>
          <a:xfrm>
            <a:off x="5823858" y="1328034"/>
            <a:ext cx="526324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2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accent1">
                    <a:alpha val="10000"/>
                  </a:schemeClr>
                </a:solidFill>
              </a:rPr>
              <a:t>Adjust for Inflation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BDEC14-A2C3-4E7E-A290-1A838331AAE0}"/>
              </a:ext>
            </a:extLst>
          </p:cNvPr>
          <p:cNvSpPr/>
          <p:nvPr/>
        </p:nvSpPr>
        <p:spPr>
          <a:xfrm>
            <a:off x="-2743200" y="-1676400"/>
            <a:ext cx="9753600" cy="1107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1400" b="1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chemeClr val="bg2"/>
                    </a:gs>
                    <a:gs pos="100000">
                      <a:schemeClr val="bg1">
                        <a:lumMod val="93000"/>
                      </a:schemeClr>
                    </a:gs>
                  </a:gsLst>
                  <a:lin ang="5400000" scaled="1"/>
                </a:gradFill>
                <a:latin typeface="+mj-lt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88236-16CB-4183-9572-09E22C5BA86B}"/>
              </a:ext>
            </a:extLst>
          </p:cNvPr>
          <p:cNvSpPr/>
          <p:nvPr/>
        </p:nvSpPr>
        <p:spPr>
          <a:xfrm>
            <a:off x="685801" y="2459504"/>
            <a:ext cx="358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Increase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 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Annuity Results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5C3DFF-DC3B-40CA-ABA4-209AD1C75D4F}"/>
              </a:ext>
            </a:extLst>
          </p:cNvPr>
          <p:cNvSpPr/>
          <p:nvPr/>
        </p:nvSpPr>
        <p:spPr>
          <a:xfrm>
            <a:off x="5515087" y="2459504"/>
            <a:ext cx="6143513" cy="19389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092667-7BE6-4304-B4B1-34E624FB3781}"/>
              </a:ext>
            </a:extLst>
          </p:cNvPr>
          <p:cNvSpPr/>
          <p:nvPr/>
        </p:nvSpPr>
        <p:spPr>
          <a:xfrm>
            <a:off x="4974765" y="2888245"/>
            <a:ext cx="1080625" cy="1081511"/>
          </a:xfrm>
          <a:prstGeom prst="ellipse">
            <a:avLst/>
          </a:prstGeom>
          <a:solidFill>
            <a:srgbClr val="000044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B481988-78B5-4E1C-8C70-992507C1A19E}"/>
              </a:ext>
            </a:extLst>
          </p:cNvPr>
          <p:cNvSpPr/>
          <p:nvPr/>
        </p:nvSpPr>
        <p:spPr>
          <a:xfrm>
            <a:off x="6019800" y="3151999"/>
            <a:ext cx="6593810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30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en-US" sz="30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000044"/>
                </a:solidFill>
              </a:rPr>
              <a:t>Remove Caps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82BC5EB-BE02-41D2-855C-9918A5FE6095}"/>
              </a:ext>
            </a:extLst>
          </p:cNvPr>
          <p:cNvSpPr/>
          <p:nvPr/>
        </p:nvSpPr>
        <p:spPr>
          <a:xfrm>
            <a:off x="5257796" y="6199779"/>
            <a:ext cx="6172199" cy="1015692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49817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B4D9F666-34C4-43DC-AA79-55139BAFEB53}"/>
              </a:ext>
            </a:extLst>
          </p:cNvPr>
          <p:cNvSpPr/>
          <p:nvPr/>
        </p:nvSpPr>
        <p:spPr>
          <a:xfrm>
            <a:off x="76373" y="639502"/>
            <a:ext cx="8787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noProof="1">
                <a:noFill/>
                <a:latin typeface="+mj-lt"/>
                <a:ea typeface="Times New Roman" charset="0"/>
                <a:cs typeface="Times New Roman" charset="0"/>
              </a:rPr>
              <a:t>At 5% Growth, Joe’s Fees Earned Money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496BF4D-44CA-4D88-ADEF-F05502AA2EA4}"/>
              </a:ext>
            </a:extLst>
          </p:cNvPr>
          <p:cNvSpPr/>
          <p:nvPr/>
        </p:nvSpPr>
        <p:spPr>
          <a:xfrm>
            <a:off x="76373" y="1539637"/>
            <a:ext cx="5048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noFill/>
                <a:latin typeface="+mj-lt"/>
                <a:ea typeface="Times New Roman" charset="0"/>
                <a:cs typeface="Times New Roman" charset="0"/>
              </a:rPr>
              <a:t>For Someone Else</a:t>
            </a: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2EE2563B-32C6-4119-BAF5-0566F4F9BF62}"/>
              </a:ext>
            </a:extLst>
          </p:cNvPr>
          <p:cNvSpPr>
            <a:spLocks/>
          </p:cNvSpPr>
          <p:nvPr/>
        </p:nvSpPr>
        <p:spPr bwMode="auto">
          <a:xfrm>
            <a:off x="9465450" y="3035003"/>
            <a:ext cx="1392218" cy="2593198"/>
          </a:xfrm>
          <a:custGeom>
            <a:avLst/>
            <a:gdLst>
              <a:gd name="connsiteX0" fmla="*/ 1573295 w 1573295"/>
              <a:gd name="connsiteY0" fmla="*/ 0 h 3817271"/>
              <a:gd name="connsiteX1" fmla="*/ 1573295 w 1573295"/>
              <a:gd name="connsiteY1" fmla="*/ 3817271 h 3817271"/>
              <a:gd name="connsiteX2" fmla="*/ 4804 w 1573295"/>
              <a:gd name="connsiteY2" fmla="*/ 3817271 h 3817271"/>
              <a:gd name="connsiteX3" fmla="*/ 0 w 1573295"/>
              <a:gd name="connsiteY3" fmla="*/ 3817271 h 3817271"/>
              <a:gd name="connsiteX4" fmla="*/ 0 w 1573295"/>
              <a:gd name="connsiteY4" fmla="*/ 1085540 h 3817271"/>
              <a:gd name="connsiteX5" fmla="*/ 4804 w 1573295"/>
              <a:gd name="connsiteY5" fmla="*/ 1082808 h 381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295" h="3817271">
                <a:moveTo>
                  <a:pt x="1573295" y="0"/>
                </a:moveTo>
                <a:lnTo>
                  <a:pt x="1573295" y="3817271"/>
                </a:lnTo>
                <a:lnTo>
                  <a:pt x="4804" y="3817271"/>
                </a:lnTo>
                <a:lnTo>
                  <a:pt x="0" y="3817271"/>
                </a:lnTo>
                <a:lnTo>
                  <a:pt x="0" y="1085540"/>
                </a:lnTo>
                <a:lnTo>
                  <a:pt x="4804" y="108280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cs typeface="Times New Roman" charset="0"/>
            </a:endParaRP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3D79DF9A-CD80-4CAE-AFE2-73B67EE9ABE1}"/>
              </a:ext>
            </a:extLst>
          </p:cNvPr>
          <p:cNvSpPr/>
          <p:nvPr/>
        </p:nvSpPr>
        <p:spPr>
          <a:xfrm>
            <a:off x="8073269" y="3772635"/>
            <a:ext cx="1392217" cy="1855564"/>
          </a:xfrm>
          <a:custGeom>
            <a:avLst/>
            <a:gdLst>
              <a:gd name="connsiteX0" fmla="*/ 1573295 w 1573295"/>
              <a:gd name="connsiteY0" fmla="*/ 0 h 2731451"/>
              <a:gd name="connsiteX1" fmla="*/ 1573295 w 1573295"/>
              <a:gd name="connsiteY1" fmla="*/ 2731451 h 2731451"/>
              <a:gd name="connsiteX2" fmla="*/ 8437 w 1573295"/>
              <a:gd name="connsiteY2" fmla="*/ 2731451 h 2731451"/>
              <a:gd name="connsiteX3" fmla="*/ 0 w 1573295"/>
              <a:gd name="connsiteY3" fmla="*/ 2731451 h 2731451"/>
              <a:gd name="connsiteX4" fmla="*/ 0 w 1573295"/>
              <a:gd name="connsiteY4" fmla="*/ 894186 h 2731451"/>
              <a:gd name="connsiteX5" fmla="*/ 8437 w 1573295"/>
              <a:gd name="connsiteY5" fmla="*/ 890179 h 273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295" h="2731451">
                <a:moveTo>
                  <a:pt x="1573295" y="0"/>
                </a:moveTo>
                <a:lnTo>
                  <a:pt x="1573295" y="2731451"/>
                </a:lnTo>
                <a:lnTo>
                  <a:pt x="8437" y="2731451"/>
                </a:lnTo>
                <a:lnTo>
                  <a:pt x="0" y="2731451"/>
                </a:lnTo>
                <a:lnTo>
                  <a:pt x="0" y="894186"/>
                </a:lnTo>
                <a:lnTo>
                  <a:pt x="8437" y="89017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atin typeface="+mj-lt"/>
              <a:cs typeface="Times New Roman" charset="0"/>
            </a:endParaRPr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0C20C910-1076-4A1D-A662-D3C6638841FB}"/>
              </a:ext>
            </a:extLst>
          </p:cNvPr>
          <p:cNvSpPr>
            <a:spLocks/>
          </p:cNvSpPr>
          <p:nvPr/>
        </p:nvSpPr>
        <p:spPr bwMode="auto">
          <a:xfrm>
            <a:off x="6691623" y="4376297"/>
            <a:ext cx="1392217" cy="1251902"/>
          </a:xfrm>
          <a:custGeom>
            <a:avLst/>
            <a:gdLst>
              <a:gd name="connsiteX0" fmla="*/ 1573295 w 1573295"/>
              <a:gd name="connsiteY0" fmla="*/ 0 h 1842841"/>
              <a:gd name="connsiteX1" fmla="*/ 1573295 w 1573295"/>
              <a:gd name="connsiteY1" fmla="*/ 1842841 h 1842841"/>
              <a:gd name="connsiteX2" fmla="*/ 1570537 w 1573295"/>
              <a:gd name="connsiteY2" fmla="*/ 1842841 h 1842841"/>
              <a:gd name="connsiteX3" fmla="*/ 12026 w 1573295"/>
              <a:gd name="connsiteY3" fmla="*/ 1842841 h 1842841"/>
              <a:gd name="connsiteX4" fmla="*/ 0 w 1573295"/>
              <a:gd name="connsiteY4" fmla="*/ 1842841 h 1842841"/>
              <a:gd name="connsiteX5" fmla="*/ 0 w 1573295"/>
              <a:gd name="connsiteY5" fmla="*/ 746387 h 1842841"/>
              <a:gd name="connsiteX6" fmla="*/ 12026 w 1573295"/>
              <a:gd name="connsiteY6" fmla="*/ 741737 h 1842841"/>
              <a:gd name="connsiteX7" fmla="*/ 1570537 w 1573295"/>
              <a:gd name="connsiteY7" fmla="*/ 1569 h 184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3295" h="1842841">
                <a:moveTo>
                  <a:pt x="1573295" y="0"/>
                </a:moveTo>
                <a:lnTo>
                  <a:pt x="1573295" y="1842841"/>
                </a:lnTo>
                <a:lnTo>
                  <a:pt x="1570537" y="1842841"/>
                </a:lnTo>
                <a:lnTo>
                  <a:pt x="12026" y="1842841"/>
                </a:lnTo>
                <a:lnTo>
                  <a:pt x="0" y="1842841"/>
                </a:lnTo>
                <a:lnTo>
                  <a:pt x="0" y="746387"/>
                </a:lnTo>
                <a:lnTo>
                  <a:pt x="12026" y="741737"/>
                </a:lnTo>
                <a:lnTo>
                  <a:pt x="1570537" y="156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cs typeface="Times New Roman" charset="0"/>
            </a:endParaRPr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FC135F2E-FEFD-47FA-BD00-752F64C8A7E9}"/>
              </a:ext>
            </a:extLst>
          </p:cNvPr>
          <p:cNvSpPr>
            <a:spLocks/>
          </p:cNvSpPr>
          <p:nvPr/>
        </p:nvSpPr>
        <p:spPr bwMode="auto">
          <a:xfrm>
            <a:off x="5299442" y="4883342"/>
            <a:ext cx="1392217" cy="744857"/>
          </a:xfrm>
          <a:custGeom>
            <a:avLst/>
            <a:gdLst>
              <a:gd name="connsiteX0" fmla="*/ 1573295 w 1573295"/>
              <a:gd name="connsiteY0" fmla="*/ 0 h 1096454"/>
              <a:gd name="connsiteX1" fmla="*/ 1573295 w 1573295"/>
              <a:gd name="connsiteY1" fmla="*/ 1096454 h 1096454"/>
              <a:gd name="connsiteX2" fmla="*/ 15167 w 1573295"/>
              <a:gd name="connsiteY2" fmla="*/ 1096454 h 1096454"/>
              <a:gd name="connsiteX3" fmla="*/ 0 w 1573295"/>
              <a:gd name="connsiteY3" fmla="*/ 1096454 h 1096454"/>
              <a:gd name="connsiteX4" fmla="*/ 0 w 1573295"/>
              <a:gd name="connsiteY4" fmla="*/ 607231 h 1096454"/>
              <a:gd name="connsiteX5" fmla="*/ 15167 w 1573295"/>
              <a:gd name="connsiteY5" fmla="*/ 602454 h 10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295" h="1096454">
                <a:moveTo>
                  <a:pt x="1573295" y="0"/>
                </a:moveTo>
                <a:lnTo>
                  <a:pt x="1573295" y="1096454"/>
                </a:lnTo>
                <a:lnTo>
                  <a:pt x="15167" y="1096454"/>
                </a:lnTo>
                <a:lnTo>
                  <a:pt x="0" y="1096454"/>
                </a:lnTo>
                <a:lnTo>
                  <a:pt x="0" y="607231"/>
                </a:lnTo>
                <a:lnTo>
                  <a:pt x="15167" y="60245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cs typeface="Times New Roman" charset="0"/>
            </a:endParaRP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7DF11ADF-FE0C-40DF-878C-30CD63246A80}"/>
              </a:ext>
            </a:extLst>
          </p:cNvPr>
          <p:cNvSpPr/>
          <p:nvPr/>
        </p:nvSpPr>
        <p:spPr>
          <a:xfrm>
            <a:off x="3929776" y="5295496"/>
            <a:ext cx="1376023" cy="332703"/>
          </a:xfrm>
          <a:custGeom>
            <a:avLst/>
            <a:gdLst>
              <a:gd name="connsiteX0" fmla="*/ 1554994 w 1554994"/>
              <a:gd name="connsiteY0" fmla="*/ 0 h 489749"/>
              <a:gd name="connsiteX1" fmla="*/ 1554994 w 1554994"/>
              <a:gd name="connsiteY1" fmla="*/ 489749 h 489749"/>
              <a:gd name="connsiteX2" fmla="*/ 0 w 1554994"/>
              <a:gd name="connsiteY2" fmla="*/ 489749 h 48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994" h="489749">
                <a:moveTo>
                  <a:pt x="1554994" y="0"/>
                </a:moveTo>
                <a:lnTo>
                  <a:pt x="1554994" y="489749"/>
                </a:lnTo>
                <a:lnTo>
                  <a:pt x="0" y="4897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cs typeface="Times New Roman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AEDA3DE-073D-495B-9CE9-20DB9939974C}"/>
              </a:ext>
            </a:extLst>
          </p:cNvPr>
          <p:cNvSpPr/>
          <p:nvPr/>
        </p:nvSpPr>
        <p:spPr>
          <a:xfrm>
            <a:off x="460773" y="639502"/>
            <a:ext cx="11027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noProof="1">
                <a:latin typeface="+mj-lt"/>
                <a:cs typeface="Times New Roman" charset="0"/>
              </a:rPr>
              <a:t>As Joe’s Account Grows, so does his 1% Fee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498B55-CE9B-4413-83A0-3E1E6CCF0F60}"/>
              </a:ext>
            </a:extLst>
          </p:cNvPr>
          <p:cNvGrpSpPr/>
          <p:nvPr/>
        </p:nvGrpSpPr>
        <p:grpSpPr>
          <a:xfrm>
            <a:off x="2738272" y="2733295"/>
            <a:ext cx="8750279" cy="3723268"/>
            <a:chOff x="2738272" y="2733295"/>
            <a:chExt cx="8750279" cy="3723268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A408EDF-CFEF-4E18-BDF7-9E26B4553A41}"/>
                </a:ext>
              </a:extLst>
            </p:cNvPr>
            <p:cNvCxnSpPr>
              <a:cxnSpLocks/>
            </p:cNvCxnSpPr>
            <p:nvPr/>
          </p:nvCxnSpPr>
          <p:spPr>
            <a:xfrm>
              <a:off x="3397571" y="6143802"/>
              <a:ext cx="8090980" cy="0"/>
            </a:xfrm>
            <a:prstGeom prst="line">
              <a:avLst/>
            </a:prstGeom>
            <a:gradFill>
              <a:gsLst>
                <a:gs pos="100000">
                  <a:srgbClr val="FBFBFB"/>
                </a:gs>
                <a:gs pos="0">
                  <a:srgbClr val="E6E6E6">
                    <a:lumMod val="15000"/>
                    <a:lumOff val="85000"/>
                  </a:srgbClr>
                </a:gs>
              </a:gsLst>
              <a:lin ang="2700000" scaled="1"/>
            </a:gradFill>
            <a:ln w="15875" cap="rnd">
              <a:solidFill>
                <a:schemeClr val="tx2"/>
              </a:solidFill>
              <a:prstDash val="dash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F72EC6B-47D6-41B5-A669-B250D3981C2B}"/>
                </a:ext>
              </a:extLst>
            </p:cNvPr>
            <p:cNvSpPr/>
            <p:nvPr/>
          </p:nvSpPr>
          <p:spPr>
            <a:xfrm>
              <a:off x="10442975" y="5844393"/>
              <a:ext cx="612172" cy="612170"/>
            </a:xfrm>
            <a:prstGeom prst="ellipse">
              <a:avLst/>
            </a:prstGeom>
            <a:gradFill>
              <a:gsLst>
                <a:gs pos="100000">
                  <a:srgbClr val="FBFBFB"/>
                </a:gs>
                <a:gs pos="0">
                  <a:srgbClr val="E6E6E6">
                    <a:lumMod val="15000"/>
                    <a:lumOff val="85000"/>
                  </a:srgbClr>
                </a:gs>
              </a:gsLst>
              <a:lin ang="2700000" scaled="1"/>
            </a:gradFill>
            <a:ln w="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+mj-lt"/>
                </a:rPr>
                <a:t>90</a:t>
              </a:r>
              <a:endParaRPr lang="en-US" sz="16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32D9CD4-31F3-4886-AE60-CA2398A22060}"/>
                </a:ext>
              </a:extLst>
            </p:cNvPr>
            <p:cNvSpPr/>
            <p:nvPr/>
          </p:nvSpPr>
          <p:spPr>
            <a:xfrm>
              <a:off x="9047341" y="5844393"/>
              <a:ext cx="612172" cy="612170"/>
            </a:xfrm>
            <a:prstGeom prst="ellipse">
              <a:avLst/>
            </a:prstGeom>
            <a:gradFill>
              <a:gsLst>
                <a:gs pos="100000">
                  <a:srgbClr val="FBFBFB"/>
                </a:gs>
                <a:gs pos="0">
                  <a:srgbClr val="E6E6E6">
                    <a:lumMod val="15000"/>
                    <a:lumOff val="85000"/>
                  </a:srgbClr>
                </a:gs>
              </a:gsLst>
              <a:lin ang="2700000" scaled="1"/>
            </a:gradFill>
            <a:ln w="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+mj-lt"/>
                </a:rPr>
                <a:t>85</a:t>
              </a:r>
              <a:endParaRPr 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0EFC16B-5B8C-4297-8D6B-2EEF2BE9F976}"/>
                </a:ext>
              </a:extLst>
            </p:cNvPr>
            <p:cNvSpPr/>
            <p:nvPr/>
          </p:nvSpPr>
          <p:spPr>
            <a:xfrm>
              <a:off x="7728568" y="5844393"/>
              <a:ext cx="612172" cy="612170"/>
            </a:xfrm>
            <a:prstGeom prst="ellipse">
              <a:avLst/>
            </a:prstGeom>
            <a:gradFill>
              <a:gsLst>
                <a:gs pos="100000">
                  <a:srgbClr val="FBFBFB"/>
                </a:gs>
                <a:gs pos="0">
                  <a:srgbClr val="E6E6E6">
                    <a:lumMod val="15000"/>
                    <a:lumOff val="85000"/>
                  </a:srgbClr>
                </a:gs>
              </a:gsLst>
              <a:lin ang="2700000" scaled="1"/>
            </a:gradFill>
            <a:ln w="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+mj-lt"/>
                </a:rPr>
                <a:t>80</a:t>
              </a:r>
              <a:endParaRPr 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17A08990-F7DD-401B-ADE1-EC35955C3984}"/>
                </a:ext>
              </a:extLst>
            </p:cNvPr>
            <p:cNvSpPr/>
            <p:nvPr/>
          </p:nvSpPr>
          <p:spPr>
            <a:xfrm>
              <a:off x="6409795" y="5844393"/>
              <a:ext cx="612172" cy="612170"/>
            </a:xfrm>
            <a:prstGeom prst="ellipse">
              <a:avLst/>
            </a:prstGeom>
            <a:gradFill>
              <a:gsLst>
                <a:gs pos="100000">
                  <a:srgbClr val="FBFBFB"/>
                </a:gs>
                <a:gs pos="0">
                  <a:srgbClr val="E6E6E6">
                    <a:lumMod val="15000"/>
                    <a:lumOff val="85000"/>
                  </a:srgbClr>
                </a:gs>
              </a:gsLst>
              <a:lin ang="2700000" scaled="1"/>
            </a:gradFill>
            <a:ln w="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+mj-lt"/>
                </a:rPr>
                <a:t>75</a:t>
              </a:r>
              <a:endParaRPr 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CD4BAC5-7D32-4C1B-8814-3FD2DA81B260}"/>
                </a:ext>
              </a:extLst>
            </p:cNvPr>
            <p:cNvSpPr/>
            <p:nvPr/>
          </p:nvSpPr>
          <p:spPr>
            <a:xfrm>
              <a:off x="5091022" y="5844393"/>
              <a:ext cx="612172" cy="612170"/>
            </a:xfrm>
            <a:prstGeom prst="ellipse">
              <a:avLst/>
            </a:prstGeom>
            <a:gradFill>
              <a:gsLst>
                <a:gs pos="100000">
                  <a:srgbClr val="FBFBFB"/>
                </a:gs>
                <a:gs pos="0">
                  <a:srgbClr val="E6E6E6">
                    <a:lumMod val="15000"/>
                    <a:lumOff val="85000"/>
                  </a:srgbClr>
                </a:gs>
              </a:gsLst>
              <a:lin ang="2700000" scaled="1"/>
            </a:gradFill>
            <a:ln w="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+mj-lt"/>
                </a:rPr>
                <a:t>70</a:t>
              </a:r>
              <a:endParaRPr 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23E57ECF-848B-4F40-92C6-AEA28906F477}"/>
                </a:ext>
              </a:extLst>
            </p:cNvPr>
            <p:cNvSpPr/>
            <p:nvPr/>
          </p:nvSpPr>
          <p:spPr>
            <a:xfrm>
              <a:off x="3695390" y="5844394"/>
              <a:ext cx="612172" cy="612168"/>
            </a:xfrm>
            <a:prstGeom prst="ellipse">
              <a:avLst/>
            </a:prstGeom>
            <a:gradFill>
              <a:gsLst>
                <a:gs pos="100000">
                  <a:srgbClr val="FBFBFB"/>
                </a:gs>
                <a:gs pos="0">
                  <a:srgbClr val="E6E6E6">
                    <a:lumMod val="15000"/>
                    <a:lumOff val="85000"/>
                  </a:srgbClr>
                </a:gs>
              </a:gsLst>
              <a:lin ang="2700000" scaled="1"/>
            </a:gradFill>
            <a:ln w="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+mj-lt"/>
                </a:rPr>
                <a:t>65</a:t>
              </a: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1C41B07-F794-43A6-8313-E17016FF48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1033" y="2733295"/>
              <a:ext cx="0" cy="2855285"/>
            </a:xfrm>
            <a:prstGeom prst="line">
              <a:avLst/>
            </a:prstGeom>
            <a:gradFill>
              <a:gsLst>
                <a:gs pos="100000">
                  <a:srgbClr val="FBFBFB"/>
                </a:gs>
                <a:gs pos="0">
                  <a:srgbClr val="E6E6E6">
                    <a:lumMod val="15000"/>
                    <a:lumOff val="85000"/>
                  </a:srgbClr>
                </a:gs>
              </a:gsLst>
              <a:lin ang="2700000" scaled="1"/>
            </a:gradFill>
            <a:ln w="15875" cap="rnd">
              <a:solidFill>
                <a:schemeClr val="tx2"/>
              </a:solidFill>
              <a:prstDash val="dash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89A2C81E-6AB1-4D5B-BD97-1A573A14F906}"/>
                </a:ext>
              </a:extLst>
            </p:cNvPr>
            <p:cNvSpPr/>
            <p:nvPr/>
          </p:nvSpPr>
          <p:spPr>
            <a:xfrm>
              <a:off x="2738272" y="5002038"/>
              <a:ext cx="4988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f-ZA" sz="4400" b="1" noProof="1">
                  <a:solidFill>
                    <a:schemeClr val="bg2">
                      <a:lumMod val="95000"/>
                    </a:schemeClr>
                  </a:solidFill>
                  <a:latin typeface="+mj-lt"/>
                  <a:ea typeface="Times New Roman" charset="0"/>
                  <a:cs typeface="Times New Roman" charset="0"/>
                </a:rPr>
                <a:t>$</a:t>
              </a:r>
              <a:endParaRPr lang="en-US" sz="4400" b="1" dirty="0">
                <a:solidFill>
                  <a:schemeClr val="bg2">
                    <a:lumMod val="95000"/>
                  </a:schemeClr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795907C-E244-4076-989A-838F7BA84F35}"/>
              </a:ext>
            </a:extLst>
          </p:cNvPr>
          <p:cNvCxnSpPr>
            <a:cxnSpLocks/>
          </p:cNvCxnSpPr>
          <p:nvPr/>
        </p:nvCxnSpPr>
        <p:spPr>
          <a:xfrm>
            <a:off x="5288907" y="5031630"/>
            <a:ext cx="0" cy="80916"/>
          </a:xfrm>
          <a:prstGeom prst="line">
            <a:avLst/>
          </a:prstGeom>
          <a:ln w="12700" cap="rnd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03D4F47B-57B4-4299-B65E-94CC68F8C659}"/>
              </a:ext>
            </a:extLst>
          </p:cNvPr>
          <p:cNvSpPr/>
          <p:nvPr/>
        </p:nvSpPr>
        <p:spPr>
          <a:xfrm>
            <a:off x="5179325" y="5179084"/>
            <a:ext cx="219163" cy="219163"/>
          </a:xfrm>
          <a:prstGeom prst="ellipse">
            <a:avLst/>
          </a:prstGeom>
          <a:solidFill>
            <a:srgbClr val="000044"/>
          </a:solidFill>
          <a:ln w="2540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8AB496CE-1E72-44F8-80D2-CDD12FCC0046}"/>
              </a:ext>
            </a:extLst>
          </p:cNvPr>
          <p:cNvSpPr txBox="1"/>
          <p:nvPr/>
        </p:nvSpPr>
        <p:spPr>
          <a:xfrm>
            <a:off x="4673813" y="4615543"/>
            <a:ext cx="12166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$28,407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DD7B7E8-94FF-4C70-B297-00BA06ECB7A0}"/>
              </a:ext>
            </a:extLst>
          </p:cNvPr>
          <p:cNvSpPr/>
          <p:nvPr/>
        </p:nvSpPr>
        <p:spPr>
          <a:xfrm>
            <a:off x="10711855" y="2948142"/>
            <a:ext cx="219163" cy="219163"/>
          </a:xfrm>
          <a:prstGeom prst="ellipse">
            <a:avLst/>
          </a:prstGeom>
          <a:solidFill>
            <a:srgbClr val="000044"/>
          </a:solidFill>
          <a:ln w="2540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j-lt"/>
              <a:ea typeface="Times New Roman" charset="0"/>
              <a:cs typeface="Times New Roman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5C6032F-41A3-42FB-BA70-2A32F4566F8C}"/>
              </a:ext>
            </a:extLst>
          </p:cNvPr>
          <p:cNvCxnSpPr>
            <a:cxnSpLocks/>
          </p:cNvCxnSpPr>
          <p:nvPr/>
        </p:nvCxnSpPr>
        <p:spPr>
          <a:xfrm>
            <a:off x="10821436" y="2789181"/>
            <a:ext cx="0" cy="80916"/>
          </a:xfrm>
          <a:prstGeom prst="line">
            <a:avLst/>
          </a:prstGeom>
          <a:ln w="12700" cap="rnd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A3003FC-0BE4-40DB-8B63-4E46A219693E}"/>
              </a:ext>
            </a:extLst>
          </p:cNvPr>
          <p:cNvCxnSpPr>
            <a:cxnSpLocks/>
          </p:cNvCxnSpPr>
          <p:nvPr/>
        </p:nvCxnSpPr>
        <p:spPr>
          <a:xfrm>
            <a:off x="9465450" y="3493763"/>
            <a:ext cx="0" cy="80916"/>
          </a:xfrm>
          <a:prstGeom prst="line">
            <a:avLst/>
          </a:prstGeom>
          <a:ln w="12700" cap="rnd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A8FF022A-8112-47EF-B5B3-C42E7E171EF1}"/>
              </a:ext>
            </a:extLst>
          </p:cNvPr>
          <p:cNvSpPr/>
          <p:nvPr/>
        </p:nvSpPr>
        <p:spPr>
          <a:xfrm>
            <a:off x="9355869" y="3641216"/>
            <a:ext cx="219163" cy="219163"/>
          </a:xfrm>
          <a:prstGeom prst="ellipse">
            <a:avLst/>
          </a:prstGeom>
          <a:solidFill>
            <a:srgbClr val="000044"/>
          </a:solidFill>
          <a:ln w="2540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52" name="TextBox 16">
            <a:extLst>
              <a:ext uri="{FF2B5EF4-FFF2-40B4-BE49-F238E27FC236}">
                <a16:creationId xmlns:a16="http://schemas.microsoft.com/office/drawing/2014/main" id="{8F3AB212-FCB3-4DC5-95D7-BC683848CAD9}"/>
              </a:ext>
            </a:extLst>
          </p:cNvPr>
          <p:cNvSpPr txBox="1"/>
          <p:nvPr/>
        </p:nvSpPr>
        <p:spPr>
          <a:xfrm>
            <a:off x="8863892" y="3080643"/>
            <a:ext cx="12166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$155,524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4693CBF-7F37-4B8B-9986-F2DE4FC5176A}"/>
              </a:ext>
            </a:extLst>
          </p:cNvPr>
          <p:cNvCxnSpPr>
            <a:cxnSpLocks/>
          </p:cNvCxnSpPr>
          <p:nvPr/>
        </p:nvCxnSpPr>
        <p:spPr>
          <a:xfrm>
            <a:off x="8073269" y="4115204"/>
            <a:ext cx="0" cy="80916"/>
          </a:xfrm>
          <a:prstGeom prst="line">
            <a:avLst/>
          </a:prstGeom>
          <a:ln w="12700" cap="rnd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AB19DD45-E7BE-4EC8-AE4F-027CBFF14830}"/>
              </a:ext>
            </a:extLst>
          </p:cNvPr>
          <p:cNvSpPr/>
          <p:nvPr/>
        </p:nvSpPr>
        <p:spPr>
          <a:xfrm>
            <a:off x="7963688" y="4262658"/>
            <a:ext cx="219163" cy="219163"/>
          </a:xfrm>
          <a:prstGeom prst="ellipse">
            <a:avLst/>
          </a:prstGeom>
          <a:solidFill>
            <a:srgbClr val="000044"/>
          </a:solidFill>
          <a:ln w="2540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55" name="TextBox 16">
            <a:extLst>
              <a:ext uri="{FF2B5EF4-FFF2-40B4-BE49-F238E27FC236}">
                <a16:creationId xmlns:a16="http://schemas.microsoft.com/office/drawing/2014/main" id="{89D5CB57-F646-41A6-BD43-AF9F10DAC4C6}"/>
              </a:ext>
            </a:extLst>
          </p:cNvPr>
          <p:cNvSpPr txBox="1"/>
          <p:nvPr/>
        </p:nvSpPr>
        <p:spPr>
          <a:xfrm>
            <a:off x="7459065" y="3698278"/>
            <a:ext cx="12166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$104,732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70E54D5-454F-4D75-9F74-05940DF1F183}"/>
              </a:ext>
            </a:extLst>
          </p:cNvPr>
          <p:cNvCxnSpPr>
            <a:cxnSpLocks/>
          </p:cNvCxnSpPr>
          <p:nvPr/>
        </p:nvCxnSpPr>
        <p:spPr>
          <a:xfrm>
            <a:off x="6681088" y="4633541"/>
            <a:ext cx="0" cy="80916"/>
          </a:xfrm>
          <a:prstGeom prst="line">
            <a:avLst/>
          </a:prstGeom>
          <a:ln w="12700" cap="rnd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4AE13F91-07B3-49D5-9ACD-231DC78D3262}"/>
              </a:ext>
            </a:extLst>
          </p:cNvPr>
          <p:cNvSpPr/>
          <p:nvPr/>
        </p:nvSpPr>
        <p:spPr>
          <a:xfrm>
            <a:off x="6571507" y="4780994"/>
            <a:ext cx="219163" cy="219163"/>
          </a:xfrm>
          <a:prstGeom prst="ellipse">
            <a:avLst/>
          </a:prstGeom>
          <a:solidFill>
            <a:srgbClr val="000044"/>
          </a:solidFill>
          <a:ln w="2540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58" name="TextBox 16">
            <a:extLst>
              <a:ext uri="{FF2B5EF4-FFF2-40B4-BE49-F238E27FC236}">
                <a16:creationId xmlns:a16="http://schemas.microsoft.com/office/drawing/2014/main" id="{F19735B2-E7AB-4477-A5ED-83CCF23923C1}"/>
              </a:ext>
            </a:extLst>
          </p:cNvPr>
          <p:cNvSpPr txBox="1"/>
          <p:nvPr/>
        </p:nvSpPr>
        <p:spPr>
          <a:xfrm>
            <a:off x="6072788" y="4211082"/>
            <a:ext cx="12166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$62,885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F4F08E7-02FA-46B9-9592-52BA02931984}"/>
              </a:ext>
            </a:extLst>
          </p:cNvPr>
          <p:cNvCxnSpPr>
            <a:cxnSpLocks/>
          </p:cNvCxnSpPr>
          <p:nvPr/>
        </p:nvCxnSpPr>
        <p:spPr>
          <a:xfrm>
            <a:off x="4005871" y="5343004"/>
            <a:ext cx="0" cy="80916"/>
          </a:xfrm>
          <a:prstGeom prst="line">
            <a:avLst/>
          </a:prstGeom>
          <a:ln w="12700" cap="rnd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F6995EE8-1785-42B1-A137-63FECC70272D}"/>
              </a:ext>
            </a:extLst>
          </p:cNvPr>
          <p:cNvSpPr/>
          <p:nvPr/>
        </p:nvSpPr>
        <p:spPr>
          <a:xfrm>
            <a:off x="3896290" y="5490458"/>
            <a:ext cx="219163" cy="219163"/>
          </a:xfrm>
          <a:prstGeom prst="ellipse">
            <a:avLst/>
          </a:prstGeom>
          <a:solidFill>
            <a:srgbClr val="000044"/>
          </a:solidFill>
          <a:ln w="2540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61" name="TextBox 16">
            <a:extLst>
              <a:ext uri="{FF2B5EF4-FFF2-40B4-BE49-F238E27FC236}">
                <a16:creationId xmlns:a16="http://schemas.microsoft.com/office/drawing/2014/main" id="{F1B2CF6B-2255-42ED-9CE7-0898C3770DA6}"/>
              </a:ext>
            </a:extLst>
          </p:cNvPr>
          <p:cNvSpPr txBox="1"/>
          <p:nvPr/>
        </p:nvSpPr>
        <p:spPr>
          <a:xfrm>
            <a:off x="3397571" y="4926918"/>
            <a:ext cx="12166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$0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91923A32-04F8-9947-B16F-43E88914F843}"/>
              </a:ext>
            </a:extLst>
          </p:cNvPr>
          <p:cNvSpPr txBox="1"/>
          <p:nvPr/>
        </p:nvSpPr>
        <p:spPr>
          <a:xfrm>
            <a:off x="10058400" y="2283299"/>
            <a:ext cx="166732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$217,000</a:t>
            </a:r>
          </a:p>
        </p:txBody>
      </p:sp>
    </p:spTree>
    <p:extLst>
      <p:ext uri="{BB962C8B-B14F-4D97-AF65-F5344CB8AC3E}">
        <p14:creationId xmlns:p14="http://schemas.microsoft.com/office/powerpoint/2010/main" val="2846724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59" grpId="0" animBg="1"/>
      <p:bldP spid="155" grpId="0" animBg="1"/>
      <p:bldP spid="151" grpId="0" animBg="1"/>
      <p:bldP spid="147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F9986F6-454C-46F2-BC06-28F6600D827A}"/>
              </a:ext>
            </a:extLst>
          </p:cNvPr>
          <p:cNvSpPr/>
          <p:nvPr/>
        </p:nvSpPr>
        <p:spPr>
          <a:xfrm>
            <a:off x="3303814" y="636814"/>
            <a:ext cx="5584372" cy="5584372"/>
          </a:xfrm>
          <a:custGeom>
            <a:avLst/>
            <a:gdLst>
              <a:gd name="connsiteX0" fmla="*/ 2792186 w 5584372"/>
              <a:gd name="connsiteY0" fmla="*/ 0 h 5584372"/>
              <a:gd name="connsiteX1" fmla="*/ 5584372 w 5584372"/>
              <a:gd name="connsiteY1" fmla="*/ 2792186 h 5584372"/>
              <a:gd name="connsiteX2" fmla="*/ 2792186 w 5584372"/>
              <a:gd name="connsiteY2" fmla="*/ 5584372 h 5584372"/>
              <a:gd name="connsiteX3" fmla="*/ 0 w 5584372"/>
              <a:gd name="connsiteY3" fmla="*/ 2792186 h 5584372"/>
              <a:gd name="connsiteX4" fmla="*/ 2792186 w 5584372"/>
              <a:gd name="connsiteY4" fmla="*/ 0 h 55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4372" h="5584372">
                <a:moveTo>
                  <a:pt x="2792186" y="0"/>
                </a:moveTo>
                <a:cubicBezTo>
                  <a:pt x="4334268" y="0"/>
                  <a:pt x="5584372" y="1250104"/>
                  <a:pt x="5584372" y="2792186"/>
                </a:cubicBezTo>
                <a:cubicBezTo>
                  <a:pt x="5584372" y="4334268"/>
                  <a:pt x="4334268" y="5584372"/>
                  <a:pt x="2792186" y="5584372"/>
                </a:cubicBezTo>
                <a:cubicBezTo>
                  <a:pt x="1250104" y="5584372"/>
                  <a:pt x="0" y="4334268"/>
                  <a:pt x="0" y="2792186"/>
                </a:cubicBezTo>
                <a:cubicBezTo>
                  <a:pt x="0" y="1250104"/>
                  <a:pt x="1250104" y="0"/>
                  <a:pt x="279218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54B6261-D79D-46D3-981C-2B15015E33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62300" y="636814"/>
            <a:ext cx="6461528" cy="5584372"/>
          </a:xfrm>
          <a:custGeom>
            <a:avLst/>
            <a:gdLst>
              <a:gd name="connsiteX0" fmla="*/ 0 w 6461528"/>
              <a:gd name="connsiteY0" fmla="*/ 4815515 h 5584372"/>
              <a:gd name="connsiteX1" fmla="*/ 76010 w 6461528"/>
              <a:gd name="connsiteY1" fmla="*/ 4925877 h 5584372"/>
              <a:gd name="connsiteX2" fmla="*/ 648821 w 6461528"/>
              <a:gd name="connsiteY2" fmla="*/ 5530334 h 5584372"/>
              <a:gd name="connsiteX3" fmla="*/ 718873 w 6461528"/>
              <a:gd name="connsiteY3" fmla="*/ 5584372 h 5584372"/>
              <a:gd name="connsiteX4" fmla="*/ 0 w 6461528"/>
              <a:gd name="connsiteY4" fmla="*/ 5584372 h 5584372"/>
              <a:gd name="connsiteX5" fmla="*/ 6461528 w 6461528"/>
              <a:gd name="connsiteY5" fmla="*/ 3300348 h 5584372"/>
              <a:gd name="connsiteX6" fmla="*/ 6461528 w 6461528"/>
              <a:gd name="connsiteY6" fmla="*/ 5584372 h 5584372"/>
              <a:gd name="connsiteX7" fmla="*/ 5148528 w 6461528"/>
              <a:gd name="connsiteY7" fmla="*/ 5584372 h 5584372"/>
              <a:gd name="connsiteX8" fmla="*/ 5218580 w 6461528"/>
              <a:gd name="connsiteY8" fmla="*/ 5530334 h 5584372"/>
              <a:gd name="connsiteX9" fmla="*/ 6451735 w 6461528"/>
              <a:gd name="connsiteY9" fmla="*/ 3379458 h 5584372"/>
              <a:gd name="connsiteX10" fmla="*/ 5148527 w 6461528"/>
              <a:gd name="connsiteY10" fmla="*/ 0 h 5584372"/>
              <a:gd name="connsiteX11" fmla="*/ 6461528 w 6461528"/>
              <a:gd name="connsiteY11" fmla="*/ 0 h 5584372"/>
              <a:gd name="connsiteX12" fmla="*/ 6461528 w 6461528"/>
              <a:gd name="connsiteY12" fmla="*/ 2284024 h 5584372"/>
              <a:gd name="connsiteX13" fmla="*/ 6451735 w 6461528"/>
              <a:gd name="connsiteY13" fmla="*/ 2204915 h 5584372"/>
              <a:gd name="connsiteX14" fmla="*/ 5218580 w 6461528"/>
              <a:gd name="connsiteY14" fmla="*/ 54039 h 5584372"/>
              <a:gd name="connsiteX15" fmla="*/ 2933700 w 6461528"/>
              <a:gd name="connsiteY15" fmla="*/ 0 h 5584372"/>
              <a:gd name="connsiteX16" fmla="*/ 5725886 w 6461528"/>
              <a:gd name="connsiteY16" fmla="*/ 2792186 h 5584372"/>
              <a:gd name="connsiteX17" fmla="*/ 2933700 w 6461528"/>
              <a:gd name="connsiteY17" fmla="*/ 5584372 h 5584372"/>
              <a:gd name="connsiteX18" fmla="*/ 141514 w 6461528"/>
              <a:gd name="connsiteY18" fmla="*/ 2792186 h 5584372"/>
              <a:gd name="connsiteX19" fmla="*/ 2933700 w 6461528"/>
              <a:gd name="connsiteY19" fmla="*/ 0 h 5584372"/>
              <a:gd name="connsiteX20" fmla="*/ 0 w 6461528"/>
              <a:gd name="connsiteY20" fmla="*/ 0 h 5584372"/>
              <a:gd name="connsiteX21" fmla="*/ 718873 w 6461528"/>
              <a:gd name="connsiteY21" fmla="*/ 0 h 5584372"/>
              <a:gd name="connsiteX22" fmla="*/ 648821 w 6461528"/>
              <a:gd name="connsiteY22" fmla="*/ 54039 h 5584372"/>
              <a:gd name="connsiteX23" fmla="*/ 76010 w 6461528"/>
              <a:gd name="connsiteY23" fmla="*/ 658496 h 5584372"/>
              <a:gd name="connsiteX24" fmla="*/ 0 w 6461528"/>
              <a:gd name="connsiteY24" fmla="*/ 768858 h 55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61528" h="5584372">
                <a:moveTo>
                  <a:pt x="0" y="4815515"/>
                </a:moveTo>
                <a:lnTo>
                  <a:pt x="76010" y="4925877"/>
                </a:lnTo>
                <a:cubicBezTo>
                  <a:pt x="242872" y="5148997"/>
                  <a:pt x="435251" y="5351925"/>
                  <a:pt x="648821" y="5530334"/>
                </a:cubicBezTo>
                <a:lnTo>
                  <a:pt x="718873" y="5584372"/>
                </a:lnTo>
                <a:lnTo>
                  <a:pt x="0" y="5584372"/>
                </a:lnTo>
                <a:close/>
                <a:moveTo>
                  <a:pt x="6461528" y="3300348"/>
                </a:moveTo>
                <a:lnTo>
                  <a:pt x="6461528" y="5584372"/>
                </a:lnTo>
                <a:lnTo>
                  <a:pt x="5148528" y="5584372"/>
                </a:lnTo>
                <a:lnTo>
                  <a:pt x="5218580" y="5530334"/>
                </a:lnTo>
                <a:cubicBezTo>
                  <a:pt x="5859290" y="4995108"/>
                  <a:pt x="6309282" y="4239209"/>
                  <a:pt x="6451735" y="3379458"/>
                </a:cubicBezTo>
                <a:close/>
                <a:moveTo>
                  <a:pt x="5148527" y="0"/>
                </a:moveTo>
                <a:lnTo>
                  <a:pt x="6461528" y="0"/>
                </a:lnTo>
                <a:lnTo>
                  <a:pt x="6461528" y="2284024"/>
                </a:lnTo>
                <a:lnTo>
                  <a:pt x="6451735" y="2204915"/>
                </a:lnTo>
                <a:cubicBezTo>
                  <a:pt x="6309282" y="1345163"/>
                  <a:pt x="5859290" y="589265"/>
                  <a:pt x="5218580" y="54039"/>
                </a:cubicBezTo>
                <a:close/>
                <a:moveTo>
                  <a:pt x="2933700" y="0"/>
                </a:moveTo>
                <a:cubicBezTo>
                  <a:pt x="4475782" y="0"/>
                  <a:pt x="5725886" y="1250104"/>
                  <a:pt x="5725886" y="2792186"/>
                </a:cubicBezTo>
                <a:cubicBezTo>
                  <a:pt x="5725886" y="4334268"/>
                  <a:pt x="4475782" y="5584372"/>
                  <a:pt x="2933700" y="5584372"/>
                </a:cubicBezTo>
                <a:cubicBezTo>
                  <a:pt x="1391618" y="5584372"/>
                  <a:pt x="141514" y="4334268"/>
                  <a:pt x="141514" y="2792186"/>
                </a:cubicBezTo>
                <a:cubicBezTo>
                  <a:pt x="141514" y="1250104"/>
                  <a:pt x="1391618" y="0"/>
                  <a:pt x="2933700" y="0"/>
                </a:cubicBezTo>
                <a:close/>
                <a:moveTo>
                  <a:pt x="0" y="0"/>
                </a:moveTo>
                <a:lnTo>
                  <a:pt x="718873" y="0"/>
                </a:lnTo>
                <a:lnTo>
                  <a:pt x="648821" y="54039"/>
                </a:lnTo>
                <a:cubicBezTo>
                  <a:pt x="435251" y="232448"/>
                  <a:pt x="242872" y="435375"/>
                  <a:pt x="76010" y="658496"/>
                </a:cubicBezTo>
                <a:lnTo>
                  <a:pt x="0" y="768858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B850CAB-851E-4FAF-A30C-387AC795A97E}"/>
              </a:ext>
            </a:extLst>
          </p:cNvPr>
          <p:cNvSpPr/>
          <p:nvPr/>
        </p:nvSpPr>
        <p:spPr>
          <a:xfrm rot="10800000">
            <a:off x="4789510" y="1539736"/>
            <a:ext cx="1491491" cy="1947903"/>
          </a:xfrm>
          <a:custGeom>
            <a:avLst/>
            <a:gdLst>
              <a:gd name="connsiteX0" fmla="*/ 184559 w 1491491"/>
              <a:gd name="connsiteY0" fmla="*/ 1947903 h 1947903"/>
              <a:gd name="connsiteX1" fmla="*/ 0 w 1491491"/>
              <a:gd name="connsiteY1" fmla="*/ 1924614 h 1947903"/>
              <a:gd name="connsiteX2" fmla="*/ 175 w 1491491"/>
              <a:gd name="connsiteY2" fmla="*/ 1886982 h 1947903"/>
              <a:gd name="connsiteX3" fmla="*/ 249 w 1491491"/>
              <a:gd name="connsiteY3" fmla="*/ 1872868 h 1947903"/>
              <a:gd name="connsiteX4" fmla="*/ 1051 w 1491491"/>
              <a:gd name="connsiteY4" fmla="*/ 1722994 h 1947903"/>
              <a:gd name="connsiteX5" fmla="*/ 1359 w 1491491"/>
              <a:gd name="connsiteY5" fmla="*/ 1668775 h 1947903"/>
              <a:gd name="connsiteX6" fmla="*/ 1822 w 1491491"/>
              <a:gd name="connsiteY6" fmla="*/ 1590556 h 1947903"/>
              <a:gd name="connsiteX7" fmla="*/ 2998 w 1491491"/>
              <a:gd name="connsiteY7" fmla="*/ 1398625 h 1947903"/>
              <a:gd name="connsiteX8" fmla="*/ 3421 w 1491491"/>
              <a:gd name="connsiteY8" fmla="*/ 1331554 h 1947903"/>
              <a:gd name="connsiteX9" fmla="*/ 3837 w 1491491"/>
              <a:gd name="connsiteY9" fmla="*/ 1267341 h 1947903"/>
              <a:gd name="connsiteX10" fmla="*/ 4594 w 1491491"/>
              <a:gd name="connsiteY10" fmla="*/ 1152674 h 1947903"/>
              <a:gd name="connsiteX11" fmla="*/ 4839 w 1491491"/>
              <a:gd name="connsiteY11" fmla="*/ 1115959 h 1947903"/>
              <a:gd name="connsiteX12" fmla="*/ 7718 w 1491491"/>
              <a:gd name="connsiteY12" fmla="*/ 703499 h 1947903"/>
              <a:gd name="connsiteX13" fmla="*/ 8164 w 1491491"/>
              <a:gd name="connsiteY13" fmla="*/ 356562 h 1947903"/>
              <a:gd name="connsiteX14" fmla="*/ 10572 w 1491491"/>
              <a:gd name="connsiteY14" fmla="*/ 333943 h 1947903"/>
              <a:gd name="connsiteX15" fmla="*/ 27406 w 1491491"/>
              <a:gd name="connsiteY15" fmla="*/ 308529 h 1947903"/>
              <a:gd name="connsiteX16" fmla="*/ 48881 w 1491491"/>
              <a:gd name="connsiteY16" fmla="*/ 270019 h 1947903"/>
              <a:gd name="connsiteX17" fmla="*/ 38732 w 1491491"/>
              <a:gd name="connsiteY17" fmla="*/ 210578 h 1947903"/>
              <a:gd name="connsiteX18" fmla="*/ 37706 w 1491491"/>
              <a:gd name="connsiteY18" fmla="*/ 205895 h 1947903"/>
              <a:gd name="connsiteX19" fmla="*/ 48493 w 1491491"/>
              <a:gd name="connsiteY19" fmla="*/ 188651 h 1947903"/>
              <a:gd name="connsiteX20" fmla="*/ 86005 w 1491491"/>
              <a:gd name="connsiteY20" fmla="*/ 109095 h 1947903"/>
              <a:gd name="connsiteX21" fmla="*/ 264395 w 1491491"/>
              <a:gd name="connsiteY21" fmla="*/ 31556 h 1947903"/>
              <a:gd name="connsiteX22" fmla="*/ 283528 w 1491491"/>
              <a:gd name="connsiteY22" fmla="*/ 24289 h 1947903"/>
              <a:gd name="connsiteX23" fmla="*/ 312168 w 1491491"/>
              <a:gd name="connsiteY23" fmla="*/ 13412 h 1947903"/>
              <a:gd name="connsiteX24" fmla="*/ 334340 w 1491491"/>
              <a:gd name="connsiteY24" fmla="*/ 7074 h 1947903"/>
              <a:gd name="connsiteX25" fmla="*/ 337289 w 1491491"/>
              <a:gd name="connsiteY25" fmla="*/ 6231 h 1947903"/>
              <a:gd name="connsiteX26" fmla="*/ 348593 w 1491491"/>
              <a:gd name="connsiteY26" fmla="*/ 6344 h 1947903"/>
              <a:gd name="connsiteX27" fmla="*/ 367258 w 1491491"/>
              <a:gd name="connsiteY27" fmla="*/ 10511 h 1947903"/>
              <a:gd name="connsiteX28" fmla="*/ 451345 w 1491491"/>
              <a:gd name="connsiteY28" fmla="*/ 4713 h 1947903"/>
              <a:gd name="connsiteX29" fmla="*/ 1028350 w 1491491"/>
              <a:gd name="connsiteY29" fmla="*/ 4713 h 1947903"/>
              <a:gd name="connsiteX30" fmla="*/ 1351278 w 1491491"/>
              <a:gd name="connsiteY30" fmla="*/ 293 h 1947903"/>
              <a:gd name="connsiteX31" fmla="*/ 1372648 w 1491491"/>
              <a:gd name="connsiteY31" fmla="*/ 0 h 1947903"/>
              <a:gd name="connsiteX32" fmla="*/ 1491491 w 1491491"/>
              <a:gd name="connsiteY32" fmla="*/ 359159 h 1947903"/>
              <a:gd name="connsiteX33" fmla="*/ 1343339 w 1491491"/>
              <a:gd name="connsiteY33" fmla="*/ 1081660 h 1947903"/>
              <a:gd name="connsiteX34" fmla="*/ 864935 w 1491491"/>
              <a:gd name="connsiteY34" fmla="*/ 1663221 h 194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91491" h="1947903">
                <a:moveTo>
                  <a:pt x="184559" y="1947903"/>
                </a:moveTo>
                <a:lnTo>
                  <a:pt x="0" y="1924614"/>
                </a:lnTo>
                <a:lnTo>
                  <a:pt x="175" y="1886982"/>
                </a:lnTo>
                <a:lnTo>
                  <a:pt x="249" y="1872868"/>
                </a:lnTo>
                <a:lnTo>
                  <a:pt x="1051" y="1722994"/>
                </a:lnTo>
                <a:lnTo>
                  <a:pt x="1359" y="1668775"/>
                </a:lnTo>
                <a:lnTo>
                  <a:pt x="1822" y="1590556"/>
                </a:lnTo>
                <a:lnTo>
                  <a:pt x="2998" y="1398625"/>
                </a:lnTo>
                <a:lnTo>
                  <a:pt x="3421" y="1331554"/>
                </a:lnTo>
                <a:lnTo>
                  <a:pt x="3837" y="1267341"/>
                </a:lnTo>
                <a:lnTo>
                  <a:pt x="4594" y="1152674"/>
                </a:lnTo>
                <a:lnTo>
                  <a:pt x="4839" y="1115959"/>
                </a:lnTo>
                <a:cubicBezTo>
                  <a:pt x="6427" y="879849"/>
                  <a:pt x="7718" y="703499"/>
                  <a:pt x="7718" y="703499"/>
                </a:cubicBezTo>
                <a:cubicBezTo>
                  <a:pt x="9832" y="419346"/>
                  <a:pt x="-1188" y="452459"/>
                  <a:pt x="8164" y="356562"/>
                </a:cubicBezTo>
                <a:lnTo>
                  <a:pt x="10572" y="333943"/>
                </a:lnTo>
                <a:lnTo>
                  <a:pt x="27406" y="308529"/>
                </a:lnTo>
                <a:cubicBezTo>
                  <a:pt x="36859" y="295089"/>
                  <a:pt x="45981" y="281134"/>
                  <a:pt x="48881" y="270019"/>
                </a:cubicBezTo>
                <a:cubicBezTo>
                  <a:pt x="54679" y="247789"/>
                  <a:pt x="35107" y="243682"/>
                  <a:pt x="38732" y="210578"/>
                </a:cubicBezTo>
                <a:lnTo>
                  <a:pt x="37706" y="205895"/>
                </a:lnTo>
                <a:lnTo>
                  <a:pt x="48493" y="188651"/>
                </a:lnTo>
                <a:cubicBezTo>
                  <a:pt x="64380" y="162978"/>
                  <a:pt x="80207" y="134950"/>
                  <a:pt x="86005" y="109095"/>
                </a:cubicBezTo>
                <a:cubicBezTo>
                  <a:pt x="125149" y="89161"/>
                  <a:pt x="206426" y="54548"/>
                  <a:pt x="264395" y="31556"/>
                </a:cubicBezTo>
                <a:lnTo>
                  <a:pt x="283528" y="24289"/>
                </a:lnTo>
                <a:lnTo>
                  <a:pt x="312168" y="13412"/>
                </a:lnTo>
                <a:lnTo>
                  <a:pt x="334340" y="7074"/>
                </a:lnTo>
                <a:lnTo>
                  <a:pt x="337289" y="6231"/>
                </a:lnTo>
                <a:lnTo>
                  <a:pt x="348593" y="6344"/>
                </a:lnTo>
                <a:cubicBezTo>
                  <a:pt x="353606" y="7853"/>
                  <a:pt x="355660" y="11236"/>
                  <a:pt x="367258" y="10511"/>
                </a:cubicBezTo>
                <a:lnTo>
                  <a:pt x="451345" y="4713"/>
                </a:lnTo>
                <a:lnTo>
                  <a:pt x="1028350" y="4713"/>
                </a:lnTo>
                <a:lnTo>
                  <a:pt x="1351278" y="293"/>
                </a:lnTo>
                <a:lnTo>
                  <a:pt x="1372648" y="0"/>
                </a:lnTo>
                <a:lnTo>
                  <a:pt x="1491491" y="359159"/>
                </a:lnTo>
                <a:lnTo>
                  <a:pt x="1343339" y="1081660"/>
                </a:lnTo>
                <a:lnTo>
                  <a:pt x="864935" y="1663221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1DB5EBC-A3EB-4873-8D10-B62BC96D62EF}"/>
              </a:ext>
            </a:extLst>
          </p:cNvPr>
          <p:cNvSpPr/>
          <p:nvPr/>
        </p:nvSpPr>
        <p:spPr>
          <a:xfrm rot="10800000">
            <a:off x="4621442" y="676185"/>
            <a:ext cx="1665432" cy="1969906"/>
          </a:xfrm>
          <a:custGeom>
            <a:avLst/>
            <a:gdLst>
              <a:gd name="connsiteX0" fmla="*/ 1079347 w 1665432"/>
              <a:gd name="connsiteY0" fmla="*/ 1969906 h 1969906"/>
              <a:gd name="connsiteX1" fmla="*/ 1000141 w 1665432"/>
              <a:gd name="connsiteY1" fmla="*/ 1966691 h 1969906"/>
              <a:gd name="connsiteX2" fmla="*/ 899450 w 1665432"/>
              <a:gd name="connsiteY2" fmla="*/ 1961572 h 1969906"/>
              <a:gd name="connsiteX3" fmla="*/ 874047 w 1665432"/>
              <a:gd name="connsiteY3" fmla="*/ 1960879 h 1969906"/>
              <a:gd name="connsiteX4" fmla="*/ 850200 w 1665432"/>
              <a:gd name="connsiteY4" fmla="*/ 1950033 h 1969906"/>
              <a:gd name="connsiteX5" fmla="*/ 838168 w 1665432"/>
              <a:gd name="connsiteY5" fmla="*/ 1944560 h 1969906"/>
              <a:gd name="connsiteX6" fmla="*/ 798515 w 1665432"/>
              <a:gd name="connsiteY6" fmla="*/ 1927933 h 1969906"/>
              <a:gd name="connsiteX7" fmla="*/ 754605 w 1665432"/>
              <a:gd name="connsiteY7" fmla="*/ 1909519 h 1969906"/>
              <a:gd name="connsiteX8" fmla="*/ 660186 w 1665432"/>
              <a:gd name="connsiteY8" fmla="*/ 1874223 h 1969906"/>
              <a:gd name="connsiteX9" fmla="*/ 561601 w 1665432"/>
              <a:gd name="connsiteY9" fmla="*/ 1958310 h 1969906"/>
              <a:gd name="connsiteX10" fmla="*/ 559523 w 1665432"/>
              <a:gd name="connsiteY10" fmla="*/ 1959039 h 1969906"/>
              <a:gd name="connsiteX11" fmla="*/ 552550 w 1665432"/>
              <a:gd name="connsiteY11" fmla="*/ 1959261 h 1969906"/>
              <a:gd name="connsiteX12" fmla="*/ 525621 w 1665432"/>
              <a:gd name="connsiteY12" fmla="*/ 1960784 h 1969906"/>
              <a:gd name="connsiteX13" fmla="*/ 515209 w 1665432"/>
              <a:gd name="connsiteY13" fmla="*/ 1958310 h 1969906"/>
              <a:gd name="connsiteX14" fmla="*/ 508721 w 1665432"/>
              <a:gd name="connsiteY14" fmla="*/ 1961739 h 1969906"/>
              <a:gd name="connsiteX15" fmla="*/ 474309 w 1665432"/>
              <a:gd name="connsiteY15" fmla="*/ 1963685 h 1969906"/>
              <a:gd name="connsiteX16" fmla="*/ 468558 w 1665432"/>
              <a:gd name="connsiteY16" fmla="*/ 1955946 h 1969906"/>
              <a:gd name="connsiteX17" fmla="*/ 456630 w 1665432"/>
              <a:gd name="connsiteY17" fmla="*/ 1939894 h 1969906"/>
              <a:gd name="connsiteX18" fmla="*/ 388791 w 1665432"/>
              <a:gd name="connsiteY18" fmla="*/ 1843877 h 1969906"/>
              <a:gd name="connsiteX19" fmla="*/ 373529 w 1665432"/>
              <a:gd name="connsiteY19" fmla="*/ 1823286 h 1969906"/>
              <a:gd name="connsiteX20" fmla="*/ 351488 w 1665432"/>
              <a:gd name="connsiteY20" fmla="*/ 1793547 h 1969906"/>
              <a:gd name="connsiteX21" fmla="*/ 315143 w 1665432"/>
              <a:gd name="connsiteY21" fmla="*/ 1749543 h 1969906"/>
              <a:gd name="connsiteX22" fmla="*/ 211303 w 1665432"/>
              <a:gd name="connsiteY22" fmla="*/ 1650597 h 1969906"/>
              <a:gd name="connsiteX23" fmla="*/ 189652 w 1665432"/>
              <a:gd name="connsiteY23" fmla="*/ 1632048 h 1969906"/>
              <a:gd name="connsiteX24" fmla="*/ 159588 w 1665432"/>
              <a:gd name="connsiteY24" fmla="*/ 1606290 h 1969906"/>
              <a:gd name="connsiteX25" fmla="*/ 115075 w 1665432"/>
              <a:gd name="connsiteY25" fmla="*/ 1566874 h 1969906"/>
              <a:gd name="connsiteX26" fmla="*/ 76465 w 1665432"/>
              <a:gd name="connsiteY26" fmla="*/ 1531426 h 1969906"/>
              <a:gd name="connsiteX27" fmla="*/ 42042 w 1665432"/>
              <a:gd name="connsiteY27" fmla="*/ 1499822 h 1969906"/>
              <a:gd name="connsiteX28" fmla="*/ 15788 w 1665432"/>
              <a:gd name="connsiteY28" fmla="*/ 1474179 h 1969906"/>
              <a:gd name="connsiteX29" fmla="*/ 1993 w 1665432"/>
              <a:gd name="connsiteY29" fmla="*/ 1456691 h 1969906"/>
              <a:gd name="connsiteX30" fmla="*/ 0 w 1665432"/>
              <a:gd name="connsiteY30" fmla="*/ 1434039 h 1969906"/>
              <a:gd name="connsiteX31" fmla="*/ 4893 w 1665432"/>
              <a:gd name="connsiteY31" fmla="*/ 1413199 h 1969906"/>
              <a:gd name="connsiteX32" fmla="*/ 4909 w 1665432"/>
              <a:gd name="connsiteY32" fmla="*/ 1352915 h 1969906"/>
              <a:gd name="connsiteX33" fmla="*/ 4947 w 1665432"/>
              <a:gd name="connsiteY33" fmla="*/ 1332591 h 1969906"/>
              <a:gd name="connsiteX34" fmla="*/ 5095 w 1665432"/>
              <a:gd name="connsiteY34" fmla="*/ 1274275 h 1969906"/>
              <a:gd name="connsiteX35" fmla="*/ 5166 w 1665432"/>
              <a:gd name="connsiteY35" fmla="*/ 1251090 h 1969906"/>
              <a:gd name="connsiteX36" fmla="*/ 5516 w 1665432"/>
              <a:gd name="connsiteY36" fmla="*/ 1159680 h 1969906"/>
              <a:gd name="connsiteX37" fmla="*/ 5523 w 1665432"/>
              <a:gd name="connsiteY37" fmla="*/ 1158195 h 1969906"/>
              <a:gd name="connsiteX38" fmla="*/ 6269 w 1665432"/>
              <a:gd name="connsiteY38" fmla="*/ 1003195 h 1969906"/>
              <a:gd name="connsiteX39" fmla="*/ 6493 w 1665432"/>
              <a:gd name="connsiteY39" fmla="*/ 960548 h 1969906"/>
              <a:gd name="connsiteX40" fmla="*/ 7413 w 1665432"/>
              <a:gd name="connsiteY40" fmla="*/ 795259 h 1969906"/>
              <a:gd name="connsiteX41" fmla="*/ 7433 w 1665432"/>
              <a:gd name="connsiteY41" fmla="*/ 791768 h 1969906"/>
              <a:gd name="connsiteX42" fmla="*/ 8929 w 1665432"/>
              <a:gd name="connsiteY42" fmla="*/ 547561 h 1969906"/>
              <a:gd name="connsiteX43" fmla="*/ 9825 w 1665432"/>
              <a:gd name="connsiteY43" fmla="*/ 407994 h 1969906"/>
              <a:gd name="connsiteX44" fmla="*/ 9897 w 1665432"/>
              <a:gd name="connsiteY44" fmla="*/ 396908 h 1969906"/>
              <a:gd name="connsiteX45" fmla="*/ 10006 w 1665432"/>
              <a:gd name="connsiteY45" fmla="*/ 380525 h 1969906"/>
              <a:gd name="connsiteX46" fmla="*/ 10942 w 1665432"/>
              <a:gd name="connsiteY46" fmla="*/ 240465 h 1969906"/>
              <a:gd name="connsiteX47" fmla="*/ 11463 w 1665432"/>
              <a:gd name="connsiteY47" fmla="*/ 163853 h 1969906"/>
              <a:gd name="connsiteX48" fmla="*/ 11485 w 1665432"/>
              <a:gd name="connsiteY48" fmla="*/ 160583 h 1969906"/>
              <a:gd name="connsiteX49" fmla="*/ 12164 w 1665432"/>
              <a:gd name="connsiteY49" fmla="*/ 62540 h 1969906"/>
              <a:gd name="connsiteX50" fmla="*/ 12195 w 1665432"/>
              <a:gd name="connsiteY50" fmla="*/ 58221 h 1969906"/>
              <a:gd name="connsiteX51" fmla="*/ 135919 w 1665432"/>
              <a:gd name="connsiteY51" fmla="*/ 0 h 1969906"/>
              <a:gd name="connsiteX52" fmla="*/ 901292 w 1665432"/>
              <a:gd name="connsiteY52" fmla="*/ 57768 h 1969906"/>
              <a:gd name="connsiteX53" fmla="*/ 1461172 w 1665432"/>
              <a:gd name="connsiteY53" fmla="*/ 518337 h 1969906"/>
              <a:gd name="connsiteX54" fmla="*/ 1665432 w 1665432"/>
              <a:gd name="connsiteY54" fmla="*/ 1258209 h 1969906"/>
              <a:gd name="connsiteX55" fmla="*/ 1490182 w 1665432"/>
              <a:gd name="connsiteY55" fmla="*/ 1956794 h 1969906"/>
              <a:gd name="connsiteX56" fmla="*/ 1390868 w 1665432"/>
              <a:gd name="connsiteY56" fmla="*/ 1955410 h 1969906"/>
              <a:gd name="connsiteX57" fmla="*/ 1139333 w 1665432"/>
              <a:gd name="connsiteY57" fmla="*/ 1966646 h 19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65432" h="1969906">
                <a:moveTo>
                  <a:pt x="1079347" y="1969906"/>
                </a:moveTo>
                <a:lnTo>
                  <a:pt x="1000141" y="1966691"/>
                </a:lnTo>
                <a:cubicBezTo>
                  <a:pt x="969598" y="1965166"/>
                  <a:pt x="935483" y="1963323"/>
                  <a:pt x="899450" y="1961572"/>
                </a:cubicBezTo>
                <a:lnTo>
                  <a:pt x="874047" y="1960879"/>
                </a:lnTo>
                <a:lnTo>
                  <a:pt x="850200" y="1950033"/>
                </a:lnTo>
                <a:lnTo>
                  <a:pt x="838168" y="1944560"/>
                </a:lnTo>
                <a:lnTo>
                  <a:pt x="798515" y="1927933"/>
                </a:lnTo>
                <a:lnTo>
                  <a:pt x="754605" y="1909519"/>
                </a:lnTo>
                <a:cubicBezTo>
                  <a:pt x="727056" y="1898688"/>
                  <a:pt x="697698" y="1887815"/>
                  <a:pt x="660186" y="1874223"/>
                </a:cubicBezTo>
                <a:cubicBezTo>
                  <a:pt x="610894" y="1897421"/>
                  <a:pt x="585765" y="1944295"/>
                  <a:pt x="561601" y="1958310"/>
                </a:cubicBezTo>
                <a:lnTo>
                  <a:pt x="559523" y="1959039"/>
                </a:lnTo>
                <a:lnTo>
                  <a:pt x="552550" y="1959261"/>
                </a:lnTo>
                <a:lnTo>
                  <a:pt x="525621" y="1960784"/>
                </a:lnTo>
                <a:lnTo>
                  <a:pt x="515209" y="1958310"/>
                </a:lnTo>
                <a:lnTo>
                  <a:pt x="508721" y="1961739"/>
                </a:lnTo>
                <a:lnTo>
                  <a:pt x="474309" y="1963685"/>
                </a:lnTo>
                <a:lnTo>
                  <a:pt x="468558" y="1955946"/>
                </a:lnTo>
                <a:lnTo>
                  <a:pt x="456630" y="1939894"/>
                </a:lnTo>
                <a:cubicBezTo>
                  <a:pt x="437126" y="1912858"/>
                  <a:pt x="413443" y="1878227"/>
                  <a:pt x="388791" y="1843877"/>
                </a:cubicBezTo>
                <a:lnTo>
                  <a:pt x="373529" y="1823286"/>
                </a:lnTo>
                <a:lnTo>
                  <a:pt x="351488" y="1793547"/>
                </a:lnTo>
                <a:cubicBezTo>
                  <a:pt x="339080" y="1777496"/>
                  <a:pt x="326831" y="1762500"/>
                  <a:pt x="315143" y="1749543"/>
                </a:cubicBezTo>
                <a:cubicBezTo>
                  <a:pt x="283972" y="1714991"/>
                  <a:pt x="247003" y="1681526"/>
                  <a:pt x="211303" y="1650597"/>
                </a:cubicBezTo>
                <a:lnTo>
                  <a:pt x="189652" y="1632048"/>
                </a:lnTo>
                <a:lnTo>
                  <a:pt x="159588" y="1606290"/>
                </a:lnTo>
                <a:cubicBezTo>
                  <a:pt x="143255" y="1592275"/>
                  <a:pt x="128123" y="1579076"/>
                  <a:pt x="115075" y="1566874"/>
                </a:cubicBezTo>
                <a:lnTo>
                  <a:pt x="76465" y="1531426"/>
                </a:lnTo>
                <a:lnTo>
                  <a:pt x="42042" y="1499822"/>
                </a:lnTo>
                <a:cubicBezTo>
                  <a:pt x="31683" y="1490157"/>
                  <a:pt x="22697" y="1481488"/>
                  <a:pt x="15788" y="1474179"/>
                </a:cubicBezTo>
                <a:lnTo>
                  <a:pt x="1993" y="1456691"/>
                </a:lnTo>
                <a:lnTo>
                  <a:pt x="0" y="1434039"/>
                </a:lnTo>
                <a:cubicBezTo>
                  <a:pt x="1631" y="1427093"/>
                  <a:pt x="4410" y="1420448"/>
                  <a:pt x="4893" y="1413199"/>
                </a:cubicBezTo>
                <a:lnTo>
                  <a:pt x="4909" y="1352915"/>
                </a:lnTo>
                <a:lnTo>
                  <a:pt x="4947" y="1332591"/>
                </a:lnTo>
                <a:lnTo>
                  <a:pt x="5095" y="1274275"/>
                </a:lnTo>
                <a:lnTo>
                  <a:pt x="5166" y="1251090"/>
                </a:lnTo>
                <a:lnTo>
                  <a:pt x="5516" y="1159680"/>
                </a:lnTo>
                <a:lnTo>
                  <a:pt x="5523" y="1158195"/>
                </a:lnTo>
                <a:lnTo>
                  <a:pt x="6269" y="1003195"/>
                </a:lnTo>
                <a:lnTo>
                  <a:pt x="6493" y="960548"/>
                </a:lnTo>
                <a:lnTo>
                  <a:pt x="7413" y="795259"/>
                </a:lnTo>
                <a:lnTo>
                  <a:pt x="7433" y="791768"/>
                </a:lnTo>
                <a:lnTo>
                  <a:pt x="8929" y="547561"/>
                </a:lnTo>
                <a:lnTo>
                  <a:pt x="9825" y="407994"/>
                </a:lnTo>
                <a:lnTo>
                  <a:pt x="9897" y="396908"/>
                </a:lnTo>
                <a:lnTo>
                  <a:pt x="10006" y="380525"/>
                </a:lnTo>
                <a:lnTo>
                  <a:pt x="10942" y="240465"/>
                </a:lnTo>
                <a:lnTo>
                  <a:pt x="11463" y="163853"/>
                </a:lnTo>
                <a:lnTo>
                  <a:pt x="11485" y="160583"/>
                </a:lnTo>
                <a:lnTo>
                  <a:pt x="12164" y="62540"/>
                </a:lnTo>
                <a:lnTo>
                  <a:pt x="12195" y="58221"/>
                </a:lnTo>
                <a:lnTo>
                  <a:pt x="135919" y="0"/>
                </a:lnTo>
                <a:lnTo>
                  <a:pt x="901292" y="57768"/>
                </a:lnTo>
                <a:lnTo>
                  <a:pt x="1461172" y="518337"/>
                </a:lnTo>
                <a:lnTo>
                  <a:pt x="1665432" y="1258209"/>
                </a:lnTo>
                <a:lnTo>
                  <a:pt x="1490182" y="1956794"/>
                </a:lnTo>
                <a:lnTo>
                  <a:pt x="1390868" y="1955410"/>
                </a:lnTo>
                <a:cubicBezTo>
                  <a:pt x="1316688" y="1955894"/>
                  <a:pt x="1226440" y="1961451"/>
                  <a:pt x="1139333" y="1966646"/>
                </a:cubicBez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C5A1983-1A7A-4918-B7A7-1FFD36AA8857}"/>
              </a:ext>
            </a:extLst>
          </p:cNvPr>
          <p:cNvSpPr/>
          <p:nvPr/>
        </p:nvSpPr>
        <p:spPr>
          <a:xfrm rot="10800000">
            <a:off x="3203070" y="1497005"/>
            <a:ext cx="2760891" cy="1998466"/>
          </a:xfrm>
          <a:custGeom>
            <a:avLst/>
            <a:gdLst>
              <a:gd name="connsiteX0" fmla="*/ 1453959 w 2760891"/>
              <a:gd name="connsiteY0" fmla="*/ 1998466 h 1998466"/>
              <a:gd name="connsiteX1" fmla="*/ 753889 w 2760891"/>
              <a:gd name="connsiteY1" fmla="*/ 1910128 h 1998466"/>
              <a:gd name="connsiteX2" fmla="*/ 221665 w 2760891"/>
              <a:gd name="connsiteY2" fmla="*/ 1472310 h 1998466"/>
              <a:gd name="connsiteX3" fmla="*/ 0 w 2760891"/>
              <a:gd name="connsiteY3" fmla="*/ 802410 h 1998466"/>
              <a:gd name="connsiteX4" fmla="*/ 148152 w 2760891"/>
              <a:gd name="connsiteY4" fmla="*/ 79910 h 1998466"/>
              <a:gd name="connsiteX5" fmla="*/ 203568 w 2760891"/>
              <a:gd name="connsiteY5" fmla="*/ 12545 h 1998466"/>
              <a:gd name="connsiteX6" fmla="*/ 711312 w 2760891"/>
              <a:gd name="connsiteY6" fmla="*/ 12545 h 1998466"/>
              <a:gd name="connsiteX7" fmla="*/ 1627966 w 2760891"/>
              <a:gd name="connsiteY7" fmla="*/ 0 h 1998466"/>
              <a:gd name="connsiteX8" fmla="*/ 2544618 w 2760891"/>
              <a:gd name="connsiteY8" fmla="*/ 12545 h 1998466"/>
              <a:gd name="connsiteX9" fmla="*/ 2629467 w 2760891"/>
              <a:gd name="connsiteY9" fmla="*/ 12545 h 1998466"/>
              <a:gd name="connsiteX10" fmla="*/ 2760891 w 2760891"/>
              <a:gd name="connsiteY10" fmla="*/ 409722 h 1998466"/>
              <a:gd name="connsiteX11" fmla="*/ 2612739 w 2760891"/>
              <a:gd name="connsiteY11" fmla="*/ 1132222 h 1998466"/>
              <a:gd name="connsiteX12" fmla="*/ 2134335 w 2760891"/>
              <a:gd name="connsiteY12" fmla="*/ 1713784 h 199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0891" h="1998466">
                <a:moveTo>
                  <a:pt x="1453959" y="1998466"/>
                </a:moveTo>
                <a:lnTo>
                  <a:pt x="753889" y="1910128"/>
                </a:lnTo>
                <a:lnTo>
                  <a:pt x="221665" y="1472310"/>
                </a:lnTo>
                <a:lnTo>
                  <a:pt x="0" y="802410"/>
                </a:lnTo>
                <a:lnTo>
                  <a:pt x="148152" y="79910"/>
                </a:lnTo>
                <a:lnTo>
                  <a:pt x="203568" y="12545"/>
                </a:lnTo>
                <a:lnTo>
                  <a:pt x="711312" y="12545"/>
                </a:lnTo>
                <a:lnTo>
                  <a:pt x="1627966" y="0"/>
                </a:lnTo>
                <a:lnTo>
                  <a:pt x="2544618" y="12545"/>
                </a:lnTo>
                <a:lnTo>
                  <a:pt x="2629467" y="12545"/>
                </a:lnTo>
                <a:lnTo>
                  <a:pt x="2760891" y="409722"/>
                </a:lnTo>
                <a:lnTo>
                  <a:pt x="2612739" y="1132222"/>
                </a:lnTo>
                <a:lnTo>
                  <a:pt x="2134335" y="1713784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D8E7830-12C0-44C5-874A-582CAC3FA6CE}"/>
              </a:ext>
            </a:extLst>
          </p:cNvPr>
          <p:cNvSpPr/>
          <p:nvPr/>
        </p:nvSpPr>
        <p:spPr>
          <a:xfrm rot="10800000">
            <a:off x="3195952" y="674916"/>
            <a:ext cx="2751774" cy="2167678"/>
          </a:xfrm>
          <a:custGeom>
            <a:avLst/>
            <a:gdLst>
              <a:gd name="connsiteX0" fmla="*/ 1611729 w 2751774"/>
              <a:gd name="connsiteY0" fmla="*/ 2167678 h 2167678"/>
              <a:gd name="connsiteX1" fmla="*/ 1573634 w 2751774"/>
              <a:gd name="connsiteY1" fmla="*/ 2163510 h 2167678"/>
              <a:gd name="connsiteX2" fmla="*/ 1457653 w 2751774"/>
              <a:gd name="connsiteY2" fmla="*/ 2166410 h 2167678"/>
              <a:gd name="connsiteX3" fmla="*/ 1051718 w 2751774"/>
              <a:gd name="connsiteY3" fmla="*/ 2151912 h 2167678"/>
              <a:gd name="connsiteX4" fmla="*/ 800184 w 2751774"/>
              <a:gd name="connsiteY4" fmla="*/ 2163148 h 2167678"/>
              <a:gd name="connsiteX5" fmla="*/ 740198 w 2751774"/>
              <a:gd name="connsiteY5" fmla="*/ 2166408 h 2167678"/>
              <a:gd name="connsiteX6" fmla="*/ 660992 w 2751774"/>
              <a:gd name="connsiteY6" fmla="*/ 2163194 h 2167678"/>
              <a:gd name="connsiteX7" fmla="*/ 560301 w 2751774"/>
              <a:gd name="connsiteY7" fmla="*/ 2158075 h 2167678"/>
              <a:gd name="connsiteX8" fmla="*/ 534898 w 2751774"/>
              <a:gd name="connsiteY8" fmla="*/ 2157382 h 2167678"/>
              <a:gd name="connsiteX9" fmla="*/ 499019 w 2751774"/>
              <a:gd name="connsiteY9" fmla="*/ 2141063 h 2167678"/>
              <a:gd name="connsiteX10" fmla="*/ 321037 w 2751774"/>
              <a:gd name="connsiteY10" fmla="*/ 2070725 h 2167678"/>
              <a:gd name="connsiteX11" fmla="*/ 262321 w 2751774"/>
              <a:gd name="connsiteY11" fmla="*/ 2116213 h 2167678"/>
              <a:gd name="connsiteX12" fmla="*/ 250394 w 2751774"/>
              <a:gd name="connsiteY12" fmla="*/ 2129045 h 2167678"/>
              <a:gd name="connsiteX13" fmla="*/ 0 w 2751774"/>
              <a:gd name="connsiteY13" fmla="*/ 1485815 h 2167678"/>
              <a:gd name="connsiteX14" fmla="*/ 107485 w 2751774"/>
              <a:gd name="connsiteY14" fmla="*/ 784565 h 2167678"/>
              <a:gd name="connsiteX15" fmla="*/ 554895 w 2751774"/>
              <a:gd name="connsiteY15" fmla="*/ 240681 h 2167678"/>
              <a:gd name="connsiteX16" fmla="*/ 1222261 w 2751774"/>
              <a:gd name="connsiteY16" fmla="*/ 0 h 2167678"/>
              <a:gd name="connsiteX17" fmla="*/ 1930782 w 2751774"/>
              <a:gd name="connsiteY17" fmla="*/ 126878 h 2167678"/>
              <a:gd name="connsiteX18" fmla="*/ 2490662 w 2751774"/>
              <a:gd name="connsiteY18" fmla="*/ 587447 h 2167678"/>
              <a:gd name="connsiteX19" fmla="*/ 2751774 w 2751774"/>
              <a:gd name="connsiteY19" fmla="*/ 1258209 h 2167678"/>
              <a:gd name="connsiteX20" fmla="*/ 2644289 w 2751774"/>
              <a:gd name="connsiteY20" fmla="*/ 1959459 h 2167678"/>
              <a:gd name="connsiteX21" fmla="*/ 2474442 w 2751774"/>
              <a:gd name="connsiteY21" fmla="*/ 2165929 h 2167678"/>
              <a:gd name="connsiteX22" fmla="*/ 2423273 w 2751774"/>
              <a:gd name="connsiteY22" fmla="*/ 2163148 h 2167678"/>
              <a:gd name="connsiteX23" fmla="*/ 2171739 w 2751774"/>
              <a:gd name="connsiteY23" fmla="*/ 2151913 h 2167678"/>
              <a:gd name="connsiteX24" fmla="*/ 1765806 w 2751774"/>
              <a:gd name="connsiteY24" fmla="*/ 2166411 h 2167678"/>
              <a:gd name="connsiteX25" fmla="*/ 1649824 w 2751774"/>
              <a:gd name="connsiteY25" fmla="*/ 2163510 h 216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51774" h="2167678">
                <a:moveTo>
                  <a:pt x="1611729" y="2167678"/>
                </a:moveTo>
                <a:lnTo>
                  <a:pt x="1573634" y="2163510"/>
                </a:lnTo>
                <a:cubicBezTo>
                  <a:pt x="1521925" y="2159644"/>
                  <a:pt x="1544638" y="2168344"/>
                  <a:pt x="1457653" y="2166410"/>
                </a:cubicBezTo>
                <a:cubicBezTo>
                  <a:pt x="1370666" y="2164478"/>
                  <a:pt x="1200077" y="2150947"/>
                  <a:pt x="1051718" y="2151912"/>
                </a:cubicBezTo>
                <a:cubicBezTo>
                  <a:pt x="977539" y="2152396"/>
                  <a:pt x="887291" y="2157953"/>
                  <a:pt x="800184" y="2163148"/>
                </a:cubicBezTo>
                <a:lnTo>
                  <a:pt x="740198" y="2166408"/>
                </a:lnTo>
                <a:lnTo>
                  <a:pt x="660992" y="2163194"/>
                </a:lnTo>
                <a:cubicBezTo>
                  <a:pt x="630449" y="2161668"/>
                  <a:pt x="596334" y="2159826"/>
                  <a:pt x="560301" y="2158075"/>
                </a:cubicBezTo>
                <a:lnTo>
                  <a:pt x="534898" y="2157382"/>
                </a:lnTo>
                <a:lnTo>
                  <a:pt x="499019" y="2141063"/>
                </a:lnTo>
                <a:cubicBezTo>
                  <a:pt x="438468" y="2114218"/>
                  <a:pt x="396062" y="2097910"/>
                  <a:pt x="321037" y="2070725"/>
                </a:cubicBezTo>
                <a:cubicBezTo>
                  <a:pt x="296391" y="2082324"/>
                  <a:pt x="277786" y="2099842"/>
                  <a:pt x="262321" y="2116213"/>
                </a:cubicBezTo>
                <a:lnTo>
                  <a:pt x="250394" y="2129045"/>
                </a:lnTo>
                <a:lnTo>
                  <a:pt x="0" y="1485815"/>
                </a:lnTo>
                <a:lnTo>
                  <a:pt x="107485" y="784565"/>
                </a:lnTo>
                <a:lnTo>
                  <a:pt x="554895" y="240681"/>
                </a:lnTo>
                <a:lnTo>
                  <a:pt x="1222261" y="0"/>
                </a:lnTo>
                <a:lnTo>
                  <a:pt x="1930782" y="126878"/>
                </a:lnTo>
                <a:lnTo>
                  <a:pt x="2490662" y="587447"/>
                </a:lnTo>
                <a:lnTo>
                  <a:pt x="2751774" y="1258209"/>
                </a:lnTo>
                <a:lnTo>
                  <a:pt x="2644289" y="1959459"/>
                </a:lnTo>
                <a:lnTo>
                  <a:pt x="2474442" y="2165929"/>
                </a:lnTo>
                <a:lnTo>
                  <a:pt x="2423273" y="2163148"/>
                </a:lnTo>
                <a:cubicBezTo>
                  <a:pt x="2336166" y="2157953"/>
                  <a:pt x="2245919" y="2152396"/>
                  <a:pt x="2171739" y="2151913"/>
                </a:cubicBezTo>
                <a:cubicBezTo>
                  <a:pt x="2023381" y="2150947"/>
                  <a:pt x="1852791" y="2164477"/>
                  <a:pt x="1765806" y="2166411"/>
                </a:cubicBezTo>
                <a:cubicBezTo>
                  <a:pt x="1678819" y="2168343"/>
                  <a:pt x="1701532" y="2159645"/>
                  <a:pt x="1649824" y="2163510"/>
                </a:cubicBez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E80E78-4567-415C-A246-D3A6AA4D0341}"/>
              </a:ext>
            </a:extLst>
          </p:cNvPr>
          <p:cNvSpPr/>
          <p:nvPr/>
        </p:nvSpPr>
        <p:spPr>
          <a:xfrm rot="10800000">
            <a:off x="2383924" y="676185"/>
            <a:ext cx="2052550" cy="1936116"/>
          </a:xfrm>
          <a:custGeom>
            <a:avLst/>
            <a:gdLst>
              <a:gd name="connsiteX0" fmla="*/ 972008 w 2052550"/>
              <a:gd name="connsiteY0" fmla="*/ 1936116 h 1936116"/>
              <a:gd name="connsiteX1" fmla="*/ 912022 w 2052550"/>
              <a:gd name="connsiteY1" fmla="*/ 1932856 h 1936116"/>
              <a:gd name="connsiteX2" fmla="*/ 660488 w 2052550"/>
              <a:gd name="connsiteY2" fmla="*/ 1921621 h 1936116"/>
              <a:gd name="connsiteX3" fmla="*/ 434506 w 2052550"/>
              <a:gd name="connsiteY3" fmla="*/ 1927782 h 1936116"/>
              <a:gd name="connsiteX4" fmla="*/ 379259 w 2052550"/>
              <a:gd name="connsiteY4" fmla="*/ 1930591 h 1936116"/>
              <a:gd name="connsiteX5" fmla="*/ 298343 w 2052550"/>
              <a:gd name="connsiteY5" fmla="*/ 1864027 h 1936116"/>
              <a:gd name="connsiteX6" fmla="*/ 0 w 2052550"/>
              <a:gd name="connsiteY6" fmla="*/ 1238526 h 1936116"/>
              <a:gd name="connsiteX7" fmla="*/ 43005 w 2052550"/>
              <a:gd name="connsiteY7" fmla="*/ 615660 h 1936116"/>
              <a:gd name="connsiteX8" fmla="*/ 415951 w 2052550"/>
              <a:gd name="connsiteY8" fmla="*/ 162296 h 1936116"/>
              <a:gd name="connsiteX9" fmla="*/ 1018836 w 2052550"/>
              <a:gd name="connsiteY9" fmla="*/ 0 h 1936116"/>
              <a:gd name="connsiteX10" fmla="*/ 1690126 w 2052550"/>
              <a:gd name="connsiteY10" fmla="*/ 172137 h 1936116"/>
              <a:gd name="connsiteX11" fmla="*/ 2042097 w 2052550"/>
              <a:gd name="connsiteY11" fmla="*/ 461676 h 1936116"/>
              <a:gd name="connsiteX12" fmla="*/ 2042295 w 2052550"/>
              <a:gd name="connsiteY12" fmla="*/ 492334 h 1936116"/>
              <a:gd name="connsiteX13" fmla="*/ 2046464 w 2052550"/>
              <a:gd name="connsiteY13" fmla="*/ 1379409 h 1936116"/>
              <a:gd name="connsiteX14" fmla="*/ 2049364 w 2052550"/>
              <a:gd name="connsiteY14" fmla="*/ 1422902 h 1936116"/>
              <a:gd name="connsiteX15" fmla="*/ 1936281 w 2052550"/>
              <a:gd name="connsiteY15" fmla="*/ 1533084 h 1936116"/>
              <a:gd name="connsiteX16" fmla="*/ 1736214 w 2052550"/>
              <a:gd name="connsiteY16" fmla="*/ 1715753 h 1936116"/>
              <a:gd name="connsiteX17" fmla="*/ 1594726 w 2052550"/>
              <a:gd name="connsiteY17" fmla="*/ 1906104 h 1936116"/>
              <a:gd name="connsiteX18" fmla="*/ 1577047 w 2052550"/>
              <a:gd name="connsiteY18" fmla="*/ 1929895 h 1936116"/>
              <a:gd name="connsiteX19" fmla="*/ 1545328 w 2052550"/>
              <a:gd name="connsiteY19" fmla="*/ 1928102 h 1936116"/>
              <a:gd name="connsiteX20" fmla="*/ 1542635 w 2052550"/>
              <a:gd name="connsiteY20" fmla="*/ 1927949 h 1936116"/>
              <a:gd name="connsiteX21" fmla="*/ 1536146 w 2052550"/>
              <a:gd name="connsiteY21" fmla="*/ 1924520 h 1936116"/>
              <a:gd name="connsiteX22" fmla="*/ 1536146 w 2052550"/>
              <a:gd name="connsiteY22" fmla="*/ 1924521 h 1936116"/>
              <a:gd name="connsiteX23" fmla="*/ 1536145 w 2052550"/>
              <a:gd name="connsiteY23" fmla="*/ 1924520 h 1936116"/>
              <a:gd name="connsiteX24" fmla="*/ 1525734 w 2052550"/>
              <a:gd name="connsiteY24" fmla="*/ 1926993 h 1936116"/>
              <a:gd name="connsiteX25" fmla="*/ 1498806 w 2052550"/>
              <a:gd name="connsiteY25" fmla="*/ 1925471 h 1936116"/>
              <a:gd name="connsiteX26" fmla="*/ 1491832 w 2052550"/>
              <a:gd name="connsiteY26" fmla="*/ 1925249 h 1936116"/>
              <a:gd name="connsiteX27" fmla="*/ 1489754 w 2052550"/>
              <a:gd name="connsiteY27" fmla="*/ 1924520 h 1936116"/>
              <a:gd name="connsiteX28" fmla="*/ 1476914 w 2052550"/>
              <a:gd name="connsiteY28" fmla="*/ 1913660 h 1936116"/>
              <a:gd name="connsiteX29" fmla="*/ 1471088 w 2052550"/>
              <a:gd name="connsiteY29" fmla="*/ 1908732 h 1936116"/>
              <a:gd name="connsiteX30" fmla="*/ 1423971 w 2052550"/>
              <a:gd name="connsiteY30" fmla="*/ 1861388 h 1936116"/>
              <a:gd name="connsiteX31" fmla="*/ 1410364 w 2052550"/>
              <a:gd name="connsiteY31" fmla="*/ 1852695 h 1936116"/>
              <a:gd name="connsiteX32" fmla="*/ 1391170 w 2052550"/>
              <a:gd name="connsiteY32" fmla="*/ 1840433 h 1936116"/>
              <a:gd name="connsiteX33" fmla="*/ 1213188 w 2052550"/>
              <a:gd name="connsiteY33" fmla="*/ 1910770 h 1936116"/>
              <a:gd name="connsiteX34" fmla="*/ 1177309 w 2052550"/>
              <a:gd name="connsiteY34" fmla="*/ 1927089 h 1936116"/>
              <a:gd name="connsiteX35" fmla="*/ 1151905 w 2052550"/>
              <a:gd name="connsiteY35" fmla="*/ 1927782 h 1936116"/>
              <a:gd name="connsiteX36" fmla="*/ 1078040 w 2052550"/>
              <a:gd name="connsiteY36" fmla="*/ 1931538 h 1936116"/>
              <a:gd name="connsiteX37" fmla="*/ 1051215 w 2052550"/>
              <a:gd name="connsiteY37" fmla="*/ 1932901 h 1936116"/>
              <a:gd name="connsiteX38" fmla="*/ 1017603 w 2052550"/>
              <a:gd name="connsiteY38" fmla="*/ 1934266 h 193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52550" h="1936116">
                <a:moveTo>
                  <a:pt x="972008" y="1936116"/>
                </a:moveTo>
                <a:lnTo>
                  <a:pt x="912022" y="1932856"/>
                </a:lnTo>
                <a:cubicBezTo>
                  <a:pt x="824915" y="1927661"/>
                  <a:pt x="734667" y="1922104"/>
                  <a:pt x="660488" y="1921621"/>
                </a:cubicBezTo>
                <a:cubicBezTo>
                  <a:pt x="586309" y="1921137"/>
                  <a:pt x="506572" y="1924279"/>
                  <a:pt x="434506" y="1927782"/>
                </a:cubicBezTo>
                <a:lnTo>
                  <a:pt x="379259" y="1930591"/>
                </a:lnTo>
                <a:lnTo>
                  <a:pt x="298343" y="1864027"/>
                </a:lnTo>
                <a:lnTo>
                  <a:pt x="0" y="1238526"/>
                </a:lnTo>
                <a:lnTo>
                  <a:pt x="43005" y="615660"/>
                </a:lnTo>
                <a:lnTo>
                  <a:pt x="415951" y="162296"/>
                </a:lnTo>
                <a:lnTo>
                  <a:pt x="1018836" y="0"/>
                </a:lnTo>
                <a:lnTo>
                  <a:pt x="1690126" y="172137"/>
                </a:lnTo>
                <a:lnTo>
                  <a:pt x="2042097" y="461676"/>
                </a:lnTo>
                <a:lnTo>
                  <a:pt x="2042295" y="492334"/>
                </a:lnTo>
                <a:cubicBezTo>
                  <a:pt x="2044530" y="842996"/>
                  <a:pt x="2046705" y="1230808"/>
                  <a:pt x="2046464" y="1379409"/>
                </a:cubicBezTo>
                <a:cubicBezTo>
                  <a:pt x="2047430" y="1393906"/>
                  <a:pt x="2057578" y="1405987"/>
                  <a:pt x="2049364" y="1422902"/>
                </a:cubicBezTo>
                <a:cubicBezTo>
                  <a:pt x="2041148" y="1439816"/>
                  <a:pt x="1988472" y="1484275"/>
                  <a:pt x="1936281" y="1533084"/>
                </a:cubicBezTo>
                <a:cubicBezTo>
                  <a:pt x="1884090" y="1581894"/>
                  <a:pt x="1798553" y="1646648"/>
                  <a:pt x="1736214" y="1715753"/>
                </a:cubicBezTo>
                <a:cubicBezTo>
                  <a:pt x="1689460" y="1767582"/>
                  <a:pt x="1633735" y="1852031"/>
                  <a:pt x="1594726" y="1906104"/>
                </a:cubicBezTo>
                <a:lnTo>
                  <a:pt x="1577047" y="1929895"/>
                </a:lnTo>
                <a:lnTo>
                  <a:pt x="1545328" y="1928102"/>
                </a:lnTo>
                <a:lnTo>
                  <a:pt x="1542635" y="1927949"/>
                </a:lnTo>
                <a:lnTo>
                  <a:pt x="1536146" y="1924520"/>
                </a:lnTo>
                <a:lnTo>
                  <a:pt x="1536146" y="1924521"/>
                </a:lnTo>
                <a:lnTo>
                  <a:pt x="1536145" y="1924520"/>
                </a:lnTo>
                <a:lnTo>
                  <a:pt x="1525734" y="1926993"/>
                </a:lnTo>
                <a:lnTo>
                  <a:pt x="1498806" y="1925471"/>
                </a:lnTo>
                <a:lnTo>
                  <a:pt x="1491832" y="1925249"/>
                </a:lnTo>
                <a:lnTo>
                  <a:pt x="1489754" y="1924520"/>
                </a:lnTo>
                <a:lnTo>
                  <a:pt x="1476914" y="1913660"/>
                </a:lnTo>
                <a:lnTo>
                  <a:pt x="1471088" y="1908732"/>
                </a:lnTo>
                <a:cubicBezTo>
                  <a:pt x="1458040" y="1895276"/>
                  <a:pt x="1443301" y="1877139"/>
                  <a:pt x="1423971" y="1861388"/>
                </a:cubicBezTo>
                <a:lnTo>
                  <a:pt x="1410364" y="1852695"/>
                </a:lnTo>
                <a:lnTo>
                  <a:pt x="1391170" y="1840433"/>
                </a:lnTo>
                <a:cubicBezTo>
                  <a:pt x="1316145" y="1867617"/>
                  <a:pt x="1273739" y="1883926"/>
                  <a:pt x="1213188" y="1910770"/>
                </a:cubicBezTo>
                <a:lnTo>
                  <a:pt x="1177309" y="1927089"/>
                </a:lnTo>
                <a:lnTo>
                  <a:pt x="1151905" y="1927782"/>
                </a:lnTo>
                <a:lnTo>
                  <a:pt x="1078040" y="1931538"/>
                </a:lnTo>
                <a:lnTo>
                  <a:pt x="1051215" y="1932901"/>
                </a:lnTo>
                <a:lnTo>
                  <a:pt x="1017603" y="1934266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795397C-6396-402A-B16D-B8FA6BF39F99}"/>
              </a:ext>
            </a:extLst>
          </p:cNvPr>
          <p:cNvSpPr/>
          <p:nvPr/>
        </p:nvSpPr>
        <p:spPr>
          <a:xfrm rot="10800000">
            <a:off x="2391915" y="1582465"/>
            <a:ext cx="1835384" cy="1909516"/>
          </a:xfrm>
          <a:custGeom>
            <a:avLst/>
            <a:gdLst>
              <a:gd name="connsiteX0" fmla="*/ 1453959 w 1835384"/>
              <a:gd name="connsiteY0" fmla="*/ 1909516 h 1909516"/>
              <a:gd name="connsiteX1" fmla="*/ 753889 w 1835384"/>
              <a:gd name="connsiteY1" fmla="*/ 1821178 h 1909516"/>
              <a:gd name="connsiteX2" fmla="*/ 221665 w 1835384"/>
              <a:gd name="connsiteY2" fmla="*/ 1383360 h 1909516"/>
              <a:gd name="connsiteX3" fmla="*/ 0 w 1835384"/>
              <a:gd name="connsiteY3" fmla="*/ 713460 h 1909516"/>
              <a:gd name="connsiteX4" fmla="*/ 146298 w 1835384"/>
              <a:gd name="connsiteY4" fmla="*/ 0 h 1909516"/>
              <a:gd name="connsiteX5" fmla="*/ 756576 w 1835384"/>
              <a:gd name="connsiteY5" fmla="*/ 8352 h 1909516"/>
              <a:gd name="connsiteX6" fmla="*/ 807956 w 1835384"/>
              <a:gd name="connsiteY6" fmla="*/ 9055 h 1909516"/>
              <a:gd name="connsiteX7" fmla="*/ 1384960 w 1835384"/>
              <a:gd name="connsiteY7" fmla="*/ 9056 h 1909516"/>
              <a:gd name="connsiteX8" fmla="*/ 1469047 w 1835384"/>
              <a:gd name="connsiteY8" fmla="*/ 14854 h 1909516"/>
              <a:gd name="connsiteX9" fmla="*/ 1475315 w 1835384"/>
              <a:gd name="connsiteY9" fmla="*/ 14192 h 1909516"/>
              <a:gd name="connsiteX10" fmla="*/ 1480851 w 1835384"/>
              <a:gd name="connsiteY10" fmla="*/ 13608 h 1909516"/>
              <a:gd name="connsiteX11" fmla="*/ 1487714 w 1835384"/>
              <a:gd name="connsiteY11" fmla="*/ 10686 h 1909516"/>
              <a:gd name="connsiteX12" fmla="*/ 1489614 w 1835384"/>
              <a:gd name="connsiteY12" fmla="*/ 10667 h 1909516"/>
              <a:gd name="connsiteX13" fmla="*/ 1499017 w 1835384"/>
              <a:gd name="connsiteY13" fmla="*/ 10574 h 1909516"/>
              <a:gd name="connsiteX14" fmla="*/ 1524139 w 1835384"/>
              <a:gd name="connsiteY14" fmla="*/ 17755 h 1909516"/>
              <a:gd name="connsiteX15" fmla="*/ 1750301 w 1835384"/>
              <a:gd name="connsiteY15" fmla="*/ 113439 h 1909516"/>
              <a:gd name="connsiteX16" fmla="*/ 1787815 w 1835384"/>
              <a:gd name="connsiteY16" fmla="*/ 192995 h 1909516"/>
              <a:gd name="connsiteX17" fmla="*/ 1798601 w 1835384"/>
              <a:gd name="connsiteY17" fmla="*/ 210237 h 1909516"/>
              <a:gd name="connsiteX18" fmla="*/ 1797575 w 1835384"/>
              <a:gd name="connsiteY18" fmla="*/ 214922 h 1909516"/>
              <a:gd name="connsiteX19" fmla="*/ 1787428 w 1835384"/>
              <a:gd name="connsiteY19" fmla="*/ 274362 h 1909516"/>
              <a:gd name="connsiteX20" fmla="*/ 1808902 w 1835384"/>
              <a:gd name="connsiteY20" fmla="*/ 312872 h 1909516"/>
              <a:gd name="connsiteX21" fmla="*/ 1825736 w 1835384"/>
              <a:gd name="connsiteY21" fmla="*/ 338288 h 1909516"/>
              <a:gd name="connsiteX22" fmla="*/ 1828143 w 1835384"/>
              <a:gd name="connsiteY22" fmla="*/ 360905 h 1909516"/>
              <a:gd name="connsiteX23" fmla="*/ 1828589 w 1835384"/>
              <a:gd name="connsiteY23" fmla="*/ 707841 h 1909516"/>
              <a:gd name="connsiteX24" fmla="*/ 1830704 w 1835384"/>
              <a:gd name="connsiteY24" fmla="*/ 1007767 h 1909516"/>
              <a:gd name="connsiteX25" fmla="*/ 1831652 w 1835384"/>
              <a:gd name="connsiteY25" fmla="*/ 1147666 h 1909516"/>
              <a:gd name="connsiteX26" fmla="*/ 1831702 w 1835384"/>
              <a:gd name="connsiteY26" fmla="*/ 1155189 h 1909516"/>
              <a:gd name="connsiteX27" fmla="*/ 1832603 w 1835384"/>
              <a:gd name="connsiteY27" fmla="*/ 1292051 h 1909516"/>
              <a:gd name="connsiteX28" fmla="*/ 1832782 w 1835384"/>
              <a:gd name="connsiteY28" fmla="*/ 1319589 h 1909516"/>
              <a:gd name="connsiteX29" fmla="*/ 1833314 w 1835384"/>
              <a:gd name="connsiteY29" fmla="*/ 1403581 h 1909516"/>
              <a:gd name="connsiteX30" fmla="*/ 1834650 w 1835384"/>
              <a:gd name="connsiteY30" fmla="*/ 1621415 h 1909516"/>
              <a:gd name="connsiteX31" fmla="*/ 1834748 w 1835384"/>
              <a:gd name="connsiteY31" fmla="*/ 1637659 h 1909516"/>
              <a:gd name="connsiteX32" fmla="*/ 1835384 w 1835384"/>
              <a:gd name="connsiteY32" fmla="*/ 1749920 h 19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35384" h="1909516">
                <a:moveTo>
                  <a:pt x="1453959" y="1909516"/>
                </a:moveTo>
                <a:lnTo>
                  <a:pt x="753889" y="1821178"/>
                </a:lnTo>
                <a:lnTo>
                  <a:pt x="221665" y="1383360"/>
                </a:lnTo>
                <a:lnTo>
                  <a:pt x="0" y="713460"/>
                </a:lnTo>
                <a:lnTo>
                  <a:pt x="146298" y="0"/>
                </a:lnTo>
                <a:lnTo>
                  <a:pt x="756576" y="8352"/>
                </a:lnTo>
                <a:lnTo>
                  <a:pt x="807956" y="9055"/>
                </a:lnTo>
                <a:lnTo>
                  <a:pt x="1384960" y="9056"/>
                </a:lnTo>
                <a:lnTo>
                  <a:pt x="1469047" y="14854"/>
                </a:lnTo>
                <a:lnTo>
                  <a:pt x="1475315" y="14192"/>
                </a:lnTo>
                <a:lnTo>
                  <a:pt x="1480851" y="13608"/>
                </a:lnTo>
                <a:cubicBezTo>
                  <a:pt x="1483441" y="12664"/>
                  <a:pt x="1485208" y="11441"/>
                  <a:pt x="1487714" y="10686"/>
                </a:cubicBezTo>
                <a:lnTo>
                  <a:pt x="1489614" y="10667"/>
                </a:lnTo>
                <a:lnTo>
                  <a:pt x="1499017" y="10574"/>
                </a:lnTo>
                <a:cubicBezTo>
                  <a:pt x="1504567" y="11503"/>
                  <a:pt x="1512420" y="13647"/>
                  <a:pt x="1524139" y="17755"/>
                </a:cubicBezTo>
                <a:cubicBezTo>
                  <a:pt x="1571014" y="34184"/>
                  <a:pt x="1698110" y="86860"/>
                  <a:pt x="1750301" y="113439"/>
                </a:cubicBezTo>
                <a:cubicBezTo>
                  <a:pt x="1756101" y="139293"/>
                  <a:pt x="1771927" y="167321"/>
                  <a:pt x="1787815" y="192995"/>
                </a:cubicBezTo>
                <a:lnTo>
                  <a:pt x="1798601" y="210237"/>
                </a:lnTo>
                <a:lnTo>
                  <a:pt x="1797575" y="214922"/>
                </a:lnTo>
                <a:cubicBezTo>
                  <a:pt x="1801200" y="248025"/>
                  <a:pt x="1781628" y="252133"/>
                  <a:pt x="1787428" y="274362"/>
                </a:cubicBezTo>
                <a:cubicBezTo>
                  <a:pt x="1790326" y="285478"/>
                  <a:pt x="1799447" y="299432"/>
                  <a:pt x="1808902" y="312872"/>
                </a:cubicBezTo>
                <a:lnTo>
                  <a:pt x="1825736" y="338288"/>
                </a:lnTo>
                <a:lnTo>
                  <a:pt x="1828143" y="360905"/>
                </a:lnTo>
                <a:cubicBezTo>
                  <a:pt x="1837496" y="456802"/>
                  <a:pt x="1826474" y="423688"/>
                  <a:pt x="1828589" y="707841"/>
                </a:cubicBezTo>
                <a:cubicBezTo>
                  <a:pt x="1828589" y="707841"/>
                  <a:pt x="1829485" y="830307"/>
                  <a:pt x="1830704" y="1007767"/>
                </a:cubicBezTo>
                <a:lnTo>
                  <a:pt x="1831652" y="1147666"/>
                </a:lnTo>
                <a:lnTo>
                  <a:pt x="1831702" y="1155189"/>
                </a:lnTo>
                <a:lnTo>
                  <a:pt x="1832603" y="1292051"/>
                </a:lnTo>
                <a:lnTo>
                  <a:pt x="1832782" y="1319589"/>
                </a:lnTo>
                <a:lnTo>
                  <a:pt x="1833314" y="1403581"/>
                </a:lnTo>
                <a:lnTo>
                  <a:pt x="1834650" y="1621415"/>
                </a:lnTo>
                <a:lnTo>
                  <a:pt x="1834748" y="1637659"/>
                </a:lnTo>
                <a:lnTo>
                  <a:pt x="1835384" y="1749920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B2E0F7A-2549-41A7-B72D-5911D5B0DAD8}"/>
              </a:ext>
            </a:extLst>
          </p:cNvPr>
          <p:cNvSpPr/>
          <p:nvPr/>
        </p:nvSpPr>
        <p:spPr>
          <a:xfrm rot="10800000">
            <a:off x="2383924" y="674915"/>
            <a:ext cx="3904144" cy="2820557"/>
          </a:xfrm>
          <a:custGeom>
            <a:avLst/>
            <a:gdLst>
              <a:gd name="connsiteX0" fmla="*/ 1895712 w 3791423"/>
              <a:gd name="connsiteY0" fmla="*/ 0 h 2739122"/>
              <a:gd name="connsiteX1" fmla="*/ 1005524 w 3791423"/>
              <a:gd name="connsiteY1" fmla="*/ 12183 h 2739122"/>
              <a:gd name="connsiteX2" fmla="*/ 445178 w 3791423"/>
              <a:gd name="connsiteY2" fmla="*/ 12183 h 2739122"/>
              <a:gd name="connsiteX3" fmla="*/ 363519 w 3791423"/>
              <a:gd name="connsiteY3" fmla="*/ 17814 h 2739122"/>
              <a:gd name="connsiteX4" fmla="*/ 310019 w 3791423"/>
              <a:gd name="connsiteY4" fmla="*/ 20631 h 2739122"/>
              <a:gd name="connsiteX5" fmla="*/ 90385 w 3791423"/>
              <a:gd name="connsiteY5" fmla="*/ 113552 h 2739122"/>
              <a:gd name="connsiteX6" fmla="*/ 53956 w 3791423"/>
              <a:gd name="connsiteY6" fmla="*/ 190811 h 2739122"/>
              <a:gd name="connsiteX7" fmla="*/ 43480 w 3791423"/>
              <a:gd name="connsiteY7" fmla="*/ 207557 h 2739122"/>
              <a:gd name="connsiteX8" fmla="*/ 44476 w 3791423"/>
              <a:gd name="connsiteY8" fmla="*/ 212105 h 2739122"/>
              <a:gd name="connsiteX9" fmla="*/ 54332 w 3791423"/>
              <a:gd name="connsiteY9" fmla="*/ 269830 h 2739122"/>
              <a:gd name="connsiteX10" fmla="*/ 33477 w 3791423"/>
              <a:gd name="connsiteY10" fmla="*/ 307228 h 2739122"/>
              <a:gd name="connsiteX11" fmla="*/ 17129 w 3791423"/>
              <a:gd name="connsiteY11" fmla="*/ 331908 h 2739122"/>
              <a:gd name="connsiteX12" fmla="*/ 14791 w 3791423"/>
              <a:gd name="connsiteY12" fmla="*/ 353874 h 2739122"/>
              <a:gd name="connsiteX13" fmla="*/ 14358 w 3791423"/>
              <a:gd name="connsiteY13" fmla="*/ 690794 h 2739122"/>
              <a:gd name="connsiteX14" fmla="*/ 5911 w 3791423"/>
              <a:gd name="connsiteY14" fmla="*/ 2197254 h 2739122"/>
              <a:gd name="connsiteX15" fmla="*/ 3095 w 3791423"/>
              <a:gd name="connsiteY15" fmla="*/ 2239491 h 2739122"/>
              <a:gd name="connsiteX16" fmla="*/ 112912 w 3791423"/>
              <a:gd name="connsiteY16" fmla="*/ 2346492 h 2739122"/>
              <a:gd name="connsiteX17" fmla="*/ 307203 w 3791423"/>
              <a:gd name="connsiteY17" fmla="*/ 2523888 h 2739122"/>
              <a:gd name="connsiteX18" fmla="*/ 444605 w 3791423"/>
              <a:gd name="connsiteY18" fmla="*/ 2708742 h 2739122"/>
              <a:gd name="connsiteX19" fmla="*/ 461774 w 3791423"/>
              <a:gd name="connsiteY19" fmla="*/ 2731847 h 2739122"/>
              <a:gd name="connsiteX20" fmla="*/ 495193 w 3791423"/>
              <a:gd name="connsiteY20" fmla="*/ 2729957 h 2739122"/>
              <a:gd name="connsiteX21" fmla="*/ 501494 w 3791423"/>
              <a:gd name="connsiteY21" fmla="*/ 2726627 h 2739122"/>
              <a:gd name="connsiteX22" fmla="*/ 511605 w 3791423"/>
              <a:gd name="connsiteY22" fmla="*/ 2729029 h 2739122"/>
              <a:gd name="connsiteX23" fmla="*/ 537756 w 3791423"/>
              <a:gd name="connsiteY23" fmla="*/ 2727551 h 2739122"/>
              <a:gd name="connsiteX24" fmla="*/ 544529 w 3791423"/>
              <a:gd name="connsiteY24" fmla="*/ 2727335 h 2739122"/>
              <a:gd name="connsiteX25" fmla="*/ 546547 w 3791423"/>
              <a:gd name="connsiteY25" fmla="*/ 2726627 h 2739122"/>
              <a:gd name="connsiteX26" fmla="*/ 642285 w 3791423"/>
              <a:gd name="connsiteY26" fmla="*/ 2644968 h 2739122"/>
              <a:gd name="connsiteX27" fmla="*/ 815128 w 3791423"/>
              <a:gd name="connsiteY27" fmla="*/ 2713274 h 2739122"/>
              <a:gd name="connsiteX28" fmla="*/ 849971 w 3791423"/>
              <a:gd name="connsiteY28" fmla="*/ 2729122 h 2739122"/>
              <a:gd name="connsiteX29" fmla="*/ 874641 w 3791423"/>
              <a:gd name="connsiteY29" fmla="*/ 2729795 h 2739122"/>
              <a:gd name="connsiteX30" fmla="*/ 972425 w 3791423"/>
              <a:gd name="connsiteY30" fmla="*/ 2734766 h 2739122"/>
              <a:gd name="connsiteX31" fmla="*/ 1049344 w 3791423"/>
              <a:gd name="connsiteY31" fmla="*/ 2737888 h 2739122"/>
              <a:gd name="connsiteX32" fmla="*/ 1107598 w 3791423"/>
              <a:gd name="connsiteY32" fmla="*/ 2734722 h 2739122"/>
              <a:gd name="connsiteX33" fmla="*/ 1351870 w 3791423"/>
              <a:gd name="connsiteY33" fmla="*/ 2723811 h 2739122"/>
              <a:gd name="connsiteX34" fmla="*/ 1746084 w 3791423"/>
              <a:gd name="connsiteY34" fmla="*/ 2737890 h 2739122"/>
              <a:gd name="connsiteX35" fmla="*/ 1858716 w 3791423"/>
              <a:gd name="connsiteY35" fmla="*/ 2735074 h 2739122"/>
              <a:gd name="connsiteX36" fmla="*/ 1895712 w 3791423"/>
              <a:gd name="connsiteY36" fmla="*/ 2739122 h 2739122"/>
              <a:gd name="connsiteX37" fmla="*/ 1932707 w 3791423"/>
              <a:gd name="connsiteY37" fmla="*/ 2735074 h 2739122"/>
              <a:gd name="connsiteX38" fmla="*/ 2045340 w 3791423"/>
              <a:gd name="connsiteY38" fmla="*/ 2737890 h 2739122"/>
              <a:gd name="connsiteX39" fmla="*/ 2439553 w 3791423"/>
              <a:gd name="connsiteY39" fmla="*/ 2723811 h 2739122"/>
              <a:gd name="connsiteX40" fmla="*/ 2683825 w 3791423"/>
              <a:gd name="connsiteY40" fmla="*/ 2734722 h 2739122"/>
              <a:gd name="connsiteX41" fmla="*/ 2742079 w 3791423"/>
              <a:gd name="connsiteY41" fmla="*/ 2737888 h 2739122"/>
              <a:gd name="connsiteX42" fmla="*/ 2818999 w 3791423"/>
              <a:gd name="connsiteY42" fmla="*/ 2734766 h 2739122"/>
              <a:gd name="connsiteX43" fmla="*/ 2916782 w 3791423"/>
              <a:gd name="connsiteY43" fmla="*/ 2729795 h 2739122"/>
              <a:gd name="connsiteX44" fmla="*/ 2941452 w 3791423"/>
              <a:gd name="connsiteY44" fmla="*/ 2729122 h 2739122"/>
              <a:gd name="connsiteX45" fmla="*/ 2976296 w 3791423"/>
              <a:gd name="connsiteY45" fmla="*/ 2713274 h 2739122"/>
              <a:gd name="connsiteX46" fmla="*/ 3149139 w 3791423"/>
              <a:gd name="connsiteY46" fmla="*/ 2644968 h 2739122"/>
              <a:gd name="connsiteX47" fmla="*/ 3244876 w 3791423"/>
              <a:gd name="connsiteY47" fmla="*/ 2726627 h 2739122"/>
              <a:gd name="connsiteX48" fmla="*/ 3246894 w 3791423"/>
              <a:gd name="connsiteY48" fmla="*/ 2727335 h 2739122"/>
              <a:gd name="connsiteX49" fmla="*/ 3253667 w 3791423"/>
              <a:gd name="connsiteY49" fmla="*/ 2727551 h 2739122"/>
              <a:gd name="connsiteX50" fmla="*/ 3279818 w 3791423"/>
              <a:gd name="connsiteY50" fmla="*/ 2729029 h 2739122"/>
              <a:gd name="connsiteX51" fmla="*/ 3289929 w 3791423"/>
              <a:gd name="connsiteY51" fmla="*/ 2726627 h 2739122"/>
              <a:gd name="connsiteX52" fmla="*/ 3296230 w 3791423"/>
              <a:gd name="connsiteY52" fmla="*/ 2729957 h 2739122"/>
              <a:gd name="connsiteX53" fmla="*/ 3329649 w 3791423"/>
              <a:gd name="connsiteY53" fmla="*/ 2731847 h 2739122"/>
              <a:gd name="connsiteX54" fmla="*/ 3346818 w 3791423"/>
              <a:gd name="connsiteY54" fmla="*/ 2708742 h 2739122"/>
              <a:gd name="connsiteX55" fmla="*/ 3484221 w 3791423"/>
              <a:gd name="connsiteY55" fmla="*/ 2523888 h 2739122"/>
              <a:gd name="connsiteX56" fmla="*/ 3678512 w 3791423"/>
              <a:gd name="connsiteY56" fmla="*/ 2346492 h 2739122"/>
              <a:gd name="connsiteX57" fmla="*/ 3788329 w 3791423"/>
              <a:gd name="connsiteY57" fmla="*/ 2239491 h 2739122"/>
              <a:gd name="connsiteX58" fmla="*/ 3785513 w 3791423"/>
              <a:gd name="connsiteY58" fmla="*/ 2197254 h 2739122"/>
              <a:gd name="connsiteX59" fmla="*/ 3777065 w 3791423"/>
              <a:gd name="connsiteY59" fmla="*/ 690794 h 2739122"/>
              <a:gd name="connsiteX60" fmla="*/ 3776632 w 3791423"/>
              <a:gd name="connsiteY60" fmla="*/ 353874 h 2739122"/>
              <a:gd name="connsiteX61" fmla="*/ 3774295 w 3791423"/>
              <a:gd name="connsiteY61" fmla="*/ 331909 h 2739122"/>
              <a:gd name="connsiteX62" fmla="*/ 3757946 w 3791423"/>
              <a:gd name="connsiteY62" fmla="*/ 307228 h 2739122"/>
              <a:gd name="connsiteX63" fmla="*/ 3737092 w 3791423"/>
              <a:gd name="connsiteY63" fmla="*/ 269830 h 2739122"/>
              <a:gd name="connsiteX64" fmla="*/ 3746947 w 3791423"/>
              <a:gd name="connsiteY64" fmla="*/ 212105 h 2739122"/>
              <a:gd name="connsiteX65" fmla="*/ 3747943 w 3791423"/>
              <a:gd name="connsiteY65" fmla="*/ 207557 h 2739122"/>
              <a:gd name="connsiteX66" fmla="*/ 3737468 w 3791423"/>
              <a:gd name="connsiteY66" fmla="*/ 190811 h 2739122"/>
              <a:gd name="connsiteX67" fmla="*/ 3701038 w 3791423"/>
              <a:gd name="connsiteY67" fmla="*/ 113552 h 2739122"/>
              <a:gd name="connsiteX68" fmla="*/ 3481405 w 3791423"/>
              <a:gd name="connsiteY68" fmla="*/ 20631 h 2739122"/>
              <a:gd name="connsiteX69" fmla="*/ 3427904 w 3791423"/>
              <a:gd name="connsiteY69" fmla="*/ 17814 h 2739122"/>
              <a:gd name="connsiteX70" fmla="*/ 3346245 w 3791423"/>
              <a:gd name="connsiteY70" fmla="*/ 12183 h 2739122"/>
              <a:gd name="connsiteX71" fmla="*/ 2785899 w 3791423"/>
              <a:gd name="connsiteY71" fmla="*/ 12183 h 273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791423" h="2739122">
                <a:moveTo>
                  <a:pt x="1895712" y="0"/>
                </a:moveTo>
                <a:lnTo>
                  <a:pt x="1005524" y="12183"/>
                </a:lnTo>
                <a:lnTo>
                  <a:pt x="445178" y="12183"/>
                </a:lnTo>
                <a:lnTo>
                  <a:pt x="363519" y="17814"/>
                </a:lnTo>
                <a:cubicBezTo>
                  <a:pt x="340992" y="19222"/>
                  <a:pt x="355541" y="4675"/>
                  <a:pt x="310019" y="20631"/>
                </a:cubicBezTo>
                <a:cubicBezTo>
                  <a:pt x="264496" y="36587"/>
                  <a:pt x="141070" y="87741"/>
                  <a:pt x="90385" y="113552"/>
                </a:cubicBezTo>
                <a:cubicBezTo>
                  <a:pt x="84754" y="138660"/>
                  <a:pt x="69384" y="165879"/>
                  <a:pt x="53956" y="190811"/>
                </a:cubicBezTo>
                <a:lnTo>
                  <a:pt x="43480" y="207557"/>
                </a:lnTo>
                <a:lnTo>
                  <a:pt x="44476" y="212105"/>
                </a:lnTo>
                <a:cubicBezTo>
                  <a:pt x="40956" y="244253"/>
                  <a:pt x="59963" y="248242"/>
                  <a:pt x="54332" y="269830"/>
                </a:cubicBezTo>
                <a:cubicBezTo>
                  <a:pt x="51516" y="280624"/>
                  <a:pt x="42658" y="294176"/>
                  <a:pt x="33477" y="307228"/>
                </a:cubicBezTo>
                <a:lnTo>
                  <a:pt x="17129" y="331908"/>
                </a:lnTo>
                <a:lnTo>
                  <a:pt x="14791" y="353874"/>
                </a:lnTo>
                <a:cubicBezTo>
                  <a:pt x="5709" y="447002"/>
                  <a:pt x="16411" y="414845"/>
                  <a:pt x="14358" y="690794"/>
                </a:cubicBezTo>
                <a:cubicBezTo>
                  <a:pt x="14358" y="690794"/>
                  <a:pt x="5441" y="1908633"/>
                  <a:pt x="5911" y="2197254"/>
                </a:cubicBezTo>
                <a:cubicBezTo>
                  <a:pt x="4972" y="2211333"/>
                  <a:pt x="-4883" y="2223065"/>
                  <a:pt x="3095" y="2239491"/>
                </a:cubicBezTo>
                <a:cubicBezTo>
                  <a:pt x="11073" y="2255917"/>
                  <a:pt x="62227" y="2299093"/>
                  <a:pt x="112912" y="2346492"/>
                </a:cubicBezTo>
                <a:cubicBezTo>
                  <a:pt x="163597" y="2393892"/>
                  <a:pt x="246663" y="2456778"/>
                  <a:pt x="307203" y="2523888"/>
                </a:cubicBezTo>
                <a:cubicBezTo>
                  <a:pt x="352607" y="2574220"/>
                  <a:pt x="406724" y="2656231"/>
                  <a:pt x="444605" y="2708742"/>
                </a:cubicBezTo>
                <a:lnTo>
                  <a:pt x="461774" y="2731847"/>
                </a:lnTo>
                <a:lnTo>
                  <a:pt x="495193" y="2729957"/>
                </a:lnTo>
                <a:lnTo>
                  <a:pt x="501494" y="2726627"/>
                </a:lnTo>
                <a:lnTo>
                  <a:pt x="511605" y="2729029"/>
                </a:lnTo>
                <a:lnTo>
                  <a:pt x="537756" y="2727551"/>
                </a:lnTo>
                <a:lnTo>
                  <a:pt x="544529" y="2727335"/>
                </a:lnTo>
                <a:lnTo>
                  <a:pt x="546547" y="2726627"/>
                </a:lnTo>
                <a:cubicBezTo>
                  <a:pt x="570012" y="2713017"/>
                  <a:pt x="594416" y="2667496"/>
                  <a:pt x="642285" y="2644968"/>
                </a:cubicBezTo>
                <a:cubicBezTo>
                  <a:pt x="715144" y="2671367"/>
                  <a:pt x="756325" y="2687205"/>
                  <a:pt x="815128" y="2713274"/>
                </a:cubicBezTo>
                <a:lnTo>
                  <a:pt x="849971" y="2729122"/>
                </a:lnTo>
                <a:lnTo>
                  <a:pt x="874641" y="2729795"/>
                </a:lnTo>
                <a:cubicBezTo>
                  <a:pt x="909633" y="2731496"/>
                  <a:pt x="942763" y="2733285"/>
                  <a:pt x="972425" y="2734766"/>
                </a:cubicBezTo>
                <a:lnTo>
                  <a:pt x="1049344" y="2737888"/>
                </a:lnTo>
                <a:lnTo>
                  <a:pt x="1107598" y="2734722"/>
                </a:lnTo>
                <a:cubicBezTo>
                  <a:pt x="1192190" y="2729677"/>
                  <a:pt x="1279832" y="2724280"/>
                  <a:pt x="1351870" y="2723811"/>
                </a:cubicBezTo>
                <a:cubicBezTo>
                  <a:pt x="1495945" y="2722873"/>
                  <a:pt x="1661609" y="2736013"/>
                  <a:pt x="1746084" y="2737890"/>
                </a:cubicBezTo>
                <a:cubicBezTo>
                  <a:pt x="1830558" y="2739767"/>
                  <a:pt x="1808501" y="2731320"/>
                  <a:pt x="1858716" y="2735074"/>
                </a:cubicBezTo>
                <a:lnTo>
                  <a:pt x="1895712" y="2739122"/>
                </a:lnTo>
                <a:lnTo>
                  <a:pt x="1932707" y="2735074"/>
                </a:lnTo>
                <a:cubicBezTo>
                  <a:pt x="1982922" y="2731320"/>
                  <a:pt x="1960865" y="2739767"/>
                  <a:pt x="2045340" y="2737890"/>
                </a:cubicBezTo>
                <a:cubicBezTo>
                  <a:pt x="2129814" y="2736013"/>
                  <a:pt x="2295478" y="2722873"/>
                  <a:pt x="2439553" y="2723811"/>
                </a:cubicBezTo>
                <a:cubicBezTo>
                  <a:pt x="2511591" y="2724280"/>
                  <a:pt x="2599233" y="2729677"/>
                  <a:pt x="2683825" y="2734722"/>
                </a:cubicBezTo>
                <a:lnTo>
                  <a:pt x="2742079" y="2737888"/>
                </a:lnTo>
                <a:lnTo>
                  <a:pt x="2818999" y="2734766"/>
                </a:lnTo>
                <a:cubicBezTo>
                  <a:pt x="2848660" y="2733285"/>
                  <a:pt x="2881790" y="2731496"/>
                  <a:pt x="2916782" y="2729795"/>
                </a:cubicBezTo>
                <a:lnTo>
                  <a:pt x="2941452" y="2729122"/>
                </a:lnTo>
                <a:lnTo>
                  <a:pt x="2976296" y="2713274"/>
                </a:lnTo>
                <a:cubicBezTo>
                  <a:pt x="3035098" y="2687205"/>
                  <a:pt x="3076280" y="2671367"/>
                  <a:pt x="3149139" y="2644968"/>
                </a:cubicBezTo>
                <a:cubicBezTo>
                  <a:pt x="3197007" y="2667496"/>
                  <a:pt x="3221411" y="2713017"/>
                  <a:pt x="3244876" y="2726627"/>
                </a:cubicBezTo>
                <a:lnTo>
                  <a:pt x="3246894" y="2727335"/>
                </a:lnTo>
                <a:lnTo>
                  <a:pt x="3253667" y="2727551"/>
                </a:lnTo>
                <a:lnTo>
                  <a:pt x="3279818" y="2729029"/>
                </a:lnTo>
                <a:lnTo>
                  <a:pt x="3289929" y="2726627"/>
                </a:lnTo>
                <a:lnTo>
                  <a:pt x="3296230" y="2729957"/>
                </a:lnTo>
                <a:lnTo>
                  <a:pt x="3329649" y="2731847"/>
                </a:lnTo>
                <a:lnTo>
                  <a:pt x="3346818" y="2708742"/>
                </a:lnTo>
                <a:cubicBezTo>
                  <a:pt x="3384700" y="2656231"/>
                  <a:pt x="3438816" y="2574220"/>
                  <a:pt x="3484221" y="2523888"/>
                </a:cubicBezTo>
                <a:cubicBezTo>
                  <a:pt x="3544760" y="2456778"/>
                  <a:pt x="3627827" y="2393892"/>
                  <a:pt x="3678512" y="2346492"/>
                </a:cubicBezTo>
                <a:cubicBezTo>
                  <a:pt x="3729196" y="2299093"/>
                  <a:pt x="3780351" y="2255917"/>
                  <a:pt x="3788329" y="2239491"/>
                </a:cubicBezTo>
                <a:cubicBezTo>
                  <a:pt x="3796306" y="2223065"/>
                  <a:pt x="3786451" y="2211333"/>
                  <a:pt x="3785513" y="2197254"/>
                </a:cubicBezTo>
                <a:cubicBezTo>
                  <a:pt x="3785982" y="1908633"/>
                  <a:pt x="3777065" y="690794"/>
                  <a:pt x="3777065" y="690794"/>
                </a:cubicBezTo>
                <a:cubicBezTo>
                  <a:pt x="3775012" y="414845"/>
                  <a:pt x="3785715" y="447002"/>
                  <a:pt x="3776632" y="353874"/>
                </a:cubicBezTo>
                <a:lnTo>
                  <a:pt x="3774295" y="331909"/>
                </a:lnTo>
                <a:lnTo>
                  <a:pt x="3757946" y="307228"/>
                </a:lnTo>
                <a:cubicBezTo>
                  <a:pt x="3748765" y="294176"/>
                  <a:pt x="3739907" y="280624"/>
                  <a:pt x="3737092" y="269830"/>
                </a:cubicBezTo>
                <a:cubicBezTo>
                  <a:pt x="3731460" y="248242"/>
                  <a:pt x="3750467" y="244253"/>
                  <a:pt x="3746947" y="212105"/>
                </a:cubicBezTo>
                <a:lnTo>
                  <a:pt x="3747943" y="207557"/>
                </a:lnTo>
                <a:lnTo>
                  <a:pt x="3737468" y="190811"/>
                </a:lnTo>
                <a:cubicBezTo>
                  <a:pt x="3722039" y="165879"/>
                  <a:pt x="3706670" y="138660"/>
                  <a:pt x="3701038" y="113552"/>
                </a:cubicBezTo>
                <a:cubicBezTo>
                  <a:pt x="3650353" y="87741"/>
                  <a:pt x="3526927" y="36587"/>
                  <a:pt x="3481405" y="20631"/>
                </a:cubicBezTo>
                <a:cubicBezTo>
                  <a:pt x="3435882" y="4675"/>
                  <a:pt x="3450431" y="19222"/>
                  <a:pt x="3427904" y="17814"/>
                </a:cubicBezTo>
                <a:lnTo>
                  <a:pt x="3346245" y="12183"/>
                </a:lnTo>
                <a:lnTo>
                  <a:pt x="2785899" y="12183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9955830-5F17-451E-A9AF-8ECD7C51B073}"/>
              </a:ext>
            </a:extLst>
          </p:cNvPr>
          <p:cNvSpPr/>
          <p:nvPr/>
        </p:nvSpPr>
        <p:spPr>
          <a:xfrm rot="10800000" flipV="1">
            <a:off x="5815560" y="674916"/>
            <a:ext cx="3904144" cy="2820557"/>
          </a:xfrm>
          <a:custGeom>
            <a:avLst/>
            <a:gdLst>
              <a:gd name="connsiteX0" fmla="*/ 1895712 w 3791423"/>
              <a:gd name="connsiteY0" fmla="*/ 0 h 2739122"/>
              <a:gd name="connsiteX1" fmla="*/ 1005524 w 3791423"/>
              <a:gd name="connsiteY1" fmla="*/ 12183 h 2739122"/>
              <a:gd name="connsiteX2" fmla="*/ 445178 w 3791423"/>
              <a:gd name="connsiteY2" fmla="*/ 12183 h 2739122"/>
              <a:gd name="connsiteX3" fmla="*/ 363519 w 3791423"/>
              <a:gd name="connsiteY3" fmla="*/ 17814 h 2739122"/>
              <a:gd name="connsiteX4" fmla="*/ 310019 w 3791423"/>
              <a:gd name="connsiteY4" fmla="*/ 20631 h 2739122"/>
              <a:gd name="connsiteX5" fmla="*/ 90385 w 3791423"/>
              <a:gd name="connsiteY5" fmla="*/ 113552 h 2739122"/>
              <a:gd name="connsiteX6" fmla="*/ 53956 w 3791423"/>
              <a:gd name="connsiteY6" fmla="*/ 190811 h 2739122"/>
              <a:gd name="connsiteX7" fmla="*/ 43480 w 3791423"/>
              <a:gd name="connsiteY7" fmla="*/ 207557 h 2739122"/>
              <a:gd name="connsiteX8" fmla="*/ 44476 w 3791423"/>
              <a:gd name="connsiteY8" fmla="*/ 212105 h 2739122"/>
              <a:gd name="connsiteX9" fmla="*/ 54332 w 3791423"/>
              <a:gd name="connsiteY9" fmla="*/ 269830 h 2739122"/>
              <a:gd name="connsiteX10" fmla="*/ 33477 w 3791423"/>
              <a:gd name="connsiteY10" fmla="*/ 307228 h 2739122"/>
              <a:gd name="connsiteX11" fmla="*/ 17129 w 3791423"/>
              <a:gd name="connsiteY11" fmla="*/ 331908 h 2739122"/>
              <a:gd name="connsiteX12" fmla="*/ 14791 w 3791423"/>
              <a:gd name="connsiteY12" fmla="*/ 353874 h 2739122"/>
              <a:gd name="connsiteX13" fmla="*/ 14358 w 3791423"/>
              <a:gd name="connsiteY13" fmla="*/ 690794 h 2739122"/>
              <a:gd name="connsiteX14" fmla="*/ 5911 w 3791423"/>
              <a:gd name="connsiteY14" fmla="*/ 2197254 h 2739122"/>
              <a:gd name="connsiteX15" fmla="*/ 3095 w 3791423"/>
              <a:gd name="connsiteY15" fmla="*/ 2239491 h 2739122"/>
              <a:gd name="connsiteX16" fmla="*/ 112912 w 3791423"/>
              <a:gd name="connsiteY16" fmla="*/ 2346492 h 2739122"/>
              <a:gd name="connsiteX17" fmla="*/ 307203 w 3791423"/>
              <a:gd name="connsiteY17" fmla="*/ 2523888 h 2739122"/>
              <a:gd name="connsiteX18" fmla="*/ 444605 w 3791423"/>
              <a:gd name="connsiteY18" fmla="*/ 2708742 h 2739122"/>
              <a:gd name="connsiteX19" fmla="*/ 461774 w 3791423"/>
              <a:gd name="connsiteY19" fmla="*/ 2731847 h 2739122"/>
              <a:gd name="connsiteX20" fmla="*/ 495193 w 3791423"/>
              <a:gd name="connsiteY20" fmla="*/ 2729957 h 2739122"/>
              <a:gd name="connsiteX21" fmla="*/ 501494 w 3791423"/>
              <a:gd name="connsiteY21" fmla="*/ 2726627 h 2739122"/>
              <a:gd name="connsiteX22" fmla="*/ 511605 w 3791423"/>
              <a:gd name="connsiteY22" fmla="*/ 2729029 h 2739122"/>
              <a:gd name="connsiteX23" fmla="*/ 537756 w 3791423"/>
              <a:gd name="connsiteY23" fmla="*/ 2727551 h 2739122"/>
              <a:gd name="connsiteX24" fmla="*/ 544529 w 3791423"/>
              <a:gd name="connsiteY24" fmla="*/ 2727335 h 2739122"/>
              <a:gd name="connsiteX25" fmla="*/ 546547 w 3791423"/>
              <a:gd name="connsiteY25" fmla="*/ 2726627 h 2739122"/>
              <a:gd name="connsiteX26" fmla="*/ 642285 w 3791423"/>
              <a:gd name="connsiteY26" fmla="*/ 2644968 h 2739122"/>
              <a:gd name="connsiteX27" fmla="*/ 815128 w 3791423"/>
              <a:gd name="connsiteY27" fmla="*/ 2713274 h 2739122"/>
              <a:gd name="connsiteX28" fmla="*/ 849971 w 3791423"/>
              <a:gd name="connsiteY28" fmla="*/ 2729122 h 2739122"/>
              <a:gd name="connsiteX29" fmla="*/ 874641 w 3791423"/>
              <a:gd name="connsiteY29" fmla="*/ 2729795 h 2739122"/>
              <a:gd name="connsiteX30" fmla="*/ 972425 w 3791423"/>
              <a:gd name="connsiteY30" fmla="*/ 2734766 h 2739122"/>
              <a:gd name="connsiteX31" fmla="*/ 1049344 w 3791423"/>
              <a:gd name="connsiteY31" fmla="*/ 2737888 h 2739122"/>
              <a:gd name="connsiteX32" fmla="*/ 1107598 w 3791423"/>
              <a:gd name="connsiteY32" fmla="*/ 2734722 h 2739122"/>
              <a:gd name="connsiteX33" fmla="*/ 1351870 w 3791423"/>
              <a:gd name="connsiteY33" fmla="*/ 2723811 h 2739122"/>
              <a:gd name="connsiteX34" fmla="*/ 1746084 w 3791423"/>
              <a:gd name="connsiteY34" fmla="*/ 2737890 h 2739122"/>
              <a:gd name="connsiteX35" fmla="*/ 1858716 w 3791423"/>
              <a:gd name="connsiteY35" fmla="*/ 2735074 h 2739122"/>
              <a:gd name="connsiteX36" fmla="*/ 1895712 w 3791423"/>
              <a:gd name="connsiteY36" fmla="*/ 2739122 h 2739122"/>
              <a:gd name="connsiteX37" fmla="*/ 1932707 w 3791423"/>
              <a:gd name="connsiteY37" fmla="*/ 2735074 h 2739122"/>
              <a:gd name="connsiteX38" fmla="*/ 2045340 w 3791423"/>
              <a:gd name="connsiteY38" fmla="*/ 2737890 h 2739122"/>
              <a:gd name="connsiteX39" fmla="*/ 2439553 w 3791423"/>
              <a:gd name="connsiteY39" fmla="*/ 2723811 h 2739122"/>
              <a:gd name="connsiteX40" fmla="*/ 2683825 w 3791423"/>
              <a:gd name="connsiteY40" fmla="*/ 2734722 h 2739122"/>
              <a:gd name="connsiteX41" fmla="*/ 2742079 w 3791423"/>
              <a:gd name="connsiteY41" fmla="*/ 2737888 h 2739122"/>
              <a:gd name="connsiteX42" fmla="*/ 2818999 w 3791423"/>
              <a:gd name="connsiteY42" fmla="*/ 2734766 h 2739122"/>
              <a:gd name="connsiteX43" fmla="*/ 2916782 w 3791423"/>
              <a:gd name="connsiteY43" fmla="*/ 2729795 h 2739122"/>
              <a:gd name="connsiteX44" fmla="*/ 2941452 w 3791423"/>
              <a:gd name="connsiteY44" fmla="*/ 2729122 h 2739122"/>
              <a:gd name="connsiteX45" fmla="*/ 2976296 w 3791423"/>
              <a:gd name="connsiteY45" fmla="*/ 2713274 h 2739122"/>
              <a:gd name="connsiteX46" fmla="*/ 3149139 w 3791423"/>
              <a:gd name="connsiteY46" fmla="*/ 2644968 h 2739122"/>
              <a:gd name="connsiteX47" fmla="*/ 3244876 w 3791423"/>
              <a:gd name="connsiteY47" fmla="*/ 2726627 h 2739122"/>
              <a:gd name="connsiteX48" fmla="*/ 3246894 w 3791423"/>
              <a:gd name="connsiteY48" fmla="*/ 2727335 h 2739122"/>
              <a:gd name="connsiteX49" fmla="*/ 3253667 w 3791423"/>
              <a:gd name="connsiteY49" fmla="*/ 2727551 h 2739122"/>
              <a:gd name="connsiteX50" fmla="*/ 3279818 w 3791423"/>
              <a:gd name="connsiteY50" fmla="*/ 2729029 h 2739122"/>
              <a:gd name="connsiteX51" fmla="*/ 3289929 w 3791423"/>
              <a:gd name="connsiteY51" fmla="*/ 2726627 h 2739122"/>
              <a:gd name="connsiteX52" fmla="*/ 3296230 w 3791423"/>
              <a:gd name="connsiteY52" fmla="*/ 2729957 h 2739122"/>
              <a:gd name="connsiteX53" fmla="*/ 3329649 w 3791423"/>
              <a:gd name="connsiteY53" fmla="*/ 2731847 h 2739122"/>
              <a:gd name="connsiteX54" fmla="*/ 3346818 w 3791423"/>
              <a:gd name="connsiteY54" fmla="*/ 2708742 h 2739122"/>
              <a:gd name="connsiteX55" fmla="*/ 3484221 w 3791423"/>
              <a:gd name="connsiteY55" fmla="*/ 2523888 h 2739122"/>
              <a:gd name="connsiteX56" fmla="*/ 3678512 w 3791423"/>
              <a:gd name="connsiteY56" fmla="*/ 2346492 h 2739122"/>
              <a:gd name="connsiteX57" fmla="*/ 3788329 w 3791423"/>
              <a:gd name="connsiteY57" fmla="*/ 2239491 h 2739122"/>
              <a:gd name="connsiteX58" fmla="*/ 3785513 w 3791423"/>
              <a:gd name="connsiteY58" fmla="*/ 2197254 h 2739122"/>
              <a:gd name="connsiteX59" fmla="*/ 3777065 w 3791423"/>
              <a:gd name="connsiteY59" fmla="*/ 690794 h 2739122"/>
              <a:gd name="connsiteX60" fmla="*/ 3776632 w 3791423"/>
              <a:gd name="connsiteY60" fmla="*/ 353874 h 2739122"/>
              <a:gd name="connsiteX61" fmla="*/ 3774295 w 3791423"/>
              <a:gd name="connsiteY61" fmla="*/ 331909 h 2739122"/>
              <a:gd name="connsiteX62" fmla="*/ 3757946 w 3791423"/>
              <a:gd name="connsiteY62" fmla="*/ 307228 h 2739122"/>
              <a:gd name="connsiteX63" fmla="*/ 3737092 w 3791423"/>
              <a:gd name="connsiteY63" fmla="*/ 269830 h 2739122"/>
              <a:gd name="connsiteX64" fmla="*/ 3746947 w 3791423"/>
              <a:gd name="connsiteY64" fmla="*/ 212105 h 2739122"/>
              <a:gd name="connsiteX65" fmla="*/ 3747943 w 3791423"/>
              <a:gd name="connsiteY65" fmla="*/ 207557 h 2739122"/>
              <a:gd name="connsiteX66" fmla="*/ 3737468 w 3791423"/>
              <a:gd name="connsiteY66" fmla="*/ 190811 h 2739122"/>
              <a:gd name="connsiteX67" fmla="*/ 3701038 w 3791423"/>
              <a:gd name="connsiteY67" fmla="*/ 113552 h 2739122"/>
              <a:gd name="connsiteX68" fmla="*/ 3481405 w 3791423"/>
              <a:gd name="connsiteY68" fmla="*/ 20631 h 2739122"/>
              <a:gd name="connsiteX69" fmla="*/ 3427904 w 3791423"/>
              <a:gd name="connsiteY69" fmla="*/ 17814 h 2739122"/>
              <a:gd name="connsiteX70" fmla="*/ 3346245 w 3791423"/>
              <a:gd name="connsiteY70" fmla="*/ 12183 h 2739122"/>
              <a:gd name="connsiteX71" fmla="*/ 2785899 w 3791423"/>
              <a:gd name="connsiteY71" fmla="*/ 12183 h 273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791423" h="2739122">
                <a:moveTo>
                  <a:pt x="1895712" y="0"/>
                </a:moveTo>
                <a:lnTo>
                  <a:pt x="1005524" y="12183"/>
                </a:lnTo>
                <a:lnTo>
                  <a:pt x="445178" y="12183"/>
                </a:lnTo>
                <a:lnTo>
                  <a:pt x="363519" y="17814"/>
                </a:lnTo>
                <a:cubicBezTo>
                  <a:pt x="340992" y="19222"/>
                  <a:pt x="355541" y="4675"/>
                  <a:pt x="310019" y="20631"/>
                </a:cubicBezTo>
                <a:cubicBezTo>
                  <a:pt x="264496" y="36587"/>
                  <a:pt x="141070" y="87741"/>
                  <a:pt x="90385" y="113552"/>
                </a:cubicBezTo>
                <a:cubicBezTo>
                  <a:pt x="84754" y="138660"/>
                  <a:pt x="69384" y="165879"/>
                  <a:pt x="53956" y="190811"/>
                </a:cubicBezTo>
                <a:lnTo>
                  <a:pt x="43480" y="207557"/>
                </a:lnTo>
                <a:lnTo>
                  <a:pt x="44476" y="212105"/>
                </a:lnTo>
                <a:cubicBezTo>
                  <a:pt x="40956" y="244253"/>
                  <a:pt x="59963" y="248242"/>
                  <a:pt x="54332" y="269830"/>
                </a:cubicBezTo>
                <a:cubicBezTo>
                  <a:pt x="51516" y="280624"/>
                  <a:pt x="42658" y="294176"/>
                  <a:pt x="33477" y="307228"/>
                </a:cubicBezTo>
                <a:lnTo>
                  <a:pt x="17129" y="331908"/>
                </a:lnTo>
                <a:lnTo>
                  <a:pt x="14791" y="353874"/>
                </a:lnTo>
                <a:cubicBezTo>
                  <a:pt x="5709" y="447002"/>
                  <a:pt x="16411" y="414845"/>
                  <a:pt x="14358" y="690794"/>
                </a:cubicBezTo>
                <a:cubicBezTo>
                  <a:pt x="14358" y="690794"/>
                  <a:pt x="5441" y="1908633"/>
                  <a:pt x="5911" y="2197254"/>
                </a:cubicBezTo>
                <a:cubicBezTo>
                  <a:pt x="4972" y="2211333"/>
                  <a:pt x="-4883" y="2223065"/>
                  <a:pt x="3095" y="2239491"/>
                </a:cubicBezTo>
                <a:cubicBezTo>
                  <a:pt x="11073" y="2255917"/>
                  <a:pt x="62227" y="2299093"/>
                  <a:pt x="112912" y="2346492"/>
                </a:cubicBezTo>
                <a:cubicBezTo>
                  <a:pt x="163597" y="2393892"/>
                  <a:pt x="246663" y="2456778"/>
                  <a:pt x="307203" y="2523888"/>
                </a:cubicBezTo>
                <a:cubicBezTo>
                  <a:pt x="352607" y="2574220"/>
                  <a:pt x="406724" y="2656231"/>
                  <a:pt x="444605" y="2708742"/>
                </a:cubicBezTo>
                <a:lnTo>
                  <a:pt x="461774" y="2731847"/>
                </a:lnTo>
                <a:lnTo>
                  <a:pt x="495193" y="2729957"/>
                </a:lnTo>
                <a:lnTo>
                  <a:pt x="501494" y="2726627"/>
                </a:lnTo>
                <a:lnTo>
                  <a:pt x="511605" y="2729029"/>
                </a:lnTo>
                <a:lnTo>
                  <a:pt x="537756" y="2727551"/>
                </a:lnTo>
                <a:lnTo>
                  <a:pt x="544529" y="2727335"/>
                </a:lnTo>
                <a:lnTo>
                  <a:pt x="546547" y="2726627"/>
                </a:lnTo>
                <a:cubicBezTo>
                  <a:pt x="570012" y="2713017"/>
                  <a:pt x="594416" y="2667496"/>
                  <a:pt x="642285" y="2644968"/>
                </a:cubicBezTo>
                <a:cubicBezTo>
                  <a:pt x="715144" y="2671367"/>
                  <a:pt x="756325" y="2687205"/>
                  <a:pt x="815128" y="2713274"/>
                </a:cubicBezTo>
                <a:lnTo>
                  <a:pt x="849971" y="2729122"/>
                </a:lnTo>
                <a:lnTo>
                  <a:pt x="874641" y="2729795"/>
                </a:lnTo>
                <a:cubicBezTo>
                  <a:pt x="909633" y="2731496"/>
                  <a:pt x="942763" y="2733285"/>
                  <a:pt x="972425" y="2734766"/>
                </a:cubicBezTo>
                <a:lnTo>
                  <a:pt x="1049344" y="2737888"/>
                </a:lnTo>
                <a:lnTo>
                  <a:pt x="1107598" y="2734722"/>
                </a:lnTo>
                <a:cubicBezTo>
                  <a:pt x="1192190" y="2729677"/>
                  <a:pt x="1279832" y="2724280"/>
                  <a:pt x="1351870" y="2723811"/>
                </a:cubicBezTo>
                <a:cubicBezTo>
                  <a:pt x="1495945" y="2722873"/>
                  <a:pt x="1661609" y="2736013"/>
                  <a:pt x="1746084" y="2737890"/>
                </a:cubicBezTo>
                <a:cubicBezTo>
                  <a:pt x="1830558" y="2739767"/>
                  <a:pt x="1808501" y="2731320"/>
                  <a:pt x="1858716" y="2735074"/>
                </a:cubicBezTo>
                <a:lnTo>
                  <a:pt x="1895712" y="2739122"/>
                </a:lnTo>
                <a:lnTo>
                  <a:pt x="1932707" y="2735074"/>
                </a:lnTo>
                <a:cubicBezTo>
                  <a:pt x="1982922" y="2731320"/>
                  <a:pt x="1960865" y="2739767"/>
                  <a:pt x="2045340" y="2737890"/>
                </a:cubicBezTo>
                <a:cubicBezTo>
                  <a:pt x="2129814" y="2736013"/>
                  <a:pt x="2295478" y="2722873"/>
                  <a:pt x="2439553" y="2723811"/>
                </a:cubicBezTo>
                <a:cubicBezTo>
                  <a:pt x="2511591" y="2724280"/>
                  <a:pt x="2599233" y="2729677"/>
                  <a:pt x="2683825" y="2734722"/>
                </a:cubicBezTo>
                <a:lnTo>
                  <a:pt x="2742079" y="2737888"/>
                </a:lnTo>
                <a:lnTo>
                  <a:pt x="2818999" y="2734766"/>
                </a:lnTo>
                <a:cubicBezTo>
                  <a:pt x="2848660" y="2733285"/>
                  <a:pt x="2881790" y="2731496"/>
                  <a:pt x="2916782" y="2729795"/>
                </a:cubicBezTo>
                <a:lnTo>
                  <a:pt x="2941452" y="2729122"/>
                </a:lnTo>
                <a:lnTo>
                  <a:pt x="2976296" y="2713274"/>
                </a:lnTo>
                <a:cubicBezTo>
                  <a:pt x="3035098" y="2687205"/>
                  <a:pt x="3076280" y="2671367"/>
                  <a:pt x="3149139" y="2644968"/>
                </a:cubicBezTo>
                <a:cubicBezTo>
                  <a:pt x="3197007" y="2667496"/>
                  <a:pt x="3221411" y="2713017"/>
                  <a:pt x="3244876" y="2726627"/>
                </a:cubicBezTo>
                <a:lnTo>
                  <a:pt x="3246894" y="2727335"/>
                </a:lnTo>
                <a:lnTo>
                  <a:pt x="3253667" y="2727551"/>
                </a:lnTo>
                <a:lnTo>
                  <a:pt x="3279818" y="2729029"/>
                </a:lnTo>
                <a:lnTo>
                  <a:pt x="3289929" y="2726627"/>
                </a:lnTo>
                <a:lnTo>
                  <a:pt x="3296230" y="2729957"/>
                </a:lnTo>
                <a:lnTo>
                  <a:pt x="3329649" y="2731847"/>
                </a:lnTo>
                <a:lnTo>
                  <a:pt x="3346818" y="2708742"/>
                </a:lnTo>
                <a:cubicBezTo>
                  <a:pt x="3384700" y="2656231"/>
                  <a:pt x="3438816" y="2574220"/>
                  <a:pt x="3484221" y="2523888"/>
                </a:cubicBezTo>
                <a:cubicBezTo>
                  <a:pt x="3544760" y="2456778"/>
                  <a:pt x="3627827" y="2393892"/>
                  <a:pt x="3678512" y="2346492"/>
                </a:cubicBezTo>
                <a:cubicBezTo>
                  <a:pt x="3729196" y="2299093"/>
                  <a:pt x="3780351" y="2255917"/>
                  <a:pt x="3788329" y="2239491"/>
                </a:cubicBezTo>
                <a:cubicBezTo>
                  <a:pt x="3796306" y="2223065"/>
                  <a:pt x="3786451" y="2211333"/>
                  <a:pt x="3785513" y="2197254"/>
                </a:cubicBezTo>
                <a:cubicBezTo>
                  <a:pt x="3785982" y="1908633"/>
                  <a:pt x="3777065" y="690794"/>
                  <a:pt x="3777065" y="690794"/>
                </a:cubicBezTo>
                <a:cubicBezTo>
                  <a:pt x="3775012" y="414845"/>
                  <a:pt x="3785715" y="447002"/>
                  <a:pt x="3776632" y="353874"/>
                </a:cubicBezTo>
                <a:lnTo>
                  <a:pt x="3774295" y="331909"/>
                </a:lnTo>
                <a:lnTo>
                  <a:pt x="3757946" y="307228"/>
                </a:lnTo>
                <a:cubicBezTo>
                  <a:pt x="3748765" y="294176"/>
                  <a:pt x="3739907" y="280624"/>
                  <a:pt x="3737092" y="269830"/>
                </a:cubicBezTo>
                <a:cubicBezTo>
                  <a:pt x="3731460" y="248242"/>
                  <a:pt x="3750467" y="244253"/>
                  <a:pt x="3746947" y="212105"/>
                </a:cubicBezTo>
                <a:lnTo>
                  <a:pt x="3747943" y="207557"/>
                </a:lnTo>
                <a:lnTo>
                  <a:pt x="3737468" y="190811"/>
                </a:lnTo>
                <a:cubicBezTo>
                  <a:pt x="3722039" y="165879"/>
                  <a:pt x="3706670" y="138660"/>
                  <a:pt x="3701038" y="113552"/>
                </a:cubicBezTo>
                <a:cubicBezTo>
                  <a:pt x="3650353" y="87741"/>
                  <a:pt x="3526927" y="36587"/>
                  <a:pt x="3481405" y="20631"/>
                </a:cubicBezTo>
                <a:cubicBezTo>
                  <a:pt x="3435882" y="4675"/>
                  <a:pt x="3450431" y="19222"/>
                  <a:pt x="3427904" y="17814"/>
                </a:cubicBezTo>
                <a:lnTo>
                  <a:pt x="3346245" y="12183"/>
                </a:lnTo>
                <a:lnTo>
                  <a:pt x="2785899" y="12183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F14BA97-ECB9-429F-9F6B-E31DE8647B97}"/>
              </a:ext>
            </a:extLst>
          </p:cNvPr>
          <p:cNvSpPr/>
          <p:nvPr/>
        </p:nvSpPr>
        <p:spPr>
          <a:xfrm rot="10800000" flipV="1">
            <a:off x="7866045" y="3427843"/>
            <a:ext cx="3904144" cy="2820557"/>
          </a:xfrm>
          <a:custGeom>
            <a:avLst/>
            <a:gdLst>
              <a:gd name="connsiteX0" fmla="*/ 1895712 w 3791423"/>
              <a:gd name="connsiteY0" fmla="*/ 0 h 2739122"/>
              <a:gd name="connsiteX1" fmla="*/ 1005524 w 3791423"/>
              <a:gd name="connsiteY1" fmla="*/ 12183 h 2739122"/>
              <a:gd name="connsiteX2" fmla="*/ 445178 w 3791423"/>
              <a:gd name="connsiteY2" fmla="*/ 12183 h 2739122"/>
              <a:gd name="connsiteX3" fmla="*/ 363519 w 3791423"/>
              <a:gd name="connsiteY3" fmla="*/ 17814 h 2739122"/>
              <a:gd name="connsiteX4" fmla="*/ 310019 w 3791423"/>
              <a:gd name="connsiteY4" fmla="*/ 20631 h 2739122"/>
              <a:gd name="connsiteX5" fmla="*/ 90385 w 3791423"/>
              <a:gd name="connsiteY5" fmla="*/ 113552 h 2739122"/>
              <a:gd name="connsiteX6" fmla="*/ 53956 w 3791423"/>
              <a:gd name="connsiteY6" fmla="*/ 190811 h 2739122"/>
              <a:gd name="connsiteX7" fmla="*/ 43480 w 3791423"/>
              <a:gd name="connsiteY7" fmla="*/ 207557 h 2739122"/>
              <a:gd name="connsiteX8" fmla="*/ 44476 w 3791423"/>
              <a:gd name="connsiteY8" fmla="*/ 212105 h 2739122"/>
              <a:gd name="connsiteX9" fmla="*/ 54332 w 3791423"/>
              <a:gd name="connsiteY9" fmla="*/ 269830 h 2739122"/>
              <a:gd name="connsiteX10" fmla="*/ 33477 w 3791423"/>
              <a:gd name="connsiteY10" fmla="*/ 307228 h 2739122"/>
              <a:gd name="connsiteX11" fmla="*/ 17129 w 3791423"/>
              <a:gd name="connsiteY11" fmla="*/ 331908 h 2739122"/>
              <a:gd name="connsiteX12" fmla="*/ 14791 w 3791423"/>
              <a:gd name="connsiteY12" fmla="*/ 353874 h 2739122"/>
              <a:gd name="connsiteX13" fmla="*/ 14358 w 3791423"/>
              <a:gd name="connsiteY13" fmla="*/ 690794 h 2739122"/>
              <a:gd name="connsiteX14" fmla="*/ 5911 w 3791423"/>
              <a:gd name="connsiteY14" fmla="*/ 2197254 h 2739122"/>
              <a:gd name="connsiteX15" fmla="*/ 3095 w 3791423"/>
              <a:gd name="connsiteY15" fmla="*/ 2239491 h 2739122"/>
              <a:gd name="connsiteX16" fmla="*/ 112912 w 3791423"/>
              <a:gd name="connsiteY16" fmla="*/ 2346492 h 2739122"/>
              <a:gd name="connsiteX17" fmla="*/ 307203 w 3791423"/>
              <a:gd name="connsiteY17" fmla="*/ 2523888 h 2739122"/>
              <a:gd name="connsiteX18" fmla="*/ 444605 w 3791423"/>
              <a:gd name="connsiteY18" fmla="*/ 2708742 h 2739122"/>
              <a:gd name="connsiteX19" fmla="*/ 461774 w 3791423"/>
              <a:gd name="connsiteY19" fmla="*/ 2731847 h 2739122"/>
              <a:gd name="connsiteX20" fmla="*/ 495193 w 3791423"/>
              <a:gd name="connsiteY20" fmla="*/ 2729957 h 2739122"/>
              <a:gd name="connsiteX21" fmla="*/ 501494 w 3791423"/>
              <a:gd name="connsiteY21" fmla="*/ 2726627 h 2739122"/>
              <a:gd name="connsiteX22" fmla="*/ 511605 w 3791423"/>
              <a:gd name="connsiteY22" fmla="*/ 2729029 h 2739122"/>
              <a:gd name="connsiteX23" fmla="*/ 537756 w 3791423"/>
              <a:gd name="connsiteY23" fmla="*/ 2727551 h 2739122"/>
              <a:gd name="connsiteX24" fmla="*/ 544529 w 3791423"/>
              <a:gd name="connsiteY24" fmla="*/ 2727335 h 2739122"/>
              <a:gd name="connsiteX25" fmla="*/ 546547 w 3791423"/>
              <a:gd name="connsiteY25" fmla="*/ 2726627 h 2739122"/>
              <a:gd name="connsiteX26" fmla="*/ 642285 w 3791423"/>
              <a:gd name="connsiteY26" fmla="*/ 2644968 h 2739122"/>
              <a:gd name="connsiteX27" fmla="*/ 815128 w 3791423"/>
              <a:gd name="connsiteY27" fmla="*/ 2713274 h 2739122"/>
              <a:gd name="connsiteX28" fmla="*/ 849971 w 3791423"/>
              <a:gd name="connsiteY28" fmla="*/ 2729122 h 2739122"/>
              <a:gd name="connsiteX29" fmla="*/ 874641 w 3791423"/>
              <a:gd name="connsiteY29" fmla="*/ 2729795 h 2739122"/>
              <a:gd name="connsiteX30" fmla="*/ 972425 w 3791423"/>
              <a:gd name="connsiteY30" fmla="*/ 2734766 h 2739122"/>
              <a:gd name="connsiteX31" fmla="*/ 1049344 w 3791423"/>
              <a:gd name="connsiteY31" fmla="*/ 2737888 h 2739122"/>
              <a:gd name="connsiteX32" fmla="*/ 1107598 w 3791423"/>
              <a:gd name="connsiteY32" fmla="*/ 2734722 h 2739122"/>
              <a:gd name="connsiteX33" fmla="*/ 1351870 w 3791423"/>
              <a:gd name="connsiteY33" fmla="*/ 2723811 h 2739122"/>
              <a:gd name="connsiteX34" fmla="*/ 1746084 w 3791423"/>
              <a:gd name="connsiteY34" fmla="*/ 2737890 h 2739122"/>
              <a:gd name="connsiteX35" fmla="*/ 1858716 w 3791423"/>
              <a:gd name="connsiteY35" fmla="*/ 2735074 h 2739122"/>
              <a:gd name="connsiteX36" fmla="*/ 1895712 w 3791423"/>
              <a:gd name="connsiteY36" fmla="*/ 2739122 h 2739122"/>
              <a:gd name="connsiteX37" fmla="*/ 1932707 w 3791423"/>
              <a:gd name="connsiteY37" fmla="*/ 2735074 h 2739122"/>
              <a:gd name="connsiteX38" fmla="*/ 2045340 w 3791423"/>
              <a:gd name="connsiteY38" fmla="*/ 2737890 h 2739122"/>
              <a:gd name="connsiteX39" fmla="*/ 2439553 w 3791423"/>
              <a:gd name="connsiteY39" fmla="*/ 2723811 h 2739122"/>
              <a:gd name="connsiteX40" fmla="*/ 2683825 w 3791423"/>
              <a:gd name="connsiteY40" fmla="*/ 2734722 h 2739122"/>
              <a:gd name="connsiteX41" fmla="*/ 2742079 w 3791423"/>
              <a:gd name="connsiteY41" fmla="*/ 2737888 h 2739122"/>
              <a:gd name="connsiteX42" fmla="*/ 2818999 w 3791423"/>
              <a:gd name="connsiteY42" fmla="*/ 2734766 h 2739122"/>
              <a:gd name="connsiteX43" fmla="*/ 2916782 w 3791423"/>
              <a:gd name="connsiteY43" fmla="*/ 2729795 h 2739122"/>
              <a:gd name="connsiteX44" fmla="*/ 2941452 w 3791423"/>
              <a:gd name="connsiteY44" fmla="*/ 2729122 h 2739122"/>
              <a:gd name="connsiteX45" fmla="*/ 2976296 w 3791423"/>
              <a:gd name="connsiteY45" fmla="*/ 2713274 h 2739122"/>
              <a:gd name="connsiteX46" fmla="*/ 3149139 w 3791423"/>
              <a:gd name="connsiteY46" fmla="*/ 2644968 h 2739122"/>
              <a:gd name="connsiteX47" fmla="*/ 3244876 w 3791423"/>
              <a:gd name="connsiteY47" fmla="*/ 2726627 h 2739122"/>
              <a:gd name="connsiteX48" fmla="*/ 3246894 w 3791423"/>
              <a:gd name="connsiteY48" fmla="*/ 2727335 h 2739122"/>
              <a:gd name="connsiteX49" fmla="*/ 3253667 w 3791423"/>
              <a:gd name="connsiteY49" fmla="*/ 2727551 h 2739122"/>
              <a:gd name="connsiteX50" fmla="*/ 3279818 w 3791423"/>
              <a:gd name="connsiteY50" fmla="*/ 2729029 h 2739122"/>
              <a:gd name="connsiteX51" fmla="*/ 3289929 w 3791423"/>
              <a:gd name="connsiteY51" fmla="*/ 2726627 h 2739122"/>
              <a:gd name="connsiteX52" fmla="*/ 3296230 w 3791423"/>
              <a:gd name="connsiteY52" fmla="*/ 2729957 h 2739122"/>
              <a:gd name="connsiteX53" fmla="*/ 3329649 w 3791423"/>
              <a:gd name="connsiteY53" fmla="*/ 2731847 h 2739122"/>
              <a:gd name="connsiteX54" fmla="*/ 3346818 w 3791423"/>
              <a:gd name="connsiteY54" fmla="*/ 2708742 h 2739122"/>
              <a:gd name="connsiteX55" fmla="*/ 3484221 w 3791423"/>
              <a:gd name="connsiteY55" fmla="*/ 2523888 h 2739122"/>
              <a:gd name="connsiteX56" fmla="*/ 3678512 w 3791423"/>
              <a:gd name="connsiteY56" fmla="*/ 2346492 h 2739122"/>
              <a:gd name="connsiteX57" fmla="*/ 3788329 w 3791423"/>
              <a:gd name="connsiteY57" fmla="*/ 2239491 h 2739122"/>
              <a:gd name="connsiteX58" fmla="*/ 3785513 w 3791423"/>
              <a:gd name="connsiteY58" fmla="*/ 2197254 h 2739122"/>
              <a:gd name="connsiteX59" fmla="*/ 3777065 w 3791423"/>
              <a:gd name="connsiteY59" fmla="*/ 690794 h 2739122"/>
              <a:gd name="connsiteX60" fmla="*/ 3776632 w 3791423"/>
              <a:gd name="connsiteY60" fmla="*/ 353874 h 2739122"/>
              <a:gd name="connsiteX61" fmla="*/ 3774295 w 3791423"/>
              <a:gd name="connsiteY61" fmla="*/ 331909 h 2739122"/>
              <a:gd name="connsiteX62" fmla="*/ 3757946 w 3791423"/>
              <a:gd name="connsiteY62" fmla="*/ 307228 h 2739122"/>
              <a:gd name="connsiteX63" fmla="*/ 3737092 w 3791423"/>
              <a:gd name="connsiteY63" fmla="*/ 269830 h 2739122"/>
              <a:gd name="connsiteX64" fmla="*/ 3746947 w 3791423"/>
              <a:gd name="connsiteY64" fmla="*/ 212105 h 2739122"/>
              <a:gd name="connsiteX65" fmla="*/ 3747943 w 3791423"/>
              <a:gd name="connsiteY65" fmla="*/ 207557 h 2739122"/>
              <a:gd name="connsiteX66" fmla="*/ 3737468 w 3791423"/>
              <a:gd name="connsiteY66" fmla="*/ 190811 h 2739122"/>
              <a:gd name="connsiteX67" fmla="*/ 3701038 w 3791423"/>
              <a:gd name="connsiteY67" fmla="*/ 113552 h 2739122"/>
              <a:gd name="connsiteX68" fmla="*/ 3481405 w 3791423"/>
              <a:gd name="connsiteY68" fmla="*/ 20631 h 2739122"/>
              <a:gd name="connsiteX69" fmla="*/ 3427904 w 3791423"/>
              <a:gd name="connsiteY69" fmla="*/ 17814 h 2739122"/>
              <a:gd name="connsiteX70" fmla="*/ 3346245 w 3791423"/>
              <a:gd name="connsiteY70" fmla="*/ 12183 h 2739122"/>
              <a:gd name="connsiteX71" fmla="*/ 2785899 w 3791423"/>
              <a:gd name="connsiteY71" fmla="*/ 12183 h 273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791423" h="2739122">
                <a:moveTo>
                  <a:pt x="1895712" y="0"/>
                </a:moveTo>
                <a:lnTo>
                  <a:pt x="1005524" y="12183"/>
                </a:lnTo>
                <a:lnTo>
                  <a:pt x="445178" y="12183"/>
                </a:lnTo>
                <a:lnTo>
                  <a:pt x="363519" y="17814"/>
                </a:lnTo>
                <a:cubicBezTo>
                  <a:pt x="340992" y="19222"/>
                  <a:pt x="355541" y="4675"/>
                  <a:pt x="310019" y="20631"/>
                </a:cubicBezTo>
                <a:cubicBezTo>
                  <a:pt x="264496" y="36587"/>
                  <a:pt x="141070" y="87741"/>
                  <a:pt x="90385" y="113552"/>
                </a:cubicBezTo>
                <a:cubicBezTo>
                  <a:pt x="84754" y="138660"/>
                  <a:pt x="69384" y="165879"/>
                  <a:pt x="53956" y="190811"/>
                </a:cubicBezTo>
                <a:lnTo>
                  <a:pt x="43480" y="207557"/>
                </a:lnTo>
                <a:lnTo>
                  <a:pt x="44476" y="212105"/>
                </a:lnTo>
                <a:cubicBezTo>
                  <a:pt x="40956" y="244253"/>
                  <a:pt x="59963" y="248242"/>
                  <a:pt x="54332" y="269830"/>
                </a:cubicBezTo>
                <a:cubicBezTo>
                  <a:pt x="51516" y="280624"/>
                  <a:pt x="42658" y="294176"/>
                  <a:pt x="33477" y="307228"/>
                </a:cubicBezTo>
                <a:lnTo>
                  <a:pt x="17129" y="331908"/>
                </a:lnTo>
                <a:lnTo>
                  <a:pt x="14791" y="353874"/>
                </a:lnTo>
                <a:cubicBezTo>
                  <a:pt x="5709" y="447002"/>
                  <a:pt x="16411" y="414845"/>
                  <a:pt x="14358" y="690794"/>
                </a:cubicBezTo>
                <a:cubicBezTo>
                  <a:pt x="14358" y="690794"/>
                  <a:pt x="5441" y="1908633"/>
                  <a:pt x="5911" y="2197254"/>
                </a:cubicBezTo>
                <a:cubicBezTo>
                  <a:pt x="4972" y="2211333"/>
                  <a:pt x="-4883" y="2223065"/>
                  <a:pt x="3095" y="2239491"/>
                </a:cubicBezTo>
                <a:cubicBezTo>
                  <a:pt x="11073" y="2255917"/>
                  <a:pt x="62227" y="2299093"/>
                  <a:pt x="112912" y="2346492"/>
                </a:cubicBezTo>
                <a:cubicBezTo>
                  <a:pt x="163597" y="2393892"/>
                  <a:pt x="246663" y="2456778"/>
                  <a:pt x="307203" y="2523888"/>
                </a:cubicBezTo>
                <a:cubicBezTo>
                  <a:pt x="352607" y="2574220"/>
                  <a:pt x="406724" y="2656231"/>
                  <a:pt x="444605" y="2708742"/>
                </a:cubicBezTo>
                <a:lnTo>
                  <a:pt x="461774" y="2731847"/>
                </a:lnTo>
                <a:lnTo>
                  <a:pt x="495193" y="2729957"/>
                </a:lnTo>
                <a:lnTo>
                  <a:pt x="501494" y="2726627"/>
                </a:lnTo>
                <a:lnTo>
                  <a:pt x="511605" y="2729029"/>
                </a:lnTo>
                <a:lnTo>
                  <a:pt x="537756" y="2727551"/>
                </a:lnTo>
                <a:lnTo>
                  <a:pt x="544529" y="2727335"/>
                </a:lnTo>
                <a:lnTo>
                  <a:pt x="546547" y="2726627"/>
                </a:lnTo>
                <a:cubicBezTo>
                  <a:pt x="570012" y="2713017"/>
                  <a:pt x="594416" y="2667496"/>
                  <a:pt x="642285" y="2644968"/>
                </a:cubicBezTo>
                <a:cubicBezTo>
                  <a:pt x="715144" y="2671367"/>
                  <a:pt x="756325" y="2687205"/>
                  <a:pt x="815128" y="2713274"/>
                </a:cubicBezTo>
                <a:lnTo>
                  <a:pt x="849971" y="2729122"/>
                </a:lnTo>
                <a:lnTo>
                  <a:pt x="874641" y="2729795"/>
                </a:lnTo>
                <a:cubicBezTo>
                  <a:pt x="909633" y="2731496"/>
                  <a:pt x="942763" y="2733285"/>
                  <a:pt x="972425" y="2734766"/>
                </a:cubicBezTo>
                <a:lnTo>
                  <a:pt x="1049344" y="2737888"/>
                </a:lnTo>
                <a:lnTo>
                  <a:pt x="1107598" y="2734722"/>
                </a:lnTo>
                <a:cubicBezTo>
                  <a:pt x="1192190" y="2729677"/>
                  <a:pt x="1279832" y="2724280"/>
                  <a:pt x="1351870" y="2723811"/>
                </a:cubicBezTo>
                <a:cubicBezTo>
                  <a:pt x="1495945" y="2722873"/>
                  <a:pt x="1661609" y="2736013"/>
                  <a:pt x="1746084" y="2737890"/>
                </a:cubicBezTo>
                <a:cubicBezTo>
                  <a:pt x="1830558" y="2739767"/>
                  <a:pt x="1808501" y="2731320"/>
                  <a:pt x="1858716" y="2735074"/>
                </a:cubicBezTo>
                <a:lnTo>
                  <a:pt x="1895712" y="2739122"/>
                </a:lnTo>
                <a:lnTo>
                  <a:pt x="1932707" y="2735074"/>
                </a:lnTo>
                <a:cubicBezTo>
                  <a:pt x="1982922" y="2731320"/>
                  <a:pt x="1960865" y="2739767"/>
                  <a:pt x="2045340" y="2737890"/>
                </a:cubicBezTo>
                <a:cubicBezTo>
                  <a:pt x="2129814" y="2736013"/>
                  <a:pt x="2295478" y="2722873"/>
                  <a:pt x="2439553" y="2723811"/>
                </a:cubicBezTo>
                <a:cubicBezTo>
                  <a:pt x="2511591" y="2724280"/>
                  <a:pt x="2599233" y="2729677"/>
                  <a:pt x="2683825" y="2734722"/>
                </a:cubicBezTo>
                <a:lnTo>
                  <a:pt x="2742079" y="2737888"/>
                </a:lnTo>
                <a:lnTo>
                  <a:pt x="2818999" y="2734766"/>
                </a:lnTo>
                <a:cubicBezTo>
                  <a:pt x="2848660" y="2733285"/>
                  <a:pt x="2881790" y="2731496"/>
                  <a:pt x="2916782" y="2729795"/>
                </a:cubicBezTo>
                <a:lnTo>
                  <a:pt x="2941452" y="2729122"/>
                </a:lnTo>
                <a:lnTo>
                  <a:pt x="2976296" y="2713274"/>
                </a:lnTo>
                <a:cubicBezTo>
                  <a:pt x="3035098" y="2687205"/>
                  <a:pt x="3076280" y="2671367"/>
                  <a:pt x="3149139" y="2644968"/>
                </a:cubicBezTo>
                <a:cubicBezTo>
                  <a:pt x="3197007" y="2667496"/>
                  <a:pt x="3221411" y="2713017"/>
                  <a:pt x="3244876" y="2726627"/>
                </a:cubicBezTo>
                <a:lnTo>
                  <a:pt x="3246894" y="2727335"/>
                </a:lnTo>
                <a:lnTo>
                  <a:pt x="3253667" y="2727551"/>
                </a:lnTo>
                <a:lnTo>
                  <a:pt x="3279818" y="2729029"/>
                </a:lnTo>
                <a:lnTo>
                  <a:pt x="3289929" y="2726627"/>
                </a:lnTo>
                <a:lnTo>
                  <a:pt x="3296230" y="2729957"/>
                </a:lnTo>
                <a:lnTo>
                  <a:pt x="3329649" y="2731847"/>
                </a:lnTo>
                <a:lnTo>
                  <a:pt x="3346818" y="2708742"/>
                </a:lnTo>
                <a:cubicBezTo>
                  <a:pt x="3384700" y="2656231"/>
                  <a:pt x="3438816" y="2574220"/>
                  <a:pt x="3484221" y="2523888"/>
                </a:cubicBezTo>
                <a:cubicBezTo>
                  <a:pt x="3544760" y="2456778"/>
                  <a:pt x="3627827" y="2393892"/>
                  <a:pt x="3678512" y="2346492"/>
                </a:cubicBezTo>
                <a:cubicBezTo>
                  <a:pt x="3729196" y="2299093"/>
                  <a:pt x="3780351" y="2255917"/>
                  <a:pt x="3788329" y="2239491"/>
                </a:cubicBezTo>
                <a:cubicBezTo>
                  <a:pt x="3796306" y="2223065"/>
                  <a:pt x="3786451" y="2211333"/>
                  <a:pt x="3785513" y="2197254"/>
                </a:cubicBezTo>
                <a:cubicBezTo>
                  <a:pt x="3785982" y="1908633"/>
                  <a:pt x="3777065" y="690794"/>
                  <a:pt x="3777065" y="690794"/>
                </a:cubicBezTo>
                <a:cubicBezTo>
                  <a:pt x="3775012" y="414845"/>
                  <a:pt x="3785715" y="447002"/>
                  <a:pt x="3776632" y="353874"/>
                </a:cubicBezTo>
                <a:lnTo>
                  <a:pt x="3774295" y="331909"/>
                </a:lnTo>
                <a:lnTo>
                  <a:pt x="3757946" y="307228"/>
                </a:lnTo>
                <a:cubicBezTo>
                  <a:pt x="3748765" y="294176"/>
                  <a:pt x="3739907" y="280624"/>
                  <a:pt x="3737092" y="269830"/>
                </a:cubicBezTo>
                <a:cubicBezTo>
                  <a:pt x="3731460" y="248242"/>
                  <a:pt x="3750467" y="244253"/>
                  <a:pt x="3746947" y="212105"/>
                </a:cubicBezTo>
                <a:lnTo>
                  <a:pt x="3747943" y="207557"/>
                </a:lnTo>
                <a:lnTo>
                  <a:pt x="3737468" y="190811"/>
                </a:lnTo>
                <a:cubicBezTo>
                  <a:pt x="3722039" y="165879"/>
                  <a:pt x="3706670" y="138660"/>
                  <a:pt x="3701038" y="113552"/>
                </a:cubicBezTo>
                <a:cubicBezTo>
                  <a:pt x="3650353" y="87741"/>
                  <a:pt x="3526927" y="36587"/>
                  <a:pt x="3481405" y="20631"/>
                </a:cubicBezTo>
                <a:cubicBezTo>
                  <a:pt x="3435882" y="4675"/>
                  <a:pt x="3450431" y="19222"/>
                  <a:pt x="3427904" y="17814"/>
                </a:cubicBezTo>
                <a:lnTo>
                  <a:pt x="3346245" y="12183"/>
                </a:lnTo>
                <a:lnTo>
                  <a:pt x="2785899" y="12183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8A0013E-2EB2-43DF-9375-64353A526259}"/>
              </a:ext>
            </a:extLst>
          </p:cNvPr>
          <p:cNvSpPr/>
          <p:nvPr/>
        </p:nvSpPr>
        <p:spPr>
          <a:xfrm rot="10800000" flipV="1">
            <a:off x="4143929" y="3427843"/>
            <a:ext cx="3904144" cy="2820557"/>
          </a:xfrm>
          <a:custGeom>
            <a:avLst/>
            <a:gdLst>
              <a:gd name="connsiteX0" fmla="*/ 1895712 w 3791423"/>
              <a:gd name="connsiteY0" fmla="*/ 0 h 2739122"/>
              <a:gd name="connsiteX1" fmla="*/ 1005524 w 3791423"/>
              <a:gd name="connsiteY1" fmla="*/ 12183 h 2739122"/>
              <a:gd name="connsiteX2" fmla="*/ 445178 w 3791423"/>
              <a:gd name="connsiteY2" fmla="*/ 12183 h 2739122"/>
              <a:gd name="connsiteX3" fmla="*/ 363519 w 3791423"/>
              <a:gd name="connsiteY3" fmla="*/ 17814 h 2739122"/>
              <a:gd name="connsiteX4" fmla="*/ 310019 w 3791423"/>
              <a:gd name="connsiteY4" fmla="*/ 20631 h 2739122"/>
              <a:gd name="connsiteX5" fmla="*/ 90385 w 3791423"/>
              <a:gd name="connsiteY5" fmla="*/ 113552 h 2739122"/>
              <a:gd name="connsiteX6" fmla="*/ 53956 w 3791423"/>
              <a:gd name="connsiteY6" fmla="*/ 190811 h 2739122"/>
              <a:gd name="connsiteX7" fmla="*/ 43480 w 3791423"/>
              <a:gd name="connsiteY7" fmla="*/ 207557 h 2739122"/>
              <a:gd name="connsiteX8" fmla="*/ 44476 w 3791423"/>
              <a:gd name="connsiteY8" fmla="*/ 212105 h 2739122"/>
              <a:gd name="connsiteX9" fmla="*/ 54332 w 3791423"/>
              <a:gd name="connsiteY9" fmla="*/ 269830 h 2739122"/>
              <a:gd name="connsiteX10" fmla="*/ 33477 w 3791423"/>
              <a:gd name="connsiteY10" fmla="*/ 307228 h 2739122"/>
              <a:gd name="connsiteX11" fmla="*/ 17129 w 3791423"/>
              <a:gd name="connsiteY11" fmla="*/ 331908 h 2739122"/>
              <a:gd name="connsiteX12" fmla="*/ 14791 w 3791423"/>
              <a:gd name="connsiteY12" fmla="*/ 353874 h 2739122"/>
              <a:gd name="connsiteX13" fmla="*/ 14358 w 3791423"/>
              <a:gd name="connsiteY13" fmla="*/ 690794 h 2739122"/>
              <a:gd name="connsiteX14" fmla="*/ 5911 w 3791423"/>
              <a:gd name="connsiteY14" fmla="*/ 2197254 h 2739122"/>
              <a:gd name="connsiteX15" fmla="*/ 3095 w 3791423"/>
              <a:gd name="connsiteY15" fmla="*/ 2239491 h 2739122"/>
              <a:gd name="connsiteX16" fmla="*/ 112912 w 3791423"/>
              <a:gd name="connsiteY16" fmla="*/ 2346492 h 2739122"/>
              <a:gd name="connsiteX17" fmla="*/ 307203 w 3791423"/>
              <a:gd name="connsiteY17" fmla="*/ 2523888 h 2739122"/>
              <a:gd name="connsiteX18" fmla="*/ 444605 w 3791423"/>
              <a:gd name="connsiteY18" fmla="*/ 2708742 h 2739122"/>
              <a:gd name="connsiteX19" fmla="*/ 461774 w 3791423"/>
              <a:gd name="connsiteY19" fmla="*/ 2731847 h 2739122"/>
              <a:gd name="connsiteX20" fmla="*/ 495193 w 3791423"/>
              <a:gd name="connsiteY20" fmla="*/ 2729957 h 2739122"/>
              <a:gd name="connsiteX21" fmla="*/ 501494 w 3791423"/>
              <a:gd name="connsiteY21" fmla="*/ 2726627 h 2739122"/>
              <a:gd name="connsiteX22" fmla="*/ 511605 w 3791423"/>
              <a:gd name="connsiteY22" fmla="*/ 2729029 h 2739122"/>
              <a:gd name="connsiteX23" fmla="*/ 537756 w 3791423"/>
              <a:gd name="connsiteY23" fmla="*/ 2727551 h 2739122"/>
              <a:gd name="connsiteX24" fmla="*/ 544529 w 3791423"/>
              <a:gd name="connsiteY24" fmla="*/ 2727335 h 2739122"/>
              <a:gd name="connsiteX25" fmla="*/ 546547 w 3791423"/>
              <a:gd name="connsiteY25" fmla="*/ 2726627 h 2739122"/>
              <a:gd name="connsiteX26" fmla="*/ 642285 w 3791423"/>
              <a:gd name="connsiteY26" fmla="*/ 2644968 h 2739122"/>
              <a:gd name="connsiteX27" fmla="*/ 815128 w 3791423"/>
              <a:gd name="connsiteY27" fmla="*/ 2713274 h 2739122"/>
              <a:gd name="connsiteX28" fmla="*/ 849971 w 3791423"/>
              <a:gd name="connsiteY28" fmla="*/ 2729122 h 2739122"/>
              <a:gd name="connsiteX29" fmla="*/ 874641 w 3791423"/>
              <a:gd name="connsiteY29" fmla="*/ 2729795 h 2739122"/>
              <a:gd name="connsiteX30" fmla="*/ 972425 w 3791423"/>
              <a:gd name="connsiteY30" fmla="*/ 2734766 h 2739122"/>
              <a:gd name="connsiteX31" fmla="*/ 1049344 w 3791423"/>
              <a:gd name="connsiteY31" fmla="*/ 2737888 h 2739122"/>
              <a:gd name="connsiteX32" fmla="*/ 1107598 w 3791423"/>
              <a:gd name="connsiteY32" fmla="*/ 2734722 h 2739122"/>
              <a:gd name="connsiteX33" fmla="*/ 1351870 w 3791423"/>
              <a:gd name="connsiteY33" fmla="*/ 2723811 h 2739122"/>
              <a:gd name="connsiteX34" fmla="*/ 1746084 w 3791423"/>
              <a:gd name="connsiteY34" fmla="*/ 2737890 h 2739122"/>
              <a:gd name="connsiteX35" fmla="*/ 1858716 w 3791423"/>
              <a:gd name="connsiteY35" fmla="*/ 2735074 h 2739122"/>
              <a:gd name="connsiteX36" fmla="*/ 1895712 w 3791423"/>
              <a:gd name="connsiteY36" fmla="*/ 2739122 h 2739122"/>
              <a:gd name="connsiteX37" fmla="*/ 1932707 w 3791423"/>
              <a:gd name="connsiteY37" fmla="*/ 2735074 h 2739122"/>
              <a:gd name="connsiteX38" fmla="*/ 2045340 w 3791423"/>
              <a:gd name="connsiteY38" fmla="*/ 2737890 h 2739122"/>
              <a:gd name="connsiteX39" fmla="*/ 2439553 w 3791423"/>
              <a:gd name="connsiteY39" fmla="*/ 2723811 h 2739122"/>
              <a:gd name="connsiteX40" fmla="*/ 2683825 w 3791423"/>
              <a:gd name="connsiteY40" fmla="*/ 2734722 h 2739122"/>
              <a:gd name="connsiteX41" fmla="*/ 2742079 w 3791423"/>
              <a:gd name="connsiteY41" fmla="*/ 2737888 h 2739122"/>
              <a:gd name="connsiteX42" fmla="*/ 2818999 w 3791423"/>
              <a:gd name="connsiteY42" fmla="*/ 2734766 h 2739122"/>
              <a:gd name="connsiteX43" fmla="*/ 2916782 w 3791423"/>
              <a:gd name="connsiteY43" fmla="*/ 2729795 h 2739122"/>
              <a:gd name="connsiteX44" fmla="*/ 2941452 w 3791423"/>
              <a:gd name="connsiteY44" fmla="*/ 2729122 h 2739122"/>
              <a:gd name="connsiteX45" fmla="*/ 2976296 w 3791423"/>
              <a:gd name="connsiteY45" fmla="*/ 2713274 h 2739122"/>
              <a:gd name="connsiteX46" fmla="*/ 3149139 w 3791423"/>
              <a:gd name="connsiteY46" fmla="*/ 2644968 h 2739122"/>
              <a:gd name="connsiteX47" fmla="*/ 3244876 w 3791423"/>
              <a:gd name="connsiteY47" fmla="*/ 2726627 h 2739122"/>
              <a:gd name="connsiteX48" fmla="*/ 3246894 w 3791423"/>
              <a:gd name="connsiteY48" fmla="*/ 2727335 h 2739122"/>
              <a:gd name="connsiteX49" fmla="*/ 3253667 w 3791423"/>
              <a:gd name="connsiteY49" fmla="*/ 2727551 h 2739122"/>
              <a:gd name="connsiteX50" fmla="*/ 3279818 w 3791423"/>
              <a:gd name="connsiteY50" fmla="*/ 2729029 h 2739122"/>
              <a:gd name="connsiteX51" fmla="*/ 3289929 w 3791423"/>
              <a:gd name="connsiteY51" fmla="*/ 2726627 h 2739122"/>
              <a:gd name="connsiteX52" fmla="*/ 3296230 w 3791423"/>
              <a:gd name="connsiteY52" fmla="*/ 2729957 h 2739122"/>
              <a:gd name="connsiteX53" fmla="*/ 3329649 w 3791423"/>
              <a:gd name="connsiteY53" fmla="*/ 2731847 h 2739122"/>
              <a:gd name="connsiteX54" fmla="*/ 3346818 w 3791423"/>
              <a:gd name="connsiteY54" fmla="*/ 2708742 h 2739122"/>
              <a:gd name="connsiteX55" fmla="*/ 3484221 w 3791423"/>
              <a:gd name="connsiteY55" fmla="*/ 2523888 h 2739122"/>
              <a:gd name="connsiteX56" fmla="*/ 3678512 w 3791423"/>
              <a:gd name="connsiteY56" fmla="*/ 2346492 h 2739122"/>
              <a:gd name="connsiteX57" fmla="*/ 3788329 w 3791423"/>
              <a:gd name="connsiteY57" fmla="*/ 2239491 h 2739122"/>
              <a:gd name="connsiteX58" fmla="*/ 3785513 w 3791423"/>
              <a:gd name="connsiteY58" fmla="*/ 2197254 h 2739122"/>
              <a:gd name="connsiteX59" fmla="*/ 3777065 w 3791423"/>
              <a:gd name="connsiteY59" fmla="*/ 690794 h 2739122"/>
              <a:gd name="connsiteX60" fmla="*/ 3776632 w 3791423"/>
              <a:gd name="connsiteY60" fmla="*/ 353874 h 2739122"/>
              <a:gd name="connsiteX61" fmla="*/ 3774295 w 3791423"/>
              <a:gd name="connsiteY61" fmla="*/ 331909 h 2739122"/>
              <a:gd name="connsiteX62" fmla="*/ 3757946 w 3791423"/>
              <a:gd name="connsiteY62" fmla="*/ 307228 h 2739122"/>
              <a:gd name="connsiteX63" fmla="*/ 3737092 w 3791423"/>
              <a:gd name="connsiteY63" fmla="*/ 269830 h 2739122"/>
              <a:gd name="connsiteX64" fmla="*/ 3746947 w 3791423"/>
              <a:gd name="connsiteY64" fmla="*/ 212105 h 2739122"/>
              <a:gd name="connsiteX65" fmla="*/ 3747943 w 3791423"/>
              <a:gd name="connsiteY65" fmla="*/ 207557 h 2739122"/>
              <a:gd name="connsiteX66" fmla="*/ 3737468 w 3791423"/>
              <a:gd name="connsiteY66" fmla="*/ 190811 h 2739122"/>
              <a:gd name="connsiteX67" fmla="*/ 3701038 w 3791423"/>
              <a:gd name="connsiteY67" fmla="*/ 113552 h 2739122"/>
              <a:gd name="connsiteX68" fmla="*/ 3481405 w 3791423"/>
              <a:gd name="connsiteY68" fmla="*/ 20631 h 2739122"/>
              <a:gd name="connsiteX69" fmla="*/ 3427904 w 3791423"/>
              <a:gd name="connsiteY69" fmla="*/ 17814 h 2739122"/>
              <a:gd name="connsiteX70" fmla="*/ 3346245 w 3791423"/>
              <a:gd name="connsiteY70" fmla="*/ 12183 h 2739122"/>
              <a:gd name="connsiteX71" fmla="*/ 2785899 w 3791423"/>
              <a:gd name="connsiteY71" fmla="*/ 12183 h 273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791423" h="2739122">
                <a:moveTo>
                  <a:pt x="1895712" y="0"/>
                </a:moveTo>
                <a:lnTo>
                  <a:pt x="1005524" y="12183"/>
                </a:lnTo>
                <a:lnTo>
                  <a:pt x="445178" y="12183"/>
                </a:lnTo>
                <a:lnTo>
                  <a:pt x="363519" y="17814"/>
                </a:lnTo>
                <a:cubicBezTo>
                  <a:pt x="340992" y="19222"/>
                  <a:pt x="355541" y="4675"/>
                  <a:pt x="310019" y="20631"/>
                </a:cubicBezTo>
                <a:cubicBezTo>
                  <a:pt x="264496" y="36587"/>
                  <a:pt x="141070" y="87741"/>
                  <a:pt x="90385" y="113552"/>
                </a:cubicBezTo>
                <a:cubicBezTo>
                  <a:pt x="84754" y="138660"/>
                  <a:pt x="69384" y="165879"/>
                  <a:pt x="53956" y="190811"/>
                </a:cubicBezTo>
                <a:lnTo>
                  <a:pt x="43480" y="207557"/>
                </a:lnTo>
                <a:lnTo>
                  <a:pt x="44476" y="212105"/>
                </a:lnTo>
                <a:cubicBezTo>
                  <a:pt x="40956" y="244253"/>
                  <a:pt x="59963" y="248242"/>
                  <a:pt x="54332" y="269830"/>
                </a:cubicBezTo>
                <a:cubicBezTo>
                  <a:pt x="51516" y="280624"/>
                  <a:pt x="42658" y="294176"/>
                  <a:pt x="33477" y="307228"/>
                </a:cubicBezTo>
                <a:lnTo>
                  <a:pt x="17129" y="331908"/>
                </a:lnTo>
                <a:lnTo>
                  <a:pt x="14791" y="353874"/>
                </a:lnTo>
                <a:cubicBezTo>
                  <a:pt x="5709" y="447002"/>
                  <a:pt x="16411" y="414845"/>
                  <a:pt x="14358" y="690794"/>
                </a:cubicBezTo>
                <a:cubicBezTo>
                  <a:pt x="14358" y="690794"/>
                  <a:pt x="5441" y="1908633"/>
                  <a:pt x="5911" y="2197254"/>
                </a:cubicBezTo>
                <a:cubicBezTo>
                  <a:pt x="4972" y="2211333"/>
                  <a:pt x="-4883" y="2223065"/>
                  <a:pt x="3095" y="2239491"/>
                </a:cubicBezTo>
                <a:cubicBezTo>
                  <a:pt x="11073" y="2255917"/>
                  <a:pt x="62227" y="2299093"/>
                  <a:pt x="112912" y="2346492"/>
                </a:cubicBezTo>
                <a:cubicBezTo>
                  <a:pt x="163597" y="2393892"/>
                  <a:pt x="246663" y="2456778"/>
                  <a:pt x="307203" y="2523888"/>
                </a:cubicBezTo>
                <a:cubicBezTo>
                  <a:pt x="352607" y="2574220"/>
                  <a:pt x="406724" y="2656231"/>
                  <a:pt x="444605" y="2708742"/>
                </a:cubicBezTo>
                <a:lnTo>
                  <a:pt x="461774" y="2731847"/>
                </a:lnTo>
                <a:lnTo>
                  <a:pt x="495193" y="2729957"/>
                </a:lnTo>
                <a:lnTo>
                  <a:pt x="501494" y="2726627"/>
                </a:lnTo>
                <a:lnTo>
                  <a:pt x="511605" y="2729029"/>
                </a:lnTo>
                <a:lnTo>
                  <a:pt x="537756" y="2727551"/>
                </a:lnTo>
                <a:lnTo>
                  <a:pt x="544529" y="2727335"/>
                </a:lnTo>
                <a:lnTo>
                  <a:pt x="546547" y="2726627"/>
                </a:lnTo>
                <a:cubicBezTo>
                  <a:pt x="570012" y="2713017"/>
                  <a:pt x="594416" y="2667496"/>
                  <a:pt x="642285" y="2644968"/>
                </a:cubicBezTo>
                <a:cubicBezTo>
                  <a:pt x="715144" y="2671367"/>
                  <a:pt x="756325" y="2687205"/>
                  <a:pt x="815128" y="2713274"/>
                </a:cubicBezTo>
                <a:lnTo>
                  <a:pt x="849971" y="2729122"/>
                </a:lnTo>
                <a:lnTo>
                  <a:pt x="874641" y="2729795"/>
                </a:lnTo>
                <a:cubicBezTo>
                  <a:pt x="909633" y="2731496"/>
                  <a:pt x="942763" y="2733285"/>
                  <a:pt x="972425" y="2734766"/>
                </a:cubicBezTo>
                <a:lnTo>
                  <a:pt x="1049344" y="2737888"/>
                </a:lnTo>
                <a:lnTo>
                  <a:pt x="1107598" y="2734722"/>
                </a:lnTo>
                <a:cubicBezTo>
                  <a:pt x="1192190" y="2729677"/>
                  <a:pt x="1279832" y="2724280"/>
                  <a:pt x="1351870" y="2723811"/>
                </a:cubicBezTo>
                <a:cubicBezTo>
                  <a:pt x="1495945" y="2722873"/>
                  <a:pt x="1661609" y="2736013"/>
                  <a:pt x="1746084" y="2737890"/>
                </a:cubicBezTo>
                <a:cubicBezTo>
                  <a:pt x="1830558" y="2739767"/>
                  <a:pt x="1808501" y="2731320"/>
                  <a:pt x="1858716" y="2735074"/>
                </a:cubicBezTo>
                <a:lnTo>
                  <a:pt x="1895712" y="2739122"/>
                </a:lnTo>
                <a:lnTo>
                  <a:pt x="1932707" y="2735074"/>
                </a:lnTo>
                <a:cubicBezTo>
                  <a:pt x="1982922" y="2731320"/>
                  <a:pt x="1960865" y="2739767"/>
                  <a:pt x="2045340" y="2737890"/>
                </a:cubicBezTo>
                <a:cubicBezTo>
                  <a:pt x="2129814" y="2736013"/>
                  <a:pt x="2295478" y="2722873"/>
                  <a:pt x="2439553" y="2723811"/>
                </a:cubicBezTo>
                <a:cubicBezTo>
                  <a:pt x="2511591" y="2724280"/>
                  <a:pt x="2599233" y="2729677"/>
                  <a:pt x="2683825" y="2734722"/>
                </a:cubicBezTo>
                <a:lnTo>
                  <a:pt x="2742079" y="2737888"/>
                </a:lnTo>
                <a:lnTo>
                  <a:pt x="2818999" y="2734766"/>
                </a:lnTo>
                <a:cubicBezTo>
                  <a:pt x="2848660" y="2733285"/>
                  <a:pt x="2881790" y="2731496"/>
                  <a:pt x="2916782" y="2729795"/>
                </a:cubicBezTo>
                <a:lnTo>
                  <a:pt x="2941452" y="2729122"/>
                </a:lnTo>
                <a:lnTo>
                  <a:pt x="2976296" y="2713274"/>
                </a:lnTo>
                <a:cubicBezTo>
                  <a:pt x="3035098" y="2687205"/>
                  <a:pt x="3076280" y="2671367"/>
                  <a:pt x="3149139" y="2644968"/>
                </a:cubicBezTo>
                <a:cubicBezTo>
                  <a:pt x="3197007" y="2667496"/>
                  <a:pt x="3221411" y="2713017"/>
                  <a:pt x="3244876" y="2726627"/>
                </a:cubicBezTo>
                <a:lnTo>
                  <a:pt x="3246894" y="2727335"/>
                </a:lnTo>
                <a:lnTo>
                  <a:pt x="3253667" y="2727551"/>
                </a:lnTo>
                <a:lnTo>
                  <a:pt x="3279818" y="2729029"/>
                </a:lnTo>
                <a:lnTo>
                  <a:pt x="3289929" y="2726627"/>
                </a:lnTo>
                <a:lnTo>
                  <a:pt x="3296230" y="2729957"/>
                </a:lnTo>
                <a:lnTo>
                  <a:pt x="3329649" y="2731847"/>
                </a:lnTo>
                <a:lnTo>
                  <a:pt x="3346818" y="2708742"/>
                </a:lnTo>
                <a:cubicBezTo>
                  <a:pt x="3384700" y="2656231"/>
                  <a:pt x="3438816" y="2574220"/>
                  <a:pt x="3484221" y="2523888"/>
                </a:cubicBezTo>
                <a:cubicBezTo>
                  <a:pt x="3544760" y="2456778"/>
                  <a:pt x="3627827" y="2393892"/>
                  <a:pt x="3678512" y="2346492"/>
                </a:cubicBezTo>
                <a:cubicBezTo>
                  <a:pt x="3729196" y="2299093"/>
                  <a:pt x="3780351" y="2255917"/>
                  <a:pt x="3788329" y="2239491"/>
                </a:cubicBezTo>
                <a:cubicBezTo>
                  <a:pt x="3796306" y="2223065"/>
                  <a:pt x="3786451" y="2211333"/>
                  <a:pt x="3785513" y="2197254"/>
                </a:cubicBezTo>
                <a:cubicBezTo>
                  <a:pt x="3785982" y="1908633"/>
                  <a:pt x="3777065" y="690794"/>
                  <a:pt x="3777065" y="690794"/>
                </a:cubicBezTo>
                <a:cubicBezTo>
                  <a:pt x="3775012" y="414845"/>
                  <a:pt x="3785715" y="447002"/>
                  <a:pt x="3776632" y="353874"/>
                </a:cubicBezTo>
                <a:lnTo>
                  <a:pt x="3774295" y="331909"/>
                </a:lnTo>
                <a:lnTo>
                  <a:pt x="3757946" y="307228"/>
                </a:lnTo>
                <a:cubicBezTo>
                  <a:pt x="3748765" y="294176"/>
                  <a:pt x="3739907" y="280624"/>
                  <a:pt x="3737092" y="269830"/>
                </a:cubicBezTo>
                <a:cubicBezTo>
                  <a:pt x="3731460" y="248242"/>
                  <a:pt x="3750467" y="244253"/>
                  <a:pt x="3746947" y="212105"/>
                </a:cubicBezTo>
                <a:lnTo>
                  <a:pt x="3747943" y="207557"/>
                </a:lnTo>
                <a:lnTo>
                  <a:pt x="3737468" y="190811"/>
                </a:lnTo>
                <a:cubicBezTo>
                  <a:pt x="3722039" y="165879"/>
                  <a:pt x="3706670" y="138660"/>
                  <a:pt x="3701038" y="113552"/>
                </a:cubicBezTo>
                <a:cubicBezTo>
                  <a:pt x="3650353" y="87741"/>
                  <a:pt x="3526927" y="36587"/>
                  <a:pt x="3481405" y="20631"/>
                </a:cubicBezTo>
                <a:cubicBezTo>
                  <a:pt x="3435882" y="4675"/>
                  <a:pt x="3450431" y="19222"/>
                  <a:pt x="3427904" y="17814"/>
                </a:cubicBezTo>
                <a:lnTo>
                  <a:pt x="3346245" y="12183"/>
                </a:lnTo>
                <a:lnTo>
                  <a:pt x="2785899" y="12183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058AD73-57FB-4337-8032-21146E0FA448}"/>
              </a:ext>
            </a:extLst>
          </p:cNvPr>
          <p:cNvSpPr/>
          <p:nvPr/>
        </p:nvSpPr>
        <p:spPr>
          <a:xfrm flipH="1" flipV="1">
            <a:off x="421812" y="3427843"/>
            <a:ext cx="3904144" cy="2820557"/>
          </a:xfrm>
          <a:custGeom>
            <a:avLst/>
            <a:gdLst>
              <a:gd name="connsiteX0" fmla="*/ 1895712 w 3791423"/>
              <a:gd name="connsiteY0" fmla="*/ 0 h 2739122"/>
              <a:gd name="connsiteX1" fmla="*/ 1005524 w 3791423"/>
              <a:gd name="connsiteY1" fmla="*/ 12183 h 2739122"/>
              <a:gd name="connsiteX2" fmla="*/ 445178 w 3791423"/>
              <a:gd name="connsiteY2" fmla="*/ 12183 h 2739122"/>
              <a:gd name="connsiteX3" fmla="*/ 363519 w 3791423"/>
              <a:gd name="connsiteY3" fmla="*/ 17814 h 2739122"/>
              <a:gd name="connsiteX4" fmla="*/ 310019 w 3791423"/>
              <a:gd name="connsiteY4" fmla="*/ 20631 h 2739122"/>
              <a:gd name="connsiteX5" fmla="*/ 90385 w 3791423"/>
              <a:gd name="connsiteY5" fmla="*/ 113552 h 2739122"/>
              <a:gd name="connsiteX6" fmla="*/ 53956 w 3791423"/>
              <a:gd name="connsiteY6" fmla="*/ 190811 h 2739122"/>
              <a:gd name="connsiteX7" fmla="*/ 43480 w 3791423"/>
              <a:gd name="connsiteY7" fmla="*/ 207557 h 2739122"/>
              <a:gd name="connsiteX8" fmla="*/ 44476 w 3791423"/>
              <a:gd name="connsiteY8" fmla="*/ 212105 h 2739122"/>
              <a:gd name="connsiteX9" fmla="*/ 54332 w 3791423"/>
              <a:gd name="connsiteY9" fmla="*/ 269830 h 2739122"/>
              <a:gd name="connsiteX10" fmla="*/ 33477 w 3791423"/>
              <a:gd name="connsiteY10" fmla="*/ 307228 h 2739122"/>
              <a:gd name="connsiteX11" fmla="*/ 17129 w 3791423"/>
              <a:gd name="connsiteY11" fmla="*/ 331908 h 2739122"/>
              <a:gd name="connsiteX12" fmla="*/ 14791 w 3791423"/>
              <a:gd name="connsiteY12" fmla="*/ 353874 h 2739122"/>
              <a:gd name="connsiteX13" fmla="*/ 14358 w 3791423"/>
              <a:gd name="connsiteY13" fmla="*/ 690794 h 2739122"/>
              <a:gd name="connsiteX14" fmla="*/ 5911 w 3791423"/>
              <a:gd name="connsiteY14" fmla="*/ 2197254 h 2739122"/>
              <a:gd name="connsiteX15" fmla="*/ 3095 w 3791423"/>
              <a:gd name="connsiteY15" fmla="*/ 2239491 h 2739122"/>
              <a:gd name="connsiteX16" fmla="*/ 112912 w 3791423"/>
              <a:gd name="connsiteY16" fmla="*/ 2346492 h 2739122"/>
              <a:gd name="connsiteX17" fmla="*/ 307203 w 3791423"/>
              <a:gd name="connsiteY17" fmla="*/ 2523888 h 2739122"/>
              <a:gd name="connsiteX18" fmla="*/ 444605 w 3791423"/>
              <a:gd name="connsiteY18" fmla="*/ 2708742 h 2739122"/>
              <a:gd name="connsiteX19" fmla="*/ 461774 w 3791423"/>
              <a:gd name="connsiteY19" fmla="*/ 2731847 h 2739122"/>
              <a:gd name="connsiteX20" fmla="*/ 495193 w 3791423"/>
              <a:gd name="connsiteY20" fmla="*/ 2729957 h 2739122"/>
              <a:gd name="connsiteX21" fmla="*/ 501494 w 3791423"/>
              <a:gd name="connsiteY21" fmla="*/ 2726627 h 2739122"/>
              <a:gd name="connsiteX22" fmla="*/ 511605 w 3791423"/>
              <a:gd name="connsiteY22" fmla="*/ 2729029 h 2739122"/>
              <a:gd name="connsiteX23" fmla="*/ 537756 w 3791423"/>
              <a:gd name="connsiteY23" fmla="*/ 2727551 h 2739122"/>
              <a:gd name="connsiteX24" fmla="*/ 544529 w 3791423"/>
              <a:gd name="connsiteY24" fmla="*/ 2727335 h 2739122"/>
              <a:gd name="connsiteX25" fmla="*/ 546547 w 3791423"/>
              <a:gd name="connsiteY25" fmla="*/ 2726627 h 2739122"/>
              <a:gd name="connsiteX26" fmla="*/ 642285 w 3791423"/>
              <a:gd name="connsiteY26" fmla="*/ 2644968 h 2739122"/>
              <a:gd name="connsiteX27" fmla="*/ 815128 w 3791423"/>
              <a:gd name="connsiteY27" fmla="*/ 2713274 h 2739122"/>
              <a:gd name="connsiteX28" fmla="*/ 849971 w 3791423"/>
              <a:gd name="connsiteY28" fmla="*/ 2729122 h 2739122"/>
              <a:gd name="connsiteX29" fmla="*/ 874641 w 3791423"/>
              <a:gd name="connsiteY29" fmla="*/ 2729795 h 2739122"/>
              <a:gd name="connsiteX30" fmla="*/ 972425 w 3791423"/>
              <a:gd name="connsiteY30" fmla="*/ 2734766 h 2739122"/>
              <a:gd name="connsiteX31" fmla="*/ 1049344 w 3791423"/>
              <a:gd name="connsiteY31" fmla="*/ 2737888 h 2739122"/>
              <a:gd name="connsiteX32" fmla="*/ 1107598 w 3791423"/>
              <a:gd name="connsiteY32" fmla="*/ 2734722 h 2739122"/>
              <a:gd name="connsiteX33" fmla="*/ 1351870 w 3791423"/>
              <a:gd name="connsiteY33" fmla="*/ 2723811 h 2739122"/>
              <a:gd name="connsiteX34" fmla="*/ 1746084 w 3791423"/>
              <a:gd name="connsiteY34" fmla="*/ 2737890 h 2739122"/>
              <a:gd name="connsiteX35" fmla="*/ 1858716 w 3791423"/>
              <a:gd name="connsiteY35" fmla="*/ 2735074 h 2739122"/>
              <a:gd name="connsiteX36" fmla="*/ 1895712 w 3791423"/>
              <a:gd name="connsiteY36" fmla="*/ 2739122 h 2739122"/>
              <a:gd name="connsiteX37" fmla="*/ 1932707 w 3791423"/>
              <a:gd name="connsiteY37" fmla="*/ 2735074 h 2739122"/>
              <a:gd name="connsiteX38" fmla="*/ 2045340 w 3791423"/>
              <a:gd name="connsiteY38" fmla="*/ 2737890 h 2739122"/>
              <a:gd name="connsiteX39" fmla="*/ 2439553 w 3791423"/>
              <a:gd name="connsiteY39" fmla="*/ 2723811 h 2739122"/>
              <a:gd name="connsiteX40" fmla="*/ 2683825 w 3791423"/>
              <a:gd name="connsiteY40" fmla="*/ 2734722 h 2739122"/>
              <a:gd name="connsiteX41" fmla="*/ 2742079 w 3791423"/>
              <a:gd name="connsiteY41" fmla="*/ 2737888 h 2739122"/>
              <a:gd name="connsiteX42" fmla="*/ 2818999 w 3791423"/>
              <a:gd name="connsiteY42" fmla="*/ 2734766 h 2739122"/>
              <a:gd name="connsiteX43" fmla="*/ 2916782 w 3791423"/>
              <a:gd name="connsiteY43" fmla="*/ 2729795 h 2739122"/>
              <a:gd name="connsiteX44" fmla="*/ 2941452 w 3791423"/>
              <a:gd name="connsiteY44" fmla="*/ 2729122 h 2739122"/>
              <a:gd name="connsiteX45" fmla="*/ 2976296 w 3791423"/>
              <a:gd name="connsiteY45" fmla="*/ 2713274 h 2739122"/>
              <a:gd name="connsiteX46" fmla="*/ 3149139 w 3791423"/>
              <a:gd name="connsiteY46" fmla="*/ 2644968 h 2739122"/>
              <a:gd name="connsiteX47" fmla="*/ 3244876 w 3791423"/>
              <a:gd name="connsiteY47" fmla="*/ 2726627 h 2739122"/>
              <a:gd name="connsiteX48" fmla="*/ 3246894 w 3791423"/>
              <a:gd name="connsiteY48" fmla="*/ 2727335 h 2739122"/>
              <a:gd name="connsiteX49" fmla="*/ 3253667 w 3791423"/>
              <a:gd name="connsiteY49" fmla="*/ 2727551 h 2739122"/>
              <a:gd name="connsiteX50" fmla="*/ 3279818 w 3791423"/>
              <a:gd name="connsiteY50" fmla="*/ 2729029 h 2739122"/>
              <a:gd name="connsiteX51" fmla="*/ 3289929 w 3791423"/>
              <a:gd name="connsiteY51" fmla="*/ 2726627 h 2739122"/>
              <a:gd name="connsiteX52" fmla="*/ 3296230 w 3791423"/>
              <a:gd name="connsiteY52" fmla="*/ 2729957 h 2739122"/>
              <a:gd name="connsiteX53" fmla="*/ 3329649 w 3791423"/>
              <a:gd name="connsiteY53" fmla="*/ 2731847 h 2739122"/>
              <a:gd name="connsiteX54" fmla="*/ 3346818 w 3791423"/>
              <a:gd name="connsiteY54" fmla="*/ 2708742 h 2739122"/>
              <a:gd name="connsiteX55" fmla="*/ 3484221 w 3791423"/>
              <a:gd name="connsiteY55" fmla="*/ 2523888 h 2739122"/>
              <a:gd name="connsiteX56" fmla="*/ 3678512 w 3791423"/>
              <a:gd name="connsiteY56" fmla="*/ 2346492 h 2739122"/>
              <a:gd name="connsiteX57" fmla="*/ 3788329 w 3791423"/>
              <a:gd name="connsiteY57" fmla="*/ 2239491 h 2739122"/>
              <a:gd name="connsiteX58" fmla="*/ 3785513 w 3791423"/>
              <a:gd name="connsiteY58" fmla="*/ 2197254 h 2739122"/>
              <a:gd name="connsiteX59" fmla="*/ 3777065 w 3791423"/>
              <a:gd name="connsiteY59" fmla="*/ 690794 h 2739122"/>
              <a:gd name="connsiteX60" fmla="*/ 3776632 w 3791423"/>
              <a:gd name="connsiteY60" fmla="*/ 353874 h 2739122"/>
              <a:gd name="connsiteX61" fmla="*/ 3774295 w 3791423"/>
              <a:gd name="connsiteY61" fmla="*/ 331909 h 2739122"/>
              <a:gd name="connsiteX62" fmla="*/ 3757946 w 3791423"/>
              <a:gd name="connsiteY62" fmla="*/ 307228 h 2739122"/>
              <a:gd name="connsiteX63" fmla="*/ 3737092 w 3791423"/>
              <a:gd name="connsiteY63" fmla="*/ 269830 h 2739122"/>
              <a:gd name="connsiteX64" fmla="*/ 3746947 w 3791423"/>
              <a:gd name="connsiteY64" fmla="*/ 212105 h 2739122"/>
              <a:gd name="connsiteX65" fmla="*/ 3747943 w 3791423"/>
              <a:gd name="connsiteY65" fmla="*/ 207557 h 2739122"/>
              <a:gd name="connsiteX66" fmla="*/ 3737468 w 3791423"/>
              <a:gd name="connsiteY66" fmla="*/ 190811 h 2739122"/>
              <a:gd name="connsiteX67" fmla="*/ 3701038 w 3791423"/>
              <a:gd name="connsiteY67" fmla="*/ 113552 h 2739122"/>
              <a:gd name="connsiteX68" fmla="*/ 3481405 w 3791423"/>
              <a:gd name="connsiteY68" fmla="*/ 20631 h 2739122"/>
              <a:gd name="connsiteX69" fmla="*/ 3427904 w 3791423"/>
              <a:gd name="connsiteY69" fmla="*/ 17814 h 2739122"/>
              <a:gd name="connsiteX70" fmla="*/ 3346245 w 3791423"/>
              <a:gd name="connsiteY70" fmla="*/ 12183 h 2739122"/>
              <a:gd name="connsiteX71" fmla="*/ 2785899 w 3791423"/>
              <a:gd name="connsiteY71" fmla="*/ 12183 h 273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791423" h="2739122">
                <a:moveTo>
                  <a:pt x="1895712" y="0"/>
                </a:moveTo>
                <a:lnTo>
                  <a:pt x="1005524" y="12183"/>
                </a:lnTo>
                <a:lnTo>
                  <a:pt x="445178" y="12183"/>
                </a:lnTo>
                <a:lnTo>
                  <a:pt x="363519" y="17814"/>
                </a:lnTo>
                <a:cubicBezTo>
                  <a:pt x="340992" y="19222"/>
                  <a:pt x="355541" y="4675"/>
                  <a:pt x="310019" y="20631"/>
                </a:cubicBezTo>
                <a:cubicBezTo>
                  <a:pt x="264496" y="36587"/>
                  <a:pt x="141070" y="87741"/>
                  <a:pt x="90385" y="113552"/>
                </a:cubicBezTo>
                <a:cubicBezTo>
                  <a:pt x="84754" y="138660"/>
                  <a:pt x="69384" y="165879"/>
                  <a:pt x="53956" y="190811"/>
                </a:cubicBezTo>
                <a:lnTo>
                  <a:pt x="43480" y="207557"/>
                </a:lnTo>
                <a:lnTo>
                  <a:pt x="44476" y="212105"/>
                </a:lnTo>
                <a:cubicBezTo>
                  <a:pt x="40956" y="244253"/>
                  <a:pt x="59963" y="248242"/>
                  <a:pt x="54332" y="269830"/>
                </a:cubicBezTo>
                <a:cubicBezTo>
                  <a:pt x="51516" y="280624"/>
                  <a:pt x="42658" y="294176"/>
                  <a:pt x="33477" y="307228"/>
                </a:cubicBezTo>
                <a:lnTo>
                  <a:pt x="17129" y="331908"/>
                </a:lnTo>
                <a:lnTo>
                  <a:pt x="14791" y="353874"/>
                </a:lnTo>
                <a:cubicBezTo>
                  <a:pt x="5709" y="447002"/>
                  <a:pt x="16411" y="414845"/>
                  <a:pt x="14358" y="690794"/>
                </a:cubicBezTo>
                <a:cubicBezTo>
                  <a:pt x="14358" y="690794"/>
                  <a:pt x="5441" y="1908633"/>
                  <a:pt x="5911" y="2197254"/>
                </a:cubicBezTo>
                <a:cubicBezTo>
                  <a:pt x="4972" y="2211333"/>
                  <a:pt x="-4883" y="2223065"/>
                  <a:pt x="3095" y="2239491"/>
                </a:cubicBezTo>
                <a:cubicBezTo>
                  <a:pt x="11073" y="2255917"/>
                  <a:pt x="62227" y="2299093"/>
                  <a:pt x="112912" y="2346492"/>
                </a:cubicBezTo>
                <a:cubicBezTo>
                  <a:pt x="163597" y="2393892"/>
                  <a:pt x="246663" y="2456778"/>
                  <a:pt x="307203" y="2523888"/>
                </a:cubicBezTo>
                <a:cubicBezTo>
                  <a:pt x="352607" y="2574220"/>
                  <a:pt x="406724" y="2656231"/>
                  <a:pt x="444605" y="2708742"/>
                </a:cubicBezTo>
                <a:lnTo>
                  <a:pt x="461774" y="2731847"/>
                </a:lnTo>
                <a:lnTo>
                  <a:pt x="495193" y="2729957"/>
                </a:lnTo>
                <a:lnTo>
                  <a:pt x="501494" y="2726627"/>
                </a:lnTo>
                <a:lnTo>
                  <a:pt x="511605" y="2729029"/>
                </a:lnTo>
                <a:lnTo>
                  <a:pt x="537756" y="2727551"/>
                </a:lnTo>
                <a:lnTo>
                  <a:pt x="544529" y="2727335"/>
                </a:lnTo>
                <a:lnTo>
                  <a:pt x="546547" y="2726627"/>
                </a:lnTo>
                <a:cubicBezTo>
                  <a:pt x="570012" y="2713017"/>
                  <a:pt x="594416" y="2667496"/>
                  <a:pt x="642285" y="2644968"/>
                </a:cubicBezTo>
                <a:cubicBezTo>
                  <a:pt x="715144" y="2671367"/>
                  <a:pt x="756325" y="2687205"/>
                  <a:pt x="815128" y="2713274"/>
                </a:cubicBezTo>
                <a:lnTo>
                  <a:pt x="849971" y="2729122"/>
                </a:lnTo>
                <a:lnTo>
                  <a:pt x="874641" y="2729795"/>
                </a:lnTo>
                <a:cubicBezTo>
                  <a:pt x="909633" y="2731496"/>
                  <a:pt x="942763" y="2733285"/>
                  <a:pt x="972425" y="2734766"/>
                </a:cubicBezTo>
                <a:lnTo>
                  <a:pt x="1049344" y="2737888"/>
                </a:lnTo>
                <a:lnTo>
                  <a:pt x="1107598" y="2734722"/>
                </a:lnTo>
                <a:cubicBezTo>
                  <a:pt x="1192190" y="2729677"/>
                  <a:pt x="1279832" y="2724280"/>
                  <a:pt x="1351870" y="2723811"/>
                </a:cubicBezTo>
                <a:cubicBezTo>
                  <a:pt x="1495945" y="2722873"/>
                  <a:pt x="1661609" y="2736013"/>
                  <a:pt x="1746084" y="2737890"/>
                </a:cubicBezTo>
                <a:cubicBezTo>
                  <a:pt x="1830558" y="2739767"/>
                  <a:pt x="1808501" y="2731320"/>
                  <a:pt x="1858716" y="2735074"/>
                </a:cubicBezTo>
                <a:lnTo>
                  <a:pt x="1895712" y="2739122"/>
                </a:lnTo>
                <a:lnTo>
                  <a:pt x="1932707" y="2735074"/>
                </a:lnTo>
                <a:cubicBezTo>
                  <a:pt x="1982922" y="2731320"/>
                  <a:pt x="1960865" y="2739767"/>
                  <a:pt x="2045340" y="2737890"/>
                </a:cubicBezTo>
                <a:cubicBezTo>
                  <a:pt x="2129814" y="2736013"/>
                  <a:pt x="2295478" y="2722873"/>
                  <a:pt x="2439553" y="2723811"/>
                </a:cubicBezTo>
                <a:cubicBezTo>
                  <a:pt x="2511591" y="2724280"/>
                  <a:pt x="2599233" y="2729677"/>
                  <a:pt x="2683825" y="2734722"/>
                </a:cubicBezTo>
                <a:lnTo>
                  <a:pt x="2742079" y="2737888"/>
                </a:lnTo>
                <a:lnTo>
                  <a:pt x="2818999" y="2734766"/>
                </a:lnTo>
                <a:cubicBezTo>
                  <a:pt x="2848660" y="2733285"/>
                  <a:pt x="2881790" y="2731496"/>
                  <a:pt x="2916782" y="2729795"/>
                </a:cubicBezTo>
                <a:lnTo>
                  <a:pt x="2941452" y="2729122"/>
                </a:lnTo>
                <a:lnTo>
                  <a:pt x="2976296" y="2713274"/>
                </a:lnTo>
                <a:cubicBezTo>
                  <a:pt x="3035098" y="2687205"/>
                  <a:pt x="3076280" y="2671367"/>
                  <a:pt x="3149139" y="2644968"/>
                </a:cubicBezTo>
                <a:cubicBezTo>
                  <a:pt x="3197007" y="2667496"/>
                  <a:pt x="3221411" y="2713017"/>
                  <a:pt x="3244876" y="2726627"/>
                </a:cubicBezTo>
                <a:lnTo>
                  <a:pt x="3246894" y="2727335"/>
                </a:lnTo>
                <a:lnTo>
                  <a:pt x="3253667" y="2727551"/>
                </a:lnTo>
                <a:lnTo>
                  <a:pt x="3279818" y="2729029"/>
                </a:lnTo>
                <a:lnTo>
                  <a:pt x="3289929" y="2726627"/>
                </a:lnTo>
                <a:lnTo>
                  <a:pt x="3296230" y="2729957"/>
                </a:lnTo>
                <a:lnTo>
                  <a:pt x="3329649" y="2731847"/>
                </a:lnTo>
                <a:lnTo>
                  <a:pt x="3346818" y="2708742"/>
                </a:lnTo>
                <a:cubicBezTo>
                  <a:pt x="3384700" y="2656231"/>
                  <a:pt x="3438816" y="2574220"/>
                  <a:pt x="3484221" y="2523888"/>
                </a:cubicBezTo>
                <a:cubicBezTo>
                  <a:pt x="3544760" y="2456778"/>
                  <a:pt x="3627827" y="2393892"/>
                  <a:pt x="3678512" y="2346492"/>
                </a:cubicBezTo>
                <a:cubicBezTo>
                  <a:pt x="3729196" y="2299093"/>
                  <a:pt x="3780351" y="2255917"/>
                  <a:pt x="3788329" y="2239491"/>
                </a:cubicBezTo>
                <a:cubicBezTo>
                  <a:pt x="3796306" y="2223065"/>
                  <a:pt x="3786451" y="2211333"/>
                  <a:pt x="3785513" y="2197254"/>
                </a:cubicBezTo>
                <a:cubicBezTo>
                  <a:pt x="3785982" y="1908633"/>
                  <a:pt x="3777065" y="690794"/>
                  <a:pt x="3777065" y="690794"/>
                </a:cubicBezTo>
                <a:cubicBezTo>
                  <a:pt x="3775012" y="414845"/>
                  <a:pt x="3785715" y="447002"/>
                  <a:pt x="3776632" y="353874"/>
                </a:cubicBezTo>
                <a:lnTo>
                  <a:pt x="3774295" y="331909"/>
                </a:lnTo>
                <a:lnTo>
                  <a:pt x="3757946" y="307228"/>
                </a:lnTo>
                <a:cubicBezTo>
                  <a:pt x="3748765" y="294176"/>
                  <a:pt x="3739907" y="280624"/>
                  <a:pt x="3737092" y="269830"/>
                </a:cubicBezTo>
                <a:cubicBezTo>
                  <a:pt x="3731460" y="248242"/>
                  <a:pt x="3750467" y="244253"/>
                  <a:pt x="3746947" y="212105"/>
                </a:cubicBezTo>
                <a:lnTo>
                  <a:pt x="3747943" y="207557"/>
                </a:lnTo>
                <a:lnTo>
                  <a:pt x="3737468" y="190811"/>
                </a:lnTo>
                <a:cubicBezTo>
                  <a:pt x="3722039" y="165879"/>
                  <a:pt x="3706670" y="138660"/>
                  <a:pt x="3701038" y="113552"/>
                </a:cubicBezTo>
                <a:cubicBezTo>
                  <a:pt x="3650353" y="87741"/>
                  <a:pt x="3526927" y="36587"/>
                  <a:pt x="3481405" y="20631"/>
                </a:cubicBezTo>
                <a:cubicBezTo>
                  <a:pt x="3435882" y="4675"/>
                  <a:pt x="3450431" y="19222"/>
                  <a:pt x="3427904" y="17814"/>
                </a:cubicBezTo>
                <a:lnTo>
                  <a:pt x="3346245" y="12183"/>
                </a:lnTo>
                <a:lnTo>
                  <a:pt x="2785899" y="12183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904317-37F3-47AA-B165-2B7E5651942B}"/>
              </a:ext>
            </a:extLst>
          </p:cNvPr>
          <p:cNvSpPr txBox="1"/>
          <p:nvPr/>
        </p:nvSpPr>
        <p:spPr>
          <a:xfrm>
            <a:off x="1109180" y="4453401"/>
            <a:ext cx="25294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Riders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2AE10C-EDDA-45E8-89B6-1F5251037ADA}"/>
              </a:ext>
            </a:extLst>
          </p:cNvPr>
          <p:cNvSpPr txBox="1"/>
          <p:nvPr/>
        </p:nvSpPr>
        <p:spPr>
          <a:xfrm>
            <a:off x="3071292" y="1700474"/>
            <a:ext cx="25294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Fees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DCEFED-AD59-46B2-8732-DFB634627E32}"/>
              </a:ext>
            </a:extLst>
          </p:cNvPr>
          <p:cNvSpPr txBox="1"/>
          <p:nvPr/>
        </p:nvSpPr>
        <p:spPr>
          <a:xfrm>
            <a:off x="6081025" y="1700474"/>
            <a:ext cx="33732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Volatility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1AEDBE-5A65-43C9-8C40-B962D5D960B2}"/>
              </a:ext>
            </a:extLst>
          </p:cNvPr>
          <p:cNvSpPr txBox="1"/>
          <p:nvPr/>
        </p:nvSpPr>
        <p:spPr>
          <a:xfrm>
            <a:off x="4526712" y="4453402"/>
            <a:ext cx="31385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2F2F30"/>
                </a:solidFill>
                <a:latin typeface="Avenir Black"/>
                <a:cs typeface="Times New Roman" charset="0"/>
              </a:rPr>
              <a:t>Inflation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2F2F30"/>
              </a:solidFill>
              <a:effectLst/>
              <a:uLnTx/>
              <a:uFillTx/>
              <a:latin typeface="Avenir Black"/>
              <a:ea typeface="+mn-ea"/>
              <a:cs typeface="Times New Roman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3C7FD3-D571-4EA8-A945-30632748120A}"/>
              </a:ext>
            </a:extLst>
          </p:cNvPr>
          <p:cNvSpPr txBox="1"/>
          <p:nvPr/>
        </p:nvSpPr>
        <p:spPr>
          <a:xfrm>
            <a:off x="8248829" y="4453402"/>
            <a:ext cx="31385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Caps</a:t>
            </a:r>
          </a:p>
        </p:txBody>
      </p:sp>
    </p:spTree>
    <p:extLst>
      <p:ext uri="{BB962C8B-B14F-4D97-AF65-F5344CB8AC3E}">
        <p14:creationId xmlns:p14="http://schemas.microsoft.com/office/powerpoint/2010/main" val="749623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" dur="1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" dur="1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6" dur="1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5" dur="1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/>
      <p:bldP spid="33" grpId="1" build="allAtOnce"/>
      <p:bldP spid="33" grpId="2" build="allAtOnce"/>
      <p:bldP spid="34" grpId="0" build="allAtOnce"/>
      <p:bldP spid="34" grpId="1" build="allAtOnce"/>
      <p:bldP spid="35" grpId="0" build="allAtOnce"/>
      <p:bldP spid="35" grpId="1" build="allAtOnce"/>
      <p:bldP spid="35" grpId="2" build="allAtOnce"/>
      <p:bldP spid="36" grpId="0" build="allAtOnce"/>
      <p:bldP spid="36" grpId="1" build="allAtOnce"/>
      <p:bldP spid="36" grpId="2" build="allAtOnce"/>
      <p:bldP spid="37" grpId="0" build="allAtOnce"/>
      <p:bldP spid="37" grpId="1" build="allAtOnce"/>
      <p:bldP spid="37" grpId="2" build="allAtOnce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F9986F6-454C-46F2-BC06-28F6600D827A}"/>
              </a:ext>
            </a:extLst>
          </p:cNvPr>
          <p:cNvSpPr/>
          <p:nvPr/>
        </p:nvSpPr>
        <p:spPr>
          <a:xfrm>
            <a:off x="3303814" y="636814"/>
            <a:ext cx="5584372" cy="5584372"/>
          </a:xfrm>
          <a:custGeom>
            <a:avLst/>
            <a:gdLst>
              <a:gd name="connsiteX0" fmla="*/ 2792186 w 5584372"/>
              <a:gd name="connsiteY0" fmla="*/ 0 h 5584372"/>
              <a:gd name="connsiteX1" fmla="*/ 5584372 w 5584372"/>
              <a:gd name="connsiteY1" fmla="*/ 2792186 h 5584372"/>
              <a:gd name="connsiteX2" fmla="*/ 2792186 w 5584372"/>
              <a:gd name="connsiteY2" fmla="*/ 5584372 h 5584372"/>
              <a:gd name="connsiteX3" fmla="*/ 0 w 5584372"/>
              <a:gd name="connsiteY3" fmla="*/ 2792186 h 5584372"/>
              <a:gd name="connsiteX4" fmla="*/ 2792186 w 5584372"/>
              <a:gd name="connsiteY4" fmla="*/ 0 h 55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4372" h="5584372">
                <a:moveTo>
                  <a:pt x="2792186" y="0"/>
                </a:moveTo>
                <a:cubicBezTo>
                  <a:pt x="4334268" y="0"/>
                  <a:pt x="5584372" y="1250104"/>
                  <a:pt x="5584372" y="2792186"/>
                </a:cubicBezTo>
                <a:cubicBezTo>
                  <a:pt x="5584372" y="4334268"/>
                  <a:pt x="4334268" y="5584372"/>
                  <a:pt x="2792186" y="5584372"/>
                </a:cubicBezTo>
                <a:cubicBezTo>
                  <a:pt x="1250104" y="5584372"/>
                  <a:pt x="0" y="4334268"/>
                  <a:pt x="0" y="2792186"/>
                </a:cubicBezTo>
                <a:cubicBezTo>
                  <a:pt x="0" y="1250104"/>
                  <a:pt x="1250104" y="0"/>
                  <a:pt x="279218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54B6261-D79D-46D3-981C-2B15015E33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62300" y="636814"/>
            <a:ext cx="6461528" cy="5584372"/>
          </a:xfrm>
          <a:custGeom>
            <a:avLst/>
            <a:gdLst>
              <a:gd name="connsiteX0" fmla="*/ 0 w 6461528"/>
              <a:gd name="connsiteY0" fmla="*/ 4815515 h 5584372"/>
              <a:gd name="connsiteX1" fmla="*/ 76010 w 6461528"/>
              <a:gd name="connsiteY1" fmla="*/ 4925877 h 5584372"/>
              <a:gd name="connsiteX2" fmla="*/ 648821 w 6461528"/>
              <a:gd name="connsiteY2" fmla="*/ 5530334 h 5584372"/>
              <a:gd name="connsiteX3" fmla="*/ 718873 w 6461528"/>
              <a:gd name="connsiteY3" fmla="*/ 5584372 h 5584372"/>
              <a:gd name="connsiteX4" fmla="*/ 0 w 6461528"/>
              <a:gd name="connsiteY4" fmla="*/ 5584372 h 5584372"/>
              <a:gd name="connsiteX5" fmla="*/ 6461528 w 6461528"/>
              <a:gd name="connsiteY5" fmla="*/ 3300348 h 5584372"/>
              <a:gd name="connsiteX6" fmla="*/ 6461528 w 6461528"/>
              <a:gd name="connsiteY6" fmla="*/ 5584372 h 5584372"/>
              <a:gd name="connsiteX7" fmla="*/ 5148528 w 6461528"/>
              <a:gd name="connsiteY7" fmla="*/ 5584372 h 5584372"/>
              <a:gd name="connsiteX8" fmla="*/ 5218580 w 6461528"/>
              <a:gd name="connsiteY8" fmla="*/ 5530334 h 5584372"/>
              <a:gd name="connsiteX9" fmla="*/ 6451735 w 6461528"/>
              <a:gd name="connsiteY9" fmla="*/ 3379458 h 5584372"/>
              <a:gd name="connsiteX10" fmla="*/ 5148527 w 6461528"/>
              <a:gd name="connsiteY10" fmla="*/ 0 h 5584372"/>
              <a:gd name="connsiteX11" fmla="*/ 6461528 w 6461528"/>
              <a:gd name="connsiteY11" fmla="*/ 0 h 5584372"/>
              <a:gd name="connsiteX12" fmla="*/ 6461528 w 6461528"/>
              <a:gd name="connsiteY12" fmla="*/ 2284024 h 5584372"/>
              <a:gd name="connsiteX13" fmla="*/ 6451735 w 6461528"/>
              <a:gd name="connsiteY13" fmla="*/ 2204915 h 5584372"/>
              <a:gd name="connsiteX14" fmla="*/ 5218580 w 6461528"/>
              <a:gd name="connsiteY14" fmla="*/ 54039 h 5584372"/>
              <a:gd name="connsiteX15" fmla="*/ 2933700 w 6461528"/>
              <a:gd name="connsiteY15" fmla="*/ 0 h 5584372"/>
              <a:gd name="connsiteX16" fmla="*/ 5725886 w 6461528"/>
              <a:gd name="connsiteY16" fmla="*/ 2792186 h 5584372"/>
              <a:gd name="connsiteX17" fmla="*/ 2933700 w 6461528"/>
              <a:gd name="connsiteY17" fmla="*/ 5584372 h 5584372"/>
              <a:gd name="connsiteX18" fmla="*/ 141514 w 6461528"/>
              <a:gd name="connsiteY18" fmla="*/ 2792186 h 5584372"/>
              <a:gd name="connsiteX19" fmla="*/ 2933700 w 6461528"/>
              <a:gd name="connsiteY19" fmla="*/ 0 h 5584372"/>
              <a:gd name="connsiteX20" fmla="*/ 0 w 6461528"/>
              <a:gd name="connsiteY20" fmla="*/ 0 h 5584372"/>
              <a:gd name="connsiteX21" fmla="*/ 718873 w 6461528"/>
              <a:gd name="connsiteY21" fmla="*/ 0 h 5584372"/>
              <a:gd name="connsiteX22" fmla="*/ 648821 w 6461528"/>
              <a:gd name="connsiteY22" fmla="*/ 54039 h 5584372"/>
              <a:gd name="connsiteX23" fmla="*/ 76010 w 6461528"/>
              <a:gd name="connsiteY23" fmla="*/ 658496 h 5584372"/>
              <a:gd name="connsiteX24" fmla="*/ 0 w 6461528"/>
              <a:gd name="connsiteY24" fmla="*/ 768858 h 55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61528" h="5584372">
                <a:moveTo>
                  <a:pt x="0" y="4815515"/>
                </a:moveTo>
                <a:lnTo>
                  <a:pt x="76010" y="4925877"/>
                </a:lnTo>
                <a:cubicBezTo>
                  <a:pt x="242872" y="5148997"/>
                  <a:pt x="435251" y="5351925"/>
                  <a:pt x="648821" y="5530334"/>
                </a:cubicBezTo>
                <a:lnTo>
                  <a:pt x="718873" y="5584372"/>
                </a:lnTo>
                <a:lnTo>
                  <a:pt x="0" y="5584372"/>
                </a:lnTo>
                <a:close/>
                <a:moveTo>
                  <a:pt x="6461528" y="3300348"/>
                </a:moveTo>
                <a:lnTo>
                  <a:pt x="6461528" y="5584372"/>
                </a:lnTo>
                <a:lnTo>
                  <a:pt x="5148528" y="5584372"/>
                </a:lnTo>
                <a:lnTo>
                  <a:pt x="5218580" y="5530334"/>
                </a:lnTo>
                <a:cubicBezTo>
                  <a:pt x="5859290" y="4995108"/>
                  <a:pt x="6309282" y="4239209"/>
                  <a:pt x="6451735" y="3379458"/>
                </a:cubicBezTo>
                <a:close/>
                <a:moveTo>
                  <a:pt x="5148527" y="0"/>
                </a:moveTo>
                <a:lnTo>
                  <a:pt x="6461528" y="0"/>
                </a:lnTo>
                <a:lnTo>
                  <a:pt x="6461528" y="2284024"/>
                </a:lnTo>
                <a:lnTo>
                  <a:pt x="6451735" y="2204915"/>
                </a:lnTo>
                <a:cubicBezTo>
                  <a:pt x="6309282" y="1345163"/>
                  <a:pt x="5859290" y="589265"/>
                  <a:pt x="5218580" y="54039"/>
                </a:cubicBezTo>
                <a:close/>
                <a:moveTo>
                  <a:pt x="2933700" y="0"/>
                </a:moveTo>
                <a:cubicBezTo>
                  <a:pt x="4475782" y="0"/>
                  <a:pt x="5725886" y="1250104"/>
                  <a:pt x="5725886" y="2792186"/>
                </a:cubicBezTo>
                <a:cubicBezTo>
                  <a:pt x="5725886" y="4334268"/>
                  <a:pt x="4475782" y="5584372"/>
                  <a:pt x="2933700" y="5584372"/>
                </a:cubicBezTo>
                <a:cubicBezTo>
                  <a:pt x="1391618" y="5584372"/>
                  <a:pt x="141514" y="4334268"/>
                  <a:pt x="141514" y="2792186"/>
                </a:cubicBezTo>
                <a:cubicBezTo>
                  <a:pt x="141514" y="1250104"/>
                  <a:pt x="1391618" y="0"/>
                  <a:pt x="2933700" y="0"/>
                </a:cubicBezTo>
                <a:close/>
                <a:moveTo>
                  <a:pt x="0" y="0"/>
                </a:moveTo>
                <a:lnTo>
                  <a:pt x="718873" y="0"/>
                </a:lnTo>
                <a:lnTo>
                  <a:pt x="648821" y="54039"/>
                </a:lnTo>
                <a:cubicBezTo>
                  <a:pt x="435251" y="232448"/>
                  <a:pt x="242872" y="435375"/>
                  <a:pt x="76010" y="658496"/>
                </a:cubicBezTo>
                <a:lnTo>
                  <a:pt x="0" y="768858"/>
                </a:lnTo>
                <a:close/>
              </a:path>
            </a:pathLst>
          </a:cu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7BFD650-A261-401F-BDFC-BE5B4C904C00}"/>
              </a:ext>
            </a:extLst>
          </p:cNvPr>
          <p:cNvSpPr/>
          <p:nvPr/>
        </p:nvSpPr>
        <p:spPr>
          <a:xfrm rot="10800000">
            <a:off x="4952978" y="2718332"/>
            <a:ext cx="595048" cy="777138"/>
          </a:xfrm>
          <a:custGeom>
            <a:avLst/>
            <a:gdLst>
              <a:gd name="connsiteX0" fmla="*/ 184559 w 1491491"/>
              <a:gd name="connsiteY0" fmla="*/ 1947903 h 1947903"/>
              <a:gd name="connsiteX1" fmla="*/ 0 w 1491491"/>
              <a:gd name="connsiteY1" fmla="*/ 1924614 h 1947903"/>
              <a:gd name="connsiteX2" fmla="*/ 175 w 1491491"/>
              <a:gd name="connsiteY2" fmla="*/ 1886982 h 1947903"/>
              <a:gd name="connsiteX3" fmla="*/ 249 w 1491491"/>
              <a:gd name="connsiteY3" fmla="*/ 1872868 h 1947903"/>
              <a:gd name="connsiteX4" fmla="*/ 1051 w 1491491"/>
              <a:gd name="connsiteY4" fmla="*/ 1722994 h 1947903"/>
              <a:gd name="connsiteX5" fmla="*/ 1359 w 1491491"/>
              <a:gd name="connsiteY5" fmla="*/ 1668775 h 1947903"/>
              <a:gd name="connsiteX6" fmla="*/ 1822 w 1491491"/>
              <a:gd name="connsiteY6" fmla="*/ 1590556 h 1947903"/>
              <a:gd name="connsiteX7" fmla="*/ 2998 w 1491491"/>
              <a:gd name="connsiteY7" fmla="*/ 1398625 h 1947903"/>
              <a:gd name="connsiteX8" fmla="*/ 3421 w 1491491"/>
              <a:gd name="connsiteY8" fmla="*/ 1331554 h 1947903"/>
              <a:gd name="connsiteX9" fmla="*/ 3837 w 1491491"/>
              <a:gd name="connsiteY9" fmla="*/ 1267341 h 1947903"/>
              <a:gd name="connsiteX10" fmla="*/ 4594 w 1491491"/>
              <a:gd name="connsiteY10" fmla="*/ 1152674 h 1947903"/>
              <a:gd name="connsiteX11" fmla="*/ 4839 w 1491491"/>
              <a:gd name="connsiteY11" fmla="*/ 1115959 h 1947903"/>
              <a:gd name="connsiteX12" fmla="*/ 7718 w 1491491"/>
              <a:gd name="connsiteY12" fmla="*/ 703499 h 1947903"/>
              <a:gd name="connsiteX13" fmla="*/ 8164 w 1491491"/>
              <a:gd name="connsiteY13" fmla="*/ 356562 h 1947903"/>
              <a:gd name="connsiteX14" fmla="*/ 10572 w 1491491"/>
              <a:gd name="connsiteY14" fmla="*/ 333943 h 1947903"/>
              <a:gd name="connsiteX15" fmla="*/ 27406 w 1491491"/>
              <a:gd name="connsiteY15" fmla="*/ 308529 h 1947903"/>
              <a:gd name="connsiteX16" fmla="*/ 48881 w 1491491"/>
              <a:gd name="connsiteY16" fmla="*/ 270019 h 1947903"/>
              <a:gd name="connsiteX17" fmla="*/ 38732 w 1491491"/>
              <a:gd name="connsiteY17" fmla="*/ 210578 h 1947903"/>
              <a:gd name="connsiteX18" fmla="*/ 37706 w 1491491"/>
              <a:gd name="connsiteY18" fmla="*/ 205895 h 1947903"/>
              <a:gd name="connsiteX19" fmla="*/ 48493 w 1491491"/>
              <a:gd name="connsiteY19" fmla="*/ 188651 h 1947903"/>
              <a:gd name="connsiteX20" fmla="*/ 86005 w 1491491"/>
              <a:gd name="connsiteY20" fmla="*/ 109095 h 1947903"/>
              <a:gd name="connsiteX21" fmla="*/ 264395 w 1491491"/>
              <a:gd name="connsiteY21" fmla="*/ 31556 h 1947903"/>
              <a:gd name="connsiteX22" fmla="*/ 283528 w 1491491"/>
              <a:gd name="connsiteY22" fmla="*/ 24289 h 1947903"/>
              <a:gd name="connsiteX23" fmla="*/ 312168 w 1491491"/>
              <a:gd name="connsiteY23" fmla="*/ 13412 h 1947903"/>
              <a:gd name="connsiteX24" fmla="*/ 334340 w 1491491"/>
              <a:gd name="connsiteY24" fmla="*/ 7074 h 1947903"/>
              <a:gd name="connsiteX25" fmla="*/ 337289 w 1491491"/>
              <a:gd name="connsiteY25" fmla="*/ 6231 h 1947903"/>
              <a:gd name="connsiteX26" fmla="*/ 348593 w 1491491"/>
              <a:gd name="connsiteY26" fmla="*/ 6344 h 1947903"/>
              <a:gd name="connsiteX27" fmla="*/ 367258 w 1491491"/>
              <a:gd name="connsiteY27" fmla="*/ 10511 h 1947903"/>
              <a:gd name="connsiteX28" fmla="*/ 451345 w 1491491"/>
              <a:gd name="connsiteY28" fmla="*/ 4713 h 1947903"/>
              <a:gd name="connsiteX29" fmla="*/ 1028350 w 1491491"/>
              <a:gd name="connsiteY29" fmla="*/ 4713 h 1947903"/>
              <a:gd name="connsiteX30" fmla="*/ 1351278 w 1491491"/>
              <a:gd name="connsiteY30" fmla="*/ 293 h 1947903"/>
              <a:gd name="connsiteX31" fmla="*/ 1372648 w 1491491"/>
              <a:gd name="connsiteY31" fmla="*/ 0 h 1947903"/>
              <a:gd name="connsiteX32" fmla="*/ 1491491 w 1491491"/>
              <a:gd name="connsiteY32" fmla="*/ 359159 h 1947903"/>
              <a:gd name="connsiteX33" fmla="*/ 1343339 w 1491491"/>
              <a:gd name="connsiteY33" fmla="*/ 1081660 h 1947903"/>
              <a:gd name="connsiteX34" fmla="*/ 864935 w 1491491"/>
              <a:gd name="connsiteY34" fmla="*/ 1663221 h 194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91491" h="1947903">
                <a:moveTo>
                  <a:pt x="184559" y="1947903"/>
                </a:moveTo>
                <a:lnTo>
                  <a:pt x="0" y="1924614"/>
                </a:lnTo>
                <a:lnTo>
                  <a:pt x="175" y="1886982"/>
                </a:lnTo>
                <a:lnTo>
                  <a:pt x="249" y="1872868"/>
                </a:lnTo>
                <a:lnTo>
                  <a:pt x="1051" y="1722994"/>
                </a:lnTo>
                <a:lnTo>
                  <a:pt x="1359" y="1668775"/>
                </a:lnTo>
                <a:lnTo>
                  <a:pt x="1822" y="1590556"/>
                </a:lnTo>
                <a:lnTo>
                  <a:pt x="2998" y="1398625"/>
                </a:lnTo>
                <a:lnTo>
                  <a:pt x="3421" y="1331554"/>
                </a:lnTo>
                <a:lnTo>
                  <a:pt x="3837" y="1267341"/>
                </a:lnTo>
                <a:lnTo>
                  <a:pt x="4594" y="1152674"/>
                </a:lnTo>
                <a:lnTo>
                  <a:pt x="4839" y="1115959"/>
                </a:lnTo>
                <a:cubicBezTo>
                  <a:pt x="6427" y="879849"/>
                  <a:pt x="7718" y="703499"/>
                  <a:pt x="7718" y="703499"/>
                </a:cubicBezTo>
                <a:cubicBezTo>
                  <a:pt x="9832" y="419346"/>
                  <a:pt x="-1188" y="452459"/>
                  <a:pt x="8164" y="356562"/>
                </a:cubicBezTo>
                <a:lnTo>
                  <a:pt x="10572" y="333943"/>
                </a:lnTo>
                <a:lnTo>
                  <a:pt x="27406" y="308529"/>
                </a:lnTo>
                <a:cubicBezTo>
                  <a:pt x="36859" y="295089"/>
                  <a:pt x="45981" y="281134"/>
                  <a:pt x="48881" y="270019"/>
                </a:cubicBezTo>
                <a:cubicBezTo>
                  <a:pt x="54679" y="247789"/>
                  <a:pt x="35107" y="243682"/>
                  <a:pt x="38732" y="210578"/>
                </a:cubicBezTo>
                <a:lnTo>
                  <a:pt x="37706" y="205895"/>
                </a:lnTo>
                <a:lnTo>
                  <a:pt x="48493" y="188651"/>
                </a:lnTo>
                <a:cubicBezTo>
                  <a:pt x="64380" y="162978"/>
                  <a:pt x="80207" y="134950"/>
                  <a:pt x="86005" y="109095"/>
                </a:cubicBezTo>
                <a:cubicBezTo>
                  <a:pt x="125149" y="89161"/>
                  <a:pt x="206426" y="54548"/>
                  <a:pt x="264395" y="31556"/>
                </a:cubicBezTo>
                <a:lnTo>
                  <a:pt x="283528" y="24289"/>
                </a:lnTo>
                <a:lnTo>
                  <a:pt x="312168" y="13412"/>
                </a:lnTo>
                <a:lnTo>
                  <a:pt x="334340" y="7074"/>
                </a:lnTo>
                <a:lnTo>
                  <a:pt x="337289" y="6231"/>
                </a:lnTo>
                <a:lnTo>
                  <a:pt x="348593" y="6344"/>
                </a:lnTo>
                <a:cubicBezTo>
                  <a:pt x="353606" y="7853"/>
                  <a:pt x="355660" y="11236"/>
                  <a:pt x="367258" y="10511"/>
                </a:cubicBezTo>
                <a:lnTo>
                  <a:pt x="451345" y="4713"/>
                </a:lnTo>
                <a:lnTo>
                  <a:pt x="1028350" y="4713"/>
                </a:lnTo>
                <a:lnTo>
                  <a:pt x="1351278" y="293"/>
                </a:lnTo>
                <a:lnTo>
                  <a:pt x="1372648" y="0"/>
                </a:lnTo>
                <a:lnTo>
                  <a:pt x="1491491" y="359159"/>
                </a:lnTo>
                <a:lnTo>
                  <a:pt x="1343339" y="1081660"/>
                </a:lnTo>
                <a:lnTo>
                  <a:pt x="864935" y="1663221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B03085D-A508-4FE2-8309-C9F2DC215D37}"/>
              </a:ext>
            </a:extLst>
          </p:cNvPr>
          <p:cNvSpPr/>
          <p:nvPr/>
        </p:nvSpPr>
        <p:spPr>
          <a:xfrm rot="10800000">
            <a:off x="4699537" y="2709554"/>
            <a:ext cx="664443" cy="785917"/>
          </a:xfrm>
          <a:custGeom>
            <a:avLst/>
            <a:gdLst>
              <a:gd name="connsiteX0" fmla="*/ 1079347 w 1665432"/>
              <a:gd name="connsiteY0" fmla="*/ 1969906 h 1969906"/>
              <a:gd name="connsiteX1" fmla="*/ 1000141 w 1665432"/>
              <a:gd name="connsiteY1" fmla="*/ 1966691 h 1969906"/>
              <a:gd name="connsiteX2" fmla="*/ 899450 w 1665432"/>
              <a:gd name="connsiteY2" fmla="*/ 1961572 h 1969906"/>
              <a:gd name="connsiteX3" fmla="*/ 874047 w 1665432"/>
              <a:gd name="connsiteY3" fmla="*/ 1960879 h 1969906"/>
              <a:gd name="connsiteX4" fmla="*/ 850200 w 1665432"/>
              <a:gd name="connsiteY4" fmla="*/ 1950033 h 1969906"/>
              <a:gd name="connsiteX5" fmla="*/ 838168 w 1665432"/>
              <a:gd name="connsiteY5" fmla="*/ 1944560 h 1969906"/>
              <a:gd name="connsiteX6" fmla="*/ 798515 w 1665432"/>
              <a:gd name="connsiteY6" fmla="*/ 1927933 h 1969906"/>
              <a:gd name="connsiteX7" fmla="*/ 754605 w 1665432"/>
              <a:gd name="connsiteY7" fmla="*/ 1909519 h 1969906"/>
              <a:gd name="connsiteX8" fmla="*/ 660186 w 1665432"/>
              <a:gd name="connsiteY8" fmla="*/ 1874223 h 1969906"/>
              <a:gd name="connsiteX9" fmla="*/ 561601 w 1665432"/>
              <a:gd name="connsiteY9" fmla="*/ 1958310 h 1969906"/>
              <a:gd name="connsiteX10" fmla="*/ 559523 w 1665432"/>
              <a:gd name="connsiteY10" fmla="*/ 1959039 h 1969906"/>
              <a:gd name="connsiteX11" fmla="*/ 552550 w 1665432"/>
              <a:gd name="connsiteY11" fmla="*/ 1959261 h 1969906"/>
              <a:gd name="connsiteX12" fmla="*/ 525621 w 1665432"/>
              <a:gd name="connsiteY12" fmla="*/ 1960784 h 1969906"/>
              <a:gd name="connsiteX13" fmla="*/ 515209 w 1665432"/>
              <a:gd name="connsiteY13" fmla="*/ 1958310 h 1969906"/>
              <a:gd name="connsiteX14" fmla="*/ 508721 w 1665432"/>
              <a:gd name="connsiteY14" fmla="*/ 1961739 h 1969906"/>
              <a:gd name="connsiteX15" fmla="*/ 474309 w 1665432"/>
              <a:gd name="connsiteY15" fmla="*/ 1963685 h 1969906"/>
              <a:gd name="connsiteX16" fmla="*/ 468558 w 1665432"/>
              <a:gd name="connsiteY16" fmla="*/ 1955946 h 1969906"/>
              <a:gd name="connsiteX17" fmla="*/ 456630 w 1665432"/>
              <a:gd name="connsiteY17" fmla="*/ 1939894 h 1969906"/>
              <a:gd name="connsiteX18" fmla="*/ 388791 w 1665432"/>
              <a:gd name="connsiteY18" fmla="*/ 1843877 h 1969906"/>
              <a:gd name="connsiteX19" fmla="*/ 373529 w 1665432"/>
              <a:gd name="connsiteY19" fmla="*/ 1823286 h 1969906"/>
              <a:gd name="connsiteX20" fmla="*/ 351488 w 1665432"/>
              <a:gd name="connsiteY20" fmla="*/ 1793547 h 1969906"/>
              <a:gd name="connsiteX21" fmla="*/ 315143 w 1665432"/>
              <a:gd name="connsiteY21" fmla="*/ 1749543 h 1969906"/>
              <a:gd name="connsiteX22" fmla="*/ 211303 w 1665432"/>
              <a:gd name="connsiteY22" fmla="*/ 1650597 h 1969906"/>
              <a:gd name="connsiteX23" fmla="*/ 189652 w 1665432"/>
              <a:gd name="connsiteY23" fmla="*/ 1632048 h 1969906"/>
              <a:gd name="connsiteX24" fmla="*/ 159588 w 1665432"/>
              <a:gd name="connsiteY24" fmla="*/ 1606290 h 1969906"/>
              <a:gd name="connsiteX25" fmla="*/ 115075 w 1665432"/>
              <a:gd name="connsiteY25" fmla="*/ 1566874 h 1969906"/>
              <a:gd name="connsiteX26" fmla="*/ 76465 w 1665432"/>
              <a:gd name="connsiteY26" fmla="*/ 1531426 h 1969906"/>
              <a:gd name="connsiteX27" fmla="*/ 42042 w 1665432"/>
              <a:gd name="connsiteY27" fmla="*/ 1499822 h 1969906"/>
              <a:gd name="connsiteX28" fmla="*/ 15788 w 1665432"/>
              <a:gd name="connsiteY28" fmla="*/ 1474179 h 1969906"/>
              <a:gd name="connsiteX29" fmla="*/ 1993 w 1665432"/>
              <a:gd name="connsiteY29" fmla="*/ 1456691 h 1969906"/>
              <a:gd name="connsiteX30" fmla="*/ 0 w 1665432"/>
              <a:gd name="connsiteY30" fmla="*/ 1434039 h 1969906"/>
              <a:gd name="connsiteX31" fmla="*/ 4893 w 1665432"/>
              <a:gd name="connsiteY31" fmla="*/ 1413199 h 1969906"/>
              <a:gd name="connsiteX32" fmla="*/ 4909 w 1665432"/>
              <a:gd name="connsiteY32" fmla="*/ 1352915 h 1969906"/>
              <a:gd name="connsiteX33" fmla="*/ 4947 w 1665432"/>
              <a:gd name="connsiteY33" fmla="*/ 1332591 h 1969906"/>
              <a:gd name="connsiteX34" fmla="*/ 5095 w 1665432"/>
              <a:gd name="connsiteY34" fmla="*/ 1274275 h 1969906"/>
              <a:gd name="connsiteX35" fmla="*/ 5166 w 1665432"/>
              <a:gd name="connsiteY35" fmla="*/ 1251090 h 1969906"/>
              <a:gd name="connsiteX36" fmla="*/ 5516 w 1665432"/>
              <a:gd name="connsiteY36" fmla="*/ 1159680 h 1969906"/>
              <a:gd name="connsiteX37" fmla="*/ 5523 w 1665432"/>
              <a:gd name="connsiteY37" fmla="*/ 1158195 h 1969906"/>
              <a:gd name="connsiteX38" fmla="*/ 6269 w 1665432"/>
              <a:gd name="connsiteY38" fmla="*/ 1003195 h 1969906"/>
              <a:gd name="connsiteX39" fmla="*/ 6493 w 1665432"/>
              <a:gd name="connsiteY39" fmla="*/ 960548 h 1969906"/>
              <a:gd name="connsiteX40" fmla="*/ 7413 w 1665432"/>
              <a:gd name="connsiteY40" fmla="*/ 795259 h 1969906"/>
              <a:gd name="connsiteX41" fmla="*/ 7433 w 1665432"/>
              <a:gd name="connsiteY41" fmla="*/ 791768 h 1969906"/>
              <a:gd name="connsiteX42" fmla="*/ 8929 w 1665432"/>
              <a:gd name="connsiteY42" fmla="*/ 547561 h 1969906"/>
              <a:gd name="connsiteX43" fmla="*/ 9825 w 1665432"/>
              <a:gd name="connsiteY43" fmla="*/ 407994 h 1969906"/>
              <a:gd name="connsiteX44" fmla="*/ 9897 w 1665432"/>
              <a:gd name="connsiteY44" fmla="*/ 396908 h 1969906"/>
              <a:gd name="connsiteX45" fmla="*/ 10006 w 1665432"/>
              <a:gd name="connsiteY45" fmla="*/ 380525 h 1969906"/>
              <a:gd name="connsiteX46" fmla="*/ 10942 w 1665432"/>
              <a:gd name="connsiteY46" fmla="*/ 240465 h 1969906"/>
              <a:gd name="connsiteX47" fmla="*/ 11463 w 1665432"/>
              <a:gd name="connsiteY47" fmla="*/ 163853 h 1969906"/>
              <a:gd name="connsiteX48" fmla="*/ 11485 w 1665432"/>
              <a:gd name="connsiteY48" fmla="*/ 160583 h 1969906"/>
              <a:gd name="connsiteX49" fmla="*/ 12164 w 1665432"/>
              <a:gd name="connsiteY49" fmla="*/ 62540 h 1969906"/>
              <a:gd name="connsiteX50" fmla="*/ 12195 w 1665432"/>
              <a:gd name="connsiteY50" fmla="*/ 58221 h 1969906"/>
              <a:gd name="connsiteX51" fmla="*/ 135919 w 1665432"/>
              <a:gd name="connsiteY51" fmla="*/ 0 h 1969906"/>
              <a:gd name="connsiteX52" fmla="*/ 901292 w 1665432"/>
              <a:gd name="connsiteY52" fmla="*/ 57768 h 1969906"/>
              <a:gd name="connsiteX53" fmla="*/ 1461172 w 1665432"/>
              <a:gd name="connsiteY53" fmla="*/ 518337 h 1969906"/>
              <a:gd name="connsiteX54" fmla="*/ 1665432 w 1665432"/>
              <a:gd name="connsiteY54" fmla="*/ 1258209 h 1969906"/>
              <a:gd name="connsiteX55" fmla="*/ 1490182 w 1665432"/>
              <a:gd name="connsiteY55" fmla="*/ 1956794 h 1969906"/>
              <a:gd name="connsiteX56" fmla="*/ 1390868 w 1665432"/>
              <a:gd name="connsiteY56" fmla="*/ 1955410 h 1969906"/>
              <a:gd name="connsiteX57" fmla="*/ 1139333 w 1665432"/>
              <a:gd name="connsiteY57" fmla="*/ 1966646 h 19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65432" h="1969906">
                <a:moveTo>
                  <a:pt x="1079347" y="1969906"/>
                </a:moveTo>
                <a:lnTo>
                  <a:pt x="1000141" y="1966691"/>
                </a:lnTo>
                <a:cubicBezTo>
                  <a:pt x="969598" y="1965166"/>
                  <a:pt x="935483" y="1963323"/>
                  <a:pt x="899450" y="1961572"/>
                </a:cubicBezTo>
                <a:lnTo>
                  <a:pt x="874047" y="1960879"/>
                </a:lnTo>
                <a:lnTo>
                  <a:pt x="850200" y="1950033"/>
                </a:lnTo>
                <a:lnTo>
                  <a:pt x="838168" y="1944560"/>
                </a:lnTo>
                <a:lnTo>
                  <a:pt x="798515" y="1927933"/>
                </a:lnTo>
                <a:lnTo>
                  <a:pt x="754605" y="1909519"/>
                </a:lnTo>
                <a:cubicBezTo>
                  <a:pt x="727056" y="1898688"/>
                  <a:pt x="697698" y="1887815"/>
                  <a:pt x="660186" y="1874223"/>
                </a:cubicBezTo>
                <a:cubicBezTo>
                  <a:pt x="610894" y="1897421"/>
                  <a:pt x="585765" y="1944295"/>
                  <a:pt x="561601" y="1958310"/>
                </a:cubicBezTo>
                <a:lnTo>
                  <a:pt x="559523" y="1959039"/>
                </a:lnTo>
                <a:lnTo>
                  <a:pt x="552550" y="1959261"/>
                </a:lnTo>
                <a:lnTo>
                  <a:pt x="525621" y="1960784"/>
                </a:lnTo>
                <a:lnTo>
                  <a:pt x="515209" y="1958310"/>
                </a:lnTo>
                <a:lnTo>
                  <a:pt x="508721" y="1961739"/>
                </a:lnTo>
                <a:lnTo>
                  <a:pt x="474309" y="1963685"/>
                </a:lnTo>
                <a:lnTo>
                  <a:pt x="468558" y="1955946"/>
                </a:lnTo>
                <a:lnTo>
                  <a:pt x="456630" y="1939894"/>
                </a:lnTo>
                <a:cubicBezTo>
                  <a:pt x="437126" y="1912858"/>
                  <a:pt x="413443" y="1878227"/>
                  <a:pt x="388791" y="1843877"/>
                </a:cubicBezTo>
                <a:lnTo>
                  <a:pt x="373529" y="1823286"/>
                </a:lnTo>
                <a:lnTo>
                  <a:pt x="351488" y="1793547"/>
                </a:lnTo>
                <a:cubicBezTo>
                  <a:pt x="339080" y="1777496"/>
                  <a:pt x="326831" y="1762500"/>
                  <a:pt x="315143" y="1749543"/>
                </a:cubicBezTo>
                <a:cubicBezTo>
                  <a:pt x="283972" y="1714991"/>
                  <a:pt x="247003" y="1681526"/>
                  <a:pt x="211303" y="1650597"/>
                </a:cubicBezTo>
                <a:lnTo>
                  <a:pt x="189652" y="1632048"/>
                </a:lnTo>
                <a:lnTo>
                  <a:pt x="159588" y="1606290"/>
                </a:lnTo>
                <a:cubicBezTo>
                  <a:pt x="143255" y="1592275"/>
                  <a:pt x="128123" y="1579076"/>
                  <a:pt x="115075" y="1566874"/>
                </a:cubicBezTo>
                <a:lnTo>
                  <a:pt x="76465" y="1531426"/>
                </a:lnTo>
                <a:lnTo>
                  <a:pt x="42042" y="1499822"/>
                </a:lnTo>
                <a:cubicBezTo>
                  <a:pt x="31683" y="1490157"/>
                  <a:pt x="22697" y="1481488"/>
                  <a:pt x="15788" y="1474179"/>
                </a:cubicBezTo>
                <a:lnTo>
                  <a:pt x="1993" y="1456691"/>
                </a:lnTo>
                <a:lnTo>
                  <a:pt x="0" y="1434039"/>
                </a:lnTo>
                <a:cubicBezTo>
                  <a:pt x="1631" y="1427093"/>
                  <a:pt x="4410" y="1420448"/>
                  <a:pt x="4893" y="1413199"/>
                </a:cubicBezTo>
                <a:lnTo>
                  <a:pt x="4909" y="1352915"/>
                </a:lnTo>
                <a:lnTo>
                  <a:pt x="4947" y="1332591"/>
                </a:lnTo>
                <a:lnTo>
                  <a:pt x="5095" y="1274275"/>
                </a:lnTo>
                <a:lnTo>
                  <a:pt x="5166" y="1251090"/>
                </a:lnTo>
                <a:lnTo>
                  <a:pt x="5516" y="1159680"/>
                </a:lnTo>
                <a:lnTo>
                  <a:pt x="5523" y="1158195"/>
                </a:lnTo>
                <a:lnTo>
                  <a:pt x="6269" y="1003195"/>
                </a:lnTo>
                <a:lnTo>
                  <a:pt x="6493" y="960548"/>
                </a:lnTo>
                <a:lnTo>
                  <a:pt x="7413" y="795259"/>
                </a:lnTo>
                <a:lnTo>
                  <a:pt x="7433" y="791768"/>
                </a:lnTo>
                <a:lnTo>
                  <a:pt x="8929" y="547561"/>
                </a:lnTo>
                <a:lnTo>
                  <a:pt x="9825" y="407994"/>
                </a:lnTo>
                <a:lnTo>
                  <a:pt x="9897" y="396908"/>
                </a:lnTo>
                <a:lnTo>
                  <a:pt x="10006" y="380525"/>
                </a:lnTo>
                <a:lnTo>
                  <a:pt x="10942" y="240465"/>
                </a:lnTo>
                <a:lnTo>
                  <a:pt x="11463" y="163853"/>
                </a:lnTo>
                <a:lnTo>
                  <a:pt x="11485" y="160583"/>
                </a:lnTo>
                <a:lnTo>
                  <a:pt x="12164" y="62540"/>
                </a:lnTo>
                <a:lnTo>
                  <a:pt x="12195" y="58221"/>
                </a:lnTo>
                <a:lnTo>
                  <a:pt x="135919" y="0"/>
                </a:lnTo>
                <a:lnTo>
                  <a:pt x="901292" y="57768"/>
                </a:lnTo>
                <a:lnTo>
                  <a:pt x="1461172" y="518337"/>
                </a:lnTo>
                <a:lnTo>
                  <a:pt x="1665432" y="1258209"/>
                </a:lnTo>
                <a:lnTo>
                  <a:pt x="1490182" y="1956794"/>
                </a:lnTo>
                <a:lnTo>
                  <a:pt x="1390868" y="1955410"/>
                </a:lnTo>
                <a:cubicBezTo>
                  <a:pt x="1316688" y="1955894"/>
                  <a:pt x="1226440" y="1961451"/>
                  <a:pt x="1139333" y="1966646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21F47AC-18CC-4939-A1EA-21843E931BB0}"/>
              </a:ext>
            </a:extLst>
          </p:cNvPr>
          <p:cNvSpPr/>
          <p:nvPr/>
        </p:nvSpPr>
        <p:spPr>
          <a:xfrm rot="10800000">
            <a:off x="4009052" y="2698159"/>
            <a:ext cx="1101489" cy="797311"/>
          </a:xfrm>
          <a:custGeom>
            <a:avLst/>
            <a:gdLst>
              <a:gd name="connsiteX0" fmla="*/ 1453959 w 2760891"/>
              <a:gd name="connsiteY0" fmla="*/ 1998466 h 1998466"/>
              <a:gd name="connsiteX1" fmla="*/ 753889 w 2760891"/>
              <a:gd name="connsiteY1" fmla="*/ 1910128 h 1998466"/>
              <a:gd name="connsiteX2" fmla="*/ 221665 w 2760891"/>
              <a:gd name="connsiteY2" fmla="*/ 1472310 h 1998466"/>
              <a:gd name="connsiteX3" fmla="*/ 0 w 2760891"/>
              <a:gd name="connsiteY3" fmla="*/ 802410 h 1998466"/>
              <a:gd name="connsiteX4" fmla="*/ 148152 w 2760891"/>
              <a:gd name="connsiteY4" fmla="*/ 79910 h 1998466"/>
              <a:gd name="connsiteX5" fmla="*/ 203568 w 2760891"/>
              <a:gd name="connsiteY5" fmla="*/ 12545 h 1998466"/>
              <a:gd name="connsiteX6" fmla="*/ 711312 w 2760891"/>
              <a:gd name="connsiteY6" fmla="*/ 12545 h 1998466"/>
              <a:gd name="connsiteX7" fmla="*/ 1627966 w 2760891"/>
              <a:gd name="connsiteY7" fmla="*/ 0 h 1998466"/>
              <a:gd name="connsiteX8" fmla="*/ 2544618 w 2760891"/>
              <a:gd name="connsiteY8" fmla="*/ 12545 h 1998466"/>
              <a:gd name="connsiteX9" fmla="*/ 2629467 w 2760891"/>
              <a:gd name="connsiteY9" fmla="*/ 12545 h 1998466"/>
              <a:gd name="connsiteX10" fmla="*/ 2760891 w 2760891"/>
              <a:gd name="connsiteY10" fmla="*/ 409722 h 1998466"/>
              <a:gd name="connsiteX11" fmla="*/ 2612739 w 2760891"/>
              <a:gd name="connsiteY11" fmla="*/ 1132222 h 1998466"/>
              <a:gd name="connsiteX12" fmla="*/ 2134335 w 2760891"/>
              <a:gd name="connsiteY12" fmla="*/ 1713784 h 199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0891" h="1998466">
                <a:moveTo>
                  <a:pt x="1453959" y="1998466"/>
                </a:moveTo>
                <a:lnTo>
                  <a:pt x="753889" y="1910128"/>
                </a:lnTo>
                <a:lnTo>
                  <a:pt x="221665" y="1472310"/>
                </a:lnTo>
                <a:lnTo>
                  <a:pt x="0" y="802410"/>
                </a:lnTo>
                <a:lnTo>
                  <a:pt x="148152" y="79910"/>
                </a:lnTo>
                <a:lnTo>
                  <a:pt x="203568" y="12545"/>
                </a:lnTo>
                <a:lnTo>
                  <a:pt x="711312" y="12545"/>
                </a:lnTo>
                <a:lnTo>
                  <a:pt x="1627966" y="0"/>
                </a:lnTo>
                <a:lnTo>
                  <a:pt x="2544618" y="12545"/>
                </a:lnTo>
                <a:lnTo>
                  <a:pt x="2629467" y="12545"/>
                </a:lnTo>
                <a:lnTo>
                  <a:pt x="2760891" y="409722"/>
                </a:lnTo>
                <a:lnTo>
                  <a:pt x="2612739" y="1132222"/>
                </a:lnTo>
                <a:lnTo>
                  <a:pt x="2134335" y="1713784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2A5FD9B-A6AE-494F-BA6A-C95E8F2A5553}"/>
              </a:ext>
            </a:extLst>
          </p:cNvPr>
          <p:cNvSpPr/>
          <p:nvPr/>
        </p:nvSpPr>
        <p:spPr>
          <a:xfrm rot="10800000">
            <a:off x="3322204" y="2630651"/>
            <a:ext cx="1097852" cy="864820"/>
          </a:xfrm>
          <a:custGeom>
            <a:avLst/>
            <a:gdLst>
              <a:gd name="connsiteX0" fmla="*/ 1611729 w 2751774"/>
              <a:gd name="connsiteY0" fmla="*/ 2167678 h 2167678"/>
              <a:gd name="connsiteX1" fmla="*/ 1573634 w 2751774"/>
              <a:gd name="connsiteY1" fmla="*/ 2163510 h 2167678"/>
              <a:gd name="connsiteX2" fmla="*/ 1457653 w 2751774"/>
              <a:gd name="connsiteY2" fmla="*/ 2166410 h 2167678"/>
              <a:gd name="connsiteX3" fmla="*/ 1051718 w 2751774"/>
              <a:gd name="connsiteY3" fmla="*/ 2151912 h 2167678"/>
              <a:gd name="connsiteX4" fmla="*/ 800184 w 2751774"/>
              <a:gd name="connsiteY4" fmla="*/ 2163148 h 2167678"/>
              <a:gd name="connsiteX5" fmla="*/ 740198 w 2751774"/>
              <a:gd name="connsiteY5" fmla="*/ 2166408 h 2167678"/>
              <a:gd name="connsiteX6" fmla="*/ 660992 w 2751774"/>
              <a:gd name="connsiteY6" fmla="*/ 2163194 h 2167678"/>
              <a:gd name="connsiteX7" fmla="*/ 560301 w 2751774"/>
              <a:gd name="connsiteY7" fmla="*/ 2158075 h 2167678"/>
              <a:gd name="connsiteX8" fmla="*/ 534898 w 2751774"/>
              <a:gd name="connsiteY8" fmla="*/ 2157382 h 2167678"/>
              <a:gd name="connsiteX9" fmla="*/ 499019 w 2751774"/>
              <a:gd name="connsiteY9" fmla="*/ 2141063 h 2167678"/>
              <a:gd name="connsiteX10" fmla="*/ 321037 w 2751774"/>
              <a:gd name="connsiteY10" fmla="*/ 2070725 h 2167678"/>
              <a:gd name="connsiteX11" fmla="*/ 262321 w 2751774"/>
              <a:gd name="connsiteY11" fmla="*/ 2116213 h 2167678"/>
              <a:gd name="connsiteX12" fmla="*/ 250394 w 2751774"/>
              <a:gd name="connsiteY12" fmla="*/ 2129045 h 2167678"/>
              <a:gd name="connsiteX13" fmla="*/ 0 w 2751774"/>
              <a:gd name="connsiteY13" fmla="*/ 1485815 h 2167678"/>
              <a:gd name="connsiteX14" fmla="*/ 107485 w 2751774"/>
              <a:gd name="connsiteY14" fmla="*/ 784565 h 2167678"/>
              <a:gd name="connsiteX15" fmla="*/ 554895 w 2751774"/>
              <a:gd name="connsiteY15" fmla="*/ 240681 h 2167678"/>
              <a:gd name="connsiteX16" fmla="*/ 1222261 w 2751774"/>
              <a:gd name="connsiteY16" fmla="*/ 0 h 2167678"/>
              <a:gd name="connsiteX17" fmla="*/ 1930782 w 2751774"/>
              <a:gd name="connsiteY17" fmla="*/ 126878 h 2167678"/>
              <a:gd name="connsiteX18" fmla="*/ 2490662 w 2751774"/>
              <a:gd name="connsiteY18" fmla="*/ 587447 h 2167678"/>
              <a:gd name="connsiteX19" fmla="*/ 2751774 w 2751774"/>
              <a:gd name="connsiteY19" fmla="*/ 1258209 h 2167678"/>
              <a:gd name="connsiteX20" fmla="*/ 2644289 w 2751774"/>
              <a:gd name="connsiteY20" fmla="*/ 1959459 h 2167678"/>
              <a:gd name="connsiteX21" fmla="*/ 2474442 w 2751774"/>
              <a:gd name="connsiteY21" fmla="*/ 2165929 h 2167678"/>
              <a:gd name="connsiteX22" fmla="*/ 2423273 w 2751774"/>
              <a:gd name="connsiteY22" fmla="*/ 2163148 h 2167678"/>
              <a:gd name="connsiteX23" fmla="*/ 2171739 w 2751774"/>
              <a:gd name="connsiteY23" fmla="*/ 2151913 h 2167678"/>
              <a:gd name="connsiteX24" fmla="*/ 1765806 w 2751774"/>
              <a:gd name="connsiteY24" fmla="*/ 2166411 h 2167678"/>
              <a:gd name="connsiteX25" fmla="*/ 1649824 w 2751774"/>
              <a:gd name="connsiteY25" fmla="*/ 2163510 h 216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51774" h="2167678">
                <a:moveTo>
                  <a:pt x="1611729" y="2167678"/>
                </a:moveTo>
                <a:lnTo>
                  <a:pt x="1573634" y="2163510"/>
                </a:lnTo>
                <a:cubicBezTo>
                  <a:pt x="1521925" y="2159644"/>
                  <a:pt x="1544638" y="2168344"/>
                  <a:pt x="1457653" y="2166410"/>
                </a:cubicBezTo>
                <a:cubicBezTo>
                  <a:pt x="1370666" y="2164478"/>
                  <a:pt x="1200077" y="2150947"/>
                  <a:pt x="1051718" y="2151912"/>
                </a:cubicBezTo>
                <a:cubicBezTo>
                  <a:pt x="977539" y="2152396"/>
                  <a:pt x="887291" y="2157953"/>
                  <a:pt x="800184" y="2163148"/>
                </a:cubicBezTo>
                <a:lnTo>
                  <a:pt x="740198" y="2166408"/>
                </a:lnTo>
                <a:lnTo>
                  <a:pt x="660992" y="2163194"/>
                </a:lnTo>
                <a:cubicBezTo>
                  <a:pt x="630449" y="2161668"/>
                  <a:pt x="596334" y="2159826"/>
                  <a:pt x="560301" y="2158075"/>
                </a:cubicBezTo>
                <a:lnTo>
                  <a:pt x="534898" y="2157382"/>
                </a:lnTo>
                <a:lnTo>
                  <a:pt x="499019" y="2141063"/>
                </a:lnTo>
                <a:cubicBezTo>
                  <a:pt x="438468" y="2114218"/>
                  <a:pt x="396062" y="2097910"/>
                  <a:pt x="321037" y="2070725"/>
                </a:cubicBezTo>
                <a:cubicBezTo>
                  <a:pt x="296391" y="2082324"/>
                  <a:pt x="277786" y="2099842"/>
                  <a:pt x="262321" y="2116213"/>
                </a:cubicBezTo>
                <a:lnTo>
                  <a:pt x="250394" y="2129045"/>
                </a:lnTo>
                <a:lnTo>
                  <a:pt x="0" y="1485815"/>
                </a:lnTo>
                <a:lnTo>
                  <a:pt x="107485" y="784565"/>
                </a:lnTo>
                <a:lnTo>
                  <a:pt x="554895" y="240681"/>
                </a:lnTo>
                <a:lnTo>
                  <a:pt x="1222261" y="0"/>
                </a:lnTo>
                <a:lnTo>
                  <a:pt x="1930782" y="126878"/>
                </a:lnTo>
                <a:lnTo>
                  <a:pt x="2490662" y="587447"/>
                </a:lnTo>
                <a:lnTo>
                  <a:pt x="2751774" y="1258209"/>
                </a:lnTo>
                <a:lnTo>
                  <a:pt x="2644289" y="1959459"/>
                </a:lnTo>
                <a:lnTo>
                  <a:pt x="2474442" y="2165929"/>
                </a:lnTo>
                <a:lnTo>
                  <a:pt x="2423273" y="2163148"/>
                </a:lnTo>
                <a:cubicBezTo>
                  <a:pt x="2336166" y="2157953"/>
                  <a:pt x="2245919" y="2152396"/>
                  <a:pt x="2171739" y="2151913"/>
                </a:cubicBezTo>
                <a:cubicBezTo>
                  <a:pt x="2023381" y="2150947"/>
                  <a:pt x="1852791" y="2164477"/>
                  <a:pt x="1765806" y="2166411"/>
                </a:cubicBezTo>
                <a:cubicBezTo>
                  <a:pt x="1678819" y="2168343"/>
                  <a:pt x="1701532" y="2159645"/>
                  <a:pt x="1649824" y="2163510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ABF179F-9E79-4015-B08F-DFCBEDD3080C}"/>
              </a:ext>
            </a:extLst>
          </p:cNvPr>
          <p:cNvSpPr/>
          <p:nvPr/>
        </p:nvSpPr>
        <p:spPr>
          <a:xfrm rot="10800000">
            <a:off x="2914320" y="2723036"/>
            <a:ext cx="818888" cy="772435"/>
          </a:xfrm>
          <a:custGeom>
            <a:avLst/>
            <a:gdLst>
              <a:gd name="connsiteX0" fmla="*/ 972008 w 2052550"/>
              <a:gd name="connsiteY0" fmla="*/ 1936116 h 1936116"/>
              <a:gd name="connsiteX1" fmla="*/ 912022 w 2052550"/>
              <a:gd name="connsiteY1" fmla="*/ 1932856 h 1936116"/>
              <a:gd name="connsiteX2" fmla="*/ 660488 w 2052550"/>
              <a:gd name="connsiteY2" fmla="*/ 1921621 h 1936116"/>
              <a:gd name="connsiteX3" fmla="*/ 434506 w 2052550"/>
              <a:gd name="connsiteY3" fmla="*/ 1927782 h 1936116"/>
              <a:gd name="connsiteX4" fmla="*/ 379259 w 2052550"/>
              <a:gd name="connsiteY4" fmla="*/ 1930591 h 1936116"/>
              <a:gd name="connsiteX5" fmla="*/ 298343 w 2052550"/>
              <a:gd name="connsiteY5" fmla="*/ 1864027 h 1936116"/>
              <a:gd name="connsiteX6" fmla="*/ 0 w 2052550"/>
              <a:gd name="connsiteY6" fmla="*/ 1238526 h 1936116"/>
              <a:gd name="connsiteX7" fmla="*/ 43005 w 2052550"/>
              <a:gd name="connsiteY7" fmla="*/ 615660 h 1936116"/>
              <a:gd name="connsiteX8" fmla="*/ 415951 w 2052550"/>
              <a:gd name="connsiteY8" fmla="*/ 162296 h 1936116"/>
              <a:gd name="connsiteX9" fmla="*/ 1018836 w 2052550"/>
              <a:gd name="connsiteY9" fmla="*/ 0 h 1936116"/>
              <a:gd name="connsiteX10" fmla="*/ 1690126 w 2052550"/>
              <a:gd name="connsiteY10" fmla="*/ 172137 h 1936116"/>
              <a:gd name="connsiteX11" fmla="*/ 2042097 w 2052550"/>
              <a:gd name="connsiteY11" fmla="*/ 461676 h 1936116"/>
              <a:gd name="connsiteX12" fmla="*/ 2042295 w 2052550"/>
              <a:gd name="connsiteY12" fmla="*/ 492334 h 1936116"/>
              <a:gd name="connsiteX13" fmla="*/ 2046464 w 2052550"/>
              <a:gd name="connsiteY13" fmla="*/ 1379409 h 1936116"/>
              <a:gd name="connsiteX14" fmla="*/ 2049364 w 2052550"/>
              <a:gd name="connsiteY14" fmla="*/ 1422902 h 1936116"/>
              <a:gd name="connsiteX15" fmla="*/ 1936281 w 2052550"/>
              <a:gd name="connsiteY15" fmla="*/ 1533084 h 1936116"/>
              <a:gd name="connsiteX16" fmla="*/ 1736214 w 2052550"/>
              <a:gd name="connsiteY16" fmla="*/ 1715753 h 1936116"/>
              <a:gd name="connsiteX17" fmla="*/ 1594726 w 2052550"/>
              <a:gd name="connsiteY17" fmla="*/ 1906104 h 1936116"/>
              <a:gd name="connsiteX18" fmla="*/ 1577047 w 2052550"/>
              <a:gd name="connsiteY18" fmla="*/ 1929895 h 1936116"/>
              <a:gd name="connsiteX19" fmla="*/ 1545328 w 2052550"/>
              <a:gd name="connsiteY19" fmla="*/ 1928102 h 1936116"/>
              <a:gd name="connsiteX20" fmla="*/ 1542635 w 2052550"/>
              <a:gd name="connsiteY20" fmla="*/ 1927949 h 1936116"/>
              <a:gd name="connsiteX21" fmla="*/ 1536146 w 2052550"/>
              <a:gd name="connsiteY21" fmla="*/ 1924520 h 1936116"/>
              <a:gd name="connsiteX22" fmla="*/ 1536146 w 2052550"/>
              <a:gd name="connsiteY22" fmla="*/ 1924521 h 1936116"/>
              <a:gd name="connsiteX23" fmla="*/ 1536145 w 2052550"/>
              <a:gd name="connsiteY23" fmla="*/ 1924520 h 1936116"/>
              <a:gd name="connsiteX24" fmla="*/ 1525734 w 2052550"/>
              <a:gd name="connsiteY24" fmla="*/ 1926993 h 1936116"/>
              <a:gd name="connsiteX25" fmla="*/ 1498806 w 2052550"/>
              <a:gd name="connsiteY25" fmla="*/ 1925471 h 1936116"/>
              <a:gd name="connsiteX26" fmla="*/ 1491832 w 2052550"/>
              <a:gd name="connsiteY26" fmla="*/ 1925249 h 1936116"/>
              <a:gd name="connsiteX27" fmla="*/ 1489754 w 2052550"/>
              <a:gd name="connsiteY27" fmla="*/ 1924520 h 1936116"/>
              <a:gd name="connsiteX28" fmla="*/ 1476914 w 2052550"/>
              <a:gd name="connsiteY28" fmla="*/ 1913660 h 1936116"/>
              <a:gd name="connsiteX29" fmla="*/ 1471088 w 2052550"/>
              <a:gd name="connsiteY29" fmla="*/ 1908732 h 1936116"/>
              <a:gd name="connsiteX30" fmla="*/ 1423971 w 2052550"/>
              <a:gd name="connsiteY30" fmla="*/ 1861388 h 1936116"/>
              <a:gd name="connsiteX31" fmla="*/ 1410364 w 2052550"/>
              <a:gd name="connsiteY31" fmla="*/ 1852695 h 1936116"/>
              <a:gd name="connsiteX32" fmla="*/ 1391170 w 2052550"/>
              <a:gd name="connsiteY32" fmla="*/ 1840433 h 1936116"/>
              <a:gd name="connsiteX33" fmla="*/ 1213188 w 2052550"/>
              <a:gd name="connsiteY33" fmla="*/ 1910770 h 1936116"/>
              <a:gd name="connsiteX34" fmla="*/ 1177309 w 2052550"/>
              <a:gd name="connsiteY34" fmla="*/ 1927089 h 1936116"/>
              <a:gd name="connsiteX35" fmla="*/ 1151905 w 2052550"/>
              <a:gd name="connsiteY35" fmla="*/ 1927782 h 1936116"/>
              <a:gd name="connsiteX36" fmla="*/ 1078040 w 2052550"/>
              <a:gd name="connsiteY36" fmla="*/ 1931538 h 1936116"/>
              <a:gd name="connsiteX37" fmla="*/ 1051215 w 2052550"/>
              <a:gd name="connsiteY37" fmla="*/ 1932901 h 1936116"/>
              <a:gd name="connsiteX38" fmla="*/ 1017603 w 2052550"/>
              <a:gd name="connsiteY38" fmla="*/ 1934266 h 193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52550" h="1936116">
                <a:moveTo>
                  <a:pt x="972008" y="1936116"/>
                </a:moveTo>
                <a:lnTo>
                  <a:pt x="912022" y="1932856"/>
                </a:lnTo>
                <a:cubicBezTo>
                  <a:pt x="824915" y="1927661"/>
                  <a:pt x="734667" y="1922104"/>
                  <a:pt x="660488" y="1921621"/>
                </a:cubicBezTo>
                <a:cubicBezTo>
                  <a:pt x="586309" y="1921137"/>
                  <a:pt x="506572" y="1924279"/>
                  <a:pt x="434506" y="1927782"/>
                </a:cubicBezTo>
                <a:lnTo>
                  <a:pt x="379259" y="1930591"/>
                </a:lnTo>
                <a:lnTo>
                  <a:pt x="298343" y="1864027"/>
                </a:lnTo>
                <a:lnTo>
                  <a:pt x="0" y="1238526"/>
                </a:lnTo>
                <a:lnTo>
                  <a:pt x="43005" y="615660"/>
                </a:lnTo>
                <a:lnTo>
                  <a:pt x="415951" y="162296"/>
                </a:lnTo>
                <a:lnTo>
                  <a:pt x="1018836" y="0"/>
                </a:lnTo>
                <a:lnTo>
                  <a:pt x="1690126" y="172137"/>
                </a:lnTo>
                <a:lnTo>
                  <a:pt x="2042097" y="461676"/>
                </a:lnTo>
                <a:lnTo>
                  <a:pt x="2042295" y="492334"/>
                </a:lnTo>
                <a:cubicBezTo>
                  <a:pt x="2044530" y="842996"/>
                  <a:pt x="2046705" y="1230808"/>
                  <a:pt x="2046464" y="1379409"/>
                </a:cubicBezTo>
                <a:cubicBezTo>
                  <a:pt x="2047430" y="1393906"/>
                  <a:pt x="2057578" y="1405987"/>
                  <a:pt x="2049364" y="1422902"/>
                </a:cubicBezTo>
                <a:cubicBezTo>
                  <a:pt x="2041148" y="1439816"/>
                  <a:pt x="1988472" y="1484275"/>
                  <a:pt x="1936281" y="1533084"/>
                </a:cubicBezTo>
                <a:cubicBezTo>
                  <a:pt x="1884090" y="1581894"/>
                  <a:pt x="1798553" y="1646648"/>
                  <a:pt x="1736214" y="1715753"/>
                </a:cubicBezTo>
                <a:cubicBezTo>
                  <a:pt x="1689460" y="1767582"/>
                  <a:pt x="1633735" y="1852031"/>
                  <a:pt x="1594726" y="1906104"/>
                </a:cubicBezTo>
                <a:lnTo>
                  <a:pt x="1577047" y="1929895"/>
                </a:lnTo>
                <a:lnTo>
                  <a:pt x="1545328" y="1928102"/>
                </a:lnTo>
                <a:lnTo>
                  <a:pt x="1542635" y="1927949"/>
                </a:lnTo>
                <a:lnTo>
                  <a:pt x="1536146" y="1924520"/>
                </a:lnTo>
                <a:lnTo>
                  <a:pt x="1536146" y="1924521"/>
                </a:lnTo>
                <a:lnTo>
                  <a:pt x="1536145" y="1924520"/>
                </a:lnTo>
                <a:lnTo>
                  <a:pt x="1525734" y="1926993"/>
                </a:lnTo>
                <a:lnTo>
                  <a:pt x="1498806" y="1925471"/>
                </a:lnTo>
                <a:lnTo>
                  <a:pt x="1491832" y="1925249"/>
                </a:lnTo>
                <a:lnTo>
                  <a:pt x="1489754" y="1924520"/>
                </a:lnTo>
                <a:lnTo>
                  <a:pt x="1476914" y="1913660"/>
                </a:lnTo>
                <a:lnTo>
                  <a:pt x="1471088" y="1908732"/>
                </a:lnTo>
                <a:cubicBezTo>
                  <a:pt x="1458040" y="1895276"/>
                  <a:pt x="1443301" y="1877139"/>
                  <a:pt x="1423971" y="1861388"/>
                </a:cubicBezTo>
                <a:lnTo>
                  <a:pt x="1410364" y="1852695"/>
                </a:lnTo>
                <a:lnTo>
                  <a:pt x="1391170" y="1840433"/>
                </a:lnTo>
                <a:cubicBezTo>
                  <a:pt x="1316145" y="1867617"/>
                  <a:pt x="1273739" y="1883926"/>
                  <a:pt x="1213188" y="1910770"/>
                </a:cubicBezTo>
                <a:lnTo>
                  <a:pt x="1177309" y="1927089"/>
                </a:lnTo>
                <a:lnTo>
                  <a:pt x="1151905" y="1927782"/>
                </a:lnTo>
                <a:lnTo>
                  <a:pt x="1078040" y="1931538"/>
                </a:lnTo>
                <a:lnTo>
                  <a:pt x="1051215" y="1932901"/>
                </a:lnTo>
                <a:lnTo>
                  <a:pt x="1017603" y="1934266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CD96AD1-26C4-4C30-AD33-406EB72D2FB7}"/>
              </a:ext>
            </a:extLst>
          </p:cNvPr>
          <p:cNvSpPr/>
          <p:nvPr/>
        </p:nvSpPr>
        <p:spPr>
          <a:xfrm rot="10800000">
            <a:off x="2593076" y="2733646"/>
            <a:ext cx="732248" cy="761823"/>
          </a:xfrm>
          <a:custGeom>
            <a:avLst/>
            <a:gdLst>
              <a:gd name="connsiteX0" fmla="*/ 1453959 w 1835384"/>
              <a:gd name="connsiteY0" fmla="*/ 1909516 h 1909516"/>
              <a:gd name="connsiteX1" fmla="*/ 753889 w 1835384"/>
              <a:gd name="connsiteY1" fmla="*/ 1821178 h 1909516"/>
              <a:gd name="connsiteX2" fmla="*/ 221665 w 1835384"/>
              <a:gd name="connsiteY2" fmla="*/ 1383360 h 1909516"/>
              <a:gd name="connsiteX3" fmla="*/ 0 w 1835384"/>
              <a:gd name="connsiteY3" fmla="*/ 713460 h 1909516"/>
              <a:gd name="connsiteX4" fmla="*/ 146298 w 1835384"/>
              <a:gd name="connsiteY4" fmla="*/ 0 h 1909516"/>
              <a:gd name="connsiteX5" fmla="*/ 756576 w 1835384"/>
              <a:gd name="connsiteY5" fmla="*/ 8352 h 1909516"/>
              <a:gd name="connsiteX6" fmla="*/ 807956 w 1835384"/>
              <a:gd name="connsiteY6" fmla="*/ 9055 h 1909516"/>
              <a:gd name="connsiteX7" fmla="*/ 1384960 w 1835384"/>
              <a:gd name="connsiteY7" fmla="*/ 9056 h 1909516"/>
              <a:gd name="connsiteX8" fmla="*/ 1469047 w 1835384"/>
              <a:gd name="connsiteY8" fmla="*/ 14854 h 1909516"/>
              <a:gd name="connsiteX9" fmla="*/ 1475315 w 1835384"/>
              <a:gd name="connsiteY9" fmla="*/ 14192 h 1909516"/>
              <a:gd name="connsiteX10" fmla="*/ 1480851 w 1835384"/>
              <a:gd name="connsiteY10" fmla="*/ 13608 h 1909516"/>
              <a:gd name="connsiteX11" fmla="*/ 1487714 w 1835384"/>
              <a:gd name="connsiteY11" fmla="*/ 10686 h 1909516"/>
              <a:gd name="connsiteX12" fmla="*/ 1489614 w 1835384"/>
              <a:gd name="connsiteY12" fmla="*/ 10667 h 1909516"/>
              <a:gd name="connsiteX13" fmla="*/ 1499017 w 1835384"/>
              <a:gd name="connsiteY13" fmla="*/ 10574 h 1909516"/>
              <a:gd name="connsiteX14" fmla="*/ 1524139 w 1835384"/>
              <a:gd name="connsiteY14" fmla="*/ 17755 h 1909516"/>
              <a:gd name="connsiteX15" fmla="*/ 1750301 w 1835384"/>
              <a:gd name="connsiteY15" fmla="*/ 113439 h 1909516"/>
              <a:gd name="connsiteX16" fmla="*/ 1787815 w 1835384"/>
              <a:gd name="connsiteY16" fmla="*/ 192995 h 1909516"/>
              <a:gd name="connsiteX17" fmla="*/ 1798601 w 1835384"/>
              <a:gd name="connsiteY17" fmla="*/ 210237 h 1909516"/>
              <a:gd name="connsiteX18" fmla="*/ 1797575 w 1835384"/>
              <a:gd name="connsiteY18" fmla="*/ 214922 h 1909516"/>
              <a:gd name="connsiteX19" fmla="*/ 1787428 w 1835384"/>
              <a:gd name="connsiteY19" fmla="*/ 274362 h 1909516"/>
              <a:gd name="connsiteX20" fmla="*/ 1808902 w 1835384"/>
              <a:gd name="connsiteY20" fmla="*/ 312872 h 1909516"/>
              <a:gd name="connsiteX21" fmla="*/ 1825736 w 1835384"/>
              <a:gd name="connsiteY21" fmla="*/ 338288 h 1909516"/>
              <a:gd name="connsiteX22" fmla="*/ 1828143 w 1835384"/>
              <a:gd name="connsiteY22" fmla="*/ 360905 h 1909516"/>
              <a:gd name="connsiteX23" fmla="*/ 1828589 w 1835384"/>
              <a:gd name="connsiteY23" fmla="*/ 707841 h 1909516"/>
              <a:gd name="connsiteX24" fmla="*/ 1830704 w 1835384"/>
              <a:gd name="connsiteY24" fmla="*/ 1007767 h 1909516"/>
              <a:gd name="connsiteX25" fmla="*/ 1831652 w 1835384"/>
              <a:gd name="connsiteY25" fmla="*/ 1147666 h 1909516"/>
              <a:gd name="connsiteX26" fmla="*/ 1831702 w 1835384"/>
              <a:gd name="connsiteY26" fmla="*/ 1155189 h 1909516"/>
              <a:gd name="connsiteX27" fmla="*/ 1832603 w 1835384"/>
              <a:gd name="connsiteY27" fmla="*/ 1292051 h 1909516"/>
              <a:gd name="connsiteX28" fmla="*/ 1832782 w 1835384"/>
              <a:gd name="connsiteY28" fmla="*/ 1319589 h 1909516"/>
              <a:gd name="connsiteX29" fmla="*/ 1833314 w 1835384"/>
              <a:gd name="connsiteY29" fmla="*/ 1403581 h 1909516"/>
              <a:gd name="connsiteX30" fmla="*/ 1834650 w 1835384"/>
              <a:gd name="connsiteY30" fmla="*/ 1621415 h 1909516"/>
              <a:gd name="connsiteX31" fmla="*/ 1834748 w 1835384"/>
              <a:gd name="connsiteY31" fmla="*/ 1637659 h 1909516"/>
              <a:gd name="connsiteX32" fmla="*/ 1835384 w 1835384"/>
              <a:gd name="connsiteY32" fmla="*/ 1749920 h 19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35384" h="1909516">
                <a:moveTo>
                  <a:pt x="1453959" y="1909516"/>
                </a:moveTo>
                <a:lnTo>
                  <a:pt x="753889" y="1821178"/>
                </a:lnTo>
                <a:lnTo>
                  <a:pt x="221665" y="1383360"/>
                </a:lnTo>
                <a:lnTo>
                  <a:pt x="0" y="713460"/>
                </a:lnTo>
                <a:lnTo>
                  <a:pt x="146298" y="0"/>
                </a:lnTo>
                <a:lnTo>
                  <a:pt x="756576" y="8352"/>
                </a:lnTo>
                <a:lnTo>
                  <a:pt x="807956" y="9055"/>
                </a:lnTo>
                <a:lnTo>
                  <a:pt x="1384960" y="9056"/>
                </a:lnTo>
                <a:lnTo>
                  <a:pt x="1469047" y="14854"/>
                </a:lnTo>
                <a:lnTo>
                  <a:pt x="1475315" y="14192"/>
                </a:lnTo>
                <a:lnTo>
                  <a:pt x="1480851" y="13608"/>
                </a:lnTo>
                <a:cubicBezTo>
                  <a:pt x="1483441" y="12664"/>
                  <a:pt x="1485208" y="11441"/>
                  <a:pt x="1487714" y="10686"/>
                </a:cubicBezTo>
                <a:lnTo>
                  <a:pt x="1489614" y="10667"/>
                </a:lnTo>
                <a:lnTo>
                  <a:pt x="1499017" y="10574"/>
                </a:lnTo>
                <a:cubicBezTo>
                  <a:pt x="1504567" y="11503"/>
                  <a:pt x="1512420" y="13647"/>
                  <a:pt x="1524139" y="17755"/>
                </a:cubicBezTo>
                <a:cubicBezTo>
                  <a:pt x="1571014" y="34184"/>
                  <a:pt x="1698110" y="86860"/>
                  <a:pt x="1750301" y="113439"/>
                </a:cubicBezTo>
                <a:cubicBezTo>
                  <a:pt x="1756101" y="139293"/>
                  <a:pt x="1771927" y="167321"/>
                  <a:pt x="1787815" y="192995"/>
                </a:cubicBezTo>
                <a:lnTo>
                  <a:pt x="1798601" y="210237"/>
                </a:lnTo>
                <a:lnTo>
                  <a:pt x="1797575" y="214922"/>
                </a:lnTo>
                <a:cubicBezTo>
                  <a:pt x="1801200" y="248025"/>
                  <a:pt x="1781628" y="252133"/>
                  <a:pt x="1787428" y="274362"/>
                </a:cubicBezTo>
                <a:cubicBezTo>
                  <a:pt x="1790326" y="285478"/>
                  <a:pt x="1799447" y="299432"/>
                  <a:pt x="1808902" y="312872"/>
                </a:cubicBezTo>
                <a:lnTo>
                  <a:pt x="1825736" y="338288"/>
                </a:lnTo>
                <a:lnTo>
                  <a:pt x="1828143" y="360905"/>
                </a:lnTo>
                <a:cubicBezTo>
                  <a:pt x="1837496" y="456802"/>
                  <a:pt x="1826474" y="423688"/>
                  <a:pt x="1828589" y="707841"/>
                </a:cubicBezTo>
                <a:cubicBezTo>
                  <a:pt x="1828589" y="707841"/>
                  <a:pt x="1829485" y="830307"/>
                  <a:pt x="1830704" y="1007767"/>
                </a:cubicBezTo>
                <a:lnTo>
                  <a:pt x="1831652" y="1147666"/>
                </a:lnTo>
                <a:lnTo>
                  <a:pt x="1831702" y="1155189"/>
                </a:lnTo>
                <a:lnTo>
                  <a:pt x="1832603" y="1292051"/>
                </a:lnTo>
                <a:lnTo>
                  <a:pt x="1832782" y="1319589"/>
                </a:lnTo>
                <a:lnTo>
                  <a:pt x="1833314" y="1403581"/>
                </a:lnTo>
                <a:lnTo>
                  <a:pt x="1834650" y="1621415"/>
                </a:lnTo>
                <a:lnTo>
                  <a:pt x="1834748" y="1637659"/>
                </a:lnTo>
                <a:lnTo>
                  <a:pt x="1835384" y="1749920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FA908F0-1A05-4B2E-8C68-6A09B4056703}"/>
              </a:ext>
            </a:extLst>
          </p:cNvPr>
          <p:cNvSpPr/>
          <p:nvPr/>
        </p:nvSpPr>
        <p:spPr>
          <a:xfrm>
            <a:off x="5822627" y="682748"/>
            <a:ext cx="1491491" cy="1947903"/>
          </a:xfrm>
          <a:custGeom>
            <a:avLst/>
            <a:gdLst>
              <a:gd name="connsiteX0" fmla="*/ 184559 w 1491491"/>
              <a:gd name="connsiteY0" fmla="*/ 1947903 h 1947903"/>
              <a:gd name="connsiteX1" fmla="*/ 0 w 1491491"/>
              <a:gd name="connsiteY1" fmla="*/ 1924614 h 1947903"/>
              <a:gd name="connsiteX2" fmla="*/ 175 w 1491491"/>
              <a:gd name="connsiteY2" fmla="*/ 1886982 h 1947903"/>
              <a:gd name="connsiteX3" fmla="*/ 249 w 1491491"/>
              <a:gd name="connsiteY3" fmla="*/ 1872868 h 1947903"/>
              <a:gd name="connsiteX4" fmla="*/ 1051 w 1491491"/>
              <a:gd name="connsiteY4" fmla="*/ 1722994 h 1947903"/>
              <a:gd name="connsiteX5" fmla="*/ 1359 w 1491491"/>
              <a:gd name="connsiteY5" fmla="*/ 1668775 h 1947903"/>
              <a:gd name="connsiteX6" fmla="*/ 1822 w 1491491"/>
              <a:gd name="connsiteY6" fmla="*/ 1590556 h 1947903"/>
              <a:gd name="connsiteX7" fmla="*/ 2998 w 1491491"/>
              <a:gd name="connsiteY7" fmla="*/ 1398625 h 1947903"/>
              <a:gd name="connsiteX8" fmla="*/ 3421 w 1491491"/>
              <a:gd name="connsiteY8" fmla="*/ 1331554 h 1947903"/>
              <a:gd name="connsiteX9" fmla="*/ 3837 w 1491491"/>
              <a:gd name="connsiteY9" fmla="*/ 1267341 h 1947903"/>
              <a:gd name="connsiteX10" fmla="*/ 4594 w 1491491"/>
              <a:gd name="connsiteY10" fmla="*/ 1152674 h 1947903"/>
              <a:gd name="connsiteX11" fmla="*/ 4839 w 1491491"/>
              <a:gd name="connsiteY11" fmla="*/ 1115959 h 1947903"/>
              <a:gd name="connsiteX12" fmla="*/ 7718 w 1491491"/>
              <a:gd name="connsiteY12" fmla="*/ 703499 h 1947903"/>
              <a:gd name="connsiteX13" fmla="*/ 8164 w 1491491"/>
              <a:gd name="connsiteY13" fmla="*/ 356562 h 1947903"/>
              <a:gd name="connsiteX14" fmla="*/ 10572 w 1491491"/>
              <a:gd name="connsiteY14" fmla="*/ 333943 h 1947903"/>
              <a:gd name="connsiteX15" fmla="*/ 27406 w 1491491"/>
              <a:gd name="connsiteY15" fmla="*/ 308529 h 1947903"/>
              <a:gd name="connsiteX16" fmla="*/ 48881 w 1491491"/>
              <a:gd name="connsiteY16" fmla="*/ 270019 h 1947903"/>
              <a:gd name="connsiteX17" fmla="*/ 38732 w 1491491"/>
              <a:gd name="connsiteY17" fmla="*/ 210578 h 1947903"/>
              <a:gd name="connsiteX18" fmla="*/ 37706 w 1491491"/>
              <a:gd name="connsiteY18" fmla="*/ 205895 h 1947903"/>
              <a:gd name="connsiteX19" fmla="*/ 48493 w 1491491"/>
              <a:gd name="connsiteY19" fmla="*/ 188651 h 1947903"/>
              <a:gd name="connsiteX20" fmla="*/ 86005 w 1491491"/>
              <a:gd name="connsiteY20" fmla="*/ 109095 h 1947903"/>
              <a:gd name="connsiteX21" fmla="*/ 264395 w 1491491"/>
              <a:gd name="connsiteY21" fmla="*/ 31556 h 1947903"/>
              <a:gd name="connsiteX22" fmla="*/ 283528 w 1491491"/>
              <a:gd name="connsiteY22" fmla="*/ 24289 h 1947903"/>
              <a:gd name="connsiteX23" fmla="*/ 312168 w 1491491"/>
              <a:gd name="connsiteY23" fmla="*/ 13412 h 1947903"/>
              <a:gd name="connsiteX24" fmla="*/ 334340 w 1491491"/>
              <a:gd name="connsiteY24" fmla="*/ 7074 h 1947903"/>
              <a:gd name="connsiteX25" fmla="*/ 337289 w 1491491"/>
              <a:gd name="connsiteY25" fmla="*/ 6231 h 1947903"/>
              <a:gd name="connsiteX26" fmla="*/ 348593 w 1491491"/>
              <a:gd name="connsiteY26" fmla="*/ 6344 h 1947903"/>
              <a:gd name="connsiteX27" fmla="*/ 367258 w 1491491"/>
              <a:gd name="connsiteY27" fmla="*/ 10511 h 1947903"/>
              <a:gd name="connsiteX28" fmla="*/ 451345 w 1491491"/>
              <a:gd name="connsiteY28" fmla="*/ 4713 h 1947903"/>
              <a:gd name="connsiteX29" fmla="*/ 1028350 w 1491491"/>
              <a:gd name="connsiteY29" fmla="*/ 4713 h 1947903"/>
              <a:gd name="connsiteX30" fmla="*/ 1351278 w 1491491"/>
              <a:gd name="connsiteY30" fmla="*/ 293 h 1947903"/>
              <a:gd name="connsiteX31" fmla="*/ 1372648 w 1491491"/>
              <a:gd name="connsiteY31" fmla="*/ 0 h 1947903"/>
              <a:gd name="connsiteX32" fmla="*/ 1491491 w 1491491"/>
              <a:gd name="connsiteY32" fmla="*/ 359159 h 1947903"/>
              <a:gd name="connsiteX33" fmla="*/ 1343339 w 1491491"/>
              <a:gd name="connsiteY33" fmla="*/ 1081660 h 1947903"/>
              <a:gd name="connsiteX34" fmla="*/ 864935 w 1491491"/>
              <a:gd name="connsiteY34" fmla="*/ 1663221 h 194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91491" h="1947903">
                <a:moveTo>
                  <a:pt x="184559" y="1947903"/>
                </a:moveTo>
                <a:lnTo>
                  <a:pt x="0" y="1924614"/>
                </a:lnTo>
                <a:lnTo>
                  <a:pt x="175" y="1886982"/>
                </a:lnTo>
                <a:lnTo>
                  <a:pt x="249" y="1872868"/>
                </a:lnTo>
                <a:lnTo>
                  <a:pt x="1051" y="1722994"/>
                </a:lnTo>
                <a:lnTo>
                  <a:pt x="1359" y="1668775"/>
                </a:lnTo>
                <a:lnTo>
                  <a:pt x="1822" y="1590556"/>
                </a:lnTo>
                <a:lnTo>
                  <a:pt x="2998" y="1398625"/>
                </a:lnTo>
                <a:lnTo>
                  <a:pt x="3421" y="1331554"/>
                </a:lnTo>
                <a:lnTo>
                  <a:pt x="3837" y="1267341"/>
                </a:lnTo>
                <a:lnTo>
                  <a:pt x="4594" y="1152674"/>
                </a:lnTo>
                <a:lnTo>
                  <a:pt x="4839" y="1115959"/>
                </a:lnTo>
                <a:cubicBezTo>
                  <a:pt x="6427" y="879849"/>
                  <a:pt x="7718" y="703499"/>
                  <a:pt x="7718" y="703499"/>
                </a:cubicBezTo>
                <a:cubicBezTo>
                  <a:pt x="9832" y="419346"/>
                  <a:pt x="-1188" y="452459"/>
                  <a:pt x="8164" y="356562"/>
                </a:cubicBezTo>
                <a:lnTo>
                  <a:pt x="10572" y="333943"/>
                </a:lnTo>
                <a:lnTo>
                  <a:pt x="27406" y="308529"/>
                </a:lnTo>
                <a:cubicBezTo>
                  <a:pt x="36859" y="295089"/>
                  <a:pt x="45981" y="281134"/>
                  <a:pt x="48881" y="270019"/>
                </a:cubicBezTo>
                <a:cubicBezTo>
                  <a:pt x="54679" y="247789"/>
                  <a:pt x="35107" y="243682"/>
                  <a:pt x="38732" y="210578"/>
                </a:cubicBezTo>
                <a:lnTo>
                  <a:pt x="37706" y="205895"/>
                </a:lnTo>
                <a:lnTo>
                  <a:pt x="48493" y="188651"/>
                </a:lnTo>
                <a:cubicBezTo>
                  <a:pt x="64380" y="162978"/>
                  <a:pt x="80207" y="134950"/>
                  <a:pt x="86005" y="109095"/>
                </a:cubicBezTo>
                <a:cubicBezTo>
                  <a:pt x="125149" y="89161"/>
                  <a:pt x="206426" y="54548"/>
                  <a:pt x="264395" y="31556"/>
                </a:cubicBezTo>
                <a:lnTo>
                  <a:pt x="283528" y="24289"/>
                </a:lnTo>
                <a:lnTo>
                  <a:pt x="312168" y="13412"/>
                </a:lnTo>
                <a:lnTo>
                  <a:pt x="334340" y="7074"/>
                </a:lnTo>
                <a:lnTo>
                  <a:pt x="337289" y="6231"/>
                </a:lnTo>
                <a:lnTo>
                  <a:pt x="348593" y="6344"/>
                </a:lnTo>
                <a:cubicBezTo>
                  <a:pt x="353606" y="7853"/>
                  <a:pt x="355660" y="11236"/>
                  <a:pt x="367258" y="10511"/>
                </a:cubicBezTo>
                <a:lnTo>
                  <a:pt x="451345" y="4713"/>
                </a:lnTo>
                <a:lnTo>
                  <a:pt x="1028350" y="4713"/>
                </a:lnTo>
                <a:lnTo>
                  <a:pt x="1351278" y="293"/>
                </a:lnTo>
                <a:lnTo>
                  <a:pt x="1372648" y="0"/>
                </a:lnTo>
                <a:lnTo>
                  <a:pt x="1491491" y="359159"/>
                </a:lnTo>
                <a:lnTo>
                  <a:pt x="1343339" y="1081660"/>
                </a:lnTo>
                <a:lnTo>
                  <a:pt x="864935" y="1663221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623DF43-DEA0-4DEF-B050-CF13E1E66106}"/>
              </a:ext>
            </a:extLst>
          </p:cNvPr>
          <p:cNvSpPr/>
          <p:nvPr/>
        </p:nvSpPr>
        <p:spPr>
          <a:xfrm>
            <a:off x="5816754" y="1524296"/>
            <a:ext cx="1665432" cy="1969906"/>
          </a:xfrm>
          <a:custGeom>
            <a:avLst/>
            <a:gdLst>
              <a:gd name="connsiteX0" fmla="*/ 1079347 w 1665432"/>
              <a:gd name="connsiteY0" fmla="*/ 1969906 h 1969906"/>
              <a:gd name="connsiteX1" fmla="*/ 1000141 w 1665432"/>
              <a:gd name="connsiteY1" fmla="*/ 1966691 h 1969906"/>
              <a:gd name="connsiteX2" fmla="*/ 899450 w 1665432"/>
              <a:gd name="connsiteY2" fmla="*/ 1961572 h 1969906"/>
              <a:gd name="connsiteX3" fmla="*/ 874047 w 1665432"/>
              <a:gd name="connsiteY3" fmla="*/ 1960879 h 1969906"/>
              <a:gd name="connsiteX4" fmla="*/ 850200 w 1665432"/>
              <a:gd name="connsiteY4" fmla="*/ 1950033 h 1969906"/>
              <a:gd name="connsiteX5" fmla="*/ 838168 w 1665432"/>
              <a:gd name="connsiteY5" fmla="*/ 1944560 h 1969906"/>
              <a:gd name="connsiteX6" fmla="*/ 798515 w 1665432"/>
              <a:gd name="connsiteY6" fmla="*/ 1927933 h 1969906"/>
              <a:gd name="connsiteX7" fmla="*/ 754605 w 1665432"/>
              <a:gd name="connsiteY7" fmla="*/ 1909519 h 1969906"/>
              <a:gd name="connsiteX8" fmla="*/ 660186 w 1665432"/>
              <a:gd name="connsiteY8" fmla="*/ 1874223 h 1969906"/>
              <a:gd name="connsiteX9" fmla="*/ 561601 w 1665432"/>
              <a:gd name="connsiteY9" fmla="*/ 1958310 h 1969906"/>
              <a:gd name="connsiteX10" fmla="*/ 559523 w 1665432"/>
              <a:gd name="connsiteY10" fmla="*/ 1959039 h 1969906"/>
              <a:gd name="connsiteX11" fmla="*/ 552550 w 1665432"/>
              <a:gd name="connsiteY11" fmla="*/ 1959261 h 1969906"/>
              <a:gd name="connsiteX12" fmla="*/ 525621 w 1665432"/>
              <a:gd name="connsiteY12" fmla="*/ 1960784 h 1969906"/>
              <a:gd name="connsiteX13" fmla="*/ 515209 w 1665432"/>
              <a:gd name="connsiteY13" fmla="*/ 1958310 h 1969906"/>
              <a:gd name="connsiteX14" fmla="*/ 508721 w 1665432"/>
              <a:gd name="connsiteY14" fmla="*/ 1961739 h 1969906"/>
              <a:gd name="connsiteX15" fmla="*/ 474309 w 1665432"/>
              <a:gd name="connsiteY15" fmla="*/ 1963685 h 1969906"/>
              <a:gd name="connsiteX16" fmla="*/ 468558 w 1665432"/>
              <a:gd name="connsiteY16" fmla="*/ 1955946 h 1969906"/>
              <a:gd name="connsiteX17" fmla="*/ 456630 w 1665432"/>
              <a:gd name="connsiteY17" fmla="*/ 1939894 h 1969906"/>
              <a:gd name="connsiteX18" fmla="*/ 388791 w 1665432"/>
              <a:gd name="connsiteY18" fmla="*/ 1843877 h 1969906"/>
              <a:gd name="connsiteX19" fmla="*/ 373529 w 1665432"/>
              <a:gd name="connsiteY19" fmla="*/ 1823286 h 1969906"/>
              <a:gd name="connsiteX20" fmla="*/ 351488 w 1665432"/>
              <a:gd name="connsiteY20" fmla="*/ 1793547 h 1969906"/>
              <a:gd name="connsiteX21" fmla="*/ 315143 w 1665432"/>
              <a:gd name="connsiteY21" fmla="*/ 1749543 h 1969906"/>
              <a:gd name="connsiteX22" fmla="*/ 211303 w 1665432"/>
              <a:gd name="connsiteY22" fmla="*/ 1650597 h 1969906"/>
              <a:gd name="connsiteX23" fmla="*/ 189652 w 1665432"/>
              <a:gd name="connsiteY23" fmla="*/ 1632048 h 1969906"/>
              <a:gd name="connsiteX24" fmla="*/ 159588 w 1665432"/>
              <a:gd name="connsiteY24" fmla="*/ 1606290 h 1969906"/>
              <a:gd name="connsiteX25" fmla="*/ 115075 w 1665432"/>
              <a:gd name="connsiteY25" fmla="*/ 1566874 h 1969906"/>
              <a:gd name="connsiteX26" fmla="*/ 76465 w 1665432"/>
              <a:gd name="connsiteY26" fmla="*/ 1531426 h 1969906"/>
              <a:gd name="connsiteX27" fmla="*/ 42042 w 1665432"/>
              <a:gd name="connsiteY27" fmla="*/ 1499822 h 1969906"/>
              <a:gd name="connsiteX28" fmla="*/ 15788 w 1665432"/>
              <a:gd name="connsiteY28" fmla="*/ 1474179 h 1969906"/>
              <a:gd name="connsiteX29" fmla="*/ 1993 w 1665432"/>
              <a:gd name="connsiteY29" fmla="*/ 1456691 h 1969906"/>
              <a:gd name="connsiteX30" fmla="*/ 0 w 1665432"/>
              <a:gd name="connsiteY30" fmla="*/ 1434039 h 1969906"/>
              <a:gd name="connsiteX31" fmla="*/ 4893 w 1665432"/>
              <a:gd name="connsiteY31" fmla="*/ 1413199 h 1969906"/>
              <a:gd name="connsiteX32" fmla="*/ 4909 w 1665432"/>
              <a:gd name="connsiteY32" fmla="*/ 1352915 h 1969906"/>
              <a:gd name="connsiteX33" fmla="*/ 4947 w 1665432"/>
              <a:gd name="connsiteY33" fmla="*/ 1332591 h 1969906"/>
              <a:gd name="connsiteX34" fmla="*/ 5095 w 1665432"/>
              <a:gd name="connsiteY34" fmla="*/ 1274275 h 1969906"/>
              <a:gd name="connsiteX35" fmla="*/ 5166 w 1665432"/>
              <a:gd name="connsiteY35" fmla="*/ 1251090 h 1969906"/>
              <a:gd name="connsiteX36" fmla="*/ 5516 w 1665432"/>
              <a:gd name="connsiteY36" fmla="*/ 1159680 h 1969906"/>
              <a:gd name="connsiteX37" fmla="*/ 5523 w 1665432"/>
              <a:gd name="connsiteY37" fmla="*/ 1158195 h 1969906"/>
              <a:gd name="connsiteX38" fmla="*/ 6269 w 1665432"/>
              <a:gd name="connsiteY38" fmla="*/ 1003195 h 1969906"/>
              <a:gd name="connsiteX39" fmla="*/ 6493 w 1665432"/>
              <a:gd name="connsiteY39" fmla="*/ 960548 h 1969906"/>
              <a:gd name="connsiteX40" fmla="*/ 7413 w 1665432"/>
              <a:gd name="connsiteY40" fmla="*/ 795259 h 1969906"/>
              <a:gd name="connsiteX41" fmla="*/ 7433 w 1665432"/>
              <a:gd name="connsiteY41" fmla="*/ 791768 h 1969906"/>
              <a:gd name="connsiteX42" fmla="*/ 8929 w 1665432"/>
              <a:gd name="connsiteY42" fmla="*/ 547561 h 1969906"/>
              <a:gd name="connsiteX43" fmla="*/ 9825 w 1665432"/>
              <a:gd name="connsiteY43" fmla="*/ 407994 h 1969906"/>
              <a:gd name="connsiteX44" fmla="*/ 9897 w 1665432"/>
              <a:gd name="connsiteY44" fmla="*/ 396908 h 1969906"/>
              <a:gd name="connsiteX45" fmla="*/ 10006 w 1665432"/>
              <a:gd name="connsiteY45" fmla="*/ 380525 h 1969906"/>
              <a:gd name="connsiteX46" fmla="*/ 10942 w 1665432"/>
              <a:gd name="connsiteY46" fmla="*/ 240465 h 1969906"/>
              <a:gd name="connsiteX47" fmla="*/ 11463 w 1665432"/>
              <a:gd name="connsiteY47" fmla="*/ 163853 h 1969906"/>
              <a:gd name="connsiteX48" fmla="*/ 11485 w 1665432"/>
              <a:gd name="connsiteY48" fmla="*/ 160583 h 1969906"/>
              <a:gd name="connsiteX49" fmla="*/ 12164 w 1665432"/>
              <a:gd name="connsiteY49" fmla="*/ 62540 h 1969906"/>
              <a:gd name="connsiteX50" fmla="*/ 12195 w 1665432"/>
              <a:gd name="connsiteY50" fmla="*/ 58221 h 1969906"/>
              <a:gd name="connsiteX51" fmla="*/ 135919 w 1665432"/>
              <a:gd name="connsiteY51" fmla="*/ 0 h 1969906"/>
              <a:gd name="connsiteX52" fmla="*/ 901292 w 1665432"/>
              <a:gd name="connsiteY52" fmla="*/ 57768 h 1969906"/>
              <a:gd name="connsiteX53" fmla="*/ 1461172 w 1665432"/>
              <a:gd name="connsiteY53" fmla="*/ 518337 h 1969906"/>
              <a:gd name="connsiteX54" fmla="*/ 1665432 w 1665432"/>
              <a:gd name="connsiteY54" fmla="*/ 1258209 h 1969906"/>
              <a:gd name="connsiteX55" fmla="*/ 1490182 w 1665432"/>
              <a:gd name="connsiteY55" fmla="*/ 1956794 h 1969906"/>
              <a:gd name="connsiteX56" fmla="*/ 1390868 w 1665432"/>
              <a:gd name="connsiteY56" fmla="*/ 1955410 h 1969906"/>
              <a:gd name="connsiteX57" fmla="*/ 1139333 w 1665432"/>
              <a:gd name="connsiteY57" fmla="*/ 1966646 h 19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65432" h="1969906">
                <a:moveTo>
                  <a:pt x="1079347" y="1969906"/>
                </a:moveTo>
                <a:lnTo>
                  <a:pt x="1000141" y="1966691"/>
                </a:lnTo>
                <a:cubicBezTo>
                  <a:pt x="969598" y="1965166"/>
                  <a:pt x="935483" y="1963323"/>
                  <a:pt x="899450" y="1961572"/>
                </a:cubicBezTo>
                <a:lnTo>
                  <a:pt x="874047" y="1960879"/>
                </a:lnTo>
                <a:lnTo>
                  <a:pt x="850200" y="1950033"/>
                </a:lnTo>
                <a:lnTo>
                  <a:pt x="838168" y="1944560"/>
                </a:lnTo>
                <a:lnTo>
                  <a:pt x="798515" y="1927933"/>
                </a:lnTo>
                <a:lnTo>
                  <a:pt x="754605" y="1909519"/>
                </a:lnTo>
                <a:cubicBezTo>
                  <a:pt x="727056" y="1898688"/>
                  <a:pt x="697698" y="1887815"/>
                  <a:pt x="660186" y="1874223"/>
                </a:cubicBezTo>
                <a:cubicBezTo>
                  <a:pt x="610894" y="1897421"/>
                  <a:pt x="585765" y="1944295"/>
                  <a:pt x="561601" y="1958310"/>
                </a:cubicBezTo>
                <a:lnTo>
                  <a:pt x="559523" y="1959039"/>
                </a:lnTo>
                <a:lnTo>
                  <a:pt x="552550" y="1959261"/>
                </a:lnTo>
                <a:lnTo>
                  <a:pt x="525621" y="1960784"/>
                </a:lnTo>
                <a:lnTo>
                  <a:pt x="515209" y="1958310"/>
                </a:lnTo>
                <a:lnTo>
                  <a:pt x="508721" y="1961739"/>
                </a:lnTo>
                <a:lnTo>
                  <a:pt x="474309" y="1963685"/>
                </a:lnTo>
                <a:lnTo>
                  <a:pt x="468558" y="1955946"/>
                </a:lnTo>
                <a:lnTo>
                  <a:pt x="456630" y="1939894"/>
                </a:lnTo>
                <a:cubicBezTo>
                  <a:pt x="437126" y="1912858"/>
                  <a:pt x="413443" y="1878227"/>
                  <a:pt x="388791" y="1843877"/>
                </a:cubicBezTo>
                <a:lnTo>
                  <a:pt x="373529" y="1823286"/>
                </a:lnTo>
                <a:lnTo>
                  <a:pt x="351488" y="1793547"/>
                </a:lnTo>
                <a:cubicBezTo>
                  <a:pt x="339080" y="1777496"/>
                  <a:pt x="326831" y="1762500"/>
                  <a:pt x="315143" y="1749543"/>
                </a:cubicBezTo>
                <a:cubicBezTo>
                  <a:pt x="283972" y="1714991"/>
                  <a:pt x="247003" y="1681526"/>
                  <a:pt x="211303" y="1650597"/>
                </a:cubicBezTo>
                <a:lnTo>
                  <a:pt x="189652" y="1632048"/>
                </a:lnTo>
                <a:lnTo>
                  <a:pt x="159588" y="1606290"/>
                </a:lnTo>
                <a:cubicBezTo>
                  <a:pt x="143255" y="1592275"/>
                  <a:pt x="128123" y="1579076"/>
                  <a:pt x="115075" y="1566874"/>
                </a:cubicBezTo>
                <a:lnTo>
                  <a:pt x="76465" y="1531426"/>
                </a:lnTo>
                <a:lnTo>
                  <a:pt x="42042" y="1499822"/>
                </a:lnTo>
                <a:cubicBezTo>
                  <a:pt x="31683" y="1490157"/>
                  <a:pt x="22697" y="1481488"/>
                  <a:pt x="15788" y="1474179"/>
                </a:cubicBezTo>
                <a:lnTo>
                  <a:pt x="1993" y="1456691"/>
                </a:lnTo>
                <a:lnTo>
                  <a:pt x="0" y="1434039"/>
                </a:lnTo>
                <a:cubicBezTo>
                  <a:pt x="1631" y="1427093"/>
                  <a:pt x="4410" y="1420448"/>
                  <a:pt x="4893" y="1413199"/>
                </a:cubicBezTo>
                <a:lnTo>
                  <a:pt x="4909" y="1352915"/>
                </a:lnTo>
                <a:lnTo>
                  <a:pt x="4947" y="1332591"/>
                </a:lnTo>
                <a:lnTo>
                  <a:pt x="5095" y="1274275"/>
                </a:lnTo>
                <a:lnTo>
                  <a:pt x="5166" y="1251090"/>
                </a:lnTo>
                <a:lnTo>
                  <a:pt x="5516" y="1159680"/>
                </a:lnTo>
                <a:lnTo>
                  <a:pt x="5523" y="1158195"/>
                </a:lnTo>
                <a:lnTo>
                  <a:pt x="6269" y="1003195"/>
                </a:lnTo>
                <a:lnTo>
                  <a:pt x="6493" y="960548"/>
                </a:lnTo>
                <a:lnTo>
                  <a:pt x="7413" y="795259"/>
                </a:lnTo>
                <a:lnTo>
                  <a:pt x="7433" y="791768"/>
                </a:lnTo>
                <a:lnTo>
                  <a:pt x="8929" y="547561"/>
                </a:lnTo>
                <a:lnTo>
                  <a:pt x="9825" y="407994"/>
                </a:lnTo>
                <a:lnTo>
                  <a:pt x="9897" y="396908"/>
                </a:lnTo>
                <a:lnTo>
                  <a:pt x="10006" y="380525"/>
                </a:lnTo>
                <a:lnTo>
                  <a:pt x="10942" y="240465"/>
                </a:lnTo>
                <a:lnTo>
                  <a:pt x="11463" y="163853"/>
                </a:lnTo>
                <a:lnTo>
                  <a:pt x="11485" y="160583"/>
                </a:lnTo>
                <a:lnTo>
                  <a:pt x="12164" y="62540"/>
                </a:lnTo>
                <a:lnTo>
                  <a:pt x="12195" y="58221"/>
                </a:lnTo>
                <a:lnTo>
                  <a:pt x="135919" y="0"/>
                </a:lnTo>
                <a:lnTo>
                  <a:pt x="901292" y="57768"/>
                </a:lnTo>
                <a:lnTo>
                  <a:pt x="1461172" y="518337"/>
                </a:lnTo>
                <a:lnTo>
                  <a:pt x="1665432" y="1258209"/>
                </a:lnTo>
                <a:lnTo>
                  <a:pt x="1490182" y="1956794"/>
                </a:lnTo>
                <a:lnTo>
                  <a:pt x="1390868" y="1955410"/>
                </a:lnTo>
                <a:cubicBezTo>
                  <a:pt x="1316688" y="1955894"/>
                  <a:pt x="1226440" y="1961451"/>
                  <a:pt x="1139333" y="1966646"/>
                </a:cubicBez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3FAB7C1-C84A-4446-BE83-44740F372570}"/>
              </a:ext>
            </a:extLst>
          </p:cNvPr>
          <p:cNvSpPr/>
          <p:nvPr/>
        </p:nvSpPr>
        <p:spPr>
          <a:xfrm>
            <a:off x="6139667" y="674916"/>
            <a:ext cx="2760891" cy="1998466"/>
          </a:xfrm>
          <a:custGeom>
            <a:avLst/>
            <a:gdLst>
              <a:gd name="connsiteX0" fmla="*/ 1453959 w 2760891"/>
              <a:gd name="connsiteY0" fmla="*/ 1998466 h 1998466"/>
              <a:gd name="connsiteX1" fmla="*/ 753889 w 2760891"/>
              <a:gd name="connsiteY1" fmla="*/ 1910128 h 1998466"/>
              <a:gd name="connsiteX2" fmla="*/ 221665 w 2760891"/>
              <a:gd name="connsiteY2" fmla="*/ 1472310 h 1998466"/>
              <a:gd name="connsiteX3" fmla="*/ 0 w 2760891"/>
              <a:gd name="connsiteY3" fmla="*/ 802410 h 1998466"/>
              <a:gd name="connsiteX4" fmla="*/ 148152 w 2760891"/>
              <a:gd name="connsiteY4" fmla="*/ 79910 h 1998466"/>
              <a:gd name="connsiteX5" fmla="*/ 203568 w 2760891"/>
              <a:gd name="connsiteY5" fmla="*/ 12545 h 1998466"/>
              <a:gd name="connsiteX6" fmla="*/ 711312 w 2760891"/>
              <a:gd name="connsiteY6" fmla="*/ 12545 h 1998466"/>
              <a:gd name="connsiteX7" fmla="*/ 1627966 w 2760891"/>
              <a:gd name="connsiteY7" fmla="*/ 0 h 1998466"/>
              <a:gd name="connsiteX8" fmla="*/ 2544618 w 2760891"/>
              <a:gd name="connsiteY8" fmla="*/ 12545 h 1998466"/>
              <a:gd name="connsiteX9" fmla="*/ 2629467 w 2760891"/>
              <a:gd name="connsiteY9" fmla="*/ 12545 h 1998466"/>
              <a:gd name="connsiteX10" fmla="*/ 2760891 w 2760891"/>
              <a:gd name="connsiteY10" fmla="*/ 409722 h 1998466"/>
              <a:gd name="connsiteX11" fmla="*/ 2612739 w 2760891"/>
              <a:gd name="connsiteY11" fmla="*/ 1132222 h 1998466"/>
              <a:gd name="connsiteX12" fmla="*/ 2134335 w 2760891"/>
              <a:gd name="connsiteY12" fmla="*/ 1713784 h 199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0891" h="1998466">
                <a:moveTo>
                  <a:pt x="1453959" y="1998466"/>
                </a:moveTo>
                <a:lnTo>
                  <a:pt x="753889" y="1910128"/>
                </a:lnTo>
                <a:lnTo>
                  <a:pt x="221665" y="1472310"/>
                </a:lnTo>
                <a:lnTo>
                  <a:pt x="0" y="802410"/>
                </a:lnTo>
                <a:lnTo>
                  <a:pt x="148152" y="79910"/>
                </a:lnTo>
                <a:lnTo>
                  <a:pt x="203568" y="12545"/>
                </a:lnTo>
                <a:lnTo>
                  <a:pt x="711312" y="12545"/>
                </a:lnTo>
                <a:lnTo>
                  <a:pt x="1627966" y="0"/>
                </a:lnTo>
                <a:lnTo>
                  <a:pt x="2544618" y="12545"/>
                </a:lnTo>
                <a:lnTo>
                  <a:pt x="2629467" y="12545"/>
                </a:lnTo>
                <a:lnTo>
                  <a:pt x="2760891" y="409722"/>
                </a:lnTo>
                <a:lnTo>
                  <a:pt x="2612739" y="1132222"/>
                </a:lnTo>
                <a:lnTo>
                  <a:pt x="2134335" y="1713784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7F5B85D-AB3B-4B77-B267-81AF70BEC728}"/>
              </a:ext>
            </a:extLst>
          </p:cNvPr>
          <p:cNvSpPr/>
          <p:nvPr/>
        </p:nvSpPr>
        <p:spPr>
          <a:xfrm>
            <a:off x="6155902" y="1327793"/>
            <a:ext cx="2751774" cy="2167678"/>
          </a:xfrm>
          <a:custGeom>
            <a:avLst/>
            <a:gdLst>
              <a:gd name="connsiteX0" fmla="*/ 1611729 w 2751774"/>
              <a:gd name="connsiteY0" fmla="*/ 2167678 h 2167678"/>
              <a:gd name="connsiteX1" fmla="*/ 1573634 w 2751774"/>
              <a:gd name="connsiteY1" fmla="*/ 2163510 h 2167678"/>
              <a:gd name="connsiteX2" fmla="*/ 1457653 w 2751774"/>
              <a:gd name="connsiteY2" fmla="*/ 2166410 h 2167678"/>
              <a:gd name="connsiteX3" fmla="*/ 1051718 w 2751774"/>
              <a:gd name="connsiteY3" fmla="*/ 2151912 h 2167678"/>
              <a:gd name="connsiteX4" fmla="*/ 800184 w 2751774"/>
              <a:gd name="connsiteY4" fmla="*/ 2163148 h 2167678"/>
              <a:gd name="connsiteX5" fmla="*/ 740198 w 2751774"/>
              <a:gd name="connsiteY5" fmla="*/ 2166408 h 2167678"/>
              <a:gd name="connsiteX6" fmla="*/ 660992 w 2751774"/>
              <a:gd name="connsiteY6" fmla="*/ 2163194 h 2167678"/>
              <a:gd name="connsiteX7" fmla="*/ 560301 w 2751774"/>
              <a:gd name="connsiteY7" fmla="*/ 2158075 h 2167678"/>
              <a:gd name="connsiteX8" fmla="*/ 534898 w 2751774"/>
              <a:gd name="connsiteY8" fmla="*/ 2157382 h 2167678"/>
              <a:gd name="connsiteX9" fmla="*/ 499019 w 2751774"/>
              <a:gd name="connsiteY9" fmla="*/ 2141063 h 2167678"/>
              <a:gd name="connsiteX10" fmla="*/ 321037 w 2751774"/>
              <a:gd name="connsiteY10" fmla="*/ 2070725 h 2167678"/>
              <a:gd name="connsiteX11" fmla="*/ 262321 w 2751774"/>
              <a:gd name="connsiteY11" fmla="*/ 2116213 h 2167678"/>
              <a:gd name="connsiteX12" fmla="*/ 250394 w 2751774"/>
              <a:gd name="connsiteY12" fmla="*/ 2129045 h 2167678"/>
              <a:gd name="connsiteX13" fmla="*/ 0 w 2751774"/>
              <a:gd name="connsiteY13" fmla="*/ 1485815 h 2167678"/>
              <a:gd name="connsiteX14" fmla="*/ 107485 w 2751774"/>
              <a:gd name="connsiteY14" fmla="*/ 784565 h 2167678"/>
              <a:gd name="connsiteX15" fmla="*/ 554895 w 2751774"/>
              <a:gd name="connsiteY15" fmla="*/ 240681 h 2167678"/>
              <a:gd name="connsiteX16" fmla="*/ 1222261 w 2751774"/>
              <a:gd name="connsiteY16" fmla="*/ 0 h 2167678"/>
              <a:gd name="connsiteX17" fmla="*/ 1930782 w 2751774"/>
              <a:gd name="connsiteY17" fmla="*/ 126878 h 2167678"/>
              <a:gd name="connsiteX18" fmla="*/ 2490662 w 2751774"/>
              <a:gd name="connsiteY18" fmla="*/ 587447 h 2167678"/>
              <a:gd name="connsiteX19" fmla="*/ 2751774 w 2751774"/>
              <a:gd name="connsiteY19" fmla="*/ 1258209 h 2167678"/>
              <a:gd name="connsiteX20" fmla="*/ 2644289 w 2751774"/>
              <a:gd name="connsiteY20" fmla="*/ 1959459 h 2167678"/>
              <a:gd name="connsiteX21" fmla="*/ 2474442 w 2751774"/>
              <a:gd name="connsiteY21" fmla="*/ 2165929 h 2167678"/>
              <a:gd name="connsiteX22" fmla="*/ 2423273 w 2751774"/>
              <a:gd name="connsiteY22" fmla="*/ 2163148 h 2167678"/>
              <a:gd name="connsiteX23" fmla="*/ 2171739 w 2751774"/>
              <a:gd name="connsiteY23" fmla="*/ 2151913 h 2167678"/>
              <a:gd name="connsiteX24" fmla="*/ 1765806 w 2751774"/>
              <a:gd name="connsiteY24" fmla="*/ 2166411 h 2167678"/>
              <a:gd name="connsiteX25" fmla="*/ 1649824 w 2751774"/>
              <a:gd name="connsiteY25" fmla="*/ 2163510 h 216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51774" h="2167678">
                <a:moveTo>
                  <a:pt x="1611729" y="2167678"/>
                </a:moveTo>
                <a:lnTo>
                  <a:pt x="1573634" y="2163510"/>
                </a:lnTo>
                <a:cubicBezTo>
                  <a:pt x="1521925" y="2159644"/>
                  <a:pt x="1544638" y="2168344"/>
                  <a:pt x="1457653" y="2166410"/>
                </a:cubicBezTo>
                <a:cubicBezTo>
                  <a:pt x="1370666" y="2164478"/>
                  <a:pt x="1200077" y="2150947"/>
                  <a:pt x="1051718" y="2151912"/>
                </a:cubicBezTo>
                <a:cubicBezTo>
                  <a:pt x="977539" y="2152396"/>
                  <a:pt x="887291" y="2157953"/>
                  <a:pt x="800184" y="2163148"/>
                </a:cubicBezTo>
                <a:lnTo>
                  <a:pt x="740198" y="2166408"/>
                </a:lnTo>
                <a:lnTo>
                  <a:pt x="660992" y="2163194"/>
                </a:lnTo>
                <a:cubicBezTo>
                  <a:pt x="630449" y="2161668"/>
                  <a:pt x="596334" y="2159826"/>
                  <a:pt x="560301" y="2158075"/>
                </a:cubicBezTo>
                <a:lnTo>
                  <a:pt x="534898" y="2157382"/>
                </a:lnTo>
                <a:lnTo>
                  <a:pt x="499019" y="2141063"/>
                </a:lnTo>
                <a:cubicBezTo>
                  <a:pt x="438468" y="2114218"/>
                  <a:pt x="396062" y="2097910"/>
                  <a:pt x="321037" y="2070725"/>
                </a:cubicBezTo>
                <a:cubicBezTo>
                  <a:pt x="296391" y="2082324"/>
                  <a:pt x="277786" y="2099842"/>
                  <a:pt x="262321" y="2116213"/>
                </a:cubicBezTo>
                <a:lnTo>
                  <a:pt x="250394" y="2129045"/>
                </a:lnTo>
                <a:lnTo>
                  <a:pt x="0" y="1485815"/>
                </a:lnTo>
                <a:lnTo>
                  <a:pt x="107485" y="784565"/>
                </a:lnTo>
                <a:lnTo>
                  <a:pt x="554895" y="240681"/>
                </a:lnTo>
                <a:lnTo>
                  <a:pt x="1222261" y="0"/>
                </a:lnTo>
                <a:lnTo>
                  <a:pt x="1930782" y="126878"/>
                </a:lnTo>
                <a:lnTo>
                  <a:pt x="2490662" y="587447"/>
                </a:lnTo>
                <a:lnTo>
                  <a:pt x="2751774" y="1258209"/>
                </a:lnTo>
                <a:lnTo>
                  <a:pt x="2644289" y="1959459"/>
                </a:lnTo>
                <a:lnTo>
                  <a:pt x="2474442" y="2165929"/>
                </a:lnTo>
                <a:lnTo>
                  <a:pt x="2423273" y="2163148"/>
                </a:lnTo>
                <a:cubicBezTo>
                  <a:pt x="2336166" y="2157953"/>
                  <a:pt x="2245919" y="2152396"/>
                  <a:pt x="2171739" y="2151913"/>
                </a:cubicBezTo>
                <a:cubicBezTo>
                  <a:pt x="2023381" y="2150947"/>
                  <a:pt x="1852791" y="2164477"/>
                  <a:pt x="1765806" y="2166411"/>
                </a:cubicBezTo>
                <a:cubicBezTo>
                  <a:pt x="1678819" y="2168343"/>
                  <a:pt x="1701532" y="2159645"/>
                  <a:pt x="1649824" y="2163510"/>
                </a:cubicBez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0C16FA0-CAC0-411F-8B8D-F4312B1EC8B1}"/>
              </a:ext>
            </a:extLst>
          </p:cNvPr>
          <p:cNvSpPr/>
          <p:nvPr/>
        </p:nvSpPr>
        <p:spPr>
          <a:xfrm>
            <a:off x="7667154" y="1558086"/>
            <a:ext cx="2052550" cy="1936116"/>
          </a:xfrm>
          <a:custGeom>
            <a:avLst/>
            <a:gdLst>
              <a:gd name="connsiteX0" fmla="*/ 972008 w 2052550"/>
              <a:gd name="connsiteY0" fmla="*/ 1936116 h 1936116"/>
              <a:gd name="connsiteX1" fmla="*/ 912022 w 2052550"/>
              <a:gd name="connsiteY1" fmla="*/ 1932856 h 1936116"/>
              <a:gd name="connsiteX2" fmla="*/ 660488 w 2052550"/>
              <a:gd name="connsiteY2" fmla="*/ 1921621 h 1936116"/>
              <a:gd name="connsiteX3" fmla="*/ 434506 w 2052550"/>
              <a:gd name="connsiteY3" fmla="*/ 1927782 h 1936116"/>
              <a:gd name="connsiteX4" fmla="*/ 379259 w 2052550"/>
              <a:gd name="connsiteY4" fmla="*/ 1930591 h 1936116"/>
              <a:gd name="connsiteX5" fmla="*/ 298343 w 2052550"/>
              <a:gd name="connsiteY5" fmla="*/ 1864027 h 1936116"/>
              <a:gd name="connsiteX6" fmla="*/ 0 w 2052550"/>
              <a:gd name="connsiteY6" fmla="*/ 1238526 h 1936116"/>
              <a:gd name="connsiteX7" fmla="*/ 43005 w 2052550"/>
              <a:gd name="connsiteY7" fmla="*/ 615660 h 1936116"/>
              <a:gd name="connsiteX8" fmla="*/ 415951 w 2052550"/>
              <a:gd name="connsiteY8" fmla="*/ 162296 h 1936116"/>
              <a:gd name="connsiteX9" fmla="*/ 1018836 w 2052550"/>
              <a:gd name="connsiteY9" fmla="*/ 0 h 1936116"/>
              <a:gd name="connsiteX10" fmla="*/ 1690126 w 2052550"/>
              <a:gd name="connsiteY10" fmla="*/ 172137 h 1936116"/>
              <a:gd name="connsiteX11" fmla="*/ 2042097 w 2052550"/>
              <a:gd name="connsiteY11" fmla="*/ 461676 h 1936116"/>
              <a:gd name="connsiteX12" fmla="*/ 2042295 w 2052550"/>
              <a:gd name="connsiteY12" fmla="*/ 492334 h 1936116"/>
              <a:gd name="connsiteX13" fmla="*/ 2046464 w 2052550"/>
              <a:gd name="connsiteY13" fmla="*/ 1379409 h 1936116"/>
              <a:gd name="connsiteX14" fmla="*/ 2049364 w 2052550"/>
              <a:gd name="connsiteY14" fmla="*/ 1422902 h 1936116"/>
              <a:gd name="connsiteX15" fmla="*/ 1936281 w 2052550"/>
              <a:gd name="connsiteY15" fmla="*/ 1533084 h 1936116"/>
              <a:gd name="connsiteX16" fmla="*/ 1736214 w 2052550"/>
              <a:gd name="connsiteY16" fmla="*/ 1715753 h 1936116"/>
              <a:gd name="connsiteX17" fmla="*/ 1594726 w 2052550"/>
              <a:gd name="connsiteY17" fmla="*/ 1906104 h 1936116"/>
              <a:gd name="connsiteX18" fmla="*/ 1577047 w 2052550"/>
              <a:gd name="connsiteY18" fmla="*/ 1929895 h 1936116"/>
              <a:gd name="connsiteX19" fmla="*/ 1545328 w 2052550"/>
              <a:gd name="connsiteY19" fmla="*/ 1928102 h 1936116"/>
              <a:gd name="connsiteX20" fmla="*/ 1542635 w 2052550"/>
              <a:gd name="connsiteY20" fmla="*/ 1927949 h 1936116"/>
              <a:gd name="connsiteX21" fmla="*/ 1536146 w 2052550"/>
              <a:gd name="connsiteY21" fmla="*/ 1924520 h 1936116"/>
              <a:gd name="connsiteX22" fmla="*/ 1536146 w 2052550"/>
              <a:gd name="connsiteY22" fmla="*/ 1924521 h 1936116"/>
              <a:gd name="connsiteX23" fmla="*/ 1536145 w 2052550"/>
              <a:gd name="connsiteY23" fmla="*/ 1924520 h 1936116"/>
              <a:gd name="connsiteX24" fmla="*/ 1525734 w 2052550"/>
              <a:gd name="connsiteY24" fmla="*/ 1926993 h 1936116"/>
              <a:gd name="connsiteX25" fmla="*/ 1498806 w 2052550"/>
              <a:gd name="connsiteY25" fmla="*/ 1925471 h 1936116"/>
              <a:gd name="connsiteX26" fmla="*/ 1491832 w 2052550"/>
              <a:gd name="connsiteY26" fmla="*/ 1925249 h 1936116"/>
              <a:gd name="connsiteX27" fmla="*/ 1489754 w 2052550"/>
              <a:gd name="connsiteY27" fmla="*/ 1924520 h 1936116"/>
              <a:gd name="connsiteX28" fmla="*/ 1476914 w 2052550"/>
              <a:gd name="connsiteY28" fmla="*/ 1913660 h 1936116"/>
              <a:gd name="connsiteX29" fmla="*/ 1471088 w 2052550"/>
              <a:gd name="connsiteY29" fmla="*/ 1908732 h 1936116"/>
              <a:gd name="connsiteX30" fmla="*/ 1423971 w 2052550"/>
              <a:gd name="connsiteY30" fmla="*/ 1861388 h 1936116"/>
              <a:gd name="connsiteX31" fmla="*/ 1410364 w 2052550"/>
              <a:gd name="connsiteY31" fmla="*/ 1852695 h 1936116"/>
              <a:gd name="connsiteX32" fmla="*/ 1391170 w 2052550"/>
              <a:gd name="connsiteY32" fmla="*/ 1840433 h 1936116"/>
              <a:gd name="connsiteX33" fmla="*/ 1213188 w 2052550"/>
              <a:gd name="connsiteY33" fmla="*/ 1910770 h 1936116"/>
              <a:gd name="connsiteX34" fmla="*/ 1177309 w 2052550"/>
              <a:gd name="connsiteY34" fmla="*/ 1927089 h 1936116"/>
              <a:gd name="connsiteX35" fmla="*/ 1151905 w 2052550"/>
              <a:gd name="connsiteY35" fmla="*/ 1927782 h 1936116"/>
              <a:gd name="connsiteX36" fmla="*/ 1078040 w 2052550"/>
              <a:gd name="connsiteY36" fmla="*/ 1931538 h 1936116"/>
              <a:gd name="connsiteX37" fmla="*/ 1051215 w 2052550"/>
              <a:gd name="connsiteY37" fmla="*/ 1932901 h 1936116"/>
              <a:gd name="connsiteX38" fmla="*/ 1017603 w 2052550"/>
              <a:gd name="connsiteY38" fmla="*/ 1934266 h 193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52550" h="1936116">
                <a:moveTo>
                  <a:pt x="972008" y="1936116"/>
                </a:moveTo>
                <a:lnTo>
                  <a:pt x="912022" y="1932856"/>
                </a:lnTo>
                <a:cubicBezTo>
                  <a:pt x="824915" y="1927661"/>
                  <a:pt x="734667" y="1922104"/>
                  <a:pt x="660488" y="1921621"/>
                </a:cubicBezTo>
                <a:cubicBezTo>
                  <a:pt x="586309" y="1921137"/>
                  <a:pt x="506572" y="1924279"/>
                  <a:pt x="434506" y="1927782"/>
                </a:cubicBezTo>
                <a:lnTo>
                  <a:pt x="379259" y="1930591"/>
                </a:lnTo>
                <a:lnTo>
                  <a:pt x="298343" y="1864027"/>
                </a:lnTo>
                <a:lnTo>
                  <a:pt x="0" y="1238526"/>
                </a:lnTo>
                <a:lnTo>
                  <a:pt x="43005" y="615660"/>
                </a:lnTo>
                <a:lnTo>
                  <a:pt x="415951" y="162296"/>
                </a:lnTo>
                <a:lnTo>
                  <a:pt x="1018836" y="0"/>
                </a:lnTo>
                <a:lnTo>
                  <a:pt x="1690126" y="172137"/>
                </a:lnTo>
                <a:lnTo>
                  <a:pt x="2042097" y="461676"/>
                </a:lnTo>
                <a:lnTo>
                  <a:pt x="2042295" y="492334"/>
                </a:lnTo>
                <a:cubicBezTo>
                  <a:pt x="2044530" y="842996"/>
                  <a:pt x="2046705" y="1230808"/>
                  <a:pt x="2046464" y="1379409"/>
                </a:cubicBezTo>
                <a:cubicBezTo>
                  <a:pt x="2047430" y="1393906"/>
                  <a:pt x="2057578" y="1405987"/>
                  <a:pt x="2049364" y="1422902"/>
                </a:cubicBezTo>
                <a:cubicBezTo>
                  <a:pt x="2041148" y="1439816"/>
                  <a:pt x="1988472" y="1484275"/>
                  <a:pt x="1936281" y="1533084"/>
                </a:cubicBezTo>
                <a:cubicBezTo>
                  <a:pt x="1884090" y="1581894"/>
                  <a:pt x="1798553" y="1646648"/>
                  <a:pt x="1736214" y="1715753"/>
                </a:cubicBezTo>
                <a:cubicBezTo>
                  <a:pt x="1689460" y="1767582"/>
                  <a:pt x="1633735" y="1852031"/>
                  <a:pt x="1594726" y="1906104"/>
                </a:cubicBezTo>
                <a:lnTo>
                  <a:pt x="1577047" y="1929895"/>
                </a:lnTo>
                <a:lnTo>
                  <a:pt x="1545328" y="1928102"/>
                </a:lnTo>
                <a:lnTo>
                  <a:pt x="1542635" y="1927949"/>
                </a:lnTo>
                <a:lnTo>
                  <a:pt x="1536146" y="1924520"/>
                </a:lnTo>
                <a:lnTo>
                  <a:pt x="1536146" y="1924521"/>
                </a:lnTo>
                <a:lnTo>
                  <a:pt x="1536145" y="1924520"/>
                </a:lnTo>
                <a:lnTo>
                  <a:pt x="1525734" y="1926993"/>
                </a:lnTo>
                <a:lnTo>
                  <a:pt x="1498806" y="1925471"/>
                </a:lnTo>
                <a:lnTo>
                  <a:pt x="1491832" y="1925249"/>
                </a:lnTo>
                <a:lnTo>
                  <a:pt x="1489754" y="1924520"/>
                </a:lnTo>
                <a:lnTo>
                  <a:pt x="1476914" y="1913660"/>
                </a:lnTo>
                <a:lnTo>
                  <a:pt x="1471088" y="1908732"/>
                </a:lnTo>
                <a:cubicBezTo>
                  <a:pt x="1458040" y="1895276"/>
                  <a:pt x="1443301" y="1877139"/>
                  <a:pt x="1423971" y="1861388"/>
                </a:cubicBezTo>
                <a:lnTo>
                  <a:pt x="1410364" y="1852695"/>
                </a:lnTo>
                <a:lnTo>
                  <a:pt x="1391170" y="1840433"/>
                </a:lnTo>
                <a:cubicBezTo>
                  <a:pt x="1316145" y="1867617"/>
                  <a:pt x="1273739" y="1883926"/>
                  <a:pt x="1213188" y="1910770"/>
                </a:cubicBezTo>
                <a:lnTo>
                  <a:pt x="1177309" y="1927089"/>
                </a:lnTo>
                <a:lnTo>
                  <a:pt x="1151905" y="1927782"/>
                </a:lnTo>
                <a:lnTo>
                  <a:pt x="1078040" y="1931538"/>
                </a:lnTo>
                <a:lnTo>
                  <a:pt x="1051215" y="1932901"/>
                </a:lnTo>
                <a:lnTo>
                  <a:pt x="1017603" y="1934266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045A0A0-CE94-4E7A-A871-52F40F060B7F}"/>
              </a:ext>
            </a:extLst>
          </p:cNvPr>
          <p:cNvSpPr/>
          <p:nvPr/>
        </p:nvSpPr>
        <p:spPr>
          <a:xfrm>
            <a:off x="7876329" y="678406"/>
            <a:ext cx="1835384" cy="1909516"/>
          </a:xfrm>
          <a:custGeom>
            <a:avLst/>
            <a:gdLst>
              <a:gd name="connsiteX0" fmla="*/ 1453959 w 1835384"/>
              <a:gd name="connsiteY0" fmla="*/ 1909516 h 1909516"/>
              <a:gd name="connsiteX1" fmla="*/ 753889 w 1835384"/>
              <a:gd name="connsiteY1" fmla="*/ 1821178 h 1909516"/>
              <a:gd name="connsiteX2" fmla="*/ 221665 w 1835384"/>
              <a:gd name="connsiteY2" fmla="*/ 1383360 h 1909516"/>
              <a:gd name="connsiteX3" fmla="*/ 0 w 1835384"/>
              <a:gd name="connsiteY3" fmla="*/ 713460 h 1909516"/>
              <a:gd name="connsiteX4" fmla="*/ 146298 w 1835384"/>
              <a:gd name="connsiteY4" fmla="*/ 0 h 1909516"/>
              <a:gd name="connsiteX5" fmla="*/ 756576 w 1835384"/>
              <a:gd name="connsiteY5" fmla="*/ 8352 h 1909516"/>
              <a:gd name="connsiteX6" fmla="*/ 807956 w 1835384"/>
              <a:gd name="connsiteY6" fmla="*/ 9055 h 1909516"/>
              <a:gd name="connsiteX7" fmla="*/ 1384960 w 1835384"/>
              <a:gd name="connsiteY7" fmla="*/ 9056 h 1909516"/>
              <a:gd name="connsiteX8" fmla="*/ 1469047 w 1835384"/>
              <a:gd name="connsiteY8" fmla="*/ 14854 h 1909516"/>
              <a:gd name="connsiteX9" fmla="*/ 1475315 w 1835384"/>
              <a:gd name="connsiteY9" fmla="*/ 14192 h 1909516"/>
              <a:gd name="connsiteX10" fmla="*/ 1480851 w 1835384"/>
              <a:gd name="connsiteY10" fmla="*/ 13608 h 1909516"/>
              <a:gd name="connsiteX11" fmla="*/ 1487714 w 1835384"/>
              <a:gd name="connsiteY11" fmla="*/ 10686 h 1909516"/>
              <a:gd name="connsiteX12" fmla="*/ 1489614 w 1835384"/>
              <a:gd name="connsiteY12" fmla="*/ 10667 h 1909516"/>
              <a:gd name="connsiteX13" fmla="*/ 1499017 w 1835384"/>
              <a:gd name="connsiteY13" fmla="*/ 10574 h 1909516"/>
              <a:gd name="connsiteX14" fmla="*/ 1524139 w 1835384"/>
              <a:gd name="connsiteY14" fmla="*/ 17755 h 1909516"/>
              <a:gd name="connsiteX15" fmla="*/ 1750301 w 1835384"/>
              <a:gd name="connsiteY15" fmla="*/ 113439 h 1909516"/>
              <a:gd name="connsiteX16" fmla="*/ 1787815 w 1835384"/>
              <a:gd name="connsiteY16" fmla="*/ 192995 h 1909516"/>
              <a:gd name="connsiteX17" fmla="*/ 1798601 w 1835384"/>
              <a:gd name="connsiteY17" fmla="*/ 210237 h 1909516"/>
              <a:gd name="connsiteX18" fmla="*/ 1797575 w 1835384"/>
              <a:gd name="connsiteY18" fmla="*/ 214922 h 1909516"/>
              <a:gd name="connsiteX19" fmla="*/ 1787428 w 1835384"/>
              <a:gd name="connsiteY19" fmla="*/ 274362 h 1909516"/>
              <a:gd name="connsiteX20" fmla="*/ 1808902 w 1835384"/>
              <a:gd name="connsiteY20" fmla="*/ 312872 h 1909516"/>
              <a:gd name="connsiteX21" fmla="*/ 1825736 w 1835384"/>
              <a:gd name="connsiteY21" fmla="*/ 338288 h 1909516"/>
              <a:gd name="connsiteX22" fmla="*/ 1828143 w 1835384"/>
              <a:gd name="connsiteY22" fmla="*/ 360905 h 1909516"/>
              <a:gd name="connsiteX23" fmla="*/ 1828589 w 1835384"/>
              <a:gd name="connsiteY23" fmla="*/ 707841 h 1909516"/>
              <a:gd name="connsiteX24" fmla="*/ 1830704 w 1835384"/>
              <a:gd name="connsiteY24" fmla="*/ 1007767 h 1909516"/>
              <a:gd name="connsiteX25" fmla="*/ 1831652 w 1835384"/>
              <a:gd name="connsiteY25" fmla="*/ 1147666 h 1909516"/>
              <a:gd name="connsiteX26" fmla="*/ 1831702 w 1835384"/>
              <a:gd name="connsiteY26" fmla="*/ 1155189 h 1909516"/>
              <a:gd name="connsiteX27" fmla="*/ 1832603 w 1835384"/>
              <a:gd name="connsiteY27" fmla="*/ 1292051 h 1909516"/>
              <a:gd name="connsiteX28" fmla="*/ 1832782 w 1835384"/>
              <a:gd name="connsiteY28" fmla="*/ 1319589 h 1909516"/>
              <a:gd name="connsiteX29" fmla="*/ 1833314 w 1835384"/>
              <a:gd name="connsiteY29" fmla="*/ 1403581 h 1909516"/>
              <a:gd name="connsiteX30" fmla="*/ 1834650 w 1835384"/>
              <a:gd name="connsiteY30" fmla="*/ 1621415 h 1909516"/>
              <a:gd name="connsiteX31" fmla="*/ 1834748 w 1835384"/>
              <a:gd name="connsiteY31" fmla="*/ 1637659 h 1909516"/>
              <a:gd name="connsiteX32" fmla="*/ 1835384 w 1835384"/>
              <a:gd name="connsiteY32" fmla="*/ 1749920 h 19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35384" h="1909516">
                <a:moveTo>
                  <a:pt x="1453959" y="1909516"/>
                </a:moveTo>
                <a:lnTo>
                  <a:pt x="753889" y="1821178"/>
                </a:lnTo>
                <a:lnTo>
                  <a:pt x="221665" y="1383360"/>
                </a:lnTo>
                <a:lnTo>
                  <a:pt x="0" y="713460"/>
                </a:lnTo>
                <a:lnTo>
                  <a:pt x="146298" y="0"/>
                </a:lnTo>
                <a:lnTo>
                  <a:pt x="756576" y="8352"/>
                </a:lnTo>
                <a:lnTo>
                  <a:pt x="807956" y="9055"/>
                </a:lnTo>
                <a:lnTo>
                  <a:pt x="1384960" y="9056"/>
                </a:lnTo>
                <a:lnTo>
                  <a:pt x="1469047" y="14854"/>
                </a:lnTo>
                <a:lnTo>
                  <a:pt x="1475315" y="14192"/>
                </a:lnTo>
                <a:lnTo>
                  <a:pt x="1480851" y="13608"/>
                </a:lnTo>
                <a:cubicBezTo>
                  <a:pt x="1483441" y="12664"/>
                  <a:pt x="1485208" y="11441"/>
                  <a:pt x="1487714" y="10686"/>
                </a:cubicBezTo>
                <a:lnTo>
                  <a:pt x="1489614" y="10667"/>
                </a:lnTo>
                <a:lnTo>
                  <a:pt x="1499017" y="10574"/>
                </a:lnTo>
                <a:cubicBezTo>
                  <a:pt x="1504567" y="11503"/>
                  <a:pt x="1512420" y="13647"/>
                  <a:pt x="1524139" y="17755"/>
                </a:cubicBezTo>
                <a:cubicBezTo>
                  <a:pt x="1571014" y="34184"/>
                  <a:pt x="1698110" y="86860"/>
                  <a:pt x="1750301" y="113439"/>
                </a:cubicBezTo>
                <a:cubicBezTo>
                  <a:pt x="1756101" y="139293"/>
                  <a:pt x="1771927" y="167321"/>
                  <a:pt x="1787815" y="192995"/>
                </a:cubicBezTo>
                <a:lnTo>
                  <a:pt x="1798601" y="210237"/>
                </a:lnTo>
                <a:lnTo>
                  <a:pt x="1797575" y="214922"/>
                </a:lnTo>
                <a:cubicBezTo>
                  <a:pt x="1801200" y="248025"/>
                  <a:pt x="1781628" y="252133"/>
                  <a:pt x="1787428" y="274362"/>
                </a:cubicBezTo>
                <a:cubicBezTo>
                  <a:pt x="1790326" y="285478"/>
                  <a:pt x="1799447" y="299432"/>
                  <a:pt x="1808902" y="312872"/>
                </a:cubicBezTo>
                <a:lnTo>
                  <a:pt x="1825736" y="338288"/>
                </a:lnTo>
                <a:lnTo>
                  <a:pt x="1828143" y="360905"/>
                </a:lnTo>
                <a:cubicBezTo>
                  <a:pt x="1837496" y="456802"/>
                  <a:pt x="1826474" y="423688"/>
                  <a:pt x="1828589" y="707841"/>
                </a:cubicBezTo>
                <a:cubicBezTo>
                  <a:pt x="1828589" y="707841"/>
                  <a:pt x="1829485" y="830307"/>
                  <a:pt x="1830704" y="1007767"/>
                </a:cubicBezTo>
                <a:lnTo>
                  <a:pt x="1831652" y="1147666"/>
                </a:lnTo>
                <a:lnTo>
                  <a:pt x="1831702" y="1155189"/>
                </a:lnTo>
                <a:lnTo>
                  <a:pt x="1832603" y="1292051"/>
                </a:lnTo>
                <a:lnTo>
                  <a:pt x="1832782" y="1319589"/>
                </a:lnTo>
                <a:lnTo>
                  <a:pt x="1833314" y="1403581"/>
                </a:lnTo>
                <a:lnTo>
                  <a:pt x="1834650" y="1621415"/>
                </a:lnTo>
                <a:lnTo>
                  <a:pt x="1834748" y="1637659"/>
                </a:lnTo>
                <a:lnTo>
                  <a:pt x="1835384" y="1749920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9955830-5F17-451E-A9AF-8ECD7C51B073}"/>
              </a:ext>
            </a:extLst>
          </p:cNvPr>
          <p:cNvSpPr/>
          <p:nvPr/>
        </p:nvSpPr>
        <p:spPr>
          <a:xfrm rot="10800000" flipV="1">
            <a:off x="5815560" y="674916"/>
            <a:ext cx="3904144" cy="2820557"/>
          </a:xfrm>
          <a:custGeom>
            <a:avLst/>
            <a:gdLst>
              <a:gd name="connsiteX0" fmla="*/ 1895712 w 3791423"/>
              <a:gd name="connsiteY0" fmla="*/ 0 h 2739122"/>
              <a:gd name="connsiteX1" fmla="*/ 1005524 w 3791423"/>
              <a:gd name="connsiteY1" fmla="*/ 12183 h 2739122"/>
              <a:gd name="connsiteX2" fmla="*/ 445178 w 3791423"/>
              <a:gd name="connsiteY2" fmla="*/ 12183 h 2739122"/>
              <a:gd name="connsiteX3" fmla="*/ 363519 w 3791423"/>
              <a:gd name="connsiteY3" fmla="*/ 17814 h 2739122"/>
              <a:gd name="connsiteX4" fmla="*/ 310019 w 3791423"/>
              <a:gd name="connsiteY4" fmla="*/ 20631 h 2739122"/>
              <a:gd name="connsiteX5" fmla="*/ 90385 w 3791423"/>
              <a:gd name="connsiteY5" fmla="*/ 113552 h 2739122"/>
              <a:gd name="connsiteX6" fmla="*/ 53956 w 3791423"/>
              <a:gd name="connsiteY6" fmla="*/ 190811 h 2739122"/>
              <a:gd name="connsiteX7" fmla="*/ 43480 w 3791423"/>
              <a:gd name="connsiteY7" fmla="*/ 207557 h 2739122"/>
              <a:gd name="connsiteX8" fmla="*/ 44476 w 3791423"/>
              <a:gd name="connsiteY8" fmla="*/ 212105 h 2739122"/>
              <a:gd name="connsiteX9" fmla="*/ 54332 w 3791423"/>
              <a:gd name="connsiteY9" fmla="*/ 269830 h 2739122"/>
              <a:gd name="connsiteX10" fmla="*/ 33477 w 3791423"/>
              <a:gd name="connsiteY10" fmla="*/ 307228 h 2739122"/>
              <a:gd name="connsiteX11" fmla="*/ 17129 w 3791423"/>
              <a:gd name="connsiteY11" fmla="*/ 331908 h 2739122"/>
              <a:gd name="connsiteX12" fmla="*/ 14791 w 3791423"/>
              <a:gd name="connsiteY12" fmla="*/ 353874 h 2739122"/>
              <a:gd name="connsiteX13" fmla="*/ 14358 w 3791423"/>
              <a:gd name="connsiteY13" fmla="*/ 690794 h 2739122"/>
              <a:gd name="connsiteX14" fmla="*/ 5911 w 3791423"/>
              <a:gd name="connsiteY14" fmla="*/ 2197254 h 2739122"/>
              <a:gd name="connsiteX15" fmla="*/ 3095 w 3791423"/>
              <a:gd name="connsiteY15" fmla="*/ 2239491 h 2739122"/>
              <a:gd name="connsiteX16" fmla="*/ 112912 w 3791423"/>
              <a:gd name="connsiteY16" fmla="*/ 2346492 h 2739122"/>
              <a:gd name="connsiteX17" fmla="*/ 307203 w 3791423"/>
              <a:gd name="connsiteY17" fmla="*/ 2523888 h 2739122"/>
              <a:gd name="connsiteX18" fmla="*/ 444605 w 3791423"/>
              <a:gd name="connsiteY18" fmla="*/ 2708742 h 2739122"/>
              <a:gd name="connsiteX19" fmla="*/ 461774 w 3791423"/>
              <a:gd name="connsiteY19" fmla="*/ 2731847 h 2739122"/>
              <a:gd name="connsiteX20" fmla="*/ 495193 w 3791423"/>
              <a:gd name="connsiteY20" fmla="*/ 2729957 h 2739122"/>
              <a:gd name="connsiteX21" fmla="*/ 501494 w 3791423"/>
              <a:gd name="connsiteY21" fmla="*/ 2726627 h 2739122"/>
              <a:gd name="connsiteX22" fmla="*/ 511605 w 3791423"/>
              <a:gd name="connsiteY22" fmla="*/ 2729029 h 2739122"/>
              <a:gd name="connsiteX23" fmla="*/ 537756 w 3791423"/>
              <a:gd name="connsiteY23" fmla="*/ 2727551 h 2739122"/>
              <a:gd name="connsiteX24" fmla="*/ 544529 w 3791423"/>
              <a:gd name="connsiteY24" fmla="*/ 2727335 h 2739122"/>
              <a:gd name="connsiteX25" fmla="*/ 546547 w 3791423"/>
              <a:gd name="connsiteY25" fmla="*/ 2726627 h 2739122"/>
              <a:gd name="connsiteX26" fmla="*/ 642285 w 3791423"/>
              <a:gd name="connsiteY26" fmla="*/ 2644968 h 2739122"/>
              <a:gd name="connsiteX27" fmla="*/ 815128 w 3791423"/>
              <a:gd name="connsiteY27" fmla="*/ 2713274 h 2739122"/>
              <a:gd name="connsiteX28" fmla="*/ 849971 w 3791423"/>
              <a:gd name="connsiteY28" fmla="*/ 2729122 h 2739122"/>
              <a:gd name="connsiteX29" fmla="*/ 874641 w 3791423"/>
              <a:gd name="connsiteY29" fmla="*/ 2729795 h 2739122"/>
              <a:gd name="connsiteX30" fmla="*/ 972425 w 3791423"/>
              <a:gd name="connsiteY30" fmla="*/ 2734766 h 2739122"/>
              <a:gd name="connsiteX31" fmla="*/ 1049344 w 3791423"/>
              <a:gd name="connsiteY31" fmla="*/ 2737888 h 2739122"/>
              <a:gd name="connsiteX32" fmla="*/ 1107598 w 3791423"/>
              <a:gd name="connsiteY32" fmla="*/ 2734722 h 2739122"/>
              <a:gd name="connsiteX33" fmla="*/ 1351870 w 3791423"/>
              <a:gd name="connsiteY33" fmla="*/ 2723811 h 2739122"/>
              <a:gd name="connsiteX34" fmla="*/ 1746084 w 3791423"/>
              <a:gd name="connsiteY34" fmla="*/ 2737890 h 2739122"/>
              <a:gd name="connsiteX35" fmla="*/ 1858716 w 3791423"/>
              <a:gd name="connsiteY35" fmla="*/ 2735074 h 2739122"/>
              <a:gd name="connsiteX36" fmla="*/ 1895712 w 3791423"/>
              <a:gd name="connsiteY36" fmla="*/ 2739122 h 2739122"/>
              <a:gd name="connsiteX37" fmla="*/ 1932707 w 3791423"/>
              <a:gd name="connsiteY37" fmla="*/ 2735074 h 2739122"/>
              <a:gd name="connsiteX38" fmla="*/ 2045340 w 3791423"/>
              <a:gd name="connsiteY38" fmla="*/ 2737890 h 2739122"/>
              <a:gd name="connsiteX39" fmla="*/ 2439553 w 3791423"/>
              <a:gd name="connsiteY39" fmla="*/ 2723811 h 2739122"/>
              <a:gd name="connsiteX40" fmla="*/ 2683825 w 3791423"/>
              <a:gd name="connsiteY40" fmla="*/ 2734722 h 2739122"/>
              <a:gd name="connsiteX41" fmla="*/ 2742079 w 3791423"/>
              <a:gd name="connsiteY41" fmla="*/ 2737888 h 2739122"/>
              <a:gd name="connsiteX42" fmla="*/ 2818999 w 3791423"/>
              <a:gd name="connsiteY42" fmla="*/ 2734766 h 2739122"/>
              <a:gd name="connsiteX43" fmla="*/ 2916782 w 3791423"/>
              <a:gd name="connsiteY43" fmla="*/ 2729795 h 2739122"/>
              <a:gd name="connsiteX44" fmla="*/ 2941452 w 3791423"/>
              <a:gd name="connsiteY44" fmla="*/ 2729122 h 2739122"/>
              <a:gd name="connsiteX45" fmla="*/ 2976296 w 3791423"/>
              <a:gd name="connsiteY45" fmla="*/ 2713274 h 2739122"/>
              <a:gd name="connsiteX46" fmla="*/ 3149139 w 3791423"/>
              <a:gd name="connsiteY46" fmla="*/ 2644968 h 2739122"/>
              <a:gd name="connsiteX47" fmla="*/ 3244876 w 3791423"/>
              <a:gd name="connsiteY47" fmla="*/ 2726627 h 2739122"/>
              <a:gd name="connsiteX48" fmla="*/ 3246894 w 3791423"/>
              <a:gd name="connsiteY48" fmla="*/ 2727335 h 2739122"/>
              <a:gd name="connsiteX49" fmla="*/ 3253667 w 3791423"/>
              <a:gd name="connsiteY49" fmla="*/ 2727551 h 2739122"/>
              <a:gd name="connsiteX50" fmla="*/ 3279818 w 3791423"/>
              <a:gd name="connsiteY50" fmla="*/ 2729029 h 2739122"/>
              <a:gd name="connsiteX51" fmla="*/ 3289929 w 3791423"/>
              <a:gd name="connsiteY51" fmla="*/ 2726627 h 2739122"/>
              <a:gd name="connsiteX52" fmla="*/ 3296230 w 3791423"/>
              <a:gd name="connsiteY52" fmla="*/ 2729957 h 2739122"/>
              <a:gd name="connsiteX53" fmla="*/ 3329649 w 3791423"/>
              <a:gd name="connsiteY53" fmla="*/ 2731847 h 2739122"/>
              <a:gd name="connsiteX54" fmla="*/ 3346818 w 3791423"/>
              <a:gd name="connsiteY54" fmla="*/ 2708742 h 2739122"/>
              <a:gd name="connsiteX55" fmla="*/ 3484221 w 3791423"/>
              <a:gd name="connsiteY55" fmla="*/ 2523888 h 2739122"/>
              <a:gd name="connsiteX56" fmla="*/ 3678512 w 3791423"/>
              <a:gd name="connsiteY56" fmla="*/ 2346492 h 2739122"/>
              <a:gd name="connsiteX57" fmla="*/ 3788329 w 3791423"/>
              <a:gd name="connsiteY57" fmla="*/ 2239491 h 2739122"/>
              <a:gd name="connsiteX58" fmla="*/ 3785513 w 3791423"/>
              <a:gd name="connsiteY58" fmla="*/ 2197254 h 2739122"/>
              <a:gd name="connsiteX59" fmla="*/ 3777065 w 3791423"/>
              <a:gd name="connsiteY59" fmla="*/ 690794 h 2739122"/>
              <a:gd name="connsiteX60" fmla="*/ 3776632 w 3791423"/>
              <a:gd name="connsiteY60" fmla="*/ 353874 h 2739122"/>
              <a:gd name="connsiteX61" fmla="*/ 3774295 w 3791423"/>
              <a:gd name="connsiteY61" fmla="*/ 331909 h 2739122"/>
              <a:gd name="connsiteX62" fmla="*/ 3757946 w 3791423"/>
              <a:gd name="connsiteY62" fmla="*/ 307228 h 2739122"/>
              <a:gd name="connsiteX63" fmla="*/ 3737092 w 3791423"/>
              <a:gd name="connsiteY63" fmla="*/ 269830 h 2739122"/>
              <a:gd name="connsiteX64" fmla="*/ 3746947 w 3791423"/>
              <a:gd name="connsiteY64" fmla="*/ 212105 h 2739122"/>
              <a:gd name="connsiteX65" fmla="*/ 3747943 w 3791423"/>
              <a:gd name="connsiteY65" fmla="*/ 207557 h 2739122"/>
              <a:gd name="connsiteX66" fmla="*/ 3737468 w 3791423"/>
              <a:gd name="connsiteY66" fmla="*/ 190811 h 2739122"/>
              <a:gd name="connsiteX67" fmla="*/ 3701038 w 3791423"/>
              <a:gd name="connsiteY67" fmla="*/ 113552 h 2739122"/>
              <a:gd name="connsiteX68" fmla="*/ 3481405 w 3791423"/>
              <a:gd name="connsiteY68" fmla="*/ 20631 h 2739122"/>
              <a:gd name="connsiteX69" fmla="*/ 3427904 w 3791423"/>
              <a:gd name="connsiteY69" fmla="*/ 17814 h 2739122"/>
              <a:gd name="connsiteX70" fmla="*/ 3346245 w 3791423"/>
              <a:gd name="connsiteY70" fmla="*/ 12183 h 2739122"/>
              <a:gd name="connsiteX71" fmla="*/ 2785899 w 3791423"/>
              <a:gd name="connsiteY71" fmla="*/ 12183 h 273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791423" h="2739122">
                <a:moveTo>
                  <a:pt x="1895712" y="0"/>
                </a:moveTo>
                <a:lnTo>
                  <a:pt x="1005524" y="12183"/>
                </a:lnTo>
                <a:lnTo>
                  <a:pt x="445178" y="12183"/>
                </a:lnTo>
                <a:lnTo>
                  <a:pt x="363519" y="17814"/>
                </a:lnTo>
                <a:cubicBezTo>
                  <a:pt x="340992" y="19222"/>
                  <a:pt x="355541" y="4675"/>
                  <a:pt x="310019" y="20631"/>
                </a:cubicBezTo>
                <a:cubicBezTo>
                  <a:pt x="264496" y="36587"/>
                  <a:pt x="141070" y="87741"/>
                  <a:pt x="90385" y="113552"/>
                </a:cubicBezTo>
                <a:cubicBezTo>
                  <a:pt x="84754" y="138660"/>
                  <a:pt x="69384" y="165879"/>
                  <a:pt x="53956" y="190811"/>
                </a:cubicBezTo>
                <a:lnTo>
                  <a:pt x="43480" y="207557"/>
                </a:lnTo>
                <a:lnTo>
                  <a:pt x="44476" y="212105"/>
                </a:lnTo>
                <a:cubicBezTo>
                  <a:pt x="40956" y="244253"/>
                  <a:pt x="59963" y="248242"/>
                  <a:pt x="54332" y="269830"/>
                </a:cubicBezTo>
                <a:cubicBezTo>
                  <a:pt x="51516" y="280624"/>
                  <a:pt x="42658" y="294176"/>
                  <a:pt x="33477" y="307228"/>
                </a:cubicBezTo>
                <a:lnTo>
                  <a:pt x="17129" y="331908"/>
                </a:lnTo>
                <a:lnTo>
                  <a:pt x="14791" y="353874"/>
                </a:lnTo>
                <a:cubicBezTo>
                  <a:pt x="5709" y="447002"/>
                  <a:pt x="16411" y="414845"/>
                  <a:pt x="14358" y="690794"/>
                </a:cubicBezTo>
                <a:cubicBezTo>
                  <a:pt x="14358" y="690794"/>
                  <a:pt x="5441" y="1908633"/>
                  <a:pt x="5911" y="2197254"/>
                </a:cubicBezTo>
                <a:cubicBezTo>
                  <a:pt x="4972" y="2211333"/>
                  <a:pt x="-4883" y="2223065"/>
                  <a:pt x="3095" y="2239491"/>
                </a:cubicBezTo>
                <a:cubicBezTo>
                  <a:pt x="11073" y="2255917"/>
                  <a:pt x="62227" y="2299093"/>
                  <a:pt x="112912" y="2346492"/>
                </a:cubicBezTo>
                <a:cubicBezTo>
                  <a:pt x="163597" y="2393892"/>
                  <a:pt x="246663" y="2456778"/>
                  <a:pt x="307203" y="2523888"/>
                </a:cubicBezTo>
                <a:cubicBezTo>
                  <a:pt x="352607" y="2574220"/>
                  <a:pt x="406724" y="2656231"/>
                  <a:pt x="444605" y="2708742"/>
                </a:cubicBezTo>
                <a:lnTo>
                  <a:pt x="461774" y="2731847"/>
                </a:lnTo>
                <a:lnTo>
                  <a:pt x="495193" y="2729957"/>
                </a:lnTo>
                <a:lnTo>
                  <a:pt x="501494" y="2726627"/>
                </a:lnTo>
                <a:lnTo>
                  <a:pt x="511605" y="2729029"/>
                </a:lnTo>
                <a:lnTo>
                  <a:pt x="537756" y="2727551"/>
                </a:lnTo>
                <a:lnTo>
                  <a:pt x="544529" y="2727335"/>
                </a:lnTo>
                <a:lnTo>
                  <a:pt x="546547" y="2726627"/>
                </a:lnTo>
                <a:cubicBezTo>
                  <a:pt x="570012" y="2713017"/>
                  <a:pt x="594416" y="2667496"/>
                  <a:pt x="642285" y="2644968"/>
                </a:cubicBezTo>
                <a:cubicBezTo>
                  <a:pt x="715144" y="2671367"/>
                  <a:pt x="756325" y="2687205"/>
                  <a:pt x="815128" y="2713274"/>
                </a:cubicBezTo>
                <a:lnTo>
                  <a:pt x="849971" y="2729122"/>
                </a:lnTo>
                <a:lnTo>
                  <a:pt x="874641" y="2729795"/>
                </a:lnTo>
                <a:cubicBezTo>
                  <a:pt x="909633" y="2731496"/>
                  <a:pt x="942763" y="2733285"/>
                  <a:pt x="972425" y="2734766"/>
                </a:cubicBezTo>
                <a:lnTo>
                  <a:pt x="1049344" y="2737888"/>
                </a:lnTo>
                <a:lnTo>
                  <a:pt x="1107598" y="2734722"/>
                </a:lnTo>
                <a:cubicBezTo>
                  <a:pt x="1192190" y="2729677"/>
                  <a:pt x="1279832" y="2724280"/>
                  <a:pt x="1351870" y="2723811"/>
                </a:cubicBezTo>
                <a:cubicBezTo>
                  <a:pt x="1495945" y="2722873"/>
                  <a:pt x="1661609" y="2736013"/>
                  <a:pt x="1746084" y="2737890"/>
                </a:cubicBezTo>
                <a:cubicBezTo>
                  <a:pt x="1830558" y="2739767"/>
                  <a:pt x="1808501" y="2731320"/>
                  <a:pt x="1858716" y="2735074"/>
                </a:cubicBezTo>
                <a:lnTo>
                  <a:pt x="1895712" y="2739122"/>
                </a:lnTo>
                <a:lnTo>
                  <a:pt x="1932707" y="2735074"/>
                </a:lnTo>
                <a:cubicBezTo>
                  <a:pt x="1982922" y="2731320"/>
                  <a:pt x="1960865" y="2739767"/>
                  <a:pt x="2045340" y="2737890"/>
                </a:cubicBezTo>
                <a:cubicBezTo>
                  <a:pt x="2129814" y="2736013"/>
                  <a:pt x="2295478" y="2722873"/>
                  <a:pt x="2439553" y="2723811"/>
                </a:cubicBezTo>
                <a:cubicBezTo>
                  <a:pt x="2511591" y="2724280"/>
                  <a:pt x="2599233" y="2729677"/>
                  <a:pt x="2683825" y="2734722"/>
                </a:cubicBezTo>
                <a:lnTo>
                  <a:pt x="2742079" y="2737888"/>
                </a:lnTo>
                <a:lnTo>
                  <a:pt x="2818999" y="2734766"/>
                </a:lnTo>
                <a:cubicBezTo>
                  <a:pt x="2848660" y="2733285"/>
                  <a:pt x="2881790" y="2731496"/>
                  <a:pt x="2916782" y="2729795"/>
                </a:cubicBezTo>
                <a:lnTo>
                  <a:pt x="2941452" y="2729122"/>
                </a:lnTo>
                <a:lnTo>
                  <a:pt x="2976296" y="2713274"/>
                </a:lnTo>
                <a:cubicBezTo>
                  <a:pt x="3035098" y="2687205"/>
                  <a:pt x="3076280" y="2671367"/>
                  <a:pt x="3149139" y="2644968"/>
                </a:cubicBezTo>
                <a:cubicBezTo>
                  <a:pt x="3197007" y="2667496"/>
                  <a:pt x="3221411" y="2713017"/>
                  <a:pt x="3244876" y="2726627"/>
                </a:cubicBezTo>
                <a:lnTo>
                  <a:pt x="3246894" y="2727335"/>
                </a:lnTo>
                <a:lnTo>
                  <a:pt x="3253667" y="2727551"/>
                </a:lnTo>
                <a:lnTo>
                  <a:pt x="3279818" y="2729029"/>
                </a:lnTo>
                <a:lnTo>
                  <a:pt x="3289929" y="2726627"/>
                </a:lnTo>
                <a:lnTo>
                  <a:pt x="3296230" y="2729957"/>
                </a:lnTo>
                <a:lnTo>
                  <a:pt x="3329649" y="2731847"/>
                </a:lnTo>
                <a:lnTo>
                  <a:pt x="3346818" y="2708742"/>
                </a:lnTo>
                <a:cubicBezTo>
                  <a:pt x="3384700" y="2656231"/>
                  <a:pt x="3438816" y="2574220"/>
                  <a:pt x="3484221" y="2523888"/>
                </a:cubicBezTo>
                <a:cubicBezTo>
                  <a:pt x="3544760" y="2456778"/>
                  <a:pt x="3627827" y="2393892"/>
                  <a:pt x="3678512" y="2346492"/>
                </a:cubicBezTo>
                <a:cubicBezTo>
                  <a:pt x="3729196" y="2299093"/>
                  <a:pt x="3780351" y="2255917"/>
                  <a:pt x="3788329" y="2239491"/>
                </a:cubicBezTo>
                <a:cubicBezTo>
                  <a:pt x="3796306" y="2223065"/>
                  <a:pt x="3786451" y="2211333"/>
                  <a:pt x="3785513" y="2197254"/>
                </a:cubicBezTo>
                <a:cubicBezTo>
                  <a:pt x="3785982" y="1908633"/>
                  <a:pt x="3777065" y="690794"/>
                  <a:pt x="3777065" y="690794"/>
                </a:cubicBezTo>
                <a:cubicBezTo>
                  <a:pt x="3775012" y="414845"/>
                  <a:pt x="3785715" y="447002"/>
                  <a:pt x="3776632" y="353874"/>
                </a:cubicBezTo>
                <a:lnTo>
                  <a:pt x="3774295" y="331909"/>
                </a:lnTo>
                <a:lnTo>
                  <a:pt x="3757946" y="307228"/>
                </a:lnTo>
                <a:cubicBezTo>
                  <a:pt x="3748765" y="294176"/>
                  <a:pt x="3739907" y="280624"/>
                  <a:pt x="3737092" y="269830"/>
                </a:cubicBezTo>
                <a:cubicBezTo>
                  <a:pt x="3731460" y="248242"/>
                  <a:pt x="3750467" y="244253"/>
                  <a:pt x="3746947" y="212105"/>
                </a:cubicBezTo>
                <a:lnTo>
                  <a:pt x="3747943" y="207557"/>
                </a:lnTo>
                <a:lnTo>
                  <a:pt x="3737468" y="190811"/>
                </a:lnTo>
                <a:cubicBezTo>
                  <a:pt x="3722039" y="165879"/>
                  <a:pt x="3706670" y="138660"/>
                  <a:pt x="3701038" y="113552"/>
                </a:cubicBezTo>
                <a:cubicBezTo>
                  <a:pt x="3650353" y="87741"/>
                  <a:pt x="3526927" y="36587"/>
                  <a:pt x="3481405" y="20631"/>
                </a:cubicBezTo>
                <a:cubicBezTo>
                  <a:pt x="3435882" y="4675"/>
                  <a:pt x="3450431" y="19222"/>
                  <a:pt x="3427904" y="17814"/>
                </a:cubicBezTo>
                <a:lnTo>
                  <a:pt x="3346245" y="12183"/>
                </a:lnTo>
                <a:lnTo>
                  <a:pt x="2785899" y="12183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A110A6-C8F7-4975-964E-24C6DAF83C03}"/>
              </a:ext>
            </a:extLst>
          </p:cNvPr>
          <p:cNvSpPr txBox="1"/>
          <p:nvPr/>
        </p:nvSpPr>
        <p:spPr>
          <a:xfrm>
            <a:off x="6081025" y="1700474"/>
            <a:ext cx="33732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Volatility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F14BA97-ECB9-429F-9F6B-E31DE8647B97}"/>
              </a:ext>
            </a:extLst>
          </p:cNvPr>
          <p:cNvSpPr/>
          <p:nvPr/>
        </p:nvSpPr>
        <p:spPr>
          <a:xfrm rot="10800000" flipV="1">
            <a:off x="7866045" y="3427843"/>
            <a:ext cx="3904144" cy="2820557"/>
          </a:xfrm>
          <a:custGeom>
            <a:avLst/>
            <a:gdLst>
              <a:gd name="connsiteX0" fmla="*/ 1895712 w 3791423"/>
              <a:gd name="connsiteY0" fmla="*/ 0 h 2739122"/>
              <a:gd name="connsiteX1" fmla="*/ 1005524 w 3791423"/>
              <a:gd name="connsiteY1" fmla="*/ 12183 h 2739122"/>
              <a:gd name="connsiteX2" fmla="*/ 445178 w 3791423"/>
              <a:gd name="connsiteY2" fmla="*/ 12183 h 2739122"/>
              <a:gd name="connsiteX3" fmla="*/ 363519 w 3791423"/>
              <a:gd name="connsiteY3" fmla="*/ 17814 h 2739122"/>
              <a:gd name="connsiteX4" fmla="*/ 310019 w 3791423"/>
              <a:gd name="connsiteY4" fmla="*/ 20631 h 2739122"/>
              <a:gd name="connsiteX5" fmla="*/ 90385 w 3791423"/>
              <a:gd name="connsiteY5" fmla="*/ 113552 h 2739122"/>
              <a:gd name="connsiteX6" fmla="*/ 53956 w 3791423"/>
              <a:gd name="connsiteY6" fmla="*/ 190811 h 2739122"/>
              <a:gd name="connsiteX7" fmla="*/ 43480 w 3791423"/>
              <a:gd name="connsiteY7" fmla="*/ 207557 h 2739122"/>
              <a:gd name="connsiteX8" fmla="*/ 44476 w 3791423"/>
              <a:gd name="connsiteY8" fmla="*/ 212105 h 2739122"/>
              <a:gd name="connsiteX9" fmla="*/ 54332 w 3791423"/>
              <a:gd name="connsiteY9" fmla="*/ 269830 h 2739122"/>
              <a:gd name="connsiteX10" fmla="*/ 33477 w 3791423"/>
              <a:gd name="connsiteY10" fmla="*/ 307228 h 2739122"/>
              <a:gd name="connsiteX11" fmla="*/ 17129 w 3791423"/>
              <a:gd name="connsiteY11" fmla="*/ 331908 h 2739122"/>
              <a:gd name="connsiteX12" fmla="*/ 14791 w 3791423"/>
              <a:gd name="connsiteY12" fmla="*/ 353874 h 2739122"/>
              <a:gd name="connsiteX13" fmla="*/ 14358 w 3791423"/>
              <a:gd name="connsiteY13" fmla="*/ 690794 h 2739122"/>
              <a:gd name="connsiteX14" fmla="*/ 5911 w 3791423"/>
              <a:gd name="connsiteY14" fmla="*/ 2197254 h 2739122"/>
              <a:gd name="connsiteX15" fmla="*/ 3095 w 3791423"/>
              <a:gd name="connsiteY15" fmla="*/ 2239491 h 2739122"/>
              <a:gd name="connsiteX16" fmla="*/ 112912 w 3791423"/>
              <a:gd name="connsiteY16" fmla="*/ 2346492 h 2739122"/>
              <a:gd name="connsiteX17" fmla="*/ 307203 w 3791423"/>
              <a:gd name="connsiteY17" fmla="*/ 2523888 h 2739122"/>
              <a:gd name="connsiteX18" fmla="*/ 444605 w 3791423"/>
              <a:gd name="connsiteY18" fmla="*/ 2708742 h 2739122"/>
              <a:gd name="connsiteX19" fmla="*/ 461774 w 3791423"/>
              <a:gd name="connsiteY19" fmla="*/ 2731847 h 2739122"/>
              <a:gd name="connsiteX20" fmla="*/ 495193 w 3791423"/>
              <a:gd name="connsiteY20" fmla="*/ 2729957 h 2739122"/>
              <a:gd name="connsiteX21" fmla="*/ 501494 w 3791423"/>
              <a:gd name="connsiteY21" fmla="*/ 2726627 h 2739122"/>
              <a:gd name="connsiteX22" fmla="*/ 511605 w 3791423"/>
              <a:gd name="connsiteY22" fmla="*/ 2729029 h 2739122"/>
              <a:gd name="connsiteX23" fmla="*/ 537756 w 3791423"/>
              <a:gd name="connsiteY23" fmla="*/ 2727551 h 2739122"/>
              <a:gd name="connsiteX24" fmla="*/ 544529 w 3791423"/>
              <a:gd name="connsiteY24" fmla="*/ 2727335 h 2739122"/>
              <a:gd name="connsiteX25" fmla="*/ 546547 w 3791423"/>
              <a:gd name="connsiteY25" fmla="*/ 2726627 h 2739122"/>
              <a:gd name="connsiteX26" fmla="*/ 642285 w 3791423"/>
              <a:gd name="connsiteY26" fmla="*/ 2644968 h 2739122"/>
              <a:gd name="connsiteX27" fmla="*/ 815128 w 3791423"/>
              <a:gd name="connsiteY27" fmla="*/ 2713274 h 2739122"/>
              <a:gd name="connsiteX28" fmla="*/ 849971 w 3791423"/>
              <a:gd name="connsiteY28" fmla="*/ 2729122 h 2739122"/>
              <a:gd name="connsiteX29" fmla="*/ 874641 w 3791423"/>
              <a:gd name="connsiteY29" fmla="*/ 2729795 h 2739122"/>
              <a:gd name="connsiteX30" fmla="*/ 972425 w 3791423"/>
              <a:gd name="connsiteY30" fmla="*/ 2734766 h 2739122"/>
              <a:gd name="connsiteX31" fmla="*/ 1049344 w 3791423"/>
              <a:gd name="connsiteY31" fmla="*/ 2737888 h 2739122"/>
              <a:gd name="connsiteX32" fmla="*/ 1107598 w 3791423"/>
              <a:gd name="connsiteY32" fmla="*/ 2734722 h 2739122"/>
              <a:gd name="connsiteX33" fmla="*/ 1351870 w 3791423"/>
              <a:gd name="connsiteY33" fmla="*/ 2723811 h 2739122"/>
              <a:gd name="connsiteX34" fmla="*/ 1746084 w 3791423"/>
              <a:gd name="connsiteY34" fmla="*/ 2737890 h 2739122"/>
              <a:gd name="connsiteX35" fmla="*/ 1858716 w 3791423"/>
              <a:gd name="connsiteY35" fmla="*/ 2735074 h 2739122"/>
              <a:gd name="connsiteX36" fmla="*/ 1895712 w 3791423"/>
              <a:gd name="connsiteY36" fmla="*/ 2739122 h 2739122"/>
              <a:gd name="connsiteX37" fmla="*/ 1932707 w 3791423"/>
              <a:gd name="connsiteY37" fmla="*/ 2735074 h 2739122"/>
              <a:gd name="connsiteX38" fmla="*/ 2045340 w 3791423"/>
              <a:gd name="connsiteY38" fmla="*/ 2737890 h 2739122"/>
              <a:gd name="connsiteX39" fmla="*/ 2439553 w 3791423"/>
              <a:gd name="connsiteY39" fmla="*/ 2723811 h 2739122"/>
              <a:gd name="connsiteX40" fmla="*/ 2683825 w 3791423"/>
              <a:gd name="connsiteY40" fmla="*/ 2734722 h 2739122"/>
              <a:gd name="connsiteX41" fmla="*/ 2742079 w 3791423"/>
              <a:gd name="connsiteY41" fmla="*/ 2737888 h 2739122"/>
              <a:gd name="connsiteX42" fmla="*/ 2818999 w 3791423"/>
              <a:gd name="connsiteY42" fmla="*/ 2734766 h 2739122"/>
              <a:gd name="connsiteX43" fmla="*/ 2916782 w 3791423"/>
              <a:gd name="connsiteY43" fmla="*/ 2729795 h 2739122"/>
              <a:gd name="connsiteX44" fmla="*/ 2941452 w 3791423"/>
              <a:gd name="connsiteY44" fmla="*/ 2729122 h 2739122"/>
              <a:gd name="connsiteX45" fmla="*/ 2976296 w 3791423"/>
              <a:gd name="connsiteY45" fmla="*/ 2713274 h 2739122"/>
              <a:gd name="connsiteX46" fmla="*/ 3149139 w 3791423"/>
              <a:gd name="connsiteY46" fmla="*/ 2644968 h 2739122"/>
              <a:gd name="connsiteX47" fmla="*/ 3244876 w 3791423"/>
              <a:gd name="connsiteY47" fmla="*/ 2726627 h 2739122"/>
              <a:gd name="connsiteX48" fmla="*/ 3246894 w 3791423"/>
              <a:gd name="connsiteY48" fmla="*/ 2727335 h 2739122"/>
              <a:gd name="connsiteX49" fmla="*/ 3253667 w 3791423"/>
              <a:gd name="connsiteY49" fmla="*/ 2727551 h 2739122"/>
              <a:gd name="connsiteX50" fmla="*/ 3279818 w 3791423"/>
              <a:gd name="connsiteY50" fmla="*/ 2729029 h 2739122"/>
              <a:gd name="connsiteX51" fmla="*/ 3289929 w 3791423"/>
              <a:gd name="connsiteY51" fmla="*/ 2726627 h 2739122"/>
              <a:gd name="connsiteX52" fmla="*/ 3296230 w 3791423"/>
              <a:gd name="connsiteY52" fmla="*/ 2729957 h 2739122"/>
              <a:gd name="connsiteX53" fmla="*/ 3329649 w 3791423"/>
              <a:gd name="connsiteY53" fmla="*/ 2731847 h 2739122"/>
              <a:gd name="connsiteX54" fmla="*/ 3346818 w 3791423"/>
              <a:gd name="connsiteY54" fmla="*/ 2708742 h 2739122"/>
              <a:gd name="connsiteX55" fmla="*/ 3484221 w 3791423"/>
              <a:gd name="connsiteY55" fmla="*/ 2523888 h 2739122"/>
              <a:gd name="connsiteX56" fmla="*/ 3678512 w 3791423"/>
              <a:gd name="connsiteY56" fmla="*/ 2346492 h 2739122"/>
              <a:gd name="connsiteX57" fmla="*/ 3788329 w 3791423"/>
              <a:gd name="connsiteY57" fmla="*/ 2239491 h 2739122"/>
              <a:gd name="connsiteX58" fmla="*/ 3785513 w 3791423"/>
              <a:gd name="connsiteY58" fmla="*/ 2197254 h 2739122"/>
              <a:gd name="connsiteX59" fmla="*/ 3777065 w 3791423"/>
              <a:gd name="connsiteY59" fmla="*/ 690794 h 2739122"/>
              <a:gd name="connsiteX60" fmla="*/ 3776632 w 3791423"/>
              <a:gd name="connsiteY60" fmla="*/ 353874 h 2739122"/>
              <a:gd name="connsiteX61" fmla="*/ 3774295 w 3791423"/>
              <a:gd name="connsiteY61" fmla="*/ 331909 h 2739122"/>
              <a:gd name="connsiteX62" fmla="*/ 3757946 w 3791423"/>
              <a:gd name="connsiteY62" fmla="*/ 307228 h 2739122"/>
              <a:gd name="connsiteX63" fmla="*/ 3737092 w 3791423"/>
              <a:gd name="connsiteY63" fmla="*/ 269830 h 2739122"/>
              <a:gd name="connsiteX64" fmla="*/ 3746947 w 3791423"/>
              <a:gd name="connsiteY64" fmla="*/ 212105 h 2739122"/>
              <a:gd name="connsiteX65" fmla="*/ 3747943 w 3791423"/>
              <a:gd name="connsiteY65" fmla="*/ 207557 h 2739122"/>
              <a:gd name="connsiteX66" fmla="*/ 3737468 w 3791423"/>
              <a:gd name="connsiteY66" fmla="*/ 190811 h 2739122"/>
              <a:gd name="connsiteX67" fmla="*/ 3701038 w 3791423"/>
              <a:gd name="connsiteY67" fmla="*/ 113552 h 2739122"/>
              <a:gd name="connsiteX68" fmla="*/ 3481405 w 3791423"/>
              <a:gd name="connsiteY68" fmla="*/ 20631 h 2739122"/>
              <a:gd name="connsiteX69" fmla="*/ 3427904 w 3791423"/>
              <a:gd name="connsiteY69" fmla="*/ 17814 h 2739122"/>
              <a:gd name="connsiteX70" fmla="*/ 3346245 w 3791423"/>
              <a:gd name="connsiteY70" fmla="*/ 12183 h 2739122"/>
              <a:gd name="connsiteX71" fmla="*/ 2785899 w 3791423"/>
              <a:gd name="connsiteY71" fmla="*/ 12183 h 273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791423" h="2739122">
                <a:moveTo>
                  <a:pt x="1895712" y="0"/>
                </a:moveTo>
                <a:lnTo>
                  <a:pt x="1005524" y="12183"/>
                </a:lnTo>
                <a:lnTo>
                  <a:pt x="445178" y="12183"/>
                </a:lnTo>
                <a:lnTo>
                  <a:pt x="363519" y="17814"/>
                </a:lnTo>
                <a:cubicBezTo>
                  <a:pt x="340992" y="19222"/>
                  <a:pt x="355541" y="4675"/>
                  <a:pt x="310019" y="20631"/>
                </a:cubicBezTo>
                <a:cubicBezTo>
                  <a:pt x="264496" y="36587"/>
                  <a:pt x="141070" y="87741"/>
                  <a:pt x="90385" y="113552"/>
                </a:cubicBezTo>
                <a:cubicBezTo>
                  <a:pt x="84754" y="138660"/>
                  <a:pt x="69384" y="165879"/>
                  <a:pt x="53956" y="190811"/>
                </a:cubicBezTo>
                <a:lnTo>
                  <a:pt x="43480" y="207557"/>
                </a:lnTo>
                <a:lnTo>
                  <a:pt x="44476" y="212105"/>
                </a:lnTo>
                <a:cubicBezTo>
                  <a:pt x="40956" y="244253"/>
                  <a:pt x="59963" y="248242"/>
                  <a:pt x="54332" y="269830"/>
                </a:cubicBezTo>
                <a:cubicBezTo>
                  <a:pt x="51516" y="280624"/>
                  <a:pt x="42658" y="294176"/>
                  <a:pt x="33477" y="307228"/>
                </a:cubicBezTo>
                <a:lnTo>
                  <a:pt x="17129" y="331908"/>
                </a:lnTo>
                <a:lnTo>
                  <a:pt x="14791" y="353874"/>
                </a:lnTo>
                <a:cubicBezTo>
                  <a:pt x="5709" y="447002"/>
                  <a:pt x="16411" y="414845"/>
                  <a:pt x="14358" y="690794"/>
                </a:cubicBezTo>
                <a:cubicBezTo>
                  <a:pt x="14358" y="690794"/>
                  <a:pt x="5441" y="1908633"/>
                  <a:pt x="5911" y="2197254"/>
                </a:cubicBezTo>
                <a:cubicBezTo>
                  <a:pt x="4972" y="2211333"/>
                  <a:pt x="-4883" y="2223065"/>
                  <a:pt x="3095" y="2239491"/>
                </a:cubicBezTo>
                <a:cubicBezTo>
                  <a:pt x="11073" y="2255917"/>
                  <a:pt x="62227" y="2299093"/>
                  <a:pt x="112912" y="2346492"/>
                </a:cubicBezTo>
                <a:cubicBezTo>
                  <a:pt x="163597" y="2393892"/>
                  <a:pt x="246663" y="2456778"/>
                  <a:pt x="307203" y="2523888"/>
                </a:cubicBezTo>
                <a:cubicBezTo>
                  <a:pt x="352607" y="2574220"/>
                  <a:pt x="406724" y="2656231"/>
                  <a:pt x="444605" y="2708742"/>
                </a:cubicBezTo>
                <a:lnTo>
                  <a:pt x="461774" y="2731847"/>
                </a:lnTo>
                <a:lnTo>
                  <a:pt x="495193" y="2729957"/>
                </a:lnTo>
                <a:lnTo>
                  <a:pt x="501494" y="2726627"/>
                </a:lnTo>
                <a:lnTo>
                  <a:pt x="511605" y="2729029"/>
                </a:lnTo>
                <a:lnTo>
                  <a:pt x="537756" y="2727551"/>
                </a:lnTo>
                <a:lnTo>
                  <a:pt x="544529" y="2727335"/>
                </a:lnTo>
                <a:lnTo>
                  <a:pt x="546547" y="2726627"/>
                </a:lnTo>
                <a:cubicBezTo>
                  <a:pt x="570012" y="2713017"/>
                  <a:pt x="594416" y="2667496"/>
                  <a:pt x="642285" y="2644968"/>
                </a:cubicBezTo>
                <a:cubicBezTo>
                  <a:pt x="715144" y="2671367"/>
                  <a:pt x="756325" y="2687205"/>
                  <a:pt x="815128" y="2713274"/>
                </a:cubicBezTo>
                <a:lnTo>
                  <a:pt x="849971" y="2729122"/>
                </a:lnTo>
                <a:lnTo>
                  <a:pt x="874641" y="2729795"/>
                </a:lnTo>
                <a:cubicBezTo>
                  <a:pt x="909633" y="2731496"/>
                  <a:pt x="942763" y="2733285"/>
                  <a:pt x="972425" y="2734766"/>
                </a:cubicBezTo>
                <a:lnTo>
                  <a:pt x="1049344" y="2737888"/>
                </a:lnTo>
                <a:lnTo>
                  <a:pt x="1107598" y="2734722"/>
                </a:lnTo>
                <a:cubicBezTo>
                  <a:pt x="1192190" y="2729677"/>
                  <a:pt x="1279832" y="2724280"/>
                  <a:pt x="1351870" y="2723811"/>
                </a:cubicBezTo>
                <a:cubicBezTo>
                  <a:pt x="1495945" y="2722873"/>
                  <a:pt x="1661609" y="2736013"/>
                  <a:pt x="1746084" y="2737890"/>
                </a:cubicBezTo>
                <a:cubicBezTo>
                  <a:pt x="1830558" y="2739767"/>
                  <a:pt x="1808501" y="2731320"/>
                  <a:pt x="1858716" y="2735074"/>
                </a:cubicBezTo>
                <a:lnTo>
                  <a:pt x="1895712" y="2739122"/>
                </a:lnTo>
                <a:lnTo>
                  <a:pt x="1932707" y="2735074"/>
                </a:lnTo>
                <a:cubicBezTo>
                  <a:pt x="1982922" y="2731320"/>
                  <a:pt x="1960865" y="2739767"/>
                  <a:pt x="2045340" y="2737890"/>
                </a:cubicBezTo>
                <a:cubicBezTo>
                  <a:pt x="2129814" y="2736013"/>
                  <a:pt x="2295478" y="2722873"/>
                  <a:pt x="2439553" y="2723811"/>
                </a:cubicBezTo>
                <a:cubicBezTo>
                  <a:pt x="2511591" y="2724280"/>
                  <a:pt x="2599233" y="2729677"/>
                  <a:pt x="2683825" y="2734722"/>
                </a:cubicBezTo>
                <a:lnTo>
                  <a:pt x="2742079" y="2737888"/>
                </a:lnTo>
                <a:lnTo>
                  <a:pt x="2818999" y="2734766"/>
                </a:lnTo>
                <a:cubicBezTo>
                  <a:pt x="2848660" y="2733285"/>
                  <a:pt x="2881790" y="2731496"/>
                  <a:pt x="2916782" y="2729795"/>
                </a:cubicBezTo>
                <a:lnTo>
                  <a:pt x="2941452" y="2729122"/>
                </a:lnTo>
                <a:lnTo>
                  <a:pt x="2976296" y="2713274"/>
                </a:lnTo>
                <a:cubicBezTo>
                  <a:pt x="3035098" y="2687205"/>
                  <a:pt x="3076280" y="2671367"/>
                  <a:pt x="3149139" y="2644968"/>
                </a:cubicBezTo>
                <a:cubicBezTo>
                  <a:pt x="3197007" y="2667496"/>
                  <a:pt x="3221411" y="2713017"/>
                  <a:pt x="3244876" y="2726627"/>
                </a:cubicBezTo>
                <a:lnTo>
                  <a:pt x="3246894" y="2727335"/>
                </a:lnTo>
                <a:lnTo>
                  <a:pt x="3253667" y="2727551"/>
                </a:lnTo>
                <a:lnTo>
                  <a:pt x="3279818" y="2729029"/>
                </a:lnTo>
                <a:lnTo>
                  <a:pt x="3289929" y="2726627"/>
                </a:lnTo>
                <a:lnTo>
                  <a:pt x="3296230" y="2729957"/>
                </a:lnTo>
                <a:lnTo>
                  <a:pt x="3329649" y="2731847"/>
                </a:lnTo>
                <a:lnTo>
                  <a:pt x="3346818" y="2708742"/>
                </a:lnTo>
                <a:cubicBezTo>
                  <a:pt x="3384700" y="2656231"/>
                  <a:pt x="3438816" y="2574220"/>
                  <a:pt x="3484221" y="2523888"/>
                </a:cubicBezTo>
                <a:cubicBezTo>
                  <a:pt x="3544760" y="2456778"/>
                  <a:pt x="3627827" y="2393892"/>
                  <a:pt x="3678512" y="2346492"/>
                </a:cubicBezTo>
                <a:cubicBezTo>
                  <a:pt x="3729196" y="2299093"/>
                  <a:pt x="3780351" y="2255917"/>
                  <a:pt x="3788329" y="2239491"/>
                </a:cubicBezTo>
                <a:cubicBezTo>
                  <a:pt x="3796306" y="2223065"/>
                  <a:pt x="3786451" y="2211333"/>
                  <a:pt x="3785513" y="2197254"/>
                </a:cubicBezTo>
                <a:cubicBezTo>
                  <a:pt x="3785982" y="1908633"/>
                  <a:pt x="3777065" y="690794"/>
                  <a:pt x="3777065" y="690794"/>
                </a:cubicBezTo>
                <a:cubicBezTo>
                  <a:pt x="3775012" y="414845"/>
                  <a:pt x="3785715" y="447002"/>
                  <a:pt x="3776632" y="353874"/>
                </a:cubicBezTo>
                <a:lnTo>
                  <a:pt x="3774295" y="331909"/>
                </a:lnTo>
                <a:lnTo>
                  <a:pt x="3757946" y="307228"/>
                </a:lnTo>
                <a:cubicBezTo>
                  <a:pt x="3748765" y="294176"/>
                  <a:pt x="3739907" y="280624"/>
                  <a:pt x="3737092" y="269830"/>
                </a:cubicBezTo>
                <a:cubicBezTo>
                  <a:pt x="3731460" y="248242"/>
                  <a:pt x="3750467" y="244253"/>
                  <a:pt x="3746947" y="212105"/>
                </a:cubicBezTo>
                <a:lnTo>
                  <a:pt x="3747943" y="207557"/>
                </a:lnTo>
                <a:lnTo>
                  <a:pt x="3737468" y="190811"/>
                </a:lnTo>
                <a:cubicBezTo>
                  <a:pt x="3722039" y="165879"/>
                  <a:pt x="3706670" y="138660"/>
                  <a:pt x="3701038" y="113552"/>
                </a:cubicBezTo>
                <a:cubicBezTo>
                  <a:pt x="3650353" y="87741"/>
                  <a:pt x="3526927" y="36587"/>
                  <a:pt x="3481405" y="20631"/>
                </a:cubicBezTo>
                <a:cubicBezTo>
                  <a:pt x="3435882" y="4675"/>
                  <a:pt x="3450431" y="19222"/>
                  <a:pt x="3427904" y="17814"/>
                </a:cubicBezTo>
                <a:lnTo>
                  <a:pt x="3346245" y="12183"/>
                </a:lnTo>
                <a:lnTo>
                  <a:pt x="2785899" y="12183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8A0013E-2EB2-43DF-9375-64353A526259}"/>
              </a:ext>
            </a:extLst>
          </p:cNvPr>
          <p:cNvSpPr/>
          <p:nvPr/>
        </p:nvSpPr>
        <p:spPr>
          <a:xfrm rot="10800000" flipV="1">
            <a:off x="4143929" y="3427843"/>
            <a:ext cx="3904144" cy="2820557"/>
          </a:xfrm>
          <a:custGeom>
            <a:avLst/>
            <a:gdLst>
              <a:gd name="connsiteX0" fmla="*/ 1895712 w 3791423"/>
              <a:gd name="connsiteY0" fmla="*/ 0 h 2739122"/>
              <a:gd name="connsiteX1" fmla="*/ 1005524 w 3791423"/>
              <a:gd name="connsiteY1" fmla="*/ 12183 h 2739122"/>
              <a:gd name="connsiteX2" fmla="*/ 445178 w 3791423"/>
              <a:gd name="connsiteY2" fmla="*/ 12183 h 2739122"/>
              <a:gd name="connsiteX3" fmla="*/ 363519 w 3791423"/>
              <a:gd name="connsiteY3" fmla="*/ 17814 h 2739122"/>
              <a:gd name="connsiteX4" fmla="*/ 310019 w 3791423"/>
              <a:gd name="connsiteY4" fmla="*/ 20631 h 2739122"/>
              <a:gd name="connsiteX5" fmla="*/ 90385 w 3791423"/>
              <a:gd name="connsiteY5" fmla="*/ 113552 h 2739122"/>
              <a:gd name="connsiteX6" fmla="*/ 53956 w 3791423"/>
              <a:gd name="connsiteY6" fmla="*/ 190811 h 2739122"/>
              <a:gd name="connsiteX7" fmla="*/ 43480 w 3791423"/>
              <a:gd name="connsiteY7" fmla="*/ 207557 h 2739122"/>
              <a:gd name="connsiteX8" fmla="*/ 44476 w 3791423"/>
              <a:gd name="connsiteY8" fmla="*/ 212105 h 2739122"/>
              <a:gd name="connsiteX9" fmla="*/ 54332 w 3791423"/>
              <a:gd name="connsiteY9" fmla="*/ 269830 h 2739122"/>
              <a:gd name="connsiteX10" fmla="*/ 33477 w 3791423"/>
              <a:gd name="connsiteY10" fmla="*/ 307228 h 2739122"/>
              <a:gd name="connsiteX11" fmla="*/ 17129 w 3791423"/>
              <a:gd name="connsiteY11" fmla="*/ 331908 h 2739122"/>
              <a:gd name="connsiteX12" fmla="*/ 14791 w 3791423"/>
              <a:gd name="connsiteY12" fmla="*/ 353874 h 2739122"/>
              <a:gd name="connsiteX13" fmla="*/ 14358 w 3791423"/>
              <a:gd name="connsiteY13" fmla="*/ 690794 h 2739122"/>
              <a:gd name="connsiteX14" fmla="*/ 5911 w 3791423"/>
              <a:gd name="connsiteY14" fmla="*/ 2197254 h 2739122"/>
              <a:gd name="connsiteX15" fmla="*/ 3095 w 3791423"/>
              <a:gd name="connsiteY15" fmla="*/ 2239491 h 2739122"/>
              <a:gd name="connsiteX16" fmla="*/ 112912 w 3791423"/>
              <a:gd name="connsiteY16" fmla="*/ 2346492 h 2739122"/>
              <a:gd name="connsiteX17" fmla="*/ 307203 w 3791423"/>
              <a:gd name="connsiteY17" fmla="*/ 2523888 h 2739122"/>
              <a:gd name="connsiteX18" fmla="*/ 444605 w 3791423"/>
              <a:gd name="connsiteY18" fmla="*/ 2708742 h 2739122"/>
              <a:gd name="connsiteX19" fmla="*/ 461774 w 3791423"/>
              <a:gd name="connsiteY19" fmla="*/ 2731847 h 2739122"/>
              <a:gd name="connsiteX20" fmla="*/ 495193 w 3791423"/>
              <a:gd name="connsiteY20" fmla="*/ 2729957 h 2739122"/>
              <a:gd name="connsiteX21" fmla="*/ 501494 w 3791423"/>
              <a:gd name="connsiteY21" fmla="*/ 2726627 h 2739122"/>
              <a:gd name="connsiteX22" fmla="*/ 511605 w 3791423"/>
              <a:gd name="connsiteY22" fmla="*/ 2729029 h 2739122"/>
              <a:gd name="connsiteX23" fmla="*/ 537756 w 3791423"/>
              <a:gd name="connsiteY23" fmla="*/ 2727551 h 2739122"/>
              <a:gd name="connsiteX24" fmla="*/ 544529 w 3791423"/>
              <a:gd name="connsiteY24" fmla="*/ 2727335 h 2739122"/>
              <a:gd name="connsiteX25" fmla="*/ 546547 w 3791423"/>
              <a:gd name="connsiteY25" fmla="*/ 2726627 h 2739122"/>
              <a:gd name="connsiteX26" fmla="*/ 642285 w 3791423"/>
              <a:gd name="connsiteY26" fmla="*/ 2644968 h 2739122"/>
              <a:gd name="connsiteX27" fmla="*/ 815128 w 3791423"/>
              <a:gd name="connsiteY27" fmla="*/ 2713274 h 2739122"/>
              <a:gd name="connsiteX28" fmla="*/ 849971 w 3791423"/>
              <a:gd name="connsiteY28" fmla="*/ 2729122 h 2739122"/>
              <a:gd name="connsiteX29" fmla="*/ 874641 w 3791423"/>
              <a:gd name="connsiteY29" fmla="*/ 2729795 h 2739122"/>
              <a:gd name="connsiteX30" fmla="*/ 972425 w 3791423"/>
              <a:gd name="connsiteY30" fmla="*/ 2734766 h 2739122"/>
              <a:gd name="connsiteX31" fmla="*/ 1049344 w 3791423"/>
              <a:gd name="connsiteY31" fmla="*/ 2737888 h 2739122"/>
              <a:gd name="connsiteX32" fmla="*/ 1107598 w 3791423"/>
              <a:gd name="connsiteY32" fmla="*/ 2734722 h 2739122"/>
              <a:gd name="connsiteX33" fmla="*/ 1351870 w 3791423"/>
              <a:gd name="connsiteY33" fmla="*/ 2723811 h 2739122"/>
              <a:gd name="connsiteX34" fmla="*/ 1746084 w 3791423"/>
              <a:gd name="connsiteY34" fmla="*/ 2737890 h 2739122"/>
              <a:gd name="connsiteX35" fmla="*/ 1858716 w 3791423"/>
              <a:gd name="connsiteY35" fmla="*/ 2735074 h 2739122"/>
              <a:gd name="connsiteX36" fmla="*/ 1895712 w 3791423"/>
              <a:gd name="connsiteY36" fmla="*/ 2739122 h 2739122"/>
              <a:gd name="connsiteX37" fmla="*/ 1932707 w 3791423"/>
              <a:gd name="connsiteY37" fmla="*/ 2735074 h 2739122"/>
              <a:gd name="connsiteX38" fmla="*/ 2045340 w 3791423"/>
              <a:gd name="connsiteY38" fmla="*/ 2737890 h 2739122"/>
              <a:gd name="connsiteX39" fmla="*/ 2439553 w 3791423"/>
              <a:gd name="connsiteY39" fmla="*/ 2723811 h 2739122"/>
              <a:gd name="connsiteX40" fmla="*/ 2683825 w 3791423"/>
              <a:gd name="connsiteY40" fmla="*/ 2734722 h 2739122"/>
              <a:gd name="connsiteX41" fmla="*/ 2742079 w 3791423"/>
              <a:gd name="connsiteY41" fmla="*/ 2737888 h 2739122"/>
              <a:gd name="connsiteX42" fmla="*/ 2818999 w 3791423"/>
              <a:gd name="connsiteY42" fmla="*/ 2734766 h 2739122"/>
              <a:gd name="connsiteX43" fmla="*/ 2916782 w 3791423"/>
              <a:gd name="connsiteY43" fmla="*/ 2729795 h 2739122"/>
              <a:gd name="connsiteX44" fmla="*/ 2941452 w 3791423"/>
              <a:gd name="connsiteY44" fmla="*/ 2729122 h 2739122"/>
              <a:gd name="connsiteX45" fmla="*/ 2976296 w 3791423"/>
              <a:gd name="connsiteY45" fmla="*/ 2713274 h 2739122"/>
              <a:gd name="connsiteX46" fmla="*/ 3149139 w 3791423"/>
              <a:gd name="connsiteY46" fmla="*/ 2644968 h 2739122"/>
              <a:gd name="connsiteX47" fmla="*/ 3244876 w 3791423"/>
              <a:gd name="connsiteY47" fmla="*/ 2726627 h 2739122"/>
              <a:gd name="connsiteX48" fmla="*/ 3246894 w 3791423"/>
              <a:gd name="connsiteY48" fmla="*/ 2727335 h 2739122"/>
              <a:gd name="connsiteX49" fmla="*/ 3253667 w 3791423"/>
              <a:gd name="connsiteY49" fmla="*/ 2727551 h 2739122"/>
              <a:gd name="connsiteX50" fmla="*/ 3279818 w 3791423"/>
              <a:gd name="connsiteY50" fmla="*/ 2729029 h 2739122"/>
              <a:gd name="connsiteX51" fmla="*/ 3289929 w 3791423"/>
              <a:gd name="connsiteY51" fmla="*/ 2726627 h 2739122"/>
              <a:gd name="connsiteX52" fmla="*/ 3296230 w 3791423"/>
              <a:gd name="connsiteY52" fmla="*/ 2729957 h 2739122"/>
              <a:gd name="connsiteX53" fmla="*/ 3329649 w 3791423"/>
              <a:gd name="connsiteY53" fmla="*/ 2731847 h 2739122"/>
              <a:gd name="connsiteX54" fmla="*/ 3346818 w 3791423"/>
              <a:gd name="connsiteY54" fmla="*/ 2708742 h 2739122"/>
              <a:gd name="connsiteX55" fmla="*/ 3484221 w 3791423"/>
              <a:gd name="connsiteY55" fmla="*/ 2523888 h 2739122"/>
              <a:gd name="connsiteX56" fmla="*/ 3678512 w 3791423"/>
              <a:gd name="connsiteY56" fmla="*/ 2346492 h 2739122"/>
              <a:gd name="connsiteX57" fmla="*/ 3788329 w 3791423"/>
              <a:gd name="connsiteY57" fmla="*/ 2239491 h 2739122"/>
              <a:gd name="connsiteX58" fmla="*/ 3785513 w 3791423"/>
              <a:gd name="connsiteY58" fmla="*/ 2197254 h 2739122"/>
              <a:gd name="connsiteX59" fmla="*/ 3777065 w 3791423"/>
              <a:gd name="connsiteY59" fmla="*/ 690794 h 2739122"/>
              <a:gd name="connsiteX60" fmla="*/ 3776632 w 3791423"/>
              <a:gd name="connsiteY60" fmla="*/ 353874 h 2739122"/>
              <a:gd name="connsiteX61" fmla="*/ 3774295 w 3791423"/>
              <a:gd name="connsiteY61" fmla="*/ 331909 h 2739122"/>
              <a:gd name="connsiteX62" fmla="*/ 3757946 w 3791423"/>
              <a:gd name="connsiteY62" fmla="*/ 307228 h 2739122"/>
              <a:gd name="connsiteX63" fmla="*/ 3737092 w 3791423"/>
              <a:gd name="connsiteY63" fmla="*/ 269830 h 2739122"/>
              <a:gd name="connsiteX64" fmla="*/ 3746947 w 3791423"/>
              <a:gd name="connsiteY64" fmla="*/ 212105 h 2739122"/>
              <a:gd name="connsiteX65" fmla="*/ 3747943 w 3791423"/>
              <a:gd name="connsiteY65" fmla="*/ 207557 h 2739122"/>
              <a:gd name="connsiteX66" fmla="*/ 3737468 w 3791423"/>
              <a:gd name="connsiteY66" fmla="*/ 190811 h 2739122"/>
              <a:gd name="connsiteX67" fmla="*/ 3701038 w 3791423"/>
              <a:gd name="connsiteY67" fmla="*/ 113552 h 2739122"/>
              <a:gd name="connsiteX68" fmla="*/ 3481405 w 3791423"/>
              <a:gd name="connsiteY68" fmla="*/ 20631 h 2739122"/>
              <a:gd name="connsiteX69" fmla="*/ 3427904 w 3791423"/>
              <a:gd name="connsiteY69" fmla="*/ 17814 h 2739122"/>
              <a:gd name="connsiteX70" fmla="*/ 3346245 w 3791423"/>
              <a:gd name="connsiteY70" fmla="*/ 12183 h 2739122"/>
              <a:gd name="connsiteX71" fmla="*/ 2785899 w 3791423"/>
              <a:gd name="connsiteY71" fmla="*/ 12183 h 273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791423" h="2739122">
                <a:moveTo>
                  <a:pt x="1895712" y="0"/>
                </a:moveTo>
                <a:lnTo>
                  <a:pt x="1005524" y="12183"/>
                </a:lnTo>
                <a:lnTo>
                  <a:pt x="445178" y="12183"/>
                </a:lnTo>
                <a:lnTo>
                  <a:pt x="363519" y="17814"/>
                </a:lnTo>
                <a:cubicBezTo>
                  <a:pt x="340992" y="19222"/>
                  <a:pt x="355541" y="4675"/>
                  <a:pt x="310019" y="20631"/>
                </a:cubicBezTo>
                <a:cubicBezTo>
                  <a:pt x="264496" y="36587"/>
                  <a:pt x="141070" y="87741"/>
                  <a:pt x="90385" y="113552"/>
                </a:cubicBezTo>
                <a:cubicBezTo>
                  <a:pt x="84754" y="138660"/>
                  <a:pt x="69384" y="165879"/>
                  <a:pt x="53956" y="190811"/>
                </a:cubicBezTo>
                <a:lnTo>
                  <a:pt x="43480" y="207557"/>
                </a:lnTo>
                <a:lnTo>
                  <a:pt x="44476" y="212105"/>
                </a:lnTo>
                <a:cubicBezTo>
                  <a:pt x="40956" y="244253"/>
                  <a:pt x="59963" y="248242"/>
                  <a:pt x="54332" y="269830"/>
                </a:cubicBezTo>
                <a:cubicBezTo>
                  <a:pt x="51516" y="280624"/>
                  <a:pt x="42658" y="294176"/>
                  <a:pt x="33477" y="307228"/>
                </a:cubicBezTo>
                <a:lnTo>
                  <a:pt x="17129" y="331908"/>
                </a:lnTo>
                <a:lnTo>
                  <a:pt x="14791" y="353874"/>
                </a:lnTo>
                <a:cubicBezTo>
                  <a:pt x="5709" y="447002"/>
                  <a:pt x="16411" y="414845"/>
                  <a:pt x="14358" y="690794"/>
                </a:cubicBezTo>
                <a:cubicBezTo>
                  <a:pt x="14358" y="690794"/>
                  <a:pt x="5441" y="1908633"/>
                  <a:pt x="5911" y="2197254"/>
                </a:cubicBezTo>
                <a:cubicBezTo>
                  <a:pt x="4972" y="2211333"/>
                  <a:pt x="-4883" y="2223065"/>
                  <a:pt x="3095" y="2239491"/>
                </a:cubicBezTo>
                <a:cubicBezTo>
                  <a:pt x="11073" y="2255917"/>
                  <a:pt x="62227" y="2299093"/>
                  <a:pt x="112912" y="2346492"/>
                </a:cubicBezTo>
                <a:cubicBezTo>
                  <a:pt x="163597" y="2393892"/>
                  <a:pt x="246663" y="2456778"/>
                  <a:pt x="307203" y="2523888"/>
                </a:cubicBezTo>
                <a:cubicBezTo>
                  <a:pt x="352607" y="2574220"/>
                  <a:pt x="406724" y="2656231"/>
                  <a:pt x="444605" y="2708742"/>
                </a:cubicBezTo>
                <a:lnTo>
                  <a:pt x="461774" y="2731847"/>
                </a:lnTo>
                <a:lnTo>
                  <a:pt x="495193" y="2729957"/>
                </a:lnTo>
                <a:lnTo>
                  <a:pt x="501494" y="2726627"/>
                </a:lnTo>
                <a:lnTo>
                  <a:pt x="511605" y="2729029"/>
                </a:lnTo>
                <a:lnTo>
                  <a:pt x="537756" y="2727551"/>
                </a:lnTo>
                <a:lnTo>
                  <a:pt x="544529" y="2727335"/>
                </a:lnTo>
                <a:lnTo>
                  <a:pt x="546547" y="2726627"/>
                </a:lnTo>
                <a:cubicBezTo>
                  <a:pt x="570012" y="2713017"/>
                  <a:pt x="594416" y="2667496"/>
                  <a:pt x="642285" y="2644968"/>
                </a:cubicBezTo>
                <a:cubicBezTo>
                  <a:pt x="715144" y="2671367"/>
                  <a:pt x="756325" y="2687205"/>
                  <a:pt x="815128" y="2713274"/>
                </a:cubicBezTo>
                <a:lnTo>
                  <a:pt x="849971" y="2729122"/>
                </a:lnTo>
                <a:lnTo>
                  <a:pt x="874641" y="2729795"/>
                </a:lnTo>
                <a:cubicBezTo>
                  <a:pt x="909633" y="2731496"/>
                  <a:pt x="942763" y="2733285"/>
                  <a:pt x="972425" y="2734766"/>
                </a:cubicBezTo>
                <a:lnTo>
                  <a:pt x="1049344" y="2737888"/>
                </a:lnTo>
                <a:lnTo>
                  <a:pt x="1107598" y="2734722"/>
                </a:lnTo>
                <a:cubicBezTo>
                  <a:pt x="1192190" y="2729677"/>
                  <a:pt x="1279832" y="2724280"/>
                  <a:pt x="1351870" y="2723811"/>
                </a:cubicBezTo>
                <a:cubicBezTo>
                  <a:pt x="1495945" y="2722873"/>
                  <a:pt x="1661609" y="2736013"/>
                  <a:pt x="1746084" y="2737890"/>
                </a:cubicBezTo>
                <a:cubicBezTo>
                  <a:pt x="1830558" y="2739767"/>
                  <a:pt x="1808501" y="2731320"/>
                  <a:pt x="1858716" y="2735074"/>
                </a:cubicBezTo>
                <a:lnTo>
                  <a:pt x="1895712" y="2739122"/>
                </a:lnTo>
                <a:lnTo>
                  <a:pt x="1932707" y="2735074"/>
                </a:lnTo>
                <a:cubicBezTo>
                  <a:pt x="1982922" y="2731320"/>
                  <a:pt x="1960865" y="2739767"/>
                  <a:pt x="2045340" y="2737890"/>
                </a:cubicBezTo>
                <a:cubicBezTo>
                  <a:pt x="2129814" y="2736013"/>
                  <a:pt x="2295478" y="2722873"/>
                  <a:pt x="2439553" y="2723811"/>
                </a:cubicBezTo>
                <a:cubicBezTo>
                  <a:pt x="2511591" y="2724280"/>
                  <a:pt x="2599233" y="2729677"/>
                  <a:pt x="2683825" y="2734722"/>
                </a:cubicBezTo>
                <a:lnTo>
                  <a:pt x="2742079" y="2737888"/>
                </a:lnTo>
                <a:lnTo>
                  <a:pt x="2818999" y="2734766"/>
                </a:lnTo>
                <a:cubicBezTo>
                  <a:pt x="2848660" y="2733285"/>
                  <a:pt x="2881790" y="2731496"/>
                  <a:pt x="2916782" y="2729795"/>
                </a:cubicBezTo>
                <a:lnTo>
                  <a:pt x="2941452" y="2729122"/>
                </a:lnTo>
                <a:lnTo>
                  <a:pt x="2976296" y="2713274"/>
                </a:lnTo>
                <a:cubicBezTo>
                  <a:pt x="3035098" y="2687205"/>
                  <a:pt x="3076280" y="2671367"/>
                  <a:pt x="3149139" y="2644968"/>
                </a:cubicBezTo>
                <a:cubicBezTo>
                  <a:pt x="3197007" y="2667496"/>
                  <a:pt x="3221411" y="2713017"/>
                  <a:pt x="3244876" y="2726627"/>
                </a:cubicBezTo>
                <a:lnTo>
                  <a:pt x="3246894" y="2727335"/>
                </a:lnTo>
                <a:lnTo>
                  <a:pt x="3253667" y="2727551"/>
                </a:lnTo>
                <a:lnTo>
                  <a:pt x="3279818" y="2729029"/>
                </a:lnTo>
                <a:lnTo>
                  <a:pt x="3289929" y="2726627"/>
                </a:lnTo>
                <a:lnTo>
                  <a:pt x="3296230" y="2729957"/>
                </a:lnTo>
                <a:lnTo>
                  <a:pt x="3329649" y="2731847"/>
                </a:lnTo>
                <a:lnTo>
                  <a:pt x="3346818" y="2708742"/>
                </a:lnTo>
                <a:cubicBezTo>
                  <a:pt x="3384700" y="2656231"/>
                  <a:pt x="3438816" y="2574220"/>
                  <a:pt x="3484221" y="2523888"/>
                </a:cubicBezTo>
                <a:cubicBezTo>
                  <a:pt x="3544760" y="2456778"/>
                  <a:pt x="3627827" y="2393892"/>
                  <a:pt x="3678512" y="2346492"/>
                </a:cubicBezTo>
                <a:cubicBezTo>
                  <a:pt x="3729196" y="2299093"/>
                  <a:pt x="3780351" y="2255917"/>
                  <a:pt x="3788329" y="2239491"/>
                </a:cubicBezTo>
                <a:cubicBezTo>
                  <a:pt x="3796306" y="2223065"/>
                  <a:pt x="3786451" y="2211333"/>
                  <a:pt x="3785513" y="2197254"/>
                </a:cubicBezTo>
                <a:cubicBezTo>
                  <a:pt x="3785982" y="1908633"/>
                  <a:pt x="3777065" y="690794"/>
                  <a:pt x="3777065" y="690794"/>
                </a:cubicBezTo>
                <a:cubicBezTo>
                  <a:pt x="3775012" y="414845"/>
                  <a:pt x="3785715" y="447002"/>
                  <a:pt x="3776632" y="353874"/>
                </a:cubicBezTo>
                <a:lnTo>
                  <a:pt x="3774295" y="331909"/>
                </a:lnTo>
                <a:lnTo>
                  <a:pt x="3757946" y="307228"/>
                </a:lnTo>
                <a:cubicBezTo>
                  <a:pt x="3748765" y="294176"/>
                  <a:pt x="3739907" y="280624"/>
                  <a:pt x="3737092" y="269830"/>
                </a:cubicBezTo>
                <a:cubicBezTo>
                  <a:pt x="3731460" y="248242"/>
                  <a:pt x="3750467" y="244253"/>
                  <a:pt x="3746947" y="212105"/>
                </a:cubicBezTo>
                <a:lnTo>
                  <a:pt x="3747943" y="207557"/>
                </a:lnTo>
                <a:lnTo>
                  <a:pt x="3737468" y="190811"/>
                </a:lnTo>
                <a:cubicBezTo>
                  <a:pt x="3722039" y="165879"/>
                  <a:pt x="3706670" y="138660"/>
                  <a:pt x="3701038" y="113552"/>
                </a:cubicBezTo>
                <a:cubicBezTo>
                  <a:pt x="3650353" y="87741"/>
                  <a:pt x="3526927" y="36587"/>
                  <a:pt x="3481405" y="20631"/>
                </a:cubicBezTo>
                <a:cubicBezTo>
                  <a:pt x="3435882" y="4675"/>
                  <a:pt x="3450431" y="19222"/>
                  <a:pt x="3427904" y="17814"/>
                </a:cubicBezTo>
                <a:lnTo>
                  <a:pt x="3346245" y="12183"/>
                </a:lnTo>
                <a:lnTo>
                  <a:pt x="2785899" y="12183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058AD73-57FB-4337-8032-21146E0FA448}"/>
              </a:ext>
            </a:extLst>
          </p:cNvPr>
          <p:cNvSpPr/>
          <p:nvPr/>
        </p:nvSpPr>
        <p:spPr>
          <a:xfrm flipH="1" flipV="1">
            <a:off x="421812" y="3427843"/>
            <a:ext cx="3904144" cy="2820557"/>
          </a:xfrm>
          <a:custGeom>
            <a:avLst/>
            <a:gdLst>
              <a:gd name="connsiteX0" fmla="*/ 1895712 w 3791423"/>
              <a:gd name="connsiteY0" fmla="*/ 0 h 2739122"/>
              <a:gd name="connsiteX1" fmla="*/ 1005524 w 3791423"/>
              <a:gd name="connsiteY1" fmla="*/ 12183 h 2739122"/>
              <a:gd name="connsiteX2" fmla="*/ 445178 w 3791423"/>
              <a:gd name="connsiteY2" fmla="*/ 12183 h 2739122"/>
              <a:gd name="connsiteX3" fmla="*/ 363519 w 3791423"/>
              <a:gd name="connsiteY3" fmla="*/ 17814 h 2739122"/>
              <a:gd name="connsiteX4" fmla="*/ 310019 w 3791423"/>
              <a:gd name="connsiteY4" fmla="*/ 20631 h 2739122"/>
              <a:gd name="connsiteX5" fmla="*/ 90385 w 3791423"/>
              <a:gd name="connsiteY5" fmla="*/ 113552 h 2739122"/>
              <a:gd name="connsiteX6" fmla="*/ 53956 w 3791423"/>
              <a:gd name="connsiteY6" fmla="*/ 190811 h 2739122"/>
              <a:gd name="connsiteX7" fmla="*/ 43480 w 3791423"/>
              <a:gd name="connsiteY7" fmla="*/ 207557 h 2739122"/>
              <a:gd name="connsiteX8" fmla="*/ 44476 w 3791423"/>
              <a:gd name="connsiteY8" fmla="*/ 212105 h 2739122"/>
              <a:gd name="connsiteX9" fmla="*/ 54332 w 3791423"/>
              <a:gd name="connsiteY9" fmla="*/ 269830 h 2739122"/>
              <a:gd name="connsiteX10" fmla="*/ 33477 w 3791423"/>
              <a:gd name="connsiteY10" fmla="*/ 307228 h 2739122"/>
              <a:gd name="connsiteX11" fmla="*/ 17129 w 3791423"/>
              <a:gd name="connsiteY11" fmla="*/ 331908 h 2739122"/>
              <a:gd name="connsiteX12" fmla="*/ 14791 w 3791423"/>
              <a:gd name="connsiteY12" fmla="*/ 353874 h 2739122"/>
              <a:gd name="connsiteX13" fmla="*/ 14358 w 3791423"/>
              <a:gd name="connsiteY13" fmla="*/ 690794 h 2739122"/>
              <a:gd name="connsiteX14" fmla="*/ 5911 w 3791423"/>
              <a:gd name="connsiteY14" fmla="*/ 2197254 h 2739122"/>
              <a:gd name="connsiteX15" fmla="*/ 3095 w 3791423"/>
              <a:gd name="connsiteY15" fmla="*/ 2239491 h 2739122"/>
              <a:gd name="connsiteX16" fmla="*/ 112912 w 3791423"/>
              <a:gd name="connsiteY16" fmla="*/ 2346492 h 2739122"/>
              <a:gd name="connsiteX17" fmla="*/ 307203 w 3791423"/>
              <a:gd name="connsiteY17" fmla="*/ 2523888 h 2739122"/>
              <a:gd name="connsiteX18" fmla="*/ 444605 w 3791423"/>
              <a:gd name="connsiteY18" fmla="*/ 2708742 h 2739122"/>
              <a:gd name="connsiteX19" fmla="*/ 461774 w 3791423"/>
              <a:gd name="connsiteY19" fmla="*/ 2731847 h 2739122"/>
              <a:gd name="connsiteX20" fmla="*/ 495193 w 3791423"/>
              <a:gd name="connsiteY20" fmla="*/ 2729957 h 2739122"/>
              <a:gd name="connsiteX21" fmla="*/ 501494 w 3791423"/>
              <a:gd name="connsiteY21" fmla="*/ 2726627 h 2739122"/>
              <a:gd name="connsiteX22" fmla="*/ 511605 w 3791423"/>
              <a:gd name="connsiteY22" fmla="*/ 2729029 h 2739122"/>
              <a:gd name="connsiteX23" fmla="*/ 537756 w 3791423"/>
              <a:gd name="connsiteY23" fmla="*/ 2727551 h 2739122"/>
              <a:gd name="connsiteX24" fmla="*/ 544529 w 3791423"/>
              <a:gd name="connsiteY24" fmla="*/ 2727335 h 2739122"/>
              <a:gd name="connsiteX25" fmla="*/ 546547 w 3791423"/>
              <a:gd name="connsiteY25" fmla="*/ 2726627 h 2739122"/>
              <a:gd name="connsiteX26" fmla="*/ 642285 w 3791423"/>
              <a:gd name="connsiteY26" fmla="*/ 2644968 h 2739122"/>
              <a:gd name="connsiteX27" fmla="*/ 815128 w 3791423"/>
              <a:gd name="connsiteY27" fmla="*/ 2713274 h 2739122"/>
              <a:gd name="connsiteX28" fmla="*/ 849971 w 3791423"/>
              <a:gd name="connsiteY28" fmla="*/ 2729122 h 2739122"/>
              <a:gd name="connsiteX29" fmla="*/ 874641 w 3791423"/>
              <a:gd name="connsiteY29" fmla="*/ 2729795 h 2739122"/>
              <a:gd name="connsiteX30" fmla="*/ 972425 w 3791423"/>
              <a:gd name="connsiteY30" fmla="*/ 2734766 h 2739122"/>
              <a:gd name="connsiteX31" fmla="*/ 1049344 w 3791423"/>
              <a:gd name="connsiteY31" fmla="*/ 2737888 h 2739122"/>
              <a:gd name="connsiteX32" fmla="*/ 1107598 w 3791423"/>
              <a:gd name="connsiteY32" fmla="*/ 2734722 h 2739122"/>
              <a:gd name="connsiteX33" fmla="*/ 1351870 w 3791423"/>
              <a:gd name="connsiteY33" fmla="*/ 2723811 h 2739122"/>
              <a:gd name="connsiteX34" fmla="*/ 1746084 w 3791423"/>
              <a:gd name="connsiteY34" fmla="*/ 2737890 h 2739122"/>
              <a:gd name="connsiteX35" fmla="*/ 1858716 w 3791423"/>
              <a:gd name="connsiteY35" fmla="*/ 2735074 h 2739122"/>
              <a:gd name="connsiteX36" fmla="*/ 1895712 w 3791423"/>
              <a:gd name="connsiteY36" fmla="*/ 2739122 h 2739122"/>
              <a:gd name="connsiteX37" fmla="*/ 1932707 w 3791423"/>
              <a:gd name="connsiteY37" fmla="*/ 2735074 h 2739122"/>
              <a:gd name="connsiteX38" fmla="*/ 2045340 w 3791423"/>
              <a:gd name="connsiteY38" fmla="*/ 2737890 h 2739122"/>
              <a:gd name="connsiteX39" fmla="*/ 2439553 w 3791423"/>
              <a:gd name="connsiteY39" fmla="*/ 2723811 h 2739122"/>
              <a:gd name="connsiteX40" fmla="*/ 2683825 w 3791423"/>
              <a:gd name="connsiteY40" fmla="*/ 2734722 h 2739122"/>
              <a:gd name="connsiteX41" fmla="*/ 2742079 w 3791423"/>
              <a:gd name="connsiteY41" fmla="*/ 2737888 h 2739122"/>
              <a:gd name="connsiteX42" fmla="*/ 2818999 w 3791423"/>
              <a:gd name="connsiteY42" fmla="*/ 2734766 h 2739122"/>
              <a:gd name="connsiteX43" fmla="*/ 2916782 w 3791423"/>
              <a:gd name="connsiteY43" fmla="*/ 2729795 h 2739122"/>
              <a:gd name="connsiteX44" fmla="*/ 2941452 w 3791423"/>
              <a:gd name="connsiteY44" fmla="*/ 2729122 h 2739122"/>
              <a:gd name="connsiteX45" fmla="*/ 2976296 w 3791423"/>
              <a:gd name="connsiteY45" fmla="*/ 2713274 h 2739122"/>
              <a:gd name="connsiteX46" fmla="*/ 3149139 w 3791423"/>
              <a:gd name="connsiteY46" fmla="*/ 2644968 h 2739122"/>
              <a:gd name="connsiteX47" fmla="*/ 3244876 w 3791423"/>
              <a:gd name="connsiteY47" fmla="*/ 2726627 h 2739122"/>
              <a:gd name="connsiteX48" fmla="*/ 3246894 w 3791423"/>
              <a:gd name="connsiteY48" fmla="*/ 2727335 h 2739122"/>
              <a:gd name="connsiteX49" fmla="*/ 3253667 w 3791423"/>
              <a:gd name="connsiteY49" fmla="*/ 2727551 h 2739122"/>
              <a:gd name="connsiteX50" fmla="*/ 3279818 w 3791423"/>
              <a:gd name="connsiteY50" fmla="*/ 2729029 h 2739122"/>
              <a:gd name="connsiteX51" fmla="*/ 3289929 w 3791423"/>
              <a:gd name="connsiteY51" fmla="*/ 2726627 h 2739122"/>
              <a:gd name="connsiteX52" fmla="*/ 3296230 w 3791423"/>
              <a:gd name="connsiteY52" fmla="*/ 2729957 h 2739122"/>
              <a:gd name="connsiteX53" fmla="*/ 3329649 w 3791423"/>
              <a:gd name="connsiteY53" fmla="*/ 2731847 h 2739122"/>
              <a:gd name="connsiteX54" fmla="*/ 3346818 w 3791423"/>
              <a:gd name="connsiteY54" fmla="*/ 2708742 h 2739122"/>
              <a:gd name="connsiteX55" fmla="*/ 3484221 w 3791423"/>
              <a:gd name="connsiteY55" fmla="*/ 2523888 h 2739122"/>
              <a:gd name="connsiteX56" fmla="*/ 3678512 w 3791423"/>
              <a:gd name="connsiteY56" fmla="*/ 2346492 h 2739122"/>
              <a:gd name="connsiteX57" fmla="*/ 3788329 w 3791423"/>
              <a:gd name="connsiteY57" fmla="*/ 2239491 h 2739122"/>
              <a:gd name="connsiteX58" fmla="*/ 3785513 w 3791423"/>
              <a:gd name="connsiteY58" fmla="*/ 2197254 h 2739122"/>
              <a:gd name="connsiteX59" fmla="*/ 3777065 w 3791423"/>
              <a:gd name="connsiteY59" fmla="*/ 690794 h 2739122"/>
              <a:gd name="connsiteX60" fmla="*/ 3776632 w 3791423"/>
              <a:gd name="connsiteY60" fmla="*/ 353874 h 2739122"/>
              <a:gd name="connsiteX61" fmla="*/ 3774295 w 3791423"/>
              <a:gd name="connsiteY61" fmla="*/ 331909 h 2739122"/>
              <a:gd name="connsiteX62" fmla="*/ 3757946 w 3791423"/>
              <a:gd name="connsiteY62" fmla="*/ 307228 h 2739122"/>
              <a:gd name="connsiteX63" fmla="*/ 3737092 w 3791423"/>
              <a:gd name="connsiteY63" fmla="*/ 269830 h 2739122"/>
              <a:gd name="connsiteX64" fmla="*/ 3746947 w 3791423"/>
              <a:gd name="connsiteY64" fmla="*/ 212105 h 2739122"/>
              <a:gd name="connsiteX65" fmla="*/ 3747943 w 3791423"/>
              <a:gd name="connsiteY65" fmla="*/ 207557 h 2739122"/>
              <a:gd name="connsiteX66" fmla="*/ 3737468 w 3791423"/>
              <a:gd name="connsiteY66" fmla="*/ 190811 h 2739122"/>
              <a:gd name="connsiteX67" fmla="*/ 3701038 w 3791423"/>
              <a:gd name="connsiteY67" fmla="*/ 113552 h 2739122"/>
              <a:gd name="connsiteX68" fmla="*/ 3481405 w 3791423"/>
              <a:gd name="connsiteY68" fmla="*/ 20631 h 2739122"/>
              <a:gd name="connsiteX69" fmla="*/ 3427904 w 3791423"/>
              <a:gd name="connsiteY69" fmla="*/ 17814 h 2739122"/>
              <a:gd name="connsiteX70" fmla="*/ 3346245 w 3791423"/>
              <a:gd name="connsiteY70" fmla="*/ 12183 h 2739122"/>
              <a:gd name="connsiteX71" fmla="*/ 2785899 w 3791423"/>
              <a:gd name="connsiteY71" fmla="*/ 12183 h 273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791423" h="2739122">
                <a:moveTo>
                  <a:pt x="1895712" y="0"/>
                </a:moveTo>
                <a:lnTo>
                  <a:pt x="1005524" y="12183"/>
                </a:lnTo>
                <a:lnTo>
                  <a:pt x="445178" y="12183"/>
                </a:lnTo>
                <a:lnTo>
                  <a:pt x="363519" y="17814"/>
                </a:lnTo>
                <a:cubicBezTo>
                  <a:pt x="340992" y="19222"/>
                  <a:pt x="355541" y="4675"/>
                  <a:pt x="310019" y="20631"/>
                </a:cubicBezTo>
                <a:cubicBezTo>
                  <a:pt x="264496" y="36587"/>
                  <a:pt x="141070" y="87741"/>
                  <a:pt x="90385" y="113552"/>
                </a:cubicBezTo>
                <a:cubicBezTo>
                  <a:pt x="84754" y="138660"/>
                  <a:pt x="69384" y="165879"/>
                  <a:pt x="53956" y="190811"/>
                </a:cubicBezTo>
                <a:lnTo>
                  <a:pt x="43480" y="207557"/>
                </a:lnTo>
                <a:lnTo>
                  <a:pt x="44476" y="212105"/>
                </a:lnTo>
                <a:cubicBezTo>
                  <a:pt x="40956" y="244253"/>
                  <a:pt x="59963" y="248242"/>
                  <a:pt x="54332" y="269830"/>
                </a:cubicBezTo>
                <a:cubicBezTo>
                  <a:pt x="51516" y="280624"/>
                  <a:pt x="42658" y="294176"/>
                  <a:pt x="33477" y="307228"/>
                </a:cubicBezTo>
                <a:lnTo>
                  <a:pt x="17129" y="331908"/>
                </a:lnTo>
                <a:lnTo>
                  <a:pt x="14791" y="353874"/>
                </a:lnTo>
                <a:cubicBezTo>
                  <a:pt x="5709" y="447002"/>
                  <a:pt x="16411" y="414845"/>
                  <a:pt x="14358" y="690794"/>
                </a:cubicBezTo>
                <a:cubicBezTo>
                  <a:pt x="14358" y="690794"/>
                  <a:pt x="5441" y="1908633"/>
                  <a:pt x="5911" y="2197254"/>
                </a:cubicBezTo>
                <a:cubicBezTo>
                  <a:pt x="4972" y="2211333"/>
                  <a:pt x="-4883" y="2223065"/>
                  <a:pt x="3095" y="2239491"/>
                </a:cubicBezTo>
                <a:cubicBezTo>
                  <a:pt x="11073" y="2255917"/>
                  <a:pt x="62227" y="2299093"/>
                  <a:pt x="112912" y="2346492"/>
                </a:cubicBezTo>
                <a:cubicBezTo>
                  <a:pt x="163597" y="2393892"/>
                  <a:pt x="246663" y="2456778"/>
                  <a:pt x="307203" y="2523888"/>
                </a:cubicBezTo>
                <a:cubicBezTo>
                  <a:pt x="352607" y="2574220"/>
                  <a:pt x="406724" y="2656231"/>
                  <a:pt x="444605" y="2708742"/>
                </a:cubicBezTo>
                <a:lnTo>
                  <a:pt x="461774" y="2731847"/>
                </a:lnTo>
                <a:lnTo>
                  <a:pt x="495193" y="2729957"/>
                </a:lnTo>
                <a:lnTo>
                  <a:pt x="501494" y="2726627"/>
                </a:lnTo>
                <a:lnTo>
                  <a:pt x="511605" y="2729029"/>
                </a:lnTo>
                <a:lnTo>
                  <a:pt x="537756" y="2727551"/>
                </a:lnTo>
                <a:lnTo>
                  <a:pt x="544529" y="2727335"/>
                </a:lnTo>
                <a:lnTo>
                  <a:pt x="546547" y="2726627"/>
                </a:lnTo>
                <a:cubicBezTo>
                  <a:pt x="570012" y="2713017"/>
                  <a:pt x="594416" y="2667496"/>
                  <a:pt x="642285" y="2644968"/>
                </a:cubicBezTo>
                <a:cubicBezTo>
                  <a:pt x="715144" y="2671367"/>
                  <a:pt x="756325" y="2687205"/>
                  <a:pt x="815128" y="2713274"/>
                </a:cubicBezTo>
                <a:lnTo>
                  <a:pt x="849971" y="2729122"/>
                </a:lnTo>
                <a:lnTo>
                  <a:pt x="874641" y="2729795"/>
                </a:lnTo>
                <a:cubicBezTo>
                  <a:pt x="909633" y="2731496"/>
                  <a:pt x="942763" y="2733285"/>
                  <a:pt x="972425" y="2734766"/>
                </a:cubicBezTo>
                <a:lnTo>
                  <a:pt x="1049344" y="2737888"/>
                </a:lnTo>
                <a:lnTo>
                  <a:pt x="1107598" y="2734722"/>
                </a:lnTo>
                <a:cubicBezTo>
                  <a:pt x="1192190" y="2729677"/>
                  <a:pt x="1279832" y="2724280"/>
                  <a:pt x="1351870" y="2723811"/>
                </a:cubicBezTo>
                <a:cubicBezTo>
                  <a:pt x="1495945" y="2722873"/>
                  <a:pt x="1661609" y="2736013"/>
                  <a:pt x="1746084" y="2737890"/>
                </a:cubicBezTo>
                <a:cubicBezTo>
                  <a:pt x="1830558" y="2739767"/>
                  <a:pt x="1808501" y="2731320"/>
                  <a:pt x="1858716" y="2735074"/>
                </a:cubicBezTo>
                <a:lnTo>
                  <a:pt x="1895712" y="2739122"/>
                </a:lnTo>
                <a:lnTo>
                  <a:pt x="1932707" y="2735074"/>
                </a:lnTo>
                <a:cubicBezTo>
                  <a:pt x="1982922" y="2731320"/>
                  <a:pt x="1960865" y="2739767"/>
                  <a:pt x="2045340" y="2737890"/>
                </a:cubicBezTo>
                <a:cubicBezTo>
                  <a:pt x="2129814" y="2736013"/>
                  <a:pt x="2295478" y="2722873"/>
                  <a:pt x="2439553" y="2723811"/>
                </a:cubicBezTo>
                <a:cubicBezTo>
                  <a:pt x="2511591" y="2724280"/>
                  <a:pt x="2599233" y="2729677"/>
                  <a:pt x="2683825" y="2734722"/>
                </a:cubicBezTo>
                <a:lnTo>
                  <a:pt x="2742079" y="2737888"/>
                </a:lnTo>
                <a:lnTo>
                  <a:pt x="2818999" y="2734766"/>
                </a:lnTo>
                <a:cubicBezTo>
                  <a:pt x="2848660" y="2733285"/>
                  <a:pt x="2881790" y="2731496"/>
                  <a:pt x="2916782" y="2729795"/>
                </a:cubicBezTo>
                <a:lnTo>
                  <a:pt x="2941452" y="2729122"/>
                </a:lnTo>
                <a:lnTo>
                  <a:pt x="2976296" y="2713274"/>
                </a:lnTo>
                <a:cubicBezTo>
                  <a:pt x="3035098" y="2687205"/>
                  <a:pt x="3076280" y="2671367"/>
                  <a:pt x="3149139" y="2644968"/>
                </a:cubicBezTo>
                <a:cubicBezTo>
                  <a:pt x="3197007" y="2667496"/>
                  <a:pt x="3221411" y="2713017"/>
                  <a:pt x="3244876" y="2726627"/>
                </a:cubicBezTo>
                <a:lnTo>
                  <a:pt x="3246894" y="2727335"/>
                </a:lnTo>
                <a:lnTo>
                  <a:pt x="3253667" y="2727551"/>
                </a:lnTo>
                <a:lnTo>
                  <a:pt x="3279818" y="2729029"/>
                </a:lnTo>
                <a:lnTo>
                  <a:pt x="3289929" y="2726627"/>
                </a:lnTo>
                <a:lnTo>
                  <a:pt x="3296230" y="2729957"/>
                </a:lnTo>
                <a:lnTo>
                  <a:pt x="3329649" y="2731847"/>
                </a:lnTo>
                <a:lnTo>
                  <a:pt x="3346818" y="2708742"/>
                </a:lnTo>
                <a:cubicBezTo>
                  <a:pt x="3384700" y="2656231"/>
                  <a:pt x="3438816" y="2574220"/>
                  <a:pt x="3484221" y="2523888"/>
                </a:cubicBezTo>
                <a:cubicBezTo>
                  <a:pt x="3544760" y="2456778"/>
                  <a:pt x="3627827" y="2393892"/>
                  <a:pt x="3678512" y="2346492"/>
                </a:cubicBezTo>
                <a:cubicBezTo>
                  <a:pt x="3729196" y="2299093"/>
                  <a:pt x="3780351" y="2255917"/>
                  <a:pt x="3788329" y="2239491"/>
                </a:cubicBezTo>
                <a:cubicBezTo>
                  <a:pt x="3796306" y="2223065"/>
                  <a:pt x="3786451" y="2211333"/>
                  <a:pt x="3785513" y="2197254"/>
                </a:cubicBezTo>
                <a:cubicBezTo>
                  <a:pt x="3785982" y="1908633"/>
                  <a:pt x="3777065" y="690794"/>
                  <a:pt x="3777065" y="690794"/>
                </a:cubicBezTo>
                <a:cubicBezTo>
                  <a:pt x="3775012" y="414845"/>
                  <a:pt x="3785715" y="447002"/>
                  <a:pt x="3776632" y="353874"/>
                </a:cubicBezTo>
                <a:lnTo>
                  <a:pt x="3774295" y="331909"/>
                </a:lnTo>
                <a:lnTo>
                  <a:pt x="3757946" y="307228"/>
                </a:lnTo>
                <a:cubicBezTo>
                  <a:pt x="3748765" y="294176"/>
                  <a:pt x="3739907" y="280624"/>
                  <a:pt x="3737092" y="269830"/>
                </a:cubicBezTo>
                <a:cubicBezTo>
                  <a:pt x="3731460" y="248242"/>
                  <a:pt x="3750467" y="244253"/>
                  <a:pt x="3746947" y="212105"/>
                </a:cubicBezTo>
                <a:lnTo>
                  <a:pt x="3747943" y="207557"/>
                </a:lnTo>
                <a:lnTo>
                  <a:pt x="3737468" y="190811"/>
                </a:lnTo>
                <a:cubicBezTo>
                  <a:pt x="3722039" y="165879"/>
                  <a:pt x="3706670" y="138660"/>
                  <a:pt x="3701038" y="113552"/>
                </a:cubicBezTo>
                <a:cubicBezTo>
                  <a:pt x="3650353" y="87741"/>
                  <a:pt x="3526927" y="36587"/>
                  <a:pt x="3481405" y="20631"/>
                </a:cubicBezTo>
                <a:cubicBezTo>
                  <a:pt x="3435882" y="4675"/>
                  <a:pt x="3450431" y="19222"/>
                  <a:pt x="3427904" y="17814"/>
                </a:cubicBezTo>
                <a:lnTo>
                  <a:pt x="3346245" y="12183"/>
                </a:lnTo>
                <a:lnTo>
                  <a:pt x="2785899" y="12183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5E3005-4F25-4C7B-AC40-B1873637760C}"/>
              </a:ext>
            </a:extLst>
          </p:cNvPr>
          <p:cNvSpPr txBox="1"/>
          <p:nvPr/>
        </p:nvSpPr>
        <p:spPr>
          <a:xfrm>
            <a:off x="1109180" y="4453401"/>
            <a:ext cx="25294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Riders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51E076-16F3-4110-8676-21D37F8C4ADA}"/>
              </a:ext>
            </a:extLst>
          </p:cNvPr>
          <p:cNvSpPr txBox="1"/>
          <p:nvPr/>
        </p:nvSpPr>
        <p:spPr>
          <a:xfrm>
            <a:off x="4526712" y="4453402"/>
            <a:ext cx="31385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Inflation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E32E19-902E-47F6-845F-76B0990DAC73}"/>
              </a:ext>
            </a:extLst>
          </p:cNvPr>
          <p:cNvSpPr txBox="1"/>
          <p:nvPr/>
        </p:nvSpPr>
        <p:spPr>
          <a:xfrm>
            <a:off x="8248829" y="4453402"/>
            <a:ext cx="31385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Caps</a:t>
            </a:r>
          </a:p>
        </p:txBody>
      </p:sp>
    </p:spTree>
    <p:extLst>
      <p:ext uri="{BB962C8B-B14F-4D97-AF65-F5344CB8AC3E}">
        <p14:creationId xmlns:p14="http://schemas.microsoft.com/office/powerpoint/2010/main" val="1902619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F9986F6-454C-46F2-BC06-28F6600D827A}"/>
              </a:ext>
            </a:extLst>
          </p:cNvPr>
          <p:cNvSpPr/>
          <p:nvPr/>
        </p:nvSpPr>
        <p:spPr>
          <a:xfrm>
            <a:off x="3303814" y="636814"/>
            <a:ext cx="5584372" cy="5584372"/>
          </a:xfrm>
          <a:custGeom>
            <a:avLst/>
            <a:gdLst>
              <a:gd name="connsiteX0" fmla="*/ 2792186 w 5584372"/>
              <a:gd name="connsiteY0" fmla="*/ 0 h 5584372"/>
              <a:gd name="connsiteX1" fmla="*/ 5584372 w 5584372"/>
              <a:gd name="connsiteY1" fmla="*/ 2792186 h 5584372"/>
              <a:gd name="connsiteX2" fmla="*/ 2792186 w 5584372"/>
              <a:gd name="connsiteY2" fmla="*/ 5584372 h 5584372"/>
              <a:gd name="connsiteX3" fmla="*/ 0 w 5584372"/>
              <a:gd name="connsiteY3" fmla="*/ 2792186 h 5584372"/>
              <a:gd name="connsiteX4" fmla="*/ 2792186 w 5584372"/>
              <a:gd name="connsiteY4" fmla="*/ 0 h 55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4372" h="5584372">
                <a:moveTo>
                  <a:pt x="2792186" y="0"/>
                </a:moveTo>
                <a:cubicBezTo>
                  <a:pt x="4334268" y="0"/>
                  <a:pt x="5584372" y="1250104"/>
                  <a:pt x="5584372" y="2792186"/>
                </a:cubicBezTo>
                <a:cubicBezTo>
                  <a:pt x="5584372" y="4334268"/>
                  <a:pt x="4334268" y="5584372"/>
                  <a:pt x="2792186" y="5584372"/>
                </a:cubicBezTo>
                <a:cubicBezTo>
                  <a:pt x="1250104" y="5584372"/>
                  <a:pt x="0" y="4334268"/>
                  <a:pt x="0" y="2792186"/>
                </a:cubicBezTo>
                <a:cubicBezTo>
                  <a:pt x="0" y="1250104"/>
                  <a:pt x="1250104" y="0"/>
                  <a:pt x="279218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54B6261-D79D-46D3-981C-2B15015E33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62300" y="636814"/>
            <a:ext cx="6461528" cy="5584372"/>
          </a:xfrm>
          <a:custGeom>
            <a:avLst/>
            <a:gdLst>
              <a:gd name="connsiteX0" fmla="*/ 0 w 6461528"/>
              <a:gd name="connsiteY0" fmla="*/ 4815515 h 5584372"/>
              <a:gd name="connsiteX1" fmla="*/ 76010 w 6461528"/>
              <a:gd name="connsiteY1" fmla="*/ 4925877 h 5584372"/>
              <a:gd name="connsiteX2" fmla="*/ 648821 w 6461528"/>
              <a:gd name="connsiteY2" fmla="*/ 5530334 h 5584372"/>
              <a:gd name="connsiteX3" fmla="*/ 718873 w 6461528"/>
              <a:gd name="connsiteY3" fmla="*/ 5584372 h 5584372"/>
              <a:gd name="connsiteX4" fmla="*/ 0 w 6461528"/>
              <a:gd name="connsiteY4" fmla="*/ 5584372 h 5584372"/>
              <a:gd name="connsiteX5" fmla="*/ 6461528 w 6461528"/>
              <a:gd name="connsiteY5" fmla="*/ 3300348 h 5584372"/>
              <a:gd name="connsiteX6" fmla="*/ 6461528 w 6461528"/>
              <a:gd name="connsiteY6" fmla="*/ 5584372 h 5584372"/>
              <a:gd name="connsiteX7" fmla="*/ 5148528 w 6461528"/>
              <a:gd name="connsiteY7" fmla="*/ 5584372 h 5584372"/>
              <a:gd name="connsiteX8" fmla="*/ 5218580 w 6461528"/>
              <a:gd name="connsiteY8" fmla="*/ 5530334 h 5584372"/>
              <a:gd name="connsiteX9" fmla="*/ 6451735 w 6461528"/>
              <a:gd name="connsiteY9" fmla="*/ 3379458 h 5584372"/>
              <a:gd name="connsiteX10" fmla="*/ 5148527 w 6461528"/>
              <a:gd name="connsiteY10" fmla="*/ 0 h 5584372"/>
              <a:gd name="connsiteX11" fmla="*/ 6461528 w 6461528"/>
              <a:gd name="connsiteY11" fmla="*/ 0 h 5584372"/>
              <a:gd name="connsiteX12" fmla="*/ 6461528 w 6461528"/>
              <a:gd name="connsiteY12" fmla="*/ 2284024 h 5584372"/>
              <a:gd name="connsiteX13" fmla="*/ 6451735 w 6461528"/>
              <a:gd name="connsiteY13" fmla="*/ 2204915 h 5584372"/>
              <a:gd name="connsiteX14" fmla="*/ 5218580 w 6461528"/>
              <a:gd name="connsiteY14" fmla="*/ 54039 h 5584372"/>
              <a:gd name="connsiteX15" fmla="*/ 2933700 w 6461528"/>
              <a:gd name="connsiteY15" fmla="*/ 0 h 5584372"/>
              <a:gd name="connsiteX16" fmla="*/ 5725886 w 6461528"/>
              <a:gd name="connsiteY16" fmla="*/ 2792186 h 5584372"/>
              <a:gd name="connsiteX17" fmla="*/ 2933700 w 6461528"/>
              <a:gd name="connsiteY17" fmla="*/ 5584372 h 5584372"/>
              <a:gd name="connsiteX18" fmla="*/ 141514 w 6461528"/>
              <a:gd name="connsiteY18" fmla="*/ 2792186 h 5584372"/>
              <a:gd name="connsiteX19" fmla="*/ 2933700 w 6461528"/>
              <a:gd name="connsiteY19" fmla="*/ 0 h 5584372"/>
              <a:gd name="connsiteX20" fmla="*/ 0 w 6461528"/>
              <a:gd name="connsiteY20" fmla="*/ 0 h 5584372"/>
              <a:gd name="connsiteX21" fmla="*/ 718873 w 6461528"/>
              <a:gd name="connsiteY21" fmla="*/ 0 h 5584372"/>
              <a:gd name="connsiteX22" fmla="*/ 648821 w 6461528"/>
              <a:gd name="connsiteY22" fmla="*/ 54039 h 5584372"/>
              <a:gd name="connsiteX23" fmla="*/ 76010 w 6461528"/>
              <a:gd name="connsiteY23" fmla="*/ 658496 h 5584372"/>
              <a:gd name="connsiteX24" fmla="*/ 0 w 6461528"/>
              <a:gd name="connsiteY24" fmla="*/ 768858 h 55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61528" h="5584372">
                <a:moveTo>
                  <a:pt x="0" y="4815515"/>
                </a:moveTo>
                <a:lnTo>
                  <a:pt x="76010" y="4925877"/>
                </a:lnTo>
                <a:cubicBezTo>
                  <a:pt x="242872" y="5148997"/>
                  <a:pt x="435251" y="5351925"/>
                  <a:pt x="648821" y="5530334"/>
                </a:cubicBezTo>
                <a:lnTo>
                  <a:pt x="718873" y="5584372"/>
                </a:lnTo>
                <a:lnTo>
                  <a:pt x="0" y="5584372"/>
                </a:lnTo>
                <a:close/>
                <a:moveTo>
                  <a:pt x="6461528" y="3300348"/>
                </a:moveTo>
                <a:lnTo>
                  <a:pt x="6461528" y="5584372"/>
                </a:lnTo>
                <a:lnTo>
                  <a:pt x="5148528" y="5584372"/>
                </a:lnTo>
                <a:lnTo>
                  <a:pt x="5218580" y="5530334"/>
                </a:lnTo>
                <a:cubicBezTo>
                  <a:pt x="5859290" y="4995108"/>
                  <a:pt x="6309282" y="4239209"/>
                  <a:pt x="6451735" y="3379458"/>
                </a:cubicBezTo>
                <a:close/>
                <a:moveTo>
                  <a:pt x="5148527" y="0"/>
                </a:moveTo>
                <a:lnTo>
                  <a:pt x="6461528" y="0"/>
                </a:lnTo>
                <a:lnTo>
                  <a:pt x="6461528" y="2284024"/>
                </a:lnTo>
                <a:lnTo>
                  <a:pt x="6451735" y="2204915"/>
                </a:lnTo>
                <a:cubicBezTo>
                  <a:pt x="6309282" y="1345163"/>
                  <a:pt x="5859290" y="589265"/>
                  <a:pt x="5218580" y="54039"/>
                </a:cubicBezTo>
                <a:close/>
                <a:moveTo>
                  <a:pt x="2933700" y="0"/>
                </a:moveTo>
                <a:cubicBezTo>
                  <a:pt x="4475782" y="0"/>
                  <a:pt x="5725886" y="1250104"/>
                  <a:pt x="5725886" y="2792186"/>
                </a:cubicBezTo>
                <a:cubicBezTo>
                  <a:pt x="5725886" y="4334268"/>
                  <a:pt x="4475782" y="5584372"/>
                  <a:pt x="2933700" y="5584372"/>
                </a:cubicBezTo>
                <a:cubicBezTo>
                  <a:pt x="1391618" y="5584372"/>
                  <a:pt x="141514" y="4334268"/>
                  <a:pt x="141514" y="2792186"/>
                </a:cubicBezTo>
                <a:cubicBezTo>
                  <a:pt x="141514" y="1250104"/>
                  <a:pt x="1391618" y="0"/>
                  <a:pt x="2933700" y="0"/>
                </a:cubicBezTo>
                <a:close/>
                <a:moveTo>
                  <a:pt x="0" y="0"/>
                </a:moveTo>
                <a:lnTo>
                  <a:pt x="718873" y="0"/>
                </a:lnTo>
                <a:lnTo>
                  <a:pt x="648821" y="54039"/>
                </a:lnTo>
                <a:cubicBezTo>
                  <a:pt x="435251" y="232448"/>
                  <a:pt x="242872" y="435375"/>
                  <a:pt x="76010" y="658496"/>
                </a:cubicBezTo>
                <a:lnTo>
                  <a:pt x="0" y="768858"/>
                </a:ln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A4CFD2D-E1E3-47C6-A74F-85452AF1C808}"/>
              </a:ext>
            </a:extLst>
          </p:cNvPr>
          <p:cNvSpPr/>
          <p:nvPr/>
        </p:nvSpPr>
        <p:spPr>
          <a:xfrm rot="10800000">
            <a:off x="5007564" y="2710559"/>
            <a:ext cx="600997" cy="784909"/>
          </a:xfrm>
          <a:custGeom>
            <a:avLst/>
            <a:gdLst>
              <a:gd name="connsiteX0" fmla="*/ 184559 w 1491491"/>
              <a:gd name="connsiteY0" fmla="*/ 1947903 h 1947903"/>
              <a:gd name="connsiteX1" fmla="*/ 0 w 1491491"/>
              <a:gd name="connsiteY1" fmla="*/ 1924614 h 1947903"/>
              <a:gd name="connsiteX2" fmla="*/ 175 w 1491491"/>
              <a:gd name="connsiteY2" fmla="*/ 1886982 h 1947903"/>
              <a:gd name="connsiteX3" fmla="*/ 249 w 1491491"/>
              <a:gd name="connsiteY3" fmla="*/ 1872868 h 1947903"/>
              <a:gd name="connsiteX4" fmla="*/ 1051 w 1491491"/>
              <a:gd name="connsiteY4" fmla="*/ 1722994 h 1947903"/>
              <a:gd name="connsiteX5" fmla="*/ 1359 w 1491491"/>
              <a:gd name="connsiteY5" fmla="*/ 1668775 h 1947903"/>
              <a:gd name="connsiteX6" fmla="*/ 1822 w 1491491"/>
              <a:gd name="connsiteY6" fmla="*/ 1590556 h 1947903"/>
              <a:gd name="connsiteX7" fmla="*/ 2998 w 1491491"/>
              <a:gd name="connsiteY7" fmla="*/ 1398625 h 1947903"/>
              <a:gd name="connsiteX8" fmla="*/ 3421 w 1491491"/>
              <a:gd name="connsiteY8" fmla="*/ 1331554 h 1947903"/>
              <a:gd name="connsiteX9" fmla="*/ 3837 w 1491491"/>
              <a:gd name="connsiteY9" fmla="*/ 1267341 h 1947903"/>
              <a:gd name="connsiteX10" fmla="*/ 4594 w 1491491"/>
              <a:gd name="connsiteY10" fmla="*/ 1152674 h 1947903"/>
              <a:gd name="connsiteX11" fmla="*/ 4839 w 1491491"/>
              <a:gd name="connsiteY11" fmla="*/ 1115959 h 1947903"/>
              <a:gd name="connsiteX12" fmla="*/ 7718 w 1491491"/>
              <a:gd name="connsiteY12" fmla="*/ 703499 h 1947903"/>
              <a:gd name="connsiteX13" fmla="*/ 8164 w 1491491"/>
              <a:gd name="connsiteY13" fmla="*/ 356562 h 1947903"/>
              <a:gd name="connsiteX14" fmla="*/ 10572 w 1491491"/>
              <a:gd name="connsiteY14" fmla="*/ 333943 h 1947903"/>
              <a:gd name="connsiteX15" fmla="*/ 27406 w 1491491"/>
              <a:gd name="connsiteY15" fmla="*/ 308529 h 1947903"/>
              <a:gd name="connsiteX16" fmla="*/ 48881 w 1491491"/>
              <a:gd name="connsiteY16" fmla="*/ 270019 h 1947903"/>
              <a:gd name="connsiteX17" fmla="*/ 38732 w 1491491"/>
              <a:gd name="connsiteY17" fmla="*/ 210578 h 1947903"/>
              <a:gd name="connsiteX18" fmla="*/ 37706 w 1491491"/>
              <a:gd name="connsiteY18" fmla="*/ 205895 h 1947903"/>
              <a:gd name="connsiteX19" fmla="*/ 48493 w 1491491"/>
              <a:gd name="connsiteY19" fmla="*/ 188651 h 1947903"/>
              <a:gd name="connsiteX20" fmla="*/ 86005 w 1491491"/>
              <a:gd name="connsiteY20" fmla="*/ 109095 h 1947903"/>
              <a:gd name="connsiteX21" fmla="*/ 264395 w 1491491"/>
              <a:gd name="connsiteY21" fmla="*/ 31556 h 1947903"/>
              <a:gd name="connsiteX22" fmla="*/ 283528 w 1491491"/>
              <a:gd name="connsiteY22" fmla="*/ 24289 h 1947903"/>
              <a:gd name="connsiteX23" fmla="*/ 312168 w 1491491"/>
              <a:gd name="connsiteY23" fmla="*/ 13412 h 1947903"/>
              <a:gd name="connsiteX24" fmla="*/ 334340 w 1491491"/>
              <a:gd name="connsiteY24" fmla="*/ 7074 h 1947903"/>
              <a:gd name="connsiteX25" fmla="*/ 337289 w 1491491"/>
              <a:gd name="connsiteY25" fmla="*/ 6231 h 1947903"/>
              <a:gd name="connsiteX26" fmla="*/ 348593 w 1491491"/>
              <a:gd name="connsiteY26" fmla="*/ 6344 h 1947903"/>
              <a:gd name="connsiteX27" fmla="*/ 367258 w 1491491"/>
              <a:gd name="connsiteY27" fmla="*/ 10511 h 1947903"/>
              <a:gd name="connsiteX28" fmla="*/ 451345 w 1491491"/>
              <a:gd name="connsiteY28" fmla="*/ 4713 h 1947903"/>
              <a:gd name="connsiteX29" fmla="*/ 1028350 w 1491491"/>
              <a:gd name="connsiteY29" fmla="*/ 4713 h 1947903"/>
              <a:gd name="connsiteX30" fmla="*/ 1351278 w 1491491"/>
              <a:gd name="connsiteY30" fmla="*/ 293 h 1947903"/>
              <a:gd name="connsiteX31" fmla="*/ 1372648 w 1491491"/>
              <a:gd name="connsiteY31" fmla="*/ 0 h 1947903"/>
              <a:gd name="connsiteX32" fmla="*/ 1491491 w 1491491"/>
              <a:gd name="connsiteY32" fmla="*/ 359159 h 1947903"/>
              <a:gd name="connsiteX33" fmla="*/ 1343339 w 1491491"/>
              <a:gd name="connsiteY33" fmla="*/ 1081660 h 1947903"/>
              <a:gd name="connsiteX34" fmla="*/ 864935 w 1491491"/>
              <a:gd name="connsiteY34" fmla="*/ 1663221 h 194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91491" h="1947903">
                <a:moveTo>
                  <a:pt x="184559" y="1947903"/>
                </a:moveTo>
                <a:lnTo>
                  <a:pt x="0" y="1924614"/>
                </a:lnTo>
                <a:lnTo>
                  <a:pt x="175" y="1886982"/>
                </a:lnTo>
                <a:lnTo>
                  <a:pt x="249" y="1872868"/>
                </a:lnTo>
                <a:lnTo>
                  <a:pt x="1051" y="1722994"/>
                </a:lnTo>
                <a:lnTo>
                  <a:pt x="1359" y="1668775"/>
                </a:lnTo>
                <a:lnTo>
                  <a:pt x="1822" y="1590556"/>
                </a:lnTo>
                <a:lnTo>
                  <a:pt x="2998" y="1398625"/>
                </a:lnTo>
                <a:lnTo>
                  <a:pt x="3421" y="1331554"/>
                </a:lnTo>
                <a:lnTo>
                  <a:pt x="3837" y="1267341"/>
                </a:lnTo>
                <a:lnTo>
                  <a:pt x="4594" y="1152674"/>
                </a:lnTo>
                <a:lnTo>
                  <a:pt x="4839" y="1115959"/>
                </a:lnTo>
                <a:cubicBezTo>
                  <a:pt x="6427" y="879849"/>
                  <a:pt x="7718" y="703499"/>
                  <a:pt x="7718" y="703499"/>
                </a:cubicBezTo>
                <a:cubicBezTo>
                  <a:pt x="9832" y="419346"/>
                  <a:pt x="-1188" y="452459"/>
                  <a:pt x="8164" y="356562"/>
                </a:cubicBezTo>
                <a:lnTo>
                  <a:pt x="10572" y="333943"/>
                </a:lnTo>
                <a:lnTo>
                  <a:pt x="27406" y="308529"/>
                </a:lnTo>
                <a:cubicBezTo>
                  <a:pt x="36859" y="295089"/>
                  <a:pt x="45981" y="281134"/>
                  <a:pt x="48881" y="270019"/>
                </a:cubicBezTo>
                <a:cubicBezTo>
                  <a:pt x="54679" y="247789"/>
                  <a:pt x="35107" y="243682"/>
                  <a:pt x="38732" y="210578"/>
                </a:cubicBezTo>
                <a:lnTo>
                  <a:pt x="37706" y="205895"/>
                </a:lnTo>
                <a:lnTo>
                  <a:pt x="48493" y="188651"/>
                </a:lnTo>
                <a:cubicBezTo>
                  <a:pt x="64380" y="162978"/>
                  <a:pt x="80207" y="134950"/>
                  <a:pt x="86005" y="109095"/>
                </a:cubicBezTo>
                <a:cubicBezTo>
                  <a:pt x="125149" y="89161"/>
                  <a:pt x="206426" y="54548"/>
                  <a:pt x="264395" y="31556"/>
                </a:cubicBezTo>
                <a:lnTo>
                  <a:pt x="283528" y="24289"/>
                </a:lnTo>
                <a:lnTo>
                  <a:pt x="312168" y="13412"/>
                </a:lnTo>
                <a:lnTo>
                  <a:pt x="334340" y="7074"/>
                </a:lnTo>
                <a:lnTo>
                  <a:pt x="337289" y="6231"/>
                </a:lnTo>
                <a:lnTo>
                  <a:pt x="348593" y="6344"/>
                </a:lnTo>
                <a:cubicBezTo>
                  <a:pt x="353606" y="7853"/>
                  <a:pt x="355660" y="11236"/>
                  <a:pt x="367258" y="10511"/>
                </a:cubicBezTo>
                <a:lnTo>
                  <a:pt x="451345" y="4713"/>
                </a:lnTo>
                <a:lnTo>
                  <a:pt x="1028350" y="4713"/>
                </a:lnTo>
                <a:lnTo>
                  <a:pt x="1351278" y="293"/>
                </a:lnTo>
                <a:lnTo>
                  <a:pt x="1372648" y="0"/>
                </a:lnTo>
                <a:lnTo>
                  <a:pt x="1491491" y="359159"/>
                </a:lnTo>
                <a:lnTo>
                  <a:pt x="1343339" y="1081660"/>
                </a:lnTo>
                <a:lnTo>
                  <a:pt x="864935" y="1663221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F526618-80D3-47DC-849B-B110BB7FFC84}"/>
              </a:ext>
            </a:extLst>
          </p:cNvPr>
          <p:cNvSpPr/>
          <p:nvPr/>
        </p:nvSpPr>
        <p:spPr>
          <a:xfrm rot="10800000">
            <a:off x="4770636" y="2701696"/>
            <a:ext cx="671087" cy="793775"/>
          </a:xfrm>
          <a:custGeom>
            <a:avLst/>
            <a:gdLst>
              <a:gd name="connsiteX0" fmla="*/ 1079347 w 1665432"/>
              <a:gd name="connsiteY0" fmla="*/ 1969906 h 1969906"/>
              <a:gd name="connsiteX1" fmla="*/ 1000141 w 1665432"/>
              <a:gd name="connsiteY1" fmla="*/ 1966691 h 1969906"/>
              <a:gd name="connsiteX2" fmla="*/ 899450 w 1665432"/>
              <a:gd name="connsiteY2" fmla="*/ 1961572 h 1969906"/>
              <a:gd name="connsiteX3" fmla="*/ 874047 w 1665432"/>
              <a:gd name="connsiteY3" fmla="*/ 1960879 h 1969906"/>
              <a:gd name="connsiteX4" fmla="*/ 850200 w 1665432"/>
              <a:gd name="connsiteY4" fmla="*/ 1950033 h 1969906"/>
              <a:gd name="connsiteX5" fmla="*/ 838168 w 1665432"/>
              <a:gd name="connsiteY5" fmla="*/ 1944560 h 1969906"/>
              <a:gd name="connsiteX6" fmla="*/ 798515 w 1665432"/>
              <a:gd name="connsiteY6" fmla="*/ 1927933 h 1969906"/>
              <a:gd name="connsiteX7" fmla="*/ 754605 w 1665432"/>
              <a:gd name="connsiteY7" fmla="*/ 1909519 h 1969906"/>
              <a:gd name="connsiteX8" fmla="*/ 660186 w 1665432"/>
              <a:gd name="connsiteY8" fmla="*/ 1874223 h 1969906"/>
              <a:gd name="connsiteX9" fmla="*/ 561601 w 1665432"/>
              <a:gd name="connsiteY9" fmla="*/ 1958310 h 1969906"/>
              <a:gd name="connsiteX10" fmla="*/ 559523 w 1665432"/>
              <a:gd name="connsiteY10" fmla="*/ 1959039 h 1969906"/>
              <a:gd name="connsiteX11" fmla="*/ 552550 w 1665432"/>
              <a:gd name="connsiteY11" fmla="*/ 1959261 h 1969906"/>
              <a:gd name="connsiteX12" fmla="*/ 525621 w 1665432"/>
              <a:gd name="connsiteY12" fmla="*/ 1960784 h 1969906"/>
              <a:gd name="connsiteX13" fmla="*/ 515209 w 1665432"/>
              <a:gd name="connsiteY13" fmla="*/ 1958310 h 1969906"/>
              <a:gd name="connsiteX14" fmla="*/ 508721 w 1665432"/>
              <a:gd name="connsiteY14" fmla="*/ 1961739 h 1969906"/>
              <a:gd name="connsiteX15" fmla="*/ 474309 w 1665432"/>
              <a:gd name="connsiteY15" fmla="*/ 1963685 h 1969906"/>
              <a:gd name="connsiteX16" fmla="*/ 468558 w 1665432"/>
              <a:gd name="connsiteY16" fmla="*/ 1955946 h 1969906"/>
              <a:gd name="connsiteX17" fmla="*/ 456630 w 1665432"/>
              <a:gd name="connsiteY17" fmla="*/ 1939894 h 1969906"/>
              <a:gd name="connsiteX18" fmla="*/ 388791 w 1665432"/>
              <a:gd name="connsiteY18" fmla="*/ 1843877 h 1969906"/>
              <a:gd name="connsiteX19" fmla="*/ 373529 w 1665432"/>
              <a:gd name="connsiteY19" fmla="*/ 1823286 h 1969906"/>
              <a:gd name="connsiteX20" fmla="*/ 351488 w 1665432"/>
              <a:gd name="connsiteY20" fmla="*/ 1793547 h 1969906"/>
              <a:gd name="connsiteX21" fmla="*/ 315143 w 1665432"/>
              <a:gd name="connsiteY21" fmla="*/ 1749543 h 1969906"/>
              <a:gd name="connsiteX22" fmla="*/ 211303 w 1665432"/>
              <a:gd name="connsiteY22" fmla="*/ 1650597 h 1969906"/>
              <a:gd name="connsiteX23" fmla="*/ 189652 w 1665432"/>
              <a:gd name="connsiteY23" fmla="*/ 1632048 h 1969906"/>
              <a:gd name="connsiteX24" fmla="*/ 159588 w 1665432"/>
              <a:gd name="connsiteY24" fmla="*/ 1606290 h 1969906"/>
              <a:gd name="connsiteX25" fmla="*/ 115075 w 1665432"/>
              <a:gd name="connsiteY25" fmla="*/ 1566874 h 1969906"/>
              <a:gd name="connsiteX26" fmla="*/ 76465 w 1665432"/>
              <a:gd name="connsiteY26" fmla="*/ 1531426 h 1969906"/>
              <a:gd name="connsiteX27" fmla="*/ 42042 w 1665432"/>
              <a:gd name="connsiteY27" fmla="*/ 1499822 h 1969906"/>
              <a:gd name="connsiteX28" fmla="*/ 15788 w 1665432"/>
              <a:gd name="connsiteY28" fmla="*/ 1474179 h 1969906"/>
              <a:gd name="connsiteX29" fmla="*/ 1993 w 1665432"/>
              <a:gd name="connsiteY29" fmla="*/ 1456691 h 1969906"/>
              <a:gd name="connsiteX30" fmla="*/ 0 w 1665432"/>
              <a:gd name="connsiteY30" fmla="*/ 1434039 h 1969906"/>
              <a:gd name="connsiteX31" fmla="*/ 4893 w 1665432"/>
              <a:gd name="connsiteY31" fmla="*/ 1413199 h 1969906"/>
              <a:gd name="connsiteX32" fmla="*/ 4909 w 1665432"/>
              <a:gd name="connsiteY32" fmla="*/ 1352915 h 1969906"/>
              <a:gd name="connsiteX33" fmla="*/ 4947 w 1665432"/>
              <a:gd name="connsiteY33" fmla="*/ 1332591 h 1969906"/>
              <a:gd name="connsiteX34" fmla="*/ 5095 w 1665432"/>
              <a:gd name="connsiteY34" fmla="*/ 1274275 h 1969906"/>
              <a:gd name="connsiteX35" fmla="*/ 5166 w 1665432"/>
              <a:gd name="connsiteY35" fmla="*/ 1251090 h 1969906"/>
              <a:gd name="connsiteX36" fmla="*/ 5516 w 1665432"/>
              <a:gd name="connsiteY36" fmla="*/ 1159680 h 1969906"/>
              <a:gd name="connsiteX37" fmla="*/ 5523 w 1665432"/>
              <a:gd name="connsiteY37" fmla="*/ 1158195 h 1969906"/>
              <a:gd name="connsiteX38" fmla="*/ 6269 w 1665432"/>
              <a:gd name="connsiteY38" fmla="*/ 1003195 h 1969906"/>
              <a:gd name="connsiteX39" fmla="*/ 6493 w 1665432"/>
              <a:gd name="connsiteY39" fmla="*/ 960548 h 1969906"/>
              <a:gd name="connsiteX40" fmla="*/ 7413 w 1665432"/>
              <a:gd name="connsiteY40" fmla="*/ 795259 h 1969906"/>
              <a:gd name="connsiteX41" fmla="*/ 7433 w 1665432"/>
              <a:gd name="connsiteY41" fmla="*/ 791768 h 1969906"/>
              <a:gd name="connsiteX42" fmla="*/ 8929 w 1665432"/>
              <a:gd name="connsiteY42" fmla="*/ 547561 h 1969906"/>
              <a:gd name="connsiteX43" fmla="*/ 9825 w 1665432"/>
              <a:gd name="connsiteY43" fmla="*/ 407994 h 1969906"/>
              <a:gd name="connsiteX44" fmla="*/ 9897 w 1665432"/>
              <a:gd name="connsiteY44" fmla="*/ 396908 h 1969906"/>
              <a:gd name="connsiteX45" fmla="*/ 10006 w 1665432"/>
              <a:gd name="connsiteY45" fmla="*/ 380525 h 1969906"/>
              <a:gd name="connsiteX46" fmla="*/ 10942 w 1665432"/>
              <a:gd name="connsiteY46" fmla="*/ 240465 h 1969906"/>
              <a:gd name="connsiteX47" fmla="*/ 11463 w 1665432"/>
              <a:gd name="connsiteY47" fmla="*/ 163853 h 1969906"/>
              <a:gd name="connsiteX48" fmla="*/ 11485 w 1665432"/>
              <a:gd name="connsiteY48" fmla="*/ 160583 h 1969906"/>
              <a:gd name="connsiteX49" fmla="*/ 12164 w 1665432"/>
              <a:gd name="connsiteY49" fmla="*/ 62540 h 1969906"/>
              <a:gd name="connsiteX50" fmla="*/ 12195 w 1665432"/>
              <a:gd name="connsiteY50" fmla="*/ 58221 h 1969906"/>
              <a:gd name="connsiteX51" fmla="*/ 135919 w 1665432"/>
              <a:gd name="connsiteY51" fmla="*/ 0 h 1969906"/>
              <a:gd name="connsiteX52" fmla="*/ 901292 w 1665432"/>
              <a:gd name="connsiteY52" fmla="*/ 57768 h 1969906"/>
              <a:gd name="connsiteX53" fmla="*/ 1461172 w 1665432"/>
              <a:gd name="connsiteY53" fmla="*/ 518337 h 1969906"/>
              <a:gd name="connsiteX54" fmla="*/ 1665432 w 1665432"/>
              <a:gd name="connsiteY54" fmla="*/ 1258209 h 1969906"/>
              <a:gd name="connsiteX55" fmla="*/ 1490182 w 1665432"/>
              <a:gd name="connsiteY55" fmla="*/ 1956794 h 1969906"/>
              <a:gd name="connsiteX56" fmla="*/ 1390868 w 1665432"/>
              <a:gd name="connsiteY56" fmla="*/ 1955410 h 1969906"/>
              <a:gd name="connsiteX57" fmla="*/ 1139333 w 1665432"/>
              <a:gd name="connsiteY57" fmla="*/ 1966646 h 19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65432" h="1969906">
                <a:moveTo>
                  <a:pt x="1079347" y="1969906"/>
                </a:moveTo>
                <a:lnTo>
                  <a:pt x="1000141" y="1966691"/>
                </a:lnTo>
                <a:cubicBezTo>
                  <a:pt x="969598" y="1965166"/>
                  <a:pt x="935483" y="1963323"/>
                  <a:pt x="899450" y="1961572"/>
                </a:cubicBezTo>
                <a:lnTo>
                  <a:pt x="874047" y="1960879"/>
                </a:lnTo>
                <a:lnTo>
                  <a:pt x="850200" y="1950033"/>
                </a:lnTo>
                <a:lnTo>
                  <a:pt x="838168" y="1944560"/>
                </a:lnTo>
                <a:lnTo>
                  <a:pt x="798515" y="1927933"/>
                </a:lnTo>
                <a:lnTo>
                  <a:pt x="754605" y="1909519"/>
                </a:lnTo>
                <a:cubicBezTo>
                  <a:pt x="727056" y="1898688"/>
                  <a:pt x="697698" y="1887815"/>
                  <a:pt x="660186" y="1874223"/>
                </a:cubicBezTo>
                <a:cubicBezTo>
                  <a:pt x="610894" y="1897421"/>
                  <a:pt x="585765" y="1944295"/>
                  <a:pt x="561601" y="1958310"/>
                </a:cubicBezTo>
                <a:lnTo>
                  <a:pt x="559523" y="1959039"/>
                </a:lnTo>
                <a:lnTo>
                  <a:pt x="552550" y="1959261"/>
                </a:lnTo>
                <a:lnTo>
                  <a:pt x="525621" y="1960784"/>
                </a:lnTo>
                <a:lnTo>
                  <a:pt x="515209" y="1958310"/>
                </a:lnTo>
                <a:lnTo>
                  <a:pt x="508721" y="1961739"/>
                </a:lnTo>
                <a:lnTo>
                  <a:pt x="474309" y="1963685"/>
                </a:lnTo>
                <a:lnTo>
                  <a:pt x="468558" y="1955946"/>
                </a:lnTo>
                <a:lnTo>
                  <a:pt x="456630" y="1939894"/>
                </a:lnTo>
                <a:cubicBezTo>
                  <a:pt x="437126" y="1912858"/>
                  <a:pt x="413443" y="1878227"/>
                  <a:pt x="388791" y="1843877"/>
                </a:cubicBezTo>
                <a:lnTo>
                  <a:pt x="373529" y="1823286"/>
                </a:lnTo>
                <a:lnTo>
                  <a:pt x="351488" y="1793547"/>
                </a:lnTo>
                <a:cubicBezTo>
                  <a:pt x="339080" y="1777496"/>
                  <a:pt x="326831" y="1762500"/>
                  <a:pt x="315143" y="1749543"/>
                </a:cubicBezTo>
                <a:cubicBezTo>
                  <a:pt x="283972" y="1714991"/>
                  <a:pt x="247003" y="1681526"/>
                  <a:pt x="211303" y="1650597"/>
                </a:cubicBezTo>
                <a:lnTo>
                  <a:pt x="189652" y="1632048"/>
                </a:lnTo>
                <a:lnTo>
                  <a:pt x="159588" y="1606290"/>
                </a:lnTo>
                <a:cubicBezTo>
                  <a:pt x="143255" y="1592275"/>
                  <a:pt x="128123" y="1579076"/>
                  <a:pt x="115075" y="1566874"/>
                </a:cubicBezTo>
                <a:lnTo>
                  <a:pt x="76465" y="1531426"/>
                </a:lnTo>
                <a:lnTo>
                  <a:pt x="42042" y="1499822"/>
                </a:lnTo>
                <a:cubicBezTo>
                  <a:pt x="31683" y="1490157"/>
                  <a:pt x="22697" y="1481488"/>
                  <a:pt x="15788" y="1474179"/>
                </a:cubicBezTo>
                <a:lnTo>
                  <a:pt x="1993" y="1456691"/>
                </a:lnTo>
                <a:lnTo>
                  <a:pt x="0" y="1434039"/>
                </a:lnTo>
                <a:cubicBezTo>
                  <a:pt x="1631" y="1427093"/>
                  <a:pt x="4410" y="1420448"/>
                  <a:pt x="4893" y="1413199"/>
                </a:cubicBezTo>
                <a:lnTo>
                  <a:pt x="4909" y="1352915"/>
                </a:lnTo>
                <a:lnTo>
                  <a:pt x="4947" y="1332591"/>
                </a:lnTo>
                <a:lnTo>
                  <a:pt x="5095" y="1274275"/>
                </a:lnTo>
                <a:lnTo>
                  <a:pt x="5166" y="1251090"/>
                </a:lnTo>
                <a:lnTo>
                  <a:pt x="5516" y="1159680"/>
                </a:lnTo>
                <a:lnTo>
                  <a:pt x="5523" y="1158195"/>
                </a:lnTo>
                <a:lnTo>
                  <a:pt x="6269" y="1003195"/>
                </a:lnTo>
                <a:lnTo>
                  <a:pt x="6493" y="960548"/>
                </a:lnTo>
                <a:lnTo>
                  <a:pt x="7413" y="795259"/>
                </a:lnTo>
                <a:lnTo>
                  <a:pt x="7433" y="791768"/>
                </a:lnTo>
                <a:lnTo>
                  <a:pt x="8929" y="547561"/>
                </a:lnTo>
                <a:lnTo>
                  <a:pt x="9825" y="407994"/>
                </a:lnTo>
                <a:lnTo>
                  <a:pt x="9897" y="396908"/>
                </a:lnTo>
                <a:lnTo>
                  <a:pt x="10006" y="380525"/>
                </a:lnTo>
                <a:lnTo>
                  <a:pt x="10942" y="240465"/>
                </a:lnTo>
                <a:lnTo>
                  <a:pt x="11463" y="163853"/>
                </a:lnTo>
                <a:lnTo>
                  <a:pt x="11485" y="160583"/>
                </a:lnTo>
                <a:lnTo>
                  <a:pt x="12164" y="62540"/>
                </a:lnTo>
                <a:lnTo>
                  <a:pt x="12195" y="58221"/>
                </a:lnTo>
                <a:lnTo>
                  <a:pt x="135919" y="0"/>
                </a:lnTo>
                <a:lnTo>
                  <a:pt x="901292" y="57768"/>
                </a:lnTo>
                <a:lnTo>
                  <a:pt x="1461172" y="518337"/>
                </a:lnTo>
                <a:lnTo>
                  <a:pt x="1665432" y="1258209"/>
                </a:lnTo>
                <a:lnTo>
                  <a:pt x="1490182" y="1956794"/>
                </a:lnTo>
                <a:lnTo>
                  <a:pt x="1390868" y="1955410"/>
                </a:lnTo>
                <a:cubicBezTo>
                  <a:pt x="1316688" y="1955894"/>
                  <a:pt x="1226440" y="1961451"/>
                  <a:pt x="1139333" y="1966646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3B737CC-3659-4060-857B-D199BFBF9206}"/>
              </a:ext>
            </a:extLst>
          </p:cNvPr>
          <p:cNvSpPr/>
          <p:nvPr/>
        </p:nvSpPr>
        <p:spPr>
          <a:xfrm rot="10800000">
            <a:off x="4092294" y="2690185"/>
            <a:ext cx="1112503" cy="805283"/>
          </a:xfrm>
          <a:custGeom>
            <a:avLst/>
            <a:gdLst>
              <a:gd name="connsiteX0" fmla="*/ 1453959 w 2760891"/>
              <a:gd name="connsiteY0" fmla="*/ 1998466 h 1998466"/>
              <a:gd name="connsiteX1" fmla="*/ 753889 w 2760891"/>
              <a:gd name="connsiteY1" fmla="*/ 1910128 h 1998466"/>
              <a:gd name="connsiteX2" fmla="*/ 221665 w 2760891"/>
              <a:gd name="connsiteY2" fmla="*/ 1472310 h 1998466"/>
              <a:gd name="connsiteX3" fmla="*/ 0 w 2760891"/>
              <a:gd name="connsiteY3" fmla="*/ 802410 h 1998466"/>
              <a:gd name="connsiteX4" fmla="*/ 148152 w 2760891"/>
              <a:gd name="connsiteY4" fmla="*/ 79910 h 1998466"/>
              <a:gd name="connsiteX5" fmla="*/ 203568 w 2760891"/>
              <a:gd name="connsiteY5" fmla="*/ 12545 h 1998466"/>
              <a:gd name="connsiteX6" fmla="*/ 711312 w 2760891"/>
              <a:gd name="connsiteY6" fmla="*/ 12545 h 1998466"/>
              <a:gd name="connsiteX7" fmla="*/ 1627966 w 2760891"/>
              <a:gd name="connsiteY7" fmla="*/ 0 h 1998466"/>
              <a:gd name="connsiteX8" fmla="*/ 2544618 w 2760891"/>
              <a:gd name="connsiteY8" fmla="*/ 12545 h 1998466"/>
              <a:gd name="connsiteX9" fmla="*/ 2629467 w 2760891"/>
              <a:gd name="connsiteY9" fmla="*/ 12545 h 1998466"/>
              <a:gd name="connsiteX10" fmla="*/ 2760891 w 2760891"/>
              <a:gd name="connsiteY10" fmla="*/ 409722 h 1998466"/>
              <a:gd name="connsiteX11" fmla="*/ 2612739 w 2760891"/>
              <a:gd name="connsiteY11" fmla="*/ 1132222 h 1998466"/>
              <a:gd name="connsiteX12" fmla="*/ 2134335 w 2760891"/>
              <a:gd name="connsiteY12" fmla="*/ 1713784 h 199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0891" h="1998466">
                <a:moveTo>
                  <a:pt x="1453959" y="1998466"/>
                </a:moveTo>
                <a:lnTo>
                  <a:pt x="753889" y="1910128"/>
                </a:lnTo>
                <a:lnTo>
                  <a:pt x="221665" y="1472310"/>
                </a:lnTo>
                <a:lnTo>
                  <a:pt x="0" y="802410"/>
                </a:lnTo>
                <a:lnTo>
                  <a:pt x="148152" y="79910"/>
                </a:lnTo>
                <a:lnTo>
                  <a:pt x="203568" y="12545"/>
                </a:lnTo>
                <a:lnTo>
                  <a:pt x="711312" y="12545"/>
                </a:lnTo>
                <a:lnTo>
                  <a:pt x="1627966" y="0"/>
                </a:lnTo>
                <a:lnTo>
                  <a:pt x="2544618" y="12545"/>
                </a:lnTo>
                <a:lnTo>
                  <a:pt x="2629467" y="12545"/>
                </a:lnTo>
                <a:lnTo>
                  <a:pt x="2760891" y="409722"/>
                </a:lnTo>
                <a:lnTo>
                  <a:pt x="2612739" y="1132222"/>
                </a:lnTo>
                <a:lnTo>
                  <a:pt x="2134335" y="1713784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4C0F554-6996-4B2B-B75F-6E28FF921DB5}"/>
              </a:ext>
            </a:extLst>
          </p:cNvPr>
          <p:cNvSpPr/>
          <p:nvPr/>
        </p:nvSpPr>
        <p:spPr>
          <a:xfrm rot="10800000">
            <a:off x="3417625" y="2622002"/>
            <a:ext cx="1108830" cy="873468"/>
          </a:xfrm>
          <a:custGeom>
            <a:avLst/>
            <a:gdLst>
              <a:gd name="connsiteX0" fmla="*/ 1611729 w 2751774"/>
              <a:gd name="connsiteY0" fmla="*/ 2167678 h 2167678"/>
              <a:gd name="connsiteX1" fmla="*/ 1573634 w 2751774"/>
              <a:gd name="connsiteY1" fmla="*/ 2163510 h 2167678"/>
              <a:gd name="connsiteX2" fmla="*/ 1457653 w 2751774"/>
              <a:gd name="connsiteY2" fmla="*/ 2166410 h 2167678"/>
              <a:gd name="connsiteX3" fmla="*/ 1051718 w 2751774"/>
              <a:gd name="connsiteY3" fmla="*/ 2151912 h 2167678"/>
              <a:gd name="connsiteX4" fmla="*/ 800184 w 2751774"/>
              <a:gd name="connsiteY4" fmla="*/ 2163148 h 2167678"/>
              <a:gd name="connsiteX5" fmla="*/ 740198 w 2751774"/>
              <a:gd name="connsiteY5" fmla="*/ 2166408 h 2167678"/>
              <a:gd name="connsiteX6" fmla="*/ 660992 w 2751774"/>
              <a:gd name="connsiteY6" fmla="*/ 2163194 h 2167678"/>
              <a:gd name="connsiteX7" fmla="*/ 560301 w 2751774"/>
              <a:gd name="connsiteY7" fmla="*/ 2158075 h 2167678"/>
              <a:gd name="connsiteX8" fmla="*/ 534898 w 2751774"/>
              <a:gd name="connsiteY8" fmla="*/ 2157382 h 2167678"/>
              <a:gd name="connsiteX9" fmla="*/ 499019 w 2751774"/>
              <a:gd name="connsiteY9" fmla="*/ 2141063 h 2167678"/>
              <a:gd name="connsiteX10" fmla="*/ 321037 w 2751774"/>
              <a:gd name="connsiteY10" fmla="*/ 2070725 h 2167678"/>
              <a:gd name="connsiteX11" fmla="*/ 262321 w 2751774"/>
              <a:gd name="connsiteY11" fmla="*/ 2116213 h 2167678"/>
              <a:gd name="connsiteX12" fmla="*/ 250394 w 2751774"/>
              <a:gd name="connsiteY12" fmla="*/ 2129045 h 2167678"/>
              <a:gd name="connsiteX13" fmla="*/ 0 w 2751774"/>
              <a:gd name="connsiteY13" fmla="*/ 1485815 h 2167678"/>
              <a:gd name="connsiteX14" fmla="*/ 107485 w 2751774"/>
              <a:gd name="connsiteY14" fmla="*/ 784565 h 2167678"/>
              <a:gd name="connsiteX15" fmla="*/ 554895 w 2751774"/>
              <a:gd name="connsiteY15" fmla="*/ 240681 h 2167678"/>
              <a:gd name="connsiteX16" fmla="*/ 1222261 w 2751774"/>
              <a:gd name="connsiteY16" fmla="*/ 0 h 2167678"/>
              <a:gd name="connsiteX17" fmla="*/ 1930782 w 2751774"/>
              <a:gd name="connsiteY17" fmla="*/ 126878 h 2167678"/>
              <a:gd name="connsiteX18" fmla="*/ 2490662 w 2751774"/>
              <a:gd name="connsiteY18" fmla="*/ 587447 h 2167678"/>
              <a:gd name="connsiteX19" fmla="*/ 2751774 w 2751774"/>
              <a:gd name="connsiteY19" fmla="*/ 1258209 h 2167678"/>
              <a:gd name="connsiteX20" fmla="*/ 2644289 w 2751774"/>
              <a:gd name="connsiteY20" fmla="*/ 1959459 h 2167678"/>
              <a:gd name="connsiteX21" fmla="*/ 2474442 w 2751774"/>
              <a:gd name="connsiteY21" fmla="*/ 2165929 h 2167678"/>
              <a:gd name="connsiteX22" fmla="*/ 2423273 w 2751774"/>
              <a:gd name="connsiteY22" fmla="*/ 2163148 h 2167678"/>
              <a:gd name="connsiteX23" fmla="*/ 2171739 w 2751774"/>
              <a:gd name="connsiteY23" fmla="*/ 2151913 h 2167678"/>
              <a:gd name="connsiteX24" fmla="*/ 1765806 w 2751774"/>
              <a:gd name="connsiteY24" fmla="*/ 2166411 h 2167678"/>
              <a:gd name="connsiteX25" fmla="*/ 1649824 w 2751774"/>
              <a:gd name="connsiteY25" fmla="*/ 2163510 h 216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51774" h="2167678">
                <a:moveTo>
                  <a:pt x="1611729" y="2167678"/>
                </a:moveTo>
                <a:lnTo>
                  <a:pt x="1573634" y="2163510"/>
                </a:lnTo>
                <a:cubicBezTo>
                  <a:pt x="1521925" y="2159644"/>
                  <a:pt x="1544638" y="2168344"/>
                  <a:pt x="1457653" y="2166410"/>
                </a:cubicBezTo>
                <a:cubicBezTo>
                  <a:pt x="1370666" y="2164478"/>
                  <a:pt x="1200077" y="2150947"/>
                  <a:pt x="1051718" y="2151912"/>
                </a:cubicBezTo>
                <a:cubicBezTo>
                  <a:pt x="977539" y="2152396"/>
                  <a:pt x="887291" y="2157953"/>
                  <a:pt x="800184" y="2163148"/>
                </a:cubicBezTo>
                <a:lnTo>
                  <a:pt x="740198" y="2166408"/>
                </a:lnTo>
                <a:lnTo>
                  <a:pt x="660992" y="2163194"/>
                </a:lnTo>
                <a:cubicBezTo>
                  <a:pt x="630449" y="2161668"/>
                  <a:pt x="596334" y="2159826"/>
                  <a:pt x="560301" y="2158075"/>
                </a:cubicBezTo>
                <a:lnTo>
                  <a:pt x="534898" y="2157382"/>
                </a:lnTo>
                <a:lnTo>
                  <a:pt x="499019" y="2141063"/>
                </a:lnTo>
                <a:cubicBezTo>
                  <a:pt x="438468" y="2114218"/>
                  <a:pt x="396062" y="2097910"/>
                  <a:pt x="321037" y="2070725"/>
                </a:cubicBezTo>
                <a:cubicBezTo>
                  <a:pt x="296391" y="2082324"/>
                  <a:pt x="277786" y="2099842"/>
                  <a:pt x="262321" y="2116213"/>
                </a:cubicBezTo>
                <a:lnTo>
                  <a:pt x="250394" y="2129045"/>
                </a:lnTo>
                <a:lnTo>
                  <a:pt x="0" y="1485815"/>
                </a:lnTo>
                <a:lnTo>
                  <a:pt x="107485" y="784565"/>
                </a:lnTo>
                <a:lnTo>
                  <a:pt x="554895" y="240681"/>
                </a:lnTo>
                <a:lnTo>
                  <a:pt x="1222261" y="0"/>
                </a:lnTo>
                <a:lnTo>
                  <a:pt x="1930782" y="126878"/>
                </a:lnTo>
                <a:lnTo>
                  <a:pt x="2490662" y="587447"/>
                </a:lnTo>
                <a:lnTo>
                  <a:pt x="2751774" y="1258209"/>
                </a:lnTo>
                <a:lnTo>
                  <a:pt x="2644289" y="1959459"/>
                </a:lnTo>
                <a:lnTo>
                  <a:pt x="2474442" y="2165929"/>
                </a:lnTo>
                <a:lnTo>
                  <a:pt x="2423273" y="2163148"/>
                </a:lnTo>
                <a:cubicBezTo>
                  <a:pt x="2336166" y="2157953"/>
                  <a:pt x="2245919" y="2152396"/>
                  <a:pt x="2171739" y="2151913"/>
                </a:cubicBezTo>
                <a:cubicBezTo>
                  <a:pt x="2023381" y="2150947"/>
                  <a:pt x="1852791" y="2164477"/>
                  <a:pt x="1765806" y="2166411"/>
                </a:cubicBezTo>
                <a:cubicBezTo>
                  <a:pt x="1678819" y="2168343"/>
                  <a:pt x="1701532" y="2159645"/>
                  <a:pt x="1649824" y="2163510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3368D00-22AE-4815-978A-857FD9EBC654}"/>
              </a:ext>
            </a:extLst>
          </p:cNvPr>
          <p:cNvSpPr/>
          <p:nvPr/>
        </p:nvSpPr>
        <p:spPr>
          <a:xfrm rot="10800000">
            <a:off x="3024709" y="2715312"/>
            <a:ext cx="827077" cy="780160"/>
          </a:xfrm>
          <a:custGeom>
            <a:avLst/>
            <a:gdLst>
              <a:gd name="connsiteX0" fmla="*/ 972008 w 2052550"/>
              <a:gd name="connsiteY0" fmla="*/ 1936116 h 1936116"/>
              <a:gd name="connsiteX1" fmla="*/ 912022 w 2052550"/>
              <a:gd name="connsiteY1" fmla="*/ 1932856 h 1936116"/>
              <a:gd name="connsiteX2" fmla="*/ 660488 w 2052550"/>
              <a:gd name="connsiteY2" fmla="*/ 1921621 h 1936116"/>
              <a:gd name="connsiteX3" fmla="*/ 434506 w 2052550"/>
              <a:gd name="connsiteY3" fmla="*/ 1927782 h 1936116"/>
              <a:gd name="connsiteX4" fmla="*/ 379259 w 2052550"/>
              <a:gd name="connsiteY4" fmla="*/ 1930591 h 1936116"/>
              <a:gd name="connsiteX5" fmla="*/ 298343 w 2052550"/>
              <a:gd name="connsiteY5" fmla="*/ 1864027 h 1936116"/>
              <a:gd name="connsiteX6" fmla="*/ 0 w 2052550"/>
              <a:gd name="connsiteY6" fmla="*/ 1238526 h 1936116"/>
              <a:gd name="connsiteX7" fmla="*/ 43005 w 2052550"/>
              <a:gd name="connsiteY7" fmla="*/ 615660 h 1936116"/>
              <a:gd name="connsiteX8" fmla="*/ 415951 w 2052550"/>
              <a:gd name="connsiteY8" fmla="*/ 162296 h 1936116"/>
              <a:gd name="connsiteX9" fmla="*/ 1018836 w 2052550"/>
              <a:gd name="connsiteY9" fmla="*/ 0 h 1936116"/>
              <a:gd name="connsiteX10" fmla="*/ 1690126 w 2052550"/>
              <a:gd name="connsiteY10" fmla="*/ 172137 h 1936116"/>
              <a:gd name="connsiteX11" fmla="*/ 2042097 w 2052550"/>
              <a:gd name="connsiteY11" fmla="*/ 461676 h 1936116"/>
              <a:gd name="connsiteX12" fmla="*/ 2042295 w 2052550"/>
              <a:gd name="connsiteY12" fmla="*/ 492334 h 1936116"/>
              <a:gd name="connsiteX13" fmla="*/ 2046464 w 2052550"/>
              <a:gd name="connsiteY13" fmla="*/ 1379409 h 1936116"/>
              <a:gd name="connsiteX14" fmla="*/ 2049364 w 2052550"/>
              <a:gd name="connsiteY14" fmla="*/ 1422902 h 1936116"/>
              <a:gd name="connsiteX15" fmla="*/ 1936281 w 2052550"/>
              <a:gd name="connsiteY15" fmla="*/ 1533084 h 1936116"/>
              <a:gd name="connsiteX16" fmla="*/ 1736214 w 2052550"/>
              <a:gd name="connsiteY16" fmla="*/ 1715753 h 1936116"/>
              <a:gd name="connsiteX17" fmla="*/ 1594726 w 2052550"/>
              <a:gd name="connsiteY17" fmla="*/ 1906104 h 1936116"/>
              <a:gd name="connsiteX18" fmla="*/ 1577047 w 2052550"/>
              <a:gd name="connsiteY18" fmla="*/ 1929895 h 1936116"/>
              <a:gd name="connsiteX19" fmla="*/ 1545328 w 2052550"/>
              <a:gd name="connsiteY19" fmla="*/ 1928102 h 1936116"/>
              <a:gd name="connsiteX20" fmla="*/ 1542635 w 2052550"/>
              <a:gd name="connsiteY20" fmla="*/ 1927949 h 1936116"/>
              <a:gd name="connsiteX21" fmla="*/ 1536146 w 2052550"/>
              <a:gd name="connsiteY21" fmla="*/ 1924520 h 1936116"/>
              <a:gd name="connsiteX22" fmla="*/ 1536146 w 2052550"/>
              <a:gd name="connsiteY22" fmla="*/ 1924521 h 1936116"/>
              <a:gd name="connsiteX23" fmla="*/ 1536145 w 2052550"/>
              <a:gd name="connsiteY23" fmla="*/ 1924520 h 1936116"/>
              <a:gd name="connsiteX24" fmla="*/ 1525734 w 2052550"/>
              <a:gd name="connsiteY24" fmla="*/ 1926993 h 1936116"/>
              <a:gd name="connsiteX25" fmla="*/ 1498806 w 2052550"/>
              <a:gd name="connsiteY25" fmla="*/ 1925471 h 1936116"/>
              <a:gd name="connsiteX26" fmla="*/ 1491832 w 2052550"/>
              <a:gd name="connsiteY26" fmla="*/ 1925249 h 1936116"/>
              <a:gd name="connsiteX27" fmla="*/ 1489754 w 2052550"/>
              <a:gd name="connsiteY27" fmla="*/ 1924520 h 1936116"/>
              <a:gd name="connsiteX28" fmla="*/ 1476914 w 2052550"/>
              <a:gd name="connsiteY28" fmla="*/ 1913660 h 1936116"/>
              <a:gd name="connsiteX29" fmla="*/ 1471088 w 2052550"/>
              <a:gd name="connsiteY29" fmla="*/ 1908732 h 1936116"/>
              <a:gd name="connsiteX30" fmla="*/ 1423971 w 2052550"/>
              <a:gd name="connsiteY30" fmla="*/ 1861388 h 1936116"/>
              <a:gd name="connsiteX31" fmla="*/ 1410364 w 2052550"/>
              <a:gd name="connsiteY31" fmla="*/ 1852695 h 1936116"/>
              <a:gd name="connsiteX32" fmla="*/ 1391170 w 2052550"/>
              <a:gd name="connsiteY32" fmla="*/ 1840433 h 1936116"/>
              <a:gd name="connsiteX33" fmla="*/ 1213188 w 2052550"/>
              <a:gd name="connsiteY33" fmla="*/ 1910770 h 1936116"/>
              <a:gd name="connsiteX34" fmla="*/ 1177309 w 2052550"/>
              <a:gd name="connsiteY34" fmla="*/ 1927089 h 1936116"/>
              <a:gd name="connsiteX35" fmla="*/ 1151905 w 2052550"/>
              <a:gd name="connsiteY35" fmla="*/ 1927782 h 1936116"/>
              <a:gd name="connsiteX36" fmla="*/ 1078040 w 2052550"/>
              <a:gd name="connsiteY36" fmla="*/ 1931538 h 1936116"/>
              <a:gd name="connsiteX37" fmla="*/ 1051215 w 2052550"/>
              <a:gd name="connsiteY37" fmla="*/ 1932901 h 1936116"/>
              <a:gd name="connsiteX38" fmla="*/ 1017603 w 2052550"/>
              <a:gd name="connsiteY38" fmla="*/ 1934266 h 193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52550" h="1936116">
                <a:moveTo>
                  <a:pt x="972008" y="1936116"/>
                </a:moveTo>
                <a:lnTo>
                  <a:pt x="912022" y="1932856"/>
                </a:lnTo>
                <a:cubicBezTo>
                  <a:pt x="824915" y="1927661"/>
                  <a:pt x="734667" y="1922104"/>
                  <a:pt x="660488" y="1921621"/>
                </a:cubicBezTo>
                <a:cubicBezTo>
                  <a:pt x="586309" y="1921137"/>
                  <a:pt x="506572" y="1924279"/>
                  <a:pt x="434506" y="1927782"/>
                </a:cubicBezTo>
                <a:lnTo>
                  <a:pt x="379259" y="1930591"/>
                </a:lnTo>
                <a:lnTo>
                  <a:pt x="298343" y="1864027"/>
                </a:lnTo>
                <a:lnTo>
                  <a:pt x="0" y="1238526"/>
                </a:lnTo>
                <a:lnTo>
                  <a:pt x="43005" y="615660"/>
                </a:lnTo>
                <a:lnTo>
                  <a:pt x="415951" y="162296"/>
                </a:lnTo>
                <a:lnTo>
                  <a:pt x="1018836" y="0"/>
                </a:lnTo>
                <a:lnTo>
                  <a:pt x="1690126" y="172137"/>
                </a:lnTo>
                <a:lnTo>
                  <a:pt x="2042097" y="461676"/>
                </a:lnTo>
                <a:lnTo>
                  <a:pt x="2042295" y="492334"/>
                </a:lnTo>
                <a:cubicBezTo>
                  <a:pt x="2044530" y="842996"/>
                  <a:pt x="2046705" y="1230808"/>
                  <a:pt x="2046464" y="1379409"/>
                </a:cubicBezTo>
                <a:cubicBezTo>
                  <a:pt x="2047430" y="1393906"/>
                  <a:pt x="2057578" y="1405987"/>
                  <a:pt x="2049364" y="1422902"/>
                </a:cubicBezTo>
                <a:cubicBezTo>
                  <a:pt x="2041148" y="1439816"/>
                  <a:pt x="1988472" y="1484275"/>
                  <a:pt x="1936281" y="1533084"/>
                </a:cubicBezTo>
                <a:cubicBezTo>
                  <a:pt x="1884090" y="1581894"/>
                  <a:pt x="1798553" y="1646648"/>
                  <a:pt x="1736214" y="1715753"/>
                </a:cubicBezTo>
                <a:cubicBezTo>
                  <a:pt x="1689460" y="1767582"/>
                  <a:pt x="1633735" y="1852031"/>
                  <a:pt x="1594726" y="1906104"/>
                </a:cubicBezTo>
                <a:lnTo>
                  <a:pt x="1577047" y="1929895"/>
                </a:lnTo>
                <a:lnTo>
                  <a:pt x="1545328" y="1928102"/>
                </a:lnTo>
                <a:lnTo>
                  <a:pt x="1542635" y="1927949"/>
                </a:lnTo>
                <a:lnTo>
                  <a:pt x="1536146" y="1924520"/>
                </a:lnTo>
                <a:lnTo>
                  <a:pt x="1536146" y="1924521"/>
                </a:lnTo>
                <a:lnTo>
                  <a:pt x="1536145" y="1924520"/>
                </a:lnTo>
                <a:lnTo>
                  <a:pt x="1525734" y="1926993"/>
                </a:lnTo>
                <a:lnTo>
                  <a:pt x="1498806" y="1925471"/>
                </a:lnTo>
                <a:lnTo>
                  <a:pt x="1491832" y="1925249"/>
                </a:lnTo>
                <a:lnTo>
                  <a:pt x="1489754" y="1924520"/>
                </a:lnTo>
                <a:lnTo>
                  <a:pt x="1476914" y="1913660"/>
                </a:lnTo>
                <a:lnTo>
                  <a:pt x="1471088" y="1908732"/>
                </a:lnTo>
                <a:cubicBezTo>
                  <a:pt x="1458040" y="1895276"/>
                  <a:pt x="1443301" y="1877139"/>
                  <a:pt x="1423971" y="1861388"/>
                </a:cubicBezTo>
                <a:lnTo>
                  <a:pt x="1410364" y="1852695"/>
                </a:lnTo>
                <a:lnTo>
                  <a:pt x="1391170" y="1840433"/>
                </a:lnTo>
                <a:cubicBezTo>
                  <a:pt x="1316145" y="1867617"/>
                  <a:pt x="1273739" y="1883926"/>
                  <a:pt x="1213188" y="1910770"/>
                </a:cubicBezTo>
                <a:lnTo>
                  <a:pt x="1177309" y="1927089"/>
                </a:lnTo>
                <a:lnTo>
                  <a:pt x="1151905" y="1927782"/>
                </a:lnTo>
                <a:lnTo>
                  <a:pt x="1078040" y="1931538"/>
                </a:lnTo>
                <a:lnTo>
                  <a:pt x="1051215" y="1932901"/>
                </a:lnTo>
                <a:lnTo>
                  <a:pt x="1017603" y="1934266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80952F7-5601-47A7-8496-BED96035C530}"/>
              </a:ext>
            </a:extLst>
          </p:cNvPr>
          <p:cNvSpPr/>
          <p:nvPr/>
        </p:nvSpPr>
        <p:spPr>
          <a:xfrm rot="10800000">
            <a:off x="2719300" y="2726027"/>
            <a:ext cx="739570" cy="769441"/>
          </a:xfrm>
          <a:custGeom>
            <a:avLst/>
            <a:gdLst>
              <a:gd name="connsiteX0" fmla="*/ 1453959 w 1835384"/>
              <a:gd name="connsiteY0" fmla="*/ 1909516 h 1909516"/>
              <a:gd name="connsiteX1" fmla="*/ 753889 w 1835384"/>
              <a:gd name="connsiteY1" fmla="*/ 1821178 h 1909516"/>
              <a:gd name="connsiteX2" fmla="*/ 221665 w 1835384"/>
              <a:gd name="connsiteY2" fmla="*/ 1383360 h 1909516"/>
              <a:gd name="connsiteX3" fmla="*/ 0 w 1835384"/>
              <a:gd name="connsiteY3" fmla="*/ 713460 h 1909516"/>
              <a:gd name="connsiteX4" fmla="*/ 146298 w 1835384"/>
              <a:gd name="connsiteY4" fmla="*/ 0 h 1909516"/>
              <a:gd name="connsiteX5" fmla="*/ 756576 w 1835384"/>
              <a:gd name="connsiteY5" fmla="*/ 8352 h 1909516"/>
              <a:gd name="connsiteX6" fmla="*/ 807956 w 1835384"/>
              <a:gd name="connsiteY6" fmla="*/ 9055 h 1909516"/>
              <a:gd name="connsiteX7" fmla="*/ 1384960 w 1835384"/>
              <a:gd name="connsiteY7" fmla="*/ 9056 h 1909516"/>
              <a:gd name="connsiteX8" fmla="*/ 1469047 w 1835384"/>
              <a:gd name="connsiteY8" fmla="*/ 14854 h 1909516"/>
              <a:gd name="connsiteX9" fmla="*/ 1475315 w 1835384"/>
              <a:gd name="connsiteY9" fmla="*/ 14192 h 1909516"/>
              <a:gd name="connsiteX10" fmla="*/ 1480851 w 1835384"/>
              <a:gd name="connsiteY10" fmla="*/ 13608 h 1909516"/>
              <a:gd name="connsiteX11" fmla="*/ 1487714 w 1835384"/>
              <a:gd name="connsiteY11" fmla="*/ 10686 h 1909516"/>
              <a:gd name="connsiteX12" fmla="*/ 1489614 w 1835384"/>
              <a:gd name="connsiteY12" fmla="*/ 10667 h 1909516"/>
              <a:gd name="connsiteX13" fmla="*/ 1499017 w 1835384"/>
              <a:gd name="connsiteY13" fmla="*/ 10574 h 1909516"/>
              <a:gd name="connsiteX14" fmla="*/ 1524139 w 1835384"/>
              <a:gd name="connsiteY14" fmla="*/ 17755 h 1909516"/>
              <a:gd name="connsiteX15" fmla="*/ 1750301 w 1835384"/>
              <a:gd name="connsiteY15" fmla="*/ 113439 h 1909516"/>
              <a:gd name="connsiteX16" fmla="*/ 1787815 w 1835384"/>
              <a:gd name="connsiteY16" fmla="*/ 192995 h 1909516"/>
              <a:gd name="connsiteX17" fmla="*/ 1798601 w 1835384"/>
              <a:gd name="connsiteY17" fmla="*/ 210237 h 1909516"/>
              <a:gd name="connsiteX18" fmla="*/ 1797575 w 1835384"/>
              <a:gd name="connsiteY18" fmla="*/ 214922 h 1909516"/>
              <a:gd name="connsiteX19" fmla="*/ 1787428 w 1835384"/>
              <a:gd name="connsiteY19" fmla="*/ 274362 h 1909516"/>
              <a:gd name="connsiteX20" fmla="*/ 1808902 w 1835384"/>
              <a:gd name="connsiteY20" fmla="*/ 312872 h 1909516"/>
              <a:gd name="connsiteX21" fmla="*/ 1825736 w 1835384"/>
              <a:gd name="connsiteY21" fmla="*/ 338288 h 1909516"/>
              <a:gd name="connsiteX22" fmla="*/ 1828143 w 1835384"/>
              <a:gd name="connsiteY22" fmla="*/ 360905 h 1909516"/>
              <a:gd name="connsiteX23" fmla="*/ 1828589 w 1835384"/>
              <a:gd name="connsiteY23" fmla="*/ 707841 h 1909516"/>
              <a:gd name="connsiteX24" fmla="*/ 1830704 w 1835384"/>
              <a:gd name="connsiteY24" fmla="*/ 1007767 h 1909516"/>
              <a:gd name="connsiteX25" fmla="*/ 1831652 w 1835384"/>
              <a:gd name="connsiteY25" fmla="*/ 1147666 h 1909516"/>
              <a:gd name="connsiteX26" fmla="*/ 1831702 w 1835384"/>
              <a:gd name="connsiteY26" fmla="*/ 1155189 h 1909516"/>
              <a:gd name="connsiteX27" fmla="*/ 1832603 w 1835384"/>
              <a:gd name="connsiteY27" fmla="*/ 1292051 h 1909516"/>
              <a:gd name="connsiteX28" fmla="*/ 1832782 w 1835384"/>
              <a:gd name="connsiteY28" fmla="*/ 1319589 h 1909516"/>
              <a:gd name="connsiteX29" fmla="*/ 1833314 w 1835384"/>
              <a:gd name="connsiteY29" fmla="*/ 1403581 h 1909516"/>
              <a:gd name="connsiteX30" fmla="*/ 1834650 w 1835384"/>
              <a:gd name="connsiteY30" fmla="*/ 1621415 h 1909516"/>
              <a:gd name="connsiteX31" fmla="*/ 1834748 w 1835384"/>
              <a:gd name="connsiteY31" fmla="*/ 1637659 h 1909516"/>
              <a:gd name="connsiteX32" fmla="*/ 1835384 w 1835384"/>
              <a:gd name="connsiteY32" fmla="*/ 1749920 h 19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35384" h="1909516">
                <a:moveTo>
                  <a:pt x="1453959" y="1909516"/>
                </a:moveTo>
                <a:lnTo>
                  <a:pt x="753889" y="1821178"/>
                </a:lnTo>
                <a:lnTo>
                  <a:pt x="221665" y="1383360"/>
                </a:lnTo>
                <a:lnTo>
                  <a:pt x="0" y="713460"/>
                </a:lnTo>
                <a:lnTo>
                  <a:pt x="146298" y="0"/>
                </a:lnTo>
                <a:lnTo>
                  <a:pt x="756576" y="8352"/>
                </a:lnTo>
                <a:lnTo>
                  <a:pt x="807956" y="9055"/>
                </a:lnTo>
                <a:lnTo>
                  <a:pt x="1384960" y="9056"/>
                </a:lnTo>
                <a:lnTo>
                  <a:pt x="1469047" y="14854"/>
                </a:lnTo>
                <a:lnTo>
                  <a:pt x="1475315" y="14192"/>
                </a:lnTo>
                <a:lnTo>
                  <a:pt x="1480851" y="13608"/>
                </a:lnTo>
                <a:cubicBezTo>
                  <a:pt x="1483441" y="12664"/>
                  <a:pt x="1485208" y="11441"/>
                  <a:pt x="1487714" y="10686"/>
                </a:cubicBezTo>
                <a:lnTo>
                  <a:pt x="1489614" y="10667"/>
                </a:lnTo>
                <a:lnTo>
                  <a:pt x="1499017" y="10574"/>
                </a:lnTo>
                <a:cubicBezTo>
                  <a:pt x="1504567" y="11503"/>
                  <a:pt x="1512420" y="13647"/>
                  <a:pt x="1524139" y="17755"/>
                </a:cubicBezTo>
                <a:cubicBezTo>
                  <a:pt x="1571014" y="34184"/>
                  <a:pt x="1698110" y="86860"/>
                  <a:pt x="1750301" y="113439"/>
                </a:cubicBezTo>
                <a:cubicBezTo>
                  <a:pt x="1756101" y="139293"/>
                  <a:pt x="1771927" y="167321"/>
                  <a:pt x="1787815" y="192995"/>
                </a:cubicBezTo>
                <a:lnTo>
                  <a:pt x="1798601" y="210237"/>
                </a:lnTo>
                <a:lnTo>
                  <a:pt x="1797575" y="214922"/>
                </a:lnTo>
                <a:cubicBezTo>
                  <a:pt x="1801200" y="248025"/>
                  <a:pt x="1781628" y="252133"/>
                  <a:pt x="1787428" y="274362"/>
                </a:cubicBezTo>
                <a:cubicBezTo>
                  <a:pt x="1790326" y="285478"/>
                  <a:pt x="1799447" y="299432"/>
                  <a:pt x="1808902" y="312872"/>
                </a:cubicBezTo>
                <a:lnTo>
                  <a:pt x="1825736" y="338288"/>
                </a:lnTo>
                <a:lnTo>
                  <a:pt x="1828143" y="360905"/>
                </a:lnTo>
                <a:cubicBezTo>
                  <a:pt x="1837496" y="456802"/>
                  <a:pt x="1826474" y="423688"/>
                  <a:pt x="1828589" y="707841"/>
                </a:cubicBezTo>
                <a:cubicBezTo>
                  <a:pt x="1828589" y="707841"/>
                  <a:pt x="1829485" y="830307"/>
                  <a:pt x="1830704" y="1007767"/>
                </a:cubicBezTo>
                <a:lnTo>
                  <a:pt x="1831652" y="1147666"/>
                </a:lnTo>
                <a:lnTo>
                  <a:pt x="1831702" y="1155189"/>
                </a:lnTo>
                <a:lnTo>
                  <a:pt x="1832603" y="1292051"/>
                </a:lnTo>
                <a:lnTo>
                  <a:pt x="1832782" y="1319589"/>
                </a:lnTo>
                <a:lnTo>
                  <a:pt x="1833314" y="1403581"/>
                </a:lnTo>
                <a:lnTo>
                  <a:pt x="1834650" y="1621415"/>
                </a:lnTo>
                <a:lnTo>
                  <a:pt x="1834748" y="1637659"/>
                </a:lnTo>
                <a:lnTo>
                  <a:pt x="1835384" y="1749920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C51EADD-AED8-4CA6-A7CF-613A96866E35}"/>
              </a:ext>
            </a:extLst>
          </p:cNvPr>
          <p:cNvSpPr/>
          <p:nvPr/>
        </p:nvSpPr>
        <p:spPr>
          <a:xfrm>
            <a:off x="6284544" y="2631758"/>
            <a:ext cx="661337" cy="863713"/>
          </a:xfrm>
          <a:custGeom>
            <a:avLst/>
            <a:gdLst>
              <a:gd name="connsiteX0" fmla="*/ 184559 w 1491491"/>
              <a:gd name="connsiteY0" fmla="*/ 1947903 h 1947903"/>
              <a:gd name="connsiteX1" fmla="*/ 0 w 1491491"/>
              <a:gd name="connsiteY1" fmla="*/ 1924614 h 1947903"/>
              <a:gd name="connsiteX2" fmla="*/ 175 w 1491491"/>
              <a:gd name="connsiteY2" fmla="*/ 1886982 h 1947903"/>
              <a:gd name="connsiteX3" fmla="*/ 249 w 1491491"/>
              <a:gd name="connsiteY3" fmla="*/ 1872868 h 1947903"/>
              <a:gd name="connsiteX4" fmla="*/ 1051 w 1491491"/>
              <a:gd name="connsiteY4" fmla="*/ 1722994 h 1947903"/>
              <a:gd name="connsiteX5" fmla="*/ 1359 w 1491491"/>
              <a:gd name="connsiteY5" fmla="*/ 1668775 h 1947903"/>
              <a:gd name="connsiteX6" fmla="*/ 1822 w 1491491"/>
              <a:gd name="connsiteY6" fmla="*/ 1590556 h 1947903"/>
              <a:gd name="connsiteX7" fmla="*/ 2998 w 1491491"/>
              <a:gd name="connsiteY7" fmla="*/ 1398625 h 1947903"/>
              <a:gd name="connsiteX8" fmla="*/ 3421 w 1491491"/>
              <a:gd name="connsiteY8" fmla="*/ 1331554 h 1947903"/>
              <a:gd name="connsiteX9" fmla="*/ 3837 w 1491491"/>
              <a:gd name="connsiteY9" fmla="*/ 1267341 h 1947903"/>
              <a:gd name="connsiteX10" fmla="*/ 4594 w 1491491"/>
              <a:gd name="connsiteY10" fmla="*/ 1152674 h 1947903"/>
              <a:gd name="connsiteX11" fmla="*/ 4839 w 1491491"/>
              <a:gd name="connsiteY11" fmla="*/ 1115959 h 1947903"/>
              <a:gd name="connsiteX12" fmla="*/ 7718 w 1491491"/>
              <a:gd name="connsiteY12" fmla="*/ 703499 h 1947903"/>
              <a:gd name="connsiteX13" fmla="*/ 8164 w 1491491"/>
              <a:gd name="connsiteY13" fmla="*/ 356562 h 1947903"/>
              <a:gd name="connsiteX14" fmla="*/ 10572 w 1491491"/>
              <a:gd name="connsiteY14" fmla="*/ 333943 h 1947903"/>
              <a:gd name="connsiteX15" fmla="*/ 27406 w 1491491"/>
              <a:gd name="connsiteY15" fmla="*/ 308529 h 1947903"/>
              <a:gd name="connsiteX16" fmla="*/ 48881 w 1491491"/>
              <a:gd name="connsiteY16" fmla="*/ 270019 h 1947903"/>
              <a:gd name="connsiteX17" fmla="*/ 38732 w 1491491"/>
              <a:gd name="connsiteY17" fmla="*/ 210578 h 1947903"/>
              <a:gd name="connsiteX18" fmla="*/ 37706 w 1491491"/>
              <a:gd name="connsiteY18" fmla="*/ 205895 h 1947903"/>
              <a:gd name="connsiteX19" fmla="*/ 48493 w 1491491"/>
              <a:gd name="connsiteY19" fmla="*/ 188651 h 1947903"/>
              <a:gd name="connsiteX20" fmla="*/ 86005 w 1491491"/>
              <a:gd name="connsiteY20" fmla="*/ 109095 h 1947903"/>
              <a:gd name="connsiteX21" fmla="*/ 264395 w 1491491"/>
              <a:gd name="connsiteY21" fmla="*/ 31556 h 1947903"/>
              <a:gd name="connsiteX22" fmla="*/ 283528 w 1491491"/>
              <a:gd name="connsiteY22" fmla="*/ 24289 h 1947903"/>
              <a:gd name="connsiteX23" fmla="*/ 312168 w 1491491"/>
              <a:gd name="connsiteY23" fmla="*/ 13412 h 1947903"/>
              <a:gd name="connsiteX24" fmla="*/ 334340 w 1491491"/>
              <a:gd name="connsiteY24" fmla="*/ 7074 h 1947903"/>
              <a:gd name="connsiteX25" fmla="*/ 337289 w 1491491"/>
              <a:gd name="connsiteY25" fmla="*/ 6231 h 1947903"/>
              <a:gd name="connsiteX26" fmla="*/ 348593 w 1491491"/>
              <a:gd name="connsiteY26" fmla="*/ 6344 h 1947903"/>
              <a:gd name="connsiteX27" fmla="*/ 367258 w 1491491"/>
              <a:gd name="connsiteY27" fmla="*/ 10511 h 1947903"/>
              <a:gd name="connsiteX28" fmla="*/ 451345 w 1491491"/>
              <a:gd name="connsiteY28" fmla="*/ 4713 h 1947903"/>
              <a:gd name="connsiteX29" fmla="*/ 1028350 w 1491491"/>
              <a:gd name="connsiteY29" fmla="*/ 4713 h 1947903"/>
              <a:gd name="connsiteX30" fmla="*/ 1351278 w 1491491"/>
              <a:gd name="connsiteY30" fmla="*/ 293 h 1947903"/>
              <a:gd name="connsiteX31" fmla="*/ 1372648 w 1491491"/>
              <a:gd name="connsiteY31" fmla="*/ 0 h 1947903"/>
              <a:gd name="connsiteX32" fmla="*/ 1491491 w 1491491"/>
              <a:gd name="connsiteY32" fmla="*/ 359159 h 1947903"/>
              <a:gd name="connsiteX33" fmla="*/ 1343339 w 1491491"/>
              <a:gd name="connsiteY33" fmla="*/ 1081660 h 1947903"/>
              <a:gd name="connsiteX34" fmla="*/ 864935 w 1491491"/>
              <a:gd name="connsiteY34" fmla="*/ 1663221 h 194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91491" h="1947903">
                <a:moveTo>
                  <a:pt x="184559" y="1947903"/>
                </a:moveTo>
                <a:lnTo>
                  <a:pt x="0" y="1924614"/>
                </a:lnTo>
                <a:lnTo>
                  <a:pt x="175" y="1886982"/>
                </a:lnTo>
                <a:lnTo>
                  <a:pt x="249" y="1872868"/>
                </a:lnTo>
                <a:lnTo>
                  <a:pt x="1051" y="1722994"/>
                </a:lnTo>
                <a:lnTo>
                  <a:pt x="1359" y="1668775"/>
                </a:lnTo>
                <a:lnTo>
                  <a:pt x="1822" y="1590556"/>
                </a:lnTo>
                <a:lnTo>
                  <a:pt x="2998" y="1398625"/>
                </a:lnTo>
                <a:lnTo>
                  <a:pt x="3421" y="1331554"/>
                </a:lnTo>
                <a:lnTo>
                  <a:pt x="3837" y="1267341"/>
                </a:lnTo>
                <a:lnTo>
                  <a:pt x="4594" y="1152674"/>
                </a:lnTo>
                <a:lnTo>
                  <a:pt x="4839" y="1115959"/>
                </a:lnTo>
                <a:cubicBezTo>
                  <a:pt x="6427" y="879849"/>
                  <a:pt x="7718" y="703499"/>
                  <a:pt x="7718" y="703499"/>
                </a:cubicBezTo>
                <a:cubicBezTo>
                  <a:pt x="9832" y="419346"/>
                  <a:pt x="-1188" y="452459"/>
                  <a:pt x="8164" y="356562"/>
                </a:cubicBezTo>
                <a:lnTo>
                  <a:pt x="10572" y="333943"/>
                </a:lnTo>
                <a:lnTo>
                  <a:pt x="27406" y="308529"/>
                </a:lnTo>
                <a:cubicBezTo>
                  <a:pt x="36859" y="295089"/>
                  <a:pt x="45981" y="281134"/>
                  <a:pt x="48881" y="270019"/>
                </a:cubicBezTo>
                <a:cubicBezTo>
                  <a:pt x="54679" y="247789"/>
                  <a:pt x="35107" y="243682"/>
                  <a:pt x="38732" y="210578"/>
                </a:cubicBezTo>
                <a:lnTo>
                  <a:pt x="37706" y="205895"/>
                </a:lnTo>
                <a:lnTo>
                  <a:pt x="48493" y="188651"/>
                </a:lnTo>
                <a:cubicBezTo>
                  <a:pt x="64380" y="162978"/>
                  <a:pt x="80207" y="134950"/>
                  <a:pt x="86005" y="109095"/>
                </a:cubicBezTo>
                <a:cubicBezTo>
                  <a:pt x="125149" y="89161"/>
                  <a:pt x="206426" y="54548"/>
                  <a:pt x="264395" y="31556"/>
                </a:cubicBezTo>
                <a:lnTo>
                  <a:pt x="283528" y="24289"/>
                </a:lnTo>
                <a:lnTo>
                  <a:pt x="312168" y="13412"/>
                </a:lnTo>
                <a:lnTo>
                  <a:pt x="334340" y="7074"/>
                </a:lnTo>
                <a:lnTo>
                  <a:pt x="337289" y="6231"/>
                </a:lnTo>
                <a:lnTo>
                  <a:pt x="348593" y="6344"/>
                </a:lnTo>
                <a:cubicBezTo>
                  <a:pt x="353606" y="7853"/>
                  <a:pt x="355660" y="11236"/>
                  <a:pt x="367258" y="10511"/>
                </a:cubicBezTo>
                <a:lnTo>
                  <a:pt x="451345" y="4713"/>
                </a:lnTo>
                <a:lnTo>
                  <a:pt x="1028350" y="4713"/>
                </a:lnTo>
                <a:lnTo>
                  <a:pt x="1351278" y="293"/>
                </a:lnTo>
                <a:lnTo>
                  <a:pt x="1372648" y="0"/>
                </a:lnTo>
                <a:lnTo>
                  <a:pt x="1491491" y="359159"/>
                </a:lnTo>
                <a:lnTo>
                  <a:pt x="1343339" y="1081660"/>
                </a:lnTo>
                <a:lnTo>
                  <a:pt x="864935" y="1663221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A69CF52-F8DB-43ED-B6D5-D43C5E6C1ED3}"/>
              </a:ext>
            </a:extLst>
          </p:cNvPr>
          <p:cNvSpPr/>
          <p:nvPr/>
        </p:nvSpPr>
        <p:spPr>
          <a:xfrm>
            <a:off x="6427069" y="2622001"/>
            <a:ext cx="738463" cy="873469"/>
          </a:xfrm>
          <a:custGeom>
            <a:avLst/>
            <a:gdLst>
              <a:gd name="connsiteX0" fmla="*/ 1079347 w 1665432"/>
              <a:gd name="connsiteY0" fmla="*/ 1969906 h 1969906"/>
              <a:gd name="connsiteX1" fmla="*/ 1000141 w 1665432"/>
              <a:gd name="connsiteY1" fmla="*/ 1966691 h 1969906"/>
              <a:gd name="connsiteX2" fmla="*/ 899450 w 1665432"/>
              <a:gd name="connsiteY2" fmla="*/ 1961572 h 1969906"/>
              <a:gd name="connsiteX3" fmla="*/ 874047 w 1665432"/>
              <a:gd name="connsiteY3" fmla="*/ 1960879 h 1969906"/>
              <a:gd name="connsiteX4" fmla="*/ 850200 w 1665432"/>
              <a:gd name="connsiteY4" fmla="*/ 1950033 h 1969906"/>
              <a:gd name="connsiteX5" fmla="*/ 838168 w 1665432"/>
              <a:gd name="connsiteY5" fmla="*/ 1944560 h 1969906"/>
              <a:gd name="connsiteX6" fmla="*/ 798515 w 1665432"/>
              <a:gd name="connsiteY6" fmla="*/ 1927933 h 1969906"/>
              <a:gd name="connsiteX7" fmla="*/ 754605 w 1665432"/>
              <a:gd name="connsiteY7" fmla="*/ 1909519 h 1969906"/>
              <a:gd name="connsiteX8" fmla="*/ 660186 w 1665432"/>
              <a:gd name="connsiteY8" fmla="*/ 1874223 h 1969906"/>
              <a:gd name="connsiteX9" fmla="*/ 561601 w 1665432"/>
              <a:gd name="connsiteY9" fmla="*/ 1958310 h 1969906"/>
              <a:gd name="connsiteX10" fmla="*/ 559523 w 1665432"/>
              <a:gd name="connsiteY10" fmla="*/ 1959039 h 1969906"/>
              <a:gd name="connsiteX11" fmla="*/ 552550 w 1665432"/>
              <a:gd name="connsiteY11" fmla="*/ 1959261 h 1969906"/>
              <a:gd name="connsiteX12" fmla="*/ 525621 w 1665432"/>
              <a:gd name="connsiteY12" fmla="*/ 1960784 h 1969906"/>
              <a:gd name="connsiteX13" fmla="*/ 515209 w 1665432"/>
              <a:gd name="connsiteY13" fmla="*/ 1958310 h 1969906"/>
              <a:gd name="connsiteX14" fmla="*/ 508721 w 1665432"/>
              <a:gd name="connsiteY14" fmla="*/ 1961739 h 1969906"/>
              <a:gd name="connsiteX15" fmla="*/ 474309 w 1665432"/>
              <a:gd name="connsiteY15" fmla="*/ 1963685 h 1969906"/>
              <a:gd name="connsiteX16" fmla="*/ 468558 w 1665432"/>
              <a:gd name="connsiteY16" fmla="*/ 1955946 h 1969906"/>
              <a:gd name="connsiteX17" fmla="*/ 456630 w 1665432"/>
              <a:gd name="connsiteY17" fmla="*/ 1939894 h 1969906"/>
              <a:gd name="connsiteX18" fmla="*/ 388791 w 1665432"/>
              <a:gd name="connsiteY18" fmla="*/ 1843877 h 1969906"/>
              <a:gd name="connsiteX19" fmla="*/ 373529 w 1665432"/>
              <a:gd name="connsiteY19" fmla="*/ 1823286 h 1969906"/>
              <a:gd name="connsiteX20" fmla="*/ 351488 w 1665432"/>
              <a:gd name="connsiteY20" fmla="*/ 1793547 h 1969906"/>
              <a:gd name="connsiteX21" fmla="*/ 315143 w 1665432"/>
              <a:gd name="connsiteY21" fmla="*/ 1749543 h 1969906"/>
              <a:gd name="connsiteX22" fmla="*/ 211303 w 1665432"/>
              <a:gd name="connsiteY22" fmla="*/ 1650597 h 1969906"/>
              <a:gd name="connsiteX23" fmla="*/ 189652 w 1665432"/>
              <a:gd name="connsiteY23" fmla="*/ 1632048 h 1969906"/>
              <a:gd name="connsiteX24" fmla="*/ 159588 w 1665432"/>
              <a:gd name="connsiteY24" fmla="*/ 1606290 h 1969906"/>
              <a:gd name="connsiteX25" fmla="*/ 115075 w 1665432"/>
              <a:gd name="connsiteY25" fmla="*/ 1566874 h 1969906"/>
              <a:gd name="connsiteX26" fmla="*/ 76465 w 1665432"/>
              <a:gd name="connsiteY26" fmla="*/ 1531426 h 1969906"/>
              <a:gd name="connsiteX27" fmla="*/ 42042 w 1665432"/>
              <a:gd name="connsiteY27" fmla="*/ 1499822 h 1969906"/>
              <a:gd name="connsiteX28" fmla="*/ 15788 w 1665432"/>
              <a:gd name="connsiteY28" fmla="*/ 1474179 h 1969906"/>
              <a:gd name="connsiteX29" fmla="*/ 1993 w 1665432"/>
              <a:gd name="connsiteY29" fmla="*/ 1456691 h 1969906"/>
              <a:gd name="connsiteX30" fmla="*/ 0 w 1665432"/>
              <a:gd name="connsiteY30" fmla="*/ 1434039 h 1969906"/>
              <a:gd name="connsiteX31" fmla="*/ 4893 w 1665432"/>
              <a:gd name="connsiteY31" fmla="*/ 1413199 h 1969906"/>
              <a:gd name="connsiteX32" fmla="*/ 4909 w 1665432"/>
              <a:gd name="connsiteY32" fmla="*/ 1352915 h 1969906"/>
              <a:gd name="connsiteX33" fmla="*/ 4947 w 1665432"/>
              <a:gd name="connsiteY33" fmla="*/ 1332591 h 1969906"/>
              <a:gd name="connsiteX34" fmla="*/ 5095 w 1665432"/>
              <a:gd name="connsiteY34" fmla="*/ 1274275 h 1969906"/>
              <a:gd name="connsiteX35" fmla="*/ 5166 w 1665432"/>
              <a:gd name="connsiteY35" fmla="*/ 1251090 h 1969906"/>
              <a:gd name="connsiteX36" fmla="*/ 5516 w 1665432"/>
              <a:gd name="connsiteY36" fmla="*/ 1159680 h 1969906"/>
              <a:gd name="connsiteX37" fmla="*/ 5523 w 1665432"/>
              <a:gd name="connsiteY37" fmla="*/ 1158195 h 1969906"/>
              <a:gd name="connsiteX38" fmla="*/ 6269 w 1665432"/>
              <a:gd name="connsiteY38" fmla="*/ 1003195 h 1969906"/>
              <a:gd name="connsiteX39" fmla="*/ 6493 w 1665432"/>
              <a:gd name="connsiteY39" fmla="*/ 960548 h 1969906"/>
              <a:gd name="connsiteX40" fmla="*/ 7413 w 1665432"/>
              <a:gd name="connsiteY40" fmla="*/ 795259 h 1969906"/>
              <a:gd name="connsiteX41" fmla="*/ 7433 w 1665432"/>
              <a:gd name="connsiteY41" fmla="*/ 791768 h 1969906"/>
              <a:gd name="connsiteX42" fmla="*/ 8929 w 1665432"/>
              <a:gd name="connsiteY42" fmla="*/ 547561 h 1969906"/>
              <a:gd name="connsiteX43" fmla="*/ 9825 w 1665432"/>
              <a:gd name="connsiteY43" fmla="*/ 407994 h 1969906"/>
              <a:gd name="connsiteX44" fmla="*/ 9897 w 1665432"/>
              <a:gd name="connsiteY44" fmla="*/ 396908 h 1969906"/>
              <a:gd name="connsiteX45" fmla="*/ 10006 w 1665432"/>
              <a:gd name="connsiteY45" fmla="*/ 380525 h 1969906"/>
              <a:gd name="connsiteX46" fmla="*/ 10942 w 1665432"/>
              <a:gd name="connsiteY46" fmla="*/ 240465 h 1969906"/>
              <a:gd name="connsiteX47" fmla="*/ 11463 w 1665432"/>
              <a:gd name="connsiteY47" fmla="*/ 163853 h 1969906"/>
              <a:gd name="connsiteX48" fmla="*/ 11485 w 1665432"/>
              <a:gd name="connsiteY48" fmla="*/ 160583 h 1969906"/>
              <a:gd name="connsiteX49" fmla="*/ 12164 w 1665432"/>
              <a:gd name="connsiteY49" fmla="*/ 62540 h 1969906"/>
              <a:gd name="connsiteX50" fmla="*/ 12195 w 1665432"/>
              <a:gd name="connsiteY50" fmla="*/ 58221 h 1969906"/>
              <a:gd name="connsiteX51" fmla="*/ 135919 w 1665432"/>
              <a:gd name="connsiteY51" fmla="*/ 0 h 1969906"/>
              <a:gd name="connsiteX52" fmla="*/ 901292 w 1665432"/>
              <a:gd name="connsiteY52" fmla="*/ 57768 h 1969906"/>
              <a:gd name="connsiteX53" fmla="*/ 1461172 w 1665432"/>
              <a:gd name="connsiteY53" fmla="*/ 518337 h 1969906"/>
              <a:gd name="connsiteX54" fmla="*/ 1665432 w 1665432"/>
              <a:gd name="connsiteY54" fmla="*/ 1258209 h 1969906"/>
              <a:gd name="connsiteX55" fmla="*/ 1490182 w 1665432"/>
              <a:gd name="connsiteY55" fmla="*/ 1956794 h 1969906"/>
              <a:gd name="connsiteX56" fmla="*/ 1390868 w 1665432"/>
              <a:gd name="connsiteY56" fmla="*/ 1955410 h 1969906"/>
              <a:gd name="connsiteX57" fmla="*/ 1139333 w 1665432"/>
              <a:gd name="connsiteY57" fmla="*/ 1966646 h 19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65432" h="1969906">
                <a:moveTo>
                  <a:pt x="1079347" y="1969906"/>
                </a:moveTo>
                <a:lnTo>
                  <a:pt x="1000141" y="1966691"/>
                </a:lnTo>
                <a:cubicBezTo>
                  <a:pt x="969598" y="1965166"/>
                  <a:pt x="935483" y="1963323"/>
                  <a:pt x="899450" y="1961572"/>
                </a:cubicBezTo>
                <a:lnTo>
                  <a:pt x="874047" y="1960879"/>
                </a:lnTo>
                <a:lnTo>
                  <a:pt x="850200" y="1950033"/>
                </a:lnTo>
                <a:lnTo>
                  <a:pt x="838168" y="1944560"/>
                </a:lnTo>
                <a:lnTo>
                  <a:pt x="798515" y="1927933"/>
                </a:lnTo>
                <a:lnTo>
                  <a:pt x="754605" y="1909519"/>
                </a:lnTo>
                <a:cubicBezTo>
                  <a:pt x="727056" y="1898688"/>
                  <a:pt x="697698" y="1887815"/>
                  <a:pt x="660186" y="1874223"/>
                </a:cubicBezTo>
                <a:cubicBezTo>
                  <a:pt x="610894" y="1897421"/>
                  <a:pt x="585765" y="1944295"/>
                  <a:pt x="561601" y="1958310"/>
                </a:cubicBezTo>
                <a:lnTo>
                  <a:pt x="559523" y="1959039"/>
                </a:lnTo>
                <a:lnTo>
                  <a:pt x="552550" y="1959261"/>
                </a:lnTo>
                <a:lnTo>
                  <a:pt x="525621" y="1960784"/>
                </a:lnTo>
                <a:lnTo>
                  <a:pt x="515209" y="1958310"/>
                </a:lnTo>
                <a:lnTo>
                  <a:pt x="508721" y="1961739"/>
                </a:lnTo>
                <a:lnTo>
                  <a:pt x="474309" y="1963685"/>
                </a:lnTo>
                <a:lnTo>
                  <a:pt x="468558" y="1955946"/>
                </a:lnTo>
                <a:lnTo>
                  <a:pt x="456630" y="1939894"/>
                </a:lnTo>
                <a:cubicBezTo>
                  <a:pt x="437126" y="1912858"/>
                  <a:pt x="413443" y="1878227"/>
                  <a:pt x="388791" y="1843877"/>
                </a:cubicBezTo>
                <a:lnTo>
                  <a:pt x="373529" y="1823286"/>
                </a:lnTo>
                <a:lnTo>
                  <a:pt x="351488" y="1793547"/>
                </a:lnTo>
                <a:cubicBezTo>
                  <a:pt x="339080" y="1777496"/>
                  <a:pt x="326831" y="1762500"/>
                  <a:pt x="315143" y="1749543"/>
                </a:cubicBezTo>
                <a:cubicBezTo>
                  <a:pt x="283972" y="1714991"/>
                  <a:pt x="247003" y="1681526"/>
                  <a:pt x="211303" y="1650597"/>
                </a:cubicBezTo>
                <a:lnTo>
                  <a:pt x="189652" y="1632048"/>
                </a:lnTo>
                <a:lnTo>
                  <a:pt x="159588" y="1606290"/>
                </a:lnTo>
                <a:cubicBezTo>
                  <a:pt x="143255" y="1592275"/>
                  <a:pt x="128123" y="1579076"/>
                  <a:pt x="115075" y="1566874"/>
                </a:cubicBezTo>
                <a:lnTo>
                  <a:pt x="76465" y="1531426"/>
                </a:lnTo>
                <a:lnTo>
                  <a:pt x="42042" y="1499822"/>
                </a:lnTo>
                <a:cubicBezTo>
                  <a:pt x="31683" y="1490157"/>
                  <a:pt x="22697" y="1481488"/>
                  <a:pt x="15788" y="1474179"/>
                </a:cubicBezTo>
                <a:lnTo>
                  <a:pt x="1993" y="1456691"/>
                </a:lnTo>
                <a:lnTo>
                  <a:pt x="0" y="1434039"/>
                </a:lnTo>
                <a:cubicBezTo>
                  <a:pt x="1631" y="1427093"/>
                  <a:pt x="4410" y="1420448"/>
                  <a:pt x="4893" y="1413199"/>
                </a:cubicBezTo>
                <a:lnTo>
                  <a:pt x="4909" y="1352915"/>
                </a:lnTo>
                <a:lnTo>
                  <a:pt x="4947" y="1332591"/>
                </a:lnTo>
                <a:lnTo>
                  <a:pt x="5095" y="1274275"/>
                </a:lnTo>
                <a:lnTo>
                  <a:pt x="5166" y="1251090"/>
                </a:lnTo>
                <a:lnTo>
                  <a:pt x="5516" y="1159680"/>
                </a:lnTo>
                <a:lnTo>
                  <a:pt x="5523" y="1158195"/>
                </a:lnTo>
                <a:lnTo>
                  <a:pt x="6269" y="1003195"/>
                </a:lnTo>
                <a:lnTo>
                  <a:pt x="6493" y="960548"/>
                </a:lnTo>
                <a:lnTo>
                  <a:pt x="7413" y="795259"/>
                </a:lnTo>
                <a:lnTo>
                  <a:pt x="7433" y="791768"/>
                </a:lnTo>
                <a:lnTo>
                  <a:pt x="8929" y="547561"/>
                </a:lnTo>
                <a:lnTo>
                  <a:pt x="9825" y="407994"/>
                </a:lnTo>
                <a:lnTo>
                  <a:pt x="9897" y="396908"/>
                </a:lnTo>
                <a:lnTo>
                  <a:pt x="10006" y="380525"/>
                </a:lnTo>
                <a:lnTo>
                  <a:pt x="10942" y="240465"/>
                </a:lnTo>
                <a:lnTo>
                  <a:pt x="11463" y="163853"/>
                </a:lnTo>
                <a:lnTo>
                  <a:pt x="11485" y="160583"/>
                </a:lnTo>
                <a:lnTo>
                  <a:pt x="12164" y="62540"/>
                </a:lnTo>
                <a:lnTo>
                  <a:pt x="12195" y="58221"/>
                </a:lnTo>
                <a:lnTo>
                  <a:pt x="135919" y="0"/>
                </a:lnTo>
                <a:lnTo>
                  <a:pt x="901292" y="57768"/>
                </a:lnTo>
                <a:lnTo>
                  <a:pt x="1461172" y="518337"/>
                </a:lnTo>
                <a:lnTo>
                  <a:pt x="1665432" y="1258209"/>
                </a:lnTo>
                <a:lnTo>
                  <a:pt x="1490182" y="1956794"/>
                </a:lnTo>
                <a:lnTo>
                  <a:pt x="1390868" y="1955410"/>
                </a:lnTo>
                <a:cubicBezTo>
                  <a:pt x="1316688" y="1955894"/>
                  <a:pt x="1226440" y="1961451"/>
                  <a:pt x="1139333" y="1966646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5A80BEB-E41B-4300-8D61-CFF7A018D89A}"/>
              </a:ext>
            </a:extLst>
          </p:cNvPr>
          <p:cNvSpPr/>
          <p:nvPr/>
        </p:nvSpPr>
        <p:spPr>
          <a:xfrm>
            <a:off x="6646720" y="2609337"/>
            <a:ext cx="1224197" cy="886133"/>
          </a:xfrm>
          <a:custGeom>
            <a:avLst/>
            <a:gdLst>
              <a:gd name="connsiteX0" fmla="*/ 1453959 w 2760891"/>
              <a:gd name="connsiteY0" fmla="*/ 1998466 h 1998466"/>
              <a:gd name="connsiteX1" fmla="*/ 753889 w 2760891"/>
              <a:gd name="connsiteY1" fmla="*/ 1910128 h 1998466"/>
              <a:gd name="connsiteX2" fmla="*/ 221665 w 2760891"/>
              <a:gd name="connsiteY2" fmla="*/ 1472310 h 1998466"/>
              <a:gd name="connsiteX3" fmla="*/ 0 w 2760891"/>
              <a:gd name="connsiteY3" fmla="*/ 802410 h 1998466"/>
              <a:gd name="connsiteX4" fmla="*/ 148152 w 2760891"/>
              <a:gd name="connsiteY4" fmla="*/ 79910 h 1998466"/>
              <a:gd name="connsiteX5" fmla="*/ 203568 w 2760891"/>
              <a:gd name="connsiteY5" fmla="*/ 12545 h 1998466"/>
              <a:gd name="connsiteX6" fmla="*/ 711312 w 2760891"/>
              <a:gd name="connsiteY6" fmla="*/ 12545 h 1998466"/>
              <a:gd name="connsiteX7" fmla="*/ 1627966 w 2760891"/>
              <a:gd name="connsiteY7" fmla="*/ 0 h 1998466"/>
              <a:gd name="connsiteX8" fmla="*/ 2544618 w 2760891"/>
              <a:gd name="connsiteY8" fmla="*/ 12545 h 1998466"/>
              <a:gd name="connsiteX9" fmla="*/ 2629467 w 2760891"/>
              <a:gd name="connsiteY9" fmla="*/ 12545 h 1998466"/>
              <a:gd name="connsiteX10" fmla="*/ 2760891 w 2760891"/>
              <a:gd name="connsiteY10" fmla="*/ 409722 h 1998466"/>
              <a:gd name="connsiteX11" fmla="*/ 2612739 w 2760891"/>
              <a:gd name="connsiteY11" fmla="*/ 1132222 h 1998466"/>
              <a:gd name="connsiteX12" fmla="*/ 2134335 w 2760891"/>
              <a:gd name="connsiteY12" fmla="*/ 1713784 h 199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0891" h="1998466">
                <a:moveTo>
                  <a:pt x="1453959" y="1998466"/>
                </a:moveTo>
                <a:lnTo>
                  <a:pt x="753889" y="1910128"/>
                </a:lnTo>
                <a:lnTo>
                  <a:pt x="221665" y="1472310"/>
                </a:lnTo>
                <a:lnTo>
                  <a:pt x="0" y="802410"/>
                </a:lnTo>
                <a:lnTo>
                  <a:pt x="148152" y="79910"/>
                </a:lnTo>
                <a:lnTo>
                  <a:pt x="203568" y="12545"/>
                </a:lnTo>
                <a:lnTo>
                  <a:pt x="711312" y="12545"/>
                </a:lnTo>
                <a:lnTo>
                  <a:pt x="1627966" y="0"/>
                </a:lnTo>
                <a:lnTo>
                  <a:pt x="2544618" y="12545"/>
                </a:lnTo>
                <a:lnTo>
                  <a:pt x="2629467" y="12545"/>
                </a:lnTo>
                <a:lnTo>
                  <a:pt x="2760891" y="409722"/>
                </a:lnTo>
                <a:lnTo>
                  <a:pt x="2612739" y="1132222"/>
                </a:lnTo>
                <a:lnTo>
                  <a:pt x="2134335" y="1713784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954153A-DAF9-42D3-B732-D8993CBCEFA3}"/>
              </a:ext>
            </a:extLst>
          </p:cNvPr>
          <p:cNvSpPr/>
          <p:nvPr/>
        </p:nvSpPr>
        <p:spPr>
          <a:xfrm>
            <a:off x="7352105" y="2534307"/>
            <a:ext cx="1220155" cy="961163"/>
          </a:xfrm>
          <a:custGeom>
            <a:avLst/>
            <a:gdLst>
              <a:gd name="connsiteX0" fmla="*/ 1611729 w 2751774"/>
              <a:gd name="connsiteY0" fmla="*/ 2167678 h 2167678"/>
              <a:gd name="connsiteX1" fmla="*/ 1573634 w 2751774"/>
              <a:gd name="connsiteY1" fmla="*/ 2163510 h 2167678"/>
              <a:gd name="connsiteX2" fmla="*/ 1457653 w 2751774"/>
              <a:gd name="connsiteY2" fmla="*/ 2166410 h 2167678"/>
              <a:gd name="connsiteX3" fmla="*/ 1051718 w 2751774"/>
              <a:gd name="connsiteY3" fmla="*/ 2151912 h 2167678"/>
              <a:gd name="connsiteX4" fmla="*/ 800184 w 2751774"/>
              <a:gd name="connsiteY4" fmla="*/ 2163148 h 2167678"/>
              <a:gd name="connsiteX5" fmla="*/ 740198 w 2751774"/>
              <a:gd name="connsiteY5" fmla="*/ 2166408 h 2167678"/>
              <a:gd name="connsiteX6" fmla="*/ 660992 w 2751774"/>
              <a:gd name="connsiteY6" fmla="*/ 2163194 h 2167678"/>
              <a:gd name="connsiteX7" fmla="*/ 560301 w 2751774"/>
              <a:gd name="connsiteY7" fmla="*/ 2158075 h 2167678"/>
              <a:gd name="connsiteX8" fmla="*/ 534898 w 2751774"/>
              <a:gd name="connsiteY8" fmla="*/ 2157382 h 2167678"/>
              <a:gd name="connsiteX9" fmla="*/ 499019 w 2751774"/>
              <a:gd name="connsiteY9" fmla="*/ 2141063 h 2167678"/>
              <a:gd name="connsiteX10" fmla="*/ 321037 w 2751774"/>
              <a:gd name="connsiteY10" fmla="*/ 2070725 h 2167678"/>
              <a:gd name="connsiteX11" fmla="*/ 262321 w 2751774"/>
              <a:gd name="connsiteY11" fmla="*/ 2116213 h 2167678"/>
              <a:gd name="connsiteX12" fmla="*/ 250394 w 2751774"/>
              <a:gd name="connsiteY12" fmla="*/ 2129045 h 2167678"/>
              <a:gd name="connsiteX13" fmla="*/ 0 w 2751774"/>
              <a:gd name="connsiteY13" fmla="*/ 1485815 h 2167678"/>
              <a:gd name="connsiteX14" fmla="*/ 107485 w 2751774"/>
              <a:gd name="connsiteY14" fmla="*/ 784565 h 2167678"/>
              <a:gd name="connsiteX15" fmla="*/ 554895 w 2751774"/>
              <a:gd name="connsiteY15" fmla="*/ 240681 h 2167678"/>
              <a:gd name="connsiteX16" fmla="*/ 1222261 w 2751774"/>
              <a:gd name="connsiteY16" fmla="*/ 0 h 2167678"/>
              <a:gd name="connsiteX17" fmla="*/ 1930782 w 2751774"/>
              <a:gd name="connsiteY17" fmla="*/ 126878 h 2167678"/>
              <a:gd name="connsiteX18" fmla="*/ 2490662 w 2751774"/>
              <a:gd name="connsiteY18" fmla="*/ 587447 h 2167678"/>
              <a:gd name="connsiteX19" fmla="*/ 2751774 w 2751774"/>
              <a:gd name="connsiteY19" fmla="*/ 1258209 h 2167678"/>
              <a:gd name="connsiteX20" fmla="*/ 2644289 w 2751774"/>
              <a:gd name="connsiteY20" fmla="*/ 1959459 h 2167678"/>
              <a:gd name="connsiteX21" fmla="*/ 2474442 w 2751774"/>
              <a:gd name="connsiteY21" fmla="*/ 2165929 h 2167678"/>
              <a:gd name="connsiteX22" fmla="*/ 2423273 w 2751774"/>
              <a:gd name="connsiteY22" fmla="*/ 2163148 h 2167678"/>
              <a:gd name="connsiteX23" fmla="*/ 2171739 w 2751774"/>
              <a:gd name="connsiteY23" fmla="*/ 2151913 h 2167678"/>
              <a:gd name="connsiteX24" fmla="*/ 1765806 w 2751774"/>
              <a:gd name="connsiteY24" fmla="*/ 2166411 h 2167678"/>
              <a:gd name="connsiteX25" fmla="*/ 1649824 w 2751774"/>
              <a:gd name="connsiteY25" fmla="*/ 2163510 h 216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51774" h="2167678">
                <a:moveTo>
                  <a:pt x="1611729" y="2167678"/>
                </a:moveTo>
                <a:lnTo>
                  <a:pt x="1573634" y="2163510"/>
                </a:lnTo>
                <a:cubicBezTo>
                  <a:pt x="1521925" y="2159644"/>
                  <a:pt x="1544638" y="2168344"/>
                  <a:pt x="1457653" y="2166410"/>
                </a:cubicBezTo>
                <a:cubicBezTo>
                  <a:pt x="1370666" y="2164478"/>
                  <a:pt x="1200077" y="2150947"/>
                  <a:pt x="1051718" y="2151912"/>
                </a:cubicBezTo>
                <a:cubicBezTo>
                  <a:pt x="977539" y="2152396"/>
                  <a:pt x="887291" y="2157953"/>
                  <a:pt x="800184" y="2163148"/>
                </a:cubicBezTo>
                <a:lnTo>
                  <a:pt x="740198" y="2166408"/>
                </a:lnTo>
                <a:lnTo>
                  <a:pt x="660992" y="2163194"/>
                </a:lnTo>
                <a:cubicBezTo>
                  <a:pt x="630449" y="2161668"/>
                  <a:pt x="596334" y="2159826"/>
                  <a:pt x="560301" y="2158075"/>
                </a:cubicBezTo>
                <a:lnTo>
                  <a:pt x="534898" y="2157382"/>
                </a:lnTo>
                <a:lnTo>
                  <a:pt x="499019" y="2141063"/>
                </a:lnTo>
                <a:cubicBezTo>
                  <a:pt x="438468" y="2114218"/>
                  <a:pt x="396062" y="2097910"/>
                  <a:pt x="321037" y="2070725"/>
                </a:cubicBezTo>
                <a:cubicBezTo>
                  <a:pt x="296391" y="2082324"/>
                  <a:pt x="277786" y="2099842"/>
                  <a:pt x="262321" y="2116213"/>
                </a:cubicBezTo>
                <a:lnTo>
                  <a:pt x="250394" y="2129045"/>
                </a:lnTo>
                <a:lnTo>
                  <a:pt x="0" y="1485815"/>
                </a:lnTo>
                <a:lnTo>
                  <a:pt x="107485" y="784565"/>
                </a:lnTo>
                <a:lnTo>
                  <a:pt x="554895" y="240681"/>
                </a:lnTo>
                <a:lnTo>
                  <a:pt x="1222261" y="0"/>
                </a:lnTo>
                <a:lnTo>
                  <a:pt x="1930782" y="126878"/>
                </a:lnTo>
                <a:lnTo>
                  <a:pt x="2490662" y="587447"/>
                </a:lnTo>
                <a:lnTo>
                  <a:pt x="2751774" y="1258209"/>
                </a:lnTo>
                <a:lnTo>
                  <a:pt x="2644289" y="1959459"/>
                </a:lnTo>
                <a:lnTo>
                  <a:pt x="2474442" y="2165929"/>
                </a:lnTo>
                <a:lnTo>
                  <a:pt x="2423273" y="2163148"/>
                </a:lnTo>
                <a:cubicBezTo>
                  <a:pt x="2336166" y="2157953"/>
                  <a:pt x="2245919" y="2152396"/>
                  <a:pt x="2171739" y="2151913"/>
                </a:cubicBezTo>
                <a:cubicBezTo>
                  <a:pt x="2023381" y="2150947"/>
                  <a:pt x="1852791" y="2164477"/>
                  <a:pt x="1765806" y="2166411"/>
                </a:cubicBezTo>
                <a:cubicBezTo>
                  <a:pt x="1678819" y="2168343"/>
                  <a:pt x="1701532" y="2159645"/>
                  <a:pt x="1649824" y="2163510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463C239-C082-4542-90C0-2419CA709514}"/>
              </a:ext>
            </a:extLst>
          </p:cNvPr>
          <p:cNvSpPr/>
          <p:nvPr/>
        </p:nvSpPr>
        <p:spPr>
          <a:xfrm>
            <a:off x="8053448" y="2636983"/>
            <a:ext cx="910114" cy="858487"/>
          </a:xfrm>
          <a:custGeom>
            <a:avLst/>
            <a:gdLst>
              <a:gd name="connsiteX0" fmla="*/ 972008 w 2052550"/>
              <a:gd name="connsiteY0" fmla="*/ 1936116 h 1936116"/>
              <a:gd name="connsiteX1" fmla="*/ 912022 w 2052550"/>
              <a:gd name="connsiteY1" fmla="*/ 1932856 h 1936116"/>
              <a:gd name="connsiteX2" fmla="*/ 660488 w 2052550"/>
              <a:gd name="connsiteY2" fmla="*/ 1921621 h 1936116"/>
              <a:gd name="connsiteX3" fmla="*/ 434506 w 2052550"/>
              <a:gd name="connsiteY3" fmla="*/ 1927782 h 1936116"/>
              <a:gd name="connsiteX4" fmla="*/ 379259 w 2052550"/>
              <a:gd name="connsiteY4" fmla="*/ 1930591 h 1936116"/>
              <a:gd name="connsiteX5" fmla="*/ 298343 w 2052550"/>
              <a:gd name="connsiteY5" fmla="*/ 1864027 h 1936116"/>
              <a:gd name="connsiteX6" fmla="*/ 0 w 2052550"/>
              <a:gd name="connsiteY6" fmla="*/ 1238526 h 1936116"/>
              <a:gd name="connsiteX7" fmla="*/ 43005 w 2052550"/>
              <a:gd name="connsiteY7" fmla="*/ 615660 h 1936116"/>
              <a:gd name="connsiteX8" fmla="*/ 415951 w 2052550"/>
              <a:gd name="connsiteY8" fmla="*/ 162296 h 1936116"/>
              <a:gd name="connsiteX9" fmla="*/ 1018836 w 2052550"/>
              <a:gd name="connsiteY9" fmla="*/ 0 h 1936116"/>
              <a:gd name="connsiteX10" fmla="*/ 1690126 w 2052550"/>
              <a:gd name="connsiteY10" fmla="*/ 172137 h 1936116"/>
              <a:gd name="connsiteX11" fmla="*/ 2042097 w 2052550"/>
              <a:gd name="connsiteY11" fmla="*/ 461676 h 1936116"/>
              <a:gd name="connsiteX12" fmla="*/ 2042295 w 2052550"/>
              <a:gd name="connsiteY12" fmla="*/ 492334 h 1936116"/>
              <a:gd name="connsiteX13" fmla="*/ 2046464 w 2052550"/>
              <a:gd name="connsiteY13" fmla="*/ 1379409 h 1936116"/>
              <a:gd name="connsiteX14" fmla="*/ 2049364 w 2052550"/>
              <a:gd name="connsiteY14" fmla="*/ 1422902 h 1936116"/>
              <a:gd name="connsiteX15" fmla="*/ 1936281 w 2052550"/>
              <a:gd name="connsiteY15" fmla="*/ 1533084 h 1936116"/>
              <a:gd name="connsiteX16" fmla="*/ 1736214 w 2052550"/>
              <a:gd name="connsiteY16" fmla="*/ 1715753 h 1936116"/>
              <a:gd name="connsiteX17" fmla="*/ 1594726 w 2052550"/>
              <a:gd name="connsiteY17" fmla="*/ 1906104 h 1936116"/>
              <a:gd name="connsiteX18" fmla="*/ 1577047 w 2052550"/>
              <a:gd name="connsiteY18" fmla="*/ 1929895 h 1936116"/>
              <a:gd name="connsiteX19" fmla="*/ 1545328 w 2052550"/>
              <a:gd name="connsiteY19" fmla="*/ 1928102 h 1936116"/>
              <a:gd name="connsiteX20" fmla="*/ 1542635 w 2052550"/>
              <a:gd name="connsiteY20" fmla="*/ 1927949 h 1936116"/>
              <a:gd name="connsiteX21" fmla="*/ 1536146 w 2052550"/>
              <a:gd name="connsiteY21" fmla="*/ 1924520 h 1936116"/>
              <a:gd name="connsiteX22" fmla="*/ 1536146 w 2052550"/>
              <a:gd name="connsiteY22" fmla="*/ 1924521 h 1936116"/>
              <a:gd name="connsiteX23" fmla="*/ 1536145 w 2052550"/>
              <a:gd name="connsiteY23" fmla="*/ 1924520 h 1936116"/>
              <a:gd name="connsiteX24" fmla="*/ 1525734 w 2052550"/>
              <a:gd name="connsiteY24" fmla="*/ 1926993 h 1936116"/>
              <a:gd name="connsiteX25" fmla="*/ 1498806 w 2052550"/>
              <a:gd name="connsiteY25" fmla="*/ 1925471 h 1936116"/>
              <a:gd name="connsiteX26" fmla="*/ 1491832 w 2052550"/>
              <a:gd name="connsiteY26" fmla="*/ 1925249 h 1936116"/>
              <a:gd name="connsiteX27" fmla="*/ 1489754 w 2052550"/>
              <a:gd name="connsiteY27" fmla="*/ 1924520 h 1936116"/>
              <a:gd name="connsiteX28" fmla="*/ 1476914 w 2052550"/>
              <a:gd name="connsiteY28" fmla="*/ 1913660 h 1936116"/>
              <a:gd name="connsiteX29" fmla="*/ 1471088 w 2052550"/>
              <a:gd name="connsiteY29" fmla="*/ 1908732 h 1936116"/>
              <a:gd name="connsiteX30" fmla="*/ 1423971 w 2052550"/>
              <a:gd name="connsiteY30" fmla="*/ 1861388 h 1936116"/>
              <a:gd name="connsiteX31" fmla="*/ 1410364 w 2052550"/>
              <a:gd name="connsiteY31" fmla="*/ 1852695 h 1936116"/>
              <a:gd name="connsiteX32" fmla="*/ 1391170 w 2052550"/>
              <a:gd name="connsiteY32" fmla="*/ 1840433 h 1936116"/>
              <a:gd name="connsiteX33" fmla="*/ 1213188 w 2052550"/>
              <a:gd name="connsiteY33" fmla="*/ 1910770 h 1936116"/>
              <a:gd name="connsiteX34" fmla="*/ 1177309 w 2052550"/>
              <a:gd name="connsiteY34" fmla="*/ 1927089 h 1936116"/>
              <a:gd name="connsiteX35" fmla="*/ 1151905 w 2052550"/>
              <a:gd name="connsiteY35" fmla="*/ 1927782 h 1936116"/>
              <a:gd name="connsiteX36" fmla="*/ 1078040 w 2052550"/>
              <a:gd name="connsiteY36" fmla="*/ 1931538 h 1936116"/>
              <a:gd name="connsiteX37" fmla="*/ 1051215 w 2052550"/>
              <a:gd name="connsiteY37" fmla="*/ 1932901 h 1936116"/>
              <a:gd name="connsiteX38" fmla="*/ 1017603 w 2052550"/>
              <a:gd name="connsiteY38" fmla="*/ 1934266 h 193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52550" h="1936116">
                <a:moveTo>
                  <a:pt x="972008" y="1936116"/>
                </a:moveTo>
                <a:lnTo>
                  <a:pt x="912022" y="1932856"/>
                </a:lnTo>
                <a:cubicBezTo>
                  <a:pt x="824915" y="1927661"/>
                  <a:pt x="734667" y="1922104"/>
                  <a:pt x="660488" y="1921621"/>
                </a:cubicBezTo>
                <a:cubicBezTo>
                  <a:pt x="586309" y="1921137"/>
                  <a:pt x="506572" y="1924279"/>
                  <a:pt x="434506" y="1927782"/>
                </a:cubicBezTo>
                <a:lnTo>
                  <a:pt x="379259" y="1930591"/>
                </a:lnTo>
                <a:lnTo>
                  <a:pt x="298343" y="1864027"/>
                </a:lnTo>
                <a:lnTo>
                  <a:pt x="0" y="1238526"/>
                </a:lnTo>
                <a:lnTo>
                  <a:pt x="43005" y="615660"/>
                </a:lnTo>
                <a:lnTo>
                  <a:pt x="415951" y="162296"/>
                </a:lnTo>
                <a:lnTo>
                  <a:pt x="1018836" y="0"/>
                </a:lnTo>
                <a:lnTo>
                  <a:pt x="1690126" y="172137"/>
                </a:lnTo>
                <a:lnTo>
                  <a:pt x="2042097" y="461676"/>
                </a:lnTo>
                <a:lnTo>
                  <a:pt x="2042295" y="492334"/>
                </a:lnTo>
                <a:cubicBezTo>
                  <a:pt x="2044530" y="842996"/>
                  <a:pt x="2046705" y="1230808"/>
                  <a:pt x="2046464" y="1379409"/>
                </a:cubicBezTo>
                <a:cubicBezTo>
                  <a:pt x="2047430" y="1393906"/>
                  <a:pt x="2057578" y="1405987"/>
                  <a:pt x="2049364" y="1422902"/>
                </a:cubicBezTo>
                <a:cubicBezTo>
                  <a:pt x="2041148" y="1439816"/>
                  <a:pt x="1988472" y="1484275"/>
                  <a:pt x="1936281" y="1533084"/>
                </a:cubicBezTo>
                <a:cubicBezTo>
                  <a:pt x="1884090" y="1581894"/>
                  <a:pt x="1798553" y="1646648"/>
                  <a:pt x="1736214" y="1715753"/>
                </a:cubicBezTo>
                <a:cubicBezTo>
                  <a:pt x="1689460" y="1767582"/>
                  <a:pt x="1633735" y="1852031"/>
                  <a:pt x="1594726" y="1906104"/>
                </a:cubicBezTo>
                <a:lnTo>
                  <a:pt x="1577047" y="1929895"/>
                </a:lnTo>
                <a:lnTo>
                  <a:pt x="1545328" y="1928102"/>
                </a:lnTo>
                <a:lnTo>
                  <a:pt x="1542635" y="1927949"/>
                </a:lnTo>
                <a:lnTo>
                  <a:pt x="1536146" y="1924520"/>
                </a:lnTo>
                <a:lnTo>
                  <a:pt x="1536146" y="1924521"/>
                </a:lnTo>
                <a:lnTo>
                  <a:pt x="1536145" y="1924520"/>
                </a:lnTo>
                <a:lnTo>
                  <a:pt x="1525734" y="1926993"/>
                </a:lnTo>
                <a:lnTo>
                  <a:pt x="1498806" y="1925471"/>
                </a:lnTo>
                <a:lnTo>
                  <a:pt x="1491832" y="1925249"/>
                </a:lnTo>
                <a:lnTo>
                  <a:pt x="1489754" y="1924520"/>
                </a:lnTo>
                <a:lnTo>
                  <a:pt x="1476914" y="1913660"/>
                </a:lnTo>
                <a:lnTo>
                  <a:pt x="1471088" y="1908732"/>
                </a:lnTo>
                <a:cubicBezTo>
                  <a:pt x="1458040" y="1895276"/>
                  <a:pt x="1443301" y="1877139"/>
                  <a:pt x="1423971" y="1861388"/>
                </a:cubicBezTo>
                <a:lnTo>
                  <a:pt x="1410364" y="1852695"/>
                </a:lnTo>
                <a:lnTo>
                  <a:pt x="1391170" y="1840433"/>
                </a:lnTo>
                <a:cubicBezTo>
                  <a:pt x="1316145" y="1867617"/>
                  <a:pt x="1273739" y="1883926"/>
                  <a:pt x="1213188" y="1910770"/>
                </a:cubicBezTo>
                <a:lnTo>
                  <a:pt x="1177309" y="1927089"/>
                </a:lnTo>
                <a:lnTo>
                  <a:pt x="1151905" y="1927782"/>
                </a:lnTo>
                <a:lnTo>
                  <a:pt x="1078040" y="1931538"/>
                </a:lnTo>
                <a:lnTo>
                  <a:pt x="1051215" y="1932901"/>
                </a:lnTo>
                <a:lnTo>
                  <a:pt x="1017603" y="1934266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B5E26A9-A78A-4146-8495-AE6FD0AF6C1A}"/>
              </a:ext>
            </a:extLst>
          </p:cNvPr>
          <p:cNvSpPr/>
          <p:nvPr/>
        </p:nvSpPr>
        <p:spPr>
          <a:xfrm>
            <a:off x="8444749" y="2648778"/>
            <a:ext cx="813822" cy="846692"/>
          </a:xfrm>
          <a:custGeom>
            <a:avLst/>
            <a:gdLst>
              <a:gd name="connsiteX0" fmla="*/ 1453959 w 1835384"/>
              <a:gd name="connsiteY0" fmla="*/ 1909516 h 1909516"/>
              <a:gd name="connsiteX1" fmla="*/ 753889 w 1835384"/>
              <a:gd name="connsiteY1" fmla="*/ 1821178 h 1909516"/>
              <a:gd name="connsiteX2" fmla="*/ 221665 w 1835384"/>
              <a:gd name="connsiteY2" fmla="*/ 1383360 h 1909516"/>
              <a:gd name="connsiteX3" fmla="*/ 0 w 1835384"/>
              <a:gd name="connsiteY3" fmla="*/ 713460 h 1909516"/>
              <a:gd name="connsiteX4" fmla="*/ 146298 w 1835384"/>
              <a:gd name="connsiteY4" fmla="*/ 0 h 1909516"/>
              <a:gd name="connsiteX5" fmla="*/ 756576 w 1835384"/>
              <a:gd name="connsiteY5" fmla="*/ 8352 h 1909516"/>
              <a:gd name="connsiteX6" fmla="*/ 807956 w 1835384"/>
              <a:gd name="connsiteY6" fmla="*/ 9055 h 1909516"/>
              <a:gd name="connsiteX7" fmla="*/ 1384960 w 1835384"/>
              <a:gd name="connsiteY7" fmla="*/ 9056 h 1909516"/>
              <a:gd name="connsiteX8" fmla="*/ 1469047 w 1835384"/>
              <a:gd name="connsiteY8" fmla="*/ 14854 h 1909516"/>
              <a:gd name="connsiteX9" fmla="*/ 1475315 w 1835384"/>
              <a:gd name="connsiteY9" fmla="*/ 14192 h 1909516"/>
              <a:gd name="connsiteX10" fmla="*/ 1480851 w 1835384"/>
              <a:gd name="connsiteY10" fmla="*/ 13608 h 1909516"/>
              <a:gd name="connsiteX11" fmla="*/ 1487714 w 1835384"/>
              <a:gd name="connsiteY11" fmla="*/ 10686 h 1909516"/>
              <a:gd name="connsiteX12" fmla="*/ 1489614 w 1835384"/>
              <a:gd name="connsiteY12" fmla="*/ 10667 h 1909516"/>
              <a:gd name="connsiteX13" fmla="*/ 1499017 w 1835384"/>
              <a:gd name="connsiteY13" fmla="*/ 10574 h 1909516"/>
              <a:gd name="connsiteX14" fmla="*/ 1524139 w 1835384"/>
              <a:gd name="connsiteY14" fmla="*/ 17755 h 1909516"/>
              <a:gd name="connsiteX15" fmla="*/ 1750301 w 1835384"/>
              <a:gd name="connsiteY15" fmla="*/ 113439 h 1909516"/>
              <a:gd name="connsiteX16" fmla="*/ 1787815 w 1835384"/>
              <a:gd name="connsiteY16" fmla="*/ 192995 h 1909516"/>
              <a:gd name="connsiteX17" fmla="*/ 1798601 w 1835384"/>
              <a:gd name="connsiteY17" fmla="*/ 210237 h 1909516"/>
              <a:gd name="connsiteX18" fmla="*/ 1797575 w 1835384"/>
              <a:gd name="connsiteY18" fmla="*/ 214922 h 1909516"/>
              <a:gd name="connsiteX19" fmla="*/ 1787428 w 1835384"/>
              <a:gd name="connsiteY19" fmla="*/ 274362 h 1909516"/>
              <a:gd name="connsiteX20" fmla="*/ 1808902 w 1835384"/>
              <a:gd name="connsiteY20" fmla="*/ 312872 h 1909516"/>
              <a:gd name="connsiteX21" fmla="*/ 1825736 w 1835384"/>
              <a:gd name="connsiteY21" fmla="*/ 338288 h 1909516"/>
              <a:gd name="connsiteX22" fmla="*/ 1828143 w 1835384"/>
              <a:gd name="connsiteY22" fmla="*/ 360905 h 1909516"/>
              <a:gd name="connsiteX23" fmla="*/ 1828589 w 1835384"/>
              <a:gd name="connsiteY23" fmla="*/ 707841 h 1909516"/>
              <a:gd name="connsiteX24" fmla="*/ 1830704 w 1835384"/>
              <a:gd name="connsiteY24" fmla="*/ 1007767 h 1909516"/>
              <a:gd name="connsiteX25" fmla="*/ 1831652 w 1835384"/>
              <a:gd name="connsiteY25" fmla="*/ 1147666 h 1909516"/>
              <a:gd name="connsiteX26" fmla="*/ 1831702 w 1835384"/>
              <a:gd name="connsiteY26" fmla="*/ 1155189 h 1909516"/>
              <a:gd name="connsiteX27" fmla="*/ 1832603 w 1835384"/>
              <a:gd name="connsiteY27" fmla="*/ 1292051 h 1909516"/>
              <a:gd name="connsiteX28" fmla="*/ 1832782 w 1835384"/>
              <a:gd name="connsiteY28" fmla="*/ 1319589 h 1909516"/>
              <a:gd name="connsiteX29" fmla="*/ 1833314 w 1835384"/>
              <a:gd name="connsiteY29" fmla="*/ 1403581 h 1909516"/>
              <a:gd name="connsiteX30" fmla="*/ 1834650 w 1835384"/>
              <a:gd name="connsiteY30" fmla="*/ 1621415 h 1909516"/>
              <a:gd name="connsiteX31" fmla="*/ 1834748 w 1835384"/>
              <a:gd name="connsiteY31" fmla="*/ 1637659 h 1909516"/>
              <a:gd name="connsiteX32" fmla="*/ 1835384 w 1835384"/>
              <a:gd name="connsiteY32" fmla="*/ 1749920 h 19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35384" h="1909516">
                <a:moveTo>
                  <a:pt x="1453959" y="1909516"/>
                </a:moveTo>
                <a:lnTo>
                  <a:pt x="753889" y="1821178"/>
                </a:lnTo>
                <a:lnTo>
                  <a:pt x="221665" y="1383360"/>
                </a:lnTo>
                <a:lnTo>
                  <a:pt x="0" y="713460"/>
                </a:lnTo>
                <a:lnTo>
                  <a:pt x="146298" y="0"/>
                </a:lnTo>
                <a:lnTo>
                  <a:pt x="756576" y="8352"/>
                </a:lnTo>
                <a:lnTo>
                  <a:pt x="807956" y="9055"/>
                </a:lnTo>
                <a:lnTo>
                  <a:pt x="1384960" y="9056"/>
                </a:lnTo>
                <a:lnTo>
                  <a:pt x="1469047" y="14854"/>
                </a:lnTo>
                <a:lnTo>
                  <a:pt x="1475315" y="14192"/>
                </a:lnTo>
                <a:lnTo>
                  <a:pt x="1480851" y="13608"/>
                </a:lnTo>
                <a:cubicBezTo>
                  <a:pt x="1483441" y="12664"/>
                  <a:pt x="1485208" y="11441"/>
                  <a:pt x="1487714" y="10686"/>
                </a:cubicBezTo>
                <a:lnTo>
                  <a:pt x="1489614" y="10667"/>
                </a:lnTo>
                <a:lnTo>
                  <a:pt x="1499017" y="10574"/>
                </a:lnTo>
                <a:cubicBezTo>
                  <a:pt x="1504567" y="11503"/>
                  <a:pt x="1512420" y="13647"/>
                  <a:pt x="1524139" y="17755"/>
                </a:cubicBezTo>
                <a:cubicBezTo>
                  <a:pt x="1571014" y="34184"/>
                  <a:pt x="1698110" y="86860"/>
                  <a:pt x="1750301" y="113439"/>
                </a:cubicBezTo>
                <a:cubicBezTo>
                  <a:pt x="1756101" y="139293"/>
                  <a:pt x="1771927" y="167321"/>
                  <a:pt x="1787815" y="192995"/>
                </a:cubicBezTo>
                <a:lnTo>
                  <a:pt x="1798601" y="210237"/>
                </a:lnTo>
                <a:lnTo>
                  <a:pt x="1797575" y="214922"/>
                </a:lnTo>
                <a:cubicBezTo>
                  <a:pt x="1801200" y="248025"/>
                  <a:pt x="1781628" y="252133"/>
                  <a:pt x="1787428" y="274362"/>
                </a:cubicBezTo>
                <a:cubicBezTo>
                  <a:pt x="1790326" y="285478"/>
                  <a:pt x="1799447" y="299432"/>
                  <a:pt x="1808902" y="312872"/>
                </a:cubicBezTo>
                <a:lnTo>
                  <a:pt x="1825736" y="338288"/>
                </a:lnTo>
                <a:lnTo>
                  <a:pt x="1828143" y="360905"/>
                </a:lnTo>
                <a:cubicBezTo>
                  <a:pt x="1837496" y="456802"/>
                  <a:pt x="1826474" y="423688"/>
                  <a:pt x="1828589" y="707841"/>
                </a:cubicBezTo>
                <a:cubicBezTo>
                  <a:pt x="1828589" y="707841"/>
                  <a:pt x="1829485" y="830307"/>
                  <a:pt x="1830704" y="1007767"/>
                </a:cubicBezTo>
                <a:lnTo>
                  <a:pt x="1831652" y="1147666"/>
                </a:lnTo>
                <a:lnTo>
                  <a:pt x="1831702" y="1155189"/>
                </a:lnTo>
                <a:lnTo>
                  <a:pt x="1832603" y="1292051"/>
                </a:lnTo>
                <a:lnTo>
                  <a:pt x="1832782" y="1319589"/>
                </a:lnTo>
                <a:lnTo>
                  <a:pt x="1833314" y="1403581"/>
                </a:lnTo>
                <a:lnTo>
                  <a:pt x="1834650" y="1621415"/>
                </a:lnTo>
                <a:lnTo>
                  <a:pt x="1834748" y="1637659"/>
                </a:lnTo>
                <a:lnTo>
                  <a:pt x="1835384" y="1749920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F14BA97-ECB9-429F-9F6B-E31DE8647B97}"/>
              </a:ext>
            </a:extLst>
          </p:cNvPr>
          <p:cNvSpPr/>
          <p:nvPr/>
        </p:nvSpPr>
        <p:spPr>
          <a:xfrm rot="10800000" flipV="1">
            <a:off x="7866045" y="3427843"/>
            <a:ext cx="3904144" cy="2820557"/>
          </a:xfrm>
          <a:custGeom>
            <a:avLst/>
            <a:gdLst>
              <a:gd name="connsiteX0" fmla="*/ 1895712 w 3791423"/>
              <a:gd name="connsiteY0" fmla="*/ 0 h 2739122"/>
              <a:gd name="connsiteX1" fmla="*/ 1005524 w 3791423"/>
              <a:gd name="connsiteY1" fmla="*/ 12183 h 2739122"/>
              <a:gd name="connsiteX2" fmla="*/ 445178 w 3791423"/>
              <a:gd name="connsiteY2" fmla="*/ 12183 h 2739122"/>
              <a:gd name="connsiteX3" fmla="*/ 363519 w 3791423"/>
              <a:gd name="connsiteY3" fmla="*/ 17814 h 2739122"/>
              <a:gd name="connsiteX4" fmla="*/ 310019 w 3791423"/>
              <a:gd name="connsiteY4" fmla="*/ 20631 h 2739122"/>
              <a:gd name="connsiteX5" fmla="*/ 90385 w 3791423"/>
              <a:gd name="connsiteY5" fmla="*/ 113552 h 2739122"/>
              <a:gd name="connsiteX6" fmla="*/ 53956 w 3791423"/>
              <a:gd name="connsiteY6" fmla="*/ 190811 h 2739122"/>
              <a:gd name="connsiteX7" fmla="*/ 43480 w 3791423"/>
              <a:gd name="connsiteY7" fmla="*/ 207557 h 2739122"/>
              <a:gd name="connsiteX8" fmla="*/ 44476 w 3791423"/>
              <a:gd name="connsiteY8" fmla="*/ 212105 h 2739122"/>
              <a:gd name="connsiteX9" fmla="*/ 54332 w 3791423"/>
              <a:gd name="connsiteY9" fmla="*/ 269830 h 2739122"/>
              <a:gd name="connsiteX10" fmla="*/ 33477 w 3791423"/>
              <a:gd name="connsiteY10" fmla="*/ 307228 h 2739122"/>
              <a:gd name="connsiteX11" fmla="*/ 17129 w 3791423"/>
              <a:gd name="connsiteY11" fmla="*/ 331908 h 2739122"/>
              <a:gd name="connsiteX12" fmla="*/ 14791 w 3791423"/>
              <a:gd name="connsiteY12" fmla="*/ 353874 h 2739122"/>
              <a:gd name="connsiteX13" fmla="*/ 14358 w 3791423"/>
              <a:gd name="connsiteY13" fmla="*/ 690794 h 2739122"/>
              <a:gd name="connsiteX14" fmla="*/ 5911 w 3791423"/>
              <a:gd name="connsiteY14" fmla="*/ 2197254 h 2739122"/>
              <a:gd name="connsiteX15" fmla="*/ 3095 w 3791423"/>
              <a:gd name="connsiteY15" fmla="*/ 2239491 h 2739122"/>
              <a:gd name="connsiteX16" fmla="*/ 112912 w 3791423"/>
              <a:gd name="connsiteY16" fmla="*/ 2346492 h 2739122"/>
              <a:gd name="connsiteX17" fmla="*/ 307203 w 3791423"/>
              <a:gd name="connsiteY17" fmla="*/ 2523888 h 2739122"/>
              <a:gd name="connsiteX18" fmla="*/ 444605 w 3791423"/>
              <a:gd name="connsiteY18" fmla="*/ 2708742 h 2739122"/>
              <a:gd name="connsiteX19" fmla="*/ 461774 w 3791423"/>
              <a:gd name="connsiteY19" fmla="*/ 2731847 h 2739122"/>
              <a:gd name="connsiteX20" fmla="*/ 495193 w 3791423"/>
              <a:gd name="connsiteY20" fmla="*/ 2729957 h 2739122"/>
              <a:gd name="connsiteX21" fmla="*/ 501494 w 3791423"/>
              <a:gd name="connsiteY21" fmla="*/ 2726627 h 2739122"/>
              <a:gd name="connsiteX22" fmla="*/ 511605 w 3791423"/>
              <a:gd name="connsiteY22" fmla="*/ 2729029 h 2739122"/>
              <a:gd name="connsiteX23" fmla="*/ 537756 w 3791423"/>
              <a:gd name="connsiteY23" fmla="*/ 2727551 h 2739122"/>
              <a:gd name="connsiteX24" fmla="*/ 544529 w 3791423"/>
              <a:gd name="connsiteY24" fmla="*/ 2727335 h 2739122"/>
              <a:gd name="connsiteX25" fmla="*/ 546547 w 3791423"/>
              <a:gd name="connsiteY25" fmla="*/ 2726627 h 2739122"/>
              <a:gd name="connsiteX26" fmla="*/ 642285 w 3791423"/>
              <a:gd name="connsiteY26" fmla="*/ 2644968 h 2739122"/>
              <a:gd name="connsiteX27" fmla="*/ 815128 w 3791423"/>
              <a:gd name="connsiteY27" fmla="*/ 2713274 h 2739122"/>
              <a:gd name="connsiteX28" fmla="*/ 849971 w 3791423"/>
              <a:gd name="connsiteY28" fmla="*/ 2729122 h 2739122"/>
              <a:gd name="connsiteX29" fmla="*/ 874641 w 3791423"/>
              <a:gd name="connsiteY29" fmla="*/ 2729795 h 2739122"/>
              <a:gd name="connsiteX30" fmla="*/ 972425 w 3791423"/>
              <a:gd name="connsiteY30" fmla="*/ 2734766 h 2739122"/>
              <a:gd name="connsiteX31" fmla="*/ 1049344 w 3791423"/>
              <a:gd name="connsiteY31" fmla="*/ 2737888 h 2739122"/>
              <a:gd name="connsiteX32" fmla="*/ 1107598 w 3791423"/>
              <a:gd name="connsiteY32" fmla="*/ 2734722 h 2739122"/>
              <a:gd name="connsiteX33" fmla="*/ 1351870 w 3791423"/>
              <a:gd name="connsiteY33" fmla="*/ 2723811 h 2739122"/>
              <a:gd name="connsiteX34" fmla="*/ 1746084 w 3791423"/>
              <a:gd name="connsiteY34" fmla="*/ 2737890 h 2739122"/>
              <a:gd name="connsiteX35" fmla="*/ 1858716 w 3791423"/>
              <a:gd name="connsiteY35" fmla="*/ 2735074 h 2739122"/>
              <a:gd name="connsiteX36" fmla="*/ 1895712 w 3791423"/>
              <a:gd name="connsiteY36" fmla="*/ 2739122 h 2739122"/>
              <a:gd name="connsiteX37" fmla="*/ 1932707 w 3791423"/>
              <a:gd name="connsiteY37" fmla="*/ 2735074 h 2739122"/>
              <a:gd name="connsiteX38" fmla="*/ 2045340 w 3791423"/>
              <a:gd name="connsiteY38" fmla="*/ 2737890 h 2739122"/>
              <a:gd name="connsiteX39" fmla="*/ 2439553 w 3791423"/>
              <a:gd name="connsiteY39" fmla="*/ 2723811 h 2739122"/>
              <a:gd name="connsiteX40" fmla="*/ 2683825 w 3791423"/>
              <a:gd name="connsiteY40" fmla="*/ 2734722 h 2739122"/>
              <a:gd name="connsiteX41" fmla="*/ 2742079 w 3791423"/>
              <a:gd name="connsiteY41" fmla="*/ 2737888 h 2739122"/>
              <a:gd name="connsiteX42" fmla="*/ 2818999 w 3791423"/>
              <a:gd name="connsiteY42" fmla="*/ 2734766 h 2739122"/>
              <a:gd name="connsiteX43" fmla="*/ 2916782 w 3791423"/>
              <a:gd name="connsiteY43" fmla="*/ 2729795 h 2739122"/>
              <a:gd name="connsiteX44" fmla="*/ 2941452 w 3791423"/>
              <a:gd name="connsiteY44" fmla="*/ 2729122 h 2739122"/>
              <a:gd name="connsiteX45" fmla="*/ 2976296 w 3791423"/>
              <a:gd name="connsiteY45" fmla="*/ 2713274 h 2739122"/>
              <a:gd name="connsiteX46" fmla="*/ 3149139 w 3791423"/>
              <a:gd name="connsiteY46" fmla="*/ 2644968 h 2739122"/>
              <a:gd name="connsiteX47" fmla="*/ 3244876 w 3791423"/>
              <a:gd name="connsiteY47" fmla="*/ 2726627 h 2739122"/>
              <a:gd name="connsiteX48" fmla="*/ 3246894 w 3791423"/>
              <a:gd name="connsiteY48" fmla="*/ 2727335 h 2739122"/>
              <a:gd name="connsiteX49" fmla="*/ 3253667 w 3791423"/>
              <a:gd name="connsiteY49" fmla="*/ 2727551 h 2739122"/>
              <a:gd name="connsiteX50" fmla="*/ 3279818 w 3791423"/>
              <a:gd name="connsiteY50" fmla="*/ 2729029 h 2739122"/>
              <a:gd name="connsiteX51" fmla="*/ 3289929 w 3791423"/>
              <a:gd name="connsiteY51" fmla="*/ 2726627 h 2739122"/>
              <a:gd name="connsiteX52" fmla="*/ 3296230 w 3791423"/>
              <a:gd name="connsiteY52" fmla="*/ 2729957 h 2739122"/>
              <a:gd name="connsiteX53" fmla="*/ 3329649 w 3791423"/>
              <a:gd name="connsiteY53" fmla="*/ 2731847 h 2739122"/>
              <a:gd name="connsiteX54" fmla="*/ 3346818 w 3791423"/>
              <a:gd name="connsiteY54" fmla="*/ 2708742 h 2739122"/>
              <a:gd name="connsiteX55" fmla="*/ 3484221 w 3791423"/>
              <a:gd name="connsiteY55" fmla="*/ 2523888 h 2739122"/>
              <a:gd name="connsiteX56" fmla="*/ 3678512 w 3791423"/>
              <a:gd name="connsiteY56" fmla="*/ 2346492 h 2739122"/>
              <a:gd name="connsiteX57" fmla="*/ 3788329 w 3791423"/>
              <a:gd name="connsiteY57" fmla="*/ 2239491 h 2739122"/>
              <a:gd name="connsiteX58" fmla="*/ 3785513 w 3791423"/>
              <a:gd name="connsiteY58" fmla="*/ 2197254 h 2739122"/>
              <a:gd name="connsiteX59" fmla="*/ 3777065 w 3791423"/>
              <a:gd name="connsiteY59" fmla="*/ 690794 h 2739122"/>
              <a:gd name="connsiteX60" fmla="*/ 3776632 w 3791423"/>
              <a:gd name="connsiteY60" fmla="*/ 353874 h 2739122"/>
              <a:gd name="connsiteX61" fmla="*/ 3774295 w 3791423"/>
              <a:gd name="connsiteY61" fmla="*/ 331909 h 2739122"/>
              <a:gd name="connsiteX62" fmla="*/ 3757946 w 3791423"/>
              <a:gd name="connsiteY62" fmla="*/ 307228 h 2739122"/>
              <a:gd name="connsiteX63" fmla="*/ 3737092 w 3791423"/>
              <a:gd name="connsiteY63" fmla="*/ 269830 h 2739122"/>
              <a:gd name="connsiteX64" fmla="*/ 3746947 w 3791423"/>
              <a:gd name="connsiteY64" fmla="*/ 212105 h 2739122"/>
              <a:gd name="connsiteX65" fmla="*/ 3747943 w 3791423"/>
              <a:gd name="connsiteY65" fmla="*/ 207557 h 2739122"/>
              <a:gd name="connsiteX66" fmla="*/ 3737468 w 3791423"/>
              <a:gd name="connsiteY66" fmla="*/ 190811 h 2739122"/>
              <a:gd name="connsiteX67" fmla="*/ 3701038 w 3791423"/>
              <a:gd name="connsiteY67" fmla="*/ 113552 h 2739122"/>
              <a:gd name="connsiteX68" fmla="*/ 3481405 w 3791423"/>
              <a:gd name="connsiteY68" fmla="*/ 20631 h 2739122"/>
              <a:gd name="connsiteX69" fmla="*/ 3427904 w 3791423"/>
              <a:gd name="connsiteY69" fmla="*/ 17814 h 2739122"/>
              <a:gd name="connsiteX70" fmla="*/ 3346245 w 3791423"/>
              <a:gd name="connsiteY70" fmla="*/ 12183 h 2739122"/>
              <a:gd name="connsiteX71" fmla="*/ 2785899 w 3791423"/>
              <a:gd name="connsiteY71" fmla="*/ 12183 h 273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791423" h="2739122">
                <a:moveTo>
                  <a:pt x="1895712" y="0"/>
                </a:moveTo>
                <a:lnTo>
                  <a:pt x="1005524" y="12183"/>
                </a:lnTo>
                <a:lnTo>
                  <a:pt x="445178" y="12183"/>
                </a:lnTo>
                <a:lnTo>
                  <a:pt x="363519" y="17814"/>
                </a:lnTo>
                <a:cubicBezTo>
                  <a:pt x="340992" y="19222"/>
                  <a:pt x="355541" y="4675"/>
                  <a:pt x="310019" y="20631"/>
                </a:cubicBezTo>
                <a:cubicBezTo>
                  <a:pt x="264496" y="36587"/>
                  <a:pt x="141070" y="87741"/>
                  <a:pt x="90385" y="113552"/>
                </a:cubicBezTo>
                <a:cubicBezTo>
                  <a:pt x="84754" y="138660"/>
                  <a:pt x="69384" y="165879"/>
                  <a:pt x="53956" y="190811"/>
                </a:cubicBezTo>
                <a:lnTo>
                  <a:pt x="43480" y="207557"/>
                </a:lnTo>
                <a:lnTo>
                  <a:pt x="44476" y="212105"/>
                </a:lnTo>
                <a:cubicBezTo>
                  <a:pt x="40956" y="244253"/>
                  <a:pt x="59963" y="248242"/>
                  <a:pt x="54332" y="269830"/>
                </a:cubicBezTo>
                <a:cubicBezTo>
                  <a:pt x="51516" y="280624"/>
                  <a:pt x="42658" y="294176"/>
                  <a:pt x="33477" y="307228"/>
                </a:cubicBezTo>
                <a:lnTo>
                  <a:pt x="17129" y="331908"/>
                </a:lnTo>
                <a:lnTo>
                  <a:pt x="14791" y="353874"/>
                </a:lnTo>
                <a:cubicBezTo>
                  <a:pt x="5709" y="447002"/>
                  <a:pt x="16411" y="414845"/>
                  <a:pt x="14358" y="690794"/>
                </a:cubicBezTo>
                <a:cubicBezTo>
                  <a:pt x="14358" y="690794"/>
                  <a:pt x="5441" y="1908633"/>
                  <a:pt x="5911" y="2197254"/>
                </a:cubicBezTo>
                <a:cubicBezTo>
                  <a:pt x="4972" y="2211333"/>
                  <a:pt x="-4883" y="2223065"/>
                  <a:pt x="3095" y="2239491"/>
                </a:cubicBezTo>
                <a:cubicBezTo>
                  <a:pt x="11073" y="2255917"/>
                  <a:pt x="62227" y="2299093"/>
                  <a:pt x="112912" y="2346492"/>
                </a:cubicBezTo>
                <a:cubicBezTo>
                  <a:pt x="163597" y="2393892"/>
                  <a:pt x="246663" y="2456778"/>
                  <a:pt x="307203" y="2523888"/>
                </a:cubicBezTo>
                <a:cubicBezTo>
                  <a:pt x="352607" y="2574220"/>
                  <a:pt x="406724" y="2656231"/>
                  <a:pt x="444605" y="2708742"/>
                </a:cubicBezTo>
                <a:lnTo>
                  <a:pt x="461774" y="2731847"/>
                </a:lnTo>
                <a:lnTo>
                  <a:pt x="495193" y="2729957"/>
                </a:lnTo>
                <a:lnTo>
                  <a:pt x="501494" y="2726627"/>
                </a:lnTo>
                <a:lnTo>
                  <a:pt x="511605" y="2729029"/>
                </a:lnTo>
                <a:lnTo>
                  <a:pt x="537756" y="2727551"/>
                </a:lnTo>
                <a:lnTo>
                  <a:pt x="544529" y="2727335"/>
                </a:lnTo>
                <a:lnTo>
                  <a:pt x="546547" y="2726627"/>
                </a:lnTo>
                <a:cubicBezTo>
                  <a:pt x="570012" y="2713017"/>
                  <a:pt x="594416" y="2667496"/>
                  <a:pt x="642285" y="2644968"/>
                </a:cubicBezTo>
                <a:cubicBezTo>
                  <a:pt x="715144" y="2671367"/>
                  <a:pt x="756325" y="2687205"/>
                  <a:pt x="815128" y="2713274"/>
                </a:cubicBezTo>
                <a:lnTo>
                  <a:pt x="849971" y="2729122"/>
                </a:lnTo>
                <a:lnTo>
                  <a:pt x="874641" y="2729795"/>
                </a:lnTo>
                <a:cubicBezTo>
                  <a:pt x="909633" y="2731496"/>
                  <a:pt x="942763" y="2733285"/>
                  <a:pt x="972425" y="2734766"/>
                </a:cubicBezTo>
                <a:lnTo>
                  <a:pt x="1049344" y="2737888"/>
                </a:lnTo>
                <a:lnTo>
                  <a:pt x="1107598" y="2734722"/>
                </a:lnTo>
                <a:cubicBezTo>
                  <a:pt x="1192190" y="2729677"/>
                  <a:pt x="1279832" y="2724280"/>
                  <a:pt x="1351870" y="2723811"/>
                </a:cubicBezTo>
                <a:cubicBezTo>
                  <a:pt x="1495945" y="2722873"/>
                  <a:pt x="1661609" y="2736013"/>
                  <a:pt x="1746084" y="2737890"/>
                </a:cubicBezTo>
                <a:cubicBezTo>
                  <a:pt x="1830558" y="2739767"/>
                  <a:pt x="1808501" y="2731320"/>
                  <a:pt x="1858716" y="2735074"/>
                </a:cubicBezTo>
                <a:lnTo>
                  <a:pt x="1895712" y="2739122"/>
                </a:lnTo>
                <a:lnTo>
                  <a:pt x="1932707" y="2735074"/>
                </a:lnTo>
                <a:cubicBezTo>
                  <a:pt x="1982922" y="2731320"/>
                  <a:pt x="1960865" y="2739767"/>
                  <a:pt x="2045340" y="2737890"/>
                </a:cubicBezTo>
                <a:cubicBezTo>
                  <a:pt x="2129814" y="2736013"/>
                  <a:pt x="2295478" y="2722873"/>
                  <a:pt x="2439553" y="2723811"/>
                </a:cubicBezTo>
                <a:cubicBezTo>
                  <a:pt x="2511591" y="2724280"/>
                  <a:pt x="2599233" y="2729677"/>
                  <a:pt x="2683825" y="2734722"/>
                </a:cubicBezTo>
                <a:lnTo>
                  <a:pt x="2742079" y="2737888"/>
                </a:lnTo>
                <a:lnTo>
                  <a:pt x="2818999" y="2734766"/>
                </a:lnTo>
                <a:cubicBezTo>
                  <a:pt x="2848660" y="2733285"/>
                  <a:pt x="2881790" y="2731496"/>
                  <a:pt x="2916782" y="2729795"/>
                </a:cubicBezTo>
                <a:lnTo>
                  <a:pt x="2941452" y="2729122"/>
                </a:lnTo>
                <a:lnTo>
                  <a:pt x="2976296" y="2713274"/>
                </a:lnTo>
                <a:cubicBezTo>
                  <a:pt x="3035098" y="2687205"/>
                  <a:pt x="3076280" y="2671367"/>
                  <a:pt x="3149139" y="2644968"/>
                </a:cubicBezTo>
                <a:cubicBezTo>
                  <a:pt x="3197007" y="2667496"/>
                  <a:pt x="3221411" y="2713017"/>
                  <a:pt x="3244876" y="2726627"/>
                </a:cubicBezTo>
                <a:lnTo>
                  <a:pt x="3246894" y="2727335"/>
                </a:lnTo>
                <a:lnTo>
                  <a:pt x="3253667" y="2727551"/>
                </a:lnTo>
                <a:lnTo>
                  <a:pt x="3279818" y="2729029"/>
                </a:lnTo>
                <a:lnTo>
                  <a:pt x="3289929" y="2726627"/>
                </a:lnTo>
                <a:lnTo>
                  <a:pt x="3296230" y="2729957"/>
                </a:lnTo>
                <a:lnTo>
                  <a:pt x="3329649" y="2731847"/>
                </a:lnTo>
                <a:lnTo>
                  <a:pt x="3346818" y="2708742"/>
                </a:lnTo>
                <a:cubicBezTo>
                  <a:pt x="3384700" y="2656231"/>
                  <a:pt x="3438816" y="2574220"/>
                  <a:pt x="3484221" y="2523888"/>
                </a:cubicBezTo>
                <a:cubicBezTo>
                  <a:pt x="3544760" y="2456778"/>
                  <a:pt x="3627827" y="2393892"/>
                  <a:pt x="3678512" y="2346492"/>
                </a:cubicBezTo>
                <a:cubicBezTo>
                  <a:pt x="3729196" y="2299093"/>
                  <a:pt x="3780351" y="2255917"/>
                  <a:pt x="3788329" y="2239491"/>
                </a:cubicBezTo>
                <a:cubicBezTo>
                  <a:pt x="3796306" y="2223065"/>
                  <a:pt x="3786451" y="2211333"/>
                  <a:pt x="3785513" y="2197254"/>
                </a:cubicBezTo>
                <a:cubicBezTo>
                  <a:pt x="3785982" y="1908633"/>
                  <a:pt x="3777065" y="690794"/>
                  <a:pt x="3777065" y="690794"/>
                </a:cubicBezTo>
                <a:cubicBezTo>
                  <a:pt x="3775012" y="414845"/>
                  <a:pt x="3785715" y="447002"/>
                  <a:pt x="3776632" y="353874"/>
                </a:cubicBezTo>
                <a:lnTo>
                  <a:pt x="3774295" y="331909"/>
                </a:lnTo>
                <a:lnTo>
                  <a:pt x="3757946" y="307228"/>
                </a:lnTo>
                <a:cubicBezTo>
                  <a:pt x="3748765" y="294176"/>
                  <a:pt x="3739907" y="280624"/>
                  <a:pt x="3737092" y="269830"/>
                </a:cubicBezTo>
                <a:cubicBezTo>
                  <a:pt x="3731460" y="248242"/>
                  <a:pt x="3750467" y="244253"/>
                  <a:pt x="3746947" y="212105"/>
                </a:cubicBezTo>
                <a:lnTo>
                  <a:pt x="3747943" y="207557"/>
                </a:lnTo>
                <a:lnTo>
                  <a:pt x="3737468" y="190811"/>
                </a:lnTo>
                <a:cubicBezTo>
                  <a:pt x="3722039" y="165879"/>
                  <a:pt x="3706670" y="138660"/>
                  <a:pt x="3701038" y="113552"/>
                </a:cubicBezTo>
                <a:cubicBezTo>
                  <a:pt x="3650353" y="87741"/>
                  <a:pt x="3526927" y="36587"/>
                  <a:pt x="3481405" y="20631"/>
                </a:cubicBezTo>
                <a:cubicBezTo>
                  <a:pt x="3435882" y="4675"/>
                  <a:pt x="3450431" y="19222"/>
                  <a:pt x="3427904" y="17814"/>
                </a:cubicBezTo>
                <a:lnTo>
                  <a:pt x="3346245" y="12183"/>
                </a:lnTo>
                <a:lnTo>
                  <a:pt x="2785899" y="12183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8A0013E-2EB2-43DF-9375-64353A526259}"/>
              </a:ext>
            </a:extLst>
          </p:cNvPr>
          <p:cNvSpPr/>
          <p:nvPr/>
        </p:nvSpPr>
        <p:spPr>
          <a:xfrm rot="10800000" flipV="1">
            <a:off x="4143929" y="3427843"/>
            <a:ext cx="3904144" cy="2820557"/>
          </a:xfrm>
          <a:custGeom>
            <a:avLst/>
            <a:gdLst>
              <a:gd name="connsiteX0" fmla="*/ 1895712 w 3791423"/>
              <a:gd name="connsiteY0" fmla="*/ 0 h 2739122"/>
              <a:gd name="connsiteX1" fmla="*/ 1005524 w 3791423"/>
              <a:gd name="connsiteY1" fmla="*/ 12183 h 2739122"/>
              <a:gd name="connsiteX2" fmla="*/ 445178 w 3791423"/>
              <a:gd name="connsiteY2" fmla="*/ 12183 h 2739122"/>
              <a:gd name="connsiteX3" fmla="*/ 363519 w 3791423"/>
              <a:gd name="connsiteY3" fmla="*/ 17814 h 2739122"/>
              <a:gd name="connsiteX4" fmla="*/ 310019 w 3791423"/>
              <a:gd name="connsiteY4" fmla="*/ 20631 h 2739122"/>
              <a:gd name="connsiteX5" fmla="*/ 90385 w 3791423"/>
              <a:gd name="connsiteY5" fmla="*/ 113552 h 2739122"/>
              <a:gd name="connsiteX6" fmla="*/ 53956 w 3791423"/>
              <a:gd name="connsiteY6" fmla="*/ 190811 h 2739122"/>
              <a:gd name="connsiteX7" fmla="*/ 43480 w 3791423"/>
              <a:gd name="connsiteY7" fmla="*/ 207557 h 2739122"/>
              <a:gd name="connsiteX8" fmla="*/ 44476 w 3791423"/>
              <a:gd name="connsiteY8" fmla="*/ 212105 h 2739122"/>
              <a:gd name="connsiteX9" fmla="*/ 54332 w 3791423"/>
              <a:gd name="connsiteY9" fmla="*/ 269830 h 2739122"/>
              <a:gd name="connsiteX10" fmla="*/ 33477 w 3791423"/>
              <a:gd name="connsiteY10" fmla="*/ 307228 h 2739122"/>
              <a:gd name="connsiteX11" fmla="*/ 17129 w 3791423"/>
              <a:gd name="connsiteY11" fmla="*/ 331908 h 2739122"/>
              <a:gd name="connsiteX12" fmla="*/ 14791 w 3791423"/>
              <a:gd name="connsiteY12" fmla="*/ 353874 h 2739122"/>
              <a:gd name="connsiteX13" fmla="*/ 14358 w 3791423"/>
              <a:gd name="connsiteY13" fmla="*/ 690794 h 2739122"/>
              <a:gd name="connsiteX14" fmla="*/ 5911 w 3791423"/>
              <a:gd name="connsiteY14" fmla="*/ 2197254 h 2739122"/>
              <a:gd name="connsiteX15" fmla="*/ 3095 w 3791423"/>
              <a:gd name="connsiteY15" fmla="*/ 2239491 h 2739122"/>
              <a:gd name="connsiteX16" fmla="*/ 112912 w 3791423"/>
              <a:gd name="connsiteY16" fmla="*/ 2346492 h 2739122"/>
              <a:gd name="connsiteX17" fmla="*/ 307203 w 3791423"/>
              <a:gd name="connsiteY17" fmla="*/ 2523888 h 2739122"/>
              <a:gd name="connsiteX18" fmla="*/ 444605 w 3791423"/>
              <a:gd name="connsiteY18" fmla="*/ 2708742 h 2739122"/>
              <a:gd name="connsiteX19" fmla="*/ 461774 w 3791423"/>
              <a:gd name="connsiteY19" fmla="*/ 2731847 h 2739122"/>
              <a:gd name="connsiteX20" fmla="*/ 495193 w 3791423"/>
              <a:gd name="connsiteY20" fmla="*/ 2729957 h 2739122"/>
              <a:gd name="connsiteX21" fmla="*/ 501494 w 3791423"/>
              <a:gd name="connsiteY21" fmla="*/ 2726627 h 2739122"/>
              <a:gd name="connsiteX22" fmla="*/ 511605 w 3791423"/>
              <a:gd name="connsiteY22" fmla="*/ 2729029 h 2739122"/>
              <a:gd name="connsiteX23" fmla="*/ 537756 w 3791423"/>
              <a:gd name="connsiteY23" fmla="*/ 2727551 h 2739122"/>
              <a:gd name="connsiteX24" fmla="*/ 544529 w 3791423"/>
              <a:gd name="connsiteY24" fmla="*/ 2727335 h 2739122"/>
              <a:gd name="connsiteX25" fmla="*/ 546547 w 3791423"/>
              <a:gd name="connsiteY25" fmla="*/ 2726627 h 2739122"/>
              <a:gd name="connsiteX26" fmla="*/ 642285 w 3791423"/>
              <a:gd name="connsiteY26" fmla="*/ 2644968 h 2739122"/>
              <a:gd name="connsiteX27" fmla="*/ 815128 w 3791423"/>
              <a:gd name="connsiteY27" fmla="*/ 2713274 h 2739122"/>
              <a:gd name="connsiteX28" fmla="*/ 849971 w 3791423"/>
              <a:gd name="connsiteY28" fmla="*/ 2729122 h 2739122"/>
              <a:gd name="connsiteX29" fmla="*/ 874641 w 3791423"/>
              <a:gd name="connsiteY29" fmla="*/ 2729795 h 2739122"/>
              <a:gd name="connsiteX30" fmla="*/ 972425 w 3791423"/>
              <a:gd name="connsiteY30" fmla="*/ 2734766 h 2739122"/>
              <a:gd name="connsiteX31" fmla="*/ 1049344 w 3791423"/>
              <a:gd name="connsiteY31" fmla="*/ 2737888 h 2739122"/>
              <a:gd name="connsiteX32" fmla="*/ 1107598 w 3791423"/>
              <a:gd name="connsiteY32" fmla="*/ 2734722 h 2739122"/>
              <a:gd name="connsiteX33" fmla="*/ 1351870 w 3791423"/>
              <a:gd name="connsiteY33" fmla="*/ 2723811 h 2739122"/>
              <a:gd name="connsiteX34" fmla="*/ 1746084 w 3791423"/>
              <a:gd name="connsiteY34" fmla="*/ 2737890 h 2739122"/>
              <a:gd name="connsiteX35" fmla="*/ 1858716 w 3791423"/>
              <a:gd name="connsiteY35" fmla="*/ 2735074 h 2739122"/>
              <a:gd name="connsiteX36" fmla="*/ 1895712 w 3791423"/>
              <a:gd name="connsiteY36" fmla="*/ 2739122 h 2739122"/>
              <a:gd name="connsiteX37" fmla="*/ 1932707 w 3791423"/>
              <a:gd name="connsiteY37" fmla="*/ 2735074 h 2739122"/>
              <a:gd name="connsiteX38" fmla="*/ 2045340 w 3791423"/>
              <a:gd name="connsiteY38" fmla="*/ 2737890 h 2739122"/>
              <a:gd name="connsiteX39" fmla="*/ 2439553 w 3791423"/>
              <a:gd name="connsiteY39" fmla="*/ 2723811 h 2739122"/>
              <a:gd name="connsiteX40" fmla="*/ 2683825 w 3791423"/>
              <a:gd name="connsiteY40" fmla="*/ 2734722 h 2739122"/>
              <a:gd name="connsiteX41" fmla="*/ 2742079 w 3791423"/>
              <a:gd name="connsiteY41" fmla="*/ 2737888 h 2739122"/>
              <a:gd name="connsiteX42" fmla="*/ 2818999 w 3791423"/>
              <a:gd name="connsiteY42" fmla="*/ 2734766 h 2739122"/>
              <a:gd name="connsiteX43" fmla="*/ 2916782 w 3791423"/>
              <a:gd name="connsiteY43" fmla="*/ 2729795 h 2739122"/>
              <a:gd name="connsiteX44" fmla="*/ 2941452 w 3791423"/>
              <a:gd name="connsiteY44" fmla="*/ 2729122 h 2739122"/>
              <a:gd name="connsiteX45" fmla="*/ 2976296 w 3791423"/>
              <a:gd name="connsiteY45" fmla="*/ 2713274 h 2739122"/>
              <a:gd name="connsiteX46" fmla="*/ 3149139 w 3791423"/>
              <a:gd name="connsiteY46" fmla="*/ 2644968 h 2739122"/>
              <a:gd name="connsiteX47" fmla="*/ 3244876 w 3791423"/>
              <a:gd name="connsiteY47" fmla="*/ 2726627 h 2739122"/>
              <a:gd name="connsiteX48" fmla="*/ 3246894 w 3791423"/>
              <a:gd name="connsiteY48" fmla="*/ 2727335 h 2739122"/>
              <a:gd name="connsiteX49" fmla="*/ 3253667 w 3791423"/>
              <a:gd name="connsiteY49" fmla="*/ 2727551 h 2739122"/>
              <a:gd name="connsiteX50" fmla="*/ 3279818 w 3791423"/>
              <a:gd name="connsiteY50" fmla="*/ 2729029 h 2739122"/>
              <a:gd name="connsiteX51" fmla="*/ 3289929 w 3791423"/>
              <a:gd name="connsiteY51" fmla="*/ 2726627 h 2739122"/>
              <a:gd name="connsiteX52" fmla="*/ 3296230 w 3791423"/>
              <a:gd name="connsiteY52" fmla="*/ 2729957 h 2739122"/>
              <a:gd name="connsiteX53" fmla="*/ 3329649 w 3791423"/>
              <a:gd name="connsiteY53" fmla="*/ 2731847 h 2739122"/>
              <a:gd name="connsiteX54" fmla="*/ 3346818 w 3791423"/>
              <a:gd name="connsiteY54" fmla="*/ 2708742 h 2739122"/>
              <a:gd name="connsiteX55" fmla="*/ 3484221 w 3791423"/>
              <a:gd name="connsiteY55" fmla="*/ 2523888 h 2739122"/>
              <a:gd name="connsiteX56" fmla="*/ 3678512 w 3791423"/>
              <a:gd name="connsiteY56" fmla="*/ 2346492 h 2739122"/>
              <a:gd name="connsiteX57" fmla="*/ 3788329 w 3791423"/>
              <a:gd name="connsiteY57" fmla="*/ 2239491 h 2739122"/>
              <a:gd name="connsiteX58" fmla="*/ 3785513 w 3791423"/>
              <a:gd name="connsiteY58" fmla="*/ 2197254 h 2739122"/>
              <a:gd name="connsiteX59" fmla="*/ 3777065 w 3791423"/>
              <a:gd name="connsiteY59" fmla="*/ 690794 h 2739122"/>
              <a:gd name="connsiteX60" fmla="*/ 3776632 w 3791423"/>
              <a:gd name="connsiteY60" fmla="*/ 353874 h 2739122"/>
              <a:gd name="connsiteX61" fmla="*/ 3774295 w 3791423"/>
              <a:gd name="connsiteY61" fmla="*/ 331909 h 2739122"/>
              <a:gd name="connsiteX62" fmla="*/ 3757946 w 3791423"/>
              <a:gd name="connsiteY62" fmla="*/ 307228 h 2739122"/>
              <a:gd name="connsiteX63" fmla="*/ 3737092 w 3791423"/>
              <a:gd name="connsiteY63" fmla="*/ 269830 h 2739122"/>
              <a:gd name="connsiteX64" fmla="*/ 3746947 w 3791423"/>
              <a:gd name="connsiteY64" fmla="*/ 212105 h 2739122"/>
              <a:gd name="connsiteX65" fmla="*/ 3747943 w 3791423"/>
              <a:gd name="connsiteY65" fmla="*/ 207557 h 2739122"/>
              <a:gd name="connsiteX66" fmla="*/ 3737468 w 3791423"/>
              <a:gd name="connsiteY66" fmla="*/ 190811 h 2739122"/>
              <a:gd name="connsiteX67" fmla="*/ 3701038 w 3791423"/>
              <a:gd name="connsiteY67" fmla="*/ 113552 h 2739122"/>
              <a:gd name="connsiteX68" fmla="*/ 3481405 w 3791423"/>
              <a:gd name="connsiteY68" fmla="*/ 20631 h 2739122"/>
              <a:gd name="connsiteX69" fmla="*/ 3427904 w 3791423"/>
              <a:gd name="connsiteY69" fmla="*/ 17814 h 2739122"/>
              <a:gd name="connsiteX70" fmla="*/ 3346245 w 3791423"/>
              <a:gd name="connsiteY70" fmla="*/ 12183 h 2739122"/>
              <a:gd name="connsiteX71" fmla="*/ 2785899 w 3791423"/>
              <a:gd name="connsiteY71" fmla="*/ 12183 h 273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791423" h="2739122">
                <a:moveTo>
                  <a:pt x="1895712" y="0"/>
                </a:moveTo>
                <a:lnTo>
                  <a:pt x="1005524" y="12183"/>
                </a:lnTo>
                <a:lnTo>
                  <a:pt x="445178" y="12183"/>
                </a:lnTo>
                <a:lnTo>
                  <a:pt x="363519" y="17814"/>
                </a:lnTo>
                <a:cubicBezTo>
                  <a:pt x="340992" y="19222"/>
                  <a:pt x="355541" y="4675"/>
                  <a:pt x="310019" y="20631"/>
                </a:cubicBezTo>
                <a:cubicBezTo>
                  <a:pt x="264496" y="36587"/>
                  <a:pt x="141070" y="87741"/>
                  <a:pt x="90385" y="113552"/>
                </a:cubicBezTo>
                <a:cubicBezTo>
                  <a:pt x="84754" y="138660"/>
                  <a:pt x="69384" y="165879"/>
                  <a:pt x="53956" y="190811"/>
                </a:cubicBezTo>
                <a:lnTo>
                  <a:pt x="43480" y="207557"/>
                </a:lnTo>
                <a:lnTo>
                  <a:pt x="44476" y="212105"/>
                </a:lnTo>
                <a:cubicBezTo>
                  <a:pt x="40956" y="244253"/>
                  <a:pt x="59963" y="248242"/>
                  <a:pt x="54332" y="269830"/>
                </a:cubicBezTo>
                <a:cubicBezTo>
                  <a:pt x="51516" y="280624"/>
                  <a:pt x="42658" y="294176"/>
                  <a:pt x="33477" y="307228"/>
                </a:cubicBezTo>
                <a:lnTo>
                  <a:pt x="17129" y="331908"/>
                </a:lnTo>
                <a:lnTo>
                  <a:pt x="14791" y="353874"/>
                </a:lnTo>
                <a:cubicBezTo>
                  <a:pt x="5709" y="447002"/>
                  <a:pt x="16411" y="414845"/>
                  <a:pt x="14358" y="690794"/>
                </a:cubicBezTo>
                <a:cubicBezTo>
                  <a:pt x="14358" y="690794"/>
                  <a:pt x="5441" y="1908633"/>
                  <a:pt x="5911" y="2197254"/>
                </a:cubicBezTo>
                <a:cubicBezTo>
                  <a:pt x="4972" y="2211333"/>
                  <a:pt x="-4883" y="2223065"/>
                  <a:pt x="3095" y="2239491"/>
                </a:cubicBezTo>
                <a:cubicBezTo>
                  <a:pt x="11073" y="2255917"/>
                  <a:pt x="62227" y="2299093"/>
                  <a:pt x="112912" y="2346492"/>
                </a:cubicBezTo>
                <a:cubicBezTo>
                  <a:pt x="163597" y="2393892"/>
                  <a:pt x="246663" y="2456778"/>
                  <a:pt x="307203" y="2523888"/>
                </a:cubicBezTo>
                <a:cubicBezTo>
                  <a:pt x="352607" y="2574220"/>
                  <a:pt x="406724" y="2656231"/>
                  <a:pt x="444605" y="2708742"/>
                </a:cubicBezTo>
                <a:lnTo>
                  <a:pt x="461774" y="2731847"/>
                </a:lnTo>
                <a:lnTo>
                  <a:pt x="495193" y="2729957"/>
                </a:lnTo>
                <a:lnTo>
                  <a:pt x="501494" y="2726627"/>
                </a:lnTo>
                <a:lnTo>
                  <a:pt x="511605" y="2729029"/>
                </a:lnTo>
                <a:lnTo>
                  <a:pt x="537756" y="2727551"/>
                </a:lnTo>
                <a:lnTo>
                  <a:pt x="544529" y="2727335"/>
                </a:lnTo>
                <a:lnTo>
                  <a:pt x="546547" y="2726627"/>
                </a:lnTo>
                <a:cubicBezTo>
                  <a:pt x="570012" y="2713017"/>
                  <a:pt x="594416" y="2667496"/>
                  <a:pt x="642285" y="2644968"/>
                </a:cubicBezTo>
                <a:cubicBezTo>
                  <a:pt x="715144" y="2671367"/>
                  <a:pt x="756325" y="2687205"/>
                  <a:pt x="815128" y="2713274"/>
                </a:cubicBezTo>
                <a:lnTo>
                  <a:pt x="849971" y="2729122"/>
                </a:lnTo>
                <a:lnTo>
                  <a:pt x="874641" y="2729795"/>
                </a:lnTo>
                <a:cubicBezTo>
                  <a:pt x="909633" y="2731496"/>
                  <a:pt x="942763" y="2733285"/>
                  <a:pt x="972425" y="2734766"/>
                </a:cubicBezTo>
                <a:lnTo>
                  <a:pt x="1049344" y="2737888"/>
                </a:lnTo>
                <a:lnTo>
                  <a:pt x="1107598" y="2734722"/>
                </a:lnTo>
                <a:cubicBezTo>
                  <a:pt x="1192190" y="2729677"/>
                  <a:pt x="1279832" y="2724280"/>
                  <a:pt x="1351870" y="2723811"/>
                </a:cubicBezTo>
                <a:cubicBezTo>
                  <a:pt x="1495945" y="2722873"/>
                  <a:pt x="1661609" y="2736013"/>
                  <a:pt x="1746084" y="2737890"/>
                </a:cubicBezTo>
                <a:cubicBezTo>
                  <a:pt x="1830558" y="2739767"/>
                  <a:pt x="1808501" y="2731320"/>
                  <a:pt x="1858716" y="2735074"/>
                </a:cubicBezTo>
                <a:lnTo>
                  <a:pt x="1895712" y="2739122"/>
                </a:lnTo>
                <a:lnTo>
                  <a:pt x="1932707" y="2735074"/>
                </a:lnTo>
                <a:cubicBezTo>
                  <a:pt x="1982922" y="2731320"/>
                  <a:pt x="1960865" y="2739767"/>
                  <a:pt x="2045340" y="2737890"/>
                </a:cubicBezTo>
                <a:cubicBezTo>
                  <a:pt x="2129814" y="2736013"/>
                  <a:pt x="2295478" y="2722873"/>
                  <a:pt x="2439553" y="2723811"/>
                </a:cubicBezTo>
                <a:cubicBezTo>
                  <a:pt x="2511591" y="2724280"/>
                  <a:pt x="2599233" y="2729677"/>
                  <a:pt x="2683825" y="2734722"/>
                </a:cubicBezTo>
                <a:lnTo>
                  <a:pt x="2742079" y="2737888"/>
                </a:lnTo>
                <a:lnTo>
                  <a:pt x="2818999" y="2734766"/>
                </a:lnTo>
                <a:cubicBezTo>
                  <a:pt x="2848660" y="2733285"/>
                  <a:pt x="2881790" y="2731496"/>
                  <a:pt x="2916782" y="2729795"/>
                </a:cubicBezTo>
                <a:lnTo>
                  <a:pt x="2941452" y="2729122"/>
                </a:lnTo>
                <a:lnTo>
                  <a:pt x="2976296" y="2713274"/>
                </a:lnTo>
                <a:cubicBezTo>
                  <a:pt x="3035098" y="2687205"/>
                  <a:pt x="3076280" y="2671367"/>
                  <a:pt x="3149139" y="2644968"/>
                </a:cubicBezTo>
                <a:cubicBezTo>
                  <a:pt x="3197007" y="2667496"/>
                  <a:pt x="3221411" y="2713017"/>
                  <a:pt x="3244876" y="2726627"/>
                </a:cubicBezTo>
                <a:lnTo>
                  <a:pt x="3246894" y="2727335"/>
                </a:lnTo>
                <a:lnTo>
                  <a:pt x="3253667" y="2727551"/>
                </a:lnTo>
                <a:lnTo>
                  <a:pt x="3279818" y="2729029"/>
                </a:lnTo>
                <a:lnTo>
                  <a:pt x="3289929" y="2726627"/>
                </a:lnTo>
                <a:lnTo>
                  <a:pt x="3296230" y="2729957"/>
                </a:lnTo>
                <a:lnTo>
                  <a:pt x="3329649" y="2731847"/>
                </a:lnTo>
                <a:lnTo>
                  <a:pt x="3346818" y="2708742"/>
                </a:lnTo>
                <a:cubicBezTo>
                  <a:pt x="3384700" y="2656231"/>
                  <a:pt x="3438816" y="2574220"/>
                  <a:pt x="3484221" y="2523888"/>
                </a:cubicBezTo>
                <a:cubicBezTo>
                  <a:pt x="3544760" y="2456778"/>
                  <a:pt x="3627827" y="2393892"/>
                  <a:pt x="3678512" y="2346492"/>
                </a:cubicBezTo>
                <a:cubicBezTo>
                  <a:pt x="3729196" y="2299093"/>
                  <a:pt x="3780351" y="2255917"/>
                  <a:pt x="3788329" y="2239491"/>
                </a:cubicBezTo>
                <a:cubicBezTo>
                  <a:pt x="3796306" y="2223065"/>
                  <a:pt x="3786451" y="2211333"/>
                  <a:pt x="3785513" y="2197254"/>
                </a:cubicBezTo>
                <a:cubicBezTo>
                  <a:pt x="3785982" y="1908633"/>
                  <a:pt x="3777065" y="690794"/>
                  <a:pt x="3777065" y="690794"/>
                </a:cubicBezTo>
                <a:cubicBezTo>
                  <a:pt x="3775012" y="414845"/>
                  <a:pt x="3785715" y="447002"/>
                  <a:pt x="3776632" y="353874"/>
                </a:cubicBezTo>
                <a:lnTo>
                  <a:pt x="3774295" y="331909"/>
                </a:lnTo>
                <a:lnTo>
                  <a:pt x="3757946" y="307228"/>
                </a:lnTo>
                <a:cubicBezTo>
                  <a:pt x="3748765" y="294176"/>
                  <a:pt x="3739907" y="280624"/>
                  <a:pt x="3737092" y="269830"/>
                </a:cubicBezTo>
                <a:cubicBezTo>
                  <a:pt x="3731460" y="248242"/>
                  <a:pt x="3750467" y="244253"/>
                  <a:pt x="3746947" y="212105"/>
                </a:cubicBezTo>
                <a:lnTo>
                  <a:pt x="3747943" y="207557"/>
                </a:lnTo>
                <a:lnTo>
                  <a:pt x="3737468" y="190811"/>
                </a:lnTo>
                <a:cubicBezTo>
                  <a:pt x="3722039" y="165879"/>
                  <a:pt x="3706670" y="138660"/>
                  <a:pt x="3701038" y="113552"/>
                </a:cubicBezTo>
                <a:cubicBezTo>
                  <a:pt x="3650353" y="87741"/>
                  <a:pt x="3526927" y="36587"/>
                  <a:pt x="3481405" y="20631"/>
                </a:cubicBezTo>
                <a:cubicBezTo>
                  <a:pt x="3435882" y="4675"/>
                  <a:pt x="3450431" y="19222"/>
                  <a:pt x="3427904" y="17814"/>
                </a:cubicBezTo>
                <a:lnTo>
                  <a:pt x="3346245" y="12183"/>
                </a:lnTo>
                <a:lnTo>
                  <a:pt x="2785899" y="12183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51E076-16F3-4110-8676-21D37F8C4ADA}"/>
              </a:ext>
            </a:extLst>
          </p:cNvPr>
          <p:cNvSpPr txBox="1"/>
          <p:nvPr/>
        </p:nvSpPr>
        <p:spPr>
          <a:xfrm>
            <a:off x="4526712" y="4453402"/>
            <a:ext cx="31385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2F2F30"/>
                </a:solidFill>
                <a:latin typeface="Avenir Black"/>
                <a:cs typeface="Times New Roman" charset="0"/>
              </a:rPr>
              <a:t>Inflation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2F2F30"/>
              </a:solidFill>
              <a:effectLst/>
              <a:uLnTx/>
              <a:uFillTx/>
              <a:latin typeface="Avenir Black"/>
              <a:ea typeface="+mn-ea"/>
              <a:cs typeface="Times New Roman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E32E19-902E-47F6-845F-76B0990DAC73}"/>
              </a:ext>
            </a:extLst>
          </p:cNvPr>
          <p:cNvSpPr txBox="1"/>
          <p:nvPr/>
        </p:nvSpPr>
        <p:spPr>
          <a:xfrm>
            <a:off x="8248829" y="4453402"/>
            <a:ext cx="31385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Caps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4DB850D-1A30-435F-ABA3-10A2D40B0AE1}"/>
              </a:ext>
            </a:extLst>
          </p:cNvPr>
          <p:cNvSpPr/>
          <p:nvPr/>
        </p:nvSpPr>
        <p:spPr>
          <a:xfrm rot="10800000">
            <a:off x="2827398" y="4292663"/>
            <a:ext cx="1491491" cy="1947903"/>
          </a:xfrm>
          <a:custGeom>
            <a:avLst/>
            <a:gdLst>
              <a:gd name="connsiteX0" fmla="*/ 184559 w 1491491"/>
              <a:gd name="connsiteY0" fmla="*/ 1947903 h 1947903"/>
              <a:gd name="connsiteX1" fmla="*/ 0 w 1491491"/>
              <a:gd name="connsiteY1" fmla="*/ 1924614 h 1947903"/>
              <a:gd name="connsiteX2" fmla="*/ 175 w 1491491"/>
              <a:gd name="connsiteY2" fmla="*/ 1886982 h 1947903"/>
              <a:gd name="connsiteX3" fmla="*/ 249 w 1491491"/>
              <a:gd name="connsiteY3" fmla="*/ 1872868 h 1947903"/>
              <a:gd name="connsiteX4" fmla="*/ 1051 w 1491491"/>
              <a:gd name="connsiteY4" fmla="*/ 1722994 h 1947903"/>
              <a:gd name="connsiteX5" fmla="*/ 1359 w 1491491"/>
              <a:gd name="connsiteY5" fmla="*/ 1668775 h 1947903"/>
              <a:gd name="connsiteX6" fmla="*/ 1822 w 1491491"/>
              <a:gd name="connsiteY6" fmla="*/ 1590556 h 1947903"/>
              <a:gd name="connsiteX7" fmla="*/ 2998 w 1491491"/>
              <a:gd name="connsiteY7" fmla="*/ 1398625 h 1947903"/>
              <a:gd name="connsiteX8" fmla="*/ 3421 w 1491491"/>
              <a:gd name="connsiteY8" fmla="*/ 1331554 h 1947903"/>
              <a:gd name="connsiteX9" fmla="*/ 3837 w 1491491"/>
              <a:gd name="connsiteY9" fmla="*/ 1267341 h 1947903"/>
              <a:gd name="connsiteX10" fmla="*/ 4594 w 1491491"/>
              <a:gd name="connsiteY10" fmla="*/ 1152674 h 1947903"/>
              <a:gd name="connsiteX11" fmla="*/ 4839 w 1491491"/>
              <a:gd name="connsiteY11" fmla="*/ 1115959 h 1947903"/>
              <a:gd name="connsiteX12" fmla="*/ 7718 w 1491491"/>
              <a:gd name="connsiteY12" fmla="*/ 703499 h 1947903"/>
              <a:gd name="connsiteX13" fmla="*/ 8164 w 1491491"/>
              <a:gd name="connsiteY13" fmla="*/ 356562 h 1947903"/>
              <a:gd name="connsiteX14" fmla="*/ 10572 w 1491491"/>
              <a:gd name="connsiteY14" fmla="*/ 333943 h 1947903"/>
              <a:gd name="connsiteX15" fmla="*/ 27406 w 1491491"/>
              <a:gd name="connsiteY15" fmla="*/ 308529 h 1947903"/>
              <a:gd name="connsiteX16" fmla="*/ 48881 w 1491491"/>
              <a:gd name="connsiteY16" fmla="*/ 270019 h 1947903"/>
              <a:gd name="connsiteX17" fmla="*/ 38732 w 1491491"/>
              <a:gd name="connsiteY17" fmla="*/ 210578 h 1947903"/>
              <a:gd name="connsiteX18" fmla="*/ 37706 w 1491491"/>
              <a:gd name="connsiteY18" fmla="*/ 205895 h 1947903"/>
              <a:gd name="connsiteX19" fmla="*/ 48493 w 1491491"/>
              <a:gd name="connsiteY19" fmla="*/ 188651 h 1947903"/>
              <a:gd name="connsiteX20" fmla="*/ 86005 w 1491491"/>
              <a:gd name="connsiteY20" fmla="*/ 109095 h 1947903"/>
              <a:gd name="connsiteX21" fmla="*/ 264395 w 1491491"/>
              <a:gd name="connsiteY21" fmla="*/ 31556 h 1947903"/>
              <a:gd name="connsiteX22" fmla="*/ 283528 w 1491491"/>
              <a:gd name="connsiteY22" fmla="*/ 24289 h 1947903"/>
              <a:gd name="connsiteX23" fmla="*/ 312168 w 1491491"/>
              <a:gd name="connsiteY23" fmla="*/ 13412 h 1947903"/>
              <a:gd name="connsiteX24" fmla="*/ 334340 w 1491491"/>
              <a:gd name="connsiteY24" fmla="*/ 7074 h 1947903"/>
              <a:gd name="connsiteX25" fmla="*/ 337289 w 1491491"/>
              <a:gd name="connsiteY25" fmla="*/ 6231 h 1947903"/>
              <a:gd name="connsiteX26" fmla="*/ 348593 w 1491491"/>
              <a:gd name="connsiteY26" fmla="*/ 6344 h 1947903"/>
              <a:gd name="connsiteX27" fmla="*/ 367258 w 1491491"/>
              <a:gd name="connsiteY27" fmla="*/ 10511 h 1947903"/>
              <a:gd name="connsiteX28" fmla="*/ 451345 w 1491491"/>
              <a:gd name="connsiteY28" fmla="*/ 4713 h 1947903"/>
              <a:gd name="connsiteX29" fmla="*/ 1028350 w 1491491"/>
              <a:gd name="connsiteY29" fmla="*/ 4713 h 1947903"/>
              <a:gd name="connsiteX30" fmla="*/ 1351278 w 1491491"/>
              <a:gd name="connsiteY30" fmla="*/ 293 h 1947903"/>
              <a:gd name="connsiteX31" fmla="*/ 1372648 w 1491491"/>
              <a:gd name="connsiteY31" fmla="*/ 0 h 1947903"/>
              <a:gd name="connsiteX32" fmla="*/ 1491491 w 1491491"/>
              <a:gd name="connsiteY32" fmla="*/ 359159 h 1947903"/>
              <a:gd name="connsiteX33" fmla="*/ 1343339 w 1491491"/>
              <a:gd name="connsiteY33" fmla="*/ 1081660 h 1947903"/>
              <a:gd name="connsiteX34" fmla="*/ 864935 w 1491491"/>
              <a:gd name="connsiteY34" fmla="*/ 1663221 h 194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91491" h="1947903">
                <a:moveTo>
                  <a:pt x="184559" y="1947903"/>
                </a:moveTo>
                <a:lnTo>
                  <a:pt x="0" y="1924614"/>
                </a:lnTo>
                <a:lnTo>
                  <a:pt x="175" y="1886982"/>
                </a:lnTo>
                <a:lnTo>
                  <a:pt x="249" y="1872868"/>
                </a:lnTo>
                <a:lnTo>
                  <a:pt x="1051" y="1722994"/>
                </a:lnTo>
                <a:lnTo>
                  <a:pt x="1359" y="1668775"/>
                </a:lnTo>
                <a:lnTo>
                  <a:pt x="1822" y="1590556"/>
                </a:lnTo>
                <a:lnTo>
                  <a:pt x="2998" y="1398625"/>
                </a:lnTo>
                <a:lnTo>
                  <a:pt x="3421" y="1331554"/>
                </a:lnTo>
                <a:lnTo>
                  <a:pt x="3837" y="1267341"/>
                </a:lnTo>
                <a:lnTo>
                  <a:pt x="4594" y="1152674"/>
                </a:lnTo>
                <a:lnTo>
                  <a:pt x="4839" y="1115959"/>
                </a:lnTo>
                <a:cubicBezTo>
                  <a:pt x="6427" y="879849"/>
                  <a:pt x="7718" y="703499"/>
                  <a:pt x="7718" y="703499"/>
                </a:cubicBezTo>
                <a:cubicBezTo>
                  <a:pt x="9832" y="419346"/>
                  <a:pt x="-1188" y="452459"/>
                  <a:pt x="8164" y="356562"/>
                </a:cubicBezTo>
                <a:lnTo>
                  <a:pt x="10572" y="333943"/>
                </a:lnTo>
                <a:lnTo>
                  <a:pt x="27406" y="308529"/>
                </a:lnTo>
                <a:cubicBezTo>
                  <a:pt x="36859" y="295089"/>
                  <a:pt x="45981" y="281134"/>
                  <a:pt x="48881" y="270019"/>
                </a:cubicBezTo>
                <a:cubicBezTo>
                  <a:pt x="54679" y="247789"/>
                  <a:pt x="35107" y="243682"/>
                  <a:pt x="38732" y="210578"/>
                </a:cubicBezTo>
                <a:lnTo>
                  <a:pt x="37706" y="205895"/>
                </a:lnTo>
                <a:lnTo>
                  <a:pt x="48493" y="188651"/>
                </a:lnTo>
                <a:cubicBezTo>
                  <a:pt x="64380" y="162978"/>
                  <a:pt x="80207" y="134950"/>
                  <a:pt x="86005" y="109095"/>
                </a:cubicBezTo>
                <a:cubicBezTo>
                  <a:pt x="125149" y="89161"/>
                  <a:pt x="206426" y="54548"/>
                  <a:pt x="264395" y="31556"/>
                </a:cubicBezTo>
                <a:lnTo>
                  <a:pt x="283528" y="24289"/>
                </a:lnTo>
                <a:lnTo>
                  <a:pt x="312168" y="13412"/>
                </a:lnTo>
                <a:lnTo>
                  <a:pt x="334340" y="7074"/>
                </a:lnTo>
                <a:lnTo>
                  <a:pt x="337289" y="6231"/>
                </a:lnTo>
                <a:lnTo>
                  <a:pt x="348593" y="6344"/>
                </a:lnTo>
                <a:cubicBezTo>
                  <a:pt x="353606" y="7853"/>
                  <a:pt x="355660" y="11236"/>
                  <a:pt x="367258" y="10511"/>
                </a:cubicBezTo>
                <a:lnTo>
                  <a:pt x="451345" y="4713"/>
                </a:lnTo>
                <a:lnTo>
                  <a:pt x="1028350" y="4713"/>
                </a:lnTo>
                <a:lnTo>
                  <a:pt x="1351278" y="293"/>
                </a:lnTo>
                <a:lnTo>
                  <a:pt x="1372648" y="0"/>
                </a:lnTo>
                <a:lnTo>
                  <a:pt x="1491491" y="359159"/>
                </a:lnTo>
                <a:lnTo>
                  <a:pt x="1343339" y="1081660"/>
                </a:lnTo>
                <a:lnTo>
                  <a:pt x="864935" y="1663221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E863787-33FA-47C4-A1FA-651E3B939585}"/>
              </a:ext>
            </a:extLst>
          </p:cNvPr>
          <p:cNvSpPr/>
          <p:nvPr/>
        </p:nvSpPr>
        <p:spPr>
          <a:xfrm rot="10800000">
            <a:off x="2659330" y="3429112"/>
            <a:ext cx="1665432" cy="1969906"/>
          </a:xfrm>
          <a:custGeom>
            <a:avLst/>
            <a:gdLst>
              <a:gd name="connsiteX0" fmla="*/ 1079347 w 1665432"/>
              <a:gd name="connsiteY0" fmla="*/ 1969906 h 1969906"/>
              <a:gd name="connsiteX1" fmla="*/ 1000141 w 1665432"/>
              <a:gd name="connsiteY1" fmla="*/ 1966691 h 1969906"/>
              <a:gd name="connsiteX2" fmla="*/ 899450 w 1665432"/>
              <a:gd name="connsiteY2" fmla="*/ 1961572 h 1969906"/>
              <a:gd name="connsiteX3" fmla="*/ 874047 w 1665432"/>
              <a:gd name="connsiteY3" fmla="*/ 1960879 h 1969906"/>
              <a:gd name="connsiteX4" fmla="*/ 850200 w 1665432"/>
              <a:gd name="connsiteY4" fmla="*/ 1950033 h 1969906"/>
              <a:gd name="connsiteX5" fmla="*/ 838168 w 1665432"/>
              <a:gd name="connsiteY5" fmla="*/ 1944560 h 1969906"/>
              <a:gd name="connsiteX6" fmla="*/ 798515 w 1665432"/>
              <a:gd name="connsiteY6" fmla="*/ 1927933 h 1969906"/>
              <a:gd name="connsiteX7" fmla="*/ 754605 w 1665432"/>
              <a:gd name="connsiteY7" fmla="*/ 1909519 h 1969906"/>
              <a:gd name="connsiteX8" fmla="*/ 660186 w 1665432"/>
              <a:gd name="connsiteY8" fmla="*/ 1874223 h 1969906"/>
              <a:gd name="connsiteX9" fmla="*/ 561601 w 1665432"/>
              <a:gd name="connsiteY9" fmla="*/ 1958310 h 1969906"/>
              <a:gd name="connsiteX10" fmla="*/ 559523 w 1665432"/>
              <a:gd name="connsiteY10" fmla="*/ 1959039 h 1969906"/>
              <a:gd name="connsiteX11" fmla="*/ 552550 w 1665432"/>
              <a:gd name="connsiteY11" fmla="*/ 1959261 h 1969906"/>
              <a:gd name="connsiteX12" fmla="*/ 525621 w 1665432"/>
              <a:gd name="connsiteY12" fmla="*/ 1960784 h 1969906"/>
              <a:gd name="connsiteX13" fmla="*/ 515209 w 1665432"/>
              <a:gd name="connsiteY13" fmla="*/ 1958310 h 1969906"/>
              <a:gd name="connsiteX14" fmla="*/ 508721 w 1665432"/>
              <a:gd name="connsiteY14" fmla="*/ 1961739 h 1969906"/>
              <a:gd name="connsiteX15" fmla="*/ 474309 w 1665432"/>
              <a:gd name="connsiteY15" fmla="*/ 1963685 h 1969906"/>
              <a:gd name="connsiteX16" fmla="*/ 468558 w 1665432"/>
              <a:gd name="connsiteY16" fmla="*/ 1955946 h 1969906"/>
              <a:gd name="connsiteX17" fmla="*/ 456630 w 1665432"/>
              <a:gd name="connsiteY17" fmla="*/ 1939894 h 1969906"/>
              <a:gd name="connsiteX18" fmla="*/ 388791 w 1665432"/>
              <a:gd name="connsiteY18" fmla="*/ 1843877 h 1969906"/>
              <a:gd name="connsiteX19" fmla="*/ 373529 w 1665432"/>
              <a:gd name="connsiteY19" fmla="*/ 1823286 h 1969906"/>
              <a:gd name="connsiteX20" fmla="*/ 351488 w 1665432"/>
              <a:gd name="connsiteY20" fmla="*/ 1793547 h 1969906"/>
              <a:gd name="connsiteX21" fmla="*/ 315143 w 1665432"/>
              <a:gd name="connsiteY21" fmla="*/ 1749543 h 1969906"/>
              <a:gd name="connsiteX22" fmla="*/ 211303 w 1665432"/>
              <a:gd name="connsiteY22" fmla="*/ 1650597 h 1969906"/>
              <a:gd name="connsiteX23" fmla="*/ 189652 w 1665432"/>
              <a:gd name="connsiteY23" fmla="*/ 1632048 h 1969906"/>
              <a:gd name="connsiteX24" fmla="*/ 159588 w 1665432"/>
              <a:gd name="connsiteY24" fmla="*/ 1606290 h 1969906"/>
              <a:gd name="connsiteX25" fmla="*/ 115075 w 1665432"/>
              <a:gd name="connsiteY25" fmla="*/ 1566874 h 1969906"/>
              <a:gd name="connsiteX26" fmla="*/ 76465 w 1665432"/>
              <a:gd name="connsiteY26" fmla="*/ 1531426 h 1969906"/>
              <a:gd name="connsiteX27" fmla="*/ 42042 w 1665432"/>
              <a:gd name="connsiteY27" fmla="*/ 1499822 h 1969906"/>
              <a:gd name="connsiteX28" fmla="*/ 15788 w 1665432"/>
              <a:gd name="connsiteY28" fmla="*/ 1474179 h 1969906"/>
              <a:gd name="connsiteX29" fmla="*/ 1993 w 1665432"/>
              <a:gd name="connsiteY29" fmla="*/ 1456691 h 1969906"/>
              <a:gd name="connsiteX30" fmla="*/ 0 w 1665432"/>
              <a:gd name="connsiteY30" fmla="*/ 1434039 h 1969906"/>
              <a:gd name="connsiteX31" fmla="*/ 4893 w 1665432"/>
              <a:gd name="connsiteY31" fmla="*/ 1413199 h 1969906"/>
              <a:gd name="connsiteX32" fmla="*/ 4909 w 1665432"/>
              <a:gd name="connsiteY32" fmla="*/ 1352915 h 1969906"/>
              <a:gd name="connsiteX33" fmla="*/ 4947 w 1665432"/>
              <a:gd name="connsiteY33" fmla="*/ 1332591 h 1969906"/>
              <a:gd name="connsiteX34" fmla="*/ 5095 w 1665432"/>
              <a:gd name="connsiteY34" fmla="*/ 1274275 h 1969906"/>
              <a:gd name="connsiteX35" fmla="*/ 5166 w 1665432"/>
              <a:gd name="connsiteY35" fmla="*/ 1251090 h 1969906"/>
              <a:gd name="connsiteX36" fmla="*/ 5516 w 1665432"/>
              <a:gd name="connsiteY36" fmla="*/ 1159680 h 1969906"/>
              <a:gd name="connsiteX37" fmla="*/ 5523 w 1665432"/>
              <a:gd name="connsiteY37" fmla="*/ 1158195 h 1969906"/>
              <a:gd name="connsiteX38" fmla="*/ 6269 w 1665432"/>
              <a:gd name="connsiteY38" fmla="*/ 1003195 h 1969906"/>
              <a:gd name="connsiteX39" fmla="*/ 6493 w 1665432"/>
              <a:gd name="connsiteY39" fmla="*/ 960548 h 1969906"/>
              <a:gd name="connsiteX40" fmla="*/ 7413 w 1665432"/>
              <a:gd name="connsiteY40" fmla="*/ 795259 h 1969906"/>
              <a:gd name="connsiteX41" fmla="*/ 7433 w 1665432"/>
              <a:gd name="connsiteY41" fmla="*/ 791768 h 1969906"/>
              <a:gd name="connsiteX42" fmla="*/ 8929 w 1665432"/>
              <a:gd name="connsiteY42" fmla="*/ 547561 h 1969906"/>
              <a:gd name="connsiteX43" fmla="*/ 9825 w 1665432"/>
              <a:gd name="connsiteY43" fmla="*/ 407994 h 1969906"/>
              <a:gd name="connsiteX44" fmla="*/ 9897 w 1665432"/>
              <a:gd name="connsiteY44" fmla="*/ 396908 h 1969906"/>
              <a:gd name="connsiteX45" fmla="*/ 10006 w 1665432"/>
              <a:gd name="connsiteY45" fmla="*/ 380525 h 1969906"/>
              <a:gd name="connsiteX46" fmla="*/ 10942 w 1665432"/>
              <a:gd name="connsiteY46" fmla="*/ 240465 h 1969906"/>
              <a:gd name="connsiteX47" fmla="*/ 11463 w 1665432"/>
              <a:gd name="connsiteY47" fmla="*/ 163853 h 1969906"/>
              <a:gd name="connsiteX48" fmla="*/ 11485 w 1665432"/>
              <a:gd name="connsiteY48" fmla="*/ 160583 h 1969906"/>
              <a:gd name="connsiteX49" fmla="*/ 12164 w 1665432"/>
              <a:gd name="connsiteY49" fmla="*/ 62540 h 1969906"/>
              <a:gd name="connsiteX50" fmla="*/ 12195 w 1665432"/>
              <a:gd name="connsiteY50" fmla="*/ 58221 h 1969906"/>
              <a:gd name="connsiteX51" fmla="*/ 135919 w 1665432"/>
              <a:gd name="connsiteY51" fmla="*/ 0 h 1969906"/>
              <a:gd name="connsiteX52" fmla="*/ 901292 w 1665432"/>
              <a:gd name="connsiteY52" fmla="*/ 57768 h 1969906"/>
              <a:gd name="connsiteX53" fmla="*/ 1461172 w 1665432"/>
              <a:gd name="connsiteY53" fmla="*/ 518337 h 1969906"/>
              <a:gd name="connsiteX54" fmla="*/ 1665432 w 1665432"/>
              <a:gd name="connsiteY54" fmla="*/ 1258209 h 1969906"/>
              <a:gd name="connsiteX55" fmla="*/ 1490182 w 1665432"/>
              <a:gd name="connsiteY55" fmla="*/ 1956794 h 1969906"/>
              <a:gd name="connsiteX56" fmla="*/ 1390868 w 1665432"/>
              <a:gd name="connsiteY56" fmla="*/ 1955410 h 1969906"/>
              <a:gd name="connsiteX57" fmla="*/ 1139333 w 1665432"/>
              <a:gd name="connsiteY57" fmla="*/ 1966646 h 19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65432" h="1969906">
                <a:moveTo>
                  <a:pt x="1079347" y="1969906"/>
                </a:moveTo>
                <a:lnTo>
                  <a:pt x="1000141" y="1966691"/>
                </a:lnTo>
                <a:cubicBezTo>
                  <a:pt x="969598" y="1965166"/>
                  <a:pt x="935483" y="1963323"/>
                  <a:pt x="899450" y="1961572"/>
                </a:cubicBezTo>
                <a:lnTo>
                  <a:pt x="874047" y="1960879"/>
                </a:lnTo>
                <a:lnTo>
                  <a:pt x="850200" y="1950033"/>
                </a:lnTo>
                <a:lnTo>
                  <a:pt x="838168" y="1944560"/>
                </a:lnTo>
                <a:lnTo>
                  <a:pt x="798515" y="1927933"/>
                </a:lnTo>
                <a:lnTo>
                  <a:pt x="754605" y="1909519"/>
                </a:lnTo>
                <a:cubicBezTo>
                  <a:pt x="727056" y="1898688"/>
                  <a:pt x="697698" y="1887815"/>
                  <a:pt x="660186" y="1874223"/>
                </a:cubicBezTo>
                <a:cubicBezTo>
                  <a:pt x="610894" y="1897421"/>
                  <a:pt x="585765" y="1944295"/>
                  <a:pt x="561601" y="1958310"/>
                </a:cubicBezTo>
                <a:lnTo>
                  <a:pt x="559523" y="1959039"/>
                </a:lnTo>
                <a:lnTo>
                  <a:pt x="552550" y="1959261"/>
                </a:lnTo>
                <a:lnTo>
                  <a:pt x="525621" y="1960784"/>
                </a:lnTo>
                <a:lnTo>
                  <a:pt x="515209" y="1958310"/>
                </a:lnTo>
                <a:lnTo>
                  <a:pt x="508721" y="1961739"/>
                </a:lnTo>
                <a:lnTo>
                  <a:pt x="474309" y="1963685"/>
                </a:lnTo>
                <a:lnTo>
                  <a:pt x="468558" y="1955946"/>
                </a:lnTo>
                <a:lnTo>
                  <a:pt x="456630" y="1939894"/>
                </a:lnTo>
                <a:cubicBezTo>
                  <a:pt x="437126" y="1912858"/>
                  <a:pt x="413443" y="1878227"/>
                  <a:pt x="388791" y="1843877"/>
                </a:cubicBezTo>
                <a:lnTo>
                  <a:pt x="373529" y="1823286"/>
                </a:lnTo>
                <a:lnTo>
                  <a:pt x="351488" y="1793547"/>
                </a:lnTo>
                <a:cubicBezTo>
                  <a:pt x="339080" y="1777496"/>
                  <a:pt x="326831" y="1762500"/>
                  <a:pt x="315143" y="1749543"/>
                </a:cubicBezTo>
                <a:cubicBezTo>
                  <a:pt x="283972" y="1714991"/>
                  <a:pt x="247003" y="1681526"/>
                  <a:pt x="211303" y="1650597"/>
                </a:cubicBezTo>
                <a:lnTo>
                  <a:pt x="189652" y="1632048"/>
                </a:lnTo>
                <a:lnTo>
                  <a:pt x="159588" y="1606290"/>
                </a:lnTo>
                <a:cubicBezTo>
                  <a:pt x="143255" y="1592275"/>
                  <a:pt x="128123" y="1579076"/>
                  <a:pt x="115075" y="1566874"/>
                </a:cubicBezTo>
                <a:lnTo>
                  <a:pt x="76465" y="1531426"/>
                </a:lnTo>
                <a:lnTo>
                  <a:pt x="42042" y="1499822"/>
                </a:lnTo>
                <a:cubicBezTo>
                  <a:pt x="31683" y="1490157"/>
                  <a:pt x="22697" y="1481488"/>
                  <a:pt x="15788" y="1474179"/>
                </a:cubicBezTo>
                <a:lnTo>
                  <a:pt x="1993" y="1456691"/>
                </a:lnTo>
                <a:lnTo>
                  <a:pt x="0" y="1434039"/>
                </a:lnTo>
                <a:cubicBezTo>
                  <a:pt x="1631" y="1427093"/>
                  <a:pt x="4410" y="1420448"/>
                  <a:pt x="4893" y="1413199"/>
                </a:cubicBezTo>
                <a:lnTo>
                  <a:pt x="4909" y="1352915"/>
                </a:lnTo>
                <a:lnTo>
                  <a:pt x="4947" y="1332591"/>
                </a:lnTo>
                <a:lnTo>
                  <a:pt x="5095" y="1274275"/>
                </a:lnTo>
                <a:lnTo>
                  <a:pt x="5166" y="1251090"/>
                </a:lnTo>
                <a:lnTo>
                  <a:pt x="5516" y="1159680"/>
                </a:lnTo>
                <a:lnTo>
                  <a:pt x="5523" y="1158195"/>
                </a:lnTo>
                <a:lnTo>
                  <a:pt x="6269" y="1003195"/>
                </a:lnTo>
                <a:lnTo>
                  <a:pt x="6493" y="960548"/>
                </a:lnTo>
                <a:lnTo>
                  <a:pt x="7413" y="795259"/>
                </a:lnTo>
                <a:lnTo>
                  <a:pt x="7433" y="791768"/>
                </a:lnTo>
                <a:lnTo>
                  <a:pt x="8929" y="547561"/>
                </a:lnTo>
                <a:lnTo>
                  <a:pt x="9825" y="407994"/>
                </a:lnTo>
                <a:lnTo>
                  <a:pt x="9897" y="396908"/>
                </a:lnTo>
                <a:lnTo>
                  <a:pt x="10006" y="380525"/>
                </a:lnTo>
                <a:lnTo>
                  <a:pt x="10942" y="240465"/>
                </a:lnTo>
                <a:lnTo>
                  <a:pt x="11463" y="163853"/>
                </a:lnTo>
                <a:lnTo>
                  <a:pt x="11485" y="160583"/>
                </a:lnTo>
                <a:lnTo>
                  <a:pt x="12164" y="62540"/>
                </a:lnTo>
                <a:lnTo>
                  <a:pt x="12195" y="58221"/>
                </a:lnTo>
                <a:lnTo>
                  <a:pt x="135919" y="0"/>
                </a:lnTo>
                <a:lnTo>
                  <a:pt x="901292" y="57768"/>
                </a:lnTo>
                <a:lnTo>
                  <a:pt x="1461172" y="518337"/>
                </a:lnTo>
                <a:lnTo>
                  <a:pt x="1665432" y="1258209"/>
                </a:lnTo>
                <a:lnTo>
                  <a:pt x="1490182" y="1956794"/>
                </a:lnTo>
                <a:lnTo>
                  <a:pt x="1390868" y="1955410"/>
                </a:lnTo>
                <a:cubicBezTo>
                  <a:pt x="1316688" y="1955894"/>
                  <a:pt x="1226440" y="1961451"/>
                  <a:pt x="1139333" y="1966646"/>
                </a:cubicBez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8D76A0F-C09D-45DC-9294-18DE2B1FD286}"/>
              </a:ext>
            </a:extLst>
          </p:cNvPr>
          <p:cNvSpPr/>
          <p:nvPr/>
        </p:nvSpPr>
        <p:spPr>
          <a:xfrm rot="10800000">
            <a:off x="1240958" y="4249932"/>
            <a:ext cx="2760891" cy="1998466"/>
          </a:xfrm>
          <a:custGeom>
            <a:avLst/>
            <a:gdLst>
              <a:gd name="connsiteX0" fmla="*/ 1453959 w 2760891"/>
              <a:gd name="connsiteY0" fmla="*/ 1998466 h 1998466"/>
              <a:gd name="connsiteX1" fmla="*/ 753889 w 2760891"/>
              <a:gd name="connsiteY1" fmla="*/ 1910128 h 1998466"/>
              <a:gd name="connsiteX2" fmla="*/ 221665 w 2760891"/>
              <a:gd name="connsiteY2" fmla="*/ 1472310 h 1998466"/>
              <a:gd name="connsiteX3" fmla="*/ 0 w 2760891"/>
              <a:gd name="connsiteY3" fmla="*/ 802410 h 1998466"/>
              <a:gd name="connsiteX4" fmla="*/ 148152 w 2760891"/>
              <a:gd name="connsiteY4" fmla="*/ 79910 h 1998466"/>
              <a:gd name="connsiteX5" fmla="*/ 203568 w 2760891"/>
              <a:gd name="connsiteY5" fmla="*/ 12545 h 1998466"/>
              <a:gd name="connsiteX6" fmla="*/ 711312 w 2760891"/>
              <a:gd name="connsiteY6" fmla="*/ 12545 h 1998466"/>
              <a:gd name="connsiteX7" fmla="*/ 1627966 w 2760891"/>
              <a:gd name="connsiteY7" fmla="*/ 0 h 1998466"/>
              <a:gd name="connsiteX8" fmla="*/ 2544618 w 2760891"/>
              <a:gd name="connsiteY8" fmla="*/ 12545 h 1998466"/>
              <a:gd name="connsiteX9" fmla="*/ 2629467 w 2760891"/>
              <a:gd name="connsiteY9" fmla="*/ 12545 h 1998466"/>
              <a:gd name="connsiteX10" fmla="*/ 2760891 w 2760891"/>
              <a:gd name="connsiteY10" fmla="*/ 409722 h 1998466"/>
              <a:gd name="connsiteX11" fmla="*/ 2612739 w 2760891"/>
              <a:gd name="connsiteY11" fmla="*/ 1132222 h 1998466"/>
              <a:gd name="connsiteX12" fmla="*/ 2134335 w 2760891"/>
              <a:gd name="connsiteY12" fmla="*/ 1713784 h 199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0891" h="1998466">
                <a:moveTo>
                  <a:pt x="1453959" y="1998466"/>
                </a:moveTo>
                <a:lnTo>
                  <a:pt x="753889" y="1910128"/>
                </a:lnTo>
                <a:lnTo>
                  <a:pt x="221665" y="1472310"/>
                </a:lnTo>
                <a:lnTo>
                  <a:pt x="0" y="802410"/>
                </a:lnTo>
                <a:lnTo>
                  <a:pt x="148152" y="79910"/>
                </a:lnTo>
                <a:lnTo>
                  <a:pt x="203568" y="12545"/>
                </a:lnTo>
                <a:lnTo>
                  <a:pt x="711312" y="12545"/>
                </a:lnTo>
                <a:lnTo>
                  <a:pt x="1627966" y="0"/>
                </a:lnTo>
                <a:lnTo>
                  <a:pt x="2544618" y="12545"/>
                </a:lnTo>
                <a:lnTo>
                  <a:pt x="2629467" y="12545"/>
                </a:lnTo>
                <a:lnTo>
                  <a:pt x="2760891" y="409722"/>
                </a:lnTo>
                <a:lnTo>
                  <a:pt x="2612739" y="1132222"/>
                </a:lnTo>
                <a:lnTo>
                  <a:pt x="2134335" y="1713784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2A6677B0-A0A3-469F-8840-D1C1E00C7F2F}"/>
              </a:ext>
            </a:extLst>
          </p:cNvPr>
          <p:cNvSpPr/>
          <p:nvPr/>
        </p:nvSpPr>
        <p:spPr>
          <a:xfrm rot="10800000">
            <a:off x="1233840" y="3427843"/>
            <a:ext cx="2751774" cy="2167678"/>
          </a:xfrm>
          <a:custGeom>
            <a:avLst/>
            <a:gdLst>
              <a:gd name="connsiteX0" fmla="*/ 1611729 w 2751774"/>
              <a:gd name="connsiteY0" fmla="*/ 2167678 h 2167678"/>
              <a:gd name="connsiteX1" fmla="*/ 1573634 w 2751774"/>
              <a:gd name="connsiteY1" fmla="*/ 2163510 h 2167678"/>
              <a:gd name="connsiteX2" fmla="*/ 1457653 w 2751774"/>
              <a:gd name="connsiteY2" fmla="*/ 2166410 h 2167678"/>
              <a:gd name="connsiteX3" fmla="*/ 1051718 w 2751774"/>
              <a:gd name="connsiteY3" fmla="*/ 2151912 h 2167678"/>
              <a:gd name="connsiteX4" fmla="*/ 800184 w 2751774"/>
              <a:gd name="connsiteY4" fmla="*/ 2163148 h 2167678"/>
              <a:gd name="connsiteX5" fmla="*/ 740198 w 2751774"/>
              <a:gd name="connsiteY5" fmla="*/ 2166408 h 2167678"/>
              <a:gd name="connsiteX6" fmla="*/ 660992 w 2751774"/>
              <a:gd name="connsiteY6" fmla="*/ 2163194 h 2167678"/>
              <a:gd name="connsiteX7" fmla="*/ 560301 w 2751774"/>
              <a:gd name="connsiteY7" fmla="*/ 2158075 h 2167678"/>
              <a:gd name="connsiteX8" fmla="*/ 534898 w 2751774"/>
              <a:gd name="connsiteY8" fmla="*/ 2157382 h 2167678"/>
              <a:gd name="connsiteX9" fmla="*/ 499019 w 2751774"/>
              <a:gd name="connsiteY9" fmla="*/ 2141063 h 2167678"/>
              <a:gd name="connsiteX10" fmla="*/ 321037 w 2751774"/>
              <a:gd name="connsiteY10" fmla="*/ 2070725 h 2167678"/>
              <a:gd name="connsiteX11" fmla="*/ 262321 w 2751774"/>
              <a:gd name="connsiteY11" fmla="*/ 2116213 h 2167678"/>
              <a:gd name="connsiteX12" fmla="*/ 250394 w 2751774"/>
              <a:gd name="connsiteY12" fmla="*/ 2129045 h 2167678"/>
              <a:gd name="connsiteX13" fmla="*/ 0 w 2751774"/>
              <a:gd name="connsiteY13" fmla="*/ 1485815 h 2167678"/>
              <a:gd name="connsiteX14" fmla="*/ 107485 w 2751774"/>
              <a:gd name="connsiteY14" fmla="*/ 784565 h 2167678"/>
              <a:gd name="connsiteX15" fmla="*/ 554895 w 2751774"/>
              <a:gd name="connsiteY15" fmla="*/ 240681 h 2167678"/>
              <a:gd name="connsiteX16" fmla="*/ 1222261 w 2751774"/>
              <a:gd name="connsiteY16" fmla="*/ 0 h 2167678"/>
              <a:gd name="connsiteX17" fmla="*/ 1930782 w 2751774"/>
              <a:gd name="connsiteY17" fmla="*/ 126878 h 2167678"/>
              <a:gd name="connsiteX18" fmla="*/ 2490662 w 2751774"/>
              <a:gd name="connsiteY18" fmla="*/ 587447 h 2167678"/>
              <a:gd name="connsiteX19" fmla="*/ 2751774 w 2751774"/>
              <a:gd name="connsiteY19" fmla="*/ 1258209 h 2167678"/>
              <a:gd name="connsiteX20" fmla="*/ 2644289 w 2751774"/>
              <a:gd name="connsiteY20" fmla="*/ 1959459 h 2167678"/>
              <a:gd name="connsiteX21" fmla="*/ 2474442 w 2751774"/>
              <a:gd name="connsiteY21" fmla="*/ 2165929 h 2167678"/>
              <a:gd name="connsiteX22" fmla="*/ 2423273 w 2751774"/>
              <a:gd name="connsiteY22" fmla="*/ 2163148 h 2167678"/>
              <a:gd name="connsiteX23" fmla="*/ 2171739 w 2751774"/>
              <a:gd name="connsiteY23" fmla="*/ 2151913 h 2167678"/>
              <a:gd name="connsiteX24" fmla="*/ 1765806 w 2751774"/>
              <a:gd name="connsiteY24" fmla="*/ 2166411 h 2167678"/>
              <a:gd name="connsiteX25" fmla="*/ 1649824 w 2751774"/>
              <a:gd name="connsiteY25" fmla="*/ 2163510 h 216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51774" h="2167678">
                <a:moveTo>
                  <a:pt x="1611729" y="2167678"/>
                </a:moveTo>
                <a:lnTo>
                  <a:pt x="1573634" y="2163510"/>
                </a:lnTo>
                <a:cubicBezTo>
                  <a:pt x="1521925" y="2159644"/>
                  <a:pt x="1544638" y="2168344"/>
                  <a:pt x="1457653" y="2166410"/>
                </a:cubicBezTo>
                <a:cubicBezTo>
                  <a:pt x="1370666" y="2164478"/>
                  <a:pt x="1200077" y="2150947"/>
                  <a:pt x="1051718" y="2151912"/>
                </a:cubicBezTo>
                <a:cubicBezTo>
                  <a:pt x="977539" y="2152396"/>
                  <a:pt x="887291" y="2157953"/>
                  <a:pt x="800184" y="2163148"/>
                </a:cubicBezTo>
                <a:lnTo>
                  <a:pt x="740198" y="2166408"/>
                </a:lnTo>
                <a:lnTo>
                  <a:pt x="660992" y="2163194"/>
                </a:lnTo>
                <a:cubicBezTo>
                  <a:pt x="630449" y="2161668"/>
                  <a:pt x="596334" y="2159826"/>
                  <a:pt x="560301" y="2158075"/>
                </a:cubicBezTo>
                <a:lnTo>
                  <a:pt x="534898" y="2157382"/>
                </a:lnTo>
                <a:lnTo>
                  <a:pt x="499019" y="2141063"/>
                </a:lnTo>
                <a:cubicBezTo>
                  <a:pt x="438468" y="2114218"/>
                  <a:pt x="396062" y="2097910"/>
                  <a:pt x="321037" y="2070725"/>
                </a:cubicBezTo>
                <a:cubicBezTo>
                  <a:pt x="296391" y="2082324"/>
                  <a:pt x="277786" y="2099842"/>
                  <a:pt x="262321" y="2116213"/>
                </a:cubicBezTo>
                <a:lnTo>
                  <a:pt x="250394" y="2129045"/>
                </a:lnTo>
                <a:lnTo>
                  <a:pt x="0" y="1485815"/>
                </a:lnTo>
                <a:lnTo>
                  <a:pt x="107485" y="784565"/>
                </a:lnTo>
                <a:lnTo>
                  <a:pt x="554895" y="240681"/>
                </a:lnTo>
                <a:lnTo>
                  <a:pt x="1222261" y="0"/>
                </a:lnTo>
                <a:lnTo>
                  <a:pt x="1930782" y="126878"/>
                </a:lnTo>
                <a:lnTo>
                  <a:pt x="2490662" y="587447"/>
                </a:lnTo>
                <a:lnTo>
                  <a:pt x="2751774" y="1258209"/>
                </a:lnTo>
                <a:lnTo>
                  <a:pt x="2644289" y="1959459"/>
                </a:lnTo>
                <a:lnTo>
                  <a:pt x="2474442" y="2165929"/>
                </a:lnTo>
                <a:lnTo>
                  <a:pt x="2423273" y="2163148"/>
                </a:lnTo>
                <a:cubicBezTo>
                  <a:pt x="2336166" y="2157953"/>
                  <a:pt x="2245919" y="2152396"/>
                  <a:pt x="2171739" y="2151913"/>
                </a:cubicBezTo>
                <a:cubicBezTo>
                  <a:pt x="2023381" y="2150947"/>
                  <a:pt x="1852791" y="2164477"/>
                  <a:pt x="1765806" y="2166411"/>
                </a:cubicBezTo>
                <a:cubicBezTo>
                  <a:pt x="1678819" y="2168343"/>
                  <a:pt x="1701532" y="2159645"/>
                  <a:pt x="1649824" y="2163510"/>
                </a:cubicBez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D09719C-6347-4961-99EB-70CB7198FED1}"/>
              </a:ext>
            </a:extLst>
          </p:cNvPr>
          <p:cNvSpPr/>
          <p:nvPr/>
        </p:nvSpPr>
        <p:spPr>
          <a:xfrm rot="10800000">
            <a:off x="421812" y="3429112"/>
            <a:ext cx="2052550" cy="1936116"/>
          </a:xfrm>
          <a:custGeom>
            <a:avLst/>
            <a:gdLst>
              <a:gd name="connsiteX0" fmla="*/ 972008 w 2052550"/>
              <a:gd name="connsiteY0" fmla="*/ 1936116 h 1936116"/>
              <a:gd name="connsiteX1" fmla="*/ 912022 w 2052550"/>
              <a:gd name="connsiteY1" fmla="*/ 1932856 h 1936116"/>
              <a:gd name="connsiteX2" fmla="*/ 660488 w 2052550"/>
              <a:gd name="connsiteY2" fmla="*/ 1921621 h 1936116"/>
              <a:gd name="connsiteX3" fmla="*/ 434506 w 2052550"/>
              <a:gd name="connsiteY3" fmla="*/ 1927782 h 1936116"/>
              <a:gd name="connsiteX4" fmla="*/ 379259 w 2052550"/>
              <a:gd name="connsiteY4" fmla="*/ 1930591 h 1936116"/>
              <a:gd name="connsiteX5" fmla="*/ 298343 w 2052550"/>
              <a:gd name="connsiteY5" fmla="*/ 1864027 h 1936116"/>
              <a:gd name="connsiteX6" fmla="*/ 0 w 2052550"/>
              <a:gd name="connsiteY6" fmla="*/ 1238526 h 1936116"/>
              <a:gd name="connsiteX7" fmla="*/ 43005 w 2052550"/>
              <a:gd name="connsiteY7" fmla="*/ 615660 h 1936116"/>
              <a:gd name="connsiteX8" fmla="*/ 415951 w 2052550"/>
              <a:gd name="connsiteY8" fmla="*/ 162296 h 1936116"/>
              <a:gd name="connsiteX9" fmla="*/ 1018836 w 2052550"/>
              <a:gd name="connsiteY9" fmla="*/ 0 h 1936116"/>
              <a:gd name="connsiteX10" fmla="*/ 1690126 w 2052550"/>
              <a:gd name="connsiteY10" fmla="*/ 172137 h 1936116"/>
              <a:gd name="connsiteX11" fmla="*/ 2042097 w 2052550"/>
              <a:gd name="connsiteY11" fmla="*/ 461676 h 1936116"/>
              <a:gd name="connsiteX12" fmla="*/ 2042295 w 2052550"/>
              <a:gd name="connsiteY12" fmla="*/ 492334 h 1936116"/>
              <a:gd name="connsiteX13" fmla="*/ 2046464 w 2052550"/>
              <a:gd name="connsiteY13" fmla="*/ 1379409 h 1936116"/>
              <a:gd name="connsiteX14" fmla="*/ 2049364 w 2052550"/>
              <a:gd name="connsiteY14" fmla="*/ 1422902 h 1936116"/>
              <a:gd name="connsiteX15" fmla="*/ 1936281 w 2052550"/>
              <a:gd name="connsiteY15" fmla="*/ 1533084 h 1936116"/>
              <a:gd name="connsiteX16" fmla="*/ 1736214 w 2052550"/>
              <a:gd name="connsiteY16" fmla="*/ 1715753 h 1936116"/>
              <a:gd name="connsiteX17" fmla="*/ 1594726 w 2052550"/>
              <a:gd name="connsiteY17" fmla="*/ 1906104 h 1936116"/>
              <a:gd name="connsiteX18" fmla="*/ 1577047 w 2052550"/>
              <a:gd name="connsiteY18" fmla="*/ 1929895 h 1936116"/>
              <a:gd name="connsiteX19" fmla="*/ 1545328 w 2052550"/>
              <a:gd name="connsiteY19" fmla="*/ 1928102 h 1936116"/>
              <a:gd name="connsiteX20" fmla="*/ 1542635 w 2052550"/>
              <a:gd name="connsiteY20" fmla="*/ 1927949 h 1936116"/>
              <a:gd name="connsiteX21" fmla="*/ 1536146 w 2052550"/>
              <a:gd name="connsiteY21" fmla="*/ 1924520 h 1936116"/>
              <a:gd name="connsiteX22" fmla="*/ 1536146 w 2052550"/>
              <a:gd name="connsiteY22" fmla="*/ 1924521 h 1936116"/>
              <a:gd name="connsiteX23" fmla="*/ 1536145 w 2052550"/>
              <a:gd name="connsiteY23" fmla="*/ 1924520 h 1936116"/>
              <a:gd name="connsiteX24" fmla="*/ 1525734 w 2052550"/>
              <a:gd name="connsiteY24" fmla="*/ 1926993 h 1936116"/>
              <a:gd name="connsiteX25" fmla="*/ 1498806 w 2052550"/>
              <a:gd name="connsiteY25" fmla="*/ 1925471 h 1936116"/>
              <a:gd name="connsiteX26" fmla="*/ 1491832 w 2052550"/>
              <a:gd name="connsiteY26" fmla="*/ 1925249 h 1936116"/>
              <a:gd name="connsiteX27" fmla="*/ 1489754 w 2052550"/>
              <a:gd name="connsiteY27" fmla="*/ 1924520 h 1936116"/>
              <a:gd name="connsiteX28" fmla="*/ 1476914 w 2052550"/>
              <a:gd name="connsiteY28" fmla="*/ 1913660 h 1936116"/>
              <a:gd name="connsiteX29" fmla="*/ 1471088 w 2052550"/>
              <a:gd name="connsiteY29" fmla="*/ 1908732 h 1936116"/>
              <a:gd name="connsiteX30" fmla="*/ 1423971 w 2052550"/>
              <a:gd name="connsiteY30" fmla="*/ 1861388 h 1936116"/>
              <a:gd name="connsiteX31" fmla="*/ 1410364 w 2052550"/>
              <a:gd name="connsiteY31" fmla="*/ 1852695 h 1936116"/>
              <a:gd name="connsiteX32" fmla="*/ 1391170 w 2052550"/>
              <a:gd name="connsiteY32" fmla="*/ 1840433 h 1936116"/>
              <a:gd name="connsiteX33" fmla="*/ 1213188 w 2052550"/>
              <a:gd name="connsiteY33" fmla="*/ 1910770 h 1936116"/>
              <a:gd name="connsiteX34" fmla="*/ 1177309 w 2052550"/>
              <a:gd name="connsiteY34" fmla="*/ 1927089 h 1936116"/>
              <a:gd name="connsiteX35" fmla="*/ 1151905 w 2052550"/>
              <a:gd name="connsiteY35" fmla="*/ 1927782 h 1936116"/>
              <a:gd name="connsiteX36" fmla="*/ 1078040 w 2052550"/>
              <a:gd name="connsiteY36" fmla="*/ 1931538 h 1936116"/>
              <a:gd name="connsiteX37" fmla="*/ 1051215 w 2052550"/>
              <a:gd name="connsiteY37" fmla="*/ 1932901 h 1936116"/>
              <a:gd name="connsiteX38" fmla="*/ 1017603 w 2052550"/>
              <a:gd name="connsiteY38" fmla="*/ 1934266 h 193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52550" h="1936116">
                <a:moveTo>
                  <a:pt x="972008" y="1936116"/>
                </a:moveTo>
                <a:lnTo>
                  <a:pt x="912022" y="1932856"/>
                </a:lnTo>
                <a:cubicBezTo>
                  <a:pt x="824915" y="1927661"/>
                  <a:pt x="734667" y="1922104"/>
                  <a:pt x="660488" y="1921621"/>
                </a:cubicBezTo>
                <a:cubicBezTo>
                  <a:pt x="586309" y="1921137"/>
                  <a:pt x="506572" y="1924279"/>
                  <a:pt x="434506" y="1927782"/>
                </a:cubicBezTo>
                <a:lnTo>
                  <a:pt x="379259" y="1930591"/>
                </a:lnTo>
                <a:lnTo>
                  <a:pt x="298343" y="1864027"/>
                </a:lnTo>
                <a:lnTo>
                  <a:pt x="0" y="1238526"/>
                </a:lnTo>
                <a:lnTo>
                  <a:pt x="43005" y="615660"/>
                </a:lnTo>
                <a:lnTo>
                  <a:pt x="415951" y="162296"/>
                </a:lnTo>
                <a:lnTo>
                  <a:pt x="1018836" y="0"/>
                </a:lnTo>
                <a:lnTo>
                  <a:pt x="1690126" y="172137"/>
                </a:lnTo>
                <a:lnTo>
                  <a:pt x="2042097" y="461676"/>
                </a:lnTo>
                <a:lnTo>
                  <a:pt x="2042295" y="492334"/>
                </a:lnTo>
                <a:cubicBezTo>
                  <a:pt x="2044530" y="842996"/>
                  <a:pt x="2046705" y="1230808"/>
                  <a:pt x="2046464" y="1379409"/>
                </a:cubicBezTo>
                <a:cubicBezTo>
                  <a:pt x="2047430" y="1393906"/>
                  <a:pt x="2057578" y="1405987"/>
                  <a:pt x="2049364" y="1422902"/>
                </a:cubicBezTo>
                <a:cubicBezTo>
                  <a:pt x="2041148" y="1439816"/>
                  <a:pt x="1988472" y="1484275"/>
                  <a:pt x="1936281" y="1533084"/>
                </a:cubicBezTo>
                <a:cubicBezTo>
                  <a:pt x="1884090" y="1581894"/>
                  <a:pt x="1798553" y="1646648"/>
                  <a:pt x="1736214" y="1715753"/>
                </a:cubicBezTo>
                <a:cubicBezTo>
                  <a:pt x="1689460" y="1767582"/>
                  <a:pt x="1633735" y="1852031"/>
                  <a:pt x="1594726" y="1906104"/>
                </a:cubicBezTo>
                <a:lnTo>
                  <a:pt x="1577047" y="1929895"/>
                </a:lnTo>
                <a:lnTo>
                  <a:pt x="1545328" y="1928102"/>
                </a:lnTo>
                <a:lnTo>
                  <a:pt x="1542635" y="1927949"/>
                </a:lnTo>
                <a:lnTo>
                  <a:pt x="1536146" y="1924520"/>
                </a:lnTo>
                <a:lnTo>
                  <a:pt x="1536146" y="1924521"/>
                </a:lnTo>
                <a:lnTo>
                  <a:pt x="1536145" y="1924520"/>
                </a:lnTo>
                <a:lnTo>
                  <a:pt x="1525734" y="1926993"/>
                </a:lnTo>
                <a:lnTo>
                  <a:pt x="1498806" y="1925471"/>
                </a:lnTo>
                <a:lnTo>
                  <a:pt x="1491832" y="1925249"/>
                </a:lnTo>
                <a:lnTo>
                  <a:pt x="1489754" y="1924520"/>
                </a:lnTo>
                <a:lnTo>
                  <a:pt x="1476914" y="1913660"/>
                </a:lnTo>
                <a:lnTo>
                  <a:pt x="1471088" y="1908732"/>
                </a:lnTo>
                <a:cubicBezTo>
                  <a:pt x="1458040" y="1895276"/>
                  <a:pt x="1443301" y="1877139"/>
                  <a:pt x="1423971" y="1861388"/>
                </a:cubicBezTo>
                <a:lnTo>
                  <a:pt x="1410364" y="1852695"/>
                </a:lnTo>
                <a:lnTo>
                  <a:pt x="1391170" y="1840433"/>
                </a:lnTo>
                <a:cubicBezTo>
                  <a:pt x="1316145" y="1867617"/>
                  <a:pt x="1273739" y="1883926"/>
                  <a:pt x="1213188" y="1910770"/>
                </a:cubicBezTo>
                <a:lnTo>
                  <a:pt x="1177309" y="1927089"/>
                </a:lnTo>
                <a:lnTo>
                  <a:pt x="1151905" y="1927782"/>
                </a:lnTo>
                <a:lnTo>
                  <a:pt x="1078040" y="1931538"/>
                </a:lnTo>
                <a:lnTo>
                  <a:pt x="1051215" y="1932901"/>
                </a:lnTo>
                <a:lnTo>
                  <a:pt x="1017603" y="1934266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18D169F-9587-4F35-949D-0F337E58EE17}"/>
              </a:ext>
            </a:extLst>
          </p:cNvPr>
          <p:cNvSpPr/>
          <p:nvPr/>
        </p:nvSpPr>
        <p:spPr>
          <a:xfrm rot="10800000">
            <a:off x="429803" y="4335392"/>
            <a:ext cx="1835384" cy="1909516"/>
          </a:xfrm>
          <a:custGeom>
            <a:avLst/>
            <a:gdLst>
              <a:gd name="connsiteX0" fmla="*/ 1453959 w 1835384"/>
              <a:gd name="connsiteY0" fmla="*/ 1909516 h 1909516"/>
              <a:gd name="connsiteX1" fmla="*/ 753889 w 1835384"/>
              <a:gd name="connsiteY1" fmla="*/ 1821178 h 1909516"/>
              <a:gd name="connsiteX2" fmla="*/ 221665 w 1835384"/>
              <a:gd name="connsiteY2" fmla="*/ 1383360 h 1909516"/>
              <a:gd name="connsiteX3" fmla="*/ 0 w 1835384"/>
              <a:gd name="connsiteY3" fmla="*/ 713460 h 1909516"/>
              <a:gd name="connsiteX4" fmla="*/ 146298 w 1835384"/>
              <a:gd name="connsiteY4" fmla="*/ 0 h 1909516"/>
              <a:gd name="connsiteX5" fmla="*/ 756576 w 1835384"/>
              <a:gd name="connsiteY5" fmla="*/ 8352 h 1909516"/>
              <a:gd name="connsiteX6" fmla="*/ 807956 w 1835384"/>
              <a:gd name="connsiteY6" fmla="*/ 9055 h 1909516"/>
              <a:gd name="connsiteX7" fmla="*/ 1384960 w 1835384"/>
              <a:gd name="connsiteY7" fmla="*/ 9056 h 1909516"/>
              <a:gd name="connsiteX8" fmla="*/ 1469047 w 1835384"/>
              <a:gd name="connsiteY8" fmla="*/ 14854 h 1909516"/>
              <a:gd name="connsiteX9" fmla="*/ 1475315 w 1835384"/>
              <a:gd name="connsiteY9" fmla="*/ 14192 h 1909516"/>
              <a:gd name="connsiteX10" fmla="*/ 1480851 w 1835384"/>
              <a:gd name="connsiteY10" fmla="*/ 13608 h 1909516"/>
              <a:gd name="connsiteX11" fmla="*/ 1487714 w 1835384"/>
              <a:gd name="connsiteY11" fmla="*/ 10686 h 1909516"/>
              <a:gd name="connsiteX12" fmla="*/ 1489614 w 1835384"/>
              <a:gd name="connsiteY12" fmla="*/ 10667 h 1909516"/>
              <a:gd name="connsiteX13" fmla="*/ 1499017 w 1835384"/>
              <a:gd name="connsiteY13" fmla="*/ 10574 h 1909516"/>
              <a:gd name="connsiteX14" fmla="*/ 1524139 w 1835384"/>
              <a:gd name="connsiteY14" fmla="*/ 17755 h 1909516"/>
              <a:gd name="connsiteX15" fmla="*/ 1750301 w 1835384"/>
              <a:gd name="connsiteY15" fmla="*/ 113439 h 1909516"/>
              <a:gd name="connsiteX16" fmla="*/ 1787815 w 1835384"/>
              <a:gd name="connsiteY16" fmla="*/ 192995 h 1909516"/>
              <a:gd name="connsiteX17" fmla="*/ 1798601 w 1835384"/>
              <a:gd name="connsiteY17" fmla="*/ 210237 h 1909516"/>
              <a:gd name="connsiteX18" fmla="*/ 1797575 w 1835384"/>
              <a:gd name="connsiteY18" fmla="*/ 214922 h 1909516"/>
              <a:gd name="connsiteX19" fmla="*/ 1787428 w 1835384"/>
              <a:gd name="connsiteY19" fmla="*/ 274362 h 1909516"/>
              <a:gd name="connsiteX20" fmla="*/ 1808902 w 1835384"/>
              <a:gd name="connsiteY20" fmla="*/ 312872 h 1909516"/>
              <a:gd name="connsiteX21" fmla="*/ 1825736 w 1835384"/>
              <a:gd name="connsiteY21" fmla="*/ 338288 h 1909516"/>
              <a:gd name="connsiteX22" fmla="*/ 1828143 w 1835384"/>
              <a:gd name="connsiteY22" fmla="*/ 360905 h 1909516"/>
              <a:gd name="connsiteX23" fmla="*/ 1828589 w 1835384"/>
              <a:gd name="connsiteY23" fmla="*/ 707841 h 1909516"/>
              <a:gd name="connsiteX24" fmla="*/ 1830704 w 1835384"/>
              <a:gd name="connsiteY24" fmla="*/ 1007767 h 1909516"/>
              <a:gd name="connsiteX25" fmla="*/ 1831652 w 1835384"/>
              <a:gd name="connsiteY25" fmla="*/ 1147666 h 1909516"/>
              <a:gd name="connsiteX26" fmla="*/ 1831702 w 1835384"/>
              <a:gd name="connsiteY26" fmla="*/ 1155189 h 1909516"/>
              <a:gd name="connsiteX27" fmla="*/ 1832603 w 1835384"/>
              <a:gd name="connsiteY27" fmla="*/ 1292051 h 1909516"/>
              <a:gd name="connsiteX28" fmla="*/ 1832782 w 1835384"/>
              <a:gd name="connsiteY28" fmla="*/ 1319589 h 1909516"/>
              <a:gd name="connsiteX29" fmla="*/ 1833314 w 1835384"/>
              <a:gd name="connsiteY29" fmla="*/ 1403581 h 1909516"/>
              <a:gd name="connsiteX30" fmla="*/ 1834650 w 1835384"/>
              <a:gd name="connsiteY30" fmla="*/ 1621415 h 1909516"/>
              <a:gd name="connsiteX31" fmla="*/ 1834748 w 1835384"/>
              <a:gd name="connsiteY31" fmla="*/ 1637659 h 1909516"/>
              <a:gd name="connsiteX32" fmla="*/ 1835384 w 1835384"/>
              <a:gd name="connsiteY32" fmla="*/ 1749920 h 19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35384" h="1909516">
                <a:moveTo>
                  <a:pt x="1453959" y="1909516"/>
                </a:moveTo>
                <a:lnTo>
                  <a:pt x="753889" y="1821178"/>
                </a:lnTo>
                <a:lnTo>
                  <a:pt x="221665" y="1383360"/>
                </a:lnTo>
                <a:lnTo>
                  <a:pt x="0" y="713460"/>
                </a:lnTo>
                <a:lnTo>
                  <a:pt x="146298" y="0"/>
                </a:lnTo>
                <a:lnTo>
                  <a:pt x="756576" y="8352"/>
                </a:lnTo>
                <a:lnTo>
                  <a:pt x="807956" y="9055"/>
                </a:lnTo>
                <a:lnTo>
                  <a:pt x="1384960" y="9056"/>
                </a:lnTo>
                <a:lnTo>
                  <a:pt x="1469047" y="14854"/>
                </a:lnTo>
                <a:lnTo>
                  <a:pt x="1475315" y="14192"/>
                </a:lnTo>
                <a:lnTo>
                  <a:pt x="1480851" y="13608"/>
                </a:lnTo>
                <a:cubicBezTo>
                  <a:pt x="1483441" y="12664"/>
                  <a:pt x="1485208" y="11441"/>
                  <a:pt x="1487714" y="10686"/>
                </a:cubicBezTo>
                <a:lnTo>
                  <a:pt x="1489614" y="10667"/>
                </a:lnTo>
                <a:lnTo>
                  <a:pt x="1499017" y="10574"/>
                </a:lnTo>
                <a:cubicBezTo>
                  <a:pt x="1504567" y="11503"/>
                  <a:pt x="1512420" y="13647"/>
                  <a:pt x="1524139" y="17755"/>
                </a:cubicBezTo>
                <a:cubicBezTo>
                  <a:pt x="1571014" y="34184"/>
                  <a:pt x="1698110" y="86860"/>
                  <a:pt x="1750301" y="113439"/>
                </a:cubicBezTo>
                <a:cubicBezTo>
                  <a:pt x="1756101" y="139293"/>
                  <a:pt x="1771927" y="167321"/>
                  <a:pt x="1787815" y="192995"/>
                </a:cubicBezTo>
                <a:lnTo>
                  <a:pt x="1798601" y="210237"/>
                </a:lnTo>
                <a:lnTo>
                  <a:pt x="1797575" y="214922"/>
                </a:lnTo>
                <a:cubicBezTo>
                  <a:pt x="1801200" y="248025"/>
                  <a:pt x="1781628" y="252133"/>
                  <a:pt x="1787428" y="274362"/>
                </a:cubicBezTo>
                <a:cubicBezTo>
                  <a:pt x="1790326" y="285478"/>
                  <a:pt x="1799447" y="299432"/>
                  <a:pt x="1808902" y="312872"/>
                </a:cubicBezTo>
                <a:lnTo>
                  <a:pt x="1825736" y="338288"/>
                </a:lnTo>
                <a:lnTo>
                  <a:pt x="1828143" y="360905"/>
                </a:lnTo>
                <a:cubicBezTo>
                  <a:pt x="1837496" y="456802"/>
                  <a:pt x="1826474" y="423688"/>
                  <a:pt x="1828589" y="707841"/>
                </a:cubicBezTo>
                <a:cubicBezTo>
                  <a:pt x="1828589" y="707841"/>
                  <a:pt x="1829485" y="830307"/>
                  <a:pt x="1830704" y="1007767"/>
                </a:cubicBezTo>
                <a:lnTo>
                  <a:pt x="1831652" y="1147666"/>
                </a:lnTo>
                <a:lnTo>
                  <a:pt x="1831702" y="1155189"/>
                </a:lnTo>
                <a:lnTo>
                  <a:pt x="1832603" y="1292051"/>
                </a:lnTo>
                <a:lnTo>
                  <a:pt x="1832782" y="1319589"/>
                </a:lnTo>
                <a:lnTo>
                  <a:pt x="1833314" y="1403581"/>
                </a:lnTo>
                <a:lnTo>
                  <a:pt x="1834650" y="1621415"/>
                </a:lnTo>
                <a:lnTo>
                  <a:pt x="1834748" y="1637659"/>
                </a:lnTo>
                <a:lnTo>
                  <a:pt x="1835384" y="1749920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058AD73-57FB-4337-8032-21146E0FA448}"/>
              </a:ext>
            </a:extLst>
          </p:cNvPr>
          <p:cNvSpPr/>
          <p:nvPr/>
        </p:nvSpPr>
        <p:spPr>
          <a:xfrm flipH="1" flipV="1">
            <a:off x="421812" y="3427843"/>
            <a:ext cx="3904144" cy="2820557"/>
          </a:xfrm>
          <a:custGeom>
            <a:avLst/>
            <a:gdLst>
              <a:gd name="connsiteX0" fmla="*/ 1895712 w 3791423"/>
              <a:gd name="connsiteY0" fmla="*/ 0 h 2739122"/>
              <a:gd name="connsiteX1" fmla="*/ 1005524 w 3791423"/>
              <a:gd name="connsiteY1" fmla="*/ 12183 h 2739122"/>
              <a:gd name="connsiteX2" fmla="*/ 445178 w 3791423"/>
              <a:gd name="connsiteY2" fmla="*/ 12183 h 2739122"/>
              <a:gd name="connsiteX3" fmla="*/ 363519 w 3791423"/>
              <a:gd name="connsiteY3" fmla="*/ 17814 h 2739122"/>
              <a:gd name="connsiteX4" fmla="*/ 310019 w 3791423"/>
              <a:gd name="connsiteY4" fmla="*/ 20631 h 2739122"/>
              <a:gd name="connsiteX5" fmla="*/ 90385 w 3791423"/>
              <a:gd name="connsiteY5" fmla="*/ 113552 h 2739122"/>
              <a:gd name="connsiteX6" fmla="*/ 53956 w 3791423"/>
              <a:gd name="connsiteY6" fmla="*/ 190811 h 2739122"/>
              <a:gd name="connsiteX7" fmla="*/ 43480 w 3791423"/>
              <a:gd name="connsiteY7" fmla="*/ 207557 h 2739122"/>
              <a:gd name="connsiteX8" fmla="*/ 44476 w 3791423"/>
              <a:gd name="connsiteY8" fmla="*/ 212105 h 2739122"/>
              <a:gd name="connsiteX9" fmla="*/ 54332 w 3791423"/>
              <a:gd name="connsiteY9" fmla="*/ 269830 h 2739122"/>
              <a:gd name="connsiteX10" fmla="*/ 33477 w 3791423"/>
              <a:gd name="connsiteY10" fmla="*/ 307228 h 2739122"/>
              <a:gd name="connsiteX11" fmla="*/ 17129 w 3791423"/>
              <a:gd name="connsiteY11" fmla="*/ 331908 h 2739122"/>
              <a:gd name="connsiteX12" fmla="*/ 14791 w 3791423"/>
              <a:gd name="connsiteY12" fmla="*/ 353874 h 2739122"/>
              <a:gd name="connsiteX13" fmla="*/ 14358 w 3791423"/>
              <a:gd name="connsiteY13" fmla="*/ 690794 h 2739122"/>
              <a:gd name="connsiteX14" fmla="*/ 5911 w 3791423"/>
              <a:gd name="connsiteY14" fmla="*/ 2197254 h 2739122"/>
              <a:gd name="connsiteX15" fmla="*/ 3095 w 3791423"/>
              <a:gd name="connsiteY15" fmla="*/ 2239491 h 2739122"/>
              <a:gd name="connsiteX16" fmla="*/ 112912 w 3791423"/>
              <a:gd name="connsiteY16" fmla="*/ 2346492 h 2739122"/>
              <a:gd name="connsiteX17" fmla="*/ 307203 w 3791423"/>
              <a:gd name="connsiteY17" fmla="*/ 2523888 h 2739122"/>
              <a:gd name="connsiteX18" fmla="*/ 444605 w 3791423"/>
              <a:gd name="connsiteY18" fmla="*/ 2708742 h 2739122"/>
              <a:gd name="connsiteX19" fmla="*/ 461774 w 3791423"/>
              <a:gd name="connsiteY19" fmla="*/ 2731847 h 2739122"/>
              <a:gd name="connsiteX20" fmla="*/ 495193 w 3791423"/>
              <a:gd name="connsiteY20" fmla="*/ 2729957 h 2739122"/>
              <a:gd name="connsiteX21" fmla="*/ 501494 w 3791423"/>
              <a:gd name="connsiteY21" fmla="*/ 2726627 h 2739122"/>
              <a:gd name="connsiteX22" fmla="*/ 511605 w 3791423"/>
              <a:gd name="connsiteY22" fmla="*/ 2729029 h 2739122"/>
              <a:gd name="connsiteX23" fmla="*/ 537756 w 3791423"/>
              <a:gd name="connsiteY23" fmla="*/ 2727551 h 2739122"/>
              <a:gd name="connsiteX24" fmla="*/ 544529 w 3791423"/>
              <a:gd name="connsiteY24" fmla="*/ 2727335 h 2739122"/>
              <a:gd name="connsiteX25" fmla="*/ 546547 w 3791423"/>
              <a:gd name="connsiteY25" fmla="*/ 2726627 h 2739122"/>
              <a:gd name="connsiteX26" fmla="*/ 642285 w 3791423"/>
              <a:gd name="connsiteY26" fmla="*/ 2644968 h 2739122"/>
              <a:gd name="connsiteX27" fmla="*/ 815128 w 3791423"/>
              <a:gd name="connsiteY27" fmla="*/ 2713274 h 2739122"/>
              <a:gd name="connsiteX28" fmla="*/ 849971 w 3791423"/>
              <a:gd name="connsiteY28" fmla="*/ 2729122 h 2739122"/>
              <a:gd name="connsiteX29" fmla="*/ 874641 w 3791423"/>
              <a:gd name="connsiteY29" fmla="*/ 2729795 h 2739122"/>
              <a:gd name="connsiteX30" fmla="*/ 972425 w 3791423"/>
              <a:gd name="connsiteY30" fmla="*/ 2734766 h 2739122"/>
              <a:gd name="connsiteX31" fmla="*/ 1049344 w 3791423"/>
              <a:gd name="connsiteY31" fmla="*/ 2737888 h 2739122"/>
              <a:gd name="connsiteX32" fmla="*/ 1107598 w 3791423"/>
              <a:gd name="connsiteY32" fmla="*/ 2734722 h 2739122"/>
              <a:gd name="connsiteX33" fmla="*/ 1351870 w 3791423"/>
              <a:gd name="connsiteY33" fmla="*/ 2723811 h 2739122"/>
              <a:gd name="connsiteX34" fmla="*/ 1746084 w 3791423"/>
              <a:gd name="connsiteY34" fmla="*/ 2737890 h 2739122"/>
              <a:gd name="connsiteX35" fmla="*/ 1858716 w 3791423"/>
              <a:gd name="connsiteY35" fmla="*/ 2735074 h 2739122"/>
              <a:gd name="connsiteX36" fmla="*/ 1895712 w 3791423"/>
              <a:gd name="connsiteY36" fmla="*/ 2739122 h 2739122"/>
              <a:gd name="connsiteX37" fmla="*/ 1932707 w 3791423"/>
              <a:gd name="connsiteY37" fmla="*/ 2735074 h 2739122"/>
              <a:gd name="connsiteX38" fmla="*/ 2045340 w 3791423"/>
              <a:gd name="connsiteY38" fmla="*/ 2737890 h 2739122"/>
              <a:gd name="connsiteX39" fmla="*/ 2439553 w 3791423"/>
              <a:gd name="connsiteY39" fmla="*/ 2723811 h 2739122"/>
              <a:gd name="connsiteX40" fmla="*/ 2683825 w 3791423"/>
              <a:gd name="connsiteY40" fmla="*/ 2734722 h 2739122"/>
              <a:gd name="connsiteX41" fmla="*/ 2742079 w 3791423"/>
              <a:gd name="connsiteY41" fmla="*/ 2737888 h 2739122"/>
              <a:gd name="connsiteX42" fmla="*/ 2818999 w 3791423"/>
              <a:gd name="connsiteY42" fmla="*/ 2734766 h 2739122"/>
              <a:gd name="connsiteX43" fmla="*/ 2916782 w 3791423"/>
              <a:gd name="connsiteY43" fmla="*/ 2729795 h 2739122"/>
              <a:gd name="connsiteX44" fmla="*/ 2941452 w 3791423"/>
              <a:gd name="connsiteY44" fmla="*/ 2729122 h 2739122"/>
              <a:gd name="connsiteX45" fmla="*/ 2976296 w 3791423"/>
              <a:gd name="connsiteY45" fmla="*/ 2713274 h 2739122"/>
              <a:gd name="connsiteX46" fmla="*/ 3149139 w 3791423"/>
              <a:gd name="connsiteY46" fmla="*/ 2644968 h 2739122"/>
              <a:gd name="connsiteX47" fmla="*/ 3244876 w 3791423"/>
              <a:gd name="connsiteY47" fmla="*/ 2726627 h 2739122"/>
              <a:gd name="connsiteX48" fmla="*/ 3246894 w 3791423"/>
              <a:gd name="connsiteY48" fmla="*/ 2727335 h 2739122"/>
              <a:gd name="connsiteX49" fmla="*/ 3253667 w 3791423"/>
              <a:gd name="connsiteY49" fmla="*/ 2727551 h 2739122"/>
              <a:gd name="connsiteX50" fmla="*/ 3279818 w 3791423"/>
              <a:gd name="connsiteY50" fmla="*/ 2729029 h 2739122"/>
              <a:gd name="connsiteX51" fmla="*/ 3289929 w 3791423"/>
              <a:gd name="connsiteY51" fmla="*/ 2726627 h 2739122"/>
              <a:gd name="connsiteX52" fmla="*/ 3296230 w 3791423"/>
              <a:gd name="connsiteY52" fmla="*/ 2729957 h 2739122"/>
              <a:gd name="connsiteX53" fmla="*/ 3329649 w 3791423"/>
              <a:gd name="connsiteY53" fmla="*/ 2731847 h 2739122"/>
              <a:gd name="connsiteX54" fmla="*/ 3346818 w 3791423"/>
              <a:gd name="connsiteY54" fmla="*/ 2708742 h 2739122"/>
              <a:gd name="connsiteX55" fmla="*/ 3484221 w 3791423"/>
              <a:gd name="connsiteY55" fmla="*/ 2523888 h 2739122"/>
              <a:gd name="connsiteX56" fmla="*/ 3678512 w 3791423"/>
              <a:gd name="connsiteY56" fmla="*/ 2346492 h 2739122"/>
              <a:gd name="connsiteX57" fmla="*/ 3788329 w 3791423"/>
              <a:gd name="connsiteY57" fmla="*/ 2239491 h 2739122"/>
              <a:gd name="connsiteX58" fmla="*/ 3785513 w 3791423"/>
              <a:gd name="connsiteY58" fmla="*/ 2197254 h 2739122"/>
              <a:gd name="connsiteX59" fmla="*/ 3777065 w 3791423"/>
              <a:gd name="connsiteY59" fmla="*/ 690794 h 2739122"/>
              <a:gd name="connsiteX60" fmla="*/ 3776632 w 3791423"/>
              <a:gd name="connsiteY60" fmla="*/ 353874 h 2739122"/>
              <a:gd name="connsiteX61" fmla="*/ 3774295 w 3791423"/>
              <a:gd name="connsiteY61" fmla="*/ 331909 h 2739122"/>
              <a:gd name="connsiteX62" fmla="*/ 3757946 w 3791423"/>
              <a:gd name="connsiteY62" fmla="*/ 307228 h 2739122"/>
              <a:gd name="connsiteX63" fmla="*/ 3737092 w 3791423"/>
              <a:gd name="connsiteY63" fmla="*/ 269830 h 2739122"/>
              <a:gd name="connsiteX64" fmla="*/ 3746947 w 3791423"/>
              <a:gd name="connsiteY64" fmla="*/ 212105 h 2739122"/>
              <a:gd name="connsiteX65" fmla="*/ 3747943 w 3791423"/>
              <a:gd name="connsiteY65" fmla="*/ 207557 h 2739122"/>
              <a:gd name="connsiteX66" fmla="*/ 3737468 w 3791423"/>
              <a:gd name="connsiteY66" fmla="*/ 190811 h 2739122"/>
              <a:gd name="connsiteX67" fmla="*/ 3701038 w 3791423"/>
              <a:gd name="connsiteY67" fmla="*/ 113552 h 2739122"/>
              <a:gd name="connsiteX68" fmla="*/ 3481405 w 3791423"/>
              <a:gd name="connsiteY68" fmla="*/ 20631 h 2739122"/>
              <a:gd name="connsiteX69" fmla="*/ 3427904 w 3791423"/>
              <a:gd name="connsiteY69" fmla="*/ 17814 h 2739122"/>
              <a:gd name="connsiteX70" fmla="*/ 3346245 w 3791423"/>
              <a:gd name="connsiteY70" fmla="*/ 12183 h 2739122"/>
              <a:gd name="connsiteX71" fmla="*/ 2785899 w 3791423"/>
              <a:gd name="connsiteY71" fmla="*/ 12183 h 273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791423" h="2739122">
                <a:moveTo>
                  <a:pt x="1895712" y="0"/>
                </a:moveTo>
                <a:lnTo>
                  <a:pt x="1005524" y="12183"/>
                </a:lnTo>
                <a:lnTo>
                  <a:pt x="445178" y="12183"/>
                </a:lnTo>
                <a:lnTo>
                  <a:pt x="363519" y="17814"/>
                </a:lnTo>
                <a:cubicBezTo>
                  <a:pt x="340992" y="19222"/>
                  <a:pt x="355541" y="4675"/>
                  <a:pt x="310019" y="20631"/>
                </a:cubicBezTo>
                <a:cubicBezTo>
                  <a:pt x="264496" y="36587"/>
                  <a:pt x="141070" y="87741"/>
                  <a:pt x="90385" y="113552"/>
                </a:cubicBezTo>
                <a:cubicBezTo>
                  <a:pt x="84754" y="138660"/>
                  <a:pt x="69384" y="165879"/>
                  <a:pt x="53956" y="190811"/>
                </a:cubicBezTo>
                <a:lnTo>
                  <a:pt x="43480" y="207557"/>
                </a:lnTo>
                <a:lnTo>
                  <a:pt x="44476" y="212105"/>
                </a:lnTo>
                <a:cubicBezTo>
                  <a:pt x="40956" y="244253"/>
                  <a:pt x="59963" y="248242"/>
                  <a:pt x="54332" y="269830"/>
                </a:cubicBezTo>
                <a:cubicBezTo>
                  <a:pt x="51516" y="280624"/>
                  <a:pt x="42658" y="294176"/>
                  <a:pt x="33477" y="307228"/>
                </a:cubicBezTo>
                <a:lnTo>
                  <a:pt x="17129" y="331908"/>
                </a:lnTo>
                <a:lnTo>
                  <a:pt x="14791" y="353874"/>
                </a:lnTo>
                <a:cubicBezTo>
                  <a:pt x="5709" y="447002"/>
                  <a:pt x="16411" y="414845"/>
                  <a:pt x="14358" y="690794"/>
                </a:cubicBezTo>
                <a:cubicBezTo>
                  <a:pt x="14358" y="690794"/>
                  <a:pt x="5441" y="1908633"/>
                  <a:pt x="5911" y="2197254"/>
                </a:cubicBezTo>
                <a:cubicBezTo>
                  <a:pt x="4972" y="2211333"/>
                  <a:pt x="-4883" y="2223065"/>
                  <a:pt x="3095" y="2239491"/>
                </a:cubicBezTo>
                <a:cubicBezTo>
                  <a:pt x="11073" y="2255917"/>
                  <a:pt x="62227" y="2299093"/>
                  <a:pt x="112912" y="2346492"/>
                </a:cubicBezTo>
                <a:cubicBezTo>
                  <a:pt x="163597" y="2393892"/>
                  <a:pt x="246663" y="2456778"/>
                  <a:pt x="307203" y="2523888"/>
                </a:cubicBezTo>
                <a:cubicBezTo>
                  <a:pt x="352607" y="2574220"/>
                  <a:pt x="406724" y="2656231"/>
                  <a:pt x="444605" y="2708742"/>
                </a:cubicBezTo>
                <a:lnTo>
                  <a:pt x="461774" y="2731847"/>
                </a:lnTo>
                <a:lnTo>
                  <a:pt x="495193" y="2729957"/>
                </a:lnTo>
                <a:lnTo>
                  <a:pt x="501494" y="2726627"/>
                </a:lnTo>
                <a:lnTo>
                  <a:pt x="511605" y="2729029"/>
                </a:lnTo>
                <a:lnTo>
                  <a:pt x="537756" y="2727551"/>
                </a:lnTo>
                <a:lnTo>
                  <a:pt x="544529" y="2727335"/>
                </a:lnTo>
                <a:lnTo>
                  <a:pt x="546547" y="2726627"/>
                </a:lnTo>
                <a:cubicBezTo>
                  <a:pt x="570012" y="2713017"/>
                  <a:pt x="594416" y="2667496"/>
                  <a:pt x="642285" y="2644968"/>
                </a:cubicBezTo>
                <a:cubicBezTo>
                  <a:pt x="715144" y="2671367"/>
                  <a:pt x="756325" y="2687205"/>
                  <a:pt x="815128" y="2713274"/>
                </a:cubicBezTo>
                <a:lnTo>
                  <a:pt x="849971" y="2729122"/>
                </a:lnTo>
                <a:lnTo>
                  <a:pt x="874641" y="2729795"/>
                </a:lnTo>
                <a:cubicBezTo>
                  <a:pt x="909633" y="2731496"/>
                  <a:pt x="942763" y="2733285"/>
                  <a:pt x="972425" y="2734766"/>
                </a:cubicBezTo>
                <a:lnTo>
                  <a:pt x="1049344" y="2737888"/>
                </a:lnTo>
                <a:lnTo>
                  <a:pt x="1107598" y="2734722"/>
                </a:lnTo>
                <a:cubicBezTo>
                  <a:pt x="1192190" y="2729677"/>
                  <a:pt x="1279832" y="2724280"/>
                  <a:pt x="1351870" y="2723811"/>
                </a:cubicBezTo>
                <a:cubicBezTo>
                  <a:pt x="1495945" y="2722873"/>
                  <a:pt x="1661609" y="2736013"/>
                  <a:pt x="1746084" y="2737890"/>
                </a:cubicBezTo>
                <a:cubicBezTo>
                  <a:pt x="1830558" y="2739767"/>
                  <a:pt x="1808501" y="2731320"/>
                  <a:pt x="1858716" y="2735074"/>
                </a:cubicBezTo>
                <a:lnTo>
                  <a:pt x="1895712" y="2739122"/>
                </a:lnTo>
                <a:lnTo>
                  <a:pt x="1932707" y="2735074"/>
                </a:lnTo>
                <a:cubicBezTo>
                  <a:pt x="1982922" y="2731320"/>
                  <a:pt x="1960865" y="2739767"/>
                  <a:pt x="2045340" y="2737890"/>
                </a:cubicBezTo>
                <a:cubicBezTo>
                  <a:pt x="2129814" y="2736013"/>
                  <a:pt x="2295478" y="2722873"/>
                  <a:pt x="2439553" y="2723811"/>
                </a:cubicBezTo>
                <a:cubicBezTo>
                  <a:pt x="2511591" y="2724280"/>
                  <a:pt x="2599233" y="2729677"/>
                  <a:pt x="2683825" y="2734722"/>
                </a:cubicBezTo>
                <a:lnTo>
                  <a:pt x="2742079" y="2737888"/>
                </a:lnTo>
                <a:lnTo>
                  <a:pt x="2818999" y="2734766"/>
                </a:lnTo>
                <a:cubicBezTo>
                  <a:pt x="2848660" y="2733285"/>
                  <a:pt x="2881790" y="2731496"/>
                  <a:pt x="2916782" y="2729795"/>
                </a:cubicBezTo>
                <a:lnTo>
                  <a:pt x="2941452" y="2729122"/>
                </a:lnTo>
                <a:lnTo>
                  <a:pt x="2976296" y="2713274"/>
                </a:lnTo>
                <a:cubicBezTo>
                  <a:pt x="3035098" y="2687205"/>
                  <a:pt x="3076280" y="2671367"/>
                  <a:pt x="3149139" y="2644968"/>
                </a:cubicBezTo>
                <a:cubicBezTo>
                  <a:pt x="3197007" y="2667496"/>
                  <a:pt x="3221411" y="2713017"/>
                  <a:pt x="3244876" y="2726627"/>
                </a:cubicBezTo>
                <a:lnTo>
                  <a:pt x="3246894" y="2727335"/>
                </a:lnTo>
                <a:lnTo>
                  <a:pt x="3253667" y="2727551"/>
                </a:lnTo>
                <a:lnTo>
                  <a:pt x="3279818" y="2729029"/>
                </a:lnTo>
                <a:lnTo>
                  <a:pt x="3289929" y="2726627"/>
                </a:lnTo>
                <a:lnTo>
                  <a:pt x="3296230" y="2729957"/>
                </a:lnTo>
                <a:lnTo>
                  <a:pt x="3329649" y="2731847"/>
                </a:lnTo>
                <a:lnTo>
                  <a:pt x="3346818" y="2708742"/>
                </a:lnTo>
                <a:cubicBezTo>
                  <a:pt x="3384700" y="2656231"/>
                  <a:pt x="3438816" y="2574220"/>
                  <a:pt x="3484221" y="2523888"/>
                </a:cubicBezTo>
                <a:cubicBezTo>
                  <a:pt x="3544760" y="2456778"/>
                  <a:pt x="3627827" y="2393892"/>
                  <a:pt x="3678512" y="2346492"/>
                </a:cubicBezTo>
                <a:cubicBezTo>
                  <a:pt x="3729196" y="2299093"/>
                  <a:pt x="3780351" y="2255917"/>
                  <a:pt x="3788329" y="2239491"/>
                </a:cubicBezTo>
                <a:cubicBezTo>
                  <a:pt x="3796306" y="2223065"/>
                  <a:pt x="3786451" y="2211333"/>
                  <a:pt x="3785513" y="2197254"/>
                </a:cubicBezTo>
                <a:cubicBezTo>
                  <a:pt x="3785982" y="1908633"/>
                  <a:pt x="3777065" y="690794"/>
                  <a:pt x="3777065" y="690794"/>
                </a:cubicBezTo>
                <a:cubicBezTo>
                  <a:pt x="3775012" y="414845"/>
                  <a:pt x="3785715" y="447002"/>
                  <a:pt x="3776632" y="353874"/>
                </a:cubicBezTo>
                <a:lnTo>
                  <a:pt x="3774295" y="331909"/>
                </a:lnTo>
                <a:lnTo>
                  <a:pt x="3757946" y="307228"/>
                </a:lnTo>
                <a:cubicBezTo>
                  <a:pt x="3748765" y="294176"/>
                  <a:pt x="3739907" y="280624"/>
                  <a:pt x="3737092" y="269830"/>
                </a:cubicBezTo>
                <a:cubicBezTo>
                  <a:pt x="3731460" y="248242"/>
                  <a:pt x="3750467" y="244253"/>
                  <a:pt x="3746947" y="212105"/>
                </a:cubicBezTo>
                <a:lnTo>
                  <a:pt x="3747943" y="207557"/>
                </a:lnTo>
                <a:lnTo>
                  <a:pt x="3737468" y="190811"/>
                </a:lnTo>
                <a:cubicBezTo>
                  <a:pt x="3722039" y="165879"/>
                  <a:pt x="3706670" y="138660"/>
                  <a:pt x="3701038" y="113552"/>
                </a:cubicBezTo>
                <a:cubicBezTo>
                  <a:pt x="3650353" y="87741"/>
                  <a:pt x="3526927" y="36587"/>
                  <a:pt x="3481405" y="20631"/>
                </a:cubicBezTo>
                <a:cubicBezTo>
                  <a:pt x="3435882" y="4675"/>
                  <a:pt x="3450431" y="19222"/>
                  <a:pt x="3427904" y="17814"/>
                </a:cubicBezTo>
                <a:lnTo>
                  <a:pt x="3346245" y="12183"/>
                </a:lnTo>
                <a:lnTo>
                  <a:pt x="2785899" y="12183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5E3005-4F25-4C7B-AC40-B1873637760C}"/>
              </a:ext>
            </a:extLst>
          </p:cNvPr>
          <p:cNvSpPr txBox="1"/>
          <p:nvPr/>
        </p:nvSpPr>
        <p:spPr>
          <a:xfrm>
            <a:off x="1109180" y="4453401"/>
            <a:ext cx="25294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Riders</a:t>
            </a:r>
          </a:p>
        </p:txBody>
      </p:sp>
    </p:spTree>
    <p:extLst>
      <p:ext uri="{BB962C8B-B14F-4D97-AF65-F5344CB8AC3E}">
        <p14:creationId xmlns:p14="http://schemas.microsoft.com/office/powerpoint/2010/main" val="294499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F9986F6-454C-46F2-BC06-28F6600D827A}"/>
              </a:ext>
            </a:extLst>
          </p:cNvPr>
          <p:cNvSpPr/>
          <p:nvPr/>
        </p:nvSpPr>
        <p:spPr>
          <a:xfrm>
            <a:off x="3303814" y="636814"/>
            <a:ext cx="5584372" cy="5584372"/>
          </a:xfrm>
          <a:custGeom>
            <a:avLst/>
            <a:gdLst>
              <a:gd name="connsiteX0" fmla="*/ 2792186 w 5584372"/>
              <a:gd name="connsiteY0" fmla="*/ 0 h 5584372"/>
              <a:gd name="connsiteX1" fmla="*/ 5584372 w 5584372"/>
              <a:gd name="connsiteY1" fmla="*/ 2792186 h 5584372"/>
              <a:gd name="connsiteX2" fmla="*/ 2792186 w 5584372"/>
              <a:gd name="connsiteY2" fmla="*/ 5584372 h 5584372"/>
              <a:gd name="connsiteX3" fmla="*/ 0 w 5584372"/>
              <a:gd name="connsiteY3" fmla="*/ 2792186 h 5584372"/>
              <a:gd name="connsiteX4" fmla="*/ 2792186 w 5584372"/>
              <a:gd name="connsiteY4" fmla="*/ 0 h 55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4372" h="5584372">
                <a:moveTo>
                  <a:pt x="2792186" y="0"/>
                </a:moveTo>
                <a:cubicBezTo>
                  <a:pt x="4334268" y="0"/>
                  <a:pt x="5584372" y="1250104"/>
                  <a:pt x="5584372" y="2792186"/>
                </a:cubicBezTo>
                <a:cubicBezTo>
                  <a:pt x="5584372" y="4334268"/>
                  <a:pt x="4334268" y="5584372"/>
                  <a:pt x="2792186" y="5584372"/>
                </a:cubicBezTo>
                <a:cubicBezTo>
                  <a:pt x="1250104" y="5584372"/>
                  <a:pt x="0" y="4334268"/>
                  <a:pt x="0" y="2792186"/>
                </a:cubicBezTo>
                <a:cubicBezTo>
                  <a:pt x="0" y="1250104"/>
                  <a:pt x="1250104" y="0"/>
                  <a:pt x="279218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54B6261-D79D-46D3-981C-2B15015E33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62300" y="636814"/>
            <a:ext cx="6461528" cy="5584372"/>
          </a:xfrm>
          <a:custGeom>
            <a:avLst/>
            <a:gdLst>
              <a:gd name="connsiteX0" fmla="*/ 0 w 6461528"/>
              <a:gd name="connsiteY0" fmla="*/ 4815515 h 5584372"/>
              <a:gd name="connsiteX1" fmla="*/ 76010 w 6461528"/>
              <a:gd name="connsiteY1" fmla="*/ 4925877 h 5584372"/>
              <a:gd name="connsiteX2" fmla="*/ 648821 w 6461528"/>
              <a:gd name="connsiteY2" fmla="*/ 5530334 h 5584372"/>
              <a:gd name="connsiteX3" fmla="*/ 718873 w 6461528"/>
              <a:gd name="connsiteY3" fmla="*/ 5584372 h 5584372"/>
              <a:gd name="connsiteX4" fmla="*/ 0 w 6461528"/>
              <a:gd name="connsiteY4" fmla="*/ 5584372 h 5584372"/>
              <a:gd name="connsiteX5" fmla="*/ 6461528 w 6461528"/>
              <a:gd name="connsiteY5" fmla="*/ 3300348 h 5584372"/>
              <a:gd name="connsiteX6" fmla="*/ 6461528 w 6461528"/>
              <a:gd name="connsiteY6" fmla="*/ 5584372 h 5584372"/>
              <a:gd name="connsiteX7" fmla="*/ 5148528 w 6461528"/>
              <a:gd name="connsiteY7" fmla="*/ 5584372 h 5584372"/>
              <a:gd name="connsiteX8" fmla="*/ 5218580 w 6461528"/>
              <a:gd name="connsiteY8" fmla="*/ 5530334 h 5584372"/>
              <a:gd name="connsiteX9" fmla="*/ 6451735 w 6461528"/>
              <a:gd name="connsiteY9" fmla="*/ 3379458 h 5584372"/>
              <a:gd name="connsiteX10" fmla="*/ 5148527 w 6461528"/>
              <a:gd name="connsiteY10" fmla="*/ 0 h 5584372"/>
              <a:gd name="connsiteX11" fmla="*/ 6461528 w 6461528"/>
              <a:gd name="connsiteY11" fmla="*/ 0 h 5584372"/>
              <a:gd name="connsiteX12" fmla="*/ 6461528 w 6461528"/>
              <a:gd name="connsiteY12" fmla="*/ 2284024 h 5584372"/>
              <a:gd name="connsiteX13" fmla="*/ 6451735 w 6461528"/>
              <a:gd name="connsiteY13" fmla="*/ 2204915 h 5584372"/>
              <a:gd name="connsiteX14" fmla="*/ 5218580 w 6461528"/>
              <a:gd name="connsiteY14" fmla="*/ 54039 h 5584372"/>
              <a:gd name="connsiteX15" fmla="*/ 2933700 w 6461528"/>
              <a:gd name="connsiteY15" fmla="*/ 0 h 5584372"/>
              <a:gd name="connsiteX16" fmla="*/ 5725886 w 6461528"/>
              <a:gd name="connsiteY16" fmla="*/ 2792186 h 5584372"/>
              <a:gd name="connsiteX17" fmla="*/ 2933700 w 6461528"/>
              <a:gd name="connsiteY17" fmla="*/ 5584372 h 5584372"/>
              <a:gd name="connsiteX18" fmla="*/ 141514 w 6461528"/>
              <a:gd name="connsiteY18" fmla="*/ 2792186 h 5584372"/>
              <a:gd name="connsiteX19" fmla="*/ 2933700 w 6461528"/>
              <a:gd name="connsiteY19" fmla="*/ 0 h 5584372"/>
              <a:gd name="connsiteX20" fmla="*/ 0 w 6461528"/>
              <a:gd name="connsiteY20" fmla="*/ 0 h 5584372"/>
              <a:gd name="connsiteX21" fmla="*/ 718873 w 6461528"/>
              <a:gd name="connsiteY21" fmla="*/ 0 h 5584372"/>
              <a:gd name="connsiteX22" fmla="*/ 648821 w 6461528"/>
              <a:gd name="connsiteY22" fmla="*/ 54039 h 5584372"/>
              <a:gd name="connsiteX23" fmla="*/ 76010 w 6461528"/>
              <a:gd name="connsiteY23" fmla="*/ 658496 h 5584372"/>
              <a:gd name="connsiteX24" fmla="*/ 0 w 6461528"/>
              <a:gd name="connsiteY24" fmla="*/ 768858 h 55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61528" h="5584372">
                <a:moveTo>
                  <a:pt x="0" y="4815515"/>
                </a:moveTo>
                <a:lnTo>
                  <a:pt x="76010" y="4925877"/>
                </a:lnTo>
                <a:cubicBezTo>
                  <a:pt x="242872" y="5148997"/>
                  <a:pt x="435251" y="5351925"/>
                  <a:pt x="648821" y="5530334"/>
                </a:cubicBezTo>
                <a:lnTo>
                  <a:pt x="718873" y="5584372"/>
                </a:lnTo>
                <a:lnTo>
                  <a:pt x="0" y="5584372"/>
                </a:lnTo>
                <a:close/>
                <a:moveTo>
                  <a:pt x="6461528" y="3300348"/>
                </a:moveTo>
                <a:lnTo>
                  <a:pt x="6461528" y="5584372"/>
                </a:lnTo>
                <a:lnTo>
                  <a:pt x="5148528" y="5584372"/>
                </a:lnTo>
                <a:lnTo>
                  <a:pt x="5218580" y="5530334"/>
                </a:lnTo>
                <a:cubicBezTo>
                  <a:pt x="5859290" y="4995108"/>
                  <a:pt x="6309282" y="4239209"/>
                  <a:pt x="6451735" y="3379458"/>
                </a:cubicBezTo>
                <a:close/>
                <a:moveTo>
                  <a:pt x="5148527" y="0"/>
                </a:moveTo>
                <a:lnTo>
                  <a:pt x="6461528" y="0"/>
                </a:lnTo>
                <a:lnTo>
                  <a:pt x="6461528" y="2284024"/>
                </a:lnTo>
                <a:lnTo>
                  <a:pt x="6451735" y="2204915"/>
                </a:lnTo>
                <a:cubicBezTo>
                  <a:pt x="6309282" y="1345163"/>
                  <a:pt x="5859290" y="589265"/>
                  <a:pt x="5218580" y="54039"/>
                </a:cubicBezTo>
                <a:close/>
                <a:moveTo>
                  <a:pt x="2933700" y="0"/>
                </a:moveTo>
                <a:cubicBezTo>
                  <a:pt x="4475782" y="0"/>
                  <a:pt x="5725886" y="1250104"/>
                  <a:pt x="5725886" y="2792186"/>
                </a:cubicBezTo>
                <a:cubicBezTo>
                  <a:pt x="5725886" y="4334268"/>
                  <a:pt x="4475782" y="5584372"/>
                  <a:pt x="2933700" y="5584372"/>
                </a:cubicBezTo>
                <a:cubicBezTo>
                  <a:pt x="1391618" y="5584372"/>
                  <a:pt x="141514" y="4334268"/>
                  <a:pt x="141514" y="2792186"/>
                </a:cubicBezTo>
                <a:cubicBezTo>
                  <a:pt x="141514" y="1250104"/>
                  <a:pt x="1391618" y="0"/>
                  <a:pt x="2933700" y="0"/>
                </a:cubicBezTo>
                <a:close/>
                <a:moveTo>
                  <a:pt x="0" y="0"/>
                </a:moveTo>
                <a:lnTo>
                  <a:pt x="718873" y="0"/>
                </a:lnTo>
                <a:lnTo>
                  <a:pt x="648821" y="54039"/>
                </a:lnTo>
                <a:cubicBezTo>
                  <a:pt x="435251" y="232448"/>
                  <a:pt x="242872" y="435375"/>
                  <a:pt x="76010" y="658496"/>
                </a:cubicBezTo>
                <a:lnTo>
                  <a:pt x="0" y="768858"/>
                </a:ln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A4CFD2D-E1E3-47C6-A74F-85452AF1C808}"/>
              </a:ext>
            </a:extLst>
          </p:cNvPr>
          <p:cNvSpPr/>
          <p:nvPr/>
        </p:nvSpPr>
        <p:spPr>
          <a:xfrm rot="10800000">
            <a:off x="5007564" y="2710559"/>
            <a:ext cx="600997" cy="784909"/>
          </a:xfrm>
          <a:custGeom>
            <a:avLst/>
            <a:gdLst>
              <a:gd name="connsiteX0" fmla="*/ 184559 w 1491491"/>
              <a:gd name="connsiteY0" fmla="*/ 1947903 h 1947903"/>
              <a:gd name="connsiteX1" fmla="*/ 0 w 1491491"/>
              <a:gd name="connsiteY1" fmla="*/ 1924614 h 1947903"/>
              <a:gd name="connsiteX2" fmla="*/ 175 w 1491491"/>
              <a:gd name="connsiteY2" fmla="*/ 1886982 h 1947903"/>
              <a:gd name="connsiteX3" fmla="*/ 249 w 1491491"/>
              <a:gd name="connsiteY3" fmla="*/ 1872868 h 1947903"/>
              <a:gd name="connsiteX4" fmla="*/ 1051 w 1491491"/>
              <a:gd name="connsiteY4" fmla="*/ 1722994 h 1947903"/>
              <a:gd name="connsiteX5" fmla="*/ 1359 w 1491491"/>
              <a:gd name="connsiteY5" fmla="*/ 1668775 h 1947903"/>
              <a:gd name="connsiteX6" fmla="*/ 1822 w 1491491"/>
              <a:gd name="connsiteY6" fmla="*/ 1590556 h 1947903"/>
              <a:gd name="connsiteX7" fmla="*/ 2998 w 1491491"/>
              <a:gd name="connsiteY7" fmla="*/ 1398625 h 1947903"/>
              <a:gd name="connsiteX8" fmla="*/ 3421 w 1491491"/>
              <a:gd name="connsiteY8" fmla="*/ 1331554 h 1947903"/>
              <a:gd name="connsiteX9" fmla="*/ 3837 w 1491491"/>
              <a:gd name="connsiteY9" fmla="*/ 1267341 h 1947903"/>
              <a:gd name="connsiteX10" fmla="*/ 4594 w 1491491"/>
              <a:gd name="connsiteY10" fmla="*/ 1152674 h 1947903"/>
              <a:gd name="connsiteX11" fmla="*/ 4839 w 1491491"/>
              <a:gd name="connsiteY11" fmla="*/ 1115959 h 1947903"/>
              <a:gd name="connsiteX12" fmla="*/ 7718 w 1491491"/>
              <a:gd name="connsiteY12" fmla="*/ 703499 h 1947903"/>
              <a:gd name="connsiteX13" fmla="*/ 8164 w 1491491"/>
              <a:gd name="connsiteY13" fmla="*/ 356562 h 1947903"/>
              <a:gd name="connsiteX14" fmla="*/ 10572 w 1491491"/>
              <a:gd name="connsiteY14" fmla="*/ 333943 h 1947903"/>
              <a:gd name="connsiteX15" fmla="*/ 27406 w 1491491"/>
              <a:gd name="connsiteY15" fmla="*/ 308529 h 1947903"/>
              <a:gd name="connsiteX16" fmla="*/ 48881 w 1491491"/>
              <a:gd name="connsiteY16" fmla="*/ 270019 h 1947903"/>
              <a:gd name="connsiteX17" fmla="*/ 38732 w 1491491"/>
              <a:gd name="connsiteY17" fmla="*/ 210578 h 1947903"/>
              <a:gd name="connsiteX18" fmla="*/ 37706 w 1491491"/>
              <a:gd name="connsiteY18" fmla="*/ 205895 h 1947903"/>
              <a:gd name="connsiteX19" fmla="*/ 48493 w 1491491"/>
              <a:gd name="connsiteY19" fmla="*/ 188651 h 1947903"/>
              <a:gd name="connsiteX20" fmla="*/ 86005 w 1491491"/>
              <a:gd name="connsiteY20" fmla="*/ 109095 h 1947903"/>
              <a:gd name="connsiteX21" fmla="*/ 264395 w 1491491"/>
              <a:gd name="connsiteY21" fmla="*/ 31556 h 1947903"/>
              <a:gd name="connsiteX22" fmla="*/ 283528 w 1491491"/>
              <a:gd name="connsiteY22" fmla="*/ 24289 h 1947903"/>
              <a:gd name="connsiteX23" fmla="*/ 312168 w 1491491"/>
              <a:gd name="connsiteY23" fmla="*/ 13412 h 1947903"/>
              <a:gd name="connsiteX24" fmla="*/ 334340 w 1491491"/>
              <a:gd name="connsiteY24" fmla="*/ 7074 h 1947903"/>
              <a:gd name="connsiteX25" fmla="*/ 337289 w 1491491"/>
              <a:gd name="connsiteY25" fmla="*/ 6231 h 1947903"/>
              <a:gd name="connsiteX26" fmla="*/ 348593 w 1491491"/>
              <a:gd name="connsiteY26" fmla="*/ 6344 h 1947903"/>
              <a:gd name="connsiteX27" fmla="*/ 367258 w 1491491"/>
              <a:gd name="connsiteY27" fmla="*/ 10511 h 1947903"/>
              <a:gd name="connsiteX28" fmla="*/ 451345 w 1491491"/>
              <a:gd name="connsiteY28" fmla="*/ 4713 h 1947903"/>
              <a:gd name="connsiteX29" fmla="*/ 1028350 w 1491491"/>
              <a:gd name="connsiteY29" fmla="*/ 4713 h 1947903"/>
              <a:gd name="connsiteX30" fmla="*/ 1351278 w 1491491"/>
              <a:gd name="connsiteY30" fmla="*/ 293 h 1947903"/>
              <a:gd name="connsiteX31" fmla="*/ 1372648 w 1491491"/>
              <a:gd name="connsiteY31" fmla="*/ 0 h 1947903"/>
              <a:gd name="connsiteX32" fmla="*/ 1491491 w 1491491"/>
              <a:gd name="connsiteY32" fmla="*/ 359159 h 1947903"/>
              <a:gd name="connsiteX33" fmla="*/ 1343339 w 1491491"/>
              <a:gd name="connsiteY33" fmla="*/ 1081660 h 1947903"/>
              <a:gd name="connsiteX34" fmla="*/ 864935 w 1491491"/>
              <a:gd name="connsiteY34" fmla="*/ 1663221 h 194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91491" h="1947903">
                <a:moveTo>
                  <a:pt x="184559" y="1947903"/>
                </a:moveTo>
                <a:lnTo>
                  <a:pt x="0" y="1924614"/>
                </a:lnTo>
                <a:lnTo>
                  <a:pt x="175" y="1886982"/>
                </a:lnTo>
                <a:lnTo>
                  <a:pt x="249" y="1872868"/>
                </a:lnTo>
                <a:lnTo>
                  <a:pt x="1051" y="1722994"/>
                </a:lnTo>
                <a:lnTo>
                  <a:pt x="1359" y="1668775"/>
                </a:lnTo>
                <a:lnTo>
                  <a:pt x="1822" y="1590556"/>
                </a:lnTo>
                <a:lnTo>
                  <a:pt x="2998" y="1398625"/>
                </a:lnTo>
                <a:lnTo>
                  <a:pt x="3421" y="1331554"/>
                </a:lnTo>
                <a:lnTo>
                  <a:pt x="3837" y="1267341"/>
                </a:lnTo>
                <a:lnTo>
                  <a:pt x="4594" y="1152674"/>
                </a:lnTo>
                <a:lnTo>
                  <a:pt x="4839" y="1115959"/>
                </a:lnTo>
                <a:cubicBezTo>
                  <a:pt x="6427" y="879849"/>
                  <a:pt x="7718" y="703499"/>
                  <a:pt x="7718" y="703499"/>
                </a:cubicBezTo>
                <a:cubicBezTo>
                  <a:pt x="9832" y="419346"/>
                  <a:pt x="-1188" y="452459"/>
                  <a:pt x="8164" y="356562"/>
                </a:cubicBezTo>
                <a:lnTo>
                  <a:pt x="10572" y="333943"/>
                </a:lnTo>
                <a:lnTo>
                  <a:pt x="27406" y="308529"/>
                </a:lnTo>
                <a:cubicBezTo>
                  <a:pt x="36859" y="295089"/>
                  <a:pt x="45981" y="281134"/>
                  <a:pt x="48881" y="270019"/>
                </a:cubicBezTo>
                <a:cubicBezTo>
                  <a:pt x="54679" y="247789"/>
                  <a:pt x="35107" y="243682"/>
                  <a:pt x="38732" y="210578"/>
                </a:cubicBezTo>
                <a:lnTo>
                  <a:pt x="37706" y="205895"/>
                </a:lnTo>
                <a:lnTo>
                  <a:pt x="48493" y="188651"/>
                </a:lnTo>
                <a:cubicBezTo>
                  <a:pt x="64380" y="162978"/>
                  <a:pt x="80207" y="134950"/>
                  <a:pt x="86005" y="109095"/>
                </a:cubicBezTo>
                <a:cubicBezTo>
                  <a:pt x="125149" y="89161"/>
                  <a:pt x="206426" y="54548"/>
                  <a:pt x="264395" y="31556"/>
                </a:cubicBezTo>
                <a:lnTo>
                  <a:pt x="283528" y="24289"/>
                </a:lnTo>
                <a:lnTo>
                  <a:pt x="312168" y="13412"/>
                </a:lnTo>
                <a:lnTo>
                  <a:pt x="334340" y="7074"/>
                </a:lnTo>
                <a:lnTo>
                  <a:pt x="337289" y="6231"/>
                </a:lnTo>
                <a:lnTo>
                  <a:pt x="348593" y="6344"/>
                </a:lnTo>
                <a:cubicBezTo>
                  <a:pt x="353606" y="7853"/>
                  <a:pt x="355660" y="11236"/>
                  <a:pt x="367258" y="10511"/>
                </a:cubicBezTo>
                <a:lnTo>
                  <a:pt x="451345" y="4713"/>
                </a:lnTo>
                <a:lnTo>
                  <a:pt x="1028350" y="4713"/>
                </a:lnTo>
                <a:lnTo>
                  <a:pt x="1351278" y="293"/>
                </a:lnTo>
                <a:lnTo>
                  <a:pt x="1372648" y="0"/>
                </a:lnTo>
                <a:lnTo>
                  <a:pt x="1491491" y="359159"/>
                </a:lnTo>
                <a:lnTo>
                  <a:pt x="1343339" y="1081660"/>
                </a:lnTo>
                <a:lnTo>
                  <a:pt x="864935" y="1663221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F526618-80D3-47DC-849B-B110BB7FFC84}"/>
              </a:ext>
            </a:extLst>
          </p:cNvPr>
          <p:cNvSpPr/>
          <p:nvPr/>
        </p:nvSpPr>
        <p:spPr>
          <a:xfrm rot="10800000">
            <a:off x="4770636" y="2701696"/>
            <a:ext cx="671087" cy="793775"/>
          </a:xfrm>
          <a:custGeom>
            <a:avLst/>
            <a:gdLst>
              <a:gd name="connsiteX0" fmla="*/ 1079347 w 1665432"/>
              <a:gd name="connsiteY0" fmla="*/ 1969906 h 1969906"/>
              <a:gd name="connsiteX1" fmla="*/ 1000141 w 1665432"/>
              <a:gd name="connsiteY1" fmla="*/ 1966691 h 1969906"/>
              <a:gd name="connsiteX2" fmla="*/ 899450 w 1665432"/>
              <a:gd name="connsiteY2" fmla="*/ 1961572 h 1969906"/>
              <a:gd name="connsiteX3" fmla="*/ 874047 w 1665432"/>
              <a:gd name="connsiteY3" fmla="*/ 1960879 h 1969906"/>
              <a:gd name="connsiteX4" fmla="*/ 850200 w 1665432"/>
              <a:gd name="connsiteY4" fmla="*/ 1950033 h 1969906"/>
              <a:gd name="connsiteX5" fmla="*/ 838168 w 1665432"/>
              <a:gd name="connsiteY5" fmla="*/ 1944560 h 1969906"/>
              <a:gd name="connsiteX6" fmla="*/ 798515 w 1665432"/>
              <a:gd name="connsiteY6" fmla="*/ 1927933 h 1969906"/>
              <a:gd name="connsiteX7" fmla="*/ 754605 w 1665432"/>
              <a:gd name="connsiteY7" fmla="*/ 1909519 h 1969906"/>
              <a:gd name="connsiteX8" fmla="*/ 660186 w 1665432"/>
              <a:gd name="connsiteY8" fmla="*/ 1874223 h 1969906"/>
              <a:gd name="connsiteX9" fmla="*/ 561601 w 1665432"/>
              <a:gd name="connsiteY9" fmla="*/ 1958310 h 1969906"/>
              <a:gd name="connsiteX10" fmla="*/ 559523 w 1665432"/>
              <a:gd name="connsiteY10" fmla="*/ 1959039 h 1969906"/>
              <a:gd name="connsiteX11" fmla="*/ 552550 w 1665432"/>
              <a:gd name="connsiteY11" fmla="*/ 1959261 h 1969906"/>
              <a:gd name="connsiteX12" fmla="*/ 525621 w 1665432"/>
              <a:gd name="connsiteY12" fmla="*/ 1960784 h 1969906"/>
              <a:gd name="connsiteX13" fmla="*/ 515209 w 1665432"/>
              <a:gd name="connsiteY13" fmla="*/ 1958310 h 1969906"/>
              <a:gd name="connsiteX14" fmla="*/ 508721 w 1665432"/>
              <a:gd name="connsiteY14" fmla="*/ 1961739 h 1969906"/>
              <a:gd name="connsiteX15" fmla="*/ 474309 w 1665432"/>
              <a:gd name="connsiteY15" fmla="*/ 1963685 h 1969906"/>
              <a:gd name="connsiteX16" fmla="*/ 468558 w 1665432"/>
              <a:gd name="connsiteY16" fmla="*/ 1955946 h 1969906"/>
              <a:gd name="connsiteX17" fmla="*/ 456630 w 1665432"/>
              <a:gd name="connsiteY17" fmla="*/ 1939894 h 1969906"/>
              <a:gd name="connsiteX18" fmla="*/ 388791 w 1665432"/>
              <a:gd name="connsiteY18" fmla="*/ 1843877 h 1969906"/>
              <a:gd name="connsiteX19" fmla="*/ 373529 w 1665432"/>
              <a:gd name="connsiteY19" fmla="*/ 1823286 h 1969906"/>
              <a:gd name="connsiteX20" fmla="*/ 351488 w 1665432"/>
              <a:gd name="connsiteY20" fmla="*/ 1793547 h 1969906"/>
              <a:gd name="connsiteX21" fmla="*/ 315143 w 1665432"/>
              <a:gd name="connsiteY21" fmla="*/ 1749543 h 1969906"/>
              <a:gd name="connsiteX22" fmla="*/ 211303 w 1665432"/>
              <a:gd name="connsiteY22" fmla="*/ 1650597 h 1969906"/>
              <a:gd name="connsiteX23" fmla="*/ 189652 w 1665432"/>
              <a:gd name="connsiteY23" fmla="*/ 1632048 h 1969906"/>
              <a:gd name="connsiteX24" fmla="*/ 159588 w 1665432"/>
              <a:gd name="connsiteY24" fmla="*/ 1606290 h 1969906"/>
              <a:gd name="connsiteX25" fmla="*/ 115075 w 1665432"/>
              <a:gd name="connsiteY25" fmla="*/ 1566874 h 1969906"/>
              <a:gd name="connsiteX26" fmla="*/ 76465 w 1665432"/>
              <a:gd name="connsiteY26" fmla="*/ 1531426 h 1969906"/>
              <a:gd name="connsiteX27" fmla="*/ 42042 w 1665432"/>
              <a:gd name="connsiteY27" fmla="*/ 1499822 h 1969906"/>
              <a:gd name="connsiteX28" fmla="*/ 15788 w 1665432"/>
              <a:gd name="connsiteY28" fmla="*/ 1474179 h 1969906"/>
              <a:gd name="connsiteX29" fmla="*/ 1993 w 1665432"/>
              <a:gd name="connsiteY29" fmla="*/ 1456691 h 1969906"/>
              <a:gd name="connsiteX30" fmla="*/ 0 w 1665432"/>
              <a:gd name="connsiteY30" fmla="*/ 1434039 h 1969906"/>
              <a:gd name="connsiteX31" fmla="*/ 4893 w 1665432"/>
              <a:gd name="connsiteY31" fmla="*/ 1413199 h 1969906"/>
              <a:gd name="connsiteX32" fmla="*/ 4909 w 1665432"/>
              <a:gd name="connsiteY32" fmla="*/ 1352915 h 1969906"/>
              <a:gd name="connsiteX33" fmla="*/ 4947 w 1665432"/>
              <a:gd name="connsiteY33" fmla="*/ 1332591 h 1969906"/>
              <a:gd name="connsiteX34" fmla="*/ 5095 w 1665432"/>
              <a:gd name="connsiteY34" fmla="*/ 1274275 h 1969906"/>
              <a:gd name="connsiteX35" fmla="*/ 5166 w 1665432"/>
              <a:gd name="connsiteY35" fmla="*/ 1251090 h 1969906"/>
              <a:gd name="connsiteX36" fmla="*/ 5516 w 1665432"/>
              <a:gd name="connsiteY36" fmla="*/ 1159680 h 1969906"/>
              <a:gd name="connsiteX37" fmla="*/ 5523 w 1665432"/>
              <a:gd name="connsiteY37" fmla="*/ 1158195 h 1969906"/>
              <a:gd name="connsiteX38" fmla="*/ 6269 w 1665432"/>
              <a:gd name="connsiteY38" fmla="*/ 1003195 h 1969906"/>
              <a:gd name="connsiteX39" fmla="*/ 6493 w 1665432"/>
              <a:gd name="connsiteY39" fmla="*/ 960548 h 1969906"/>
              <a:gd name="connsiteX40" fmla="*/ 7413 w 1665432"/>
              <a:gd name="connsiteY40" fmla="*/ 795259 h 1969906"/>
              <a:gd name="connsiteX41" fmla="*/ 7433 w 1665432"/>
              <a:gd name="connsiteY41" fmla="*/ 791768 h 1969906"/>
              <a:gd name="connsiteX42" fmla="*/ 8929 w 1665432"/>
              <a:gd name="connsiteY42" fmla="*/ 547561 h 1969906"/>
              <a:gd name="connsiteX43" fmla="*/ 9825 w 1665432"/>
              <a:gd name="connsiteY43" fmla="*/ 407994 h 1969906"/>
              <a:gd name="connsiteX44" fmla="*/ 9897 w 1665432"/>
              <a:gd name="connsiteY44" fmla="*/ 396908 h 1969906"/>
              <a:gd name="connsiteX45" fmla="*/ 10006 w 1665432"/>
              <a:gd name="connsiteY45" fmla="*/ 380525 h 1969906"/>
              <a:gd name="connsiteX46" fmla="*/ 10942 w 1665432"/>
              <a:gd name="connsiteY46" fmla="*/ 240465 h 1969906"/>
              <a:gd name="connsiteX47" fmla="*/ 11463 w 1665432"/>
              <a:gd name="connsiteY47" fmla="*/ 163853 h 1969906"/>
              <a:gd name="connsiteX48" fmla="*/ 11485 w 1665432"/>
              <a:gd name="connsiteY48" fmla="*/ 160583 h 1969906"/>
              <a:gd name="connsiteX49" fmla="*/ 12164 w 1665432"/>
              <a:gd name="connsiteY49" fmla="*/ 62540 h 1969906"/>
              <a:gd name="connsiteX50" fmla="*/ 12195 w 1665432"/>
              <a:gd name="connsiteY50" fmla="*/ 58221 h 1969906"/>
              <a:gd name="connsiteX51" fmla="*/ 135919 w 1665432"/>
              <a:gd name="connsiteY51" fmla="*/ 0 h 1969906"/>
              <a:gd name="connsiteX52" fmla="*/ 901292 w 1665432"/>
              <a:gd name="connsiteY52" fmla="*/ 57768 h 1969906"/>
              <a:gd name="connsiteX53" fmla="*/ 1461172 w 1665432"/>
              <a:gd name="connsiteY53" fmla="*/ 518337 h 1969906"/>
              <a:gd name="connsiteX54" fmla="*/ 1665432 w 1665432"/>
              <a:gd name="connsiteY54" fmla="*/ 1258209 h 1969906"/>
              <a:gd name="connsiteX55" fmla="*/ 1490182 w 1665432"/>
              <a:gd name="connsiteY55" fmla="*/ 1956794 h 1969906"/>
              <a:gd name="connsiteX56" fmla="*/ 1390868 w 1665432"/>
              <a:gd name="connsiteY56" fmla="*/ 1955410 h 1969906"/>
              <a:gd name="connsiteX57" fmla="*/ 1139333 w 1665432"/>
              <a:gd name="connsiteY57" fmla="*/ 1966646 h 19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65432" h="1969906">
                <a:moveTo>
                  <a:pt x="1079347" y="1969906"/>
                </a:moveTo>
                <a:lnTo>
                  <a:pt x="1000141" y="1966691"/>
                </a:lnTo>
                <a:cubicBezTo>
                  <a:pt x="969598" y="1965166"/>
                  <a:pt x="935483" y="1963323"/>
                  <a:pt x="899450" y="1961572"/>
                </a:cubicBezTo>
                <a:lnTo>
                  <a:pt x="874047" y="1960879"/>
                </a:lnTo>
                <a:lnTo>
                  <a:pt x="850200" y="1950033"/>
                </a:lnTo>
                <a:lnTo>
                  <a:pt x="838168" y="1944560"/>
                </a:lnTo>
                <a:lnTo>
                  <a:pt x="798515" y="1927933"/>
                </a:lnTo>
                <a:lnTo>
                  <a:pt x="754605" y="1909519"/>
                </a:lnTo>
                <a:cubicBezTo>
                  <a:pt x="727056" y="1898688"/>
                  <a:pt x="697698" y="1887815"/>
                  <a:pt x="660186" y="1874223"/>
                </a:cubicBezTo>
                <a:cubicBezTo>
                  <a:pt x="610894" y="1897421"/>
                  <a:pt x="585765" y="1944295"/>
                  <a:pt x="561601" y="1958310"/>
                </a:cubicBezTo>
                <a:lnTo>
                  <a:pt x="559523" y="1959039"/>
                </a:lnTo>
                <a:lnTo>
                  <a:pt x="552550" y="1959261"/>
                </a:lnTo>
                <a:lnTo>
                  <a:pt x="525621" y="1960784"/>
                </a:lnTo>
                <a:lnTo>
                  <a:pt x="515209" y="1958310"/>
                </a:lnTo>
                <a:lnTo>
                  <a:pt x="508721" y="1961739"/>
                </a:lnTo>
                <a:lnTo>
                  <a:pt x="474309" y="1963685"/>
                </a:lnTo>
                <a:lnTo>
                  <a:pt x="468558" y="1955946"/>
                </a:lnTo>
                <a:lnTo>
                  <a:pt x="456630" y="1939894"/>
                </a:lnTo>
                <a:cubicBezTo>
                  <a:pt x="437126" y="1912858"/>
                  <a:pt x="413443" y="1878227"/>
                  <a:pt x="388791" y="1843877"/>
                </a:cubicBezTo>
                <a:lnTo>
                  <a:pt x="373529" y="1823286"/>
                </a:lnTo>
                <a:lnTo>
                  <a:pt x="351488" y="1793547"/>
                </a:lnTo>
                <a:cubicBezTo>
                  <a:pt x="339080" y="1777496"/>
                  <a:pt x="326831" y="1762500"/>
                  <a:pt x="315143" y="1749543"/>
                </a:cubicBezTo>
                <a:cubicBezTo>
                  <a:pt x="283972" y="1714991"/>
                  <a:pt x="247003" y="1681526"/>
                  <a:pt x="211303" y="1650597"/>
                </a:cubicBezTo>
                <a:lnTo>
                  <a:pt x="189652" y="1632048"/>
                </a:lnTo>
                <a:lnTo>
                  <a:pt x="159588" y="1606290"/>
                </a:lnTo>
                <a:cubicBezTo>
                  <a:pt x="143255" y="1592275"/>
                  <a:pt x="128123" y="1579076"/>
                  <a:pt x="115075" y="1566874"/>
                </a:cubicBezTo>
                <a:lnTo>
                  <a:pt x="76465" y="1531426"/>
                </a:lnTo>
                <a:lnTo>
                  <a:pt x="42042" y="1499822"/>
                </a:lnTo>
                <a:cubicBezTo>
                  <a:pt x="31683" y="1490157"/>
                  <a:pt x="22697" y="1481488"/>
                  <a:pt x="15788" y="1474179"/>
                </a:cubicBezTo>
                <a:lnTo>
                  <a:pt x="1993" y="1456691"/>
                </a:lnTo>
                <a:lnTo>
                  <a:pt x="0" y="1434039"/>
                </a:lnTo>
                <a:cubicBezTo>
                  <a:pt x="1631" y="1427093"/>
                  <a:pt x="4410" y="1420448"/>
                  <a:pt x="4893" y="1413199"/>
                </a:cubicBezTo>
                <a:lnTo>
                  <a:pt x="4909" y="1352915"/>
                </a:lnTo>
                <a:lnTo>
                  <a:pt x="4947" y="1332591"/>
                </a:lnTo>
                <a:lnTo>
                  <a:pt x="5095" y="1274275"/>
                </a:lnTo>
                <a:lnTo>
                  <a:pt x="5166" y="1251090"/>
                </a:lnTo>
                <a:lnTo>
                  <a:pt x="5516" y="1159680"/>
                </a:lnTo>
                <a:lnTo>
                  <a:pt x="5523" y="1158195"/>
                </a:lnTo>
                <a:lnTo>
                  <a:pt x="6269" y="1003195"/>
                </a:lnTo>
                <a:lnTo>
                  <a:pt x="6493" y="960548"/>
                </a:lnTo>
                <a:lnTo>
                  <a:pt x="7413" y="795259"/>
                </a:lnTo>
                <a:lnTo>
                  <a:pt x="7433" y="791768"/>
                </a:lnTo>
                <a:lnTo>
                  <a:pt x="8929" y="547561"/>
                </a:lnTo>
                <a:lnTo>
                  <a:pt x="9825" y="407994"/>
                </a:lnTo>
                <a:lnTo>
                  <a:pt x="9897" y="396908"/>
                </a:lnTo>
                <a:lnTo>
                  <a:pt x="10006" y="380525"/>
                </a:lnTo>
                <a:lnTo>
                  <a:pt x="10942" y="240465"/>
                </a:lnTo>
                <a:lnTo>
                  <a:pt x="11463" y="163853"/>
                </a:lnTo>
                <a:lnTo>
                  <a:pt x="11485" y="160583"/>
                </a:lnTo>
                <a:lnTo>
                  <a:pt x="12164" y="62540"/>
                </a:lnTo>
                <a:lnTo>
                  <a:pt x="12195" y="58221"/>
                </a:lnTo>
                <a:lnTo>
                  <a:pt x="135919" y="0"/>
                </a:lnTo>
                <a:lnTo>
                  <a:pt x="901292" y="57768"/>
                </a:lnTo>
                <a:lnTo>
                  <a:pt x="1461172" y="518337"/>
                </a:lnTo>
                <a:lnTo>
                  <a:pt x="1665432" y="1258209"/>
                </a:lnTo>
                <a:lnTo>
                  <a:pt x="1490182" y="1956794"/>
                </a:lnTo>
                <a:lnTo>
                  <a:pt x="1390868" y="1955410"/>
                </a:lnTo>
                <a:cubicBezTo>
                  <a:pt x="1316688" y="1955894"/>
                  <a:pt x="1226440" y="1961451"/>
                  <a:pt x="1139333" y="1966646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3B737CC-3659-4060-857B-D199BFBF9206}"/>
              </a:ext>
            </a:extLst>
          </p:cNvPr>
          <p:cNvSpPr/>
          <p:nvPr/>
        </p:nvSpPr>
        <p:spPr>
          <a:xfrm rot="10800000">
            <a:off x="4092294" y="2690185"/>
            <a:ext cx="1112503" cy="805283"/>
          </a:xfrm>
          <a:custGeom>
            <a:avLst/>
            <a:gdLst>
              <a:gd name="connsiteX0" fmla="*/ 1453959 w 2760891"/>
              <a:gd name="connsiteY0" fmla="*/ 1998466 h 1998466"/>
              <a:gd name="connsiteX1" fmla="*/ 753889 w 2760891"/>
              <a:gd name="connsiteY1" fmla="*/ 1910128 h 1998466"/>
              <a:gd name="connsiteX2" fmla="*/ 221665 w 2760891"/>
              <a:gd name="connsiteY2" fmla="*/ 1472310 h 1998466"/>
              <a:gd name="connsiteX3" fmla="*/ 0 w 2760891"/>
              <a:gd name="connsiteY3" fmla="*/ 802410 h 1998466"/>
              <a:gd name="connsiteX4" fmla="*/ 148152 w 2760891"/>
              <a:gd name="connsiteY4" fmla="*/ 79910 h 1998466"/>
              <a:gd name="connsiteX5" fmla="*/ 203568 w 2760891"/>
              <a:gd name="connsiteY5" fmla="*/ 12545 h 1998466"/>
              <a:gd name="connsiteX6" fmla="*/ 711312 w 2760891"/>
              <a:gd name="connsiteY6" fmla="*/ 12545 h 1998466"/>
              <a:gd name="connsiteX7" fmla="*/ 1627966 w 2760891"/>
              <a:gd name="connsiteY7" fmla="*/ 0 h 1998466"/>
              <a:gd name="connsiteX8" fmla="*/ 2544618 w 2760891"/>
              <a:gd name="connsiteY8" fmla="*/ 12545 h 1998466"/>
              <a:gd name="connsiteX9" fmla="*/ 2629467 w 2760891"/>
              <a:gd name="connsiteY9" fmla="*/ 12545 h 1998466"/>
              <a:gd name="connsiteX10" fmla="*/ 2760891 w 2760891"/>
              <a:gd name="connsiteY10" fmla="*/ 409722 h 1998466"/>
              <a:gd name="connsiteX11" fmla="*/ 2612739 w 2760891"/>
              <a:gd name="connsiteY11" fmla="*/ 1132222 h 1998466"/>
              <a:gd name="connsiteX12" fmla="*/ 2134335 w 2760891"/>
              <a:gd name="connsiteY12" fmla="*/ 1713784 h 199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0891" h="1998466">
                <a:moveTo>
                  <a:pt x="1453959" y="1998466"/>
                </a:moveTo>
                <a:lnTo>
                  <a:pt x="753889" y="1910128"/>
                </a:lnTo>
                <a:lnTo>
                  <a:pt x="221665" y="1472310"/>
                </a:lnTo>
                <a:lnTo>
                  <a:pt x="0" y="802410"/>
                </a:lnTo>
                <a:lnTo>
                  <a:pt x="148152" y="79910"/>
                </a:lnTo>
                <a:lnTo>
                  <a:pt x="203568" y="12545"/>
                </a:lnTo>
                <a:lnTo>
                  <a:pt x="711312" y="12545"/>
                </a:lnTo>
                <a:lnTo>
                  <a:pt x="1627966" y="0"/>
                </a:lnTo>
                <a:lnTo>
                  <a:pt x="2544618" y="12545"/>
                </a:lnTo>
                <a:lnTo>
                  <a:pt x="2629467" y="12545"/>
                </a:lnTo>
                <a:lnTo>
                  <a:pt x="2760891" y="409722"/>
                </a:lnTo>
                <a:lnTo>
                  <a:pt x="2612739" y="1132222"/>
                </a:lnTo>
                <a:lnTo>
                  <a:pt x="2134335" y="1713784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4C0F554-6996-4B2B-B75F-6E28FF921DB5}"/>
              </a:ext>
            </a:extLst>
          </p:cNvPr>
          <p:cNvSpPr/>
          <p:nvPr/>
        </p:nvSpPr>
        <p:spPr>
          <a:xfrm rot="10800000">
            <a:off x="3417625" y="2622002"/>
            <a:ext cx="1108830" cy="873468"/>
          </a:xfrm>
          <a:custGeom>
            <a:avLst/>
            <a:gdLst>
              <a:gd name="connsiteX0" fmla="*/ 1611729 w 2751774"/>
              <a:gd name="connsiteY0" fmla="*/ 2167678 h 2167678"/>
              <a:gd name="connsiteX1" fmla="*/ 1573634 w 2751774"/>
              <a:gd name="connsiteY1" fmla="*/ 2163510 h 2167678"/>
              <a:gd name="connsiteX2" fmla="*/ 1457653 w 2751774"/>
              <a:gd name="connsiteY2" fmla="*/ 2166410 h 2167678"/>
              <a:gd name="connsiteX3" fmla="*/ 1051718 w 2751774"/>
              <a:gd name="connsiteY3" fmla="*/ 2151912 h 2167678"/>
              <a:gd name="connsiteX4" fmla="*/ 800184 w 2751774"/>
              <a:gd name="connsiteY4" fmla="*/ 2163148 h 2167678"/>
              <a:gd name="connsiteX5" fmla="*/ 740198 w 2751774"/>
              <a:gd name="connsiteY5" fmla="*/ 2166408 h 2167678"/>
              <a:gd name="connsiteX6" fmla="*/ 660992 w 2751774"/>
              <a:gd name="connsiteY6" fmla="*/ 2163194 h 2167678"/>
              <a:gd name="connsiteX7" fmla="*/ 560301 w 2751774"/>
              <a:gd name="connsiteY7" fmla="*/ 2158075 h 2167678"/>
              <a:gd name="connsiteX8" fmla="*/ 534898 w 2751774"/>
              <a:gd name="connsiteY8" fmla="*/ 2157382 h 2167678"/>
              <a:gd name="connsiteX9" fmla="*/ 499019 w 2751774"/>
              <a:gd name="connsiteY9" fmla="*/ 2141063 h 2167678"/>
              <a:gd name="connsiteX10" fmla="*/ 321037 w 2751774"/>
              <a:gd name="connsiteY10" fmla="*/ 2070725 h 2167678"/>
              <a:gd name="connsiteX11" fmla="*/ 262321 w 2751774"/>
              <a:gd name="connsiteY11" fmla="*/ 2116213 h 2167678"/>
              <a:gd name="connsiteX12" fmla="*/ 250394 w 2751774"/>
              <a:gd name="connsiteY12" fmla="*/ 2129045 h 2167678"/>
              <a:gd name="connsiteX13" fmla="*/ 0 w 2751774"/>
              <a:gd name="connsiteY13" fmla="*/ 1485815 h 2167678"/>
              <a:gd name="connsiteX14" fmla="*/ 107485 w 2751774"/>
              <a:gd name="connsiteY14" fmla="*/ 784565 h 2167678"/>
              <a:gd name="connsiteX15" fmla="*/ 554895 w 2751774"/>
              <a:gd name="connsiteY15" fmla="*/ 240681 h 2167678"/>
              <a:gd name="connsiteX16" fmla="*/ 1222261 w 2751774"/>
              <a:gd name="connsiteY16" fmla="*/ 0 h 2167678"/>
              <a:gd name="connsiteX17" fmla="*/ 1930782 w 2751774"/>
              <a:gd name="connsiteY17" fmla="*/ 126878 h 2167678"/>
              <a:gd name="connsiteX18" fmla="*/ 2490662 w 2751774"/>
              <a:gd name="connsiteY18" fmla="*/ 587447 h 2167678"/>
              <a:gd name="connsiteX19" fmla="*/ 2751774 w 2751774"/>
              <a:gd name="connsiteY19" fmla="*/ 1258209 h 2167678"/>
              <a:gd name="connsiteX20" fmla="*/ 2644289 w 2751774"/>
              <a:gd name="connsiteY20" fmla="*/ 1959459 h 2167678"/>
              <a:gd name="connsiteX21" fmla="*/ 2474442 w 2751774"/>
              <a:gd name="connsiteY21" fmla="*/ 2165929 h 2167678"/>
              <a:gd name="connsiteX22" fmla="*/ 2423273 w 2751774"/>
              <a:gd name="connsiteY22" fmla="*/ 2163148 h 2167678"/>
              <a:gd name="connsiteX23" fmla="*/ 2171739 w 2751774"/>
              <a:gd name="connsiteY23" fmla="*/ 2151913 h 2167678"/>
              <a:gd name="connsiteX24" fmla="*/ 1765806 w 2751774"/>
              <a:gd name="connsiteY24" fmla="*/ 2166411 h 2167678"/>
              <a:gd name="connsiteX25" fmla="*/ 1649824 w 2751774"/>
              <a:gd name="connsiteY25" fmla="*/ 2163510 h 216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51774" h="2167678">
                <a:moveTo>
                  <a:pt x="1611729" y="2167678"/>
                </a:moveTo>
                <a:lnTo>
                  <a:pt x="1573634" y="2163510"/>
                </a:lnTo>
                <a:cubicBezTo>
                  <a:pt x="1521925" y="2159644"/>
                  <a:pt x="1544638" y="2168344"/>
                  <a:pt x="1457653" y="2166410"/>
                </a:cubicBezTo>
                <a:cubicBezTo>
                  <a:pt x="1370666" y="2164478"/>
                  <a:pt x="1200077" y="2150947"/>
                  <a:pt x="1051718" y="2151912"/>
                </a:cubicBezTo>
                <a:cubicBezTo>
                  <a:pt x="977539" y="2152396"/>
                  <a:pt x="887291" y="2157953"/>
                  <a:pt x="800184" y="2163148"/>
                </a:cubicBezTo>
                <a:lnTo>
                  <a:pt x="740198" y="2166408"/>
                </a:lnTo>
                <a:lnTo>
                  <a:pt x="660992" y="2163194"/>
                </a:lnTo>
                <a:cubicBezTo>
                  <a:pt x="630449" y="2161668"/>
                  <a:pt x="596334" y="2159826"/>
                  <a:pt x="560301" y="2158075"/>
                </a:cubicBezTo>
                <a:lnTo>
                  <a:pt x="534898" y="2157382"/>
                </a:lnTo>
                <a:lnTo>
                  <a:pt x="499019" y="2141063"/>
                </a:lnTo>
                <a:cubicBezTo>
                  <a:pt x="438468" y="2114218"/>
                  <a:pt x="396062" y="2097910"/>
                  <a:pt x="321037" y="2070725"/>
                </a:cubicBezTo>
                <a:cubicBezTo>
                  <a:pt x="296391" y="2082324"/>
                  <a:pt x="277786" y="2099842"/>
                  <a:pt x="262321" y="2116213"/>
                </a:cubicBezTo>
                <a:lnTo>
                  <a:pt x="250394" y="2129045"/>
                </a:lnTo>
                <a:lnTo>
                  <a:pt x="0" y="1485815"/>
                </a:lnTo>
                <a:lnTo>
                  <a:pt x="107485" y="784565"/>
                </a:lnTo>
                <a:lnTo>
                  <a:pt x="554895" y="240681"/>
                </a:lnTo>
                <a:lnTo>
                  <a:pt x="1222261" y="0"/>
                </a:lnTo>
                <a:lnTo>
                  <a:pt x="1930782" y="126878"/>
                </a:lnTo>
                <a:lnTo>
                  <a:pt x="2490662" y="587447"/>
                </a:lnTo>
                <a:lnTo>
                  <a:pt x="2751774" y="1258209"/>
                </a:lnTo>
                <a:lnTo>
                  <a:pt x="2644289" y="1959459"/>
                </a:lnTo>
                <a:lnTo>
                  <a:pt x="2474442" y="2165929"/>
                </a:lnTo>
                <a:lnTo>
                  <a:pt x="2423273" y="2163148"/>
                </a:lnTo>
                <a:cubicBezTo>
                  <a:pt x="2336166" y="2157953"/>
                  <a:pt x="2245919" y="2152396"/>
                  <a:pt x="2171739" y="2151913"/>
                </a:cubicBezTo>
                <a:cubicBezTo>
                  <a:pt x="2023381" y="2150947"/>
                  <a:pt x="1852791" y="2164477"/>
                  <a:pt x="1765806" y="2166411"/>
                </a:cubicBezTo>
                <a:cubicBezTo>
                  <a:pt x="1678819" y="2168343"/>
                  <a:pt x="1701532" y="2159645"/>
                  <a:pt x="1649824" y="2163510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3368D00-22AE-4815-978A-857FD9EBC654}"/>
              </a:ext>
            </a:extLst>
          </p:cNvPr>
          <p:cNvSpPr/>
          <p:nvPr/>
        </p:nvSpPr>
        <p:spPr>
          <a:xfrm rot="10800000">
            <a:off x="3024709" y="2715312"/>
            <a:ext cx="827077" cy="780160"/>
          </a:xfrm>
          <a:custGeom>
            <a:avLst/>
            <a:gdLst>
              <a:gd name="connsiteX0" fmla="*/ 972008 w 2052550"/>
              <a:gd name="connsiteY0" fmla="*/ 1936116 h 1936116"/>
              <a:gd name="connsiteX1" fmla="*/ 912022 w 2052550"/>
              <a:gd name="connsiteY1" fmla="*/ 1932856 h 1936116"/>
              <a:gd name="connsiteX2" fmla="*/ 660488 w 2052550"/>
              <a:gd name="connsiteY2" fmla="*/ 1921621 h 1936116"/>
              <a:gd name="connsiteX3" fmla="*/ 434506 w 2052550"/>
              <a:gd name="connsiteY3" fmla="*/ 1927782 h 1936116"/>
              <a:gd name="connsiteX4" fmla="*/ 379259 w 2052550"/>
              <a:gd name="connsiteY4" fmla="*/ 1930591 h 1936116"/>
              <a:gd name="connsiteX5" fmla="*/ 298343 w 2052550"/>
              <a:gd name="connsiteY5" fmla="*/ 1864027 h 1936116"/>
              <a:gd name="connsiteX6" fmla="*/ 0 w 2052550"/>
              <a:gd name="connsiteY6" fmla="*/ 1238526 h 1936116"/>
              <a:gd name="connsiteX7" fmla="*/ 43005 w 2052550"/>
              <a:gd name="connsiteY7" fmla="*/ 615660 h 1936116"/>
              <a:gd name="connsiteX8" fmla="*/ 415951 w 2052550"/>
              <a:gd name="connsiteY8" fmla="*/ 162296 h 1936116"/>
              <a:gd name="connsiteX9" fmla="*/ 1018836 w 2052550"/>
              <a:gd name="connsiteY9" fmla="*/ 0 h 1936116"/>
              <a:gd name="connsiteX10" fmla="*/ 1690126 w 2052550"/>
              <a:gd name="connsiteY10" fmla="*/ 172137 h 1936116"/>
              <a:gd name="connsiteX11" fmla="*/ 2042097 w 2052550"/>
              <a:gd name="connsiteY11" fmla="*/ 461676 h 1936116"/>
              <a:gd name="connsiteX12" fmla="*/ 2042295 w 2052550"/>
              <a:gd name="connsiteY12" fmla="*/ 492334 h 1936116"/>
              <a:gd name="connsiteX13" fmla="*/ 2046464 w 2052550"/>
              <a:gd name="connsiteY13" fmla="*/ 1379409 h 1936116"/>
              <a:gd name="connsiteX14" fmla="*/ 2049364 w 2052550"/>
              <a:gd name="connsiteY14" fmla="*/ 1422902 h 1936116"/>
              <a:gd name="connsiteX15" fmla="*/ 1936281 w 2052550"/>
              <a:gd name="connsiteY15" fmla="*/ 1533084 h 1936116"/>
              <a:gd name="connsiteX16" fmla="*/ 1736214 w 2052550"/>
              <a:gd name="connsiteY16" fmla="*/ 1715753 h 1936116"/>
              <a:gd name="connsiteX17" fmla="*/ 1594726 w 2052550"/>
              <a:gd name="connsiteY17" fmla="*/ 1906104 h 1936116"/>
              <a:gd name="connsiteX18" fmla="*/ 1577047 w 2052550"/>
              <a:gd name="connsiteY18" fmla="*/ 1929895 h 1936116"/>
              <a:gd name="connsiteX19" fmla="*/ 1545328 w 2052550"/>
              <a:gd name="connsiteY19" fmla="*/ 1928102 h 1936116"/>
              <a:gd name="connsiteX20" fmla="*/ 1542635 w 2052550"/>
              <a:gd name="connsiteY20" fmla="*/ 1927949 h 1936116"/>
              <a:gd name="connsiteX21" fmla="*/ 1536146 w 2052550"/>
              <a:gd name="connsiteY21" fmla="*/ 1924520 h 1936116"/>
              <a:gd name="connsiteX22" fmla="*/ 1536146 w 2052550"/>
              <a:gd name="connsiteY22" fmla="*/ 1924521 h 1936116"/>
              <a:gd name="connsiteX23" fmla="*/ 1536145 w 2052550"/>
              <a:gd name="connsiteY23" fmla="*/ 1924520 h 1936116"/>
              <a:gd name="connsiteX24" fmla="*/ 1525734 w 2052550"/>
              <a:gd name="connsiteY24" fmla="*/ 1926993 h 1936116"/>
              <a:gd name="connsiteX25" fmla="*/ 1498806 w 2052550"/>
              <a:gd name="connsiteY25" fmla="*/ 1925471 h 1936116"/>
              <a:gd name="connsiteX26" fmla="*/ 1491832 w 2052550"/>
              <a:gd name="connsiteY26" fmla="*/ 1925249 h 1936116"/>
              <a:gd name="connsiteX27" fmla="*/ 1489754 w 2052550"/>
              <a:gd name="connsiteY27" fmla="*/ 1924520 h 1936116"/>
              <a:gd name="connsiteX28" fmla="*/ 1476914 w 2052550"/>
              <a:gd name="connsiteY28" fmla="*/ 1913660 h 1936116"/>
              <a:gd name="connsiteX29" fmla="*/ 1471088 w 2052550"/>
              <a:gd name="connsiteY29" fmla="*/ 1908732 h 1936116"/>
              <a:gd name="connsiteX30" fmla="*/ 1423971 w 2052550"/>
              <a:gd name="connsiteY30" fmla="*/ 1861388 h 1936116"/>
              <a:gd name="connsiteX31" fmla="*/ 1410364 w 2052550"/>
              <a:gd name="connsiteY31" fmla="*/ 1852695 h 1936116"/>
              <a:gd name="connsiteX32" fmla="*/ 1391170 w 2052550"/>
              <a:gd name="connsiteY32" fmla="*/ 1840433 h 1936116"/>
              <a:gd name="connsiteX33" fmla="*/ 1213188 w 2052550"/>
              <a:gd name="connsiteY33" fmla="*/ 1910770 h 1936116"/>
              <a:gd name="connsiteX34" fmla="*/ 1177309 w 2052550"/>
              <a:gd name="connsiteY34" fmla="*/ 1927089 h 1936116"/>
              <a:gd name="connsiteX35" fmla="*/ 1151905 w 2052550"/>
              <a:gd name="connsiteY35" fmla="*/ 1927782 h 1936116"/>
              <a:gd name="connsiteX36" fmla="*/ 1078040 w 2052550"/>
              <a:gd name="connsiteY36" fmla="*/ 1931538 h 1936116"/>
              <a:gd name="connsiteX37" fmla="*/ 1051215 w 2052550"/>
              <a:gd name="connsiteY37" fmla="*/ 1932901 h 1936116"/>
              <a:gd name="connsiteX38" fmla="*/ 1017603 w 2052550"/>
              <a:gd name="connsiteY38" fmla="*/ 1934266 h 193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52550" h="1936116">
                <a:moveTo>
                  <a:pt x="972008" y="1936116"/>
                </a:moveTo>
                <a:lnTo>
                  <a:pt x="912022" y="1932856"/>
                </a:lnTo>
                <a:cubicBezTo>
                  <a:pt x="824915" y="1927661"/>
                  <a:pt x="734667" y="1922104"/>
                  <a:pt x="660488" y="1921621"/>
                </a:cubicBezTo>
                <a:cubicBezTo>
                  <a:pt x="586309" y="1921137"/>
                  <a:pt x="506572" y="1924279"/>
                  <a:pt x="434506" y="1927782"/>
                </a:cubicBezTo>
                <a:lnTo>
                  <a:pt x="379259" y="1930591"/>
                </a:lnTo>
                <a:lnTo>
                  <a:pt x="298343" y="1864027"/>
                </a:lnTo>
                <a:lnTo>
                  <a:pt x="0" y="1238526"/>
                </a:lnTo>
                <a:lnTo>
                  <a:pt x="43005" y="615660"/>
                </a:lnTo>
                <a:lnTo>
                  <a:pt x="415951" y="162296"/>
                </a:lnTo>
                <a:lnTo>
                  <a:pt x="1018836" y="0"/>
                </a:lnTo>
                <a:lnTo>
                  <a:pt x="1690126" y="172137"/>
                </a:lnTo>
                <a:lnTo>
                  <a:pt x="2042097" y="461676"/>
                </a:lnTo>
                <a:lnTo>
                  <a:pt x="2042295" y="492334"/>
                </a:lnTo>
                <a:cubicBezTo>
                  <a:pt x="2044530" y="842996"/>
                  <a:pt x="2046705" y="1230808"/>
                  <a:pt x="2046464" y="1379409"/>
                </a:cubicBezTo>
                <a:cubicBezTo>
                  <a:pt x="2047430" y="1393906"/>
                  <a:pt x="2057578" y="1405987"/>
                  <a:pt x="2049364" y="1422902"/>
                </a:cubicBezTo>
                <a:cubicBezTo>
                  <a:pt x="2041148" y="1439816"/>
                  <a:pt x="1988472" y="1484275"/>
                  <a:pt x="1936281" y="1533084"/>
                </a:cubicBezTo>
                <a:cubicBezTo>
                  <a:pt x="1884090" y="1581894"/>
                  <a:pt x="1798553" y="1646648"/>
                  <a:pt x="1736214" y="1715753"/>
                </a:cubicBezTo>
                <a:cubicBezTo>
                  <a:pt x="1689460" y="1767582"/>
                  <a:pt x="1633735" y="1852031"/>
                  <a:pt x="1594726" y="1906104"/>
                </a:cubicBezTo>
                <a:lnTo>
                  <a:pt x="1577047" y="1929895"/>
                </a:lnTo>
                <a:lnTo>
                  <a:pt x="1545328" y="1928102"/>
                </a:lnTo>
                <a:lnTo>
                  <a:pt x="1542635" y="1927949"/>
                </a:lnTo>
                <a:lnTo>
                  <a:pt x="1536146" y="1924520"/>
                </a:lnTo>
                <a:lnTo>
                  <a:pt x="1536146" y="1924521"/>
                </a:lnTo>
                <a:lnTo>
                  <a:pt x="1536145" y="1924520"/>
                </a:lnTo>
                <a:lnTo>
                  <a:pt x="1525734" y="1926993"/>
                </a:lnTo>
                <a:lnTo>
                  <a:pt x="1498806" y="1925471"/>
                </a:lnTo>
                <a:lnTo>
                  <a:pt x="1491832" y="1925249"/>
                </a:lnTo>
                <a:lnTo>
                  <a:pt x="1489754" y="1924520"/>
                </a:lnTo>
                <a:lnTo>
                  <a:pt x="1476914" y="1913660"/>
                </a:lnTo>
                <a:lnTo>
                  <a:pt x="1471088" y="1908732"/>
                </a:lnTo>
                <a:cubicBezTo>
                  <a:pt x="1458040" y="1895276"/>
                  <a:pt x="1443301" y="1877139"/>
                  <a:pt x="1423971" y="1861388"/>
                </a:cubicBezTo>
                <a:lnTo>
                  <a:pt x="1410364" y="1852695"/>
                </a:lnTo>
                <a:lnTo>
                  <a:pt x="1391170" y="1840433"/>
                </a:lnTo>
                <a:cubicBezTo>
                  <a:pt x="1316145" y="1867617"/>
                  <a:pt x="1273739" y="1883926"/>
                  <a:pt x="1213188" y="1910770"/>
                </a:cubicBezTo>
                <a:lnTo>
                  <a:pt x="1177309" y="1927089"/>
                </a:lnTo>
                <a:lnTo>
                  <a:pt x="1151905" y="1927782"/>
                </a:lnTo>
                <a:lnTo>
                  <a:pt x="1078040" y="1931538"/>
                </a:lnTo>
                <a:lnTo>
                  <a:pt x="1051215" y="1932901"/>
                </a:lnTo>
                <a:lnTo>
                  <a:pt x="1017603" y="1934266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80952F7-5601-47A7-8496-BED96035C530}"/>
              </a:ext>
            </a:extLst>
          </p:cNvPr>
          <p:cNvSpPr/>
          <p:nvPr/>
        </p:nvSpPr>
        <p:spPr>
          <a:xfrm rot="10800000">
            <a:off x="2719300" y="2726027"/>
            <a:ext cx="739570" cy="769441"/>
          </a:xfrm>
          <a:custGeom>
            <a:avLst/>
            <a:gdLst>
              <a:gd name="connsiteX0" fmla="*/ 1453959 w 1835384"/>
              <a:gd name="connsiteY0" fmla="*/ 1909516 h 1909516"/>
              <a:gd name="connsiteX1" fmla="*/ 753889 w 1835384"/>
              <a:gd name="connsiteY1" fmla="*/ 1821178 h 1909516"/>
              <a:gd name="connsiteX2" fmla="*/ 221665 w 1835384"/>
              <a:gd name="connsiteY2" fmla="*/ 1383360 h 1909516"/>
              <a:gd name="connsiteX3" fmla="*/ 0 w 1835384"/>
              <a:gd name="connsiteY3" fmla="*/ 713460 h 1909516"/>
              <a:gd name="connsiteX4" fmla="*/ 146298 w 1835384"/>
              <a:gd name="connsiteY4" fmla="*/ 0 h 1909516"/>
              <a:gd name="connsiteX5" fmla="*/ 756576 w 1835384"/>
              <a:gd name="connsiteY5" fmla="*/ 8352 h 1909516"/>
              <a:gd name="connsiteX6" fmla="*/ 807956 w 1835384"/>
              <a:gd name="connsiteY6" fmla="*/ 9055 h 1909516"/>
              <a:gd name="connsiteX7" fmla="*/ 1384960 w 1835384"/>
              <a:gd name="connsiteY7" fmla="*/ 9056 h 1909516"/>
              <a:gd name="connsiteX8" fmla="*/ 1469047 w 1835384"/>
              <a:gd name="connsiteY8" fmla="*/ 14854 h 1909516"/>
              <a:gd name="connsiteX9" fmla="*/ 1475315 w 1835384"/>
              <a:gd name="connsiteY9" fmla="*/ 14192 h 1909516"/>
              <a:gd name="connsiteX10" fmla="*/ 1480851 w 1835384"/>
              <a:gd name="connsiteY10" fmla="*/ 13608 h 1909516"/>
              <a:gd name="connsiteX11" fmla="*/ 1487714 w 1835384"/>
              <a:gd name="connsiteY11" fmla="*/ 10686 h 1909516"/>
              <a:gd name="connsiteX12" fmla="*/ 1489614 w 1835384"/>
              <a:gd name="connsiteY12" fmla="*/ 10667 h 1909516"/>
              <a:gd name="connsiteX13" fmla="*/ 1499017 w 1835384"/>
              <a:gd name="connsiteY13" fmla="*/ 10574 h 1909516"/>
              <a:gd name="connsiteX14" fmla="*/ 1524139 w 1835384"/>
              <a:gd name="connsiteY14" fmla="*/ 17755 h 1909516"/>
              <a:gd name="connsiteX15" fmla="*/ 1750301 w 1835384"/>
              <a:gd name="connsiteY15" fmla="*/ 113439 h 1909516"/>
              <a:gd name="connsiteX16" fmla="*/ 1787815 w 1835384"/>
              <a:gd name="connsiteY16" fmla="*/ 192995 h 1909516"/>
              <a:gd name="connsiteX17" fmla="*/ 1798601 w 1835384"/>
              <a:gd name="connsiteY17" fmla="*/ 210237 h 1909516"/>
              <a:gd name="connsiteX18" fmla="*/ 1797575 w 1835384"/>
              <a:gd name="connsiteY18" fmla="*/ 214922 h 1909516"/>
              <a:gd name="connsiteX19" fmla="*/ 1787428 w 1835384"/>
              <a:gd name="connsiteY19" fmla="*/ 274362 h 1909516"/>
              <a:gd name="connsiteX20" fmla="*/ 1808902 w 1835384"/>
              <a:gd name="connsiteY20" fmla="*/ 312872 h 1909516"/>
              <a:gd name="connsiteX21" fmla="*/ 1825736 w 1835384"/>
              <a:gd name="connsiteY21" fmla="*/ 338288 h 1909516"/>
              <a:gd name="connsiteX22" fmla="*/ 1828143 w 1835384"/>
              <a:gd name="connsiteY22" fmla="*/ 360905 h 1909516"/>
              <a:gd name="connsiteX23" fmla="*/ 1828589 w 1835384"/>
              <a:gd name="connsiteY23" fmla="*/ 707841 h 1909516"/>
              <a:gd name="connsiteX24" fmla="*/ 1830704 w 1835384"/>
              <a:gd name="connsiteY24" fmla="*/ 1007767 h 1909516"/>
              <a:gd name="connsiteX25" fmla="*/ 1831652 w 1835384"/>
              <a:gd name="connsiteY25" fmla="*/ 1147666 h 1909516"/>
              <a:gd name="connsiteX26" fmla="*/ 1831702 w 1835384"/>
              <a:gd name="connsiteY26" fmla="*/ 1155189 h 1909516"/>
              <a:gd name="connsiteX27" fmla="*/ 1832603 w 1835384"/>
              <a:gd name="connsiteY27" fmla="*/ 1292051 h 1909516"/>
              <a:gd name="connsiteX28" fmla="*/ 1832782 w 1835384"/>
              <a:gd name="connsiteY28" fmla="*/ 1319589 h 1909516"/>
              <a:gd name="connsiteX29" fmla="*/ 1833314 w 1835384"/>
              <a:gd name="connsiteY29" fmla="*/ 1403581 h 1909516"/>
              <a:gd name="connsiteX30" fmla="*/ 1834650 w 1835384"/>
              <a:gd name="connsiteY30" fmla="*/ 1621415 h 1909516"/>
              <a:gd name="connsiteX31" fmla="*/ 1834748 w 1835384"/>
              <a:gd name="connsiteY31" fmla="*/ 1637659 h 1909516"/>
              <a:gd name="connsiteX32" fmla="*/ 1835384 w 1835384"/>
              <a:gd name="connsiteY32" fmla="*/ 1749920 h 19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35384" h="1909516">
                <a:moveTo>
                  <a:pt x="1453959" y="1909516"/>
                </a:moveTo>
                <a:lnTo>
                  <a:pt x="753889" y="1821178"/>
                </a:lnTo>
                <a:lnTo>
                  <a:pt x="221665" y="1383360"/>
                </a:lnTo>
                <a:lnTo>
                  <a:pt x="0" y="713460"/>
                </a:lnTo>
                <a:lnTo>
                  <a:pt x="146298" y="0"/>
                </a:lnTo>
                <a:lnTo>
                  <a:pt x="756576" y="8352"/>
                </a:lnTo>
                <a:lnTo>
                  <a:pt x="807956" y="9055"/>
                </a:lnTo>
                <a:lnTo>
                  <a:pt x="1384960" y="9056"/>
                </a:lnTo>
                <a:lnTo>
                  <a:pt x="1469047" y="14854"/>
                </a:lnTo>
                <a:lnTo>
                  <a:pt x="1475315" y="14192"/>
                </a:lnTo>
                <a:lnTo>
                  <a:pt x="1480851" y="13608"/>
                </a:lnTo>
                <a:cubicBezTo>
                  <a:pt x="1483441" y="12664"/>
                  <a:pt x="1485208" y="11441"/>
                  <a:pt x="1487714" y="10686"/>
                </a:cubicBezTo>
                <a:lnTo>
                  <a:pt x="1489614" y="10667"/>
                </a:lnTo>
                <a:lnTo>
                  <a:pt x="1499017" y="10574"/>
                </a:lnTo>
                <a:cubicBezTo>
                  <a:pt x="1504567" y="11503"/>
                  <a:pt x="1512420" y="13647"/>
                  <a:pt x="1524139" y="17755"/>
                </a:cubicBezTo>
                <a:cubicBezTo>
                  <a:pt x="1571014" y="34184"/>
                  <a:pt x="1698110" y="86860"/>
                  <a:pt x="1750301" y="113439"/>
                </a:cubicBezTo>
                <a:cubicBezTo>
                  <a:pt x="1756101" y="139293"/>
                  <a:pt x="1771927" y="167321"/>
                  <a:pt x="1787815" y="192995"/>
                </a:cubicBezTo>
                <a:lnTo>
                  <a:pt x="1798601" y="210237"/>
                </a:lnTo>
                <a:lnTo>
                  <a:pt x="1797575" y="214922"/>
                </a:lnTo>
                <a:cubicBezTo>
                  <a:pt x="1801200" y="248025"/>
                  <a:pt x="1781628" y="252133"/>
                  <a:pt x="1787428" y="274362"/>
                </a:cubicBezTo>
                <a:cubicBezTo>
                  <a:pt x="1790326" y="285478"/>
                  <a:pt x="1799447" y="299432"/>
                  <a:pt x="1808902" y="312872"/>
                </a:cubicBezTo>
                <a:lnTo>
                  <a:pt x="1825736" y="338288"/>
                </a:lnTo>
                <a:lnTo>
                  <a:pt x="1828143" y="360905"/>
                </a:lnTo>
                <a:cubicBezTo>
                  <a:pt x="1837496" y="456802"/>
                  <a:pt x="1826474" y="423688"/>
                  <a:pt x="1828589" y="707841"/>
                </a:cubicBezTo>
                <a:cubicBezTo>
                  <a:pt x="1828589" y="707841"/>
                  <a:pt x="1829485" y="830307"/>
                  <a:pt x="1830704" y="1007767"/>
                </a:cubicBezTo>
                <a:lnTo>
                  <a:pt x="1831652" y="1147666"/>
                </a:lnTo>
                <a:lnTo>
                  <a:pt x="1831702" y="1155189"/>
                </a:lnTo>
                <a:lnTo>
                  <a:pt x="1832603" y="1292051"/>
                </a:lnTo>
                <a:lnTo>
                  <a:pt x="1832782" y="1319589"/>
                </a:lnTo>
                <a:lnTo>
                  <a:pt x="1833314" y="1403581"/>
                </a:lnTo>
                <a:lnTo>
                  <a:pt x="1834650" y="1621415"/>
                </a:lnTo>
                <a:lnTo>
                  <a:pt x="1834748" y="1637659"/>
                </a:lnTo>
                <a:lnTo>
                  <a:pt x="1835384" y="1749920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C51EADD-AED8-4CA6-A7CF-613A96866E35}"/>
              </a:ext>
            </a:extLst>
          </p:cNvPr>
          <p:cNvSpPr/>
          <p:nvPr/>
        </p:nvSpPr>
        <p:spPr>
          <a:xfrm>
            <a:off x="6284544" y="2631758"/>
            <a:ext cx="661337" cy="863713"/>
          </a:xfrm>
          <a:custGeom>
            <a:avLst/>
            <a:gdLst>
              <a:gd name="connsiteX0" fmla="*/ 184559 w 1491491"/>
              <a:gd name="connsiteY0" fmla="*/ 1947903 h 1947903"/>
              <a:gd name="connsiteX1" fmla="*/ 0 w 1491491"/>
              <a:gd name="connsiteY1" fmla="*/ 1924614 h 1947903"/>
              <a:gd name="connsiteX2" fmla="*/ 175 w 1491491"/>
              <a:gd name="connsiteY2" fmla="*/ 1886982 h 1947903"/>
              <a:gd name="connsiteX3" fmla="*/ 249 w 1491491"/>
              <a:gd name="connsiteY3" fmla="*/ 1872868 h 1947903"/>
              <a:gd name="connsiteX4" fmla="*/ 1051 w 1491491"/>
              <a:gd name="connsiteY4" fmla="*/ 1722994 h 1947903"/>
              <a:gd name="connsiteX5" fmla="*/ 1359 w 1491491"/>
              <a:gd name="connsiteY5" fmla="*/ 1668775 h 1947903"/>
              <a:gd name="connsiteX6" fmla="*/ 1822 w 1491491"/>
              <a:gd name="connsiteY6" fmla="*/ 1590556 h 1947903"/>
              <a:gd name="connsiteX7" fmla="*/ 2998 w 1491491"/>
              <a:gd name="connsiteY7" fmla="*/ 1398625 h 1947903"/>
              <a:gd name="connsiteX8" fmla="*/ 3421 w 1491491"/>
              <a:gd name="connsiteY8" fmla="*/ 1331554 h 1947903"/>
              <a:gd name="connsiteX9" fmla="*/ 3837 w 1491491"/>
              <a:gd name="connsiteY9" fmla="*/ 1267341 h 1947903"/>
              <a:gd name="connsiteX10" fmla="*/ 4594 w 1491491"/>
              <a:gd name="connsiteY10" fmla="*/ 1152674 h 1947903"/>
              <a:gd name="connsiteX11" fmla="*/ 4839 w 1491491"/>
              <a:gd name="connsiteY11" fmla="*/ 1115959 h 1947903"/>
              <a:gd name="connsiteX12" fmla="*/ 7718 w 1491491"/>
              <a:gd name="connsiteY12" fmla="*/ 703499 h 1947903"/>
              <a:gd name="connsiteX13" fmla="*/ 8164 w 1491491"/>
              <a:gd name="connsiteY13" fmla="*/ 356562 h 1947903"/>
              <a:gd name="connsiteX14" fmla="*/ 10572 w 1491491"/>
              <a:gd name="connsiteY14" fmla="*/ 333943 h 1947903"/>
              <a:gd name="connsiteX15" fmla="*/ 27406 w 1491491"/>
              <a:gd name="connsiteY15" fmla="*/ 308529 h 1947903"/>
              <a:gd name="connsiteX16" fmla="*/ 48881 w 1491491"/>
              <a:gd name="connsiteY16" fmla="*/ 270019 h 1947903"/>
              <a:gd name="connsiteX17" fmla="*/ 38732 w 1491491"/>
              <a:gd name="connsiteY17" fmla="*/ 210578 h 1947903"/>
              <a:gd name="connsiteX18" fmla="*/ 37706 w 1491491"/>
              <a:gd name="connsiteY18" fmla="*/ 205895 h 1947903"/>
              <a:gd name="connsiteX19" fmla="*/ 48493 w 1491491"/>
              <a:gd name="connsiteY19" fmla="*/ 188651 h 1947903"/>
              <a:gd name="connsiteX20" fmla="*/ 86005 w 1491491"/>
              <a:gd name="connsiteY20" fmla="*/ 109095 h 1947903"/>
              <a:gd name="connsiteX21" fmla="*/ 264395 w 1491491"/>
              <a:gd name="connsiteY21" fmla="*/ 31556 h 1947903"/>
              <a:gd name="connsiteX22" fmla="*/ 283528 w 1491491"/>
              <a:gd name="connsiteY22" fmla="*/ 24289 h 1947903"/>
              <a:gd name="connsiteX23" fmla="*/ 312168 w 1491491"/>
              <a:gd name="connsiteY23" fmla="*/ 13412 h 1947903"/>
              <a:gd name="connsiteX24" fmla="*/ 334340 w 1491491"/>
              <a:gd name="connsiteY24" fmla="*/ 7074 h 1947903"/>
              <a:gd name="connsiteX25" fmla="*/ 337289 w 1491491"/>
              <a:gd name="connsiteY25" fmla="*/ 6231 h 1947903"/>
              <a:gd name="connsiteX26" fmla="*/ 348593 w 1491491"/>
              <a:gd name="connsiteY26" fmla="*/ 6344 h 1947903"/>
              <a:gd name="connsiteX27" fmla="*/ 367258 w 1491491"/>
              <a:gd name="connsiteY27" fmla="*/ 10511 h 1947903"/>
              <a:gd name="connsiteX28" fmla="*/ 451345 w 1491491"/>
              <a:gd name="connsiteY28" fmla="*/ 4713 h 1947903"/>
              <a:gd name="connsiteX29" fmla="*/ 1028350 w 1491491"/>
              <a:gd name="connsiteY29" fmla="*/ 4713 h 1947903"/>
              <a:gd name="connsiteX30" fmla="*/ 1351278 w 1491491"/>
              <a:gd name="connsiteY30" fmla="*/ 293 h 1947903"/>
              <a:gd name="connsiteX31" fmla="*/ 1372648 w 1491491"/>
              <a:gd name="connsiteY31" fmla="*/ 0 h 1947903"/>
              <a:gd name="connsiteX32" fmla="*/ 1491491 w 1491491"/>
              <a:gd name="connsiteY32" fmla="*/ 359159 h 1947903"/>
              <a:gd name="connsiteX33" fmla="*/ 1343339 w 1491491"/>
              <a:gd name="connsiteY33" fmla="*/ 1081660 h 1947903"/>
              <a:gd name="connsiteX34" fmla="*/ 864935 w 1491491"/>
              <a:gd name="connsiteY34" fmla="*/ 1663221 h 194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91491" h="1947903">
                <a:moveTo>
                  <a:pt x="184559" y="1947903"/>
                </a:moveTo>
                <a:lnTo>
                  <a:pt x="0" y="1924614"/>
                </a:lnTo>
                <a:lnTo>
                  <a:pt x="175" y="1886982"/>
                </a:lnTo>
                <a:lnTo>
                  <a:pt x="249" y="1872868"/>
                </a:lnTo>
                <a:lnTo>
                  <a:pt x="1051" y="1722994"/>
                </a:lnTo>
                <a:lnTo>
                  <a:pt x="1359" y="1668775"/>
                </a:lnTo>
                <a:lnTo>
                  <a:pt x="1822" y="1590556"/>
                </a:lnTo>
                <a:lnTo>
                  <a:pt x="2998" y="1398625"/>
                </a:lnTo>
                <a:lnTo>
                  <a:pt x="3421" y="1331554"/>
                </a:lnTo>
                <a:lnTo>
                  <a:pt x="3837" y="1267341"/>
                </a:lnTo>
                <a:lnTo>
                  <a:pt x="4594" y="1152674"/>
                </a:lnTo>
                <a:lnTo>
                  <a:pt x="4839" y="1115959"/>
                </a:lnTo>
                <a:cubicBezTo>
                  <a:pt x="6427" y="879849"/>
                  <a:pt x="7718" y="703499"/>
                  <a:pt x="7718" y="703499"/>
                </a:cubicBezTo>
                <a:cubicBezTo>
                  <a:pt x="9832" y="419346"/>
                  <a:pt x="-1188" y="452459"/>
                  <a:pt x="8164" y="356562"/>
                </a:cubicBezTo>
                <a:lnTo>
                  <a:pt x="10572" y="333943"/>
                </a:lnTo>
                <a:lnTo>
                  <a:pt x="27406" y="308529"/>
                </a:lnTo>
                <a:cubicBezTo>
                  <a:pt x="36859" y="295089"/>
                  <a:pt x="45981" y="281134"/>
                  <a:pt x="48881" y="270019"/>
                </a:cubicBezTo>
                <a:cubicBezTo>
                  <a:pt x="54679" y="247789"/>
                  <a:pt x="35107" y="243682"/>
                  <a:pt x="38732" y="210578"/>
                </a:cubicBezTo>
                <a:lnTo>
                  <a:pt x="37706" y="205895"/>
                </a:lnTo>
                <a:lnTo>
                  <a:pt x="48493" y="188651"/>
                </a:lnTo>
                <a:cubicBezTo>
                  <a:pt x="64380" y="162978"/>
                  <a:pt x="80207" y="134950"/>
                  <a:pt x="86005" y="109095"/>
                </a:cubicBezTo>
                <a:cubicBezTo>
                  <a:pt x="125149" y="89161"/>
                  <a:pt x="206426" y="54548"/>
                  <a:pt x="264395" y="31556"/>
                </a:cubicBezTo>
                <a:lnTo>
                  <a:pt x="283528" y="24289"/>
                </a:lnTo>
                <a:lnTo>
                  <a:pt x="312168" y="13412"/>
                </a:lnTo>
                <a:lnTo>
                  <a:pt x="334340" y="7074"/>
                </a:lnTo>
                <a:lnTo>
                  <a:pt x="337289" y="6231"/>
                </a:lnTo>
                <a:lnTo>
                  <a:pt x="348593" y="6344"/>
                </a:lnTo>
                <a:cubicBezTo>
                  <a:pt x="353606" y="7853"/>
                  <a:pt x="355660" y="11236"/>
                  <a:pt x="367258" y="10511"/>
                </a:cubicBezTo>
                <a:lnTo>
                  <a:pt x="451345" y="4713"/>
                </a:lnTo>
                <a:lnTo>
                  <a:pt x="1028350" y="4713"/>
                </a:lnTo>
                <a:lnTo>
                  <a:pt x="1351278" y="293"/>
                </a:lnTo>
                <a:lnTo>
                  <a:pt x="1372648" y="0"/>
                </a:lnTo>
                <a:lnTo>
                  <a:pt x="1491491" y="359159"/>
                </a:lnTo>
                <a:lnTo>
                  <a:pt x="1343339" y="1081660"/>
                </a:lnTo>
                <a:lnTo>
                  <a:pt x="864935" y="1663221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A69CF52-F8DB-43ED-B6D5-D43C5E6C1ED3}"/>
              </a:ext>
            </a:extLst>
          </p:cNvPr>
          <p:cNvSpPr/>
          <p:nvPr/>
        </p:nvSpPr>
        <p:spPr>
          <a:xfrm>
            <a:off x="6427069" y="2622001"/>
            <a:ext cx="738463" cy="873469"/>
          </a:xfrm>
          <a:custGeom>
            <a:avLst/>
            <a:gdLst>
              <a:gd name="connsiteX0" fmla="*/ 1079347 w 1665432"/>
              <a:gd name="connsiteY0" fmla="*/ 1969906 h 1969906"/>
              <a:gd name="connsiteX1" fmla="*/ 1000141 w 1665432"/>
              <a:gd name="connsiteY1" fmla="*/ 1966691 h 1969906"/>
              <a:gd name="connsiteX2" fmla="*/ 899450 w 1665432"/>
              <a:gd name="connsiteY2" fmla="*/ 1961572 h 1969906"/>
              <a:gd name="connsiteX3" fmla="*/ 874047 w 1665432"/>
              <a:gd name="connsiteY3" fmla="*/ 1960879 h 1969906"/>
              <a:gd name="connsiteX4" fmla="*/ 850200 w 1665432"/>
              <a:gd name="connsiteY4" fmla="*/ 1950033 h 1969906"/>
              <a:gd name="connsiteX5" fmla="*/ 838168 w 1665432"/>
              <a:gd name="connsiteY5" fmla="*/ 1944560 h 1969906"/>
              <a:gd name="connsiteX6" fmla="*/ 798515 w 1665432"/>
              <a:gd name="connsiteY6" fmla="*/ 1927933 h 1969906"/>
              <a:gd name="connsiteX7" fmla="*/ 754605 w 1665432"/>
              <a:gd name="connsiteY7" fmla="*/ 1909519 h 1969906"/>
              <a:gd name="connsiteX8" fmla="*/ 660186 w 1665432"/>
              <a:gd name="connsiteY8" fmla="*/ 1874223 h 1969906"/>
              <a:gd name="connsiteX9" fmla="*/ 561601 w 1665432"/>
              <a:gd name="connsiteY9" fmla="*/ 1958310 h 1969906"/>
              <a:gd name="connsiteX10" fmla="*/ 559523 w 1665432"/>
              <a:gd name="connsiteY10" fmla="*/ 1959039 h 1969906"/>
              <a:gd name="connsiteX11" fmla="*/ 552550 w 1665432"/>
              <a:gd name="connsiteY11" fmla="*/ 1959261 h 1969906"/>
              <a:gd name="connsiteX12" fmla="*/ 525621 w 1665432"/>
              <a:gd name="connsiteY12" fmla="*/ 1960784 h 1969906"/>
              <a:gd name="connsiteX13" fmla="*/ 515209 w 1665432"/>
              <a:gd name="connsiteY13" fmla="*/ 1958310 h 1969906"/>
              <a:gd name="connsiteX14" fmla="*/ 508721 w 1665432"/>
              <a:gd name="connsiteY14" fmla="*/ 1961739 h 1969906"/>
              <a:gd name="connsiteX15" fmla="*/ 474309 w 1665432"/>
              <a:gd name="connsiteY15" fmla="*/ 1963685 h 1969906"/>
              <a:gd name="connsiteX16" fmla="*/ 468558 w 1665432"/>
              <a:gd name="connsiteY16" fmla="*/ 1955946 h 1969906"/>
              <a:gd name="connsiteX17" fmla="*/ 456630 w 1665432"/>
              <a:gd name="connsiteY17" fmla="*/ 1939894 h 1969906"/>
              <a:gd name="connsiteX18" fmla="*/ 388791 w 1665432"/>
              <a:gd name="connsiteY18" fmla="*/ 1843877 h 1969906"/>
              <a:gd name="connsiteX19" fmla="*/ 373529 w 1665432"/>
              <a:gd name="connsiteY19" fmla="*/ 1823286 h 1969906"/>
              <a:gd name="connsiteX20" fmla="*/ 351488 w 1665432"/>
              <a:gd name="connsiteY20" fmla="*/ 1793547 h 1969906"/>
              <a:gd name="connsiteX21" fmla="*/ 315143 w 1665432"/>
              <a:gd name="connsiteY21" fmla="*/ 1749543 h 1969906"/>
              <a:gd name="connsiteX22" fmla="*/ 211303 w 1665432"/>
              <a:gd name="connsiteY22" fmla="*/ 1650597 h 1969906"/>
              <a:gd name="connsiteX23" fmla="*/ 189652 w 1665432"/>
              <a:gd name="connsiteY23" fmla="*/ 1632048 h 1969906"/>
              <a:gd name="connsiteX24" fmla="*/ 159588 w 1665432"/>
              <a:gd name="connsiteY24" fmla="*/ 1606290 h 1969906"/>
              <a:gd name="connsiteX25" fmla="*/ 115075 w 1665432"/>
              <a:gd name="connsiteY25" fmla="*/ 1566874 h 1969906"/>
              <a:gd name="connsiteX26" fmla="*/ 76465 w 1665432"/>
              <a:gd name="connsiteY26" fmla="*/ 1531426 h 1969906"/>
              <a:gd name="connsiteX27" fmla="*/ 42042 w 1665432"/>
              <a:gd name="connsiteY27" fmla="*/ 1499822 h 1969906"/>
              <a:gd name="connsiteX28" fmla="*/ 15788 w 1665432"/>
              <a:gd name="connsiteY28" fmla="*/ 1474179 h 1969906"/>
              <a:gd name="connsiteX29" fmla="*/ 1993 w 1665432"/>
              <a:gd name="connsiteY29" fmla="*/ 1456691 h 1969906"/>
              <a:gd name="connsiteX30" fmla="*/ 0 w 1665432"/>
              <a:gd name="connsiteY30" fmla="*/ 1434039 h 1969906"/>
              <a:gd name="connsiteX31" fmla="*/ 4893 w 1665432"/>
              <a:gd name="connsiteY31" fmla="*/ 1413199 h 1969906"/>
              <a:gd name="connsiteX32" fmla="*/ 4909 w 1665432"/>
              <a:gd name="connsiteY32" fmla="*/ 1352915 h 1969906"/>
              <a:gd name="connsiteX33" fmla="*/ 4947 w 1665432"/>
              <a:gd name="connsiteY33" fmla="*/ 1332591 h 1969906"/>
              <a:gd name="connsiteX34" fmla="*/ 5095 w 1665432"/>
              <a:gd name="connsiteY34" fmla="*/ 1274275 h 1969906"/>
              <a:gd name="connsiteX35" fmla="*/ 5166 w 1665432"/>
              <a:gd name="connsiteY35" fmla="*/ 1251090 h 1969906"/>
              <a:gd name="connsiteX36" fmla="*/ 5516 w 1665432"/>
              <a:gd name="connsiteY36" fmla="*/ 1159680 h 1969906"/>
              <a:gd name="connsiteX37" fmla="*/ 5523 w 1665432"/>
              <a:gd name="connsiteY37" fmla="*/ 1158195 h 1969906"/>
              <a:gd name="connsiteX38" fmla="*/ 6269 w 1665432"/>
              <a:gd name="connsiteY38" fmla="*/ 1003195 h 1969906"/>
              <a:gd name="connsiteX39" fmla="*/ 6493 w 1665432"/>
              <a:gd name="connsiteY39" fmla="*/ 960548 h 1969906"/>
              <a:gd name="connsiteX40" fmla="*/ 7413 w 1665432"/>
              <a:gd name="connsiteY40" fmla="*/ 795259 h 1969906"/>
              <a:gd name="connsiteX41" fmla="*/ 7433 w 1665432"/>
              <a:gd name="connsiteY41" fmla="*/ 791768 h 1969906"/>
              <a:gd name="connsiteX42" fmla="*/ 8929 w 1665432"/>
              <a:gd name="connsiteY42" fmla="*/ 547561 h 1969906"/>
              <a:gd name="connsiteX43" fmla="*/ 9825 w 1665432"/>
              <a:gd name="connsiteY43" fmla="*/ 407994 h 1969906"/>
              <a:gd name="connsiteX44" fmla="*/ 9897 w 1665432"/>
              <a:gd name="connsiteY44" fmla="*/ 396908 h 1969906"/>
              <a:gd name="connsiteX45" fmla="*/ 10006 w 1665432"/>
              <a:gd name="connsiteY45" fmla="*/ 380525 h 1969906"/>
              <a:gd name="connsiteX46" fmla="*/ 10942 w 1665432"/>
              <a:gd name="connsiteY46" fmla="*/ 240465 h 1969906"/>
              <a:gd name="connsiteX47" fmla="*/ 11463 w 1665432"/>
              <a:gd name="connsiteY47" fmla="*/ 163853 h 1969906"/>
              <a:gd name="connsiteX48" fmla="*/ 11485 w 1665432"/>
              <a:gd name="connsiteY48" fmla="*/ 160583 h 1969906"/>
              <a:gd name="connsiteX49" fmla="*/ 12164 w 1665432"/>
              <a:gd name="connsiteY49" fmla="*/ 62540 h 1969906"/>
              <a:gd name="connsiteX50" fmla="*/ 12195 w 1665432"/>
              <a:gd name="connsiteY50" fmla="*/ 58221 h 1969906"/>
              <a:gd name="connsiteX51" fmla="*/ 135919 w 1665432"/>
              <a:gd name="connsiteY51" fmla="*/ 0 h 1969906"/>
              <a:gd name="connsiteX52" fmla="*/ 901292 w 1665432"/>
              <a:gd name="connsiteY52" fmla="*/ 57768 h 1969906"/>
              <a:gd name="connsiteX53" fmla="*/ 1461172 w 1665432"/>
              <a:gd name="connsiteY53" fmla="*/ 518337 h 1969906"/>
              <a:gd name="connsiteX54" fmla="*/ 1665432 w 1665432"/>
              <a:gd name="connsiteY54" fmla="*/ 1258209 h 1969906"/>
              <a:gd name="connsiteX55" fmla="*/ 1490182 w 1665432"/>
              <a:gd name="connsiteY55" fmla="*/ 1956794 h 1969906"/>
              <a:gd name="connsiteX56" fmla="*/ 1390868 w 1665432"/>
              <a:gd name="connsiteY56" fmla="*/ 1955410 h 1969906"/>
              <a:gd name="connsiteX57" fmla="*/ 1139333 w 1665432"/>
              <a:gd name="connsiteY57" fmla="*/ 1966646 h 19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65432" h="1969906">
                <a:moveTo>
                  <a:pt x="1079347" y="1969906"/>
                </a:moveTo>
                <a:lnTo>
                  <a:pt x="1000141" y="1966691"/>
                </a:lnTo>
                <a:cubicBezTo>
                  <a:pt x="969598" y="1965166"/>
                  <a:pt x="935483" y="1963323"/>
                  <a:pt x="899450" y="1961572"/>
                </a:cubicBezTo>
                <a:lnTo>
                  <a:pt x="874047" y="1960879"/>
                </a:lnTo>
                <a:lnTo>
                  <a:pt x="850200" y="1950033"/>
                </a:lnTo>
                <a:lnTo>
                  <a:pt x="838168" y="1944560"/>
                </a:lnTo>
                <a:lnTo>
                  <a:pt x="798515" y="1927933"/>
                </a:lnTo>
                <a:lnTo>
                  <a:pt x="754605" y="1909519"/>
                </a:lnTo>
                <a:cubicBezTo>
                  <a:pt x="727056" y="1898688"/>
                  <a:pt x="697698" y="1887815"/>
                  <a:pt x="660186" y="1874223"/>
                </a:cubicBezTo>
                <a:cubicBezTo>
                  <a:pt x="610894" y="1897421"/>
                  <a:pt x="585765" y="1944295"/>
                  <a:pt x="561601" y="1958310"/>
                </a:cubicBezTo>
                <a:lnTo>
                  <a:pt x="559523" y="1959039"/>
                </a:lnTo>
                <a:lnTo>
                  <a:pt x="552550" y="1959261"/>
                </a:lnTo>
                <a:lnTo>
                  <a:pt x="525621" y="1960784"/>
                </a:lnTo>
                <a:lnTo>
                  <a:pt x="515209" y="1958310"/>
                </a:lnTo>
                <a:lnTo>
                  <a:pt x="508721" y="1961739"/>
                </a:lnTo>
                <a:lnTo>
                  <a:pt x="474309" y="1963685"/>
                </a:lnTo>
                <a:lnTo>
                  <a:pt x="468558" y="1955946"/>
                </a:lnTo>
                <a:lnTo>
                  <a:pt x="456630" y="1939894"/>
                </a:lnTo>
                <a:cubicBezTo>
                  <a:pt x="437126" y="1912858"/>
                  <a:pt x="413443" y="1878227"/>
                  <a:pt x="388791" y="1843877"/>
                </a:cubicBezTo>
                <a:lnTo>
                  <a:pt x="373529" y="1823286"/>
                </a:lnTo>
                <a:lnTo>
                  <a:pt x="351488" y="1793547"/>
                </a:lnTo>
                <a:cubicBezTo>
                  <a:pt x="339080" y="1777496"/>
                  <a:pt x="326831" y="1762500"/>
                  <a:pt x="315143" y="1749543"/>
                </a:cubicBezTo>
                <a:cubicBezTo>
                  <a:pt x="283972" y="1714991"/>
                  <a:pt x="247003" y="1681526"/>
                  <a:pt x="211303" y="1650597"/>
                </a:cubicBezTo>
                <a:lnTo>
                  <a:pt x="189652" y="1632048"/>
                </a:lnTo>
                <a:lnTo>
                  <a:pt x="159588" y="1606290"/>
                </a:lnTo>
                <a:cubicBezTo>
                  <a:pt x="143255" y="1592275"/>
                  <a:pt x="128123" y="1579076"/>
                  <a:pt x="115075" y="1566874"/>
                </a:cubicBezTo>
                <a:lnTo>
                  <a:pt x="76465" y="1531426"/>
                </a:lnTo>
                <a:lnTo>
                  <a:pt x="42042" y="1499822"/>
                </a:lnTo>
                <a:cubicBezTo>
                  <a:pt x="31683" y="1490157"/>
                  <a:pt x="22697" y="1481488"/>
                  <a:pt x="15788" y="1474179"/>
                </a:cubicBezTo>
                <a:lnTo>
                  <a:pt x="1993" y="1456691"/>
                </a:lnTo>
                <a:lnTo>
                  <a:pt x="0" y="1434039"/>
                </a:lnTo>
                <a:cubicBezTo>
                  <a:pt x="1631" y="1427093"/>
                  <a:pt x="4410" y="1420448"/>
                  <a:pt x="4893" y="1413199"/>
                </a:cubicBezTo>
                <a:lnTo>
                  <a:pt x="4909" y="1352915"/>
                </a:lnTo>
                <a:lnTo>
                  <a:pt x="4947" y="1332591"/>
                </a:lnTo>
                <a:lnTo>
                  <a:pt x="5095" y="1274275"/>
                </a:lnTo>
                <a:lnTo>
                  <a:pt x="5166" y="1251090"/>
                </a:lnTo>
                <a:lnTo>
                  <a:pt x="5516" y="1159680"/>
                </a:lnTo>
                <a:lnTo>
                  <a:pt x="5523" y="1158195"/>
                </a:lnTo>
                <a:lnTo>
                  <a:pt x="6269" y="1003195"/>
                </a:lnTo>
                <a:lnTo>
                  <a:pt x="6493" y="960548"/>
                </a:lnTo>
                <a:lnTo>
                  <a:pt x="7413" y="795259"/>
                </a:lnTo>
                <a:lnTo>
                  <a:pt x="7433" y="791768"/>
                </a:lnTo>
                <a:lnTo>
                  <a:pt x="8929" y="547561"/>
                </a:lnTo>
                <a:lnTo>
                  <a:pt x="9825" y="407994"/>
                </a:lnTo>
                <a:lnTo>
                  <a:pt x="9897" y="396908"/>
                </a:lnTo>
                <a:lnTo>
                  <a:pt x="10006" y="380525"/>
                </a:lnTo>
                <a:lnTo>
                  <a:pt x="10942" y="240465"/>
                </a:lnTo>
                <a:lnTo>
                  <a:pt x="11463" y="163853"/>
                </a:lnTo>
                <a:lnTo>
                  <a:pt x="11485" y="160583"/>
                </a:lnTo>
                <a:lnTo>
                  <a:pt x="12164" y="62540"/>
                </a:lnTo>
                <a:lnTo>
                  <a:pt x="12195" y="58221"/>
                </a:lnTo>
                <a:lnTo>
                  <a:pt x="135919" y="0"/>
                </a:lnTo>
                <a:lnTo>
                  <a:pt x="901292" y="57768"/>
                </a:lnTo>
                <a:lnTo>
                  <a:pt x="1461172" y="518337"/>
                </a:lnTo>
                <a:lnTo>
                  <a:pt x="1665432" y="1258209"/>
                </a:lnTo>
                <a:lnTo>
                  <a:pt x="1490182" y="1956794"/>
                </a:lnTo>
                <a:lnTo>
                  <a:pt x="1390868" y="1955410"/>
                </a:lnTo>
                <a:cubicBezTo>
                  <a:pt x="1316688" y="1955894"/>
                  <a:pt x="1226440" y="1961451"/>
                  <a:pt x="1139333" y="1966646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5A80BEB-E41B-4300-8D61-CFF7A018D89A}"/>
              </a:ext>
            </a:extLst>
          </p:cNvPr>
          <p:cNvSpPr/>
          <p:nvPr/>
        </p:nvSpPr>
        <p:spPr>
          <a:xfrm>
            <a:off x="6646720" y="2609337"/>
            <a:ext cx="1224197" cy="886133"/>
          </a:xfrm>
          <a:custGeom>
            <a:avLst/>
            <a:gdLst>
              <a:gd name="connsiteX0" fmla="*/ 1453959 w 2760891"/>
              <a:gd name="connsiteY0" fmla="*/ 1998466 h 1998466"/>
              <a:gd name="connsiteX1" fmla="*/ 753889 w 2760891"/>
              <a:gd name="connsiteY1" fmla="*/ 1910128 h 1998466"/>
              <a:gd name="connsiteX2" fmla="*/ 221665 w 2760891"/>
              <a:gd name="connsiteY2" fmla="*/ 1472310 h 1998466"/>
              <a:gd name="connsiteX3" fmla="*/ 0 w 2760891"/>
              <a:gd name="connsiteY3" fmla="*/ 802410 h 1998466"/>
              <a:gd name="connsiteX4" fmla="*/ 148152 w 2760891"/>
              <a:gd name="connsiteY4" fmla="*/ 79910 h 1998466"/>
              <a:gd name="connsiteX5" fmla="*/ 203568 w 2760891"/>
              <a:gd name="connsiteY5" fmla="*/ 12545 h 1998466"/>
              <a:gd name="connsiteX6" fmla="*/ 711312 w 2760891"/>
              <a:gd name="connsiteY6" fmla="*/ 12545 h 1998466"/>
              <a:gd name="connsiteX7" fmla="*/ 1627966 w 2760891"/>
              <a:gd name="connsiteY7" fmla="*/ 0 h 1998466"/>
              <a:gd name="connsiteX8" fmla="*/ 2544618 w 2760891"/>
              <a:gd name="connsiteY8" fmla="*/ 12545 h 1998466"/>
              <a:gd name="connsiteX9" fmla="*/ 2629467 w 2760891"/>
              <a:gd name="connsiteY9" fmla="*/ 12545 h 1998466"/>
              <a:gd name="connsiteX10" fmla="*/ 2760891 w 2760891"/>
              <a:gd name="connsiteY10" fmla="*/ 409722 h 1998466"/>
              <a:gd name="connsiteX11" fmla="*/ 2612739 w 2760891"/>
              <a:gd name="connsiteY11" fmla="*/ 1132222 h 1998466"/>
              <a:gd name="connsiteX12" fmla="*/ 2134335 w 2760891"/>
              <a:gd name="connsiteY12" fmla="*/ 1713784 h 199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0891" h="1998466">
                <a:moveTo>
                  <a:pt x="1453959" y="1998466"/>
                </a:moveTo>
                <a:lnTo>
                  <a:pt x="753889" y="1910128"/>
                </a:lnTo>
                <a:lnTo>
                  <a:pt x="221665" y="1472310"/>
                </a:lnTo>
                <a:lnTo>
                  <a:pt x="0" y="802410"/>
                </a:lnTo>
                <a:lnTo>
                  <a:pt x="148152" y="79910"/>
                </a:lnTo>
                <a:lnTo>
                  <a:pt x="203568" y="12545"/>
                </a:lnTo>
                <a:lnTo>
                  <a:pt x="711312" y="12545"/>
                </a:lnTo>
                <a:lnTo>
                  <a:pt x="1627966" y="0"/>
                </a:lnTo>
                <a:lnTo>
                  <a:pt x="2544618" y="12545"/>
                </a:lnTo>
                <a:lnTo>
                  <a:pt x="2629467" y="12545"/>
                </a:lnTo>
                <a:lnTo>
                  <a:pt x="2760891" y="409722"/>
                </a:lnTo>
                <a:lnTo>
                  <a:pt x="2612739" y="1132222"/>
                </a:lnTo>
                <a:lnTo>
                  <a:pt x="2134335" y="1713784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954153A-DAF9-42D3-B732-D8993CBCEFA3}"/>
              </a:ext>
            </a:extLst>
          </p:cNvPr>
          <p:cNvSpPr/>
          <p:nvPr/>
        </p:nvSpPr>
        <p:spPr>
          <a:xfrm>
            <a:off x="7352105" y="2534307"/>
            <a:ext cx="1220155" cy="961163"/>
          </a:xfrm>
          <a:custGeom>
            <a:avLst/>
            <a:gdLst>
              <a:gd name="connsiteX0" fmla="*/ 1611729 w 2751774"/>
              <a:gd name="connsiteY0" fmla="*/ 2167678 h 2167678"/>
              <a:gd name="connsiteX1" fmla="*/ 1573634 w 2751774"/>
              <a:gd name="connsiteY1" fmla="*/ 2163510 h 2167678"/>
              <a:gd name="connsiteX2" fmla="*/ 1457653 w 2751774"/>
              <a:gd name="connsiteY2" fmla="*/ 2166410 h 2167678"/>
              <a:gd name="connsiteX3" fmla="*/ 1051718 w 2751774"/>
              <a:gd name="connsiteY3" fmla="*/ 2151912 h 2167678"/>
              <a:gd name="connsiteX4" fmla="*/ 800184 w 2751774"/>
              <a:gd name="connsiteY4" fmla="*/ 2163148 h 2167678"/>
              <a:gd name="connsiteX5" fmla="*/ 740198 w 2751774"/>
              <a:gd name="connsiteY5" fmla="*/ 2166408 h 2167678"/>
              <a:gd name="connsiteX6" fmla="*/ 660992 w 2751774"/>
              <a:gd name="connsiteY6" fmla="*/ 2163194 h 2167678"/>
              <a:gd name="connsiteX7" fmla="*/ 560301 w 2751774"/>
              <a:gd name="connsiteY7" fmla="*/ 2158075 h 2167678"/>
              <a:gd name="connsiteX8" fmla="*/ 534898 w 2751774"/>
              <a:gd name="connsiteY8" fmla="*/ 2157382 h 2167678"/>
              <a:gd name="connsiteX9" fmla="*/ 499019 w 2751774"/>
              <a:gd name="connsiteY9" fmla="*/ 2141063 h 2167678"/>
              <a:gd name="connsiteX10" fmla="*/ 321037 w 2751774"/>
              <a:gd name="connsiteY10" fmla="*/ 2070725 h 2167678"/>
              <a:gd name="connsiteX11" fmla="*/ 262321 w 2751774"/>
              <a:gd name="connsiteY11" fmla="*/ 2116213 h 2167678"/>
              <a:gd name="connsiteX12" fmla="*/ 250394 w 2751774"/>
              <a:gd name="connsiteY12" fmla="*/ 2129045 h 2167678"/>
              <a:gd name="connsiteX13" fmla="*/ 0 w 2751774"/>
              <a:gd name="connsiteY13" fmla="*/ 1485815 h 2167678"/>
              <a:gd name="connsiteX14" fmla="*/ 107485 w 2751774"/>
              <a:gd name="connsiteY14" fmla="*/ 784565 h 2167678"/>
              <a:gd name="connsiteX15" fmla="*/ 554895 w 2751774"/>
              <a:gd name="connsiteY15" fmla="*/ 240681 h 2167678"/>
              <a:gd name="connsiteX16" fmla="*/ 1222261 w 2751774"/>
              <a:gd name="connsiteY16" fmla="*/ 0 h 2167678"/>
              <a:gd name="connsiteX17" fmla="*/ 1930782 w 2751774"/>
              <a:gd name="connsiteY17" fmla="*/ 126878 h 2167678"/>
              <a:gd name="connsiteX18" fmla="*/ 2490662 w 2751774"/>
              <a:gd name="connsiteY18" fmla="*/ 587447 h 2167678"/>
              <a:gd name="connsiteX19" fmla="*/ 2751774 w 2751774"/>
              <a:gd name="connsiteY19" fmla="*/ 1258209 h 2167678"/>
              <a:gd name="connsiteX20" fmla="*/ 2644289 w 2751774"/>
              <a:gd name="connsiteY20" fmla="*/ 1959459 h 2167678"/>
              <a:gd name="connsiteX21" fmla="*/ 2474442 w 2751774"/>
              <a:gd name="connsiteY21" fmla="*/ 2165929 h 2167678"/>
              <a:gd name="connsiteX22" fmla="*/ 2423273 w 2751774"/>
              <a:gd name="connsiteY22" fmla="*/ 2163148 h 2167678"/>
              <a:gd name="connsiteX23" fmla="*/ 2171739 w 2751774"/>
              <a:gd name="connsiteY23" fmla="*/ 2151913 h 2167678"/>
              <a:gd name="connsiteX24" fmla="*/ 1765806 w 2751774"/>
              <a:gd name="connsiteY24" fmla="*/ 2166411 h 2167678"/>
              <a:gd name="connsiteX25" fmla="*/ 1649824 w 2751774"/>
              <a:gd name="connsiteY25" fmla="*/ 2163510 h 216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51774" h="2167678">
                <a:moveTo>
                  <a:pt x="1611729" y="2167678"/>
                </a:moveTo>
                <a:lnTo>
                  <a:pt x="1573634" y="2163510"/>
                </a:lnTo>
                <a:cubicBezTo>
                  <a:pt x="1521925" y="2159644"/>
                  <a:pt x="1544638" y="2168344"/>
                  <a:pt x="1457653" y="2166410"/>
                </a:cubicBezTo>
                <a:cubicBezTo>
                  <a:pt x="1370666" y="2164478"/>
                  <a:pt x="1200077" y="2150947"/>
                  <a:pt x="1051718" y="2151912"/>
                </a:cubicBezTo>
                <a:cubicBezTo>
                  <a:pt x="977539" y="2152396"/>
                  <a:pt x="887291" y="2157953"/>
                  <a:pt x="800184" y="2163148"/>
                </a:cubicBezTo>
                <a:lnTo>
                  <a:pt x="740198" y="2166408"/>
                </a:lnTo>
                <a:lnTo>
                  <a:pt x="660992" y="2163194"/>
                </a:lnTo>
                <a:cubicBezTo>
                  <a:pt x="630449" y="2161668"/>
                  <a:pt x="596334" y="2159826"/>
                  <a:pt x="560301" y="2158075"/>
                </a:cubicBezTo>
                <a:lnTo>
                  <a:pt x="534898" y="2157382"/>
                </a:lnTo>
                <a:lnTo>
                  <a:pt x="499019" y="2141063"/>
                </a:lnTo>
                <a:cubicBezTo>
                  <a:pt x="438468" y="2114218"/>
                  <a:pt x="396062" y="2097910"/>
                  <a:pt x="321037" y="2070725"/>
                </a:cubicBezTo>
                <a:cubicBezTo>
                  <a:pt x="296391" y="2082324"/>
                  <a:pt x="277786" y="2099842"/>
                  <a:pt x="262321" y="2116213"/>
                </a:cubicBezTo>
                <a:lnTo>
                  <a:pt x="250394" y="2129045"/>
                </a:lnTo>
                <a:lnTo>
                  <a:pt x="0" y="1485815"/>
                </a:lnTo>
                <a:lnTo>
                  <a:pt x="107485" y="784565"/>
                </a:lnTo>
                <a:lnTo>
                  <a:pt x="554895" y="240681"/>
                </a:lnTo>
                <a:lnTo>
                  <a:pt x="1222261" y="0"/>
                </a:lnTo>
                <a:lnTo>
                  <a:pt x="1930782" y="126878"/>
                </a:lnTo>
                <a:lnTo>
                  <a:pt x="2490662" y="587447"/>
                </a:lnTo>
                <a:lnTo>
                  <a:pt x="2751774" y="1258209"/>
                </a:lnTo>
                <a:lnTo>
                  <a:pt x="2644289" y="1959459"/>
                </a:lnTo>
                <a:lnTo>
                  <a:pt x="2474442" y="2165929"/>
                </a:lnTo>
                <a:lnTo>
                  <a:pt x="2423273" y="2163148"/>
                </a:lnTo>
                <a:cubicBezTo>
                  <a:pt x="2336166" y="2157953"/>
                  <a:pt x="2245919" y="2152396"/>
                  <a:pt x="2171739" y="2151913"/>
                </a:cubicBezTo>
                <a:cubicBezTo>
                  <a:pt x="2023381" y="2150947"/>
                  <a:pt x="1852791" y="2164477"/>
                  <a:pt x="1765806" y="2166411"/>
                </a:cubicBezTo>
                <a:cubicBezTo>
                  <a:pt x="1678819" y="2168343"/>
                  <a:pt x="1701532" y="2159645"/>
                  <a:pt x="1649824" y="2163510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463C239-C082-4542-90C0-2419CA709514}"/>
              </a:ext>
            </a:extLst>
          </p:cNvPr>
          <p:cNvSpPr/>
          <p:nvPr/>
        </p:nvSpPr>
        <p:spPr>
          <a:xfrm>
            <a:off x="8053448" y="2636983"/>
            <a:ext cx="910114" cy="858487"/>
          </a:xfrm>
          <a:custGeom>
            <a:avLst/>
            <a:gdLst>
              <a:gd name="connsiteX0" fmla="*/ 972008 w 2052550"/>
              <a:gd name="connsiteY0" fmla="*/ 1936116 h 1936116"/>
              <a:gd name="connsiteX1" fmla="*/ 912022 w 2052550"/>
              <a:gd name="connsiteY1" fmla="*/ 1932856 h 1936116"/>
              <a:gd name="connsiteX2" fmla="*/ 660488 w 2052550"/>
              <a:gd name="connsiteY2" fmla="*/ 1921621 h 1936116"/>
              <a:gd name="connsiteX3" fmla="*/ 434506 w 2052550"/>
              <a:gd name="connsiteY3" fmla="*/ 1927782 h 1936116"/>
              <a:gd name="connsiteX4" fmla="*/ 379259 w 2052550"/>
              <a:gd name="connsiteY4" fmla="*/ 1930591 h 1936116"/>
              <a:gd name="connsiteX5" fmla="*/ 298343 w 2052550"/>
              <a:gd name="connsiteY5" fmla="*/ 1864027 h 1936116"/>
              <a:gd name="connsiteX6" fmla="*/ 0 w 2052550"/>
              <a:gd name="connsiteY6" fmla="*/ 1238526 h 1936116"/>
              <a:gd name="connsiteX7" fmla="*/ 43005 w 2052550"/>
              <a:gd name="connsiteY7" fmla="*/ 615660 h 1936116"/>
              <a:gd name="connsiteX8" fmla="*/ 415951 w 2052550"/>
              <a:gd name="connsiteY8" fmla="*/ 162296 h 1936116"/>
              <a:gd name="connsiteX9" fmla="*/ 1018836 w 2052550"/>
              <a:gd name="connsiteY9" fmla="*/ 0 h 1936116"/>
              <a:gd name="connsiteX10" fmla="*/ 1690126 w 2052550"/>
              <a:gd name="connsiteY10" fmla="*/ 172137 h 1936116"/>
              <a:gd name="connsiteX11" fmla="*/ 2042097 w 2052550"/>
              <a:gd name="connsiteY11" fmla="*/ 461676 h 1936116"/>
              <a:gd name="connsiteX12" fmla="*/ 2042295 w 2052550"/>
              <a:gd name="connsiteY12" fmla="*/ 492334 h 1936116"/>
              <a:gd name="connsiteX13" fmla="*/ 2046464 w 2052550"/>
              <a:gd name="connsiteY13" fmla="*/ 1379409 h 1936116"/>
              <a:gd name="connsiteX14" fmla="*/ 2049364 w 2052550"/>
              <a:gd name="connsiteY14" fmla="*/ 1422902 h 1936116"/>
              <a:gd name="connsiteX15" fmla="*/ 1936281 w 2052550"/>
              <a:gd name="connsiteY15" fmla="*/ 1533084 h 1936116"/>
              <a:gd name="connsiteX16" fmla="*/ 1736214 w 2052550"/>
              <a:gd name="connsiteY16" fmla="*/ 1715753 h 1936116"/>
              <a:gd name="connsiteX17" fmla="*/ 1594726 w 2052550"/>
              <a:gd name="connsiteY17" fmla="*/ 1906104 h 1936116"/>
              <a:gd name="connsiteX18" fmla="*/ 1577047 w 2052550"/>
              <a:gd name="connsiteY18" fmla="*/ 1929895 h 1936116"/>
              <a:gd name="connsiteX19" fmla="*/ 1545328 w 2052550"/>
              <a:gd name="connsiteY19" fmla="*/ 1928102 h 1936116"/>
              <a:gd name="connsiteX20" fmla="*/ 1542635 w 2052550"/>
              <a:gd name="connsiteY20" fmla="*/ 1927949 h 1936116"/>
              <a:gd name="connsiteX21" fmla="*/ 1536146 w 2052550"/>
              <a:gd name="connsiteY21" fmla="*/ 1924520 h 1936116"/>
              <a:gd name="connsiteX22" fmla="*/ 1536146 w 2052550"/>
              <a:gd name="connsiteY22" fmla="*/ 1924521 h 1936116"/>
              <a:gd name="connsiteX23" fmla="*/ 1536145 w 2052550"/>
              <a:gd name="connsiteY23" fmla="*/ 1924520 h 1936116"/>
              <a:gd name="connsiteX24" fmla="*/ 1525734 w 2052550"/>
              <a:gd name="connsiteY24" fmla="*/ 1926993 h 1936116"/>
              <a:gd name="connsiteX25" fmla="*/ 1498806 w 2052550"/>
              <a:gd name="connsiteY25" fmla="*/ 1925471 h 1936116"/>
              <a:gd name="connsiteX26" fmla="*/ 1491832 w 2052550"/>
              <a:gd name="connsiteY26" fmla="*/ 1925249 h 1936116"/>
              <a:gd name="connsiteX27" fmla="*/ 1489754 w 2052550"/>
              <a:gd name="connsiteY27" fmla="*/ 1924520 h 1936116"/>
              <a:gd name="connsiteX28" fmla="*/ 1476914 w 2052550"/>
              <a:gd name="connsiteY28" fmla="*/ 1913660 h 1936116"/>
              <a:gd name="connsiteX29" fmla="*/ 1471088 w 2052550"/>
              <a:gd name="connsiteY29" fmla="*/ 1908732 h 1936116"/>
              <a:gd name="connsiteX30" fmla="*/ 1423971 w 2052550"/>
              <a:gd name="connsiteY30" fmla="*/ 1861388 h 1936116"/>
              <a:gd name="connsiteX31" fmla="*/ 1410364 w 2052550"/>
              <a:gd name="connsiteY31" fmla="*/ 1852695 h 1936116"/>
              <a:gd name="connsiteX32" fmla="*/ 1391170 w 2052550"/>
              <a:gd name="connsiteY32" fmla="*/ 1840433 h 1936116"/>
              <a:gd name="connsiteX33" fmla="*/ 1213188 w 2052550"/>
              <a:gd name="connsiteY33" fmla="*/ 1910770 h 1936116"/>
              <a:gd name="connsiteX34" fmla="*/ 1177309 w 2052550"/>
              <a:gd name="connsiteY34" fmla="*/ 1927089 h 1936116"/>
              <a:gd name="connsiteX35" fmla="*/ 1151905 w 2052550"/>
              <a:gd name="connsiteY35" fmla="*/ 1927782 h 1936116"/>
              <a:gd name="connsiteX36" fmla="*/ 1078040 w 2052550"/>
              <a:gd name="connsiteY36" fmla="*/ 1931538 h 1936116"/>
              <a:gd name="connsiteX37" fmla="*/ 1051215 w 2052550"/>
              <a:gd name="connsiteY37" fmla="*/ 1932901 h 1936116"/>
              <a:gd name="connsiteX38" fmla="*/ 1017603 w 2052550"/>
              <a:gd name="connsiteY38" fmla="*/ 1934266 h 193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52550" h="1936116">
                <a:moveTo>
                  <a:pt x="972008" y="1936116"/>
                </a:moveTo>
                <a:lnTo>
                  <a:pt x="912022" y="1932856"/>
                </a:lnTo>
                <a:cubicBezTo>
                  <a:pt x="824915" y="1927661"/>
                  <a:pt x="734667" y="1922104"/>
                  <a:pt x="660488" y="1921621"/>
                </a:cubicBezTo>
                <a:cubicBezTo>
                  <a:pt x="586309" y="1921137"/>
                  <a:pt x="506572" y="1924279"/>
                  <a:pt x="434506" y="1927782"/>
                </a:cubicBezTo>
                <a:lnTo>
                  <a:pt x="379259" y="1930591"/>
                </a:lnTo>
                <a:lnTo>
                  <a:pt x="298343" y="1864027"/>
                </a:lnTo>
                <a:lnTo>
                  <a:pt x="0" y="1238526"/>
                </a:lnTo>
                <a:lnTo>
                  <a:pt x="43005" y="615660"/>
                </a:lnTo>
                <a:lnTo>
                  <a:pt x="415951" y="162296"/>
                </a:lnTo>
                <a:lnTo>
                  <a:pt x="1018836" y="0"/>
                </a:lnTo>
                <a:lnTo>
                  <a:pt x="1690126" y="172137"/>
                </a:lnTo>
                <a:lnTo>
                  <a:pt x="2042097" y="461676"/>
                </a:lnTo>
                <a:lnTo>
                  <a:pt x="2042295" y="492334"/>
                </a:lnTo>
                <a:cubicBezTo>
                  <a:pt x="2044530" y="842996"/>
                  <a:pt x="2046705" y="1230808"/>
                  <a:pt x="2046464" y="1379409"/>
                </a:cubicBezTo>
                <a:cubicBezTo>
                  <a:pt x="2047430" y="1393906"/>
                  <a:pt x="2057578" y="1405987"/>
                  <a:pt x="2049364" y="1422902"/>
                </a:cubicBezTo>
                <a:cubicBezTo>
                  <a:pt x="2041148" y="1439816"/>
                  <a:pt x="1988472" y="1484275"/>
                  <a:pt x="1936281" y="1533084"/>
                </a:cubicBezTo>
                <a:cubicBezTo>
                  <a:pt x="1884090" y="1581894"/>
                  <a:pt x="1798553" y="1646648"/>
                  <a:pt x="1736214" y="1715753"/>
                </a:cubicBezTo>
                <a:cubicBezTo>
                  <a:pt x="1689460" y="1767582"/>
                  <a:pt x="1633735" y="1852031"/>
                  <a:pt x="1594726" y="1906104"/>
                </a:cubicBezTo>
                <a:lnTo>
                  <a:pt x="1577047" y="1929895"/>
                </a:lnTo>
                <a:lnTo>
                  <a:pt x="1545328" y="1928102"/>
                </a:lnTo>
                <a:lnTo>
                  <a:pt x="1542635" y="1927949"/>
                </a:lnTo>
                <a:lnTo>
                  <a:pt x="1536146" y="1924520"/>
                </a:lnTo>
                <a:lnTo>
                  <a:pt x="1536146" y="1924521"/>
                </a:lnTo>
                <a:lnTo>
                  <a:pt x="1536145" y="1924520"/>
                </a:lnTo>
                <a:lnTo>
                  <a:pt x="1525734" y="1926993"/>
                </a:lnTo>
                <a:lnTo>
                  <a:pt x="1498806" y="1925471"/>
                </a:lnTo>
                <a:lnTo>
                  <a:pt x="1491832" y="1925249"/>
                </a:lnTo>
                <a:lnTo>
                  <a:pt x="1489754" y="1924520"/>
                </a:lnTo>
                <a:lnTo>
                  <a:pt x="1476914" y="1913660"/>
                </a:lnTo>
                <a:lnTo>
                  <a:pt x="1471088" y="1908732"/>
                </a:lnTo>
                <a:cubicBezTo>
                  <a:pt x="1458040" y="1895276"/>
                  <a:pt x="1443301" y="1877139"/>
                  <a:pt x="1423971" y="1861388"/>
                </a:cubicBezTo>
                <a:lnTo>
                  <a:pt x="1410364" y="1852695"/>
                </a:lnTo>
                <a:lnTo>
                  <a:pt x="1391170" y="1840433"/>
                </a:lnTo>
                <a:cubicBezTo>
                  <a:pt x="1316145" y="1867617"/>
                  <a:pt x="1273739" y="1883926"/>
                  <a:pt x="1213188" y="1910770"/>
                </a:cubicBezTo>
                <a:lnTo>
                  <a:pt x="1177309" y="1927089"/>
                </a:lnTo>
                <a:lnTo>
                  <a:pt x="1151905" y="1927782"/>
                </a:lnTo>
                <a:lnTo>
                  <a:pt x="1078040" y="1931538"/>
                </a:lnTo>
                <a:lnTo>
                  <a:pt x="1051215" y="1932901"/>
                </a:lnTo>
                <a:lnTo>
                  <a:pt x="1017603" y="1934266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B5E26A9-A78A-4146-8495-AE6FD0AF6C1A}"/>
              </a:ext>
            </a:extLst>
          </p:cNvPr>
          <p:cNvSpPr/>
          <p:nvPr/>
        </p:nvSpPr>
        <p:spPr>
          <a:xfrm>
            <a:off x="8444749" y="2648778"/>
            <a:ext cx="813822" cy="846692"/>
          </a:xfrm>
          <a:custGeom>
            <a:avLst/>
            <a:gdLst>
              <a:gd name="connsiteX0" fmla="*/ 1453959 w 1835384"/>
              <a:gd name="connsiteY0" fmla="*/ 1909516 h 1909516"/>
              <a:gd name="connsiteX1" fmla="*/ 753889 w 1835384"/>
              <a:gd name="connsiteY1" fmla="*/ 1821178 h 1909516"/>
              <a:gd name="connsiteX2" fmla="*/ 221665 w 1835384"/>
              <a:gd name="connsiteY2" fmla="*/ 1383360 h 1909516"/>
              <a:gd name="connsiteX3" fmla="*/ 0 w 1835384"/>
              <a:gd name="connsiteY3" fmla="*/ 713460 h 1909516"/>
              <a:gd name="connsiteX4" fmla="*/ 146298 w 1835384"/>
              <a:gd name="connsiteY4" fmla="*/ 0 h 1909516"/>
              <a:gd name="connsiteX5" fmla="*/ 756576 w 1835384"/>
              <a:gd name="connsiteY5" fmla="*/ 8352 h 1909516"/>
              <a:gd name="connsiteX6" fmla="*/ 807956 w 1835384"/>
              <a:gd name="connsiteY6" fmla="*/ 9055 h 1909516"/>
              <a:gd name="connsiteX7" fmla="*/ 1384960 w 1835384"/>
              <a:gd name="connsiteY7" fmla="*/ 9056 h 1909516"/>
              <a:gd name="connsiteX8" fmla="*/ 1469047 w 1835384"/>
              <a:gd name="connsiteY8" fmla="*/ 14854 h 1909516"/>
              <a:gd name="connsiteX9" fmla="*/ 1475315 w 1835384"/>
              <a:gd name="connsiteY9" fmla="*/ 14192 h 1909516"/>
              <a:gd name="connsiteX10" fmla="*/ 1480851 w 1835384"/>
              <a:gd name="connsiteY10" fmla="*/ 13608 h 1909516"/>
              <a:gd name="connsiteX11" fmla="*/ 1487714 w 1835384"/>
              <a:gd name="connsiteY11" fmla="*/ 10686 h 1909516"/>
              <a:gd name="connsiteX12" fmla="*/ 1489614 w 1835384"/>
              <a:gd name="connsiteY12" fmla="*/ 10667 h 1909516"/>
              <a:gd name="connsiteX13" fmla="*/ 1499017 w 1835384"/>
              <a:gd name="connsiteY13" fmla="*/ 10574 h 1909516"/>
              <a:gd name="connsiteX14" fmla="*/ 1524139 w 1835384"/>
              <a:gd name="connsiteY14" fmla="*/ 17755 h 1909516"/>
              <a:gd name="connsiteX15" fmla="*/ 1750301 w 1835384"/>
              <a:gd name="connsiteY15" fmla="*/ 113439 h 1909516"/>
              <a:gd name="connsiteX16" fmla="*/ 1787815 w 1835384"/>
              <a:gd name="connsiteY16" fmla="*/ 192995 h 1909516"/>
              <a:gd name="connsiteX17" fmla="*/ 1798601 w 1835384"/>
              <a:gd name="connsiteY17" fmla="*/ 210237 h 1909516"/>
              <a:gd name="connsiteX18" fmla="*/ 1797575 w 1835384"/>
              <a:gd name="connsiteY18" fmla="*/ 214922 h 1909516"/>
              <a:gd name="connsiteX19" fmla="*/ 1787428 w 1835384"/>
              <a:gd name="connsiteY19" fmla="*/ 274362 h 1909516"/>
              <a:gd name="connsiteX20" fmla="*/ 1808902 w 1835384"/>
              <a:gd name="connsiteY20" fmla="*/ 312872 h 1909516"/>
              <a:gd name="connsiteX21" fmla="*/ 1825736 w 1835384"/>
              <a:gd name="connsiteY21" fmla="*/ 338288 h 1909516"/>
              <a:gd name="connsiteX22" fmla="*/ 1828143 w 1835384"/>
              <a:gd name="connsiteY22" fmla="*/ 360905 h 1909516"/>
              <a:gd name="connsiteX23" fmla="*/ 1828589 w 1835384"/>
              <a:gd name="connsiteY23" fmla="*/ 707841 h 1909516"/>
              <a:gd name="connsiteX24" fmla="*/ 1830704 w 1835384"/>
              <a:gd name="connsiteY24" fmla="*/ 1007767 h 1909516"/>
              <a:gd name="connsiteX25" fmla="*/ 1831652 w 1835384"/>
              <a:gd name="connsiteY25" fmla="*/ 1147666 h 1909516"/>
              <a:gd name="connsiteX26" fmla="*/ 1831702 w 1835384"/>
              <a:gd name="connsiteY26" fmla="*/ 1155189 h 1909516"/>
              <a:gd name="connsiteX27" fmla="*/ 1832603 w 1835384"/>
              <a:gd name="connsiteY27" fmla="*/ 1292051 h 1909516"/>
              <a:gd name="connsiteX28" fmla="*/ 1832782 w 1835384"/>
              <a:gd name="connsiteY28" fmla="*/ 1319589 h 1909516"/>
              <a:gd name="connsiteX29" fmla="*/ 1833314 w 1835384"/>
              <a:gd name="connsiteY29" fmla="*/ 1403581 h 1909516"/>
              <a:gd name="connsiteX30" fmla="*/ 1834650 w 1835384"/>
              <a:gd name="connsiteY30" fmla="*/ 1621415 h 1909516"/>
              <a:gd name="connsiteX31" fmla="*/ 1834748 w 1835384"/>
              <a:gd name="connsiteY31" fmla="*/ 1637659 h 1909516"/>
              <a:gd name="connsiteX32" fmla="*/ 1835384 w 1835384"/>
              <a:gd name="connsiteY32" fmla="*/ 1749920 h 19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35384" h="1909516">
                <a:moveTo>
                  <a:pt x="1453959" y="1909516"/>
                </a:moveTo>
                <a:lnTo>
                  <a:pt x="753889" y="1821178"/>
                </a:lnTo>
                <a:lnTo>
                  <a:pt x="221665" y="1383360"/>
                </a:lnTo>
                <a:lnTo>
                  <a:pt x="0" y="713460"/>
                </a:lnTo>
                <a:lnTo>
                  <a:pt x="146298" y="0"/>
                </a:lnTo>
                <a:lnTo>
                  <a:pt x="756576" y="8352"/>
                </a:lnTo>
                <a:lnTo>
                  <a:pt x="807956" y="9055"/>
                </a:lnTo>
                <a:lnTo>
                  <a:pt x="1384960" y="9056"/>
                </a:lnTo>
                <a:lnTo>
                  <a:pt x="1469047" y="14854"/>
                </a:lnTo>
                <a:lnTo>
                  <a:pt x="1475315" y="14192"/>
                </a:lnTo>
                <a:lnTo>
                  <a:pt x="1480851" y="13608"/>
                </a:lnTo>
                <a:cubicBezTo>
                  <a:pt x="1483441" y="12664"/>
                  <a:pt x="1485208" y="11441"/>
                  <a:pt x="1487714" y="10686"/>
                </a:cubicBezTo>
                <a:lnTo>
                  <a:pt x="1489614" y="10667"/>
                </a:lnTo>
                <a:lnTo>
                  <a:pt x="1499017" y="10574"/>
                </a:lnTo>
                <a:cubicBezTo>
                  <a:pt x="1504567" y="11503"/>
                  <a:pt x="1512420" y="13647"/>
                  <a:pt x="1524139" y="17755"/>
                </a:cubicBezTo>
                <a:cubicBezTo>
                  <a:pt x="1571014" y="34184"/>
                  <a:pt x="1698110" y="86860"/>
                  <a:pt x="1750301" y="113439"/>
                </a:cubicBezTo>
                <a:cubicBezTo>
                  <a:pt x="1756101" y="139293"/>
                  <a:pt x="1771927" y="167321"/>
                  <a:pt x="1787815" y="192995"/>
                </a:cubicBezTo>
                <a:lnTo>
                  <a:pt x="1798601" y="210237"/>
                </a:lnTo>
                <a:lnTo>
                  <a:pt x="1797575" y="214922"/>
                </a:lnTo>
                <a:cubicBezTo>
                  <a:pt x="1801200" y="248025"/>
                  <a:pt x="1781628" y="252133"/>
                  <a:pt x="1787428" y="274362"/>
                </a:cubicBezTo>
                <a:cubicBezTo>
                  <a:pt x="1790326" y="285478"/>
                  <a:pt x="1799447" y="299432"/>
                  <a:pt x="1808902" y="312872"/>
                </a:cubicBezTo>
                <a:lnTo>
                  <a:pt x="1825736" y="338288"/>
                </a:lnTo>
                <a:lnTo>
                  <a:pt x="1828143" y="360905"/>
                </a:lnTo>
                <a:cubicBezTo>
                  <a:pt x="1837496" y="456802"/>
                  <a:pt x="1826474" y="423688"/>
                  <a:pt x="1828589" y="707841"/>
                </a:cubicBezTo>
                <a:cubicBezTo>
                  <a:pt x="1828589" y="707841"/>
                  <a:pt x="1829485" y="830307"/>
                  <a:pt x="1830704" y="1007767"/>
                </a:cubicBezTo>
                <a:lnTo>
                  <a:pt x="1831652" y="1147666"/>
                </a:lnTo>
                <a:lnTo>
                  <a:pt x="1831702" y="1155189"/>
                </a:lnTo>
                <a:lnTo>
                  <a:pt x="1832603" y="1292051"/>
                </a:lnTo>
                <a:lnTo>
                  <a:pt x="1832782" y="1319589"/>
                </a:lnTo>
                <a:lnTo>
                  <a:pt x="1833314" y="1403581"/>
                </a:lnTo>
                <a:lnTo>
                  <a:pt x="1834650" y="1621415"/>
                </a:lnTo>
                <a:lnTo>
                  <a:pt x="1834748" y="1637659"/>
                </a:lnTo>
                <a:lnTo>
                  <a:pt x="1835384" y="1749920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F14BA97-ECB9-429F-9F6B-E31DE8647B97}"/>
              </a:ext>
            </a:extLst>
          </p:cNvPr>
          <p:cNvSpPr/>
          <p:nvPr/>
        </p:nvSpPr>
        <p:spPr>
          <a:xfrm rot="10800000" flipV="1">
            <a:off x="7866045" y="3427843"/>
            <a:ext cx="3904144" cy="2820557"/>
          </a:xfrm>
          <a:custGeom>
            <a:avLst/>
            <a:gdLst>
              <a:gd name="connsiteX0" fmla="*/ 1895712 w 3791423"/>
              <a:gd name="connsiteY0" fmla="*/ 0 h 2739122"/>
              <a:gd name="connsiteX1" fmla="*/ 1005524 w 3791423"/>
              <a:gd name="connsiteY1" fmla="*/ 12183 h 2739122"/>
              <a:gd name="connsiteX2" fmla="*/ 445178 w 3791423"/>
              <a:gd name="connsiteY2" fmla="*/ 12183 h 2739122"/>
              <a:gd name="connsiteX3" fmla="*/ 363519 w 3791423"/>
              <a:gd name="connsiteY3" fmla="*/ 17814 h 2739122"/>
              <a:gd name="connsiteX4" fmla="*/ 310019 w 3791423"/>
              <a:gd name="connsiteY4" fmla="*/ 20631 h 2739122"/>
              <a:gd name="connsiteX5" fmla="*/ 90385 w 3791423"/>
              <a:gd name="connsiteY5" fmla="*/ 113552 h 2739122"/>
              <a:gd name="connsiteX6" fmla="*/ 53956 w 3791423"/>
              <a:gd name="connsiteY6" fmla="*/ 190811 h 2739122"/>
              <a:gd name="connsiteX7" fmla="*/ 43480 w 3791423"/>
              <a:gd name="connsiteY7" fmla="*/ 207557 h 2739122"/>
              <a:gd name="connsiteX8" fmla="*/ 44476 w 3791423"/>
              <a:gd name="connsiteY8" fmla="*/ 212105 h 2739122"/>
              <a:gd name="connsiteX9" fmla="*/ 54332 w 3791423"/>
              <a:gd name="connsiteY9" fmla="*/ 269830 h 2739122"/>
              <a:gd name="connsiteX10" fmla="*/ 33477 w 3791423"/>
              <a:gd name="connsiteY10" fmla="*/ 307228 h 2739122"/>
              <a:gd name="connsiteX11" fmla="*/ 17129 w 3791423"/>
              <a:gd name="connsiteY11" fmla="*/ 331908 h 2739122"/>
              <a:gd name="connsiteX12" fmla="*/ 14791 w 3791423"/>
              <a:gd name="connsiteY12" fmla="*/ 353874 h 2739122"/>
              <a:gd name="connsiteX13" fmla="*/ 14358 w 3791423"/>
              <a:gd name="connsiteY13" fmla="*/ 690794 h 2739122"/>
              <a:gd name="connsiteX14" fmla="*/ 5911 w 3791423"/>
              <a:gd name="connsiteY14" fmla="*/ 2197254 h 2739122"/>
              <a:gd name="connsiteX15" fmla="*/ 3095 w 3791423"/>
              <a:gd name="connsiteY15" fmla="*/ 2239491 h 2739122"/>
              <a:gd name="connsiteX16" fmla="*/ 112912 w 3791423"/>
              <a:gd name="connsiteY16" fmla="*/ 2346492 h 2739122"/>
              <a:gd name="connsiteX17" fmla="*/ 307203 w 3791423"/>
              <a:gd name="connsiteY17" fmla="*/ 2523888 h 2739122"/>
              <a:gd name="connsiteX18" fmla="*/ 444605 w 3791423"/>
              <a:gd name="connsiteY18" fmla="*/ 2708742 h 2739122"/>
              <a:gd name="connsiteX19" fmla="*/ 461774 w 3791423"/>
              <a:gd name="connsiteY19" fmla="*/ 2731847 h 2739122"/>
              <a:gd name="connsiteX20" fmla="*/ 495193 w 3791423"/>
              <a:gd name="connsiteY20" fmla="*/ 2729957 h 2739122"/>
              <a:gd name="connsiteX21" fmla="*/ 501494 w 3791423"/>
              <a:gd name="connsiteY21" fmla="*/ 2726627 h 2739122"/>
              <a:gd name="connsiteX22" fmla="*/ 511605 w 3791423"/>
              <a:gd name="connsiteY22" fmla="*/ 2729029 h 2739122"/>
              <a:gd name="connsiteX23" fmla="*/ 537756 w 3791423"/>
              <a:gd name="connsiteY23" fmla="*/ 2727551 h 2739122"/>
              <a:gd name="connsiteX24" fmla="*/ 544529 w 3791423"/>
              <a:gd name="connsiteY24" fmla="*/ 2727335 h 2739122"/>
              <a:gd name="connsiteX25" fmla="*/ 546547 w 3791423"/>
              <a:gd name="connsiteY25" fmla="*/ 2726627 h 2739122"/>
              <a:gd name="connsiteX26" fmla="*/ 642285 w 3791423"/>
              <a:gd name="connsiteY26" fmla="*/ 2644968 h 2739122"/>
              <a:gd name="connsiteX27" fmla="*/ 815128 w 3791423"/>
              <a:gd name="connsiteY27" fmla="*/ 2713274 h 2739122"/>
              <a:gd name="connsiteX28" fmla="*/ 849971 w 3791423"/>
              <a:gd name="connsiteY28" fmla="*/ 2729122 h 2739122"/>
              <a:gd name="connsiteX29" fmla="*/ 874641 w 3791423"/>
              <a:gd name="connsiteY29" fmla="*/ 2729795 h 2739122"/>
              <a:gd name="connsiteX30" fmla="*/ 972425 w 3791423"/>
              <a:gd name="connsiteY30" fmla="*/ 2734766 h 2739122"/>
              <a:gd name="connsiteX31" fmla="*/ 1049344 w 3791423"/>
              <a:gd name="connsiteY31" fmla="*/ 2737888 h 2739122"/>
              <a:gd name="connsiteX32" fmla="*/ 1107598 w 3791423"/>
              <a:gd name="connsiteY32" fmla="*/ 2734722 h 2739122"/>
              <a:gd name="connsiteX33" fmla="*/ 1351870 w 3791423"/>
              <a:gd name="connsiteY33" fmla="*/ 2723811 h 2739122"/>
              <a:gd name="connsiteX34" fmla="*/ 1746084 w 3791423"/>
              <a:gd name="connsiteY34" fmla="*/ 2737890 h 2739122"/>
              <a:gd name="connsiteX35" fmla="*/ 1858716 w 3791423"/>
              <a:gd name="connsiteY35" fmla="*/ 2735074 h 2739122"/>
              <a:gd name="connsiteX36" fmla="*/ 1895712 w 3791423"/>
              <a:gd name="connsiteY36" fmla="*/ 2739122 h 2739122"/>
              <a:gd name="connsiteX37" fmla="*/ 1932707 w 3791423"/>
              <a:gd name="connsiteY37" fmla="*/ 2735074 h 2739122"/>
              <a:gd name="connsiteX38" fmla="*/ 2045340 w 3791423"/>
              <a:gd name="connsiteY38" fmla="*/ 2737890 h 2739122"/>
              <a:gd name="connsiteX39" fmla="*/ 2439553 w 3791423"/>
              <a:gd name="connsiteY39" fmla="*/ 2723811 h 2739122"/>
              <a:gd name="connsiteX40" fmla="*/ 2683825 w 3791423"/>
              <a:gd name="connsiteY40" fmla="*/ 2734722 h 2739122"/>
              <a:gd name="connsiteX41" fmla="*/ 2742079 w 3791423"/>
              <a:gd name="connsiteY41" fmla="*/ 2737888 h 2739122"/>
              <a:gd name="connsiteX42" fmla="*/ 2818999 w 3791423"/>
              <a:gd name="connsiteY42" fmla="*/ 2734766 h 2739122"/>
              <a:gd name="connsiteX43" fmla="*/ 2916782 w 3791423"/>
              <a:gd name="connsiteY43" fmla="*/ 2729795 h 2739122"/>
              <a:gd name="connsiteX44" fmla="*/ 2941452 w 3791423"/>
              <a:gd name="connsiteY44" fmla="*/ 2729122 h 2739122"/>
              <a:gd name="connsiteX45" fmla="*/ 2976296 w 3791423"/>
              <a:gd name="connsiteY45" fmla="*/ 2713274 h 2739122"/>
              <a:gd name="connsiteX46" fmla="*/ 3149139 w 3791423"/>
              <a:gd name="connsiteY46" fmla="*/ 2644968 h 2739122"/>
              <a:gd name="connsiteX47" fmla="*/ 3244876 w 3791423"/>
              <a:gd name="connsiteY47" fmla="*/ 2726627 h 2739122"/>
              <a:gd name="connsiteX48" fmla="*/ 3246894 w 3791423"/>
              <a:gd name="connsiteY48" fmla="*/ 2727335 h 2739122"/>
              <a:gd name="connsiteX49" fmla="*/ 3253667 w 3791423"/>
              <a:gd name="connsiteY49" fmla="*/ 2727551 h 2739122"/>
              <a:gd name="connsiteX50" fmla="*/ 3279818 w 3791423"/>
              <a:gd name="connsiteY50" fmla="*/ 2729029 h 2739122"/>
              <a:gd name="connsiteX51" fmla="*/ 3289929 w 3791423"/>
              <a:gd name="connsiteY51" fmla="*/ 2726627 h 2739122"/>
              <a:gd name="connsiteX52" fmla="*/ 3296230 w 3791423"/>
              <a:gd name="connsiteY52" fmla="*/ 2729957 h 2739122"/>
              <a:gd name="connsiteX53" fmla="*/ 3329649 w 3791423"/>
              <a:gd name="connsiteY53" fmla="*/ 2731847 h 2739122"/>
              <a:gd name="connsiteX54" fmla="*/ 3346818 w 3791423"/>
              <a:gd name="connsiteY54" fmla="*/ 2708742 h 2739122"/>
              <a:gd name="connsiteX55" fmla="*/ 3484221 w 3791423"/>
              <a:gd name="connsiteY55" fmla="*/ 2523888 h 2739122"/>
              <a:gd name="connsiteX56" fmla="*/ 3678512 w 3791423"/>
              <a:gd name="connsiteY56" fmla="*/ 2346492 h 2739122"/>
              <a:gd name="connsiteX57" fmla="*/ 3788329 w 3791423"/>
              <a:gd name="connsiteY57" fmla="*/ 2239491 h 2739122"/>
              <a:gd name="connsiteX58" fmla="*/ 3785513 w 3791423"/>
              <a:gd name="connsiteY58" fmla="*/ 2197254 h 2739122"/>
              <a:gd name="connsiteX59" fmla="*/ 3777065 w 3791423"/>
              <a:gd name="connsiteY59" fmla="*/ 690794 h 2739122"/>
              <a:gd name="connsiteX60" fmla="*/ 3776632 w 3791423"/>
              <a:gd name="connsiteY60" fmla="*/ 353874 h 2739122"/>
              <a:gd name="connsiteX61" fmla="*/ 3774295 w 3791423"/>
              <a:gd name="connsiteY61" fmla="*/ 331909 h 2739122"/>
              <a:gd name="connsiteX62" fmla="*/ 3757946 w 3791423"/>
              <a:gd name="connsiteY62" fmla="*/ 307228 h 2739122"/>
              <a:gd name="connsiteX63" fmla="*/ 3737092 w 3791423"/>
              <a:gd name="connsiteY63" fmla="*/ 269830 h 2739122"/>
              <a:gd name="connsiteX64" fmla="*/ 3746947 w 3791423"/>
              <a:gd name="connsiteY64" fmla="*/ 212105 h 2739122"/>
              <a:gd name="connsiteX65" fmla="*/ 3747943 w 3791423"/>
              <a:gd name="connsiteY65" fmla="*/ 207557 h 2739122"/>
              <a:gd name="connsiteX66" fmla="*/ 3737468 w 3791423"/>
              <a:gd name="connsiteY66" fmla="*/ 190811 h 2739122"/>
              <a:gd name="connsiteX67" fmla="*/ 3701038 w 3791423"/>
              <a:gd name="connsiteY67" fmla="*/ 113552 h 2739122"/>
              <a:gd name="connsiteX68" fmla="*/ 3481405 w 3791423"/>
              <a:gd name="connsiteY68" fmla="*/ 20631 h 2739122"/>
              <a:gd name="connsiteX69" fmla="*/ 3427904 w 3791423"/>
              <a:gd name="connsiteY69" fmla="*/ 17814 h 2739122"/>
              <a:gd name="connsiteX70" fmla="*/ 3346245 w 3791423"/>
              <a:gd name="connsiteY70" fmla="*/ 12183 h 2739122"/>
              <a:gd name="connsiteX71" fmla="*/ 2785899 w 3791423"/>
              <a:gd name="connsiteY71" fmla="*/ 12183 h 273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791423" h="2739122">
                <a:moveTo>
                  <a:pt x="1895712" y="0"/>
                </a:moveTo>
                <a:lnTo>
                  <a:pt x="1005524" y="12183"/>
                </a:lnTo>
                <a:lnTo>
                  <a:pt x="445178" y="12183"/>
                </a:lnTo>
                <a:lnTo>
                  <a:pt x="363519" y="17814"/>
                </a:lnTo>
                <a:cubicBezTo>
                  <a:pt x="340992" y="19222"/>
                  <a:pt x="355541" y="4675"/>
                  <a:pt x="310019" y="20631"/>
                </a:cubicBezTo>
                <a:cubicBezTo>
                  <a:pt x="264496" y="36587"/>
                  <a:pt x="141070" y="87741"/>
                  <a:pt x="90385" y="113552"/>
                </a:cubicBezTo>
                <a:cubicBezTo>
                  <a:pt x="84754" y="138660"/>
                  <a:pt x="69384" y="165879"/>
                  <a:pt x="53956" y="190811"/>
                </a:cubicBezTo>
                <a:lnTo>
                  <a:pt x="43480" y="207557"/>
                </a:lnTo>
                <a:lnTo>
                  <a:pt x="44476" y="212105"/>
                </a:lnTo>
                <a:cubicBezTo>
                  <a:pt x="40956" y="244253"/>
                  <a:pt x="59963" y="248242"/>
                  <a:pt x="54332" y="269830"/>
                </a:cubicBezTo>
                <a:cubicBezTo>
                  <a:pt x="51516" y="280624"/>
                  <a:pt x="42658" y="294176"/>
                  <a:pt x="33477" y="307228"/>
                </a:cubicBezTo>
                <a:lnTo>
                  <a:pt x="17129" y="331908"/>
                </a:lnTo>
                <a:lnTo>
                  <a:pt x="14791" y="353874"/>
                </a:lnTo>
                <a:cubicBezTo>
                  <a:pt x="5709" y="447002"/>
                  <a:pt x="16411" y="414845"/>
                  <a:pt x="14358" y="690794"/>
                </a:cubicBezTo>
                <a:cubicBezTo>
                  <a:pt x="14358" y="690794"/>
                  <a:pt x="5441" y="1908633"/>
                  <a:pt x="5911" y="2197254"/>
                </a:cubicBezTo>
                <a:cubicBezTo>
                  <a:pt x="4972" y="2211333"/>
                  <a:pt x="-4883" y="2223065"/>
                  <a:pt x="3095" y="2239491"/>
                </a:cubicBezTo>
                <a:cubicBezTo>
                  <a:pt x="11073" y="2255917"/>
                  <a:pt x="62227" y="2299093"/>
                  <a:pt x="112912" y="2346492"/>
                </a:cubicBezTo>
                <a:cubicBezTo>
                  <a:pt x="163597" y="2393892"/>
                  <a:pt x="246663" y="2456778"/>
                  <a:pt x="307203" y="2523888"/>
                </a:cubicBezTo>
                <a:cubicBezTo>
                  <a:pt x="352607" y="2574220"/>
                  <a:pt x="406724" y="2656231"/>
                  <a:pt x="444605" y="2708742"/>
                </a:cubicBezTo>
                <a:lnTo>
                  <a:pt x="461774" y="2731847"/>
                </a:lnTo>
                <a:lnTo>
                  <a:pt x="495193" y="2729957"/>
                </a:lnTo>
                <a:lnTo>
                  <a:pt x="501494" y="2726627"/>
                </a:lnTo>
                <a:lnTo>
                  <a:pt x="511605" y="2729029"/>
                </a:lnTo>
                <a:lnTo>
                  <a:pt x="537756" y="2727551"/>
                </a:lnTo>
                <a:lnTo>
                  <a:pt x="544529" y="2727335"/>
                </a:lnTo>
                <a:lnTo>
                  <a:pt x="546547" y="2726627"/>
                </a:lnTo>
                <a:cubicBezTo>
                  <a:pt x="570012" y="2713017"/>
                  <a:pt x="594416" y="2667496"/>
                  <a:pt x="642285" y="2644968"/>
                </a:cubicBezTo>
                <a:cubicBezTo>
                  <a:pt x="715144" y="2671367"/>
                  <a:pt x="756325" y="2687205"/>
                  <a:pt x="815128" y="2713274"/>
                </a:cubicBezTo>
                <a:lnTo>
                  <a:pt x="849971" y="2729122"/>
                </a:lnTo>
                <a:lnTo>
                  <a:pt x="874641" y="2729795"/>
                </a:lnTo>
                <a:cubicBezTo>
                  <a:pt x="909633" y="2731496"/>
                  <a:pt x="942763" y="2733285"/>
                  <a:pt x="972425" y="2734766"/>
                </a:cubicBezTo>
                <a:lnTo>
                  <a:pt x="1049344" y="2737888"/>
                </a:lnTo>
                <a:lnTo>
                  <a:pt x="1107598" y="2734722"/>
                </a:lnTo>
                <a:cubicBezTo>
                  <a:pt x="1192190" y="2729677"/>
                  <a:pt x="1279832" y="2724280"/>
                  <a:pt x="1351870" y="2723811"/>
                </a:cubicBezTo>
                <a:cubicBezTo>
                  <a:pt x="1495945" y="2722873"/>
                  <a:pt x="1661609" y="2736013"/>
                  <a:pt x="1746084" y="2737890"/>
                </a:cubicBezTo>
                <a:cubicBezTo>
                  <a:pt x="1830558" y="2739767"/>
                  <a:pt x="1808501" y="2731320"/>
                  <a:pt x="1858716" y="2735074"/>
                </a:cubicBezTo>
                <a:lnTo>
                  <a:pt x="1895712" y="2739122"/>
                </a:lnTo>
                <a:lnTo>
                  <a:pt x="1932707" y="2735074"/>
                </a:lnTo>
                <a:cubicBezTo>
                  <a:pt x="1982922" y="2731320"/>
                  <a:pt x="1960865" y="2739767"/>
                  <a:pt x="2045340" y="2737890"/>
                </a:cubicBezTo>
                <a:cubicBezTo>
                  <a:pt x="2129814" y="2736013"/>
                  <a:pt x="2295478" y="2722873"/>
                  <a:pt x="2439553" y="2723811"/>
                </a:cubicBezTo>
                <a:cubicBezTo>
                  <a:pt x="2511591" y="2724280"/>
                  <a:pt x="2599233" y="2729677"/>
                  <a:pt x="2683825" y="2734722"/>
                </a:cubicBezTo>
                <a:lnTo>
                  <a:pt x="2742079" y="2737888"/>
                </a:lnTo>
                <a:lnTo>
                  <a:pt x="2818999" y="2734766"/>
                </a:lnTo>
                <a:cubicBezTo>
                  <a:pt x="2848660" y="2733285"/>
                  <a:pt x="2881790" y="2731496"/>
                  <a:pt x="2916782" y="2729795"/>
                </a:cubicBezTo>
                <a:lnTo>
                  <a:pt x="2941452" y="2729122"/>
                </a:lnTo>
                <a:lnTo>
                  <a:pt x="2976296" y="2713274"/>
                </a:lnTo>
                <a:cubicBezTo>
                  <a:pt x="3035098" y="2687205"/>
                  <a:pt x="3076280" y="2671367"/>
                  <a:pt x="3149139" y="2644968"/>
                </a:cubicBezTo>
                <a:cubicBezTo>
                  <a:pt x="3197007" y="2667496"/>
                  <a:pt x="3221411" y="2713017"/>
                  <a:pt x="3244876" y="2726627"/>
                </a:cubicBezTo>
                <a:lnTo>
                  <a:pt x="3246894" y="2727335"/>
                </a:lnTo>
                <a:lnTo>
                  <a:pt x="3253667" y="2727551"/>
                </a:lnTo>
                <a:lnTo>
                  <a:pt x="3279818" y="2729029"/>
                </a:lnTo>
                <a:lnTo>
                  <a:pt x="3289929" y="2726627"/>
                </a:lnTo>
                <a:lnTo>
                  <a:pt x="3296230" y="2729957"/>
                </a:lnTo>
                <a:lnTo>
                  <a:pt x="3329649" y="2731847"/>
                </a:lnTo>
                <a:lnTo>
                  <a:pt x="3346818" y="2708742"/>
                </a:lnTo>
                <a:cubicBezTo>
                  <a:pt x="3384700" y="2656231"/>
                  <a:pt x="3438816" y="2574220"/>
                  <a:pt x="3484221" y="2523888"/>
                </a:cubicBezTo>
                <a:cubicBezTo>
                  <a:pt x="3544760" y="2456778"/>
                  <a:pt x="3627827" y="2393892"/>
                  <a:pt x="3678512" y="2346492"/>
                </a:cubicBezTo>
                <a:cubicBezTo>
                  <a:pt x="3729196" y="2299093"/>
                  <a:pt x="3780351" y="2255917"/>
                  <a:pt x="3788329" y="2239491"/>
                </a:cubicBezTo>
                <a:cubicBezTo>
                  <a:pt x="3796306" y="2223065"/>
                  <a:pt x="3786451" y="2211333"/>
                  <a:pt x="3785513" y="2197254"/>
                </a:cubicBezTo>
                <a:cubicBezTo>
                  <a:pt x="3785982" y="1908633"/>
                  <a:pt x="3777065" y="690794"/>
                  <a:pt x="3777065" y="690794"/>
                </a:cubicBezTo>
                <a:cubicBezTo>
                  <a:pt x="3775012" y="414845"/>
                  <a:pt x="3785715" y="447002"/>
                  <a:pt x="3776632" y="353874"/>
                </a:cubicBezTo>
                <a:lnTo>
                  <a:pt x="3774295" y="331909"/>
                </a:lnTo>
                <a:lnTo>
                  <a:pt x="3757946" y="307228"/>
                </a:lnTo>
                <a:cubicBezTo>
                  <a:pt x="3748765" y="294176"/>
                  <a:pt x="3739907" y="280624"/>
                  <a:pt x="3737092" y="269830"/>
                </a:cubicBezTo>
                <a:cubicBezTo>
                  <a:pt x="3731460" y="248242"/>
                  <a:pt x="3750467" y="244253"/>
                  <a:pt x="3746947" y="212105"/>
                </a:cubicBezTo>
                <a:lnTo>
                  <a:pt x="3747943" y="207557"/>
                </a:lnTo>
                <a:lnTo>
                  <a:pt x="3737468" y="190811"/>
                </a:lnTo>
                <a:cubicBezTo>
                  <a:pt x="3722039" y="165879"/>
                  <a:pt x="3706670" y="138660"/>
                  <a:pt x="3701038" y="113552"/>
                </a:cubicBezTo>
                <a:cubicBezTo>
                  <a:pt x="3650353" y="87741"/>
                  <a:pt x="3526927" y="36587"/>
                  <a:pt x="3481405" y="20631"/>
                </a:cubicBezTo>
                <a:cubicBezTo>
                  <a:pt x="3435882" y="4675"/>
                  <a:pt x="3450431" y="19222"/>
                  <a:pt x="3427904" y="17814"/>
                </a:cubicBezTo>
                <a:lnTo>
                  <a:pt x="3346245" y="12183"/>
                </a:lnTo>
                <a:lnTo>
                  <a:pt x="2785899" y="12183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E32E19-902E-47F6-845F-76B0990DAC73}"/>
              </a:ext>
            </a:extLst>
          </p:cNvPr>
          <p:cNvSpPr txBox="1"/>
          <p:nvPr/>
        </p:nvSpPr>
        <p:spPr>
          <a:xfrm>
            <a:off x="8248829" y="4453402"/>
            <a:ext cx="31385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Caps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4DB850D-1A30-435F-ABA3-10A2D40B0AE1}"/>
              </a:ext>
            </a:extLst>
          </p:cNvPr>
          <p:cNvSpPr/>
          <p:nvPr/>
        </p:nvSpPr>
        <p:spPr>
          <a:xfrm rot="10800000">
            <a:off x="3478638" y="5151023"/>
            <a:ext cx="840250" cy="1097375"/>
          </a:xfrm>
          <a:custGeom>
            <a:avLst/>
            <a:gdLst>
              <a:gd name="connsiteX0" fmla="*/ 184559 w 1491491"/>
              <a:gd name="connsiteY0" fmla="*/ 1947903 h 1947903"/>
              <a:gd name="connsiteX1" fmla="*/ 0 w 1491491"/>
              <a:gd name="connsiteY1" fmla="*/ 1924614 h 1947903"/>
              <a:gd name="connsiteX2" fmla="*/ 175 w 1491491"/>
              <a:gd name="connsiteY2" fmla="*/ 1886982 h 1947903"/>
              <a:gd name="connsiteX3" fmla="*/ 249 w 1491491"/>
              <a:gd name="connsiteY3" fmla="*/ 1872868 h 1947903"/>
              <a:gd name="connsiteX4" fmla="*/ 1051 w 1491491"/>
              <a:gd name="connsiteY4" fmla="*/ 1722994 h 1947903"/>
              <a:gd name="connsiteX5" fmla="*/ 1359 w 1491491"/>
              <a:gd name="connsiteY5" fmla="*/ 1668775 h 1947903"/>
              <a:gd name="connsiteX6" fmla="*/ 1822 w 1491491"/>
              <a:gd name="connsiteY6" fmla="*/ 1590556 h 1947903"/>
              <a:gd name="connsiteX7" fmla="*/ 2998 w 1491491"/>
              <a:gd name="connsiteY7" fmla="*/ 1398625 h 1947903"/>
              <a:gd name="connsiteX8" fmla="*/ 3421 w 1491491"/>
              <a:gd name="connsiteY8" fmla="*/ 1331554 h 1947903"/>
              <a:gd name="connsiteX9" fmla="*/ 3837 w 1491491"/>
              <a:gd name="connsiteY9" fmla="*/ 1267341 h 1947903"/>
              <a:gd name="connsiteX10" fmla="*/ 4594 w 1491491"/>
              <a:gd name="connsiteY10" fmla="*/ 1152674 h 1947903"/>
              <a:gd name="connsiteX11" fmla="*/ 4839 w 1491491"/>
              <a:gd name="connsiteY11" fmla="*/ 1115959 h 1947903"/>
              <a:gd name="connsiteX12" fmla="*/ 7718 w 1491491"/>
              <a:gd name="connsiteY12" fmla="*/ 703499 h 1947903"/>
              <a:gd name="connsiteX13" fmla="*/ 8164 w 1491491"/>
              <a:gd name="connsiteY13" fmla="*/ 356562 h 1947903"/>
              <a:gd name="connsiteX14" fmla="*/ 10572 w 1491491"/>
              <a:gd name="connsiteY14" fmla="*/ 333943 h 1947903"/>
              <a:gd name="connsiteX15" fmla="*/ 27406 w 1491491"/>
              <a:gd name="connsiteY15" fmla="*/ 308529 h 1947903"/>
              <a:gd name="connsiteX16" fmla="*/ 48881 w 1491491"/>
              <a:gd name="connsiteY16" fmla="*/ 270019 h 1947903"/>
              <a:gd name="connsiteX17" fmla="*/ 38732 w 1491491"/>
              <a:gd name="connsiteY17" fmla="*/ 210578 h 1947903"/>
              <a:gd name="connsiteX18" fmla="*/ 37706 w 1491491"/>
              <a:gd name="connsiteY18" fmla="*/ 205895 h 1947903"/>
              <a:gd name="connsiteX19" fmla="*/ 48493 w 1491491"/>
              <a:gd name="connsiteY19" fmla="*/ 188651 h 1947903"/>
              <a:gd name="connsiteX20" fmla="*/ 86005 w 1491491"/>
              <a:gd name="connsiteY20" fmla="*/ 109095 h 1947903"/>
              <a:gd name="connsiteX21" fmla="*/ 264395 w 1491491"/>
              <a:gd name="connsiteY21" fmla="*/ 31556 h 1947903"/>
              <a:gd name="connsiteX22" fmla="*/ 283528 w 1491491"/>
              <a:gd name="connsiteY22" fmla="*/ 24289 h 1947903"/>
              <a:gd name="connsiteX23" fmla="*/ 312168 w 1491491"/>
              <a:gd name="connsiteY23" fmla="*/ 13412 h 1947903"/>
              <a:gd name="connsiteX24" fmla="*/ 334340 w 1491491"/>
              <a:gd name="connsiteY24" fmla="*/ 7074 h 1947903"/>
              <a:gd name="connsiteX25" fmla="*/ 337289 w 1491491"/>
              <a:gd name="connsiteY25" fmla="*/ 6231 h 1947903"/>
              <a:gd name="connsiteX26" fmla="*/ 348593 w 1491491"/>
              <a:gd name="connsiteY26" fmla="*/ 6344 h 1947903"/>
              <a:gd name="connsiteX27" fmla="*/ 367258 w 1491491"/>
              <a:gd name="connsiteY27" fmla="*/ 10511 h 1947903"/>
              <a:gd name="connsiteX28" fmla="*/ 451345 w 1491491"/>
              <a:gd name="connsiteY28" fmla="*/ 4713 h 1947903"/>
              <a:gd name="connsiteX29" fmla="*/ 1028350 w 1491491"/>
              <a:gd name="connsiteY29" fmla="*/ 4713 h 1947903"/>
              <a:gd name="connsiteX30" fmla="*/ 1351278 w 1491491"/>
              <a:gd name="connsiteY30" fmla="*/ 293 h 1947903"/>
              <a:gd name="connsiteX31" fmla="*/ 1372648 w 1491491"/>
              <a:gd name="connsiteY31" fmla="*/ 0 h 1947903"/>
              <a:gd name="connsiteX32" fmla="*/ 1491491 w 1491491"/>
              <a:gd name="connsiteY32" fmla="*/ 359159 h 1947903"/>
              <a:gd name="connsiteX33" fmla="*/ 1343339 w 1491491"/>
              <a:gd name="connsiteY33" fmla="*/ 1081660 h 1947903"/>
              <a:gd name="connsiteX34" fmla="*/ 864935 w 1491491"/>
              <a:gd name="connsiteY34" fmla="*/ 1663221 h 194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91491" h="1947903">
                <a:moveTo>
                  <a:pt x="184559" y="1947903"/>
                </a:moveTo>
                <a:lnTo>
                  <a:pt x="0" y="1924614"/>
                </a:lnTo>
                <a:lnTo>
                  <a:pt x="175" y="1886982"/>
                </a:lnTo>
                <a:lnTo>
                  <a:pt x="249" y="1872868"/>
                </a:lnTo>
                <a:lnTo>
                  <a:pt x="1051" y="1722994"/>
                </a:lnTo>
                <a:lnTo>
                  <a:pt x="1359" y="1668775"/>
                </a:lnTo>
                <a:lnTo>
                  <a:pt x="1822" y="1590556"/>
                </a:lnTo>
                <a:lnTo>
                  <a:pt x="2998" y="1398625"/>
                </a:lnTo>
                <a:lnTo>
                  <a:pt x="3421" y="1331554"/>
                </a:lnTo>
                <a:lnTo>
                  <a:pt x="3837" y="1267341"/>
                </a:lnTo>
                <a:lnTo>
                  <a:pt x="4594" y="1152674"/>
                </a:lnTo>
                <a:lnTo>
                  <a:pt x="4839" y="1115959"/>
                </a:lnTo>
                <a:cubicBezTo>
                  <a:pt x="6427" y="879849"/>
                  <a:pt x="7718" y="703499"/>
                  <a:pt x="7718" y="703499"/>
                </a:cubicBezTo>
                <a:cubicBezTo>
                  <a:pt x="9832" y="419346"/>
                  <a:pt x="-1188" y="452459"/>
                  <a:pt x="8164" y="356562"/>
                </a:cubicBezTo>
                <a:lnTo>
                  <a:pt x="10572" y="333943"/>
                </a:lnTo>
                <a:lnTo>
                  <a:pt x="27406" y="308529"/>
                </a:lnTo>
                <a:cubicBezTo>
                  <a:pt x="36859" y="295089"/>
                  <a:pt x="45981" y="281134"/>
                  <a:pt x="48881" y="270019"/>
                </a:cubicBezTo>
                <a:cubicBezTo>
                  <a:pt x="54679" y="247789"/>
                  <a:pt x="35107" y="243682"/>
                  <a:pt x="38732" y="210578"/>
                </a:cubicBezTo>
                <a:lnTo>
                  <a:pt x="37706" y="205895"/>
                </a:lnTo>
                <a:lnTo>
                  <a:pt x="48493" y="188651"/>
                </a:lnTo>
                <a:cubicBezTo>
                  <a:pt x="64380" y="162978"/>
                  <a:pt x="80207" y="134950"/>
                  <a:pt x="86005" y="109095"/>
                </a:cubicBezTo>
                <a:cubicBezTo>
                  <a:pt x="125149" y="89161"/>
                  <a:pt x="206426" y="54548"/>
                  <a:pt x="264395" y="31556"/>
                </a:cubicBezTo>
                <a:lnTo>
                  <a:pt x="283528" y="24289"/>
                </a:lnTo>
                <a:lnTo>
                  <a:pt x="312168" y="13412"/>
                </a:lnTo>
                <a:lnTo>
                  <a:pt x="334340" y="7074"/>
                </a:lnTo>
                <a:lnTo>
                  <a:pt x="337289" y="6231"/>
                </a:lnTo>
                <a:lnTo>
                  <a:pt x="348593" y="6344"/>
                </a:lnTo>
                <a:cubicBezTo>
                  <a:pt x="353606" y="7853"/>
                  <a:pt x="355660" y="11236"/>
                  <a:pt x="367258" y="10511"/>
                </a:cubicBezTo>
                <a:lnTo>
                  <a:pt x="451345" y="4713"/>
                </a:lnTo>
                <a:lnTo>
                  <a:pt x="1028350" y="4713"/>
                </a:lnTo>
                <a:lnTo>
                  <a:pt x="1351278" y="293"/>
                </a:lnTo>
                <a:lnTo>
                  <a:pt x="1372648" y="0"/>
                </a:lnTo>
                <a:lnTo>
                  <a:pt x="1491491" y="359159"/>
                </a:lnTo>
                <a:lnTo>
                  <a:pt x="1343339" y="1081660"/>
                </a:lnTo>
                <a:lnTo>
                  <a:pt x="864935" y="1663221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E863787-33FA-47C4-A1FA-651E3B939585}"/>
              </a:ext>
            </a:extLst>
          </p:cNvPr>
          <p:cNvSpPr/>
          <p:nvPr/>
        </p:nvSpPr>
        <p:spPr>
          <a:xfrm rot="10800000">
            <a:off x="3484512" y="5254535"/>
            <a:ext cx="840249" cy="993863"/>
          </a:xfrm>
          <a:custGeom>
            <a:avLst/>
            <a:gdLst>
              <a:gd name="connsiteX0" fmla="*/ 1079347 w 1665432"/>
              <a:gd name="connsiteY0" fmla="*/ 1969906 h 1969906"/>
              <a:gd name="connsiteX1" fmla="*/ 1000141 w 1665432"/>
              <a:gd name="connsiteY1" fmla="*/ 1966691 h 1969906"/>
              <a:gd name="connsiteX2" fmla="*/ 899450 w 1665432"/>
              <a:gd name="connsiteY2" fmla="*/ 1961572 h 1969906"/>
              <a:gd name="connsiteX3" fmla="*/ 874047 w 1665432"/>
              <a:gd name="connsiteY3" fmla="*/ 1960879 h 1969906"/>
              <a:gd name="connsiteX4" fmla="*/ 850200 w 1665432"/>
              <a:gd name="connsiteY4" fmla="*/ 1950033 h 1969906"/>
              <a:gd name="connsiteX5" fmla="*/ 838168 w 1665432"/>
              <a:gd name="connsiteY5" fmla="*/ 1944560 h 1969906"/>
              <a:gd name="connsiteX6" fmla="*/ 798515 w 1665432"/>
              <a:gd name="connsiteY6" fmla="*/ 1927933 h 1969906"/>
              <a:gd name="connsiteX7" fmla="*/ 754605 w 1665432"/>
              <a:gd name="connsiteY7" fmla="*/ 1909519 h 1969906"/>
              <a:gd name="connsiteX8" fmla="*/ 660186 w 1665432"/>
              <a:gd name="connsiteY8" fmla="*/ 1874223 h 1969906"/>
              <a:gd name="connsiteX9" fmla="*/ 561601 w 1665432"/>
              <a:gd name="connsiteY9" fmla="*/ 1958310 h 1969906"/>
              <a:gd name="connsiteX10" fmla="*/ 559523 w 1665432"/>
              <a:gd name="connsiteY10" fmla="*/ 1959039 h 1969906"/>
              <a:gd name="connsiteX11" fmla="*/ 552550 w 1665432"/>
              <a:gd name="connsiteY11" fmla="*/ 1959261 h 1969906"/>
              <a:gd name="connsiteX12" fmla="*/ 525621 w 1665432"/>
              <a:gd name="connsiteY12" fmla="*/ 1960784 h 1969906"/>
              <a:gd name="connsiteX13" fmla="*/ 515209 w 1665432"/>
              <a:gd name="connsiteY13" fmla="*/ 1958310 h 1969906"/>
              <a:gd name="connsiteX14" fmla="*/ 508721 w 1665432"/>
              <a:gd name="connsiteY14" fmla="*/ 1961739 h 1969906"/>
              <a:gd name="connsiteX15" fmla="*/ 474309 w 1665432"/>
              <a:gd name="connsiteY15" fmla="*/ 1963685 h 1969906"/>
              <a:gd name="connsiteX16" fmla="*/ 468558 w 1665432"/>
              <a:gd name="connsiteY16" fmla="*/ 1955946 h 1969906"/>
              <a:gd name="connsiteX17" fmla="*/ 456630 w 1665432"/>
              <a:gd name="connsiteY17" fmla="*/ 1939894 h 1969906"/>
              <a:gd name="connsiteX18" fmla="*/ 388791 w 1665432"/>
              <a:gd name="connsiteY18" fmla="*/ 1843877 h 1969906"/>
              <a:gd name="connsiteX19" fmla="*/ 373529 w 1665432"/>
              <a:gd name="connsiteY19" fmla="*/ 1823286 h 1969906"/>
              <a:gd name="connsiteX20" fmla="*/ 351488 w 1665432"/>
              <a:gd name="connsiteY20" fmla="*/ 1793547 h 1969906"/>
              <a:gd name="connsiteX21" fmla="*/ 315143 w 1665432"/>
              <a:gd name="connsiteY21" fmla="*/ 1749543 h 1969906"/>
              <a:gd name="connsiteX22" fmla="*/ 211303 w 1665432"/>
              <a:gd name="connsiteY22" fmla="*/ 1650597 h 1969906"/>
              <a:gd name="connsiteX23" fmla="*/ 189652 w 1665432"/>
              <a:gd name="connsiteY23" fmla="*/ 1632048 h 1969906"/>
              <a:gd name="connsiteX24" fmla="*/ 159588 w 1665432"/>
              <a:gd name="connsiteY24" fmla="*/ 1606290 h 1969906"/>
              <a:gd name="connsiteX25" fmla="*/ 115075 w 1665432"/>
              <a:gd name="connsiteY25" fmla="*/ 1566874 h 1969906"/>
              <a:gd name="connsiteX26" fmla="*/ 76465 w 1665432"/>
              <a:gd name="connsiteY26" fmla="*/ 1531426 h 1969906"/>
              <a:gd name="connsiteX27" fmla="*/ 42042 w 1665432"/>
              <a:gd name="connsiteY27" fmla="*/ 1499822 h 1969906"/>
              <a:gd name="connsiteX28" fmla="*/ 15788 w 1665432"/>
              <a:gd name="connsiteY28" fmla="*/ 1474179 h 1969906"/>
              <a:gd name="connsiteX29" fmla="*/ 1993 w 1665432"/>
              <a:gd name="connsiteY29" fmla="*/ 1456691 h 1969906"/>
              <a:gd name="connsiteX30" fmla="*/ 0 w 1665432"/>
              <a:gd name="connsiteY30" fmla="*/ 1434039 h 1969906"/>
              <a:gd name="connsiteX31" fmla="*/ 4893 w 1665432"/>
              <a:gd name="connsiteY31" fmla="*/ 1413199 h 1969906"/>
              <a:gd name="connsiteX32" fmla="*/ 4909 w 1665432"/>
              <a:gd name="connsiteY32" fmla="*/ 1352915 h 1969906"/>
              <a:gd name="connsiteX33" fmla="*/ 4947 w 1665432"/>
              <a:gd name="connsiteY33" fmla="*/ 1332591 h 1969906"/>
              <a:gd name="connsiteX34" fmla="*/ 5095 w 1665432"/>
              <a:gd name="connsiteY34" fmla="*/ 1274275 h 1969906"/>
              <a:gd name="connsiteX35" fmla="*/ 5166 w 1665432"/>
              <a:gd name="connsiteY35" fmla="*/ 1251090 h 1969906"/>
              <a:gd name="connsiteX36" fmla="*/ 5516 w 1665432"/>
              <a:gd name="connsiteY36" fmla="*/ 1159680 h 1969906"/>
              <a:gd name="connsiteX37" fmla="*/ 5523 w 1665432"/>
              <a:gd name="connsiteY37" fmla="*/ 1158195 h 1969906"/>
              <a:gd name="connsiteX38" fmla="*/ 6269 w 1665432"/>
              <a:gd name="connsiteY38" fmla="*/ 1003195 h 1969906"/>
              <a:gd name="connsiteX39" fmla="*/ 6493 w 1665432"/>
              <a:gd name="connsiteY39" fmla="*/ 960548 h 1969906"/>
              <a:gd name="connsiteX40" fmla="*/ 7413 w 1665432"/>
              <a:gd name="connsiteY40" fmla="*/ 795259 h 1969906"/>
              <a:gd name="connsiteX41" fmla="*/ 7433 w 1665432"/>
              <a:gd name="connsiteY41" fmla="*/ 791768 h 1969906"/>
              <a:gd name="connsiteX42" fmla="*/ 8929 w 1665432"/>
              <a:gd name="connsiteY42" fmla="*/ 547561 h 1969906"/>
              <a:gd name="connsiteX43" fmla="*/ 9825 w 1665432"/>
              <a:gd name="connsiteY43" fmla="*/ 407994 h 1969906"/>
              <a:gd name="connsiteX44" fmla="*/ 9897 w 1665432"/>
              <a:gd name="connsiteY44" fmla="*/ 396908 h 1969906"/>
              <a:gd name="connsiteX45" fmla="*/ 10006 w 1665432"/>
              <a:gd name="connsiteY45" fmla="*/ 380525 h 1969906"/>
              <a:gd name="connsiteX46" fmla="*/ 10942 w 1665432"/>
              <a:gd name="connsiteY46" fmla="*/ 240465 h 1969906"/>
              <a:gd name="connsiteX47" fmla="*/ 11463 w 1665432"/>
              <a:gd name="connsiteY47" fmla="*/ 163853 h 1969906"/>
              <a:gd name="connsiteX48" fmla="*/ 11485 w 1665432"/>
              <a:gd name="connsiteY48" fmla="*/ 160583 h 1969906"/>
              <a:gd name="connsiteX49" fmla="*/ 12164 w 1665432"/>
              <a:gd name="connsiteY49" fmla="*/ 62540 h 1969906"/>
              <a:gd name="connsiteX50" fmla="*/ 12195 w 1665432"/>
              <a:gd name="connsiteY50" fmla="*/ 58221 h 1969906"/>
              <a:gd name="connsiteX51" fmla="*/ 135919 w 1665432"/>
              <a:gd name="connsiteY51" fmla="*/ 0 h 1969906"/>
              <a:gd name="connsiteX52" fmla="*/ 901292 w 1665432"/>
              <a:gd name="connsiteY52" fmla="*/ 57768 h 1969906"/>
              <a:gd name="connsiteX53" fmla="*/ 1461172 w 1665432"/>
              <a:gd name="connsiteY53" fmla="*/ 518337 h 1969906"/>
              <a:gd name="connsiteX54" fmla="*/ 1665432 w 1665432"/>
              <a:gd name="connsiteY54" fmla="*/ 1258209 h 1969906"/>
              <a:gd name="connsiteX55" fmla="*/ 1490182 w 1665432"/>
              <a:gd name="connsiteY55" fmla="*/ 1956794 h 1969906"/>
              <a:gd name="connsiteX56" fmla="*/ 1390868 w 1665432"/>
              <a:gd name="connsiteY56" fmla="*/ 1955410 h 1969906"/>
              <a:gd name="connsiteX57" fmla="*/ 1139333 w 1665432"/>
              <a:gd name="connsiteY57" fmla="*/ 1966646 h 19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65432" h="1969906">
                <a:moveTo>
                  <a:pt x="1079347" y="1969906"/>
                </a:moveTo>
                <a:lnTo>
                  <a:pt x="1000141" y="1966691"/>
                </a:lnTo>
                <a:cubicBezTo>
                  <a:pt x="969598" y="1965166"/>
                  <a:pt x="935483" y="1963323"/>
                  <a:pt x="899450" y="1961572"/>
                </a:cubicBezTo>
                <a:lnTo>
                  <a:pt x="874047" y="1960879"/>
                </a:lnTo>
                <a:lnTo>
                  <a:pt x="850200" y="1950033"/>
                </a:lnTo>
                <a:lnTo>
                  <a:pt x="838168" y="1944560"/>
                </a:lnTo>
                <a:lnTo>
                  <a:pt x="798515" y="1927933"/>
                </a:lnTo>
                <a:lnTo>
                  <a:pt x="754605" y="1909519"/>
                </a:lnTo>
                <a:cubicBezTo>
                  <a:pt x="727056" y="1898688"/>
                  <a:pt x="697698" y="1887815"/>
                  <a:pt x="660186" y="1874223"/>
                </a:cubicBezTo>
                <a:cubicBezTo>
                  <a:pt x="610894" y="1897421"/>
                  <a:pt x="585765" y="1944295"/>
                  <a:pt x="561601" y="1958310"/>
                </a:cubicBezTo>
                <a:lnTo>
                  <a:pt x="559523" y="1959039"/>
                </a:lnTo>
                <a:lnTo>
                  <a:pt x="552550" y="1959261"/>
                </a:lnTo>
                <a:lnTo>
                  <a:pt x="525621" y="1960784"/>
                </a:lnTo>
                <a:lnTo>
                  <a:pt x="515209" y="1958310"/>
                </a:lnTo>
                <a:lnTo>
                  <a:pt x="508721" y="1961739"/>
                </a:lnTo>
                <a:lnTo>
                  <a:pt x="474309" y="1963685"/>
                </a:lnTo>
                <a:lnTo>
                  <a:pt x="468558" y="1955946"/>
                </a:lnTo>
                <a:lnTo>
                  <a:pt x="456630" y="1939894"/>
                </a:lnTo>
                <a:cubicBezTo>
                  <a:pt x="437126" y="1912858"/>
                  <a:pt x="413443" y="1878227"/>
                  <a:pt x="388791" y="1843877"/>
                </a:cubicBezTo>
                <a:lnTo>
                  <a:pt x="373529" y="1823286"/>
                </a:lnTo>
                <a:lnTo>
                  <a:pt x="351488" y="1793547"/>
                </a:lnTo>
                <a:cubicBezTo>
                  <a:pt x="339080" y="1777496"/>
                  <a:pt x="326831" y="1762500"/>
                  <a:pt x="315143" y="1749543"/>
                </a:cubicBezTo>
                <a:cubicBezTo>
                  <a:pt x="283972" y="1714991"/>
                  <a:pt x="247003" y="1681526"/>
                  <a:pt x="211303" y="1650597"/>
                </a:cubicBezTo>
                <a:lnTo>
                  <a:pt x="189652" y="1632048"/>
                </a:lnTo>
                <a:lnTo>
                  <a:pt x="159588" y="1606290"/>
                </a:lnTo>
                <a:cubicBezTo>
                  <a:pt x="143255" y="1592275"/>
                  <a:pt x="128123" y="1579076"/>
                  <a:pt x="115075" y="1566874"/>
                </a:cubicBezTo>
                <a:lnTo>
                  <a:pt x="76465" y="1531426"/>
                </a:lnTo>
                <a:lnTo>
                  <a:pt x="42042" y="1499822"/>
                </a:lnTo>
                <a:cubicBezTo>
                  <a:pt x="31683" y="1490157"/>
                  <a:pt x="22697" y="1481488"/>
                  <a:pt x="15788" y="1474179"/>
                </a:cubicBezTo>
                <a:lnTo>
                  <a:pt x="1993" y="1456691"/>
                </a:lnTo>
                <a:lnTo>
                  <a:pt x="0" y="1434039"/>
                </a:lnTo>
                <a:cubicBezTo>
                  <a:pt x="1631" y="1427093"/>
                  <a:pt x="4410" y="1420448"/>
                  <a:pt x="4893" y="1413199"/>
                </a:cubicBezTo>
                <a:lnTo>
                  <a:pt x="4909" y="1352915"/>
                </a:lnTo>
                <a:lnTo>
                  <a:pt x="4947" y="1332591"/>
                </a:lnTo>
                <a:lnTo>
                  <a:pt x="5095" y="1274275"/>
                </a:lnTo>
                <a:lnTo>
                  <a:pt x="5166" y="1251090"/>
                </a:lnTo>
                <a:lnTo>
                  <a:pt x="5516" y="1159680"/>
                </a:lnTo>
                <a:lnTo>
                  <a:pt x="5523" y="1158195"/>
                </a:lnTo>
                <a:lnTo>
                  <a:pt x="6269" y="1003195"/>
                </a:lnTo>
                <a:lnTo>
                  <a:pt x="6493" y="960548"/>
                </a:lnTo>
                <a:lnTo>
                  <a:pt x="7413" y="795259"/>
                </a:lnTo>
                <a:lnTo>
                  <a:pt x="7433" y="791768"/>
                </a:lnTo>
                <a:lnTo>
                  <a:pt x="8929" y="547561"/>
                </a:lnTo>
                <a:lnTo>
                  <a:pt x="9825" y="407994"/>
                </a:lnTo>
                <a:lnTo>
                  <a:pt x="9897" y="396908"/>
                </a:lnTo>
                <a:lnTo>
                  <a:pt x="10006" y="380525"/>
                </a:lnTo>
                <a:lnTo>
                  <a:pt x="10942" y="240465"/>
                </a:lnTo>
                <a:lnTo>
                  <a:pt x="11463" y="163853"/>
                </a:lnTo>
                <a:lnTo>
                  <a:pt x="11485" y="160583"/>
                </a:lnTo>
                <a:lnTo>
                  <a:pt x="12164" y="62540"/>
                </a:lnTo>
                <a:lnTo>
                  <a:pt x="12195" y="58221"/>
                </a:lnTo>
                <a:lnTo>
                  <a:pt x="135919" y="0"/>
                </a:lnTo>
                <a:lnTo>
                  <a:pt x="901292" y="57768"/>
                </a:lnTo>
                <a:lnTo>
                  <a:pt x="1461172" y="518337"/>
                </a:lnTo>
                <a:lnTo>
                  <a:pt x="1665432" y="1258209"/>
                </a:lnTo>
                <a:lnTo>
                  <a:pt x="1490182" y="1956794"/>
                </a:lnTo>
                <a:lnTo>
                  <a:pt x="1390868" y="1955410"/>
                </a:lnTo>
                <a:cubicBezTo>
                  <a:pt x="1316688" y="1955894"/>
                  <a:pt x="1226440" y="1961451"/>
                  <a:pt x="1139333" y="1966646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8D76A0F-C09D-45DC-9294-18DE2B1FD286}"/>
              </a:ext>
            </a:extLst>
          </p:cNvPr>
          <p:cNvSpPr/>
          <p:nvPr/>
        </p:nvSpPr>
        <p:spPr>
          <a:xfrm rot="10800000">
            <a:off x="2113009" y="5015886"/>
            <a:ext cx="1702720" cy="1232512"/>
          </a:xfrm>
          <a:custGeom>
            <a:avLst/>
            <a:gdLst>
              <a:gd name="connsiteX0" fmla="*/ 1453959 w 2760891"/>
              <a:gd name="connsiteY0" fmla="*/ 1998466 h 1998466"/>
              <a:gd name="connsiteX1" fmla="*/ 753889 w 2760891"/>
              <a:gd name="connsiteY1" fmla="*/ 1910128 h 1998466"/>
              <a:gd name="connsiteX2" fmla="*/ 221665 w 2760891"/>
              <a:gd name="connsiteY2" fmla="*/ 1472310 h 1998466"/>
              <a:gd name="connsiteX3" fmla="*/ 0 w 2760891"/>
              <a:gd name="connsiteY3" fmla="*/ 802410 h 1998466"/>
              <a:gd name="connsiteX4" fmla="*/ 148152 w 2760891"/>
              <a:gd name="connsiteY4" fmla="*/ 79910 h 1998466"/>
              <a:gd name="connsiteX5" fmla="*/ 203568 w 2760891"/>
              <a:gd name="connsiteY5" fmla="*/ 12545 h 1998466"/>
              <a:gd name="connsiteX6" fmla="*/ 711312 w 2760891"/>
              <a:gd name="connsiteY6" fmla="*/ 12545 h 1998466"/>
              <a:gd name="connsiteX7" fmla="*/ 1627966 w 2760891"/>
              <a:gd name="connsiteY7" fmla="*/ 0 h 1998466"/>
              <a:gd name="connsiteX8" fmla="*/ 2544618 w 2760891"/>
              <a:gd name="connsiteY8" fmla="*/ 12545 h 1998466"/>
              <a:gd name="connsiteX9" fmla="*/ 2629467 w 2760891"/>
              <a:gd name="connsiteY9" fmla="*/ 12545 h 1998466"/>
              <a:gd name="connsiteX10" fmla="*/ 2760891 w 2760891"/>
              <a:gd name="connsiteY10" fmla="*/ 409722 h 1998466"/>
              <a:gd name="connsiteX11" fmla="*/ 2612739 w 2760891"/>
              <a:gd name="connsiteY11" fmla="*/ 1132222 h 1998466"/>
              <a:gd name="connsiteX12" fmla="*/ 2134335 w 2760891"/>
              <a:gd name="connsiteY12" fmla="*/ 1713784 h 199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0891" h="1998466">
                <a:moveTo>
                  <a:pt x="1453959" y="1998466"/>
                </a:moveTo>
                <a:lnTo>
                  <a:pt x="753889" y="1910128"/>
                </a:lnTo>
                <a:lnTo>
                  <a:pt x="221665" y="1472310"/>
                </a:lnTo>
                <a:lnTo>
                  <a:pt x="0" y="802410"/>
                </a:lnTo>
                <a:lnTo>
                  <a:pt x="148152" y="79910"/>
                </a:lnTo>
                <a:lnTo>
                  <a:pt x="203568" y="12545"/>
                </a:lnTo>
                <a:lnTo>
                  <a:pt x="711312" y="12545"/>
                </a:lnTo>
                <a:lnTo>
                  <a:pt x="1627966" y="0"/>
                </a:lnTo>
                <a:lnTo>
                  <a:pt x="2544618" y="12545"/>
                </a:lnTo>
                <a:lnTo>
                  <a:pt x="2629467" y="12545"/>
                </a:lnTo>
                <a:lnTo>
                  <a:pt x="2760891" y="409722"/>
                </a:lnTo>
                <a:lnTo>
                  <a:pt x="2612739" y="1132222"/>
                </a:lnTo>
                <a:lnTo>
                  <a:pt x="2134335" y="1713784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D09719C-6347-4961-99EB-70CB7198FED1}"/>
              </a:ext>
            </a:extLst>
          </p:cNvPr>
          <p:cNvSpPr/>
          <p:nvPr/>
        </p:nvSpPr>
        <p:spPr>
          <a:xfrm rot="10800000">
            <a:off x="865399" y="4943711"/>
            <a:ext cx="1383149" cy="1304688"/>
          </a:xfrm>
          <a:custGeom>
            <a:avLst/>
            <a:gdLst>
              <a:gd name="connsiteX0" fmla="*/ 972008 w 2052550"/>
              <a:gd name="connsiteY0" fmla="*/ 1936116 h 1936116"/>
              <a:gd name="connsiteX1" fmla="*/ 912022 w 2052550"/>
              <a:gd name="connsiteY1" fmla="*/ 1932856 h 1936116"/>
              <a:gd name="connsiteX2" fmla="*/ 660488 w 2052550"/>
              <a:gd name="connsiteY2" fmla="*/ 1921621 h 1936116"/>
              <a:gd name="connsiteX3" fmla="*/ 434506 w 2052550"/>
              <a:gd name="connsiteY3" fmla="*/ 1927782 h 1936116"/>
              <a:gd name="connsiteX4" fmla="*/ 379259 w 2052550"/>
              <a:gd name="connsiteY4" fmla="*/ 1930591 h 1936116"/>
              <a:gd name="connsiteX5" fmla="*/ 298343 w 2052550"/>
              <a:gd name="connsiteY5" fmla="*/ 1864027 h 1936116"/>
              <a:gd name="connsiteX6" fmla="*/ 0 w 2052550"/>
              <a:gd name="connsiteY6" fmla="*/ 1238526 h 1936116"/>
              <a:gd name="connsiteX7" fmla="*/ 43005 w 2052550"/>
              <a:gd name="connsiteY7" fmla="*/ 615660 h 1936116"/>
              <a:gd name="connsiteX8" fmla="*/ 415951 w 2052550"/>
              <a:gd name="connsiteY8" fmla="*/ 162296 h 1936116"/>
              <a:gd name="connsiteX9" fmla="*/ 1018836 w 2052550"/>
              <a:gd name="connsiteY9" fmla="*/ 0 h 1936116"/>
              <a:gd name="connsiteX10" fmla="*/ 1690126 w 2052550"/>
              <a:gd name="connsiteY10" fmla="*/ 172137 h 1936116"/>
              <a:gd name="connsiteX11" fmla="*/ 2042097 w 2052550"/>
              <a:gd name="connsiteY11" fmla="*/ 461676 h 1936116"/>
              <a:gd name="connsiteX12" fmla="*/ 2042295 w 2052550"/>
              <a:gd name="connsiteY12" fmla="*/ 492334 h 1936116"/>
              <a:gd name="connsiteX13" fmla="*/ 2046464 w 2052550"/>
              <a:gd name="connsiteY13" fmla="*/ 1379409 h 1936116"/>
              <a:gd name="connsiteX14" fmla="*/ 2049364 w 2052550"/>
              <a:gd name="connsiteY14" fmla="*/ 1422902 h 1936116"/>
              <a:gd name="connsiteX15" fmla="*/ 1936281 w 2052550"/>
              <a:gd name="connsiteY15" fmla="*/ 1533084 h 1936116"/>
              <a:gd name="connsiteX16" fmla="*/ 1736214 w 2052550"/>
              <a:gd name="connsiteY16" fmla="*/ 1715753 h 1936116"/>
              <a:gd name="connsiteX17" fmla="*/ 1594726 w 2052550"/>
              <a:gd name="connsiteY17" fmla="*/ 1906104 h 1936116"/>
              <a:gd name="connsiteX18" fmla="*/ 1577047 w 2052550"/>
              <a:gd name="connsiteY18" fmla="*/ 1929895 h 1936116"/>
              <a:gd name="connsiteX19" fmla="*/ 1545328 w 2052550"/>
              <a:gd name="connsiteY19" fmla="*/ 1928102 h 1936116"/>
              <a:gd name="connsiteX20" fmla="*/ 1542635 w 2052550"/>
              <a:gd name="connsiteY20" fmla="*/ 1927949 h 1936116"/>
              <a:gd name="connsiteX21" fmla="*/ 1536146 w 2052550"/>
              <a:gd name="connsiteY21" fmla="*/ 1924520 h 1936116"/>
              <a:gd name="connsiteX22" fmla="*/ 1536146 w 2052550"/>
              <a:gd name="connsiteY22" fmla="*/ 1924521 h 1936116"/>
              <a:gd name="connsiteX23" fmla="*/ 1536145 w 2052550"/>
              <a:gd name="connsiteY23" fmla="*/ 1924520 h 1936116"/>
              <a:gd name="connsiteX24" fmla="*/ 1525734 w 2052550"/>
              <a:gd name="connsiteY24" fmla="*/ 1926993 h 1936116"/>
              <a:gd name="connsiteX25" fmla="*/ 1498806 w 2052550"/>
              <a:gd name="connsiteY25" fmla="*/ 1925471 h 1936116"/>
              <a:gd name="connsiteX26" fmla="*/ 1491832 w 2052550"/>
              <a:gd name="connsiteY26" fmla="*/ 1925249 h 1936116"/>
              <a:gd name="connsiteX27" fmla="*/ 1489754 w 2052550"/>
              <a:gd name="connsiteY27" fmla="*/ 1924520 h 1936116"/>
              <a:gd name="connsiteX28" fmla="*/ 1476914 w 2052550"/>
              <a:gd name="connsiteY28" fmla="*/ 1913660 h 1936116"/>
              <a:gd name="connsiteX29" fmla="*/ 1471088 w 2052550"/>
              <a:gd name="connsiteY29" fmla="*/ 1908732 h 1936116"/>
              <a:gd name="connsiteX30" fmla="*/ 1423971 w 2052550"/>
              <a:gd name="connsiteY30" fmla="*/ 1861388 h 1936116"/>
              <a:gd name="connsiteX31" fmla="*/ 1410364 w 2052550"/>
              <a:gd name="connsiteY31" fmla="*/ 1852695 h 1936116"/>
              <a:gd name="connsiteX32" fmla="*/ 1391170 w 2052550"/>
              <a:gd name="connsiteY32" fmla="*/ 1840433 h 1936116"/>
              <a:gd name="connsiteX33" fmla="*/ 1213188 w 2052550"/>
              <a:gd name="connsiteY33" fmla="*/ 1910770 h 1936116"/>
              <a:gd name="connsiteX34" fmla="*/ 1177309 w 2052550"/>
              <a:gd name="connsiteY34" fmla="*/ 1927089 h 1936116"/>
              <a:gd name="connsiteX35" fmla="*/ 1151905 w 2052550"/>
              <a:gd name="connsiteY35" fmla="*/ 1927782 h 1936116"/>
              <a:gd name="connsiteX36" fmla="*/ 1078040 w 2052550"/>
              <a:gd name="connsiteY36" fmla="*/ 1931538 h 1936116"/>
              <a:gd name="connsiteX37" fmla="*/ 1051215 w 2052550"/>
              <a:gd name="connsiteY37" fmla="*/ 1932901 h 1936116"/>
              <a:gd name="connsiteX38" fmla="*/ 1017603 w 2052550"/>
              <a:gd name="connsiteY38" fmla="*/ 1934266 h 193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52550" h="1936116">
                <a:moveTo>
                  <a:pt x="972008" y="1936116"/>
                </a:moveTo>
                <a:lnTo>
                  <a:pt x="912022" y="1932856"/>
                </a:lnTo>
                <a:cubicBezTo>
                  <a:pt x="824915" y="1927661"/>
                  <a:pt x="734667" y="1922104"/>
                  <a:pt x="660488" y="1921621"/>
                </a:cubicBezTo>
                <a:cubicBezTo>
                  <a:pt x="586309" y="1921137"/>
                  <a:pt x="506572" y="1924279"/>
                  <a:pt x="434506" y="1927782"/>
                </a:cubicBezTo>
                <a:lnTo>
                  <a:pt x="379259" y="1930591"/>
                </a:lnTo>
                <a:lnTo>
                  <a:pt x="298343" y="1864027"/>
                </a:lnTo>
                <a:lnTo>
                  <a:pt x="0" y="1238526"/>
                </a:lnTo>
                <a:lnTo>
                  <a:pt x="43005" y="615660"/>
                </a:lnTo>
                <a:lnTo>
                  <a:pt x="415951" y="162296"/>
                </a:lnTo>
                <a:lnTo>
                  <a:pt x="1018836" y="0"/>
                </a:lnTo>
                <a:lnTo>
                  <a:pt x="1690126" y="172137"/>
                </a:lnTo>
                <a:lnTo>
                  <a:pt x="2042097" y="461676"/>
                </a:lnTo>
                <a:lnTo>
                  <a:pt x="2042295" y="492334"/>
                </a:lnTo>
                <a:cubicBezTo>
                  <a:pt x="2044530" y="842996"/>
                  <a:pt x="2046705" y="1230808"/>
                  <a:pt x="2046464" y="1379409"/>
                </a:cubicBezTo>
                <a:cubicBezTo>
                  <a:pt x="2047430" y="1393906"/>
                  <a:pt x="2057578" y="1405987"/>
                  <a:pt x="2049364" y="1422902"/>
                </a:cubicBezTo>
                <a:cubicBezTo>
                  <a:pt x="2041148" y="1439816"/>
                  <a:pt x="1988472" y="1484275"/>
                  <a:pt x="1936281" y="1533084"/>
                </a:cubicBezTo>
                <a:cubicBezTo>
                  <a:pt x="1884090" y="1581894"/>
                  <a:pt x="1798553" y="1646648"/>
                  <a:pt x="1736214" y="1715753"/>
                </a:cubicBezTo>
                <a:cubicBezTo>
                  <a:pt x="1689460" y="1767582"/>
                  <a:pt x="1633735" y="1852031"/>
                  <a:pt x="1594726" y="1906104"/>
                </a:cubicBezTo>
                <a:lnTo>
                  <a:pt x="1577047" y="1929895"/>
                </a:lnTo>
                <a:lnTo>
                  <a:pt x="1545328" y="1928102"/>
                </a:lnTo>
                <a:lnTo>
                  <a:pt x="1542635" y="1927949"/>
                </a:lnTo>
                <a:lnTo>
                  <a:pt x="1536146" y="1924520"/>
                </a:lnTo>
                <a:lnTo>
                  <a:pt x="1536146" y="1924521"/>
                </a:lnTo>
                <a:lnTo>
                  <a:pt x="1536145" y="1924520"/>
                </a:lnTo>
                <a:lnTo>
                  <a:pt x="1525734" y="1926993"/>
                </a:lnTo>
                <a:lnTo>
                  <a:pt x="1498806" y="1925471"/>
                </a:lnTo>
                <a:lnTo>
                  <a:pt x="1491832" y="1925249"/>
                </a:lnTo>
                <a:lnTo>
                  <a:pt x="1489754" y="1924520"/>
                </a:lnTo>
                <a:lnTo>
                  <a:pt x="1476914" y="1913660"/>
                </a:lnTo>
                <a:lnTo>
                  <a:pt x="1471088" y="1908732"/>
                </a:lnTo>
                <a:cubicBezTo>
                  <a:pt x="1458040" y="1895276"/>
                  <a:pt x="1443301" y="1877139"/>
                  <a:pt x="1423971" y="1861388"/>
                </a:cubicBezTo>
                <a:lnTo>
                  <a:pt x="1410364" y="1852695"/>
                </a:lnTo>
                <a:lnTo>
                  <a:pt x="1391170" y="1840433"/>
                </a:lnTo>
                <a:cubicBezTo>
                  <a:pt x="1316145" y="1867617"/>
                  <a:pt x="1273739" y="1883926"/>
                  <a:pt x="1213188" y="1910770"/>
                </a:cubicBezTo>
                <a:lnTo>
                  <a:pt x="1177309" y="1927089"/>
                </a:lnTo>
                <a:lnTo>
                  <a:pt x="1151905" y="1927782"/>
                </a:lnTo>
                <a:lnTo>
                  <a:pt x="1078040" y="1931538"/>
                </a:lnTo>
                <a:lnTo>
                  <a:pt x="1051215" y="1932901"/>
                </a:lnTo>
                <a:lnTo>
                  <a:pt x="1017603" y="1934266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18D169F-9587-4F35-949D-0F337E58EE17}"/>
              </a:ext>
            </a:extLst>
          </p:cNvPr>
          <p:cNvSpPr/>
          <p:nvPr/>
        </p:nvSpPr>
        <p:spPr>
          <a:xfrm rot="10800000">
            <a:off x="429803" y="5240345"/>
            <a:ext cx="968919" cy="1008054"/>
          </a:xfrm>
          <a:custGeom>
            <a:avLst/>
            <a:gdLst>
              <a:gd name="connsiteX0" fmla="*/ 1453959 w 1835384"/>
              <a:gd name="connsiteY0" fmla="*/ 1909516 h 1909516"/>
              <a:gd name="connsiteX1" fmla="*/ 753889 w 1835384"/>
              <a:gd name="connsiteY1" fmla="*/ 1821178 h 1909516"/>
              <a:gd name="connsiteX2" fmla="*/ 221665 w 1835384"/>
              <a:gd name="connsiteY2" fmla="*/ 1383360 h 1909516"/>
              <a:gd name="connsiteX3" fmla="*/ 0 w 1835384"/>
              <a:gd name="connsiteY3" fmla="*/ 713460 h 1909516"/>
              <a:gd name="connsiteX4" fmla="*/ 146298 w 1835384"/>
              <a:gd name="connsiteY4" fmla="*/ 0 h 1909516"/>
              <a:gd name="connsiteX5" fmla="*/ 756576 w 1835384"/>
              <a:gd name="connsiteY5" fmla="*/ 8352 h 1909516"/>
              <a:gd name="connsiteX6" fmla="*/ 807956 w 1835384"/>
              <a:gd name="connsiteY6" fmla="*/ 9055 h 1909516"/>
              <a:gd name="connsiteX7" fmla="*/ 1384960 w 1835384"/>
              <a:gd name="connsiteY7" fmla="*/ 9056 h 1909516"/>
              <a:gd name="connsiteX8" fmla="*/ 1469047 w 1835384"/>
              <a:gd name="connsiteY8" fmla="*/ 14854 h 1909516"/>
              <a:gd name="connsiteX9" fmla="*/ 1475315 w 1835384"/>
              <a:gd name="connsiteY9" fmla="*/ 14192 h 1909516"/>
              <a:gd name="connsiteX10" fmla="*/ 1480851 w 1835384"/>
              <a:gd name="connsiteY10" fmla="*/ 13608 h 1909516"/>
              <a:gd name="connsiteX11" fmla="*/ 1487714 w 1835384"/>
              <a:gd name="connsiteY11" fmla="*/ 10686 h 1909516"/>
              <a:gd name="connsiteX12" fmla="*/ 1489614 w 1835384"/>
              <a:gd name="connsiteY12" fmla="*/ 10667 h 1909516"/>
              <a:gd name="connsiteX13" fmla="*/ 1499017 w 1835384"/>
              <a:gd name="connsiteY13" fmla="*/ 10574 h 1909516"/>
              <a:gd name="connsiteX14" fmla="*/ 1524139 w 1835384"/>
              <a:gd name="connsiteY14" fmla="*/ 17755 h 1909516"/>
              <a:gd name="connsiteX15" fmla="*/ 1750301 w 1835384"/>
              <a:gd name="connsiteY15" fmla="*/ 113439 h 1909516"/>
              <a:gd name="connsiteX16" fmla="*/ 1787815 w 1835384"/>
              <a:gd name="connsiteY16" fmla="*/ 192995 h 1909516"/>
              <a:gd name="connsiteX17" fmla="*/ 1798601 w 1835384"/>
              <a:gd name="connsiteY17" fmla="*/ 210237 h 1909516"/>
              <a:gd name="connsiteX18" fmla="*/ 1797575 w 1835384"/>
              <a:gd name="connsiteY18" fmla="*/ 214922 h 1909516"/>
              <a:gd name="connsiteX19" fmla="*/ 1787428 w 1835384"/>
              <a:gd name="connsiteY19" fmla="*/ 274362 h 1909516"/>
              <a:gd name="connsiteX20" fmla="*/ 1808902 w 1835384"/>
              <a:gd name="connsiteY20" fmla="*/ 312872 h 1909516"/>
              <a:gd name="connsiteX21" fmla="*/ 1825736 w 1835384"/>
              <a:gd name="connsiteY21" fmla="*/ 338288 h 1909516"/>
              <a:gd name="connsiteX22" fmla="*/ 1828143 w 1835384"/>
              <a:gd name="connsiteY22" fmla="*/ 360905 h 1909516"/>
              <a:gd name="connsiteX23" fmla="*/ 1828589 w 1835384"/>
              <a:gd name="connsiteY23" fmla="*/ 707841 h 1909516"/>
              <a:gd name="connsiteX24" fmla="*/ 1830704 w 1835384"/>
              <a:gd name="connsiteY24" fmla="*/ 1007767 h 1909516"/>
              <a:gd name="connsiteX25" fmla="*/ 1831652 w 1835384"/>
              <a:gd name="connsiteY25" fmla="*/ 1147666 h 1909516"/>
              <a:gd name="connsiteX26" fmla="*/ 1831702 w 1835384"/>
              <a:gd name="connsiteY26" fmla="*/ 1155189 h 1909516"/>
              <a:gd name="connsiteX27" fmla="*/ 1832603 w 1835384"/>
              <a:gd name="connsiteY27" fmla="*/ 1292051 h 1909516"/>
              <a:gd name="connsiteX28" fmla="*/ 1832782 w 1835384"/>
              <a:gd name="connsiteY28" fmla="*/ 1319589 h 1909516"/>
              <a:gd name="connsiteX29" fmla="*/ 1833314 w 1835384"/>
              <a:gd name="connsiteY29" fmla="*/ 1403581 h 1909516"/>
              <a:gd name="connsiteX30" fmla="*/ 1834650 w 1835384"/>
              <a:gd name="connsiteY30" fmla="*/ 1621415 h 1909516"/>
              <a:gd name="connsiteX31" fmla="*/ 1834748 w 1835384"/>
              <a:gd name="connsiteY31" fmla="*/ 1637659 h 1909516"/>
              <a:gd name="connsiteX32" fmla="*/ 1835384 w 1835384"/>
              <a:gd name="connsiteY32" fmla="*/ 1749920 h 19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35384" h="1909516">
                <a:moveTo>
                  <a:pt x="1453959" y="1909516"/>
                </a:moveTo>
                <a:lnTo>
                  <a:pt x="753889" y="1821178"/>
                </a:lnTo>
                <a:lnTo>
                  <a:pt x="221665" y="1383360"/>
                </a:lnTo>
                <a:lnTo>
                  <a:pt x="0" y="713460"/>
                </a:lnTo>
                <a:lnTo>
                  <a:pt x="146298" y="0"/>
                </a:lnTo>
                <a:lnTo>
                  <a:pt x="756576" y="8352"/>
                </a:lnTo>
                <a:lnTo>
                  <a:pt x="807956" y="9055"/>
                </a:lnTo>
                <a:lnTo>
                  <a:pt x="1384960" y="9056"/>
                </a:lnTo>
                <a:lnTo>
                  <a:pt x="1469047" y="14854"/>
                </a:lnTo>
                <a:lnTo>
                  <a:pt x="1475315" y="14192"/>
                </a:lnTo>
                <a:lnTo>
                  <a:pt x="1480851" y="13608"/>
                </a:lnTo>
                <a:cubicBezTo>
                  <a:pt x="1483441" y="12664"/>
                  <a:pt x="1485208" y="11441"/>
                  <a:pt x="1487714" y="10686"/>
                </a:cubicBezTo>
                <a:lnTo>
                  <a:pt x="1489614" y="10667"/>
                </a:lnTo>
                <a:lnTo>
                  <a:pt x="1499017" y="10574"/>
                </a:lnTo>
                <a:cubicBezTo>
                  <a:pt x="1504567" y="11503"/>
                  <a:pt x="1512420" y="13647"/>
                  <a:pt x="1524139" y="17755"/>
                </a:cubicBezTo>
                <a:cubicBezTo>
                  <a:pt x="1571014" y="34184"/>
                  <a:pt x="1698110" y="86860"/>
                  <a:pt x="1750301" y="113439"/>
                </a:cubicBezTo>
                <a:cubicBezTo>
                  <a:pt x="1756101" y="139293"/>
                  <a:pt x="1771927" y="167321"/>
                  <a:pt x="1787815" y="192995"/>
                </a:cubicBezTo>
                <a:lnTo>
                  <a:pt x="1798601" y="210237"/>
                </a:lnTo>
                <a:lnTo>
                  <a:pt x="1797575" y="214922"/>
                </a:lnTo>
                <a:cubicBezTo>
                  <a:pt x="1801200" y="248025"/>
                  <a:pt x="1781628" y="252133"/>
                  <a:pt x="1787428" y="274362"/>
                </a:cubicBezTo>
                <a:cubicBezTo>
                  <a:pt x="1790326" y="285478"/>
                  <a:pt x="1799447" y="299432"/>
                  <a:pt x="1808902" y="312872"/>
                </a:cubicBezTo>
                <a:lnTo>
                  <a:pt x="1825736" y="338288"/>
                </a:lnTo>
                <a:lnTo>
                  <a:pt x="1828143" y="360905"/>
                </a:lnTo>
                <a:cubicBezTo>
                  <a:pt x="1837496" y="456802"/>
                  <a:pt x="1826474" y="423688"/>
                  <a:pt x="1828589" y="707841"/>
                </a:cubicBezTo>
                <a:cubicBezTo>
                  <a:pt x="1828589" y="707841"/>
                  <a:pt x="1829485" y="830307"/>
                  <a:pt x="1830704" y="1007767"/>
                </a:cubicBezTo>
                <a:lnTo>
                  <a:pt x="1831652" y="1147666"/>
                </a:lnTo>
                <a:lnTo>
                  <a:pt x="1831702" y="1155189"/>
                </a:lnTo>
                <a:lnTo>
                  <a:pt x="1832603" y="1292051"/>
                </a:lnTo>
                <a:lnTo>
                  <a:pt x="1832782" y="1319589"/>
                </a:lnTo>
                <a:lnTo>
                  <a:pt x="1833314" y="1403581"/>
                </a:lnTo>
                <a:lnTo>
                  <a:pt x="1834650" y="1621415"/>
                </a:lnTo>
                <a:lnTo>
                  <a:pt x="1834748" y="1637659"/>
                </a:lnTo>
                <a:lnTo>
                  <a:pt x="1835384" y="1749920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B3FCA1F-024B-4A22-96F9-6C9D09FD5A28}"/>
              </a:ext>
            </a:extLst>
          </p:cNvPr>
          <p:cNvSpPr/>
          <p:nvPr/>
        </p:nvSpPr>
        <p:spPr>
          <a:xfrm>
            <a:off x="4149801" y="3435675"/>
            <a:ext cx="1491491" cy="1947903"/>
          </a:xfrm>
          <a:custGeom>
            <a:avLst/>
            <a:gdLst>
              <a:gd name="connsiteX0" fmla="*/ 184559 w 1491491"/>
              <a:gd name="connsiteY0" fmla="*/ 1947903 h 1947903"/>
              <a:gd name="connsiteX1" fmla="*/ 0 w 1491491"/>
              <a:gd name="connsiteY1" fmla="*/ 1924614 h 1947903"/>
              <a:gd name="connsiteX2" fmla="*/ 175 w 1491491"/>
              <a:gd name="connsiteY2" fmla="*/ 1886982 h 1947903"/>
              <a:gd name="connsiteX3" fmla="*/ 249 w 1491491"/>
              <a:gd name="connsiteY3" fmla="*/ 1872868 h 1947903"/>
              <a:gd name="connsiteX4" fmla="*/ 1051 w 1491491"/>
              <a:gd name="connsiteY4" fmla="*/ 1722994 h 1947903"/>
              <a:gd name="connsiteX5" fmla="*/ 1359 w 1491491"/>
              <a:gd name="connsiteY5" fmla="*/ 1668775 h 1947903"/>
              <a:gd name="connsiteX6" fmla="*/ 1822 w 1491491"/>
              <a:gd name="connsiteY6" fmla="*/ 1590556 h 1947903"/>
              <a:gd name="connsiteX7" fmla="*/ 2998 w 1491491"/>
              <a:gd name="connsiteY7" fmla="*/ 1398625 h 1947903"/>
              <a:gd name="connsiteX8" fmla="*/ 3421 w 1491491"/>
              <a:gd name="connsiteY8" fmla="*/ 1331554 h 1947903"/>
              <a:gd name="connsiteX9" fmla="*/ 3837 w 1491491"/>
              <a:gd name="connsiteY9" fmla="*/ 1267341 h 1947903"/>
              <a:gd name="connsiteX10" fmla="*/ 4594 w 1491491"/>
              <a:gd name="connsiteY10" fmla="*/ 1152674 h 1947903"/>
              <a:gd name="connsiteX11" fmla="*/ 4839 w 1491491"/>
              <a:gd name="connsiteY11" fmla="*/ 1115959 h 1947903"/>
              <a:gd name="connsiteX12" fmla="*/ 7718 w 1491491"/>
              <a:gd name="connsiteY12" fmla="*/ 703499 h 1947903"/>
              <a:gd name="connsiteX13" fmla="*/ 8164 w 1491491"/>
              <a:gd name="connsiteY13" fmla="*/ 356562 h 1947903"/>
              <a:gd name="connsiteX14" fmla="*/ 10572 w 1491491"/>
              <a:gd name="connsiteY14" fmla="*/ 333943 h 1947903"/>
              <a:gd name="connsiteX15" fmla="*/ 27406 w 1491491"/>
              <a:gd name="connsiteY15" fmla="*/ 308529 h 1947903"/>
              <a:gd name="connsiteX16" fmla="*/ 48881 w 1491491"/>
              <a:gd name="connsiteY16" fmla="*/ 270019 h 1947903"/>
              <a:gd name="connsiteX17" fmla="*/ 38732 w 1491491"/>
              <a:gd name="connsiteY17" fmla="*/ 210578 h 1947903"/>
              <a:gd name="connsiteX18" fmla="*/ 37706 w 1491491"/>
              <a:gd name="connsiteY18" fmla="*/ 205895 h 1947903"/>
              <a:gd name="connsiteX19" fmla="*/ 48493 w 1491491"/>
              <a:gd name="connsiteY19" fmla="*/ 188651 h 1947903"/>
              <a:gd name="connsiteX20" fmla="*/ 86005 w 1491491"/>
              <a:gd name="connsiteY20" fmla="*/ 109095 h 1947903"/>
              <a:gd name="connsiteX21" fmla="*/ 264395 w 1491491"/>
              <a:gd name="connsiteY21" fmla="*/ 31556 h 1947903"/>
              <a:gd name="connsiteX22" fmla="*/ 283528 w 1491491"/>
              <a:gd name="connsiteY22" fmla="*/ 24289 h 1947903"/>
              <a:gd name="connsiteX23" fmla="*/ 312168 w 1491491"/>
              <a:gd name="connsiteY23" fmla="*/ 13412 h 1947903"/>
              <a:gd name="connsiteX24" fmla="*/ 334340 w 1491491"/>
              <a:gd name="connsiteY24" fmla="*/ 7074 h 1947903"/>
              <a:gd name="connsiteX25" fmla="*/ 337289 w 1491491"/>
              <a:gd name="connsiteY25" fmla="*/ 6231 h 1947903"/>
              <a:gd name="connsiteX26" fmla="*/ 348593 w 1491491"/>
              <a:gd name="connsiteY26" fmla="*/ 6344 h 1947903"/>
              <a:gd name="connsiteX27" fmla="*/ 367258 w 1491491"/>
              <a:gd name="connsiteY27" fmla="*/ 10511 h 1947903"/>
              <a:gd name="connsiteX28" fmla="*/ 451345 w 1491491"/>
              <a:gd name="connsiteY28" fmla="*/ 4713 h 1947903"/>
              <a:gd name="connsiteX29" fmla="*/ 1028350 w 1491491"/>
              <a:gd name="connsiteY29" fmla="*/ 4713 h 1947903"/>
              <a:gd name="connsiteX30" fmla="*/ 1351278 w 1491491"/>
              <a:gd name="connsiteY30" fmla="*/ 293 h 1947903"/>
              <a:gd name="connsiteX31" fmla="*/ 1372648 w 1491491"/>
              <a:gd name="connsiteY31" fmla="*/ 0 h 1947903"/>
              <a:gd name="connsiteX32" fmla="*/ 1491491 w 1491491"/>
              <a:gd name="connsiteY32" fmla="*/ 359159 h 1947903"/>
              <a:gd name="connsiteX33" fmla="*/ 1343339 w 1491491"/>
              <a:gd name="connsiteY33" fmla="*/ 1081660 h 1947903"/>
              <a:gd name="connsiteX34" fmla="*/ 864935 w 1491491"/>
              <a:gd name="connsiteY34" fmla="*/ 1663221 h 194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91491" h="1947903">
                <a:moveTo>
                  <a:pt x="184559" y="1947903"/>
                </a:moveTo>
                <a:lnTo>
                  <a:pt x="0" y="1924614"/>
                </a:lnTo>
                <a:lnTo>
                  <a:pt x="175" y="1886982"/>
                </a:lnTo>
                <a:lnTo>
                  <a:pt x="249" y="1872868"/>
                </a:lnTo>
                <a:lnTo>
                  <a:pt x="1051" y="1722994"/>
                </a:lnTo>
                <a:lnTo>
                  <a:pt x="1359" y="1668775"/>
                </a:lnTo>
                <a:lnTo>
                  <a:pt x="1822" y="1590556"/>
                </a:lnTo>
                <a:lnTo>
                  <a:pt x="2998" y="1398625"/>
                </a:lnTo>
                <a:lnTo>
                  <a:pt x="3421" y="1331554"/>
                </a:lnTo>
                <a:lnTo>
                  <a:pt x="3837" y="1267341"/>
                </a:lnTo>
                <a:lnTo>
                  <a:pt x="4594" y="1152674"/>
                </a:lnTo>
                <a:lnTo>
                  <a:pt x="4839" y="1115959"/>
                </a:lnTo>
                <a:cubicBezTo>
                  <a:pt x="6427" y="879849"/>
                  <a:pt x="7718" y="703499"/>
                  <a:pt x="7718" y="703499"/>
                </a:cubicBezTo>
                <a:cubicBezTo>
                  <a:pt x="9832" y="419346"/>
                  <a:pt x="-1188" y="452459"/>
                  <a:pt x="8164" y="356562"/>
                </a:cubicBezTo>
                <a:lnTo>
                  <a:pt x="10572" y="333943"/>
                </a:lnTo>
                <a:lnTo>
                  <a:pt x="27406" y="308529"/>
                </a:lnTo>
                <a:cubicBezTo>
                  <a:pt x="36859" y="295089"/>
                  <a:pt x="45981" y="281134"/>
                  <a:pt x="48881" y="270019"/>
                </a:cubicBezTo>
                <a:cubicBezTo>
                  <a:pt x="54679" y="247789"/>
                  <a:pt x="35107" y="243682"/>
                  <a:pt x="38732" y="210578"/>
                </a:cubicBezTo>
                <a:lnTo>
                  <a:pt x="37706" y="205895"/>
                </a:lnTo>
                <a:lnTo>
                  <a:pt x="48493" y="188651"/>
                </a:lnTo>
                <a:cubicBezTo>
                  <a:pt x="64380" y="162978"/>
                  <a:pt x="80207" y="134950"/>
                  <a:pt x="86005" y="109095"/>
                </a:cubicBezTo>
                <a:cubicBezTo>
                  <a:pt x="125149" y="89161"/>
                  <a:pt x="206426" y="54548"/>
                  <a:pt x="264395" y="31556"/>
                </a:cubicBezTo>
                <a:lnTo>
                  <a:pt x="283528" y="24289"/>
                </a:lnTo>
                <a:lnTo>
                  <a:pt x="312168" y="13412"/>
                </a:lnTo>
                <a:lnTo>
                  <a:pt x="334340" y="7074"/>
                </a:lnTo>
                <a:lnTo>
                  <a:pt x="337289" y="6231"/>
                </a:lnTo>
                <a:lnTo>
                  <a:pt x="348593" y="6344"/>
                </a:lnTo>
                <a:cubicBezTo>
                  <a:pt x="353606" y="7853"/>
                  <a:pt x="355660" y="11236"/>
                  <a:pt x="367258" y="10511"/>
                </a:cubicBezTo>
                <a:lnTo>
                  <a:pt x="451345" y="4713"/>
                </a:lnTo>
                <a:lnTo>
                  <a:pt x="1028350" y="4713"/>
                </a:lnTo>
                <a:lnTo>
                  <a:pt x="1351278" y="293"/>
                </a:lnTo>
                <a:lnTo>
                  <a:pt x="1372648" y="0"/>
                </a:lnTo>
                <a:lnTo>
                  <a:pt x="1491491" y="359159"/>
                </a:lnTo>
                <a:lnTo>
                  <a:pt x="1343339" y="1081660"/>
                </a:lnTo>
                <a:lnTo>
                  <a:pt x="864935" y="1663221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02D4DF4-DFF8-4F91-9484-3FB18A5BC20A}"/>
              </a:ext>
            </a:extLst>
          </p:cNvPr>
          <p:cNvSpPr/>
          <p:nvPr/>
        </p:nvSpPr>
        <p:spPr>
          <a:xfrm>
            <a:off x="4143928" y="4277223"/>
            <a:ext cx="1665432" cy="1969906"/>
          </a:xfrm>
          <a:custGeom>
            <a:avLst/>
            <a:gdLst>
              <a:gd name="connsiteX0" fmla="*/ 1079347 w 1665432"/>
              <a:gd name="connsiteY0" fmla="*/ 1969906 h 1969906"/>
              <a:gd name="connsiteX1" fmla="*/ 1000141 w 1665432"/>
              <a:gd name="connsiteY1" fmla="*/ 1966691 h 1969906"/>
              <a:gd name="connsiteX2" fmla="*/ 899450 w 1665432"/>
              <a:gd name="connsiteY2" fmla="*/ 1961572 h 1969906"/>
              <a:gd name="connsiteX3" fmla="*/ 874047 w 1665432"/>
              <a:gd name="connsiteY3" fmla="*/ 1960879 h 1969906"/>
              <a:gd name="connsiteX4" fmla="*/ 850200 w 1665432"/>
              <a:gd name="connsiteY4" fmla="*/ 1950033 h 1969906"/>
              <a:gd name="connsiteX5" fmla="*/ 838168 w 1665432"/>
              <a:gd name="connsiteY5" fmla="*/ 1944560 h 1969906"/>
              <a:gd name="connsiteX6" fmla="*/ 798515 w 1665432"/>
              <a:gd name="connsiteY6" fmla="*/ 1927933 h 1969906"/>
              <a:gd name="connsiteX7" fmla="*/ 754605 w 1665432"/>
              <a:gd name="connsiteY7" fmla="*/ 1909519 h 1969906"/>
              <a:gd name="connsiteX8" fmla="*/ 660186 w 1665432"/>
              <a:gd name="connsiteY8" fmla="*/ 1874223 h 1969906"/>
              <a:gd name="connsiteX9" fmla="*/ 561601 w 1665432"/>
              <a:gd name="connsiteY9" fmla="*/ 1958310 h 1969906"/>
              <a:gd name="connsiteX10" fmla="*/ 559523 w 1665432"/>
              <a:gd name="connsiteY10" fmla="*/ 1959039 h 1969906"/>
              <a:gd name="connsiteX11" fmla="*/ 552550 w 1665432"/>
              <a:gd name="connsiteY11" fmla="*/ 1959261 h 1969906"/>
              <a:gd name="connsiteX12" fmla="*/ 525621 w 1665432"/>
              <a:gd name="connsiteY12" fmla="*/ 1960784 h 1969906"/>
              <a:gd name="connsiteX13" fmla="*/ 515209 w 1665432"/>
              <a:gd name="connsiteY13" fmla="*/ 1958310 h 1969906"/>
              <a:gd name="connsiteX14" fmla="*/ 508721 w 1665432"/>
              <a:gd name="connsiteY14" fmla="*/ 1961739 h 1969906"/>
              <a:gd name="connsiteX15" fmla="*/ 474309 w 1665432"/>
              <a:gd name="connsiteY15" fmla="*/ 1963685 h 1969906"/>
              <a:gd name="connsiteX16" fmla="*/ 468558 w 1665432"/>
              <a:gd name="connsiteY16" fmla="*/ 1955946 h 1969906"/>
              <a:gd name="connsiteX17" fmla="*/ 456630 w 1665432"/>
              <a:gd name="connsiteY17" fmla="*/ 1939894 h 1969906"/>
              <a:gd name="connsiteX18" fmla="*/ 388791 w 1665432"/>
              <a:gd name="connsiteY18" fmla="*/ 1843877 h 1969906"/>
              <a:gd name="connsiteX19" fmla="*/ 373529 w 1665432"/>
              <a:gd name="connsiteY19" fmla="*/ 1823286 h 1969906"/>
              <a:gd name="connsiteX20" fmla="*/ 351488 w 1665432"/>
              <a:gd name="connsiteY20" fmla="*/ 1793547 h 1969906"/>
              <a:gd name="connsiteX21" fmla="*/ 315143 w 1665432"/>
              <a:gd name="connsiteY21" fmla="*/ 1749543 h 1969906"/>
              <a:gd name="connsiteX22" fmla="*/ 211303 w 1665432"/>
              <a:gd name="connsiteY22" fmla="*/ 1650597 h 1969906"/>
              <a:gd name="connsiteX23" fmla="*/ 189652 w 1665432"/>
              <a:gd name="connsiteY23" fmla="*/ 1632048 h 1969906"/>
              <a:gd name="connsiteX24" fmla="*/ 159588 w 1665432"/>
              <a:gd name="connsiteY24" fmla="*/ 1606290 h 1969906"/>
              <a:gd name="connsiteX25" fmla="*/ 115075 w 1665432"/>
              <a:gd name="connsiteY25" fmla="*/ 1566874 h 1969906"/>
              <a:gd name="connsiteX26" fmla="*/ 76465 w 1665432"/>
              <a:gd name="connsiteY26" fmla="*/ 1531426 h 1969906"/>
              <a:gd name="connsiteX27" fmla="*/ 42042 w 1665432"/>
              <a:gd name="connsiteY27" fmla="*/ 1499822 h 1969906"/>
              <a:gd name="connsiteX28" fmla="*/ 15788 w 1665432"/>
              <a:gd name="connsiteY28" fmla="*/ 1474179 h 1969906"/>
              <a:gd name="connsiteX29" fmla="*/ 1993 w 1665432"/>
              <a:gd name="connsiteY29" fmla="*/ 1456691 h 1969906"/>
              <a:gd name="connsiteX30" fmla="*/ 0 w 1665432"/>
              <a:gd name="connsiteY30" fmla="*/ 1434039 h 1969906"/>
              <a:gd name="connsiteX31" fmla="*/ 4893 w 1665432"/>
              <a:gd name="connsiteY31" fmla="*/ 1413199 h 1969906"/>
              <a:gd name="connsiteX32" fmla="*/ 4909 w 1665432"/>
              <a:gd name="connsiteY32" fmla="*/ 1352915 h 1969906"/>
              <a:gd name="connsiteX33" fmla="*/ 4947 w 1665432"/>
              <a:gd name="connsiteY33" fmla="*/ 1332591 h 1969906"/>
              <a:gd name="connsiteX34" fmla="*/ 5095 w 1665432"/>
              <a:gd name="connsiteY34" fmla="*/ 1274275 h 1969906"/>
              <a:gd name="connsiteX35" fmla="*/ 5166 w 1665432"/>
              <a:gd name="connsiteY35" fmla="*/ 1251090 h 1969906"/>
              <a:gd name="connsiteX36" fmla="*/ 5516 w 1665432"/>
              <a:gd name="connsiteY36" fmla="*/ 1159680 h 1969906"/>
              <a:gd name="connsiteX37" fmla="*/ 5523 w 1665432"/>
              <a:gd name="connsiteY37" fmla="*/ 1158195 h 1969906"/>
              <a:gd name="connsiteX38" fmla="*/ 6269 w 1665432"/>
              <a:gd name="connsiteY38" fmla="*/ 1003195 h 1969906"/>
              <a:gd name="connsiteX39" fmla="*/ 6493 w 1665432"/>
              <a:gd name="connsiteY39" fmla="*/ 960548 h 1969906"/>
              <a:gd name="connsiteX40" fmla="*/ 7413 w 1665432"/>
              <a:gd name="connsiteY40" fmla="*/ 795259 h 1969906"/>
              <a:gd name="connsiteX41" fmla="*/ 7433 w 1665432"/>
              <a:gd name="connsiteY41" fmla="*/ 791768 h 1969906"/>
              <a:gd name="connsiteX42" fmla="*/ 8929 w 1665432"/>
              <a:gd name="connsiteY42" fmla="*/ 547561 h 1969906"/>
              <a:gd name="connsiteX43" fmla="*/ 9825 w 1665432"/>
              <a:gd name="connsiteY43" fmla="*/ 407994 h 1969906"/>
              <a:gd name="connsiteX44" fmla="*/ 9897 w 1665432"/>
              <a:gd name="connsiteY44" fmla="*/ 396908 h 1969906"/>
              <a:gd name="connsiteX45" fmla="*/ 10006 w 1665432"/>
              <a:gd name="connsiteY45" fmla="*/ 380525 h 1969906"/>
              <a:gd name="connsiteX46" fmla="*/ 10942 w 1665432"/>
              <a:gd name="connsiteY46" fmla="*/ 240465 h 1969906"/>
              <a:gd name="connsiteX47" fmla="*/ 11463 w 1665432"/>
              <a:gd name="connsiteY47" fmla="*/ 163853 h 1969906"/>
              <a:gd name="connsiteX48" fmla="*/ 11485 w 1665432"/>
              <a:gd name="connsiteY48" fmla="*/ 160583 h 1969906"/>
              <a:gd name="connsiteX49" fmla="*/ 12164 w 1665432"/>
              <a:gd name="connsiteY49" fmla="*/ 62540 h 1969906"/>
              <a:gd name="connsiteX50" fmla="*/ 12195 w 1665432"/>
              <a:gd name="connsiteY50" fmla="*/ 58221 h 1969906"/>
              <a:gd name="connsiteX51" fmla="*/ 135919 w 1665432"/>
              <a:gd name="connsiteY51" fmla="*/ 0 h 1969906"/>
              <a:gd name="connsiteX52" fmla="*/ 901292 w 1665432"/>
              <a:gd name="connsiteY52" fmla="*/ 57768 h 1969906"/>
              <a:gd name="connsiteX53" fmla="*/ 1461172 w 1665432"/>
              <a:gd name="connsiteY53" fmla="*/ 518337 h 1969906"/>
              <a:gd name="connsiteX54" fmla="*/ 1665432 w 1665432"/>
              <a:gd name="connsiteY54" fmla="*/ 1258209 h 1969906"/>
              <a:gd name="connsiteX55" fmla="*/ 1490182 w 1665432"/>
              <a:gd name="connsiteY55" fmla="*/ 1956794 h 1969906"/>
              <a:gd name="connsiteX56" fmla="*/ 1390868 w 1665432"/>
              <a:gd name="connsiteY56" fmla="*/ 1955410 h 1969906"/>
              <a:gd name="connsiteX57" fmla="*/ 1139333 w 1665432"/>
              <a:gd name="connsiteY57" fmla="*/ 1966646 h 19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65432" h="1969906">
                <a:moveTo>
                  <a:pt x="1079347" y="1969906"/>
                </a:moveTo>
                <a:lnTo>
                  <a:pt x="1000141" y="1966691"/>
                </a:lnTo>
                <a:cubicBezTo>
                  <a:pt x="969598" y="1965166"/>
                  <a:pt x="935483" y="1963323"/>
                  <a:pt x="899450" y="1961572"/>
                </a:cubicBezTo>
                <a:lnTo>
                  <a:pt x="874047" y="1960879"/>
                </a:lnTo>
                <a:lnTo>
                  <a:pt x="850200" y="1950033"/>
                </a:lnTo>
                <a:lnTo>
                  <a:pt x="838168" y="1944560"/>
                </a:lnTo>
                <a:lnTo>
                  <a:pt x="798515" y="1927933"/>
                </a:lnTo>
                <a:lnTo>
                  <a:pt x="754605" y="1909519"/>
                </a:lnTo>
                <a:cubicBezTo>
                  <a:pt x="727056" y="1898688"/>
                  <a:pt x="697698" y="1887815"/>
                  <a:pt x="660186" y="1874223"/>
                </a:cubicBezTo>
                <a:cubicBezTo>
                  <a:pt x="610894" y="1897421"/>
                  <a:pt x="585765" y="1944295"/>
                  <a:pt x="561601" y="1958310"/>
                </a:cubicBezTo>
                <a:lnTo>
                  <a:pt x="559523" y="1959039"/>
                </a:lnTo>
                <a:lnTo>
                  <a:pt x="552550" y="1959261"/>
                </a:lnTo>
                <a:lnTo>
                  <a:pt x="525621" y="1960784"/>
                </a:lnTo>
                <a:lnTo>
                  <a:pt x="515209" y="1958310"/>
                </a:lnTo>
                <a:lnTo>
                  <a:pt x="508721" y="1961739"/>
                </a:lnTo>
                <a:lnTo>
                  <a:pt x="474309" y="1963685"/>
                </a:lnTo>
                <a:lnTo>
                  <a:pt x="468558" y="1955946"/>
                </a:lnTo>
                <a:lnTo>
                  <a:pt x="456630" y="1939894"/>
                </a:lnTo>
                <a:cubicBezTo>
                  <a:pt x="437126" y="1912858"/>
                  <a:pt x="413443" y="1878227"/>
                  <a:pt x="388791" y="1843877"/>
                </a:cubicBezTo>
                <a:lnTo>
                  <a:pt x="373529" y="1823286"/>
                </a:lnTo>
                <a:lnTo>
                  <a:pt x="351488" y="1793547"/>
                </a:lnTo>
                <a:cubicBezTo>
                  <a:pt x="339080" y="1777496"/>
                  <a:pt x="326831" y="1762500"/>
                  <a:pt x="315143" y="1749543"/>
                </a:cubicBezTo>
                <a:cubicBezTo>
                  <a:pt x="283972" y="1714991"/>
                  <a:pt x="247003" y="1681526"/>
                  <a:pt x="211303" y="1650597"/>
                </a:cubicBezTo>
                <a:lnTo>
                  <a:pt x="189652" y="1632048"/>
                </a:lnTo>
                <a:lnTo>
                  <a:pt x="159588" y="1606290"/>
                </a:lnTo>
                <a:cubicBezTo>
                  <a:pt x="143255" y="1592275"/>
                  <a:pt x="128123" y="1579076"/>
                  <a:pt x="115075" y="1566874"/>
                </a:cubicBezTo>
                <a:lnTo>
                  <a:pt x="76465" y="1531426"/>
                </a:lnTo>
                <a:lnTo>
                  <a:pt x="42042" y="1499822"/>
                </a:lnTo>
                <a:cubicBezTo>
                  <a:pt x="31683" y="1490157"/>
                  <a:pt x="22697" y="1481488"/>
                  <a:pt x="15788" y="1474179"/>
                </a:cubicBezTo>
                <a:lnTo>
                  <a:pt x="1993" y="1456691"/>
                </a:lnTo>
                <a:lnTo>
                  <a:pt x="0" y="1434039"/>
                </a:lnTo>
                <a:cubicBezTo>
                  <a:pt x="1631" y="1427093"/>
                  <a:pt x="4410" y="1420448"/>
                  <a:pt x="4893" y="1413199"/>
                </a:cubicBezTo>
                <a:lnTo>
                  <a:pt x="4909" y="1352915"/>
                </a:lnTo>
                <a:lnTo>
                  <a:pt x="4947" y="1332591"/>
                </a:lnTo>
                <a:lnTo>
                  <a:pt x="5095" y="1274275"/>
                </a:lnTo>
                <a:lnTo>
                  <a:pt x="5166" y="1251090"/>
                </a:lnTo>
                <a:lnTo>
                  <a:pt x="5516" y="1159680"/>
                </a:lnTo>
                <a:lnTo>
                  <a:pt x="5523" y="1158195"/>
                </a:lnTo>
                <a:lnTo>
                  <a:pt x="6269" y="1003195"/>
                </a:lnTo>
                <a:lnTo>
                  <a:pt x="6493" y="960548"/>
                </a:lnTo>
                <a:lnTo>
                  <a:pt x="7413" y="795259"/>
                </a:lnTo>
                <a:lnTo>
                  <a:pt x="7433" y="791768"/>
                </a:lnTo>
                <a:lnTo>
                  <a:pt x="8929" y="547561"/>
                </a:lnTo>
                <a:lnTo>
                  <a:pt x="9825" y="407994"/>
                </a:lnTo>
                <a:lnTo>
                  <a:pt x="9897" y="396908"/>
                </a:lnTo>
                <a:lnTo>
                  <a:pt x="10006" y="380525"/>
                </a:lnTo>
                <a:lnTo>
                  <a:pt x="10942" y="240465"/>
                </a:lnTo>
                <a:lnTo>
                  <a:pt x="11463" y="163853"/>
                </a:lnTo>
                <a:lnTo>
                  <a:pt x="11485" y="160583"/>
                </a:lnTo>
                <a:lnTo>
                  <a:pt x="12164" y="62540"/>
                </a:lnTo>
                <a:lnTo>
                  <a:pt x="12195" y="58221"/>
                </a:lnTo>
                <a:lnTo>
                  <a:pt x="135919" y="0"/>
                </a:lnTo>
                <a:lnTo>
                  <a:pt x="901292" y="57768"/>
                </a:lnTo>
                <a:lnTo>
                  <a:pt x="1461172" y="518337"/>
                </a:lnTo>
                <a:lnTo>
                  <a:pt x="1665432" y="1258209"/>
                </a:lnTo>
                <a:lnTo>
                  <a:pt x="1490182" y="1956794"/>
                </a:lnTo>
                <a:lnTo>
                  <a:pt x="1390868" y="1955410"/>
                </a:lnTo>
                <a:cubicBezTo>
                  <a:pt x="1316688" y="1955894"/>
                  <a:pt x="1226440" y="1961451"/>
                  <a:pt x="1139333" y="1966646"/>
                </a:cubicBez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B8535CC-31B1-44B9-8228-1CF473AB09D9}"/>
              </a:ext>
            </a:extLst>
          </p:cNvPr>
          <p:cNvSpPr/>
          <p:nvPr/>
        </p:nvSpPr>
        <p:spPr>
          <a:xfrm>
            <a:off x="4466841" y="3427843"/>
            <a:ext cx="2760891" cy="1998466"/>
          </a:xfrm>
          <a:custGeom>
            <a:avLst/>
            <a:gdLst>
              <a:gd name="connsiteX0" fmla="*/ 1453959 w 2760891"/>
              <a:gd name="connsiteY0" fmla="*/ 1998466 h 1998466"/>
              <a:gd name="connsiteX1" fmla="*/ 753889 w 2760891"/>
              <a:gd name="connsiteY1" fmla="*/ 1910128 h 1998466"/>
              <a:gd name="connsiteX2" fmla="*/ 221665 w 2760891"/>
              <a:gd name="connsiteY2" fmla="*/ 1472310 h 1998466"/>
              <a:gd name="connsiteX3" fmla="*/ 0 w 2760891"/>
              <a:gd name="connsiteY3" fmla="*/ 802410 h 1998466"/>
              <a:gd name="connsiteX4" fmla="*/ 148152 w 2760891"/>
              <a:gd name="connsiteY4" fmla="*/ 79910 h 1998466"/>
              <a:gd name="connsiteX5" fmla="*/ 203568 w 2760891"/>
              <a:gd name="connsiteY5" fmla="*/ 12545 h 1998466"/>
              <a:gd name="connsiteX6" fmla="*/ 711312 w 2760891"/>
              <a:gd name="connsiteY6" fmla="*/ 12545 h 1998466"/>
              <a:gd name="connsiteX7" fmla="*/ 1627966 w 2760891"/>
              <a:gd name="connsiteY7" fmla="*/ 0 h 1998466"/>
              <a:gd name="connsiteX8" fmla="*/ 2544618 w 2760891"/>
              <a:gd name="connsiteY8" fmla="*/ 12545 h 1998466"/>
              <a:gd name="connsiteX9" fmla="*/ 2629467 w 2760891"/>
              <a:gd name="connsiteY9" fmla="*/ 12545 h 1998466"/>
              <a:gd name="connsiteX10" fmla="*/ 2760891 w 2760891"/>
              <a:gd name="connsiteY10" fmla="*/ 409722 h 1998466"/>
              <a:gd name="connsiteX11" fmla="*/ 2612739 w 2760891"/>
              <a:gd name="connsiteY11" fmla="*/ 1132222 h 1998466"/>
              <a:gd name="connsiteX12" fmla="*/ 2134335 w 2760891"/>
              <a:gd name="connsiteY12" fmla="*/ 1713784 h 199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0891" h="1998466">
                <a:moveTo>
                  <a:pt x="1453959" y="1998466"/>
                </a:moveTo>
                <a:lnTo>
                  <a:pt x="753889" y="1910128"/>
                </a:lnTo>
                <a:lnTo>
                  <a:pt x="221665" y="1472310"/>
                </a:lnTo>
                <a:lnTo>
                  <a:pt x="0" y="802410"/>
                </a:lnTo>
                <a:lnTo>
                  <a:pt x="148152" y="79910"/>
                </a:lnTo>
                <a:lnTo>
                  <a:pt x="203568" y="12545"/>
                </a:lnTo>
                <a:lnTo>
                  <a:pt x="711312" y="12545"/>
                </a:lnTo>
                <a:lnTo>
                  <a:pt x="1627966" y="0"/>
                </a:lnTo>
                <a:lnTo>
                  <a:pt x="2544618" y="12545"/>
                </a:lnTo>
                <a:lnTo>
                  <a:pt x="2629467" y="12545"/>
                </a:lnTo>
                <a:lnTo>
                  <a:pt x="2760891" y="409722"/>
                </a:lnTo>
                <a:lnTo>
                  <a:pt x="2612739" y="1132222"/>
                </a:lnTo>
                <a:lnTo>
                  <a:pt x="2134335" y="1713784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E155CC5-3B09-46C3-842C-A62A26D0A983}"/>
              </a:ext>
            </a:extLst>
          </p:cNvPr>
          <p:cNvSpPr/>
          <p:nvPr/>
        </p:nvSpPr>
        <p:spPr>
          <a:xfrm>
            <a:off x="4483076" y="4080720"/>
            <a:ext cx="2751774" cy="2167678"/>
          </a:xfrm>
          <a:custGeom>
            <a:avLst/>
            <a:gdLst>
              <a:gd name="connsiteX0" fmla="*/ 1611729 w 2751774"/>
              <a:gd name="connsiteY0" fmla="*/ 2167678 h 2167678"/>
              <a:gd name="connsiteX1" fmla="*/ 1573634 w 2751774"/>
              <a:gd name="connsiteY1" fmla="*/ 2163510 h 2167678"/>
              <a:gd name="connsiteX2" fmla="*/ 1457653 w 2751774"/>
              <a:gd name="connsiteY2" fmla="*/ 2166410 h 2167678"/>
              <a:gd name="connsiteX3" fmla="*/ 1051718 w 2751774"/>
              <a:gd name="connsiteY3" fmla="*/ 2151912 h 2167678"/>
              <a:gd name="connsiteX4" fmla="*/ 800184 w 2751774"/>
              <a:gd name="connsiteY4" fmla="*/ 2163148 h 2167678"/>
              <a:gd name="connsiteX5" fmla="*/ 740198 w 2751774"/>
              <a:gd name="connsiteY5" fmla="*/ 2166408 h 2167678"/>
              <a:gd name="connsiteX6" fmla="*/ 660992 w 2751774"/>
              <a:gd name="connsiteY6" fmla="*/ 2163194 h 2167678"/>
              <a:gd name="connsiteX7" fmla="*/ 560301 w 2751774"/>
              <a:gd name="connsiteY7" fmla="*/ 2158075 h 2167678"/>
              <a:gd name="connsiteX8" fmla="*/ 534898 w 2751774"/>
              <a:gd name="connsiteY8" fmla="*/ 2157382 h 2167678"/>
              <a:gd name="connsiteX9" fmla="*/ 499019 w 2751774"/>
              <a:gd name="connsiteY9" fmla="*/ 2141063 h 2167678"/>
              <a:gd name="connsiteX10" fmla="*/ 321037 w 2751774"/>
              <a:gd name="connsiteY10" fmla="*/ 2070725 h 2167678"/>
              <a:gd name="connsiteX11" fmla="*/ 262321 w 2751774"/>
              <a:gd name="connsiteY11" fmla="*/ 2116213 h 2167678"/>
              <a:gd name="connsiteX12" fmla="*/ 250394 w 2751774"/>
              <a:gd name="connsiteY12" fmla="*/ 2129045 h 2167678"/>
              <a:gd name="connsiteX13" fmla="*/ 0 w 2751774"/>
              <a:gd name="connsiteY13" fmla="*/ 1485815 h 2167678"/>
              <a:gd name="connsiteX14" fmla="*/ 107485 w 2751774"/>
              <a:gd name="connsiteY14" fmla="*/ 784565 h 2167678"/>
              <a:gd name="connsiteX15" fmla="*/ 554895 w 2751774"/>
              <a:gd name="connsiteY15" fmla="*/ 240681 h 2167678"/>
              <a:gd name="connsiteX16" fmla="*/ 1222261 w 2751774"/>
              <a:gd name="connsiteY16" fmla="*/ 0 h 2167678"/>
              <a:gd name="connsiteX17" fmla="*/ 1930782 w 2751774"/>
              <a:gd name="connsiteY17" fmla="*/ 126878 h 2167678"/>
              <a:gd name="connsiteX18" fmla="*/ 2490662 w 2751774"/>
              <a:gd name="connsiteY18" fmla="*/ 587447 h 2167678"/>
              <a:gd name="connsiteX19" fmla="*/ 2751774 w 2751774"/>
              <a:gd name="connsiteY19" fmla="*/ 1258209 h 2167678"/>
              <a:gd name="connsiteX20" fmla="*/ 2644289 w 2751774"/>
              <a:gd name="connsiteY20" fmla="*/ 1959459 h 2167678"/>
              <a:gd name="connsiteX21" fmla="*/ 2474442 w 2751774"/>
              <a:gd name="connsiteY21" fmla="*/ 2165929 h 2167678"/>
              <a:gd name="connsiteX22" fmla="*/ 2423273 w 2751774"/>
              <a:gd name="connsiteY22" fmla="*/ 2163148 h 2167678"/>
              <a:gd name="connsiteX23" fmla="*/ 2171739 w 2751774"/>
              <a:gd name="connsiteY23" fmla="*/ 2151913 h 2167678"/>
              <a:gd name="connsiteX24" fmla="*/ 1765806 w 2751774"/>
              <a:gd name="connsiteY24" fmla="*/ 2166411 h 2167678"/>
              <a:gd name="connsiteX25" fmla="*/ 1649824 w 2751774"/>
              <a:gd name="connsiteY25" fmla="*/ 2163510 h 216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51774" h="2167678">
                <a:moveTo>
                  <a:pt x="1611729" y="2167678"/>
                </a:moveTo>
                <a:lnTo>
                  <a:pt x="1573634" y="2163510"/>
                </a:lnTo>
                <a:cubicBezTo>
                  <a:pt x="1521925" y="2159644"/>
                  <a:pt x="1544638" y="2168344"/>
                  <a:pt x="1457653" y="2166410"/>
                </a:cubicBezTo>
                <a:cubicBezTo>
                  <a:pt x="1370666" y="2164478"/>
                  <a:pt x="1200077" y="2150947"/>
                  <a:pt x="1051718" y="2151912"/>
                </a:cubicBezTo>
                <a:cubicBezTo>
                  <a:pt x="977539" y="2152396"/>
                  <a:pt x="887291" y="2157953"/>
                  <a:pt x="800184" y="2163148"/>
                </a:cubicBezTo>
                <a:lnTo>
                  <a:pt x="740198" y="2166408"/>
                </a:lnTo>
                <a:lnTo>
                  <a:pt x="660992" y="2163194"/>
                </a:lnTo>
                <a:cubicBezTo>
                  <a:pt x="630449" y="2161668"/>
                  <a:pt x="596334" y="2159826"/>
                  <a:pt x="560301" y="2158075"/>
                </a:cubicBezTo>
                <a:lnTo>
                  <a:pt x="534898" y="2157382"/>
                </a:lnTo>
                <a:lnTo>
                  <a:pt x="499019" y="2141063"/>
                </a:lnTo>
                <a:cubicBezTo>
                  <a:pt x="438468" y="2114218"/>
                  <a:pt x="396062" y="2097910"/>
                  <a:pt x="321037" y="2070725"/>
                </a:cubicBezTo>
                <a:cubicBezTo>
                  <a:pt x="296391" y="2082324"/>
                  <a:pt x="277786" y="2099842"/>
                  <a:pt x="262321" y="2116213"/>
                </a:cubicBezTo>
                <a:lnTo>
                  <a:pt x="250394" y="2129045"/>
                </a:lnTo>
                <a:lnTo>
                  <a:pt x="0" y="1485815"/>
                </a:lnTo>
                <a:lnTo>
                  <a:pt x="107485" y="784565"/>
                </a:lnTo>
                <a:lnTo>
                  <a:pt x="554895" y="240681"/>
                </a:lnTo>
                <a:lnTo>
                  <a:pt x="1222261" y="0"/>
                </a:lnTo>
                <a:lnTo>
                  <a:pt x="1930782" y="126878"/>
                </a:lnTo>
                <a:lnTo>
                  <a:pt x="2490662" y="587447"/>
                </a:lnTo>
                <a:lnTo>
                  <a:pt x="2751774" y="1258209"/>
                </a:lnTo>
                <a:lnTo>
                  <a:pt x="2644289" y="1959459"/>
                </a:lnTo>
                <a:lnTo>
                  <a:pt x="2474442" y="2165929"/>
                </a:lnTo>
                <a:lnTo>
                  <a:pt x="2423273" y="2163148"/>
                </a:lnTo>
                <a:cubicBezTo>
                  <a:pt x="2336166" y="2157953"/>
                  <a:pt x="2245919" y="2152396"/>
                  <a:pt x="2171739" y="2151913"/>
                </a:cubicBezTo>
                <a:cubicBezTo>
                  <a:pt x="2023381" y="2150947"/>
                  <a:pt x="1852791" y="2164477"/>
                  <a:pt x="1765806" y="2166411"/>
                </a:cubicBezTo>
                <a:cubicBezTo>
                  <a:pt x="1678819" y="2168343"/>
                  <a:pt x="1701532" y="2159645"/>
                  <a:pt x="1649824" y="2163510"/>
                </a:cubicBez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56E8853-1EF7-4E97-97A7-0D23CA666609}"/>
              </a:ext>
            </a:extLst>
          </p:cNvPr>
          <p:cNvSpPr/>
          <p:nvPr/>
        </p:nvSpPr>
        <p:spPr>
          <a:xfrm>
            <a:off x="5994328" y="4311013"/>
            <a:ext cx="2052550" cy="1936116"/>
          </a:xfrm>
          <a:custGeom>
            <a:avLst/>
            <a:gdLst>
              <a:gd name="connsiteX0" fmla="*/ 972008 w 2052550"/>
              <a:gd name="connsiteY0" fmla="*/ 1936116 h 1936116"/>
              <a:gd name="connsiteX1" fmla="*/ 912022 w 2052550"/>
              <a:gd name="connsiteY1" fmla="*/ 1932856 h 1936116"/>
              <a:gd name="connsiteX2" fmla="*/ 660488 w 2052550"/>
              <a:gd name="connsiteY2" fmla="*/ 1921621 h 1936116"/>
              <a:gd name="connsiteX3" fmla="*/ 434506 w 2052550"/>
              <a:gd name="connsiteY3" fmla="*/ 1927782 h 1936116"/>
              <a:gd name="connsiteX4" fmla="*/ 379259 w 2052550"/>
              <a:gd name="connsiteY4" fmla="*/ 1930591 h 1936116"/>
              <a:gd name="connsiteX5" fmla="*/ 298343 w 2052550"/>
              <a:gd name="connsiteY5" fmla="*/ 1864027 h 1936116"/>
              <a:gd name="connsiteX6" fmla="*/ 0 w 2052550"/>
              <a:gd name="connsiteY6" fmla="*/ 1238526 h 1936116"/>
              <a:gd name="connsiteX7" fmla="*/ 43005 w 2052550"/>
              <a:gd name="connsiteY7" fmla="*/ 615660 h 1936116"/>
              <a:gd name="connsiteX8" fmla="*/ 415951 w 2052550"/>
              <a:gd name="connsiteY8" fmla="*/ 162296 h 1936116"/>
              <a:gd name="connsiteX9" fmla="*/ 1018836 w 2052550"/>
              <a:gd name="connsiteY9" fmla="*/ 0 h 1936116"/>
              <a:gd name="connsiteX10" fmla="*/ 1690126 w 2052550"/>
              <a:gd name="connsiteY10" fmla="*/ 172137 h 1936116"/>
              <a:gd name="connsiteX11" fmla="*/ 2042097 w 2052550"/>
              <a:gd name="connsiteY11" fmla="*/ 461676 h 1936116"/>
              <a:gd name="connsiteX12" fmla="*/ 2042295 w 2052550"/>
              <a:gd name="connsiteY12" fmla="*/ 492334 h 1936116"/>
              <a:gd name="connsiteX13" fmla="*/ 2046464 w 2052550"/>
              <a:gd name="connsiteY13" fmla="*/ 1379409 h 1936116"/>
              <a:gd name="connsiteX14" fmla="*/ 2049364 w 2052550"/>
              <a:gd name="connsiteY14" fmla="*/ 1422902 h 1936116"/>
              <a:gd name="connsiteX15" fmla="*/ 1936281 w 2052550"/>
              <a:gd name="connsiteY15" fmla="*/ 1533084 h 1936116"/>
              <a:gd name="connsiteX16" fmla="*/ 1736214 w 2052550"/>
              <a:gd name="connsiteY16" fmla="*/ 1715753 h 1936116"/>
              <a:gd name="connsiteX17" fmla="*/ 1594726 w 2052550"/>
              <a:gd name="connsiteY17" fmla="*/ 1906104 h 1936116"/>
              <a:gd name="connsiteX18" fmla="*/ 1577047 w 2052550"/>
              <a:gd name="connsiteY18" fmla="*/ 1929895 h 1936116"/>
              <a:gd name="connsiteX19" fmla="*/ 1545328 w 2052550"/>
              <a:gd name="connsiteY19" fmla="*/ 1928102 h 1936116"/>
              <a:gd name="connsiteX20" fmla="*/ 1542635 w 2052550"/>
              <a:gd name="connsiteY20" fmla="*/ 1927949 h 1936116"/>
              <a:gd name="connsiteX21" fmla="*/ 1536146 w 2052550"/>
              <a:gd name="connsiteY21" fmla="*/ 1924520 h 1936116"/>
              <a:gd name="connsiteX22" fmla="*/ 1536146 w 2052550"/>
              <a:gd name="connsiteY22" fmla="*/ 1924521 h 1936116"/>
              <a:gd name="connsiteX23" fmla="*/ 1536145 w 2052550"/>
              <a:gd name="connsiteY23" fmla="*/ 1924520 h 1936116"/>
              <a:gd name="connsiteX24" fmla="*/ 1525734 w 2052550"/>
              <a:gd name="connsiteY24" fmla="*/ 1926993 h 1936116"/>
              <a:gd name="connsiteX25" fmla="*/ 1498806 w 2052550"/>
              <a:gd name="connsiteY25" fmla="*/ 1925471 h 1936116"/>
              <a:gd name="connsiteX26" fmla="*/ 1491832 w 2052550"/>
              <a:gd name="connsiteY26" fmla="*/ 1925249 h 1936116"/>
              <a:gd name="connsiteX27" fmla="*/ 1489754 w 2052550"/>
              <a:gd name="connsiteY27" fmla="*/ 1924520 h 1936116"/>
              <a:gd name="connsiteX28" fmla="*/ 1476914 w 2052550"/>
              <a:gd name="connsiteY28" fmla="*/ 1913660 h 1936116"/>
              <a:gd name="connsiteX29" fmla="*/ 1471088 w 2052550"/>
              <a:gd name="connsiteY29" fmla="*/ 1908732 h 1936116"/>
              <a:gd name="connsiteX30" fmla="*/ 1423971 w 2052550"/>
              <a:gd name="connsiteY30" fmla="*/ 1861388 h 1936116"/>
              <a:gd name="connsiteX31" fmla="*/ 1410364 w 2052550"/>
              <a:gd name="connsiteY31" fmla="*/ 1852695 h 1936116"/>
              <a:gd name="connsiteX32" fmla="*/ 1391170 w 2052550"/>
              <a:gd name="connsiteY32" fmla="*/ 1840433 h 1936116"/>
              <a:gd name="connsiteX33" fmla="*/ 1213188 w 2052550"/>
              <a:gd name="connsiteY33" fmla="*/ 1910770 h 1936116"/>
              <a:gd name="connsiteX34" fmla="*/ 1177309 w 2052550"/>
              <a:gd name="connsiteY34" fmla="*/ 1927089 h 1936116"/>
              <a:gd name="connsiteX35" fmla="*/ 1151905 w 2052550"/>
              <a:gd name="connsiteY35" fmla="*/ 1927782 h 1936116"/>
              <a:gd name="connsiteX36" fmla="*/ 1078040 w 2052550"/>
              <a:gd name="connsiteY36" fmla="*/ 1931538 h 1936116"/>
              <a:gd name="connsiteX37" fmla="*/ 1051215 w 2052550"/>
              <a:gd name="connsiteY37" fmla="*/ 1932901 h 1936116"/>
              <a:gd name="connsiteX38" fmla="*/ 1017603 w 2052550"/>
              <a:gd name="connsiteY38" fmla="*/ 1934266 h 193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52550" h="1936116">
                <a:moveTo>
                  <a:pt x="972008" y="1936116"/>
                </a:moveTo>
                <a:lnTo>
                  <a:pt x="912022" y="1932856"/>
                </a:lnTo>
                <a:cubicBezTo>
                  <a:pt x="824915" y="1927661"/>
                  <a:pt x="734667" y="1922104"/>
                  <a:pt x="660488" y="1921621"/>
                </a:cubicBezTo>
                <a:cubicBezTo>
                  <a:pt x="586309" y="1921137"/>
                  <a:pt x="506572" y="1924279"/>
                  <a:pt x="434506" y="1927782"/>
                </a:cubicBezTo>
                <a:lnTo>
                  <a:pt x="379259" y="1930591"/>
                </a:lnTo>
                <a:lnTo>
                  <a:pt x="298343" y="1864027"/>
                </a:lnTo>
                <a:lnTo>
                  <a:pt x="0" y="1238526"/>
                </a:lnTo>
                <a:lnTo>
                  <a:pt x="43005" y="615660"/>
                </a:lnTo>
                <a:lnTo>
                  <a:pt x="415951" y="162296"/>
                </a:lnTo>
                <a:lnTo>
                  <a:pt x="1018836" y="0"/>
                </a:lnTo>
                <a:lnTo>
                  <a:pt x="1690126" y="172137"/>
                </a:lnTo>
                <a:lnTo>
                  <a:pt x="2042097" y="461676"/>
                </a:lnTo>
                <a:lnTo>
                  <a:pt x="2042295" y="492334"/>
                </a:lnTo>
                <a:cubicBezTo>
                  <a:pt x="2044530" y="842996"/>
                  <a:pt x="2046705" y="1230808"/>
                  <a:pt x="2046464" y="1379409"/>
                </a:cubicBezTo>
                <a:cubicBezTo>
                  <a:pt x="2047430" y="1393906"/>
                  <a:pt x="2057578" y="1405987"/>
                  <a:pt x="2049364" y="1422902"/>
                </a:cubicBezTo>
                <a:cubicBezTo>
                  <a:pt x="2041148" y="1439816"/>
                  <a:pt x="1988472" y="1484275"/>
                  <a:pt x="1936281" y="1533084"/>
                </a:cubicBezTo>
                <a:cubicBezTo>
                  <a:pt x="1884090" y="1581894"/>
                  <a:pt x="1798553" y="1646648"/>
                  <a:pt x="1736214" y="1715753"/>
                </a:cubicBezTo>
                <a:cubicBezTo>
                  <a:pt x="1689460" y="1767582"/>
                  <a:pt x="1633735" y="1852031"/>
                  <a:pt x="1594726" y="1906104"/>
                </a:cubicBezTo>
                <a:lnTo>
                  <a:pt x="1577047" y="1929895"/>
                </a:lnTo>
                <a:lnTo>
                  <a:pt x="1545328" y="1928102"/>
                </a:lnTo>
                <a:lnTo>
                  <a:pt x="1542635" y="1927949"/>
                </a:lnTo>
                <a:lnTo>
                  <a:pt x="1536146" y="1924520"/>
                </a:lnTo>
                <a:lnTo>
                  <a:pt x="1536146" y="1924521"/>
                </a:lnTo>
                <a:lnTo>
                  <a:pt x="1536145" y="1924520"/>
                </a:lnTo>
                <a:lnTo>
                  <a:pt x="1525734" y="1926993"/>
                </a:lnTo>
                <a:lnTo>
                  <a:pt x="1498806" y="1925471"/>
                </a:lnTo>
                <a:lnTo>
                  <a:pt x="1491832" y="1925249"/>
                </a:lnTo>
                <a:lnTo>
                  <a:pt x="1489754" y="1924520"/>
                </a:lnTo>
                <a:lnTo>
                  <a:pt x="1476914" y="1913660"/>
                </a:lnTo>
                <a:lnTo>
                  <a:pt x="1471088" y="1908732"/>
                </a:lnTo>
                <a:cubicBezTo>
                  <a:pt x="1458040" y="1895276"/>
                  <a:pt x="1443301" y="1877139"/>
                  <a:pt x="1423971" y="1861388"/>
                </a:cubicBezTo>
                <a:lnTo>
                  <a:pt x="1410364" y="1852695"/>
                </a:lnTo>
                <a:lnTo>
                  <a:pt x="1391170" y="1840433"/>
                </a:lnTo>
                <a:cubicBezTo>
                  <a:pt x="1316145" y="1867617"/>
                  <a:pt x="1273739" y="1883926"/>
                  <a:pt x="1213188" y="1910770"/>
                </a:cubicBezTo>
                <a:lnTo>
                  <a:pt x="1177309" y="1927089"/>
                </a:lnTo>
                <a:lnTo>
                  <a:pt x="1151905" y="1927782"/>
                </a:lnTo>
                <a:lnTo>
                  <a:pt x="1078040" y="1931538"/>
                </a:lnTo>
                <a:lnTo>
                  <a:pt x="1051215" y="1932901"/>
                </a:lnTo>
                <a:lnTo>
                  <a:pt x="1017603" y="1934266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1FE106AD-054C-44B2-BE1F-80E774607988}"/>
              </a:ext>
            </a:extLst>
          </p:cNvPr>
          <p:cNvSpPr/>
          <p:nvPr/>
        </p:nvSpPr>
        <p:spPr>
          <a:xfrm>
            <a:off x="6203503" y="3431333"/>
            <a:ext cx="1835384" cy="1909516"/>
          </a:xfrm>
          <a:custGeom>
            <a:avLst/>
            <a:gdLst>
              <a:gd name="connsiteX0" fmla="*/ 1453959 w 1835384"/>
              <a:gd name="connsiteY0" fmla="*/ 1909516 h 1909516"/>
              <a:gd name="connsiteX1" fmla="*/ 753889 w 1835384"/>
              <a:gd name="connsiteY1" fmla="*/ 1821178 h 1909516"/>
              <a:gd name="connsiteX2" fmla="*/ 221665 w 1835384"/>
              <a:gd name="connsiteY2" fmla="*/ 1383360 h 1909516"/>
              <a:gd name="connsiteX3" fmla="*/ 0 w 1835384"/>
              <a:gd name="connsiteY3" fmla="*/ 713460 h 1909516"/>
              <a:gd name="connsiteX4" fmla="*/ 146298 w 1835384"/>
              <a:gd name="connsiteY4" fmla="*/ 0 h 1909516"/>
              <a:gd name="connsiteX5" fmla="*/ 756576 w 1835384"/>
              <a:gd name="connsiteY5" fmla="*/ 8352 h 1909516"/>
              <a:gd name="connsiteX6" fmla="*/ 807956 w 1835384"/>
              <a:gd name="connsiteY6" fmla="*/ 9055 h 1909516"/>
              <a:gd name="connsiteX7" fmla="*/ 1384960 w 1835384"/>
              <a:gd name="connsiteY7" fmla="*/ 9056 h 1909516"/>
              <a:gd name="connsiteX8" fmla="*/ 1469047 w 1835384"/>
              <a:gd name="connsiteY8" fmla="*/ 14854 h 1909516"/>
              <a:gd name="connsiteX9" fmla="*/ 1475315 w 1835384"/>
              <a:gd name="connsiteY9" fmla="*/ 14192 h 1909516"/>
              <a:gd name="connsiteX10" fmla="*/ 1480851 w 1835384"/>
              <a:gd name="connsiteY10" fmla="*/ 13608 h 1909516"/>
              <a:gd name="connsiteX11" fmla="*/ 1487714 w 1835384"/>
              <a:gd name="connsiteY11" fmla="*/ 10686 h 1909516"/>
              <a:gd name="connsiteX12" fmla="*/ 1489614 w 1835384"/>
              <a:gd name="connsiteY12" fmla="*/ 10667 h 1909516"/>
              <a:gd name="connsiteX13" fmla="*/ 1499017 w 1835384"/>
              <a:gd name="connsiteY13" fmla="*/ 10574 h 1909516"/>
              <a:gd name="connsiteX14" fmla="*/ 1524139 w 1835384"/>
              <a:gd name="connsiteY14" fmla="*/ 17755 h 1909516"/>
              <a:gd name="connsiteX15" fmla="*/ 1750301 w 1835384"/>
              <a:gd name="connsiteY15" fmla="*/ 113439 h 1909516"/>
              <a:gd name="connsiteX16" fmla="*/ 1787815 w 1835384"/>
              <a:gd name="connsiteY16" fmla="*/ 192995 h 1909516"/>
              <a:gd name="connsiteX17" fmla="*/ 1798601 w 1835384"/>
              <a:gd name="connsiteY17" fmla="*/ 210237 h 1909516"/>
              <a:gd name="connsiteX18" fmla="*/ 1797575 w 1835384"/>
              <a:gd name="connsiteY18" fmla="*/ 214922 h 1909516"/>
              <a:gd name="connsiteX19" fmla="*/ 1787428 w 1835384"/>
              <a:gd name="connsiteY19" fmla="*/ 274362 h 1909516"/>
              <a:gd name="connsiteX20" fmla="*/ 1808902 w 1835384"/>
              <a:gd name="connsiteY20" fmla="*/ 312872 h 1909516"/>
              <a:gd name="connsiteX21" fmla="*/ 1825736 w 1835384"/>
              <a:gd name="connsiteY21" fmla="*/ 338288 h 1909516"/>
              <a:gd name="connsiteX22" fmla="*/ 1828143 w 1835384"/>
              <a:gd name="connsiteY22" fmla="*/ 360905 h 1909516"/>
              <a:gd name="connsiteX23" fmla="*/ 1828589 w 1835384"/>
              <a:gd name="connsiteY23" fmla="*/ 707841 h 1909516"/>
              <a:gd name="connsiteX24" fmla="*/ 1830704 w 1835384"/>
              <a:gd name="connsiteY24" fmla="*/ 1007767 h 1909516"/>
              <a:gd name="connsiteX25" fmla="*/ 1831652 w 1835384"/>
              <a:gd name="connsiteY25" fmla="*/ 1147666 h 1909516"/>
              <a:gd name="connsiteX26" fmla="*/ 1831702 w 1835384"/>
              <a:gd name="connsiteY26" fmla="*/ 1155189 h 1909516"/>
              <a:gd name="connsiteX27" fmla="*/ 1832603 w 1835384"/>
              <a:gd name="connsiteY27" fmla="*/ 1292051 h 1909516"/>
              <a:gd name="connsiteX28" fmla="*/ 1832782 w 1835384"/>
              <a:gd name="connsiteY28" fmla="*/ 1319589 h 1909516"/>
              <a:gd name="connsiteX29" fmla="*/ 1833314 w 1835384"/>
              <a:gd name="connsiteY29" fmla="*/ 1403581 h 1909516"/>
              <a:gd name="connsiteX30" fmla="*/ 1834650 w 1835384"/>
              <a:gd name="connsiteY30" fmla="*/ 1621415 h 1909516"/>
              <a:gd name="connsiteX31" fmla="*/ 1834748 w 1835384"/>
              <a:gd name="connsiteY31" fmla="*/ 1637659 h 1909516"/>
              <a:gd name="connsiteX32" fmla="*/ 1835384 w 1835384"/>
              <a:gd name="connsiteY32" fmla="*/ 1749920 h 19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35384" h="1909516">
                <a:moveTo>
                  <a:pt x="1453959" y="1909516"/>
                </a:moveTo>
                <a:lnTo>
                  <a:pt x="753889" y="1821178"/>
                </a:lnTo>
                <a:lnTo>
                  <a:pt x="221665" y="1383360"/>
                </a:lnTo>
                <a:lnTo>
                  <a:pt x="0" y="713460"/>
                </a:lnTo>
                <a:lnTo>
                  <a:pt x="146298" y="0"/>
                </a:lnTo>
                <a:lnTo>
                  <a:pt x="756576" y="8352"/>
                </a:lnTo>
                <a:lnTo>
                  <a:pt x="807956" y="9055"/>
                </a:lnTo>
                <a:lnTo>
                  <a:pt x="1384960" y="9056"/>
                </a:lnTo>
                <a:lnTo>
                  <a:pt x="1469047" y="14854"/>
                </a:lnTo>
                <a:lnTo>
                  <a:pt x="1475315" y="14192"/>
                </a:lnTo>
                <a:lnTo>
                  <a:pt x="1480851" y="13608"/>
                </a:lnTo>
                <a:cubicBezTo>
                  <a:pt x="1483441" y="12664"/>
                  <a:pt x="1485208" y="11441"/>
                  <a:pt x="1487714" y="10686"/>
                </a:cubicBezTo>
                <a:lnTo>
                  <a:pt x="1489614" y="10667"/>
                </a:lnTo>
                <a:lnTo>
                  <a:pt x="1499017" y="10574"/>
                </a:lnTo>
                <a:cubicBezTo>
                  <a:pt x="1504567" y="11503"/>
                  <a:pt x="1512420" y="13647"/>
                  <a:pt x="1524139" y="17755"/>
                </a:cubicBezTo>
                <a:cubicBezTo>
                  <a:pt x="1571014" y="34184"/>
                  <a:pt x="1698110" y="86860"/>
                  <a:pt x="1750301" y="113439"/>
                </a:cubicBezTo>
                <a:cubicBezTo>
                  <a:pt x="1756101" y="139293"/>
                  <a:pt x="1771927" y="167321"/>
                  <a:pt x="1787815" y="192995"/>
                </a:cubicBezTo>
                <a:lnTo>
                  <a:pt x="1798601" y="210237"/>
                </a:lnTo>
                <a:lnTo>
                  <a:pt x="1797575" y="214922"/>
                </a:lnTo>
                <a:cubicBezTo>
                  <a:pt x="1801200" y="248025"/>
                  <a:pt x="1781628" y="252133"/>
                  <a:pt x="1787428" y="274362"/>
                </a:cubicBezTo>
                <a:cubicBezTo>
                  <a:pt x="1790326" y="285478"/>
                  <a:pt x="1799447" y="299432"/>
                  <a:pt x="1808902" y="312872"/>
                </a:cubicBezTo>
                <a:lnTo>
                  <a:pt x="1825736" y="338288"/>
                </a:lnTo>
                <a:lnTo>
                  <a:pt x="1828143" y="360905"/>
                </a:lnTo>
                <a:cubicBezTo>
                  <a:pt x="1837496" y="456802"/>
                  <a:pt x="1826474" y="423688"/>
                  <a:pt x="1828589" y="707841"/>
                </a:cubicBezTo>
                <a:cubicBezTo>
                  <a:pt x="1828589" y="707841"/>
                  <a:pt x="1829485" y="830307"/>
                  <a:pt x="1830704" y="1007767"/>
                </a:cubicBezTo>
                <a:lnTo>
                  <a:pt x="1831652" y="1147666"/>
                </a:lnTo>
                <a:lnTo>
                  <a:pt x="1831702" y="1155189"/>
                </a:lnTo>
                <a:lnTo>
                  <a:pt x="1832603" y="1292051"/>
                </a:lnTo>
                <a:lnTo>
                  <a:pt x="1832782" y="1319589"/>
                </a:lnTo>
                <a:lnTo>
                  <a:pt x="1833314" y="1403581"/>
                </a:lnTo>
                <a:lnTo>
                  <a:pt x="1834650" y="1621415"/>
                </a:lnTo>
                <a:lnTo>
                  <a:pt x="1834748" y="1637659"/>
                </a:lnTo>
                <a:lnTo>
                  <a:pt x="1835384" y="1749920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8A0013E-2EB2-43DF-9375-64353A526259}"/>
              </a:ext>
            </a:extLst>
          </p:cNvPr>
          <p:cNvSpPr/>
          <p:nvPr/>
        </p:nvSpPr>
        <p:spPr>
          <a:xfrm rot="10800000" flipV="1">
            <a:off x="4143929" y="3427843"/>
            <a:ext cx="3904144" cy="2820557"/>
          </a:xfrm>
          <a:custGeom>
            <a:avLst/>
            <a:gdLst>
              <a:gd name="connsiteX0" fmla="*/ 1895712 w 3791423"/>
              <a:gd name="connsiteY0" fmla="*/ 0 h 2739122"/>
              <a:gd name="connsiteX1" fmla="*/ 1005524 w 3791423"/>
              <a:gd name="connsiteY1" fmla="*/ 12183 h 2739122"/>
              <a:gd name="connsiteX2" fmla="*/ 445178 w 3791423"/>
              <a:gd name="connsiteY2" fmla="*/ 12183 h 2739122"/>
              <a:gd name="connsiteX3" fmla="*/ 363519 w 3791423"/>
              <a:gd name="connsiteY3" fmla="*/ 17814 h 2739122"/>
              <a:gd name="connsiteX4" fmla="*/ 310019 w 3791423"/>
              <a:gd name="connsiteY4" fmla="*/ 20631 h 2739122"/>
              <a:gd name="connsiteX5" fmla="*/ 90385 w 3791423"/>
              <a:gd name="connsiteY5" fmla="*/ 113552 h 2739122"/>
              <a:gd name="connsiteX6" fmla="*/ 53956 w 3791423"/>
              <a:gd name="connsiteY6" fmla="*/ 190811 h 2739122"/>
              <a:gd name="connsiteX7" fmla="*/ 43480 w 3791423"/>
              <a:gd name="connsiteY7" fmla="*/ 207557 h 2739122"/>
              <a:gd name="connsiteX8" fmla="*/ 44476 w 3791423"/>
              <a:gd name="connsiteY8" fmla="*/ 212105 h 2739122"/>
              <a:gd name="connsiteX9" fmla="*/ 54332 w 3791423"/>
              <a:gd name="connsiteY9" fmla="*/ 269830 h 2739122"/>
              <a:gd name="connsiteX10" fmla="*/ 33477 w 3791423"/>
              <a:gd name="connsiteY10" fmla="*/ 307228 h 2739122"/>
              <a:gd name="connsiteX11" fmla="*/ 17129 w 3791423"/>
              <a:gd name="connsiteY11" fmla="*/ 331908 h 2739122"/>
              <a:gd name="connsiteX12" fmla="*/ 14791 w 3791423"/>
              <a:gd name="connsiteY12" fmla="*/ 353874 h 2739122"/>
              <a:gd name="connsiteX13" fmla="*/ 14358 w 3791423"/>
              <a:gd name="connsiteY13" fmla="*/ 690794 h 2739122"/>
              <a:gd name="connsiteX14" fmla="*/ 5911 w 3791423"/>
              <a:gd name="connsiteY14" fmla="*/ 2197254 h 2739122"/>
              <a:gd name="connsiteX15" fmla="*/ 3095 w 3791423"/>
              <a:gd name="connsiteY15" fmla="*/ 2239491 h 2739122"/>
              <a:gd name="connsiteX16" fmla="*/ 112912 w 3791423"/>
              <a:gd name="connsiteY16" fmla="*/ 2346492 h 2739122"/>
              <a:gd name="connsiteX17" fmla="*/ 307203 w 3791423"/>
              <a:gd name="connsiteY17" fmla="*/ 2523888 h 2739122"/>
              <a:gd name="connsiteX18" fmla="*/ 444605 w 3791423"/>
              <a:gd name="connsiteY18" fmla="*/ 2708742 h 2739122"/>
              <a:gd name="connsiteX19" fmla="*/ 461774 w 3791423"/>
              <a:gd name="connsiteY19" fmla="*/ 2731847 h 2739122"/>
              <a:gd name="connsiteX20" fmla="*/ 495193 w 3791423"/>
              <a:gd name="connsiteY20" fmla="*/ 2729957 h 2739122"/>
              <a:gd name="connsiteX21" fmla="*/ 501494 w 3791423"/>
              <a:gd name="connsiteY21" fmla="*/ 2726627 h 2739122"/>
              <a:gd name="connsiteX22" fmla="*/ 511605 w 3791423"/>
              <a:gd name="connsiteY22" fmla="*/ 2729029 h 2739122"/>
              <a:gd name="connsiteX23" fmla="*/ 537756 w 3791423"/>
              <a:gd name="connsiteY23" fmla="*/ 2727551 h 2739122"/>
              <a:gd name="connsiteX24" fmla="*/ 544529 w 3791423"/>
              <a:gd name="connsiteY24" fmla="*/ 2727335 h 2739122"/>
              <a:gd name="connsiteX25" fmla="*/ 546547 w 3791423"/>
              <a:gd name="connsiteY25" fmla="*/ 2726627 h 2739122"/>
              <a:gd name="connsiteX26" fmla="*/ 642285 w 3791423"/>
              <a:gd name="connsiteY26" fmla="*/ 2644968 h 2739122"/>
              <a:gd name="connsiteX27" fmla="*/ 815128 w 3791423"/>
              <a:gd name="connsiteY27" fmla="*/ 2713274 h 2739122"/>
              <a:gd name="connsiteX28" fmla="*/ 849971 w 3791423"/>
              <a:gd name="connsiteY28" fmla="*/ 2729122 h 2739122"/>
              <a:gd name="connsiteX29" fmla="*/ 874641 w 3791423"/>
              <a:gd name="connsiteY29" fmla="*/ 2729795 h 2739122"/>
              <a:gd name="connsiteX30" fmla="*/ 972425 w 3791423"/>
              <a:gd name="connsiteY30" fmla="*/ 2734766 h 2739122"/>
              <a:gd name="connsiteX31" fmla="*/ 1049344 w 3791423"/>
              <a:gd name="connsiteY31" fmla="*/ 2737888 h 2739122"/>
              <a:gd name="connsiteX32" fmla="*/ 1107598 w 3791423"/>
              <a:gd name="connsiteY32" fmla="*/ 2734722 h 2739122"/>
              <a:gd name="connsiteX33" fmla="*/ 1351870 w 3791423"/>
              <a:gd name="connsiteY33" fmla="*/ 2723811 h 2739122"/>
              <a:gd name="connsiteX34" fmla="*/ 1746084 w 3791423"/>
              <a:gd name="connsiteY34" fmla="*/ 2737890 h 2739122"/>
              <a:gd name="connsiteX35" fmla="*/ 1858716 w 3791423"/>
              <a:gd name="connsiteY35" fmla="*/ 2735074 h 2739122"/>
              <a:gd name="connsiteX36" fmla="*/ 1895712 w 3791423"/>
              <a:gd name="connsiteY36" fmla="*/ 2739122 h 2739122"/>
              <a:gd name="connsiteX37" fmla="*/ 1932707 w 3791423"/>
              <a:gd name="connsiteY37" fmla="*/ 2735074 h 2739122"/>
              <a:gd name="connsiteX38" fmla="*/ 2045340 w 3791423"/>
              <a:gd name="connsiteY38" fmla="*/ 2737890 h 2739122"/>
              <a:gd name="connsiteX39" fmla="*/ 2439553 w 3791423"/>
              <a:gd name="connsiteY39" fmla="*/ 2723811 h 2739122"/>
              <a:gd name="connsiteX40" fmla="*/ 2683825 w 3791423"/>
              <a:gd name="connsiteY40" fmla="*/ 2734722 h 2739122"/>
              <a:gd name="connsiteX41" fmla="*/ 2742079 w 3791423"/>
              <a:gd name="connsiteY41" fmla="*/ 2737888 h 2739122"/>
              <a:gd name="connsiteX42" fmla="*/ 2818999 w 3791423"/>
              <a:gd name="connsiteY42" fmla="*/ 2734766 h 2739122"/>
              <a:gd name="connsiteX43" fmla="*/ 2916782 w 3791423"/>
              <a:gd name="connsiteY43" fmla="*/ 2729795 h 2739122"/>
              <a:gd name="connsiteX44" fmla="*/ 2941452 w 3791423"/>
              <a:gd name="connsiteY44" fmla="*/ 2729122 h 2739122"/>
              <a:gd name="connsiteX45" fmla="*/ 2976296 w 3791423"/>
              <a:gd name="connsiteY45" fmla="*/ 2713274 h 2739122"/>
              <a:gd name="connsiteX46" fmla="*/ 3149139 w 3791423"/>
              <a:gd name="connsiteY46" fmla="*/ 2644968 h 2739122"/>
              <a:gd name="connsiteX47" fmla="*/ 3244876 w 3791423"/>
              <a:gd name="connsiteY47" fmla="*/ 2726627 h 2739122"/>
              <a:gd name="connsiteX48" fmla="*/ 3246894 w 3791423"/>
              <a:gd name="connsiteY48" fmla="*/ 2727335 h 2739122"/>
              <a:gd name="connsiteX49" fmla="*/ 3253667 w 3791423"/>
              <a:gd name="connsiteY49" fmla="*/ 2727551 h 2739122"/>
              <a:gd name="connsiteX50" fmla="*/ 3279818 w 3791423"/>
              <a:gd name="connsiteY50" fmla="*/ 2729029 h 2739122"/>
              <a:gd name="connsiteX51" fmla="*/ 3289929 w 3791423"/>
              <a:gd name="connsiteY51" fmla="*/ 2726627 h 2739122"/>
              <a:gd name="connsiteX52" fmla="*/ 3296230 w 3791423"/>
              <a:gd name="connsiteY52" fmla="*/ 2729957 h 2739122"/>
              <a:gd name="connsiteX53" fmla="*/ 3329649 w 3791423"/>
              <a:gd name="connsiteY53" fmla="*/ 2731847 h 2739122"/>
              <a:gd name="connsiteX54" fmla="*/ 3346818 w 3791423"/>
              <a:gd name="connsiteY54" fmla="*/ 2708742 h 2739122"/>
              <a:gd name="connsiteX55" fmla="*/ 3484221 w 3791423"/>
              <a:gd name="connsiteY55" fmla="*/ 2523888 h 2739122"/>
              <a:gd name="connsiteX56" fmla="*/ 3678512 w 3791423"/>
              <a:gd name="connsiteY56" fmla="*/ 2346492 h 2739122"/>
              <a:gd name="connsiteX57" fmla="*/ 3788329 w 3791423"/>
              <a:gd name="connsiteY57" fmla="*/ 2239491 h 2739122"/>
              <a:gd name="connsiteX58" fmla="*/ 3785513 w 3791423"/>
              <a:gd name="connsiteY58" fmla="*/ 2197254 h 2739122"/>
              <a:gd name="connsiteX59" fmla="*/ 3777065 w 3791423"/>
              <a:gd name="connsiteY59" fmla="*/ 690794 h 2739122"/>
              <a:gd name="connsiteX60" fmla="*/ 3776632 w 3791423"/>
              <a:gd name="connsiteY60" fmla="*/ 353874 h 2739122"/>
              <a:gd name="connsiteX61" fmla="*/ 3774295 w 3791423"/>
              <a:gd name="connsiteY61" fmla="*/ 331909 h 2739122"/>
              <a:gd name="connsiteX62" fmla="*/ 3757946 w 3791423"/>
              <a:gd name="connsiteY62" fmla="*/ 307228 h 2739122"/>
              <a:gd name="connsiteX63" fmla="*/ 3737092 w 3791423"/>
              <a:gd name="connsiteY63" fmla="*/ 269830 h 2739122"/>
              <a:gd name="connsiteX64" fmla="*/ 3746947 w 3791423"/>
              <a:gd name="connsiteY64" fmla="*/ 212105 h 2739122"/>
              <a:gd name="connsiteX65" fmla="*/ 3747943 w 3791423"/>
              <a:gd name="connsiteY65" fmla="*/ 207557 h 2739122"/>
              <a:gd name="connsiteX66" fmla="*/ 3737468 w 3791423"/>
              <a:gd name="connsiteY66" fmla="*/ 190811 h 2739122"/>
              <a:gd name="connsiteX67" fmla="*/ 3701038 w 3791423"/>
              <a:gd name="connsiteY67" fmla="*/ 113552 h 2739122"/>
              <a:gd name="connsiteX68" fmla="*/ 3481405 w 3791423"/>
              <a:gd name="connsiteY68" fmla="*/ 20631 h 2739122"/>
              <a:gd name="connsiteX69" fmla="*/ 3427904 w 3791423"/>
              <a:gd name="connsiteY69" fmla="*/ 17814 h 2739122"/>
              <a:gd name="connsiteX70" fmla="*/ 3346245 w 3791423"/>
              <a:gd name="connsiteY70" fmla="*/ 12183 h 2739122"/>
              <a:gd name="connsiteX71" fmla="*/ 2785899 w 3791423"/>
              <a:gd name="connsiteY71" fmla="*/ 12183 h 273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791423" h="2739122">
                <a:moveTo>
                  <a:pt x="1895712" y="0"/>
                </a:moveTo>
                <a:lnTo>
                  <a:pt x="1005524" y="12183"/>
                </a:lnTo>
                <a:lnTo>
                  <a:pt x="445178" y="12183"/>
                </a:lnTo>
                <a:lnTo>
                  <a:pt x="363519" y="17814"/>
                </a:lnTo>
                <a:cubicBezTo>
                  <a:pt x="340992" y="19222"/>
                  <a:pt x="355541" y="4675"/>
                  <a:pt x="310019" y="20631"/>
                </a:cubicBezTo>
                <a:cubicBezTo>
                  <a:pt x="264496" y="36587"/>
                  <a:pt x="141070" y="87741"/>
                  <a:pt x="90385" y="113552"/>
                </a:cubicBezTo>
                <a:cubicBezTo>
                  <a:pt x="84754" y="138660"/>
                  <a:pt x="69384" y="165879"/>
                  <a:pt x="53956" y="190811"/>
                </a:cubicBezTo>
                <a:lnTo>
                  <a:pt x="43480" y="207557"/>
                </a:lnTo>
                <a:lnTo>
                  <a:pt x="44476" y="212105"/>
                </a:lnTo>
                <a:cubicBezTo>
                  <a:pt x="40956" y="244253"/>
                  <a:pt x="59963" y="248242"/>
                  <a:pt x="54332" y="269830"/>
                </a:cubicBezTo>
                <a:cubicBezTo>
                  <a:pt x="51516" y="280624"/>
                  <a:pt x="42658" y="294176"/>
                  <a:pt x="33477" y="307228"/>
                </a:cubicBezTo>
                <a:lnTo>
                  <a:pt x="17129" y="331908"/>
                </a:lnTo>
                <a:lnTo>
                  <a:pt x="14791" y="353874"/>
                </a:lnTo>
                <a:cubicBezTo>
                  <a:pt x="5709" y="447002"/>
                  <a:pt x="16411" y="414845"/>
                  <a:pt x="14358" y="690794"/>
                </a:cubicBezTo>
                <a:cubicBezTo>
                  <a:pt x="14358" y="690794"/>
                  <a:pt x="5441" y="1908633"/>
                  <a:pt x="5911" y="2197254"/>
                </a:cubicBezTo>
                <a:cubicBezTo>
                  <a:pt x="4972" y="2211333"/>
                  <a:pt x="-4883" y="2223065"/>
                  <a:pt x="3095" y="2239491"/>
                </a:cubicBezTo>
                <a:cubicBezTo>
                  <a:pt x="11073" y="2255917"/>
                  <a:pt x="62227" y="2299093"/>
                  <a:pt x="112912" y="2346492"/>
                </a:cubicBezTo>
                <a:cubicBezTo>
                  <a:pt x="163597" y="2393892"/>
                  <a:pt x="246663" y="2456778"/>
                  <a:pt x="307203" y="2523888"/>
                </a:cubicBezTo>
                <a:cubicBezTo>
                  <a:pt x="352607" y="2574220"/>
                  <a:pt x="406724" y="2656231"/>
                  <a:pt x="444605" y="2708742"/>
                </a:cubicBezTo>
                <a:lnTo>
                  <a:pt x="461774" y="2731847"/>
                </a:lnTo>
                <a:lnTo>
                  <a:pt x="495193" y="2729957"/>
                </a:lnTo>
                <a:lnTo>
                  <a:pt x="501494" y="2726627"/>
                </a:lnTo>
                <a:lnTo>
                  <a:pt x="511605" y="2729029"/>
                </a:lnTo>
                <a:lnTo>
                  <a:pt x="537756" y="2727551"/>
                </a:lnTo>
                <a:lnTo>
                  <a:pt x="544529" y="2727335"/>
                </a:lnTo>
                <a:lnTo>
                  <a:pt x="546547" y="2726627"/>
                </a:lnTo>
                <a:cubicBezTo>
                  <a:pt x="570012" y="2713017"/>
                  <a:pt x="594416" y="2667496"/>
                  <a:pt x="642285" y="2644968"/>
                </a:cubicBezTo>
                <a:cubicBezTo>
                  <a:pt x="715144" y="2671367"/>
                  <a:pt x="756325" y="2687205"/>
                  <a:pt x="815128" y="2713274"/>
                </a:cubicBezTo>
                <a:lnTo>
                  <a:pt x="849971" y="2729122"/>
                </a:lnTo>
                <a:lnTo>
                  <a:pt x="874641" y="2729795"/>
                </a:lnTo>
                <a:cubicBezTo>
                  <a:pt x="909633" y="2731496"/>
                  <a:pt x="942763" y="2733285"/>
                  <a:pt x="972425" y="2734766"/>
                </a:cubicBezTo>
                <a:lnTo>
                  <a:pt x="1049344" y="2737888"/>
                </a:lnTo>
                <a:lnTo>
                  <a:pt x="1107598" y="2734722"/>
                </a:lnTo>
                <a:cubicBezTo>
                  <a:pt x="1192190" y="2729677"/>
                  <a:pt x="1279832" y="2724280"/>
                  <a:pt x="1351870" y="2723811"/>
                </a:cubicBezTo>
                <a:cubicBezTo>
                  <a:pt x="1495945" y="2722873"/>
                  <a:pt x="1661609" y="2736013"/>
                  <a:pt x="1746084" y="2737890"/>
                </a:cubicBezTo>
                <a:cubicBezTo>
                  <a:pt x="1830558" y="2739767"/>
                  <a:pt x="1808501" y="2731320"/>
                  <a:pt x="1858716" y="2735074"/>
                </a:cubicBezTo>
                <a:lnTo>
                  <a:pt x="1895712" y="2739122"/>
                </a:lnTo>
                <a:lnTo>
                  <a:pt x="1932707" y="2735074"/>
                </a:lnTo>
                <a:cubicBezTo>
                  <a:pt x="1982922" y="2731320"/>
                  <a:pt x="1960865" y="2739767"/>
                  <a:pt x="2045340" y="2737890"/>
                </a:cubicBezTo>
                <a:cubicBezTo>
                  <a:pt x="2129814" y="2736013"/>
                  <a:pt x="2295478" y="2722873"/>
                  <a:pt x="2439553" y="2723811"/>
                </a:cubicBezTo>
                <a:cubicBezTo>
                  <a:pt x="2511591" y="2724280"/>
                  <a:pt x="2599233" y="2729677"/>
                  <a:pt x="2683825" y="2734722"/>
                </a:cubicBezTo>
                <a:lnTo>
                  <a:pt x="2742079" y="2737888"/>
                </a:lnTo>
                <a:lnTo>
                  <a:pt x="2818999" y="2734766"/>
                </a:lnTo>
                <a:cubicBezTo>
                  <a:pt x="2848660" y="2733285"/>
                  <a:pt x="2881790" y="2731496"/>
                  <a:pt x="2916782" y="2729795"/>
                </a:cubicBezTo>
                <a:lnTo>
                  <a:pt x="2941452" y="2729122"/>
                </a:lnTo>
                <a:lnTo>
                  <a:pt x="2976296" y="2713274"/>
                </a:lnTo>
                <a:cubicBezTo>
                  <a:pt x="3035098" y="2687205"/>
                  <a:pt x="3076280" y="2671367"/>
                  <a:pt x="3149139" y="2644968"/>
                </a:cubicBezTo>
                <a:cubicBezTo>
                  <a:pt x="3197007" y="2667496"/>
                  <a:pt x="3221411" y="2713017"/>
                  <a:pt x="3244876" y="2726627"/>
                </a:cubicBezTo>
                <a:lnTo>
                  <a:pt x="3246894" y="2727335"/>
                </a:lnTo>
                <a:lnTo>
                  <a:pt x="3253667" y="2727551"/>
                </a:lnTo>
                <a:lnTo>
                  <a:pt x="3279818" y="2729029"/>
                </a:lnTo>
                <a:lnTo>
                  <a:pt x="3289929" y="2726627"/>
                </a:lnTo>
                <a:lnTo>
                  <a:pt x="3296230" y="2729957"/>
                </a:lnTo>
                <a:lnTo>
                  <a:pt x="3329649" y="2731847"/>
                </a:lnTo>
                <a:lnTo>
                  <a:pt x="3346818" y="2708742"/>
                </a:lnTo>
                <a:cubicBezTo>
                  <a:pt x="3384700" y="2656231"/>
                  <a:pt x="3438816" y="2574220"/>
                  <a:pt x="3484221" y="2523888"/>
                </a:cubicBezTo>
                <a:cubicBezTo>
                  <a:pt x="3544760" y="2456778"/>
                  <a:pt x="3627827" y="2393892"/>
                  <a:pt x="3678512" y="2346492"/>
                </a:cubicBezTo>
                <a:cubicBezTo>
                  <a:pt x="3729196" y="2299093"/>
                  <a:pt x="3780351" y="2255917"/>
                  <a:pt x="3788329" y="2239491"/>
                </a:cubicBezTo>
                <a:cubicBezTo>
                  <a:pt x="3796306" y="2223065"/>
                  <a:pt x="3786451" y="2211333"/>
                  <a:pt x="3785513" y="2197254"/>
                </a:cubicBezTo>
                <a:cubicBezTo>
                  <a:pt x="3785982" y="1908633"/>
                  <a:pt x="3777065" y="690794"/>
                  <a:pt x="3777065" y="690794"/>
                </a:cubicBezTo>
                <a:cubicBezTo>
                  <a:pt x="3775012" y="414845"/>
                  <a:pt x="3785715" y="447002"/>
                  <a:pt x="3776632" y="353874"/>
                </a:cubicBezTo>
                <a:lnTo>
                  <a:pt x="3774295" y="331909"/>
                </a:lnTo>
                <a:lnTo>
                  <a:pt x="3757946" y="307228"/>
                </a:lnTo>
                <a:cubicBezTo>
                  <a:pt x="3748765" y="294176"/>
                  <a:pt x="3739907" y="280624"/>
                  <a:pt x="3737092" y="269830"/>
                </a:cubicBezTo>
                <a:cubicBezTo>
                  <a:pt x="3731460" y="248242"/>
                  <a:pt x="3750467" y="244253"/>
                  <a:pt x="3746947" y="212105"/>
                </a:cubicBezTo>
                <a:lnTo>
                  <a:pt x="3747943" y="207557"/>
                </a:lnTo>
                <a:lnTo>
                  <a:pt x="3737468" y="190811"/>
                </a:lnTo>
                <a:cubicBezTo>
                  <a:pt x="3722039" y="165879"/>
                  <a:pt x="3706670" y="138660"/>
                  <a:pt x="3701038" y="113552"/>
                </a:cubicBezTo>
                <a:cubicBezTo>
                  <a:pt x="3650353" y="87741"/>
                  <a:pt x="3526927" y="36587"/>
                  <a:pt x="3481405" y="20631"/>
                </a:cubicBezTo>
                <a:cubicBezTo>
                  <a:pt x="3435882" y="4675"/>
                  <a:pt x="3450431" y="19222"/>
                  <a:pt x="3427904" y="17814"/>
                </a:cubicBezTo>
                <a:lnTo>
                  <a:pt x="3346245" y="12183"/>
                </a:lnTo>
                <a:lnTo>
                  <a:pt x="2785899" y="12183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51E076-16F3-4110-8676-21D37F8C4ADA}"/>
              </a:ext>
            </a:extLst>
          </p:cNvPr>
          <p:cNvSpPr txBox="1"/>
          <p:nvPr/>
        </p:nvSpPr>
        <p:spPr>
          <a:xfrm>
            <a:off x="4526712" y="4453402"/>
            <a:ext cx="31385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2F2F30"/>
                </a:solidFill>
                <a:latin typeface="Avenir Black"/>
                <a:cs typeface="Times New Roman" charset="0"/>
              </a:rPr>
              <a:t>Inflation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2F2F30"/>
              </a:solidFill>
              <a:effectLst/>
              <a:uLnTx/>
              <a:uFillTx/>
              <a:latin typeface="Avenir Black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98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F9986F6-454C-46F2-BC06-28F6600D827A}"/>
              </a:ext>
            </a:extLst>
          </p:cNvPr>
          <p:cNvSpPr/>
          <p:nvPr/>
        </p:nvSpPr>
        <p:spPr>
          <a:xfrm>
            <a:off x="3303814" y="636814"/>
            <a:ext cx="5584372" cy="5584372"/>
          </a:xfrm>
          <a:custGeom>
            <a:avLst/>
            <a:gdLst>
              <a:gd name="connsiteX0" fmla="*/ 2792186 w 5584372"/>
              <a:gd name="connsiteY0" fmla="*/ 0 h 5584372"/>
              <a:gd name="connsiteX1" fmla="*/ 5584372 w 5584372"/>
              <a:gd name="connsiteY1" fmla="*/ 2792186 h 5584372"/>
              <a:gd name="connsiteX2" fmla="*/ 2792186 w 5584372"/>
              <a:gd name="connsiteY2" fmla="*/ 5584372 h 5584372"/>
              <a:gd name="connsiteX3" fmla="*/ 0 w 5584372"/>
              <a:gd name="connsiteY3" fmla="*/ 2792186 h 5584372"/>
              <a:gd name="connsiteX4" fmla="*/ 2792186 w 5584372"/>
              <a:gd name="connsiteY4" fmla="*/ 0 h 55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4372" h="5584372">
                <a:moveTo>
                  <a:pt x="2792186" y="0"/>
                </a:moveTo>
                <a:cubicBezTo>
                  <a:pt x="4334268" y="0"/>
                  <a:pt x="5584372" y="1250104"/>
                  <a:pt x="5584372" y="2792186"/>
                </a:cubicBezTo>
                <a:cubicBezTo>
                  <a:pt x="5584372" y="4334268"/>
                  <a:pt x="4334268" y="5584372"/>
                  <a:pt x="2792186" y="5584372"/>
                </a:cubicBezTo>
                <a:cubicBezTo>
                  <a:pt x="1250104" y="5584372"/>
                  <a:pt x="0" y="4334268"/>
                  <a:pt x="0" y="2792186"/>
                </a:cubicBezTo>
                <a:cubicBezTo>
                  <a:pt x="0" y="1250104"/>
                  <a:pt x="1250104" y="0"/>
                  <a:pt x="279218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54B6261-D79D-46D3-981C-2B15015E33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62300" y="636814"/>
            <a:ext cx="6461528" cy="5584372"/>
          </a:xfrm>
          <a:custGeom>
            <a:avLst/>
            <a:gdLst>
              <a:gd name="connsiteX0" fmla="*/ 0 w 6461528"/>
              <a:gd name="connsiteY0" fmla="*/ 4815515 h 5584372"/>
              <a:gd name="connsiteX1" fmla="*/ 76010 w 6461528"/>
              <a:gd name="connsiteY1" fmla="*/ 4925877 h 5584372"/>
              <a:gd name="connsiteX2" fmla="*/ 648821 w 6461528"/>
              <a:gd name="connsiteY2" fmla="*/ 5530334 h 5584372"/>
              <a:gd name="connsiteX3" fmla="*/ 718873 w 6461528"/>
              <a:gd name="connsiteY3" fmla="*/ 5584372 h 5584372"/>
              <a:gd name="connsiteX4" fmla="*/ 0 w 6461528"/>
              <a:gd name="connsiteY4" fmla="*/ 5584372 h 5584372"/>
              <a:gd name="connsiteX5" fmla="*/ 6461528 w 6461528"/>
              <a:gd name="connsiteY5" fmla="*/ 3300348 h 5584372"/>
              <a:gd name="connsiteX6" fmla="*/ 6461528 w 6461528"/>
              <a:gd name="connsiteY6" fmla="*/ 5584372 h 5584372"/>
              <a:gd name="connsiteX7" fmla="*/ 5148528 w 6461528"/>
              <a:gd name="connsiteY7" fmla="*/ 5584372 h 5584372"/>
              <a:gd name="connsiteX8" fmla="*/ 5218580 w 6461528"/>
              <a:gd name="connsiteY8" fmla="*/ 5530334 h 5584372"/>
              <a:gd name="connsiteX9" fmla="*/ 6451735 w 6461528"/>
              <a:gd name="connsiteY9" fmla="*/ 3379458 h 5584372"/>
              <a:gd name="connsiteX10" fmla="*/ 5148527 w 6461528"/>
              <a:gd name="connsiteY10" fmla="*/ 0 h 5584372"/>
              <a:gd name="connsiteX11" fmla="*/ 6461528 w 6461528"/>
              <a:gd name="connsiteY11" fmla="*/ 0 h 5584372"/>
              <a:gd name="connsiteX12" fmla="*/ 6461528 w 6461528"/>
              <a:gd name="connsiteY12" fmla="*/ 2284024 h 5584372"/>
              <a:gd name="connsiteX13" fmla="*/ 6451735 w 6461528"/>
              <a:gd name="connsiteY13" fmla="*/ 2204915 h 5584372"/>
              <a:gd name="connsiteX14" fmla="*/ 5218580 w 6461528"/>
              <a:gd name="connsiteY14" fmla="*/ 54039 h 5584372"/>
              <a:gd name="connsiteX15" fmla="*/ 2933700 w 6461528"/>
              <a:gd name="connsiteY15" fmla="*/ 0 h 5584372"/>
              <a:gd name="connsiteX16" fmla="*/ 5725886 w 6461528"/>
              <a:gd name="connsiteY16" fmla="*/ 2792186 h 5584372"/>
              <a:gd name="connsiteX17" fmla="*/ 2933700 w 6461528"/>
              <a:gd name="connsiteY17" fmla="*/ 5584372 h 5584372"/>
              <a:gd name="connsiteX18" fmla="*/ 141514 w 6461528"/>
              <a:gd name="connsiteY18" fmla="*/ 2792186 h 5584372"/>
              <a:gd name="connsiteX19" fmla="*/ 2933700 w 6461528"/>
              <a:gd name="connsiteY19" fmla="*/ 0 h 5584372"/>
              <a:gd name="connsiteX20" fmla="*/ 0 w 6461528"/>
              <a:gd name="connsiteY20" fmla="*/ 0 h 5584372"/>
              <a:gd name="connsiteX21" fmla="*/ 718873 w 6461528"/>
              <a:gd name="connsiteY21" fmla="*/ 0 h 5584372"/>
              <a:gd name="connsiteX22" fmla="*/ 648821 w 6461528"/>
              <a:gd name="connsiteY22" fmla="*/ 54039 h 5584372"/>
              <a:gd name="connsiteX23" fmla="*/ 76010 w 6461528"/>
              <a:gd name="connsiteY23" fmla="*/ 658496 h 5584372"/>
              <a:gd name="connsiteX24" fmla="*/ 0 w 6461528"/>
              <a:gd name="connsiteY24" fmla="*/ 768858 h 55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61528" h="5584372">
                <a:moveTo>
                  <a:pt x="0" y="4815515"/>
                </a:moveTo>
                <a:lnTo>
                  <a:pt x="76010" y="4925877"/>
                </a:lnTo>
                <a:cubicBezTo>
                  <a:pt x="242872" y="5148997"/>
                  <a:pt x="435251" y="5351925"/>
                  <a:pt x="648821" y="5530334"/>
                </a:cubicBezTo>
                <a:lnTo>
                  <a:pt x="718873" y="5584372"/>
                </a:lnTo>
                <a:lnTo>
                  <a:pt x="0" y="5584372"/>
                </a:lnTo>
                <a:close/>
                <a:moveTo>
                  <a:pt x="6461528" y="3300348"/>
                </a:moveTo>
                <a:lnTo>
                  <a:pt x="6461528" y="5584372"/>
                </a:lnTo>
                <a:lnTo>
                  <a:pt x="5148528" y="5584372"/>
                </a:lnTo>
                <a:lnTo>
                  <a:pt x="5218580" y="5530334"/>
                </a:lnTo>
                <a:cubicBezTo>
                  <a:pt x="5859290" y="4995108"/>
                  <a:pt x="6309282" y="4239209"/>
                  <a:pt x="6451735" y="3379458"/>
                </a:cubicBezTo>
                <a:close/>
                <a:moveTo>
                  <a:pt x="5148527" y="0"/>
                </a:moveTo>
                <a:lnTo>
                  <a:pt x="6461528" y="0"/>
                </a:lnTo>
                <a:lnTo>
                  <a:pt x="6461528" y="2284024"/>
                </a:lnTo>
                <a:lnTo>
                  <a:pt x="6451735" y="2204915"/>
                </a:lnTo>
                <a:cubicBezTo>
                  <a:pt x="6309282" y="1345163"/>
                  <a:pt x="5859290" y="589265"/>
                  <a:pt x="5218580" y="54039"/>
                </a:cubicBezTo>
                <a:close/>
                <a:moveTo>
                  <a:pt x="2933700" y="0"/>
                </a:moveTo>
                <a:cubicBezTo>
                  <a:pt x="4475782" y="0"/>
                  <a:pt x="5725886" y="1250104"/>
                  <a:pt x="5725886" y="2792186"/>
                </a:cubicBezTo>
                <a:cubicBezTo>
                  <a:pt x="5725886" y="4334268"/>
                  <a:pt x="4475782" y="5584372"/>
                  <a:pt x="2933700" y="5584372"/>
                </a:cubicBezTo>
                <a:cubicBezTo>
                  <a:pt x="1391618" y="5584372"/>
                  <a:pt x="141514" y="4334268"/>
                  <a:pt x="141514" y="2792186"/>
                </a:cubicBezTo>
                <a:cubicBezTo>
                  <a:pt x="141514" y="1250104"/>
                  <a:pt x="1391618" y="0"/>
                  <a:pt x="2933700" y="0"/>
                </a:cubicBezTo>
                <a:close/>
                <a:moveTo>
                  <a:pt x="0" y="0"/>
                </a:moveTo>
                <a:lnTo>
                  <a:pt x="718873" y="0"/>
                </a:lnTo>
                <a:lnTo>
                  <a:pt x="648821" y="54039"/>
                </a:lnTo>
                <a:cubicBezTo>
                  <a:pt x="435251" y="232448"/>
                  <a:pt x="242872" y="435375"/>
                  <a:pt x="76010" y="658496"/>
                </a:cubicBezTo>
                <a:lnTo>
                  <a:pt x="0" y="768858"/>
                </a:ln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A4CFD2D-E1E3-47C6-A74F-85452AF1C808}"/>
              </a:ext>
            </a:extLst>
          </p:cNvPr>
          <p:cNvSpPr/>
          <p:nvPr/>
        </p:nvSpPr>
        <p:spPr>
          <a:xfrm rot="10800000">
            <a:off x="5007564" y="2710559"/>
            <a:ext cx="600997" cy="784909"/>
          </a:xfrm>
          <a:custGeom>
            <a:avLst/>
            <a:gdLst>
              <a:gd name="connsiteX0" fmla="*/ 184559 w 1491491"/>
              <a:gd name="connsiteY0" fmla="*/ 1947903 h 1947903"/>
              <a:gd name="connsiteX1" fmla="*/ 0 w 1491491"/>
              <a:gd name="connsiteY1" fmla="*/ 1924614 h 1947903"/>
              <a:gd name="connsiteX2" fmla="*/ 175 w 1491491"/>
              <a:gd name="connsiteY2" fmla="*/ 1886982 h 1947903"/>
              <a:gd name="connsiteX3" fmla="*/ 249 w 1491491"/>
              <a:gd name="connsiteY3" fmla="*/ 1872868 h 1947903"/>
              <a:gd name="connsiteX4" fmla="*/ 1051 w 1491491"/>
              <a:gd name="connsiteY4" fmla="*/ 1722994 h 1947903"/>
              <a:gd name="connsiteX5" fmla="*/ 1359 w 1491491"/>
              <a:gd name="connsiteY5" fmla="*/ 1668775 h 1947903"/>
              <a:gd name="connsiteX6" fmla="*/ 1822 w 1491491"/>
              <a:gd name="connsiteY6" fmla="*/ 1590556 h 1947903"/>
              <a:gd name="connsiteX7" fmla="*/ 2998 w 1491491"/>
              <a:gd name="connsiteY7" fmla="*/ 1398625 h 1947903"/>
              <a:gd name="connsiteX8" fmla="*/ 3421 w 1491491"/>
              <a:gd name="connsiteY8" fmla="*/ 1331554 h 1947903"/>
              <a:gd name="connsiteX9" fmla="*/ 3837 w 1491491"/>
              <a:gd name="connsiteY9" fmla="*/ 1267341 h 1947903"/>
              <a:gd name="connsiteX10" fmla="*/ 4594 w 1491491"/>
              <a:gd name="connsiteY10" fmla="*/ 1152674 h 1947903"/>
              <a:gd name="connsiteX11" fmla="*/ 4839 w 1491491"/>
              <a:gd name="connsiteY11" fmla="*/ 1115959 h 1947903"/>
              <a:gd name="connsiteX12" fmla="*/ 7718 w 1491491"/>
              <a:gd name="connsiteY12" fmla="*/ 703499 h 1947903"/>
              <a:gd name="connsiteX13" fmla="*/ 8164 w 1491491"/>
              <a:gd name="connsiteY13" fmla="*/ 356562 h 1947903"/>
              <a:gd name="connsiteX14" fmla="*/ 10572 w 1491491"/>
              <a:gd name="connsiteY14" fmla="*/ 333943 h 1947903"/>
              <a:gd name="connsiteX15" fmla="*/ 27406 w 1491491"/>
              <a:gd name="connsiteY15" fmla="*/ 308529 h 1947903"/>
              <a:gd name="connsiteX16" fmla="*/ 48881 w 1491491"/>
              <a:gd name="connsiteY16" fmla="*/ 270019 h 1947903"/>
              <a:gd name="connsiteX17" fmla="*/ 38732 w 1491491"/>
              <a:gd name="connsiteY17" fmla="*/ 210578 h 1947903"/>
              <a:gd name="connsiteX18" fmla="*/ 37706 w 1491491"/>
              <a:gd name="connsiteY18" fmla="*/ 205895 h 1947903"/>
              <a:gd name="connsiteX19" fmla="*/ 48493 w 1491491"/>
              <a:gd name="connsiteY19" fmla="*/ 188651 h 1947903"/>
              <a:gd name="connsiteX20" fmla="*/ 86005 w 1491491"/>
              <a:gd name="connsiteY20" fmla="*/ 109095 h 1947903"/>
              <a:gd name="connsiteX21" fmla="*/ 264395 w 1491491"/>
              <a:gd name="connsiteY21" fmla="*/ 31556 h 1947903"/>
              <a:gd name="connsiteX22" fmla="*/ 283528 w 1491491"/>
              <a:gd name="connsiteY22" fmla="*/ 24289 h 1947903"/>
              <a:gd name="connsiteX23" fmla="*/ 312168 w 1491491"/>
              <a:gd name="connsiteY23" fmla="*/ 13412 h 1947903"/>
              <a:gd name="connsiteX24" fmla="*/ 334340 w 1491491"/>
              <a:gd name="connsiteY24" fmla="*/ 7074 h 1947903"/>
              <a:gd name="connsiteX25" fmla="*/ 337289 w 1491491"/>
              <a:gd name="connsiteY25" fmla="*/ 6231 h 1947903"/>
              <a:gd name="connsiteX26" fmla="*/ 348593 w 1491491"/>
              <a:gd name="connsiteY26" fmla="*/ 6344 h 1947903"/>
              <a:gd name="connsiteX27" fmla="*/ 367258 w 1491491"/>
              <a:gd name="connsiteY27" fmla="*/ 10511 h 1947903"/>
              <a:gd name="connsiteX28" fmla="*/ 451345 w 1491491"/>
              <a:gd name="connsiteY28" fmla="*/ 4713 h 1947903"/>
              <a:gd name="connsiteX29" fmla="*/ 1028350 w 1491491"/>
              <a:gd name="connsiteY29" fmla="*/ 4713 h 1947903"/>
              <a:gd name="connsiteX30" fmla="*/ 1351278 w 1491491"/>
              <a:gd name="connsiteY30" fmla="*/ 293 h 1947903"/>
              <a:gd name="connsiteX31" fmla="*/ 1372648 w 1491491"/>
              <a:gd name="connsiteY31" fmla="*/ 0 h 1947903"/>
              <a:gd name="connsiteX32" fmla="*/ 1491491 w 1491491"/>
              <a:gd name="connsiteY32" fmla="*/ 359159 h 1947903"/>
              <a:gd name="connsiteX33" fmla="*/ 1343339 w 1491491"/>
              <a:gd name="connsiteY33" fmla="*/ 1081660 h 1947903"/>
              <a:gd name="connsiteX34" fmla="*/ 864935 w 1491491"/>
              <a:gd name="connsiteY34" fmla="*/ 1663221 h 194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91491" h="1947903">
                <a:moveTo>
                  <a:pt x="184559" y="1947903"/>
                </a:moveTo>
                <a:lnTo>
                  <a:pt x="0" y="1924614"/>
                </a:lnTo>
                <a:lnTo>
                  <a:pt x="175" y="1886982"/>
                </a:lnTo>
                <a:lnTo>
                  <a:pt x="249" y="1872868"/>
                </a:lnTo>
                <a:lnTo>
                  <a:pt x="1051" y="1722994"/>
                </a:lnTo>
                <a:lnTo>
                  <a:pt x="1359" y="1668775"/>
                </a:lnTo>
                <a:lnTo>
                  <a:pt x="1822" y="1590556"/>
                </a:lnTo>
                <a:lnTo>
                  <a:pt x="2998" y="1398625"/>
                </a:lnTo>
                <a:lnTo>
                  <a:pt x="3421" y="1331554"/>
                </a:lnTo>
                <a:lnTo>
                  <a:pt x="3837" y="1267341"/>
                </a:lnTo>
                <a:lnTo>
                  <a:pt x="4594" y="1152674"/>
                </a:lnTo>
                <a:lnTo>
                  <a:pt x="4839" y="1115959"/>
                </a:lnTo>
                <a:cubicBezTo>
                  <a:pt x="6427" y="879849"/>
                  <a:pt x="7718" y="703499"/>
                  <a:pt x="7718" y="703499"/>
                </a:cubicBezTo>
                <a:cubicBezTo>
                  <a:pt x="9832" y="419346"/>
                  <a:pt x="-1188" y="452459"/>
                  <a:pt x="8164" y="356562"/>
                </a:cubicBezTo>
                <a:lnTo>
                  <a:pt x="10572" y="333943"/>
                </a:lnTo>
                <a:lnTo>
                  <a:pt x="27406" y="308529"/>
                </a:lnTo>
                <a:cubicBezTo>
                  <a:pt x="36859" y="295089"/>
                  <a:pt x="45981" y="281134"/>
                  <a:pt x="48881" y="270019"/>
                </a:cubicBezTo>
                <a:cubicBezTo>
                  <a:pt x="54679" y="247789"/>
                  <a:pt x="35107" y="243682"/>
                  <a:pt x="38732" y="210578"/>
                </a:cubicBezTo>
                <a:lnTo>
                  <a:pt x="37706" y="205895"/>
                </a:lnTo>
                <a:lnTo>
                  <a:pt x="48493" y="188651"/>
                </a:lnTo>
                <a:cubicBezTo>
                  <a:pt x="64380" y="162978"/>
                  <a:pt x="80207" y="134950"/>
                  <a:pt x="86005" y="109095"/>
                </a:cubicBezTo>
                <a:cubicBezTo>
                  <a:pt x="125149" y="89161"/>
                  <a:pt x="206426" y="54548"/>
                  <a:pt x="264395" y="31556"/>
                </a:cubicBezTo>
                <a:lnTo>
                  <a:pt x="283528" y="24289"/>
                </a:lnTo>
                <a:lnTo>
                  <a:pt x="312168" y="13412"/>
                </a:lnTo>
                <a:lnTo>
                  <a:pt x="334340" y="7074"/>
                </a:lnTo>
                <a:lnTo>
                  <a:pt x="337289" y="6231"/>
                </a:lnTo>
                <a:lnTo>
                  <a:pt x="348593" y="6344"/>
                </a:lnTo>
                <a:cubicBezTo>
                  <a:pt x="353606" y="7853"/>
                  <a:pt x="355660" y="11236"/>
                  <a:pt x="367258" y="10511"/>
                </a:cubicBezTo>
                <a:lnTo>
                  <a:pt x="451345" y="4713"/>
                </a:lnTo>
                <a:lnTo>
                  <a:pt x="1028350" y="4713"/>
                </a:lnTo>
                <a:lnTo>
                  <a:pt x="1351278" y="293"/>
                </a:lnTo>
                <a:lnTo>
                  <a:pt x="1372648" y="0"/>
                </a:lnTo>
                <a:lnTo>
                  <a:pt x="1491491" y="359159"/>
                </a:lnTo>
                <a:lnTo>
                  <a:pt x="1343339" y="1081660"/>
                </a:lnTo>
                <a:lnTo>
                  <a:pt x="864935" y="1663221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F526618-80D3-47DC-849B-B110BB7FFC84}"/>
              </a:ext>
            </a:extLst>
          </p:cNvPr>
          <p:cNvSpPr/>
          <p:nvPr/>
        </p:nvSpPr>
        <p:spPr>
          <a:xfrm rot="10800000">
            <a:off x="4770636" y="2701696"/>
            <a:ext cx="671087" cy="793775"/>
          </a:xfrm>
          <a:custGeom>
            <a:avLst/>
            <a:gdLst>
              <a:gd name="connsiteX0" fmla="*/ 1079347 w 1665432"/>
              <a:gd name="connsiteY0" fmla="*/ 1969906 h 1969906"/>
              <a:gd name="connsiteX1" fmla="*/ 1000141 w 1665432"/>
              <a:gd name="connsiteY1" fmla="*/ 1966691 h 1969906"/>
              <a:gd name="connsiteX2" fmla="*/ 899450 w 1665432"/>
              <a:gd name="connsiteY2" fmla="*/ 1961572 h 1969906"/>
              <a:gd name="connsiteX3" fmla="*/ 874047 w 1665432"/>
              <a:gd name="connsiteY3" fmla="*/ 1960879 h 1969906"/>
              <a:gd name="connsiteX4" fmla="*/ 850200 w 1665432"/>
              <a:gd name="connsiteY4" fmla="*/ 1950033 h 1969906"/>
              <a:gd name="connsiteX5" fmla="*/ 838168 w 1665432"/>
              <a:gd name="connsiteY5" fmla="*/ 1944560 h 1969906"/>
              <a:gd name="connsiteX6" fmla="*/ 798515 w 1665432"/>
              <a:gd name="connsiteY6" fmla="*/ 1927933 h 1969906"/>
              <a:gd name="connsiteX7" fmla="*/ 754605 w 1665432"/>
              <a:gd name="connsiteY7" fmla="*/ 1909519 h 1969906"/>
              <a:gd name="connsiteX8" fmla="*/ 660186 w 1665432"/>
              <a:gd name="connsiteY8" fmla="*/ 1874223 h 1969906"/>
              <a:gd name="connsiteX9" fmla="*/ 561601 w 1665432"/>
              <a:gd name="connsiteY9" fmla="*/ 1958310 h 1969906"/>
              <a:gd name="connsiteX10" fmla="*/ 559523 w 1665432"/>
              <a:gd name="connsiteY10" fmla="*/ 1959039 h 1969906"/>
              <a:gd name="connsiteX11" fmla="*/ 552550 w 1665432"/>
              <a:gd name="connsiteY11" fmla="*/ 1959261 h 1969906"/>
              <a:gd name="connsiteX12" fmla="*/ 525621 w 1665432"/>
              <a:gd name="connsiteY12" fmla="*/ 1960784 h 1969906"/>
              <a:gd name="connsiteX13" fmla="*/ 515209 w 1665432"/>
              <a:gd name="connsiteY13" fmla="*/ 1958310 h 1969906"/>
              <a:gd name="connsiteX14" fmla="*/ 508721 w 1665432"/>
              <a:gd name="connsiteY14" fmla="*/ 1961739 h 1969906"/>
              <a:gd name="connsiteX15" fmla="*/ 474309 w 1665432"/>
              <a:gd name="connsiteY15" fmla="*/ 1963685 h 1969906"/>
              <a:gd name="connsiteX16" fmla="*/ 468558 w 1665432"/>
              <a:gd name="connsiteY16" fmla="*/ 1955946 h 1969906"/>
              <a:gd name="connsiteX17" fmla="*/ 456630 w 1665432"/>
              <a:gd name="connsiteY17" fmla="*/ 1939894 h 1969906"/>
              <a:gd name="connsiteX18" fmla="*/ 388791 w 1665432"/>
              <a:gd name="connsiteY18" fmla="*/ 1843877 h 1969906"/>
              <a:gd name="connsiteX19" fmla="*/ 373529 w 1665432"/>
              <a:gd name="connsiteY19" fmla="*/ 1823286 h 1969906"/>
              <a:gd name="connsiteX20" fmla="*/ 351488 w 1665432"/>
              <a:gd name="connsiteY20" fmla="*/ 1793547 h 1969906"/>
              <a:gd name="connsiteX21" fmla="*/ 315143 w 1665432"/>
              <a:gd name="connsiteY21" fmla="*/ 1749543 h 1969906"/>
              <a:gd name="connsiteX22" fmla="*/ 211303 w 1665432"/>
              <a:gd name="connsiteY22" fmla="*/ 1650597 h 1969906"/>
              <a:gd name="connsiteX23" fmla="*/ 189652 w 1665432"/>
              <a:gd name="connsiteY23" fmla="*/ 1632048 h 1969906"/>
              <a:gd name="connsiteX24" fmla="*/ 159588 w 1665432"/>
              <a:gd name="connsiteY24" fmla="*/ 1606290 h 1969906"/>
              <a:gd name="connsiteX25" fmla="*/ 115075 w 1665432"/>
              <a:gd name="connsiteY25" fmla="*/ 1566874 h 1969906"/>
              <a:gd name="connsiteX26" fmla="*/ 76465 w 1665432"/>
              <a:gd name="connsiteY26" fmla="*/ 1531426 h 1969906"/>
              <a:gd name="connsiteX27" fmla="*/ 42042 w 1665432"/>
              <a:gd name="connsiteY27" fmla="*/ 1499822 h 1969906"/>
              <a:gd name="connsiteX28" fmla="*/ 15788 w 1665432"/>
              <a:gd name="connsiteY28" fmla="*/ 1474179 h 1969906"/>
              <a:gd name="connsiteX29" fmla="*/ 1993 w 1665432"/>
              <a:gd name="connsiteY29" fmla="*/ 1456691 h 1969906"/>
              <a:gd name="connsiteX30" fmla="*/ 0 w 1665432"/>
              <a:gd name="connsiteY30" fmla="*/ 1434039 h 1969906"/>
              <a:gd name="connsiteX31" fmla="*/ 4893 w 1665432"/>
              <a:gd name="connsiteY31" fmla="*/ 1413199 h 1969906"/>
              <a:gd name="connsiteX32" fmla="*/ 4909 w 1665432"/>
              <a:gd name="connsiteY32" fmla="*/ 1352915 h 1969906"/>
              <a:gd name="connsiteX33" fmla="*/ 4947 w 1665432"/>
              <a:gd name="connsiteY33" fmla="*/ 1332591 h 1969906"/>
              <a:gd name="connsiteX34" fmla="*/ 5095 w 1665432"/>
              <a:gd name="connsiteY34" fmla="*/ 1274275 h 1969906"/>
              <a:gd name="connsiteX35" fmla="*/ 5166 w 1665432"/>
              <a:gd name="connsiteY35" fmla="*/ 1251090 h 1969906"/>
              <a:gd name="connsiteX36" fmla="*/ 5516 w 1665432"/>
              <a:gd name="connsiteY36" fmla="*/ 1159680 h 1969906"/>
              <a:gd name="connsiteX37" fmla="*/ 5523 w 1665432"/>
              <a:gd name="connsiteY37" fmla="*/ 1158195 h 1969906"/>
              <a:gd name="connsiteX38" fmla="*/ 6269 w 1665432"/>
              <a:gd name="connsiteY38" fmla="*/ 1003195 h 1969906"/>
              <a:gd name="connsiteX39" fmla="*/ 6493 w 1665432"/>
              <a:gd name="connsiteY39" fmla="*/ 960548 h 1969906"/>
              <a:gd name="connsiteX40" fmla="*/ 7413 w 1665432"/>
              <a:gd name="connsiteY40" fmla="*/ 795259 h 1969906"/>
              <a:gd name="connsiteX41" fmla="*/ 7433 w 1665432"/>
              <a:gd name="connsiteY41" fmla="*/ 791768 h 1969906"/>
              <a:gd name="connsiteX42" fmla="*/ 8929 w 1665432"/>
              <a:gd name="connsiteY42" fmla="*/ 547561 h 1969906"/>
              <a:gd name="connsiteX43" fmla="*/ 9825 w 1665432"/>
              <a:gd name="connsiteY43" fmla="*/ 407994 h 1969906"/>
              <a:gd name="connsiteX44" fmla="*/ 9897 w 1665432"/>
              <a:gd name="connsiteY44" fmla="*/ 396908 h 1969906"/>
              <a:gd name="connsiteX45" fmla="*/ 10006 w 1665432"/>
              <a:gd name="connsiteY45" fmla="*/ 380525 h 1969906"/>
              <a:gd name="connsiteX46" fmla="*/ 10942 w 1665432"/>
              <a:gd name="connsiteY46" fmla="*/ 240465 h 1969906"/>
              <a:gd name="connsiteX47" fmla="*/ 11463 w 1665432"/>
              <a:gd name="connsiteY47" fmla="*/ 163853 h 1969906"/>
              <a:gd name="connsiteX48" fmla="*/ 11485 w 1665432"/>
              <a:gd name="connsiteY48" fmla="*/ 160583 h 1969906"/>
              <a:gd name="connsiteX49" fmla="*/ 12164 w 1665432"/>
              <a:gd name="connsiteY49" fmla="*/ 62540 h 1969906"/>
              <a:gd name="connsiteX50" fmla="*/ 12195 w 1665432"/>
              <a:gd name="connsiteY50" fmla="*/ 58221 h 1969906"/>
              <a:gd name="connsiteX51" fmla="*/ 135919 w 1665432"/>
              <a:gd name="connsiteY51" fmla="*/ 0 h 1969906"/>
              <a:gd name="connsiteX52" fmla="*/ 901292 w 1665432"/>
              <a:gd name="connsiteY52" fmla="*/ 57768 h 1969906"/>
              <a:gd name="connsiteX53" fmla="*/ 1461172 w 1665432"/>
              <a:gd name="connsiteY53" fmla="*/ 518337 h 1969906"/>
              <a:gd name="connsiteX54" fmla="*/ 1665432 w 1665432"/>
              <a:gd name="connsiteY54" fmla="*/ 1258209 h 1969906"/>
              <a:gd name="connsiteX55" fmla="*/ 1490182 w 1665432"/>
              <a:gd name="connsiteY55" fmla="*/ 1956794 h 1969906"/>
              <a:gd name="connsiteX56" fmla="*/ 1390868 w 1665432"/>
              <a:gd name="connsiteY56" fmla="*/ 1955410 h 1969906"/>
              <a:gd name="connsiteX57" fmla="*/ 1139333 w 1665432"/>
              <a:gd name="connsiteY57" fmla="*/ 1966646 h 19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65432" h="1969906">
                <a:moveTo>
                  <a:pt x="1079347" y="1969906"/>
                </a:moveTo>
                <a:lnTo>
                  <a:pt x="1000141" y="1966691"/>
                </a:lnTo>
                <a:cubicBezTo>
                  <a:pt x="969598" y="1965166"/>
                  <a:pt x="935483" y="1963323"/>
                  <a:pt x="899450" y="1961572"/>
                </a:cubicBezTo>
                <a:lnTo>
                  <a:pt x="874047" y="1960879"/>
                </a:lnTo>
                <a:lnTo>
                  <a:pt x="850200" y="1950033"/>
                </a:lnTo>
                <a:lnTo>
                  <a:pt x="838168" y="1944560"/>
                </a:lnTo>
                <a:lnTo>
                  <a:pt x="798515" y="1927933"/>
                </a:lnTo>
                <a:lnTo>
                  <a:pt x="754605" y="1909519"/>
                </a:lnTo>
                <a:cubicBezTo>
                  <a:pt x="727056" y="1898688"/>
                  <a:pt x="697698" y="1887815"/>
                  <a:pt x="660186" y="1874223"/>
                </a:cubicBezTo>
                <a:cubicBezTo>
                  <a:pt x="610894" y="1897421"/>
                  <a:pt x="585765" y="1944295"/>
                  <a:pt x="561601" y="1958310"/>
                </a:cubicBezTo>
                <a:lnTo>
                  <a:pt x="559523" y="1959039"/>
                </a:lnTo>
                <a:lnTo>
                  <a:pt x="552550" y="1959261"/>
                </a:lnTo>
                <a:lnTo>
                  <a:pt x="525621" y="1960784"/>
                </a:lnTo>
                <a:lnTo>
                  <a:pt x="515209" y="1958310"/>
                </a:lnTo>
                <a:lnTo>
                  <a:pt x="508721" y="1961739"/>
                </a:lnTo>
                <a:lnTo>
                  <a:pt x="474309" y="1963685"/>
                </a:lnTo>
                <a:lnTo>
                  <a:pt x="468558" y="1955946"/>
                </a:lnTo>
                <a:lnTo>
                  <a:pt x="456630" y="1939894"/>
                </a:lnTo>
                <a:cubicBezTo>
                  <a:pt x="437126" y="1912858"/>
                  <a:pt x="413443" y="1878227"/>
                  <a:pt x="388791" y="1843877"/>
                </a:cubicBezTo>
                <a:lnTo>
                  <a:pt x="373529" y="1823286"/>
                </a:lnTo>
                <a:lnTo>
                  <a:pt x="351488" y="1793547"/>
                </a:lnTo>
                <a:cubicBezTo>
                  <a:pt x="339080" y="1777496"/>
                  <a:pt x="326831" y="1762500"/>
                  <a:pt x="315143" y="1749543"/>
                </a:cubicBezTo>
                <a:cubicBezTo>
                  <a:pt x="283972" y="1714991"/>
                  <a:pt x="247003" y="1681526"/>
                  <a:pt x="211303" y="1650597"/>
                </a:cubicBezTo>
                <a:lnTo>
                  <a:pt x="189652" y="1632048"/>
                </a:lnTo>
                <a:lnTo>
                  <a:pt x="159588" y="1606290"/>
                </a:lnTo>
                <a:cubicBezTo>
                  <a:pt x="143255" y="1592275"/>
                  <a:pt x="128123" y="1579076"/>
                  <a:pt x="115075" y="1566874"/>
                </a:cubicBezTo>
                <a:lnTo>
                  <a:pt x="76465" y="1531426"/>
                </a:lnTo>
                <a:lnTo>
                  <a:pt x="42042" y="1499822"/>
                </a:lnTo>
                <a:cubicBezTo>
                  <a:pt x="31683" y="1490157"/>
                  <a:pt x="22697" y="1481488"/>
                  <a:pt x="15788" y="1474179"/>
                </a:cubicBezTo>
                <a:lnTo>
                  <a:pt x="1993" y="1456691"/>
                </a:lnTo>
                <a:lnTo>
                  <a:pt x="0" y="1434039"/>
                </a:lnTo>
                <a:cubicBezTo>
                  <a:pt x="1631" y="1427093"/>
                  <a:pt x="4410" y="1420448"/>
                  <a:pt x="4893" y="1413199"/>
                </a:cubicBezTo>
                <a:lnTo>
                  <a:pt x="4909" y="1352915"/>
                </a:lnTo>
                <a:lnTo>
                  <a:pt x="4947" y="1332591"/>
                </a:lnTo>
                <a:lnTo>
                  <a:pt x="5095" y="1274275"/>
                </a:lnTo>
                <a:lnTo>
                  <a:pt x="5166" y="1251090"/>
                </a:lnTo>
                <a:lnTo>
                  <a:pt x="5516" y="1159680"/>
                </a:lnTo>
                <a:lnTo>
                  <a:pt x="5523" y="1158195"/>
                </a:lnTo>
                <a:lnTo>
                  <a:pt x="6269" y="1003195"/>
                </a:lnTo>
                <a:lnTo>
                  <a:pt x="6493" y="960548"/>
                </a:lnTo>
                <a:lnTo>
                  <a:pt x="7413" y="795259"/>
                </a:lnTo>
                <a:lnTo>
                  <a:pt x="7433" y="791768"/>
                </a:lnTo>
                <a:lnTo>
                  <a:pt x="8929" y="547561"/>
                </a:lnTo>
                <a:lnTo>
                  <a:pt x="9825" y="407994"/>
                </a:lnTo>
                <a:lnTo>
                  <a:pt x="9897" y="396908"/>
                </a:lnTo>
                <a:lnTo>
                  <a:pt x="10006" y="380525"/>
                </a:lnTo>
                <a:lnTo>
                  <a:pt x="10942" y="240465"/>
                </a:lnTo>
                <a:lnTo>
                  <a:pt x="11463" y="163853"/>
                </a:lnTo>
                <a:lnTo>
                  <a:pt x="11485" y="160583"/>
                </a:lnTo>
                <a:lnTo>
                  <a:pt x="12164" y="62540"/>
                </a:lnTo>
                <a:lnTo>
                  <a:pt x="12195" y="58221"/>
                </a:lnTo>
                <a:lnTo>
                  <a:pt x="135919" y="0"/>
                </a:lnTo>
                <a:lnTo>
                  <a:pt x="901292" y="57768"/>
                </a:lnTo>
                <a:lnTo>
                  <a:pt x="1461172" y="518337"/>
                </a:lnTo>
                <a:lnTo>
                  <a:pt x="1665432" y="1258209"/>
                </a:lnTo>
                <a:lnTo>
                  <a:pt x="1490182" y="1956794"/>
                </a:lnTo>
                <a:lnTo>
                  <a:pt x="1390868" y="1955410"/>
                </a:lnTo>
                <a:cubicBezTo>
                  <a:pt x="1316688" y="1955894"/>
                  <a:pt x="1226440" y="1961451"/>
                  <a:pt x="1139333" y="1966646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3B737CC-3659-4060-857B-D199BFBF9206}"/>
              </a:ext>
            </a:extLst>
          </p:cNvPr>
          <p:cNvSpPr/>
          <p:nvPr/>
        </p:nvSpPr>
        <p:spPr>
          <a:xfrm rot="10800000">
            <a:off x="4092294" y="2690185"/>
            <a:ext cx="1112503" cy="805283"/>
          </a:xfrm>
          <a:custGeom>
            <a:avLst/>
            <a:gdLst>
              <a:gd name="connsiteX0" fmla="*/ 1453959 w 2760891"/>
              <a:gd name="connsiteY0" fmla="*/ 1998466 h 1998466"/>
              <a:gd name="connsiteX1" fmla="*/ 753889 w 2760891"/>
              <a:gd name="connsiteY1" fmla="*/ 1910128 h 1998466"/>
              <a:gd name="connsiteX2" fmla="*/ 221665 w 2760891"/>
              <a:gd name="connsiteY2" fmla="*/ 1472310 h 1998466"/>
              <a:gd name="connsiteX3" fmla="*/ 0 w 2760891"/>
              <a:gd name="connsiteY3" fmla="*/ 802410 h 1998466"/>
              <a:gd name="connsiteX4" fmla="*/ 148152 w 2760891"/>
              <a:gd name="connsiteY4" fmla="*/ 79910 h 1998466"/>
              <a:gd name="connsiteX5" fmla="*/ 203568 w 2760891"/>
              <a:gd name="connsiteY5" fmla="*/ 12545 h 1998466"/>
              <a:gd name="connsiteX6" fmla="*/ 711312 w 2760891"/>
              <a:gd name="connsiteY6" fmla="*/ 12545 h 1998466"/>
              <a:gd name="connsiteX7" fmla="*/ 1627966 w 2760891"/>
              <a:gd name="connsiteY7" fmla="*/ 0 h 1998466"/>
              <a:gd name="connsiteX8" fmla="*/ 2544618 w 2760891"/>
              <a:gd name="connsiteY8" fmla="*/ 12545 h 1998466"/>
              <a:gd name="connsiteX9" fmla="*/ 2629467 w 2760891"/>
              <a:gd name="connsiteY9" fmla="*/ 12545 h 1998466"/>
              <a:gd name="connsiteX10" fmla="*/ 2760891 w 2760891"/>
              <a:gd name="connsiteY10" fmla="*/ 409722 h 1998466"/>
              <a:gd name="connsiteX11" fmla="*/ 2612739 w 2760891"/>
              <a:gd name="connsiteY11" fmla="*/ 1132222 h 1998466"/>
              <a:gd name="connsiteX12" fmla="*/ 2134335 w 2760891"/>
              <a:gd name="connsiteY12" fmla="*/ 1713784 h 199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0891" h="1998466">
                <a:moveTo>
                  <a:pt x="1453959" y="1998466"/>
                </a:moveTo>
                <a:lnTo>
                  <a:pt x="753889" y="1910128"/>
                </a:lnTo>
                <a:lnTo>
                  <a:pt x="221665" y="1472310"/>
                </a:lnTo>
                <a:lnTo>
                  <a:pt x="0" y="802410"/>
                </a:lnTo>
                <a:lnTo>
                  <a:pt x="148152" y="79910"/>
                </a:lnTo>
                <a:lnTo>
                  <a:pt x="203568" y="12545"/>
                </a:lnTo>
                <a:lnTo>
                  <a:pt x="711312" y="12545"/>
                </a:lnTo>
                <a:lnTo>
                  <a:pt x="1627966" y="0"/>
                </a:lnTo>
                <a:lnTo>
                  <a:pt x="2544618" y="12545"/>
                </a:lnTo>
                <a:lnTo>
                  <a:pt x="2629467" y="12545"/>
                </a:lnTo>
                <a:lnTo>
                  <a:pt x="2760891" y="409722"/>
                </a:lnTo>
                <a:lnTo>
                  <a:pt x="2612739" y="1132222"/>
                </a:lnTo>
                <a:lnTo>
                  <a:pt x="2134335" y="1713784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4C0F554-6996-4B2B-B75F-6E28FF921DB5}"/>
              </a:ext>
            </a:extLst>
          </p:cNvPr>
          <p:cNvSpPr/>
          <p:nvPr/>
        </p:nvSpPr>
        <p:spPr>
          <a:xfrm rot="10800000">
            <a:off x="3417625" y="2622002"/>
            <a:ext cx="1108830" cy="873468"/>
          </a:xfrm>
          <a:custGeom>
            <a:avLst/>
            <a:gdLst>
              <a:gd name="connsiteX0" fmla="*/ 1611729 w 2751774"/>
              <a:gd name="connsiteY0" fmla="*/ 2167678 h 2167678"/>
              <a:gd name="connsiteX1" fmla="*/ 1573634 w 2751774"/>
              <a:gd name="connsiteY1" fmla="*/ 2163510 h 2167678"/>
              <a:gd name="connsiteX2" fmla="*/ 1457653 w 2751774"/>
              <a:gd name="connsiteY2" fmla="*/ 2166410 h 2167678"/>
              <a:gd name="connsiteX3" fmla="*/ 1051718 w 2751774"/>
              <a:gd name="connsiteY3" fmla="*/ 2151912 h 2167678"/>
              <a:gd name="connsiteX4" fmla="*/ 800184 w 2751774"/>
              <a:gd name="connsiteY4" fmla="*/ 2163148 h 2167678"/>
              <a:gd name="connsiteX5" fmla="*/ 740198 w 2751774"/>
              <a:gd name="connsiteY5" fmla="*/ 2166408 h 2167678"/>
              <a:gd name="connsiteX6" fmla="*/ 660992 w 2751774"/>
              <a:gd name="connsiteY6" fmla="*/ 2163194 h 2167678"/>
              <a:gd name="connsiteX7" fmla="*/ 560301 w 2751774"/>
              <a:gd name="connsiteY7" fmla="*/ 2158075 h 2167678"/>
              <a:gd name="connsiteX8" fmla="*/ 534898 w 2751774"/>
              <a:gd name="connsiteY8" fmla="*/ 2157382 h 2167678"/>
              <a:gd name="connsiteX9" fmla="*/ 499019 w 2751774"/>
              <a:gd name="connsiteY9" fmla="*/ 2141063 h 2167678"/>
              <a:gd name="connsiteX10" fmla="*/ 321037 w 2751774"/>
              <a:gd name="connsiteY10" fmla="*/ 2070725 h 2167678"/>
              <a:gd name="connsiteX11" fmla="*/ 262321 w 2751774"/>
              <a:gd name="connsiteY11" fmla="*/ 2116213 h 2167678"/>
              <a:gd name="connsiteX12" fmla="*/ 250394 w 2751774"/>
              <a:gd name="connsiteY12" fmla="*/ 2129045 h 2167678"/>
              <a:gd name="connsiteX13" fmla="*/ 0 w 2751774"/>
              <a:gd name="connsiteY13" fmla="*/ 1485815 h 2167678"/>
              <a:gd name="connsiteX14" fmla="*/ 107485 w 2751774"/>
              <a:gd name="connsiteY14" fmla="*/ 784565 h 2167678"/>
              <a:gd name="connsiteX15" fmla="*/ 554895 w 2751774"/>
              <a:gd name="connsiteY15" fmla="*/ 240681 h 2167678"/>
              <a:gd name="connsiteX16" fmla="*/ 1222261 w 2751774"/>
              <a:gd name="connsiteY16" fmla="*/ 0 h 2167678"/>
              <a:gd name="connsiteX17" fmla="*/ 1930782 w 2751774"/>
              <a:gd name="connsiteY17" fmla="*/ 126878 h 2167678"/>
              <a:gd name="connsiteX18" fmla="*/ 2490662 w 2751774"/>
              <a:gd name="connsiteY18" fmla="*/ 587447 h 2167678"/>
              <a:gd name="connsiteX19" fmla="*/ 2751774 w 2751774"/>
              <a:gd name="connsiteY19" fmla="*/ 1258209 h 2167678"/>
              <a:gd name="connsiteX20" fmla="*/ 2644289 w 2751774"/>
              <a:gd name="connsiteY20" fmla="*/ 1959459 h 2167678"/>
              <a:gd name="connsiteX21" fmla="*/ 2474442 w 2751774"/>
              <a:gd name="connsiteY21" fmla="*/ 2165929 h 2167678"/>
              <a:gd name="connsiteX22" fmla="*/ 2423273 w 2751774"/>
              <a:gd name="connsiteY22" fmla="*/ 2163148 h 2167678"/>
              <a:gd name="connsiteX23" fmla="*/ 2171739 w 2751774"/>
              <a:gd name="connsiteY23" fmla="*/ 2151913 h 2167678"/>
              <a:gd name="connsiteX24" fmla="*/ 1765806 w 2751774"/>
              <a:gd name="connsiteY24" fmla="*/ 2166411 h 2167678"/>
              <a:gd name="connsiteX25" fmla="*/ 1649824 w 2751774"/>
              <a:gd name="connsiteY25" fmla="*/ 2163510 h 216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51774" h="2167678">
                <a:moveTo>
                  <a:pt x="1611729" y="2167678"/>
                </a:moveTo>
                <a:lnTo>
                  <a:pt x="1573634" y="2163510"/>
                </a:lnTo>
                <a:cubicBezTo>
                  <a:pt x="1521925" y="2159644"/>
                  <a:pt x="1544638" y="2168344"/>
                  <a:pt x="1457653" y="2166410"/>
                </a:cubicBezTo>
                <a:cubicBezTo>
                  <a:pt x="1370666" y="2164478"/>
                  <a:pt x="1200077" y="2150947"/>
                  <a:pt x="1051718" y="2151912"/>
                </a:cubicBezTo>
                <a:cubicBezTo>
                  <a:pt x="977539" y="2152396"/>
                  <a:pt x="887291" y="2157953"/>
                  <a:pt x="800184" y="2163148"/>
                </a:cubicBezTo>
                <a:lnTo>
                  <a:pt x="740198" y="2166408"/>
                </a:lnTo>
                <a:lnTo>
                  <a:pt x="660992" y="2163194"/>
                </a:lnTo>
                <a:cubicBezTo>
                  <a:pt x="630449" y="2161668"/>
                  <a:pt x="596334" y="2159826"/>
                  <a:pt x="560301" y="2158075"/>
                </a:cubicBezTo>
                <a:lnTo>
                  <a:pt x="534898" y="2157382"/>
                </a:lnTo>
                <a:lnTo>
                  <a:pt x="499019" y="2141063"/>
                </a:lnTo>
                <a:cubicBezTo>
                  <a:pt x="438468" y="2114218"/>
                  <a:pt x="396062" y="2097910"/>
                  <a:pt x="321037" y="2070725"/>
                </a:cubicBezTo>
                <a:cubicBezTo>
                  <a:pt x="296391" y="2082324"/>
                  <a:pt x="277786" y="2099842"/>
                  <a:pt x="262321" y="2116213"/>
                </a:cubicBezTo>
                <a:lnTo>
                  <a:pt x="250394" y="2129045"/>
                </a:lnTo>
                <a:lnTo>
                  <a:pt x="0" y="1485815"/>
                </a:lnTo>
                <a:lnTo>
                  <a:pt x="107485" y="784565"/>
                </a:lnTo>
                <a:lnTo>
                  <a:pt x="554895" y="240681"/>
                </a:lnTo>
                <a:lnTo>
                  <a:pt x="1222261" y="0"/>
                </a:lnTo>
                <a:lnTo>
                  <a:pt x="1930782" y="126878"/>
                </a:lnTo>
                <a:lnTo>
                  <a:pt x="2490662" y="587447"/>
                </a:lnTo>
                <a:lnTo>
                  <a:pt x="2751774" y="1258209"/>
                </a:lnTo>
                <a:lnTo>
                  <a:pt x="2644289" y="1959459"/>
                </a:lnTo>
                <a:lnTo>
                  <a:pt x="2474442" y="2165929"/>
                </a:lnTo>
                <a:lnTo>
                  <a:pt x="2423273" y="2163148"/>
                </a:lnTo>
                <a:cubicBezTo>
                  <a:pt x="2336166" y="2157953"/>
                  <a:pt x="2245919" y="2152396"/>
                  <a:pt x="2171739" y="2151913"/>
                </a:cubicBezTo>
                <a:cubicBezTo>
                  <a:pt x="2023381" y="2150947"/>
                  <a:pt x="1852791" y="2164477"/>
                  <a:pt x="1765806" y="2166411"/>
                </a:cubicBezTo>
                <a:cubicBezTo>
                  <a:pt x="1678819" y="2168343"/>
                  <a:pt x="1701532" y="2159645"/>
                  <a:pt x="1649824" y="2163510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3368D00-22AE-4815-978A-857FD9EBC654}"/>
              </a:ext>
            </a:extLst>
          </p:cNvPr>
          <p:cNvSpPr/>
          <p:nvPr/>
        </p:nvSpPr>
        <p:spPr>
          <a:xfrm rot="10800000">
            <a:off x="3024709" y="2715312"/>
            <a:ext cx="827077" cy="780160"/>
          </a:xfrm>
          <a:custGeom>
            <a:avLst/>
            <a:gdLst>
              <a:gd name="connsiteX0" fmla="*/ 972008 w 2052550"/>
              <a:gd name="connsiteY0" fmla="*/ 1936116 h 1936116"/>
              <a:gd name="connsiteX1" fmla="*/ 912022 w 2052550"/>
              <a:gd name="connsiteY1" fmla="*/ 1932856 h 1936116"/>
              <a:gd name="connsiteX2" fmla="*/ 660488 w 2052550"/>
              <a:gd name="connsiteY2" fmla="*/ 1921621 h 1936116"/>
              <a:gd name="connsiteX3" fmla="*/ 434506 w 2052550"/>
              <a:gd name="connsiteY3" fmla="*/ 1927782 h 1936116"/>
              <a:gd name="connsiteX4" fmla="*/ 379259 w 2052550"/>
              <a:gd name="connsiteY4" fmla="*/ 1930591 h 1936116"/>
              <a:gd name="connsiteX5" fmla="*/ 298343 w 2052550"/>
              <a:gd name="connsiteY5" fmla="*/ 1864027 h 1936116"/>
              <a:gd name="connsiteX6" fmla="*/ 0 w 2052550"/>
              <a:gd name="connsiteY6" fmla="*/ 1238526 h 1936116"/>
              <a:gd name="connsiteX7" fmla="*/ 43005 w 2052550"/>
              <a:gd name="connsiteY7" fmla="*/ 615660 h 1936116"/>
              <a:gd name="connsiteX8" fmla="*/ 415951 w 2052550"/>
              <a:gd name="connsiteY8" fmla="*/ 162296 h 1936116"/>
              <a:gd name="connsiteX9" fmla="*/ 1018836 w 2052550"/>
              <a:gd name="connsiteY9" fmla="*/ 0 h 1936116"/>
              <a:gd name="connsiteX10" fmla="*/ 1690126 w 2052550"/>
              <a:gd name="connsiteY10" fmla="*/ 172137 h 1936116"/>
              <a:gd name="connsiteX11" fmla="*/ 2042097 w 2052550"/>
              <a:gd name="connsiteY11" fmla="*/ 461676 h 1936116"/>
              <a:gd name="connsiteX12" fmla="*/ 2042295 w 2052550"/>
              <a:gd name="connsiteY12" fmla="*/ 492334 h 1936116"/>
              <a:gd name="connsiteX13" fmla="*/ 2046464 w 2052550"/>
              <a:gd name="connsiteY13" fmla="*/ 1379409 h 1936116"/>
              <a:gd name="connsiteX14" fmla="*/ 2049364 w 2052550"/>
              <a:gd name="connsiteY14" fmla="*/ 1422902 h 1936116"/>
              <a:gd name="connsiteX15" fmla="*/ 1936281 w 2052550"/>
              <a:gd name="connsiteY15" fmla="*/ 1533084 h 1936116"/>
              <a:gd name="connsiteX16" fmla="*/ 1736214 w 2052550"/>
              <a:gd name="connsiteY16" fmla="*/ 1715753 h 1936116"/>
              <a:gd name="connsiteX17" fmla="*/ 1594726 w 2052550"/>
              <a:gd name="connsiteY17" fmla="*/ 1906104 h 1936116"/>
              <a:gd name="connsiteX18" fmla="*/ 1577047 w 2052550"/>
              <a:gd name="connsiteY18" fmla="*/ 1929895 h 1936116"/>
              <a:gd name="connsiteX19" fmla="*/ 1545328 w 2052550"/>
              <a:gd name="connsiteY19" fmla="*/ 1928102 h 1936116"/>
              <a:gd name="connsiteX20" fmla="*/ 1542635 w 2052550"/>
              <a:gd name="connsiteY20" fmla="*/ 1927949 h 1936116"/>
              <a:gd name="connsiteX21" fmla="*/ 1536146 w 2052550"/>
              <a:gd name="connsiteY21" fmla="*/ 1924520 h 1936116"/>
              <a:gd name="connsiteX22" fmla="*/ 1536146 w 2052550"/>
              <a:gd name="connsiteY22" fmla="*/ 1924521 h 1936116"/>
              <a:gd name="connsiteX23" fmla="*/ 1536145 w 2052550"/>
              <a:gd name="connsiteY23" fmla="*/ 1924520 h 1936116"/>
              <a:gd name="connsiteX24" fmla="*/ 1525734 w 2052550"/>
              <a:gd name="connsiteY24" fmla="*/ 1926993 h 1936116"/>
              <a:gd name="connsiteX25" fmla="*/ 1498806 w 2052550"/>
              <a:gd name="connsiteY25" fmla="*/ 1925471 h 1936116"/>
              <a:gd name="connsiteX26" fmla="*/ 1491832 w 2052550"/>
              <a:gd name="connsiteY26" fmla="*/ 1925249 h 1936116"/>
              <a:gd name="connsiteX27" fmla="*/ 1489754 w 2052550"/>
              <a:gd name="connsiteY27" fmla="*/ 1924520 h 1936116"/>
              <a:gd name="connsiteX28" fmla="*/ 1476914 w 2052550"/>
              <a:gd name="connsiteY28" fmla="*/ 1913660 h 1936116"/>
              <a:gd name="connsiteX29" fmla="*/ 1471088 w 2052550"/>
              <a:gd name="connsiteY29" fmla="*/ 1908732 h 1936116"/>
              <a:gd name="connsiteX30" fmla="*/ 1423971 w 2052550"/>
              <a:gd name="connsiteY30" fmla="*/ 1861388 h 1936116"/>
              <a:gd name="connsiteX31" fmla="*/ 1410364 w 2052550"/>
              <a:gd name="connsiteY31" fmla="*/ 1852695 h 1936116"/>
              <a:gd name="connsiteX32" fmla="*/ 1391170 w 2052550"/>
              <a:gd name="connsiteY32" fmla="*/ 1840433 h 1936116"/>
              <a:gd name="connsiteX33" fmla="*/ 1213188 w 2052550"/>
              <a:gd name="connsiteY33" fmla="*/ 1910770 h 1936116"/>
              <a:gd name="connsiteX34" fmla="*/ 1177309 w 2052550"/>
              <a:gd name="connsiteY34" fmla="*/ 1927089 h 1936116"/>
              <a:gd name="connsiteX35" fmla="*/ 1151905 w 2052550"/>
              <a:gd name="connsiteY35" fmla="*/ 1927782 h 1936116"/>
              <a:gd name="connsiteX36" fmla="*/ 1078040 w 2052550"/>
              <a:gd name="connsiteY36" fmla="*/ 1931538 h 1936116"/>
              <a:gd name="connsiteX37" fmla="*/ 1051215 w 2052550"/>
              <a:gd name="connsiteY37" fmla="*/ 1932901 h 1936116"/>
              <a:gd name="connsiteX38" fmla="*/ 1017603 w 2052550"/>
              <a:gd name="connsiteY38" fmla="*/ 1934266 h 193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52550" h="1936116">
                <a:moveTo>
                  <a:pt x="972008" y="1936116"/>
                </a:moveTo>
                <a:lnTo>
                  <a:pt x="912022" y="1932856"/>
                </a:lnTo>
                <a:cubicBezTo>
                  <a:pt x="824915" y="1927661"/>
                  <a:pt x="734667" y="1922104"/>
                  <a:pt x="660488" y="1921621"/>
                </a:cubicBezTo>
                <a:cubicBezTo>
                  <a:pt x="586309" y="1921137"/>
                  <a:pt x="506572" y="1924279"/>
                  <a:pt x="434506" y="1927782"/>
                </a:cubicBezTo>
                <a:lnTo>
                  <a:pt x="379259" y="1930591"/>
                </a:lnTo>
                <a:lnTo>
                  <a:pt x="298343" y="1864027"/>
                </a:lnTo>
                <a:lnTo>
                  <a:pt x="0" y="1238526"/>
                </a:lnTo>
                <a:lnTo>
                  <a:pt x="43005" y="615660"/>
                </a:lnTo>
                <a:lnTo>
                  <a:pt x="415951" y="162296"/>
                </a:lnTo>
                <a:lnTo>
                  <a:pt x="1018836" y="0"/>
                </a:lnTo>
                <a:lnTo>
                  <a:pt x="1690126" y="172137"/>
                </a:lnTo>
                <a:lnTo>
                  <a:pt x="2042097" y="461676"/>
                </a:lnTo>
                <a:lnTo>
                  <a:pt x="2042295" y="492334"/>
                </a:lnTo>
                <a:cubicBezTo>
                  <a:pt x="2044530" y="842996"/>
                  <a:pt x="2046705" y="1230808"/>
                  <a:pt x="2046464" y="1379409"/>
                </a:cubicBezTo>
                <a:cubicBezTo>
                  <a:pt x="2047430" y="1393906"/>
                  <a:pt x="2057578" y="1405987"/>
                  <a:pt x="2049364" y="1422902"/>
                </a:cubicBezTo>
                <a:cubicBezTo>
                  <a:pt x="2041148" y="1439816"/>
                  <a:pt x="1988472" y="1484275"/>
                  <a:pt x="1936281" y="1533084"/>
                </a:cubicBezTo>
                <a:cubicBezTo>
                  <a:pt x="1884090" y="1581894"/>
                  <a:pt x="1798553" y="1646648"/>
                  <a:pt x="1736214" y="1715753"/>
                </a:cubicBezTo>
                <a:cubicBezTo>
                  <a:pt x="1689460" y="1767582"/>
                  <a:pt x="1633735" y="1852031"/>
                  <a:pt x="1594726" y="1906104"/>
                </a:cubicBezTo>
                <a:lnTo>
                  <a:pt x="1577047" y="1929895"/>
                </a:lnTo>
                <a:lnTo>
                  <a:pt x="1545328" y="1928102"/>
                </a:lnTo>
                <a:lnTo>
                  <a:pt x="1542635" y="1927949"/>
                </a:lnTo>
                <a:lnTo>
                  <a:pt x="1536146" y="1924520"/>
                </a:lnTo>
                <a:lnTo>
                  <a:pt x="1536146" y="1924521"/>
                </a:lnTo>
                <a:lnTo>
                  <a:pt x="1536145" y="1924520"/>
                </a:lnTo>
                <a:lnTo>
                  <a:pt x="1525734" y="1926993"/>
                </a:lnTo>
                <a:lnTo>
                  <a:pt x="1498806" y="1925471"/>
                </a:lnTo>
                <a:lnTo>
                  <a:pt x="1491832" y="1925249"/>
                </a:lnTo>
                <a:lnTo>
                  <a:pt x="1489754" y="1924520"/>
                </a:lnTo>
                <a:lnTo>
                  <a:pt x="1476914" y="1913660"/>
                </a:lnTo>
                <a:lnTo>
                  <a:pt x="1471088" y="1908732"/>
                </a:lnTo>
                <a:cubicBezTo>
                  <a:pt x="1458040" y="1895276"/>
                  <a:pt x="1443301" y="1877139"/>
                  <a:pt x="1423971" y="1861388"/>
                </a:cubicBezTo>
                <a:lnTo>
                  <a:pt x="1410364" y="1852695"/>
                </a:lnTo>
                <a:lnTo>
                  <a:pt x="1391170" y="1840433"/>
                </a:lnTo>
                <a:cubicBezTo>
                  <a:pt x="1316145" y="1867617"/>
                  <a:pt x="1273739" y="1883926"/>
                  <a:pt x="1213188" y="1910770"/>
                </a:cubicBezTo>
                <a:lnTo>
                  <a:pt x="1177309" y="1927089"/>
                </a:lnTo>
                <a:lnTo>
                  <a:pt x="1151905" y="1927782"/>
                </a:lnTo>
                <a:lnTo>
                  <a:pt x="1078040" y="1931538"/>
                </a:lnTo>
                <a:lnTo>
                  <a:pt x="1051215" y="1932901"/>
                </a:lnTo>
                <a:lnTo>
                  <a:pt x="1017603" y="1934266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80952F7-5601-47A7-8496-BED96035C530}"/>
              </a:ext>
            </a:extLst>
          </p:cNvPr>
          <p:cNvSpPr/>
          <p:nvPr/>
        </p:nvSpPr>
        <p:spPr>
          <a:xfrm rot="10800000">
            <a:off x="2719300" y="2726027"/>
            <a:ext cx="739570" cy="769441"/>
          </a:xfrm>
          <a:custGeom>
            <a:avLst/>
            <a:gdLst>
              <a:gd name="connsiteX0" fmla="*/ 1453959 w 1835384"/>
              <a:gd name="connsiteY0" fmla="*/ 1909516 h 1909516"/>
              <a:gd name="connsiteX1" fmla="*/ 753889 w 1835384"/>
              <a:gd name="connsiteY1" fmla="*/ 1821178 h 1909516"/>
              <a:gd name="connsiteX2" fmla="*/ 221665 w 1835384"/>
              <a:gd name="connsiteY2" fmla="*/ 1383360 h 1909516"/>
              <a:gd name="connsiteX3" fmla="*/ 0 w 1835384"/>
              <a:gd name="connsiteY3" fmla="*/ 713460 h 1909516"/>
              <a:gd name="connsiteX4" fmla="*/ 146298 w 1835384"/>
              <a:gd name="connsiteY4" fmla="*/ 0 h 1909516"/>
              <a:gd name="connsiteX5" fmla="*/ 756576 w 1835384"/>
              <a:gd name="connsiteY5" fmla="*/ 8352 h 1909516"/>
              <a:gd name="connsiteX6" fmla="*/ 807956 w 1835384"/>
              <a:gd name="connsiteY6" fmla="*/ 9055 h 1909516"/>
              <a:gd name="connsiteX7" fmla="*/ 1384960 w 1835384"/>
              <a:gd name="connsiteY7" fmla="*/ 9056 h 1909516"/>
              <a:gd name="connsiteX8" fmla="*/ 1469047 w 1835384"/>
              <a:gd name="connsiteY8" fmla="*/ 14854 h 1909516"/>
              <a:gd name="connsiteX9" fmla="*/ 1475315 w 1835384"/>
              <a:gd name="connsiteY9" fmla="*/ 14192 h 1909516"/>
              <a:gd name="connsiteX10" fmla="*/ 1480851 w 1835384"/>
              <a:gd name="connsiteY10" fmla="*/ 13608 h 1909516"/>
              <a:gd name="connsiteX11" fmla="*/ 1487714 w 1835384"/>
              <a:gd name="connsiteY11" fmla="*/ 10686 h 1909516"/>
              <a:gd name="connsiteX12" fmla="*/ 1489614 w 1835384"/>
              <a:gd name="connsiteY12" fmla="*/ 10667 h 1909516"/>
              <a:gd name="connsiteX13" fmla="*/ 1499017 w 1835384"/>
              <a:gd name="connsiteY13" fmla="*/ 10574 h 1909516"/>
              <a:gd name="connsiteX14" fmla="*/ 1524139 w 1835384"/>
              <a:gd name="connsiteY14" fmla="*/ 17755 h 1909516"/>
              <a:gd name="connsiteX15" fmla="*/ 1750301 w 1835384"/>
              <a:gd name="connsiteY15" fmla="*/ 113439 h 1909516"/>
              <a:gd name="connsiteX16" fmla="*/ 1787815 w 1835384"/>
              <a:gd name="connsiteY16" fmla="*/ 192995 h 1909516"/>
              <a:gd name="connsiteX17" fmla="*/ 1798601 w 1835384"/>
              <a:gd name="connsiteY17" fmla="*/ 210237 h 1909516"/>
              <a:gd name="connsiteX18" fmla="*/ 1797575 w 1835384"/>
              <a:gd name="connsiteY18" fmla="*/ 214922 h 1909516"/>
              <a:gd name="connsiteX19" fmla="*/ 1787428 w 1835384"/>
              <a:gd name="connsiteY19" fmla="*/ 274362 h 1909516"/>
              <a:gd name="connsiteX20" fmla="*/ 1808902 w 1835384"/>
              <a:gd name="connsiteY20" fmla="*/ 312872 h 1909516"/>
              <a:gd name="connsiteX21" fmla="*/ 1825736 w 1835384"/>
              <a:gd name="connsiteY21" fmla="*/ 338288 h 1909516"/>
              <a:gd name="connsiteX22" fmla="*/ 1828143 w 1835384"/>
              <a:gd name="connsiteY22" fmla="*/ 360905 h 1909516"/>
              <a:gd name="connsiteX23" fmla="*/ 1828589 w 1835384"/>
              <a:gd name="connsiteY23" fmla="*/ 707841 h 1909516"/>
              <a:gd name="connsiteX24" fmla="*/ 1830704 w 1835384"/>
              <a:gd name="connsiteY24" fmla="*/ 1007767 h 1909516"/>
              <a:gd name="connsiteX25" fmla="*/ 1831652 w 1835384"/>
              <a:gd name="connsiteY25" fmla="*/ 1147666 h 1909516"/>
              <a:gd name="connsiteX26" fmla="*/ 1831702 w 1835384"/>
              <a:gd name="connsiteY26" fmla="*/ 1155189 h 1909516"/>
              <a:gd name="connsiteX27" fmla="*/ 1832603 w 1835384"/>
              <a:gd name="connsiteY27" fmla="*/ 1292051 h 1909516"/>
              <a:gd name="connsiteX28" fmla="*/ 1832782 w 1835384"/>
              <a:gd name="connsiteY28" fmla="*/ 1319589 h 1909516"/>
              <a:gd name="connsiteX29" fmla="*/ 1833314 w 1835384"/>
              <a:gd name="connsiteY29" fmla="*/ 1403581 h 1909516"/>
              <a:gd name="connsiteX30" fmla="*/ 1834650 w 1835384"/>
              <a:gd name="connsiteY30" fmla="*/ 1621415 h 1909516"/>
              <a:gd name="connsiteX31" fmla="*/ 1834748 w 1835384"/>
              <a:gd name="connsiteY31" fmla="*/ 1637659 h 1909516"/>
              <a:gd name="connsiteX32" fmla="*/ 1835384 w 1835384"/>
              <a:gd name="connsiteY32" fmla="*/ 1749920 h 19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35384" h="1909516">
                <a:moveTo>
                  <a:pt x="1453959" y="1909516"/>
                </a:moveTo>
                <a:lnTo>
                  <a:pt x="753889" y="1821178"/>
                </a:lnTo>
                <a:lnTo>
                  <a:pt x="221665" y="1383360"/>
                </a:lnTo>
                <a:lnTo>
                  <a:pt x="0" y="713460"/>
                </a:lnTo>
                <a:lnTo>
                  <a:pt x="146298" y="0"/>
                </a:lnTo>
                <a:lnTo>
                  <a:pt x="756576" y="8352"/>
                </a:lnTo>
                <a:lnTo>
                  <a:pt x="807956" y="9055"/>
                </a:lnTo>
                <a:lnTo>
                  <a:pt x="1384960" y="9056"/>
                </a:lnTo>
                <a:lnTo>
                  <a:pt x="1469047" y="14854"/>
                </a:lnTo>
                <a:lnTo>
                  <a:pt x="1475315" y="14192"/>
                </a:lnTo>
                <a:lnTo>
                  <a:pt x="1480851" y="13608"/>
                </a:lnTo>
                <a:cubicBezTo>
                  <a:pt x="1483441" y="12664"/>
                  <a:pt x="1485208" y="11441"/>
                  <a:pt x="1487714" y="10686"/>
                </a:cubicBezTo>
                <a:lnTo>
                  <a:pt x="1489614" y="10667"/>
                </a:lnTo>
                <a:lnTo>
                  <a:pt x="1499017" y="10574"/>
                </a:lnTo>
                <a:cubicBezTo>
                  <a:pt x="1504567" y="11503"/>
                  <a:pt x="1512420" y="13647"/>
                  <a:pt x="1524139" y="17755"/>
                </a:cubicBezTo>
                <a:cubicBezTo>
                  <a:pt x="1571014" y="34184"/>
                  <a:pt x="1698110" y="86860"/>
                  <a:pt x="1750301" y="113439"/>
                </a:cubicBezTo>
                <a:cubicBezTo>
                  <a:pt x="1756101" y="139293"/>
                  <a:pt x="1771927" y="167321"/>
                  <a:pt x="1787815" y="192995"/>
                </a:cubicBezTo>
                <a:lnTo>
                  <a:pt x="1798601" y="210237"/>
                </a:lnTo>
                <a:lnTo>
                  <a:pt x="1797575" y="214922"/>
                </a:lnTo>
                <a:cubicBezTo>
                  <a:pt x="1801200" y="248025"/>
                  <a:pt x="1781628" y="252133"/>
                  <a:pt x="1787428" y="274362"/>
                </a:cubicBezTo>
                <a:cubicBezTo>
                  <a:pt x="1790326" y="285478"/>
                  <a:pt x="1799447" y="299432"/>
                  <a:pt x="1808902" y="312872"/>
                </a:cubicBezTo>
                <a:lnTo>
                  <a:pt x="1825736" y="338288"/>
                </a:lnTo>
                <a:lnTo>
                  <a:pt x="1828143" y="360905"/>
                </a:lnTo>
                <a:cubicBezTo>
                  <a:pt x="1837496" y="456802"/>
                  <a:pt x="1826474" y="423688"/>
                  <a:pt x="1828589" y="707841"/>
                </a:cubicBezTo>
                <a:cubicBezTo>
                  <a:pt x="1828589" y="707841"/>
                  <a:pt x="1829485" y="830307"/>
                  <a:pt x="1830704" y="1007767"/>
                </a:cubicBezTo>
                <a:lnTo>
                  <a:pt x="1831652" y="1147666"/>
                </a:lnTo>
                <a:lnTo>
                  <a:pt x="1831702" y="1155189"/>
                </a:lnTo>
                <a:lnTo>
                  <a:pt x="1832603" y="1292051"/>
                </a:lnTo>
                <a:lnTo>
                  <a:pt x="1832782" y="1319589"/>
                </a:lnTo>
                <a:lnTo>
                  <a:pt x="1833314" y="1403581"/>
                </a:lnTo>
                <a:lnTo>
                  <a:pt x="1834650" y="1621415"/>
                </a:lnTo>
                <a:lnTo>
                  <a:pt x="1834748" y="1637659"/>
                </a:lnTo>
                <a:lnTo>
                  <a:pt x="1835384" y="1749920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C51EADD-AED8-4CA6-A7CF-613A96866E35}"/>
              </a:ext>
            </a:extLst>
          </p:cNvPr>
          <p:cNvSpPr/>
          <p:nvPr/>
        </p:nvSpPr>
        <p:spPr>
          <a:xfrm>
            <a:off x="6284544" y="2631758"/>
            <a:ext cx="661337" cy="863713"/>
          </a:xfrm>
          <a:custGeom>
            <a:avLst/>
            <a:gdLst>
              <a:gd name="connsiteX0" fmla="*/ 184559 w 1491491"/>
              <a:gd name="connsiteY0" fmla="*/ 1947903 h 1947903"/>
              <a:gd name="connsiteX1" fmla="*/ 0 w 1491491"/>
              <a:gd name="connsiteY1" fmla="*/ 1924614 h 1947903"/>
              <a:gd name="connsiteX2" fmla="*/ 175 w 1491491"/>
              <a:gd name="connsiteY2" fmla="*/ 1886982 h 1947903"/>
              <a:gd name="connsiteX3" fmla="*/ 249 w 1491491"/>
              <a:gd name="connsiteY3" fmla="*/ 1872868 h 1947903"/>
              <a:gd name="connsiteX4" fmla="*/ 1051 w 1491491"/>
              <a:gd name="connsiteY4" fmla="*/ 1722994 h 1947903"/>
              <a:gd name="connsiteX5" fmla="*/ 1359 w 1491491"/>
              <a:gd name="connsiteY5" fmla="*/ 1668775 h 1947903"/>
              <a:gd name="connsiteX6" fmla="*/ 1822 w 1491491"/>
              <a:gd name="connsiteY6" fmla="*/ 1590556 h 1947903"/>
              <a:gd name="connsiteX7" fmla="*/ 2998 w 1491491"/>
              <a:gd name="connsiteY7" fmla="*/ 1398625 h 1947903"/>
              <a:gd name="connsiteX8" fmla="*/ 3421 w 1491491"/>
              <a:gd name="connsiteY8" fmla="*/ 1331554 h 1947903"/>
              <a:gd name="connsiteX9" fmla="*/ 3837 w 1491491"/>
              <a:gd name="connsiteY9" fmla="*/ 1267341 h 1947903"/>
              <a:gd name="connsiteX10" fmla="*/ 4594 w 1491491"/>
              <a:gd name="connsiteY10" fmla="*/ 1152674 h 1947903"/>
              <a:gd name="connsiteX11" fmla="*/ 4839 w 1491491"/>
              <a:gd name="connsiteY11" fmla="*/ 1115959 h 1947903"/>
              <a:gd name="connsiteX12" fmla="*/ 7718 w 1491491"/>
              <a:gd name="connsiteY12" fmla="*/ 703499 h 1947903"/>
              <a:gd name="connsiteX13" fmla="*/ 8164 w 1491491"/>
              <a:gd name="connsiteY13" fmla="*/ 356562 h 1947903"/>
              <a:gd name="connsiteX14" fmla="*/ 10572 w 1491491"/>
              <a:gd name="connsiteY14" fmla="*/ 333943 h 1947903"/>
              <a:gd name="connsiteX15" fmla="*/ 27406 w 1491491"/>
              <a:gd name="connsiteY15" fmla="*/ 308529 h 1947903"/>
              <a:gd name="connsiteX16" fmla="*/ 48881 w 1491491"/>
              <a:gd name="connsiteY16" fmla="*/ 270019 h 1947903"/>
              <a:gd name="connsiteX17" fmla="*/ 38732 w 1491491"/>
              <a:gd name="connsiteY17" fmla="*/ 210578 h 1947903"/>
              <a:gd name="connsiteX18" fmla="*/ 37706 w 1491491"/>
              <a:gd name="connsiteY18" fmla="*/ 205895 h 1947903"/>
              <a:gd name="connsiteX19" fmla="*/ 48493 w 1491491"/>
              <a:gd name="connsiteY19" fmla="*/ 188651 h 1947903"/>
              <a:gd name="connsiteX20" fmla="*/ 86005 w 1491491"/>
              <a:gd name="connsiteY20" fmla="*/ 109095 h 1947903"/>
              <a:gd name="connsiteX21" fmla="*/ 264395 w 1491491"/>
              <a:gd name="connsiteY21" fmla="*/ 31556 h 1947903"/>
              <a:gd name="connsiteX22" fmla="*/ 283528 w 1491491"/>
              <a:gd name="connsiteY22" fmla="*/ 24289 h 1947903"/>
              <a:gd name="connsiteX23" fmla="*/ 312168 w 1491491"/>
              <a:gd name="connsiteY23" fmla="*/ 13412 h 1947903"/>
              <a:gd name="connsiteX24" fmla="*/ 334340 w 1491491"/>
              <a:gd name="connsiteY24" fmla="*/ 7074 h 1947903"/>
              <a:gd name="connsiteX25" fmla="*/ 337289 w 1491491"/>
              <a:gd name="connsiteY25" fmla="*/ 6231 h 1947903"/>
              <a:gd name="connsiteX26" fmla="*/ 348593 w 1491491"/>
              <a:gd name="connsiteY26" fmla="*/ 6344 h 1947903"/>
              <a:gd name="connsiteX27" fmla="*/ 367258 w 1491491"/>
              <a:gd name="connsiteY27" fmla="*/ 10511 h 1947903"/>
              <a:gd name="connsiteX28" fmla="*/ 451345 w 1491491"/>
              <a:gd name="connsiteY28" fmla="*/ 4713 h 1947903"/>
              <a:gd name="connsiteX29" fmla="*/ 1028350 w 1491491"/>
              <a:gd name="connsiteY29" fmla="*/ 4713 h 1947903"/>
              <a:gd name="connsiteX30" fmla="*/ 1351278 w 1491491"/>
              <a:gd name="connsiteY30" fmla="*/ 293 h 1947903"/>
              <a:gd name="connsiteX31" fmla="*/ 1372648 w 1491491"/>
              <a:gd name="connsiteY31" fmla="*/ 0 h 1947903"/>
              <a:gd name="connsiteX32" fmla="*/ 1491491 w 1491491"/>
              <a:gd name="connsiteY32" fmla="*/ 359159 h 1947903"/>
              <a:gd name="connsiteX33" fmla="*/ 1343339 w 1491491"/>
              <a:gd name="connsiteY33" fmla="*/ 1081660 h 1947903"/>
              <a:gd name="connsiteX34" fmla="*/ 864935 w 1491491"/>
              <a:gd name="connsiteY34" fmla="*/ 1663221 h 194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91491" h="1947903">
                <a:moveTo>
                  <a:pt x="184559" y="1947903"/>
                </a:moveTo>
                <a:lnTo>
                  <a:pt x="0" y="1924614"/>
                </a:lnTo>
                <a:lnTo>
                  <a:pt x="175" y="1886982"/>
                </a:lnTo>
                <a:lnTo>
                  <a:pt x="249" y="1872868"/>
                </a:lnTo>
                <a:lnTo>
                  <a:pt x="1051" y="1722994"/>
                </a:lnTo>
                <a:lnTo>
                  <a:pt x="1359" y="1668775"/>
                </a:lnTo>
                <a:lnTo>
                  <a:pt x="1822" y="1590556"/>
                </a:lnTo>
                <a:lnTo>
                  <a:pt x="2998" y="1398625"/>
                </a:lnTo>
                <a:lnTo>
                  <a:pt x="3421" y="1331554"/>
                </a:lnTo>
                <a:lnTo>
                  <a:pt x="3837" y="1267341"/>
                </a:lnTo>
                <a:lnTo>
                  <a:pt x="4594" y="1152674"/>
                </a:lnTo>
                <a:lnTo>
                  <a:pt x="4839" y="1115959"/>
                </a:lnTo>
                <a:cubicBezTo>
                  <a:pt x="6427" y="879849"/>
                  <a:pt x="7718" y="703499"/>
                  <a:pt x="7718" y="703499"/>
                </a:cubicBezTo>
                <a:cubicBezTo>
                  <a:pt x="9832" y="419346"/>
                  <a:pt x="-1188" y="452459"/>
                  <a:pt x="8164" y="356562"/>
                </a:cubicBezTo>
                <a:lnTo>
                  <a:pt x="10572" y="333943"/>
                </a:lnTo>
                <a:lnTo>
                  <a:pt x="27406" y="308529"/>
                </a:lnTo>
                <a:cubicBezTo>
                  <a:pt x="36859" y="295089"/>
                  <a:pt x="45981" y="281134"/>
                  <a:pt x="48881" y="270019"/>
                </a:cubicBezTo>
                <a:cubicBezTo>
                  <a:pt x="54679" y="247789"/>
                  <a:pt x="35107" y="243682"/>
                  <a:pt x="38732" y="210578"/>
                </a:cubicBezTo>
                <a:lnTo>
                  <a:pt x="37706" y="205895"/>
                </a:lnTo>
                <a:lnTo>
                  <a:pt x="48493" y="188651"/>
                </a:lnTo>
                <a:cubicBezTo>
                  <a:pt x="64380" y="162978"/>
                  <a:pt x="80207" y="134950"/>
                  <a:pt x="86005" y="109095"/>
                </a:cubicBezTo>
                <a:cubicBezTo>
                  <a:pt x="125149" y="89161"/>
                  <a:pt x="206426" y="54548"/>
                  <a:pt x="264395" y="31556"/>
                </a:cubicBezTo>
                <a:lnTo>
                  <a:pt x="283528" y="24289"/>
                </a:lnTo>
                <a:lnTo>
                  <a:pt x="312168" y="13412"/>
                </a:lnTo>
                <a:lnTo>
                  <a:pt x="334340" y="7074"/>
                </a:lnTo>
                <a:lnTo>
                  <a:pt x="337289" y="6231"/>
                </a:lnTo>
                <a:lnTo>
                  <a:pt x="348593" y="6344"/>
                </a:lnTo>
                <a:cubicBezTo>
                  <a:pt x="353606" y="7853"/>
                  <a:pt x="355660" y="11236"/>
                  <a:pt x="367258" y="10511"/>
                </a:cubicBezTo>
                <a:lnTo>
                  <a:pt x="451345" y="4713"/>
                </a:lnTo>
                <a:lnTo>
                  <a:pt x="1028350" y="4713"/>
                </a:lnTo>
                <a:lnTo>
                  <a:pt x="1351278" y="293"/>
                </a:lnTo>
                <a:lnTo>
                  <a:pt x="1372648" y="0"/>
                </a:lnTo>
                <a:lnTo>
                  <a:pt x="1491491" y="359159"/>
                </a:lnTo>
                <a:lnTo>
                  <a:pt x="1343339" y="1081660"/>
                </a:lnTo>
                <a:lnTo>
                  <a:pt x="864935" y="1663221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A69CF52-F8DB-43ED-B6D5-D43C5E6C1ED3}"/>
              </a:ext>
            </a:extLst>
          </p:cNvPr>
          <p:cNvSpPr/>
          <p:nvPr/>
        </p:nvSpPr>
        <p:spPr>
          <a:xfrm>
            <a:off x="6427069" y="2622001"/>
            <a:ext cx="738463" cy="873469"/>
          </a:xfrm>
          <a:custGeom>
            <a:avLst/>
            <a:gdLst>
              <a:gd name="connsiteX0" fmla="*/ 1079347 w 1665432"/>
              <a:gd name="connsiteY0" fmla="*/ 1969906 h 1969906"/>
              <a:gd name="connsiteX1" fmla="*/ 1000141 w 1665432"/>
              <a:gd name="connsiteY1" fmla="*/ 1966691 h 1969906"/>
              <a:gd name="connsiteX2" fmla="*/ 899450 w 1665432"/>
              <a:gd name="connsiteY2" fmla="*/ 1961572 h 1969906"/>
              <a:gd name="connsiteX3" fmla="*/ 874047 w 1665432"/>
              <a:gd name="connsiteY3" fmla="*/ 1960879 h 1969906"/>
              <a:gd name="connsiteX4" fmla="*/ 850200 w 1665432"/>
              <a:gd name="connsiteY4" fmla="*/ 1950033 h 1969906"/>
              <a:gd name="connsiteX5" fmla="*/ 838168 w 1665432"/>
              <a:gd name="connsiteY5" fmla="*/ 1944560 h 1969906"/>
              <a:gd name="connsiteX6" fmla="*/ 798515 w 1665432"/>
              <a:gd name="connsiteY6" fmla="*/ 1927933 h 1969906"/>
              <a:gd name="connsiteX7" fmla="*/ 754605 w 1665432"/>
              <a:gd name="connsiteY7" fmla="*/ 1909519 h 1969906"/>
              <a:gd name="connsiteX8" fmla="*/ 660186 w 1665432"/>
              <a:gd name="connsiteY8" fmla="*/ 1874223 h 1969906"/>
              <a:gd name="connsiteX9" fmla="*/ 561601 w 1665432"/>
              <a:gd name="connsiteY9" fmla="*/ 1958310 h 1969906"/>
              <a:gd name="connsiteX10" fmla="*/ 559523 w 1665432"/>
              <a:gd name="connsiteY10" fmla="*/ 1959039 h 1969906"/>
              <a:gd name="connsiteX11" fmla="*/ 552550 w 1665432"/>
              <a:gd name="connsiteY11" fmla="*/ 1959261 h 1969906"/>
              <a:gd name="connsiteX12" fmla="*/ 525621 w 1665432"/>
              <a:gd name="connsiteY12" fmla="*/ 1960784 h 1969906"/>
              <a:gd name="connsiteX13" fmla="*/ 515209 w 1665432"/>
              <a:gd name="connsiteY13" fmla="*/ 1958310 h 1969906"/>
              <a:gd name="connsiteX14" fmla="*/ 508721 w 1665432"/>
              <a:gd name="connsiteY14" fmla="*/ 1961739 h 1969906"/>
              <a:gd name="connsiteX15" fmla="*/ 474309 w 1665432"/>
              <a:gd name="connsiteY15" fmla="*/ 1963685 h 1969906"/>
              <a:gd name="connsiteX16" fmla="*/ 468558 w 1665432"/>
              <a:gd name="connsiteY16" fmla="*/ 1955946 h 1969906"/>
              <a:gd name="connsiteX17" fmla="*/ 456630 w 1665432"/>
              <a:gd name="connsiteY17" fmla="*/ 1939894 h 1969906"/>
              <a:gd name="connsiteX18" fmla="*/ 388791 w 1665432"/>
              <a:gd name="connsiteY18" fmla="*/ 1843877 h 1969906"/>
              <a:gd name="connsiteX19" fmla="*/ 373529 w 1665432"/>
              <a:gd name="connsiteY19" fmla="*/ 1823286 h 1969906"/>
              <a:gd name="connsiteX20" fmla="*/ 351488 w 1665432"/>
              <a:gd name="connsiteY20" fmla="*/ 1793547 h 1969906"/>
              <a:gd name="connsiteX21" fmla="*/ 315143 w 1665432"/>
              <a:gd name="connsiteY21" fmla="*/ 1749543 h 1969906"/>
              <a:gd name="connsiteX22" fmla="*/ 211303 w 1665432"/>
              <a:gd name="connsiteY22" fmla="*/ 1650597 h 1969906"/>
              <a:gd name="connsiteX23" fmla="*/ 189652 w 1665432"/>
              <a:gd name="connsiteY23" fmla="*/ 1632048 h 1969906"/>
              <a:gd name="connsiteX24" fmla="*/ 159588 w 1665432"/>
              <a:gd name="connsiteY24" fmla="*/ 1606290 h 1969906"/>
              <a:gd name="connsiteX25" fmla="*/ 115075 w 1665432"/>
              <a:gd name="connsiteY25" fmla="*/ 1566874 h 1969906"/>
              <a:gd name="connsiteX26" fmla="*/ 76465 w 1665432"/>
              <a:gd name="connsiteY26" fmla="*/ 1531426 h 1969906"/>
              <a:gd name="connsiteX27" fmla="*/ 42042 w 1665432"/>
              <a:gd name="connsiteY27" fmla="*/ 1499822 h 1969906"/>
              <a:gd name="connsiteX28" fmla="*/ 15788 w 1665432"/>
              <a:gd name="connsiteY28" fmla="*/ 1474179 h 1969906"/>
              <a:gd name="connsiteX29" fmla="*/ 1993 w 1665432"/>
              <a:gd name="connsiteY29" fmla="*/ 1456691 h 1969906"/>
              <a:gd name="connsiteX30" fmla="*/ 0 w 1665432"/>
              <a:gd name="connsiteY30" fmla="*/ 1434039 h 1969906"/>
              <a:gd name="connsiteX31" fmla="*/ 4893 w 1665432"/>
              <a:gd name="connsiteY31" fmla="*/ 1413199 h 1969906"/>
              <a:gd name="connsiteX32" fmla="*/ 4909 w 1665432"/>
              <a:gd name="connsiteY32" fmla="*/ 1352915 h 1969906"/>
              <a:gd name="connsiteX33" fmla="*/ 4947 w 1665432"/>
              <a:gd name="connsiteY33" fmla="*/ 1332591 h 1969906"/>
              <a:gd name="connsiteX34" fmla="*/ 5095 w 1665432"/>
              <a:gd name="connsiteY34" fmla="*/ 1274275 h 1969906"/>
              <a:gd name="connsiteX35" fmla="*/ 5166 w 1665432"/>
              <a:gd name="connsiteY35" fmla="*/ 1251090 h 1969906"/>
              <a:gd name="connsiteX36" fmla="*/ 5516 w 1665432"/>
              <a:gd name="connsiteY36" fmla="*/ 1159680 h 1969906"/>
              <a:gd name="connsiteX37" fmla="*/ 5523 w 1665432"/>
              <a:gd name="connsiteY37" fmla="*/ 1158195 h 1969906"/>
              <a:gd name="connsiteX38" fmla="*/ 6269 w 1665432"/>
              <a:gd name="connsiteY38" fmla="*/ 1003195 h 1969906"/>
              <a:gd name="connsiteX39" fmla="*/ 6493 w 1665432"/>
              <a:gd name="connsiteY39" fmla="*/ 960548 h 1969906"/>
              <a:gd name="connsiteX40" fmla="*/ 7413 w 1665432"/>
              <a:gd name="connsiteY40" fmla="*/ 795259 h 1969906"/>
              <a:gd name="connsiteX41" fmla="*/ 7433 w 1665432"/>
              <a:gd name="connsiteY41" fmla="*/ 791768 h 1969906"/>
              <a:gd name="connsiteX42" fmla="*/ 8929 w 1665432"/>
              <a:gd name="connsiteY42" fmla="*/ 547561 h 1969906"/>
              <a:gd name="connsiteX43" fmla="*/ 9825 w 1665432"/>
              <a:gd name="connsiteY43" fmla="*/ 407994 h 1969906"/>
              <a:gd name="connsiteX44" fmla="*/ 9897 w 1665432"/>
              <a:gd name="connsiteY44" fmla="*/ 396908 h 1969906"/>
              <a:gd name="connsiteX45" fmla="*/ 10006 w 1665432"/>
              <a:gd name="connsiteY45" fmla="*/ 380525 h 1969906"/>
              <a:gd name="connsiteX46" fmla="*/ 10942 w 1665432"/>
              <a:gd name="connsiteY46" fmla="*/ 240465 h 1969906"/>
              <a:gd name="connsiteX47" fmla="*/ 11463 w 1665432"/>
              <a:gd name="connsiteY47" fmla="*/ 163853 h 1969906"/>
              <a:gd name="connsiteX48" fmla="*/ 11485 w 1665432"/>
              <a:gd name="connsiteY48" fmla="*/ 160583 h 1969906"/>
              <a:gd name="connsiteX49" fmla="*/ 12164 w 1665432"/>
              <a:gd name="connsiteY49" fmla="*/ 62540 h 1969906"/>
              <a:gd name="connsiteX50" fmla="*/ 12195 w 1665432"/>
              <a:gd name="connsiteY50" fmla="*/ 58221 h 1969906"/>
              <a:gd name="connsiteX51" fmla="*/ 135919 w 1665432"/>
              <a:gd name="connsiteY51" fmla="*/ 0 h 1969906"/>
              <a:gd name="connsiteX52" fmla="*/ 901292 w 1665432"/>
              <a:gd name="connsiteY52" fmla="*/ 57768 h 1969906"/>
              <a:gd name="connsiteX53" fmla="*/ 1461172 w 1665432"/>
              <a:gd name="connsiteY53" fmla="*/ 518337 h 1969906"/>
              <a:gd name="connsiteX54" fmla="*/ 1665432 w 1665432"/>
              <a:gd name="connsiteY54" fmla="*/ 1258209 h 1969906"/>
              <a:gd name="connsiteX55" fmla="*/ 1490182 w 1665432"/>
              <a:gd name="connsiteY55" fmla="*/ 1956794 h 1969906"/>
              <a:gd name="connsiteX56" fmla="*/ 1390868 w 1665432"/>
              <a:gd name="connsiteY56" fmla="*/ 1955410 h 1969906"/>
              <a:gd name="connsiteX57" fmla="*/ 1139333 w 1665432"/>
              <a:gd name="connsiteY57" fmla="*/ 1966646 h 19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65432" h="1969906">
                <a:moveTo>
                  <a:pt x="1079347" y="1969906"/>
                </a:moveTo>
                <a:lnTo>
                  <a:pt x="1000141" y="1966691"/>
                </a:lnTo>
                <a:cubicBezTo>
                  <a:pt x="969598" y="1965166"/>
                  <a:pt x="935483" y="1963323"/>
                  <a:pt x="899450" y="1961572"/>
                </a:cubicBezTo>
                <a:lnTo>
                  <a:pt x="874047" y="1960879"/>
                </a:lnTo>
                <a:lnTo>
                  <a:pt x="850200" y="1950033"/>
                </a:lnTo>
                <a:lnTo>
                  <a:pt x="838168" y="1944560"/>
                </a:lnTo>
                <a:lnTo>
                  <a:pt x="798515" y="1927933"/>
                </a:lnTo>
                <a:lnTo>
                  <a:pt x="754605" y="1909519"/>
                </a:lnTo>
                <a:cubicBezTo>
                  <a:pt x="727056" y="1898688"/>
                  <a:pt x="697698" y="1887815"/>
                  <a:pt x="660186" y="1874223"/>
                </a:cubicBezTo>
                <a:cubicBezTo>
                  <a:pt x="610894" y="1897421"/>
                  <a:pt x="585765" y="1944295"/>
                  <a:pt x="561601" y="1958310"/>
                </a:cubicBezTo>
                <a:lnTo>
                  <a:pt x="559523" y="1959039"/>
                </a:lnTo>
                <a:lnTo>
                  <a:pt x="552550" y="1959261"/>
                </a:lnTo>
                <a:lnTo>
                  <a:pt x="525621" y="1960784"/>
                </a:lnTo>
                <a:lnTo>
                  <a:pt x="515209" y="1958310"/>
                </a:lnTo>
                <a:lnTo>
                  <a:pt x="508721" y="1961739"/>
                </a:lnTo>
                <a:lnTo>
                  <a:pt x="474309" y="1963685"/>
                </a:lnTo>
                <a:lnTo>
                  <a:pt x="468558" y="1955946"/>
                </a:lnTo>
                <a:lnTo>
                  <a:pt x="456630" y="1939894"/>
                </a:lnTo>
                <a:cubicBezTo>
                  <a:pt x="437126" y="1912858"/>
                  <a:pt x="413443" y="1878227"/>
                  <a:pt x="388791" y="1843877"/>
                </a:cubicBezTo>
                <a:lnTo>
                  <a:pt x="373529" y="1823286"/>
                </a:lnTo>
                <a:lnTo>
                  <a:pt x="351488" y="1793547"/>
                </a:lnTo>
                <a:cubicBezTo>
                  <a:pt x="339080" y="1777496"/>
                  <a:pt x="326831" y="1762500"/>
                  <a:pt x="315143" y="1749543"/>
                </a:cubicBezTo>
                <a:cubicBezTo>
                  <a:pt x="283972" y="1714991"/>
                  <a:pt x="247003" y="1681526"/>
                  <a:pt x="211303" y="1650597"/>
                </a:cubicBezTo>
                <a:lnTo>
                  <a:pt x="189652" y="1632048"/>
                </a:lnTo>
                <a:lnTo>
                  <a:pt x="159588" y="1606290"/>
                </a:lnTo>
                <a:cubicBezTo>
                  <a:pt x="143255" y="1592275"/>
                  <a:pt x="128123" y="1579076"/>
                  <a:pt x="115075" y="1566874"/>
                </a:cubicBezTo>
                <a:lnTo>
                  <a:pt x="76465" y="1531426"/>
                </a:lnTo>
                <a:lnTo>
                  <a:pt x="42042" y="1499822"/>
                </a:lnTo>
                <a:cubicBezTo>
                  <a:pt x="31683" y="1490157"/>
                  <a:pt x="22697" y="1481488"/>
                  <a:pt x="15788" y="1474179"/>
                </a:cubicBezTo>
                <a:lnTo>
                  <a:pt x="1993" y="1456691"/>
                </a:lnTo>
                <a:lnTo>
                  <a:pt x="0" y="1434039"/>
                </a:lnTo>
                <a:cubicBezTo>
                  <a:pt x="1631" y="1427093"/>
                  <a:pt x="4410" y="1420448"/>
                  <a:pt x="4893" y="1413199"/>
                </a:cubicBezTo>
                <a:lnTo>
                  <a:pt x="4909" y="1352915"/>
                </a:lnTo>
                <a:lnTo>
                  <a:pt x="4947" y="1332591"/>
                </a:lnTo>
                <a:lnTo>
                  <a:pt x="5095" y="1274275"/>
                </a:lnTo>
                <a:lnTo>
                  <a:pt x="5166" y="1251090"/>
                </a:lnTo>
                <a:lnTo>
                  <a:pt x="5516" y="1159680"/>
                </a:lnTo>
                <a:lnTo>
                  <a:pt x="5523" y="1158195"/>
                </a:lnTo>
                <a:lnTo>
                  <a:pt x="6269" y="1003195"/>
                </a:lnTo>
                <a:lnTo>
                  <a:pt x="6493" y="960548"/>
                </a:lnTo>
                <a:lnTo>
                  <a:pt x="7413" y="795259"/>
                </a:lnTo>
                <a:lnTo>
                  <a:pt x="7433" y="791768"/>
                </a:lnTo>
                <a:lnTo>
                  <a:pt x="8929" y="547561"/>
                </a:lnTo>
                <a:lnTo>
                  <a:pt x="9825" y="407994"/>
                </a:lnTo>
                <a:lnTo>
                  <a:pt x="9897" y="396908"/>
                </a:lnTo>
                <a:lnTo>
                  <a:pt x="10006" y="380525"/>
                </a:lnTo>
                <a:lnTo>
                  <a:pt x="10942" y="240465"/>
                </a:lnTo>
                <a:lnTo>
                  <a:pt x="11463" y="163853"/>
                </a:lnTo>
                <a:lnTo>
                  <a:pt x="11485" y="160583"/>
                </a:lnTo>
                <a:lnTo>
                  <a:pt x="12164" y="62540"/>
                </a:lnTo>
                <a:lnTo>
                  <a:pt x="12195" y="58221"/>
                </a:lnTo>
                <a:lnTo>
                  <a:pt x="135919" y="0"/>
                </a:lnTo>
                <a:lnTo>
                  <a:pt x="901292" y="57768"/>
                </a:lnTo>
                <a:lnTo>
                  <a:pt x="1461172" y="518337"/>
                </a:lnTo>
                <a:lnTo>
                  <a:pt x="1665432" y="1258209"/>
                </a:lnTo>
                <a:lnTo>
                  <a:pt x="1490182" y="1956794"/>
                </a:lnTo>
                <a:lnTo>
                  <a:pt x="1390868" y="1955410"/>
                </a:lnTo>
                <a:cubicBezTo>
                  <a:pt x="1316688" y="1955894"/>
                  <a:pt x="1226440" y="1961451"/>
                  <a:pt x="1139333" y="1966646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5A80BEB-E41B-4300-8D61-CFF7A018D89A}"/>
              </a:ext>
            </a:extLst>
          </p:cNvPr>
          <p:cNvSpPr/>
          <p:nvPr/>
        </p:nvSpPr>
        <p:spPr>
          <a:xfrm>
            <a:off x="6646720" y="2609337"/>
            <a:ext cx="1224197" cy="886133"/>
          </a:xfrm>
          <a:custGeom>
            <a:avLst/>
            <a:gdLst>
              <a:gd name="connsiteX0" fmla="*/ 1453959 w 2760891"/>
              <a:gd name="connsiteY0" fmla="*/ 1998466 h 1998466"/>
              <a:gd name="connsiteX1" fmla="*/ 753889 w 2760891"/>
              <a:gd name="connsiteY1" fmla="*/ 1910128 h 1998466"/>
              <a:gd name="connsiteX2" fmla="*/ 221665 w 2760891"/>
              <a:gd name="connsiteY2" fmla="*/ 1472310 h 1998466"/>
              <a:gd name="connsiteX3" fmla="*/ 0 w 2760891"/>
              <a:gd name="connsiteY3" fmla="*/ 802410 h 1998466"/>
              <a:gd name="connsiteX4" fmla="*/ 148152 w 2760891"/>
              <a:gd name="connsiteY4" fmla="*/ 79910 h 1998466"/>
              <a:gd name="connsiteX5" fmla="*/ 203568 w 2760891"/>
              <a:gd name="connsiteY5" fmla="*/ 12545 h 1998466"/>
              <a:gd name="connsiteX6" fmla="*/ 711312 w 2760891"/>
              <a:gd name="connsiteY6" fmla="*/ 12545 h 1998466"/>
              <a:gd name="connsiteX7" fmla="*/ 1627966 w 2760891"/>
              <a:gd name="connsiteY7" fmla="*/ 0 h 1998466"/>
              <a:gd name="connsiteX8" fmla="*/ 2544618 w 2760891"/>
              <a:gd name="connsiteY8" fmla="*/ 12545 h 1998466"/>
              <a:gd name="connsiteX9" fmla="*/ 2629467 w 2760891"/>
              <a:gd name="connsiteY9" fmla="*/ 12545 h 1998466"/>
              <a:gd name="connsiteX10" fmla="*/ 2760891 w 2760891"/>
              <a:gd name="connsiteY10" fmla="*/ 409722 h 1998466"/>
              <a:gd name="connsiteX11" fmla="*/ 2612739 w 2760891"/>
              <a:gd name="connsiteY11" fmla="*/ 1132222 h 1998466"/>
              <a:gd name="connsiteX12" fmla="*/ 2134335 w 2760891"/>
              <a:gd name="connsiteY12" fmla="*/ 1713784 h 199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0891" h="1998466">
                <a:moveTo>
                  <a:pt x="1453959" y="1998466"/>
                </a:moveTo>
                <a:lnTo>
                  <a:pt x="753889" y="1910128"/>
                </a:lnTo>
                <a:lnTo>
                  <a:pt x="221665" y="1472310"/>
                </a:lnTo>
                <a:lnTo>
                  <a:pt x="0" y="802410"/>
                </a:lnTo>
                <a:lnTo>
                  <a:pt x="148152" y="79910"/>
                </a:lnTo>
                <a:lnTo>
                  <a:pt x="203568" y="12545"/>
                </a:lnTo>
                <a:lnTo>
                  <a:pt x="711312" y="12545"/>
                </a:lnTo>
                <a:lnTo>
                  <a:pt x="1627966" y="0"/>
                </a:lnTo>
                <a:lnTo>
                  <a:pt x="2544618" y="12545"/>
                </a:lnTo>
                <a:lnTo>
                  <a:pt x="2629467" y="12545"/>
                </a:lnTo>
                <a:lnTo>
                  <a:pt x="2760891" y="409722"/>
                </a:lnTo>
                <a:lnTo>
                  <a:pt x="2612739" y="1132222"/>
                </a:lnTo>
                <a:lnTo>
                  <a:pt x="2134335" y="1713784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954153A-DAF9-42D3-B732-D8993CBCEFA3}"/>
              </a:ext>
            </a:extLst>
          </p:cNvPr>
          <p:cNvSpPr/>
          <p:nvPr/>
        </p:nvSpPr>
        <p:spPr>
          <a:xfrm>
            <a:off x="7352105" y="2534307"/>
            <a:ext cx="1220155" cy="961163"/>
          </a:xfrm>
          <a:custGeom>
            <a:avLst/>
            <a:gdLst>
              <a:gd name="connsiteX0" fmla="*/ 1611729 w 2751774"/>
              <a:gd name="connsiteY0" fmla="*/ 2167678 h 2167678"/>
              <a:gd name="connsiteX1" fmla="*/ 1573634 w 2751774"/>
              <a:gd name="connsiteY1" fmla="*/ 2163510 h 2167678"/>
              <a:gd name="connsiteX2" fmla="*/ 1457653 w 2751774"/>
              <a:gd name="connsiteY2" fmla="*/ 2166410 h 2167678"/>
              <a:gd name="connsiteX3" fmla="*/ 1051718 w 2751774"/>
              <a:gd name="connsiteY3" fmla="*/ 2151912 h 2167678"/>
              <a:gd name="connsiteX4" fmla="*/ 800184 w 2751774"/>
              <a:gd name="connsiteY4" fmla="*/ 2163148 h 2167678"/>
              <a:gd name="connsiteX5" fmla="*/ 740198 w 2751774"/>
              <a:gd name="connsiteY5" fmla="*/ 2166408 h 2167678"/>
              <a:gd name="connsiteX6" fmla="*/ 660992 w 2751774"/>
              <a:gd name="connsiteY6" fmla="*/ 2163194 h 2167678"/>
              <a:gd name="connsiteX7" fmla="*/ 560301 w 2751774"/>
              <a:gd name="connsiteY7" fmla="*/ 2158075 h 2167678"/>
              <a:gd name="connsiteX8" fmla="*/ 534898 w 2751774"/>
              <a:gd name="connsiteY8" fmla="*/ 2157382 h 2167678"/>
              <a:gd name="connsiteX9" fmla="*/ 499019 w 2751774"/>
              <a:gd name="connsiteY9" fmla="*/ 2141063 h 2167678"/>
              <a:gd name="connsiteX10" fmla="*/ 321037 w 2751774"/>
              <a:gd name="connsiteY10" fmla="*/ 2070725 h 2167678"/>
              <a:gd name="connsiteX11" fmla="*/ 262321 w 2751774"/>
              <a:gd name="connsiteY11" fmla="*/ 2116213 h 2167678"/>
              <a:gd name="connsiteX12" fmla="*/ 250394 w 2751774"/>
              <a:gd name="connsiteY12" fmla="*/ 2129045 h 2167678"/>
              <a:gd name="connsiteX13" fmla="*/ 0 w 2751774"/>
              <a:gd name="connsiteY13" fmla="*/ 1485815 h 2167678"/>
              <a:gd name="connsiteX14" fmla="*/ 107485 w 2751774"/>
              <a:gd name="connsiteY14" fmla="*/ 784565 h 2167678"/>
              <a:gd name="connsiteX15" fmla="*/ 554895 w 2751774"/>
              <a:gd name="connsiteY15" fmla="*/ 240681 h 2167678"/>
              <a:gd name="connsiteX16" fmla="*/ 1222261 w 2751774"/>
              <a:gd name="connsiteY16" fmla="*/ 0 h 2167678"/>
              <a:gd name="connsiteX17" fmla="*/ 1930782 w 2751774"/>
              <a:gd name="connsiteY17" fmla="*/ 126878 h 2167678"/>
              <a:gd name="connsiteX18" fmla="*/ 2490662 w 2751774"/>
              <a:gd name="connsiteY18" fmla="*/ 587447 h 2167678"/>
              <a:gd name="connsiteX19" fmla="*/ 2751774 w 2751774"/>
              <a:gd name="connsiteY19" fmla="*/ 1258209 h 2167678"/>
              <a:gd name="connsiteX20" fmla="*/ 2644289 w 2751774"/>
              <a:gd name="connsiteY20" fmla="*/ 1959459 h 2167678"/>
              <a:gd name="connsiteX21" fmla="*/ 2474442 w 2751774"/>
              <a:gd name="connsiteY21" fmla="*/ 2165929 h 2167678"/>
              <a:gd name="connsiteX22" fmla="*/ 2423273 w 2751774"/>
              <a:gd name="connsiteY22" fmla="*/ 2163148 h 2167678"/>
              <a:gd name="connsiteX23" fmla="*/ 2171739 w 2751774"/>
              <a:gd name="connsiteY23" fmla="*/ 2151913 h 2167678"/>
              <a:gd name="connsiteX24" fmla="*/ 1765806 w 2751774"/>
              <a:gd name="connsiteY24" fmla="*/ 2166411 h 2167678"/>
              <a:gd name="connsiteX25" fmla="*/ 1649824 w 2751774"/>
              <a:gd name="connsiteY25" fmla="*/ 2163510 h 216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51774" h="2167678">
                <a:moveTo>
                  <a:pt x="1611729" y="2167678"/>
                </a:moveTo>
                <a:lnTo>
                  <a:pt x="1573634" y="2163510"/>
                </a:lnTo>
                <a:cubicBezTo>
                  <a:pt x="1521925" y="2159644"/>
                  <a:pt x="1544638" y="2168344"/>
                  <a:pt x="1457653" y="2166410"/>
                </a:cubicBezTo>
                <a:cubicBezTo>
                  <a:pt x="1370666" y="2164478"/>
                  <a:pt x="1200077" y="2150947"/>
                  <a:pt x="1051718" y="2151912"/>
                </a:cubicBezTo>
                <a:cubicBezTo>
                  <a:pt x="977539" y="2152396"/>
                  <a:pt x="887291" y="2157953"/>
                  <a:pt x="800184" y="2163148"/>
                </a:cubicBezTo>
                <a:lnTo>
                  <a:pt x="740198" y="2166408"/>
                </a:lnTo>
                <a:lnTo>
                  <a:pt x="660992" y="2163194"/>
                </a:lnTo>
                <a:cubicBezTo>
                  <a:pt x="630449" y="2161668"/>
                  <a:pt x="596334" y="2159826"/>
                  <a:pt x="560301" y="2158075"/>
                </a:cubicBezTo>
                <a:lnTo>
                  <a:pt x="534898" y="2157382"/>
                </a:lnTo>
                <a:lnTo>
                  <a:pt x="499019" y="2141063"/>
                </a:lnTo>
                <a:cubicBezTo>
                  <a:pt x="438468" y="2114218"/>
                  <a:pt x="396062" y="2097910"/>
                  <a:pt x="321037" y="2070725"/>
                </a:cubicBezTo>
                <a:cubicBezTo>
                  <a:pt x="296391" y="2082324"/>
                  <a:pt x="277786" y="2099842"/>
                  <a:pt x="262321" y="2116213"/>
                </a:cubicBezTo>
                <a:lnTo>
                  <a:pt x="250394" y="2129045"/>
                </a:lnTo>
                <a:lnTo>
                  <a:pt x="0" y="1485815"/>
                </a:lnTo>
                <a:lnTo>
                  <a:pt x="107485" y="784565"/>
                </a:lnTo>
                <a:lnTo>
                  <a:pt x="554895" y="240681"/>
                </a:lnTo>
                <a:lnTo>
                  <a:pt x="1222261" y="0"/>
                </a:lnTo>
                <a:lnTo>
                  <a:pt x="1930782" y="126878"/>
                </a:lnTo>
                <a:lnTo>
                  <a:pt x="2490662" y="587447"/>
                </a:lnTo>
                <a:lnTo>
                  <a:pt x="2751774" y="1258209"/>
                </a:lnTo>
                <a:lnTo>
                  <a:pt x="2644289" y="1959459"/>
                </a:lnTo>
                <a:lnTo>
                  <a:pt x="2474442" y="2165929"/>
                </a:lnTo>
                <a:lnTo>
                  <a:pt x="2423273" y="2163148"/>
                </a:lnTo>
                <a:cubicBezTo>
                  <a:pt x="2336166" y="2157953"/>
                  <a:pt x="2245919" y="2152396"/>
                  <a:pt x="2171739" y="2151913"/>
                </a:cubicBezTo>
                <a:cubicBezTo>
                  <a:pt x="2023381" y="2150947"/>
                  <a:pt x="1852791" y="2164477"/>
                  <a:pt x="1765806" y="2166411"/>
                </a:cubicBezTo>
                <a:cubicBezTo>
                  <a:pt x="1678819" y="2168343"/>
                  <a:pt x="1701532" y="2159645"/>
                  <a:pt x="1649824" y="2163510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463C239-C082-4542-90C0-2419CA709514}"/>
              </a:ext>
            </a:extLst>
          </p:cNvPr>
          <p:cNvSpPr/>
          <p:nvPr/>
        </p:nvSpPr>
        <p:spPr>
          <a:xfrm>
            <a:off x="8053448" y="2636983"/>
            <a:ext cx="910114" cy="858487"/>
          </a:xfrm>
          <a:custGeom>
            <a:avLst/>
            <a:gdLst>
              <a:gd name="connsiteX0" fmla="*/ 972008 w 2052550"/>
              <a:gd name="connsiteY0" fmla="*/ 1936116 h 1936116"/>
              <a:gd name="connsiteX1" fmla="*/ 912022 w 2052550"/>
              <a:gd name="connsiteY1" fmla="*/ 1932856 h 1936116"/>
              <a:gd name="connsiteX2" fmla="*/ 660488 w 2052550"/>
              <a:gd name="connsiteY2" fmla="*/ 1921621 h 1936116"/>
              <a:gd name="connsiteX3" fmla="*/ 434506 w 2052550"/>
              <a:gd name="connsiteY3" fmla="*/ 1927782 h 1936116"/>
              <a:gd name="connsiteX4" fmla="*/ 379259 w 2052550"/>
              <a:gd name="connsiteY4" fmla="*/ 1930591 h 1936116"/>
              <a:gd name="connsiteX5" fmla="*/ 298343 w 2052550"/>
              <a:gd name="connsiteY5" fmla="*/ 1864027 h 1936116"/>
              <a:gd name="connsiteX6" fmla="*/ 0 w 2052550"/>
              <a:gd name="connsiteY6" fmla="*/ 1238526 h 1936116"/>
              <a:gd name="connsiteX7" fmla="*/ 43005 w 2052550"/>
              <a:gd name="connsiteY7" fmla="*/ 615660 h 1936116"/>
              <a:gd name="connsiteX8" fmla="*/ 415951 w 2052550"/>
              <a:gd name="connsiteY8" fmla="*/ 162296 h 1936116"/>
              <a:gd name="connsiteX9" fmla="*/ 1018836 w 2052550"/>
              <a:gd name="connsiteY9" fmla="*/ 0 h 1936116"/>
              <a:gd name="connsiteX10" fmla="*/ 1690126 w 2052550"/>
              <a:gd name="connsiteY10" fmla="*/ 172137 h 1936116"/>
              <a:gd name="connsiteX11" fmla="*/ 2042097 w 2052550"/>
              <a:gd name="connsiteY11" fmla="*/ 461676 h 1936116"/>
              <a:gd name="connsiteX12" fmla="*/ 2042295 w 2052550"/>
              <a:gd name="connsiteY12" fmla="*/ 492334 h 1936116"/>
              <a:gd name="connsiteX13" fmla="*/ 2046464 w 2052550"/>
              <a:gd name="connsiteY13" fmla="*/ 1379409 h 1936116"/>
              <a:gd name="connsiteX14" fmla="*/ 2049364 w 2052550"/>
              <a:gd name="connsiteY14" fmla="*/ 1422902 h 1936116"/>
              <a:gd name="connsiteX15" fmla="*/ 1936281 w 2052550"/>
              <a:gd name="connsiteY15" fmla="*/ 1533084 h 1936116"/>
              <a:gd name="connsiteX16" fmla="*/ 1736214 w 2052550"/>
              <a:gd name="connsiteY16" fmla="*/ 1715753 h 1936116"/>
              <a:gd name="connsiteX17" fmla="*/ 1594726 w 2052550"/>
              <a:gd name="connsiteY17" fmla="*/ 1906104 h 1936116"/>
              <a:gd name="connsiteX18" fmla="*/ 1577047 w 2052550"/>
              <a:gd name="connsiteY18" fmla="*/ 1929895 h 1936116"/>
              <a:gd name="connsiteX19" fmla="*/ 1545328 w 2052550"/>
              <a:gd name="connsiteY19" fmla="*/ 1928102 h 1936116"/>
              <a:gd name="connsiteX20" fmla="*/ 1542635 w 2052550"/>
              <a:gd name="connsiteY20" fmla="*/ 1927949 h 1936116"/>
              <a:gd name="connsiteX21" fmla="*/ 1536146 w 2052550"/>
              <a:gd name="connsiteY21" fmla="*/ 1924520 h 1936116"/>
              <a:gd name="connsiteX22" fmla="*/ 1536146 w 2052550"/>
              <a:gd name="connsiteY22" fmla="*/ 1924521 h 1936116"/>
              <a:gd name="connsiteX23" fmla="*/ 1536145 w 2052550"/>
              <a:gd name="connsiteY23" fmla="*/ 1924520 h 1936116"/>
              <a:gd name="connsiteX24" fmla="*/ 1525734 w 2052550"/>
              <a:gd name="connsiteY24" fmla="*/ 1926993 h 1936116"/>
              <a:gd name="connsiteX25" fmla="*/ 1498806 w 2052550"/>
              <a:gd name="connsiteY25" fmla="*/ 1925471 h 1936116"/>
              <a:gd name="connsiteX26" fmla="*/ 1491832 w 2052550"/>
              <a:gd name="connsiteY26" fmla="*/ 1925249 h 1936116"/>
              <a:gd name="connsiteX27" fmla="*/ 1489754 w 2052550"/>
              <a:gd name="connsiteY27" fmla="*/ 1924520 h 1936116"/>
              <a:gd name="connsiteX28" fmla="*/ 1476914 w 2052550"/>
              <a:gd name="connsiteY28" fmla="*/ 1913660 h 1936116"/>
              <a:gd name="connsiteX29" fmla="*/ 1471088 w 2052550"/>
              <a:gd name="connsiteY29" fmla="*/ 1908732 h 1936116"/>
              <a:gd name="connsiteX30" fmla="*/ 1423971 w 2052550"/>
              <a:gd name="connsiteY30" fmla="*/ 1861388 h 1936116"/>
              <a:gd name="connsiteX31" fmla="*/ 1410364 w 2052550"/>
              <a:gd name="connsiteY31" fmla="*/ 1852695 h 1936116"/>
              <a:gd name="connsiteX32" fmla="*/ 1391170 w 2052550"/>
              <a:gd name="connsiteY32" fmla="*/ 1840433 h 1936116"/>
              <a:gd name="connsiteX33" fmla="*/ 1213188 w 2052550"/>
              <a:gd name="connsiteY33" fmla="*/ 1910770 h 1936116"/>
              <a:gd name="connsiteX34" fmla="*/ 1177309 w 2052550"/>
              <a:gd name="connsiteY34" fmla="*/ 1927089 h 1936116"/>
              <a:gd name="connsiteX35" fmla="*/ 1151905 w 2052550"/>
              <a:gd name="connsiteY35" fmla="*/ 1927782 h 1936116"/>
              <a:gd name="connsiteX36" fmla="*/ 1078040 w 2052550"/>
              <a:gd name="connsiteY36" fmla="*/ 1931538 h 1936116"/>
              <a:gd name="connsiteX37" fmla="*/ 1051215 w 2052550"/>
              <a:gd name="connsiteY37" fmla="*/ 1932901 h 1936116"/>
              <a:gd name="connsiteX38" fmla="*/ 1017603 w 2052550"/>
              <a:gd name="connsiteY38" fmla="*/ 1934266 h 193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52550" h="1936116">
                <a:moveTo>
                  <a:pt x="972008" y="1936116"/>
                </a:moveTo>
                <a:lnTo>
                  <a:pt x="912022" y="1932856"/>
                </a:lnTo>
                <a:cubicBezTo>
                  <a:pt x="824915" y="1927661"/>
                  <a:pt x="734667" y="1922104"/>
                  <a:pt x="660488" y="1921621"/>
                </a:cubicBezTo>
                <a:cubicBezTo>
                  <a:pt x="586309" y="1921137"/>
                  <a:pt x="506572" y="1924279"/>
                  <a:pt x="434506" y="1927782"/>
                </a:cubicBezTo>
                <a:lnTo>
                  <a:pt x="379259" y="1930591"/>
                </a:lnTo>
                <a:lnTo>
                  <a:pt x="298343" y="1864027"/>
                </a:lnTo>
                <a:lnTo>
                  <a:pt x="0" y="1238526"/>
                </a:lnTo>
                <a:lnTo>
                  <a:pt x="43005" y="615660"/>
                </a:lnTo>
                <a:lnTo>
                  <a:pt x="415951" y="162296"/>
                </a:lnTo>
                <a:lnTo>
                  <a:pt x="1018836" y="0"/>
                </a:lnTo>
                <a:lnTo>
                  <a:pt x="1690126" y="172137"/>
                </a:lnTo>
                <a:lnTo>
                  <a:pt x="2042097" y="461676"/>
                </a:lnTo>
                <a:lnTo>
                  <a:pt x="2042295" y="492334"/>
                </a:lnTo>
                <a:cubicBezTo>
                  <a:pt x="2044530" y="842996"/>
                  <a:pt x="2046705" y="1230808"/>
                  <a:pt x="2046464" y="1379409"/>
                </a:cubicBezTo>
                <a:cubicBezTo>
                  <a:pt x="2047430" y="1393906"/>
                  <a:pt x="2057578" y="1405987"/>
                  <a:pt x="2049364" y="1422902"/>
                </a:cubicBezTo>
                <a:cubicBezTo>
                  <a:pt x="2041148" y="1439816"/>
                  <a:pt x="1988472" y="1484275"/>
                  <a:pt x="1936281" y="1533084"/>
                </a:cubicBezTo>
                <a:cubicBezTo>
                  <a:pt x="1884090" y="1581894"/>
                  <a:pt x="1798553" y="1646648"/>
                  <a:pt x="1736214" y="1715753"/>
                </a:cubicBezTo>
                <a:cubicBezTo>
                  <a:pt x="1689460" y="1767582"/>
                  <a:pt x="1633735" y="1852031"/>
                  <a:pt x="1594726" y="1906104"/>
                </a:cubicBezTo>
                <a:lnTo>
                  <a:pt x="1577047" y="1929895"/>
                </a:lnTo>
                <a:lnTo>
                  <a:pt x="1545328" y="1928102"/>
                </a:lnTo>
                <a:lnTo>
                  <a:pt x="1542635" y="1927949"/>
                </a:lnTo>
                <a:lnTo>
                  <a:pt x="1536146" y="1924520"/>
                </a:lnTo>
                <a:lnTo>
                  <a:pt x="1536146" y="1924521"/>
                </a:lnTo>
                <a:lnTo>
                  <a:pt x="1536145" y="1924520"/>
                </a:lnTo>
                <a:lnTo>
                  <a:pt x="1525734" y="1926993"/>
                </a:lnTo>
                <a:lnTo>
                  <a:pt x="1498806" y="1925471"/>
                </a:lnTo>
                <a:lnTo>
                  <a:pt x="1491832" y="1925249"/>
                </a:lnTo>
                <a:lnTo>
                  <a:pt x="1489754" y="1924520"/>
                </a:lnTo>
                <a:lnTo>
                  <a:pt x="1476914" y="1913660"/>
                </a:lnTo>
                <a:lnTo>
                  <a:pt x="1471088" y="1908732"/>
                </a:lnTo>
                <a:cubicBezTo>
                  <a:pt x="1458040" y="1895276"/>
                  <a:pt x="1443301" y="1877139"/>
                  <a:pt x="1423971" y="1861388"/>
                </a:cubicBezTo>
                <a:lnTo>
                  <a:pt x="1410364" y="1852695"/>
                </a:lnTo>
                <a:lnTo>
                  <a:pt x="1391170" y="1840433"/>
                </a:lnTo>
                <a:cubicBezTo>
                  <a:pt x="1316145" y="1867617"/>
                  <a:pt x="1273739" y="1883926"/>
                  <a:pt x="1213188" y="1910770"/>
                </a:cubicBezTo>
                <a:lnTo>
                  <a:pt x="1177309" y="1927089"/>
                </a:lnTo>
                <a:lnTo>
                  <a:pt x="1151905" y="1927782"/>
                </a:lnTo>
                <a:lnTo>
                  <a:pt x="1078040" y="1931538"/>
                </a:lnTo>
                <a:lnTo>
                  <a:pt x="1051215" y="1932901"/>
                </a:lnTo>
                <a:lnTo>
                  <a:pt x="1017603" y="1934266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B5E26A9-A78A-4146-8495-AE6FD0AF6C1A}"/>
              </a:ext>
            </a:extLst>
          </p:cNvPr>
          <p:cNvSpPr/>
          <p:nvPr/>
        </p:nvSpPr>
        <p:spPr>
          <a:xfrm>
            <a:off x="8444749" y="2648778"/>
            <a:ext cx="813822" cy="846692"/>
          </a:xfrm>
          <a:custGeom>
            <a:avLst/>
            <a:gdLst>
              <a:gd name="connsiteX0" fmla="*/ 1453959 w 1835384"/>
              <a:gd name="connsiteY0" fmla="*/ 1909516 h 1909516"/>
              <a:gd name="connsiteX1" fmla="*/ 753889 w 1835384"/>
              <a:gd name="connsiteY1" fmla="*/ 1821178 h 1909516"/>
              <a:gd name="connsiteX2" fmla="*/ 221665 w 1835384"/>
              <a:gd name="connsiteY2" fmla="*/ 1383360 h 1909516"/>
              <a:gd name="connsiteX3" fmla="*/ 0 w 1835384"/>
              <a:gd name="connsiteY3" fmla="*/ 713460 h 1909516"/>
              <a:gd name="connsiteX4" fmla="*/ 146298 w 1835384"/>
              <a:gd name="connsiteY4" fmla="*/ 0 h 1909516"/>
              <a:gd name="connsiteX5" fmla="*/ 756576 w 1835384"/>
              <a:gd name="connsiteY5" fmla="*/ 8352 h 1909516"/>
              <a:gd name="connsiteX6" fmla="*/ 807956 w 1835384"/>
              <a:gd name="connsiteY6" fmla="*/ 9055 h 1909516"/>
              <a:gd name="connsiteX7" fmla="*/ 1384960 w 1835384"/>
              <a:gd name="connsiteY7" fmla="*/ 9056 h 1909516"/>
              <a:gd name="connsiteX8" fmla="*/ 1469047 w 1835384"/>
              <a:gd name="connsiteY8" fmla="*/ 14854 h 1909516"/>
              <a:gd name="connsiteX9" fmla="*/ 1475315 w 1835384"/>
              <a:gd name="connsiteY9" fmla="*/ 14192 h 1909516"/>
              <a:gd name="connsiteX10" fmla="*/ 1480851 w 1835384"/>
              <a:gd name="connsiteY10" fmla="*/ 13608 h 1909516"/>
              <a:gd name="connsiteX11" fmla="*/ 1487714 w 1835384"/>
              <a:gd name="connsiteY11" fmla="*/ 10686 h 1909516"/>
              <a:gd name="connsiteX12" fmla="*/ 1489614 w 1835384"/>
              <a:gd name="connsiteY12" fmla="*/ 10667 h 1909516"/>
              <a:gd name="connsiteX13" fmla="*/ 1499017 w 1835384"/>
              <a:gd name="connsiteY13" fmla="*/ 10574 h 1909516"/>
              <a:gd name="connsiteX14" fmla="*/ 1524139 w 1835384"/>
              <a:gd name="connsiteY14" fmla="*/ 17755 h 1909516"/>
              <a:gd name="connsiteX15" fmla="*/ 1750301 w 1835384"/>
              <a:gd name="connsiteY15" fmla="*/ 113439 h 1909516"/>
              <a:gd name="connsiteX16" fmla="*/ 1787815 w 1835384"/>
              <a:gd name="connsiteY16" fmla="*/ 192995 h 1909516"/>
              <a:gd name="connsiteX17" fmla="*/ 1798601 w 1835384"/>
              <a:gd name="connsiteY17" fmla="*/ 210237 h 1909516"/>
              <a:gd name="connsiteX18" fmla="*/ 1797575 w 1835384"/>
              <a:gd name="connsiteY18" fmla="*/ 214922 h 1909516"/>
              <a:gd name="connsiteX19" fmla="*/ 1787428 w 1835384"/>
              <a:gd name="connsiteY19" fmla="*/ 274362 h 1909516"/>
              <a:gd name="connsiteX20" fmla="*/ 1808902 w 1835384"/>
              <a:gd name="connsiteY20" fmla="*/ 312872 h 1909516"/>
              <a:gd name="connsiteX21" fmla="*/ 1825736 w 1835384"/>
              <a:gd name="connsiteY21" fmla="*/ 338288 h 1909516"/>
              <a:gd name="connsiteX22" fmla="*/ 1828143 w 1835384"/>
              <a:gd name="connsiteY22" fmla="*/ 360905 h 1909516"/>
              <a:gd name="connsiteX23" fmla="*/ 1828589 w 1835384"/>
              <a:gd name="connsiteY23" fmla="*/ 707841 h 1909516"/>
              <a:gd name="connsiteX24" fmla="*/ 1830704 w 1835384"/>
              <a:gd name="connsiteY24" fmla="*/ 1007767 h 1909516"/>
              <a:gd name="connsiteX25" fmla="*/ 1831652 w 1835384"/>
              <a:gd name="connsiteY25" fmla="*/ 1147666 h 1909516"/>
              <a:gd name="connsiteX26" fmla="*/ 1831702 w 1835384"/>
              <a:gd name="connsiteY26" fmla="*/ 1155189 h 1909516"/>
              <a:gd name="connsiteX27" fmla="*/ 1832603 w 1835384"/>
              <a:gd name="connsiteY27" fmla="*/ 1292051 h 1909516"/>
              <a:gd name="connsiteX28" fmla="*/ 1832782 w 1835384"/>
              <a:gd name="connsiteY28" fmla="*/ 1319589 h 1909516"/>
              <a:gd name="connsiteX29" fmla="*/ 1833314 w 1835384"/>
              <a:gd name="connsiteY29" fmla="*/ 1403581 h 1909516"/>
              <a:gd name="connsiteX30" fmla="*/ 1834650 w 1835384"/>
              <a:gd name="connsiteY30" fmla="*/ 1621415 h 1909516"/>
              <a:gd name="connsiteX31" fmla="*/ 1834748 w 1835384"/>
              <a:gd name="connsiteY31" fmla="*/ 1637659 h 1909516"/>
              <a:gd name="connsiteX32" fmla="*/ 1835384 w 1835384"/>
              <a:gd name="connsiteY32" fmla="*/ 1749920 h 19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35384" h="1909516">
                <a:moveTo>
                  <a:pt x="1453959" y="1909516"/>
                </a:moveTo>
                <a:lnTo>
                  <a:pt x="753889" y="1821178"/>
                </a:lnTo>
                <a:lnTo>
                  <a:pt x="221665" y="1383360"/>
                </a:lnTo>
                <a:lnTo>
                  <a:pt x="0" y="713460"/>
                </a:lnTo>
                <a:lnTo>
                  <a:pt x="146298" y="0"/>
                </a:lnTo>
                <a:lnTo>
                  <a:pt x="756576" y="8352"/>
                </a:lnTo>
                <a:lnTo>
                  <a:pt x="807956" y="9055"/>
                </a:lnTo>
                <a:lnTo>
                  <a:pt x="1384960" y="9056"/>
                </a:lnTo>
                <a:lnTo>
                  <a:pt x="1469047" y="14854"/>
                </a:lnTo>
                <a:lnTo>
                  <a:pt x="1475315" y="14192"/>
                </a:lnTo>
                <a:lnTo>
                  <a:pt x="1480851" y="13608"/>
                </a:lnTo>
                <a:cubicBezTo>
                  <a:pt x="1483441" y="12664"/>
                  <a:pt x="1485208" y="11441"/>
                  <a:pt x="1487714" y="10686"/>
                </a:cubicBezTo>
                <a:lnTo>
                  <a:pt x="1489614" y="10667"/>
                </a:lnTo>
                <a:lnTo>
                  <a:pt x="1499017" y="10574"/>
                </a:lnTo>
                <a:cubicBezTo>
                  <a:pt x="1504567" y="11503"/>
                  <a:pt x="1512420" y="13647"/>
                  <a:pt x="1524139" y="17755"/>
                </a:cubicBezTo>
                <a:cubicBezTo>
                  <a:pt x="1571014" y="34184"/>
                  <a:pt x="1698110" y="86860"/>
                  <a:pt x="1750301" y="113439"/>
                </a:cubicBezTo>
                <a:cubicBezTo>
                  <a:pt x="1756101" y="139293"/>
                  <a:pt x="1771927" y="167321"/>
                  <a:pt x="1787815" y="192995"/>
                </a:cubicBezTo>
                <a:lnTo>
                  <a:pt x="1798601" y="210237"/>
                </a:lnTo>
                <a:lnTo>
                  <a:pt x="1797575" y="214922"/>
                </a:lnTo>
                <a:cubicBezTo>
                  <a:pt x="1801200" y="248025"/>
                  <a:pt x="1781628" y="252133"/>
                  <a:pt x="1787428" y="274362"/>
                </a:cubicBezTo>
                <a:cubicBezTo>
                  <a:pt x="1790326" y="285478"/>
                  <a:pt x="1799447" y="299432"/>
                  <a:pt x="1808902" y="312872"/>
                </a:cubicBezTo>
                <a:lnTo>
                  <a:pt x="1825736" y="338288"/>
                </a:lnTo>
                <a:lnTo>
                  <a:pt x="1828143" y="360905"/>
                </a:lnTo>
                <a:cubicBezTo>
                  <a:pt x="1837496" y="456802"/>
                  <a:pt x="1826474" y="423688"/>
                  <a:pt x="1828589" y="707841"/>
                </a:cubicBezTo>
                <a:cubicBezTo>
                  <a:pt x="1828589" y="707841"/>
                  <a:pt x="1829485" y="830307"/>
                  <a:pt x="1830704" y="1007767"/>
                </a:cubicBezTo>
                <a:lnTo>
                  <a:pt x="1831652" y="1147666"/>
                </a:lnTo>
                <a:lnTo>
                  <a:pt x="1831702" y="1155189"/>
                </a:lnTo>
                <a:lnTo>
                  <a:pt x="1832603" y="1292051"/>
                </a:lnTo>
                <a:lnTo>
                  <a:pt x="1832782" y="1319589"/>
                </a:lnTo>
                <a:lnTo>
                  <a:pt x="1833314" y="1403581"/>
                </a:lnTo>
                <a:lnTo>
                  <a:pt x="1834650" y="1621415"/>
                </a:lnTo>
                <a:lnTo>
                  <a:pt x="1834748" y="1637659"/>
                </a:lnTo>
                <a:lnTo>
                  <a:pt x="1835384" y="1749920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4DB850D-1A30-435F-ABA3-10A2D40B0AE1}"/>
              </a:ext>
            </a:extLst>
          </p:cNvPr>
          <p:cNvSpPr/>
          <p:nvPr/>
        </p:nvSpPr>
        <p:spPr>
          <a:xfrm rot="10800000">
            <a:off x="3478638" y="5151023"/>
            <a:ext cx="840250" cy="1097375"/>
          </a:xfrm>
          <a:custGeom>
            <a:avLst/>
            <a:gdLst>
              <a:gd name="connsiteX0" fmla="*/ 184559 w 1491491"/>
              <a:gd name="connsiteY0" fmla="*/ 1947903 h 1947903"/>
              <a:gd name="connsiteX1" fmla="*/ 0 w 1491491"/>
              <a:gd name="connsiteY1" fmla="*/ 1924614 h 1947903"/>
              <a:gd name="connsiteX2" fmla="*/ 175 w 1491491"/>
              <a:gd name="connsiteY2" fmla="*/ 1886982 h 1947903"/>
              <a:gd name="connsiteX3" fmla="*/ 249 w 1491491"/>
              <a:gd name="connsiteY3" fmla="*/ 1872868 h 1947903"/>
              <a:gd name="connsiteX4" fmla="*/ 1051 w 1491491"/>
              <a:gd name="connsiteY4" fmla="*/ 1722994 h 1947903"/>
              <a:gd name="connsiteX5" fmla="*/ 1359 w 1491491"/>
              <a:gd name="connsiteY5" fmla="*/ 1668775 h 1947903"/>
              <a:gd name="connsiteX6" fmla="*/ 1822 w 1491491"/>
              <a:gd name="connsiteY6" fmla="*/ 1590556 h 1947903"/>
              <a:gd name="connsiteX7" fmla="*/ 2998 w 1491491"/>
              <a:gd name="connsiteY7" fmla="*/ 1398625 h 1947903"/>
              <a:gd name="connsiteX8" fmla="*/ 3421 w 1491491"/>
              <a:gd name="connsiteY8" fmla="*/ 1331554 h 1947903"/>
              <a:gd name="connsiteX9" fmla="*/ 3837 w 1491491"/>
              <a:gd name="connsiteY9" fmla="*/ 1267341 h 1947903"/>
              <a:gd name="connsiteX10" fmla="*/ 4594 w 1491491"/>
              <a:gd name="connsiteY10" fmla="*/ 1152674 h 1947903"/>
              <a:gd name="connsiteX11" fmla="*/ 4839 w 1491491"/>
              <a:gd name="connsiteY11" fmla="*/ 1115959 h 1947903"/>
              <a:gd name="connsiteX12" fmla="*/ 7718 w 1491491"/>
              <a:gd name="connsiteY12" fmla="*/ 703499 h 1947903"/>
              <a:gd name="connsiteX13" fmla="*/ 8164 w 1491491"/>
              <a:gd name="connsiteY13" fmla="*/ 356562 h 1947903"/>
              <a:gd name="connsiteX14" fmla="*/ 10572 w 1491491"/>
              <a:gd name="connsiteY14" fmla="*/ 333943 h 1947903"/>
              <a:gd name="connsiteX15" fmla="*/ 27406 w 1491491"/>
              <a:gd name="connsiteY15" fmla="*/ 308529 h 1947903"/>
              <a:gd name="connsiteX16" fmla="*/ 48881 w 1491491"/>
              <a:gd name="connsiteY16" fmla="*/ 270019 h 1947903"/>
              <a:gd name="connsiteX17" fmla="*/ 38732 w 1491491"/>
              <a:gd name="connsiteY17" fmla="*/ 210578 h 1947903"/>
              <a:gd name="connsiteX18" fmla="*/ 37706 w 1491491"/>
              <a:gd name="connsiteY18" fmla="*/ 205895 h 1947903"/>
              <a:gd name="connsiteX19" fmla="*/ 48493 w 1491491"/>
              <a:gd name="connsiteY19" fmla="*/ 188651 h 1947903"/>
              <a:gd name="connsiteX20" fmla="*/ 86005 w 1491491"/>
              <a:gd name="connsiteY20" fmla="*/ 109095 h 1947903"/>
              <a:gd name="connsiteX21" fmla="*/ 264395 w 1491491"/>
              <a:gd name="connsiteY21" fmla="*/ 31556 h 1947903"/>
              <a:gd name="connsiteX22" fmla="*/ 283528 w 1491491"/>
              <a:gd name="connsiteY22" fmla="*/ 24289 h 1947903"/>
              <a:gd name="connsiteX23" fmla="*/ 312168 w 1491491"/>
              <a:gd name="connsiteY23" fmla="*/ 13412 h 1947903"/>
              <a:gd name="connsiteX24" fmla="*/ 334340 w 1491491"/>
              <a:gd name="connsiteY24" fmla="*/ 7074 h 1947903"/>
              <a:gd name="connsiteX25" fmla="*/ 337289 w 1491491"/>
              <a:gd name="connsiteY25" fmla="*/ 6231 h 1947903"/>
              <a:gd name="connsiteX26" fmla="*/ 348593 w 1491491"/>
              <a:gd name="connsiteY26" fmla="*/ 6344 h 1947903"/>
              <a:gd name="connsiteX27" fmla="*/ 367258 w 1491491"/>
              <a:gd name="connsiteY27" fmla="*/ 10511 h 1947903"/>
              <a:gd name="connsiteX28" fmla="*/ 451345 w 1491491"/>
              <a:gd name="connsiteY28" fmla="*/ 4713 h 1947903"/>
              <a:gd name="connsiteX29" fmla="*/ 1028350 w 1491491"/>
              <a:gd name="connsiteY29" fmla="*/ 4713 h 1947903"/>
              <a:gd name="connsiteX30" fmla="*/ 1351278 w 1491491"/>
              <a:gd name="connsiteY30" fmla="*/ 293 h 1947903"/>
              <a:gd name="connsiteX31" fmla="*/ 1372648 w 1491491"/>
              <a:gd name="connsiteY31" fmla="*/ 0 h 1947903"/>
              <a:gd name="connsiteX32" fmla="*/ 1491491 w 1491491"/>
              <a:gd name="connsiteY32" fmla="*/ 359159 h 1947903"/>
              <a:gd name="connsiteX33" fmla="*/ 1343339 w 1491491"/>
              <a:gd name="connsiteY33" fmla="*/ 1081660 h 1947903"/>
              <a:gd name="connsiteX34" fmla="*/ 864935 w 1491491"/>
              <a:gd name="connsiteY34" fmla="*/ 1663221 h 194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91491" h="1947903">
                <a:moveTo>
                  <a:pt x="184559" y="1947903"/>
                </a:moveTo>
                <a:lnTo>
                  <a:pt x="0" y="1924614"/>
                </a:lnTo>
                <a:lnTo>
                  <a:pt x="175" y="1886982"/>
                </a:lnTo>
                <a:lnTo>
                  <a:pt x="249" y="1872868"/>
                </a:lnTo>
                <a:lnTo>
                  <a:pt x="1051" y="1722994"/>
                </a:lnTo>
                <a:lnTo>
                  <a:pt x="1359" y="1668775"/>
                </a:lnTo>
                <a:lnTo>
                  <a:pt x="1822" y="1590556"/>
                </a:lnTo>
                <a:lnTo>
                  <a:pt x="2998" y="1398625"/>
                </a:lnTo>
                <a:lnTo>
                  <a:pt x="3421" y="1331554"/>
                </a:lnTo>
                <a:lnTo>
                  <a:pt x="3837" y="1267341"/>
                </a:lnTo>
                <a:lnTo>
                  <a:pt x="4594" y="1152674"/>
                </a:lnTo>
                <a:lnTo>
                  <a:pt x="4839" y="1115959"/>
                </a:lnTo>
                <a:cubicBezTo>
                  <a:pt x="6427" y="879849"/>
                  <a:pt x="7718" y="703499"/>
                  <a:pt x="7718" y="703499"/>
                </a:cubicBezTo>
                <a:cubicBezTo>
                  <a:pt x="9832" y="419346"/>
                  <a:pt x="-1188" y="452459"/>
                  <a:pt x="8164" y="356562"/>
                </a:cubicBezTo>
                <a:lnTo>
                  <a:pt x="10572" y="333943"/>
                </a:lnTo>
                <a:lnTo>
                  <a:pt x="27406" y="308529"/>
                </a:lnTo>
                <a:cubicBezTo>
                  <a:pt x="36859" y="295089"/>
                  <a:pt x="45981" y="281134"/>
                  <a:pt x="48881" y="270019"/>
                </a:cubicBezTo>
                <a:cubicBezTo>
                  <a:pt x="54679" y="247789"/>
                  <a:pt x="35107" y="243682"/>
                  <a:pt x="38732" y="210578"/>
                </a:cubicBezTo>
                <a:lnTo>
                  <a:pt x="37706" y="205895"/>
                </a:lnTo>
                <a:lnTo>
                  <a:pt x="48493" y="188651"/>
                </a:lnTo>
                <a:cubicBezTo>
                  <a:pt x="64380" y="162978"/>
                  <a:pt x="80207" y="134950"/>
                  <a:pt x="86005" y="109095"/>
                </a:cubicBezTo>
                <a:cubicBezTo>
                  <a:pt x="125149" y="89161"/>
                  <a:pt x="206426" y="54548"/>
                  <a:pt x="264395" y="31556"/>
                </a:cubicBezTo>
                <a:lnTo>
                  <a:pt x="283528" y="24289"/>
                </a:lnTo>
                <a:lnTo>
                  <a:pt x="312168" y="13412"/>
                </a:lnTo>
                <a:lnTo>
                  <a:pt x="334340" y="7074"/>
                </a:lnTo>
                <a:lnTo>
                  <a:pt x="337289" y="6231"/>
                </a:lnTo>
                <a:lnTo>
                  <a:pt x="348593" y="6344"/>
                </a:lnTo>
                <a:cubicBezTo>
                  <a:pt x="353606" y="7853"/>
                  <a:pt x="355660" y="11236"/>
                  <a:pt x="367258" y="10511"/>
                </a:cubicBezTo>
                <a:lnTo>
                  <a:pt x="451345" y="4713"/>
                </a:lnTo>
                <a:lnTo>
                  <a:pt x="1028350" y="4713"/>
                </a:lnTo>
                <a:lnTo>
                  <a:pt x="1351278" y="293"/>
                </a:lnTo>
                <a:lnTo>
                  <a:pt x="1372648" y="0"/>
                </a:lnTo>
                <a:lnTo>
                  <a:pt x="1491491" y="359159"/>
                </a:lnTo>
                <a:lnTo>
                  <a:pt x="1343339" y="1081660"/>
                </a:lnTo>
                <a:lnTo>
                  <a:pt x="864935" y="1663221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E863787-33FA-47C4-A1FA-651E3B939585}"/>
              </a:ext>
            </a:extLst>
          </p:cNvPr>
          <p:cNvSpPr/>
          <p:nvPr/>
        </p:nvSpPr>
        <p:spPr>
          <a:xfrm rot="10800000">
            <a:off x="3484512" y="5254535"/>
            <a:ext cx="840249" cy="993863"/>
          </a:xfrm>
          <a:custGeom>
            <a:avLst/>
            <a:gdLst>
              <a:gd name="connsiteX0" fmla="*/ 1079347 w 1665432"/>
              <a:gd name="connsiteY0" fmla="*/ 1969906 h 1969906"/>
              <a:gd name="connsiteX1" fmla="*/ 1000141 w 1665432"/>
              <a:gd name="connsiteY1" fmla="*/ 1966691 h 1969906"/>
              <a:gd name="connsiteX2" fmla="*/ 899450 w 1665432"/>
              <a:gd name="connsiteY2" fmla="*/ 1961572 h 1969906"/>
              <a:gd name="connsiteX3" fmla="*/ 874047 w 1665432"/>
              <a:gd name="connsiteY3" fmla="*/ 1960879 h 1969906"/>
              <a:gd name="connsiteX4" fmla="*/ 850200 w 1665432"/>
              <a:gd name="connsiteY4" fmla="*/ 1950033 h 1969906"/>
              <a:gd name="connsiteX5" fmla="*/ 838168 w 1665432"/>
              <a:gd name="connsiteY5" fmla="*/ 1944560 h 1969906"/>
              <a:gd name="connsiteX6" fmla="*/ 798515 w 1665432"/>
              <a:gd name="connsiteY6" fmla="*/ 1927933 h 1969906"/>
              <a:gd name="connsiteX7" fmla="*/ 754605 w 1665432"/>
              <a:gd name="connsiteY7" fmla="*/ 1909519 h 1969906"/>
              <a:gd name="connsiteX8" fmla="*/ 660186 w 1665432"/>
              <a:gd name="connsiteY8" fmla="*/ 1874223 h 1969906"/>
              <a:gd name="connsiteX9" fmla="*/ 561601 w 1665432"/>
              <a:gd name="connsiteY9" fmla="*/ 1958310 h 1969906"/>
              <a:gd name="connsiteX10" fmla="*/ 559523 w 1665432"/>
              <a:gd name="connsiteY10" fmla="*/ 1959039 h 1969906"/>
              <a:gd name="connsiteX11" fmla="*/ 552550 w 1665432"/>
              <a:gd name="connsiteY11" fmla="*/ 1959261 h 1969906"/>
              <a:gd name="connsiteX12" fmla="*/ 525621 w 1665432"/>
              <a:gd name="connsiteY12" fmla="*/ 1960784 h 1969906"/>
              <a:gd name="connsiteX13" fmla="*/ 515209 w 1665432"/>
              <a:gd name="connsiteY13" fmla="*/ 1958310 h 1969906"/>
              <a:gd name="connsiteX14" fmla="*/ 508721 w 1665432"/>
              <a:gd name="connsiteY14" fmla="*/ 1961739 h 1969906"/>
              <a:gd name="connsiteX15" fmla="*/ 474309 w 1665432"/>
              <a:gd name="connsiteY15" fmla="*/ 1963685 h 1969906"/>
              <a:gd name="connsiteX16" fmla="*/ 468558 w 1665432"/>
              <a:gd name="connsiteY16" fmla="*/ 1955946 h 1969906"/>
              <a:gd name="connsiteX17" fmla="*/ 456630 w 1665432"/>
              <a:gd name="connsiteY17" fmla="*/ 1939894 h 1969906"/>
              <a:gd name="connsiteX18" fmla="*/ 388791 w 1665432"/>
              <a:gd name="connsiteY18" fmla="*/ 1843877 h 1969906"/>
              <a:gd name="connsiteX19" fmla="*/ 373529 w 1665432"/>
              <a:gd name="connsiteY19" fmla="*/ 1823286 h 1969906"/>
              <a:gd name="connsiteX20" fmla="*/ 351488 w 1665432"/>
              <a:gd name="connsiteY20" fmla="*/ 1793547 h 1969906"/>
              <a:gd name="connsiteX21" fmla="*/ 315143 w 1665432"/>
              <a:gd name="connsiteY21" fmla="*/ 1749543 h 1969906"/>
              <a:gd name="connsiteX22" fmla="*/ 211303 w 1665432"/>
              <a:gd name="connsiteY22" fmla="*/ 1650597 h 1969906"/>
              <a:gd name="connsiteX23" fmla="*/ 189652 w 1665432"/>
              <a:gd name="connsiteY23" fmla="*/ 1632048 h 1969906"/>
              <a:gd name="connsiteX24" fmla="*/ 159588 w 1665432"/>
              <a:gd name="connsiteY24" fmla="*/ 1606290 h 1969906"/>
              <a:gd name="connsiteX25" fmla="*/ 115075 w 1665432"/>
              <a:gd name="connsiteY25" fmla="*/ 1566874 h 1969906"/>
              <a:gd name="connsiteX26" fmla="*/ 76465 w 1665432"/>
              <a:gd name="connsiteY26" fmla="*/ 1531426 h 1969906"/>
              <a:gd name="connsiteX27" fmla="*/ 42042 w 1665432"/>
              <a:gd name="connsiteY27" fmla="*/ 1499822 h 1969906"/>
              <a:gd name="connsiteX28" fmla="*/ 15788 w 1665432"/>
              <a:gd name="connsiteY28" fmla="*/ 1474179 h 1969906"/>
              <a:gd name="connsiteX29" fmla="*/ 1993 w 1665432"/>
              <a:gd name="connsiteY29" fmla="*/ 1456691 h 1969906"/>
              <a:gd name="connsiteX30" fmla="*/ 0 w 1665432"/>
              <a:gd name="connsiteY30" fmla="*/ 1434039 h 1969906"/>
              <a:gd name="connsiteX31" fmla="*/ 4893 w 1665432"/>
              <a:gd name="connsiteY31" fmla="*/ 1413199 h 1969906"/>
              <a:gd name="connsiteX32" fmla="*/ 4909 w 1665432"/>
              <a:gd name="connsiteY32" fmla="*/ 1352915 h 1969906"/>
              <a:gd name="connsiteX33" fmla="*/ 4947 w 1665432"/>
              <a:gd name="connsiteY33" fmla="*/ 1332591 h 1969906"/>
              <a:gd name="connsiteX34" fmla="*/ 5095 w 1665432"/>
              <a:gd name="connsiteY34" fmla="*/ 1274275 h 1969906"/>
              <a:gd name="connsiteX35" fmla="*/ 5166 w 1665432"/>
              <a:gd name="connsiteY35" fmla="*/ 1251090 h 1969906"/>
              <a:gd name="connsiteX36" fmla="*/ 5516 w 1665432"/>
              <a:gd name="connsiteY36" fmla="*/ 1159680 h 1969906"/>
              <a:gd name="connsiteX37" fmla="*/ 5523 w 1665432"/>
              <a:gd name="connsiteY37" fmla="*/ 1158195 h 1969906"/>
              <a:gd name="connsiteX38" fmla="*/ 6269 w 1665432"/>
              <a:gd name="connsiteY38" fmla="*/ 1003195 h 1969906"/>
              <a:gd name="connsiteX39" fmla="*/ 6493 w 1665432"/>
              <a:gd name="connsiteY39" fmla="*/ 960548 h 1969906"/>
              <a:gd name="connsiteX40" fmla="*/ 7413 w 1665432"/>
              <a:gd name="connsiteY40" fmla="*/ 795259 h 1969906"/>
              <a:gd name="connsiteX41" fmla="*/ 7433 w 1665432"/>
              <a:gd name="connsiteY41" fmla="*/ 791768 h 1969906"/>
              <a:gd name="connsiteX42" fmla="*/ 8929 w 1665432"/>
              <a:gd name="connsiteY42" fmla="*/ 547561 h 1969906"/>
              <a:gd name="connsiteX43" fmla="*/ 9825 w 1665432"/>
              <a:gd name="connsiteY43" fmla="*/ 407994 h 1969906"/>
              <a:gd name="connsiteX44" fmla="*/ 9897 w 1665432"/>
              <a:gd name="connsiteY44" fmla="*/ 396908 h 1969906"/>
              <a:gd name="connsiteX45" fmla="*/ 10006 w 1665432"/>
              <a:gd name="connsiteY45" fmla="*/ 380525 h 1969906"/>
              <a:gd name="connsiteX46" fmla="*/ 10942 w 1665432"/>
              <a:gd name="connsiteY46" fmla="*/ 240465 h 1969906"/>
              <a:gd name="connsiteX47" fmla="*/ 11463 w 1665432"/>
              <a:gd name="connsiteY47" fmla="*/ 163853 h 1969906"/>
              <a:gd name="connsiteX48" fmla="*/ 11485 w 1665432"/>
              <a:gd name="connsiteY48" fmla="*/ 160583 h 1969906"/>
              <a:gd name="connsiteX49" fmla="*/ 12164 w 1665432"/>
              <a:gd name="connsiteY49" fmla="*/ 62540 h 1969906"/>
              <a:gd name="connsiteX50" fmla="*/ 12195 w 1665432"/>
              <a:gd name="connsiteY50" fmla="*/ 58221 h 1969906"/>
              <a:gd name="connsiteX51" fmla="*/ 135919 w 1665432"/>
              <a:gd name="connsiteY51" fmla="*/ 0 h 1969906"/>
              <a:gd name="connsiteX52" fmla="*/ 901292 w 1665432"/>
              <a:gd name="connsiteY52" fmla="*/ 57768 h 1969906"/>
              <a:gd name="connsiteX53" fmla="*/ 1461172 w 1665432"/>
              <a:gd name="connsiteY53" fmla="*/ 518337 h 1969906"/>
              <a:gd name="connsiteX54" fmla="*/ 1665432 w 1665432"/>
              <a:gd name="connsiteY54" fmla="*/ 1258209 h 1969906"/>
              <a:gd name="connsiteX55" fmla="*/ 1490182 w 1665432"/>
              <a:gd name="connsiteY55" fmla="*/ 1956794 h 1969906"/>
              <a:gd name="connsiteX56" fmla="*/ 1390868 w 1665432"/>
              <a:gd name="connsiteY56" fmla="*/ 1955410 h 1969906"/>
              <a:gd name="connsiteX57" fmla="*/ 1139333 w 1665432"/>
              <a:gd name="connsiteY57" fmla="*/ 1966646 h 19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65432" h="1969906">
                <a:moveTo>
                  <a:pt x="1079347" y="1969906"/>
                </a:moveTo>
                <a:lnTo>
                  <a:pt x="1000141" y="1966691"/>
                </a:lnTo>
                <a:cubicBezTo>
                  <a:pt x="969598" y="1965166"/>
                  <a:pt x="935483" y="1963323"/>
                  <a:pt x="899450" y="1961572"/>
                </a:cubicBezTo>
                <a:lnTo>
                  <a:pt x="874047" y="1960879"/>
                </a:lnTo>
                <a:lnTo>
                  <a:pt x="850200" y="1950033"/>
                </a:lnTo>
                <a:lnTo>
                  <a:pt x="838168" y="1944560"/>
                </a:lnTo>
                <a:lnTo>
                  <a:pt x="798515" y="1927933"/>
                </a:lnTo>
                <a:lnTo>
                  <a:pt x="754605" y="1909519"/>
                </a:lnTo>
                <a:cubicBezTo>
                  <a:pt x="727056" y="1898688"/>
                  <a:pt x="697698" y="1887815"/>
                  <a:pt x="660186" y="1874223"/>
                </a:cubicBezTo>
                <a:cubicBezTo>
                  <a:pt x="610894" y="1897421"/>
                  <a:pt x="585765" y="1944295"/>
                  <a:pt x="561601" y="1958310"/>
                </a:cubicBezTo>
                <a:lnTo>
                  <a:pt x="559523" y="1959039"/>
                </a:lnTo>
                <a:lnTo>
                  <a:pt x="552550" y="1959261"/>
                </a:lnTo>
                <a:lnTo>
                  <a:pt x="525621" y="1960784"/>
                </a:lnTo>
                <a:lnTo>
                  <a:pt x="515209" y="1958310"/>
                </a:lnTo>
                <a:lnTo>
                  <a:pt x="508721" y="1961739"/>
                </a:lnTo>
                <a:lnTo>
                  <a:pt x="474309" y="1963685"/>
                </a:lnTo>
                <a:lnTo>
                  <a:pt x="468558" y="1955946"/>
                </a:lnTo>
                <a:lnTo>
                  <a:pt x="456630" y="1939894"/>
                </a:lnTo>
                <a:cubicBezTo>
                  <a:pt x="437126" y="1912858"/>
                  <a:pt x="413443" y="1878227"/>
                  <a:pt x="388791" y="1843877"/>
                </a:cubicBezTo>
                <a:lnTo>
                  <a:pt x="373529" y="1823286"/>
                </a:lnTo>
                <a:lnTo>
                  <a:pt x="351488" y="1793547"/>
                </a:lnTo>
                <a:cubicBezTo>
                  <a:pt x="339080" y="1777496"/>
                  <a:pt x="326831" y="1762500"/>
                  <a:pt x="315143" y="1749543"/>
                </a:cubicBezTo>
                <a:cubicBezTo>
                  <a:pt x="283972" y="1714991"/>
                  <a:pt x="247003" y="1681526"/>
                  <a:pt x="211303" y="1650597"/>
                </a:cubicBezTo>
                <a:lnTo>
                  <a:pt x="189652" y="1632048"/>
                </a:lnTo>
                <a:lnTo>
                  <a:pt x="159588" y="1606290"/>
                </a:lnTo>
                <a:cubicBezTo>
                  <a:pt x="143255" y="1592275"/>
                  <a:pt x="128123" y="1579076"/>
                  <a:pt x="115075" y="1566874"/>
                </a:cubicBezTo>
                <a:lnTo>
                  <a:pt x="76465" y="1531426"/>
                </a:lnTo>
                <a:lnTo>
                  <a:pt x="42042" y="1499822"/>
                </a:lnTo>
                <a:cubicBezTo>
                  <a:pt x="31683" y="1490157"/>
                  <a:pt x="22697" y="1481488"/>
                  <a:pt x="15788" y="1474179"/>
                </a:cubicBezTo>
                <a:lnTo>
                  <a:pt x="1993" y="1456691"/>
                </a:lnTo>
                <a:lnTo>
                  <a:pt x="0" y="1434039"/>
                </a:lnTo>
                <a:cubicBezTo>
                  <a:pt x="1631" y="1427093"/>
                  <a:pt x="4410" y="1420448"/>
                  <a:pt x="4893" y="1413199"/>
                </a:cubicBezTo>
                <a:lnTo>
                  <a:pt x="4909" y="1352915"/>
                </a:lnTo>
                <a:lnTo>
                  <a:pt x="4947" y="1332591"/>
                </a:lnTo>
                <a:lnTo>
                  <a:pt x="5095" y="1274275"/>
                </a:lnTo>
                <a:lnTo>
                  <a:pt x="5166" y="1251090"/>
                </a:lnTo>
                <a:lnTo>
                  <a:pt x="5516" y="1159680"/>
                </a:lnTo>
                <a:lnTo>
                  <a:pt x="5523" y="1158195"/>
                </a:lnTo>
                <a:lnTo>
                  <a:pt x="6269" y="1003195"/>
                </a:lnTo>
                <a:lnTo>
                  <a:pt x="6493" y="960548"/>
                </a:lnTo>
                <a:lnTo>
                  <a:pt x="7413" y="795259"/>
                </a:lnTo>
                <a:lnTo>
                  <a:pt x="7433" y="791768"/>
                </a:lnTo>
                <a:lnTo>
                  <a:pt x="8929" y="547561"/>
                </a:lnTo>
                <a:lnTo>
                  <a:pt x="9825" y="407994"/>
                </a:lnTo>
                <a:lnTo>
                  <a:pt x="9897" y="396908"/>
                </a:lnTo>
                <a:lnTo>
                  <a:pt x="10006" y="380525"/>
                </a:lnTo>
                <a:lnTo>
                  <a:pt x="10942" y="240465"/>
                </a:lnTo>
                <a:lnTo>
                  <a:pt x="11463" y="163853"/>
                </a:lnTo>
                <a:lnTo>
                  <a:pt x="11485" y="160583"/>
                </a:lnTo>
                <a:lnTo>
                  <a:pt x="12164" y="62540"/>
                </a:lnTo>
                <a:lnTo>
                  <a:pt x="12195" y="58221"/>
                </a:lnTo>
                <a:lnTo>
                  <a:pt x="135919" y="0"/>
                </a:lnTo>
                <a:lnTo>
                  <a:pt x="901292" y="57768"/>
                </a:lnTo>
                <a:lnTo>
                  <a:pt x="1461172" y="518337"/>
                </a:lnTo>
                <a:lnTo>
                  <a:pt x="1665432" y="1258209"/>
                </a:lnTo>
                <a:lnTo>
                  <a:pt x="1490182" y="1956794"/>
                </a:lnTo>
                <a:lnTo>
                  <a:pt x="1390868" y="1955410"/>
                </a:lnTo>
                <a:cubicBezTo>
                  <a:pt x="1316688" y="1955894"/>
                  <a:pt x="1226440" y="1961451"/>
                  <a:pt x="1139333" y="1966646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8D76A0F-C09D-45DC-9294-18DE2B1FD286}"/>
              </a:ext>
            </a:extLst>
          </p:cNvPr>
          <p:cNvSpPr/>
          <p:nvPr/>
        </p:nvSpPr>
        <p:spPr>
          <a:xfrm rot="10800000">
            <a:off x="2113009" y="5015886"/>
            <a:ext cx="1702720" cy="1232512"/>
          </a:xfrm>
          <a:custGeom>
            <a:avLst/>
            <a:gdLst>
              <a:gd name="connsiteX0" fmla="*/ 1453959 w 2760891"/>
              <a:gd name="connsiteY0" fmla="*/ 1998466 h 1998466"/>
              <a:gd name="connsiteX1" fmla="*/ 753889 w 2760891"/>
              <a:gd name="connsiteY1" fmla="*/ 1910128 h 1998466"/>
              <a:gd name="connsiteX2" fmla="*/ 221665 w 2760891"/>
              <a:gd name="connsiteY2" fmla="*/ 1472310 h 1998466"/>
              <a:gd name="connsiteX3" fmla="*/ 0 w 2760891"/>
              <a:gd name="connsiteY3" fmla="*/ 802410 h 1998466"/>
              <a:gd name="connsiteX4" fmla="*/ 148152 w 2760891"/>
              <a:gd name="connsiteY4" fmla="*/ 79910 h 1998466"/>
              <a:gd name="connsiteX5" fmla="*/ 203568 w 2760891"/>
              <a:gd name="connsiteY5" fmla="*/ 12545 h 1998466"/>
              <a:gd name="connsiteX6" fmla="*/ 711312 w 2760891"/>
              <a:gd name="connsiteY6" fmla="*/ 12545 h 1998466"/>
              <a:gd name="connsiteX7" fmla="*/ 1627966 w 2760891"/>
              <a:gd name="connsiteY7" fmla="*/ 0 h 1998466"/>
              <a:gd name="connsiteX8" fmla="*/ 2544618 w 2760891"/>
              <a:gd name="connsiteY8" fmla="*/ 12545 h 1998466"/>
              <a:gd name="connsiteX9" fmla="*/ 2629467 w 2760891"/>
              <a:gd name="connsiteY9" fmla="*/ 12545 h 1998466"/>
              <a:gd name="connsiteX10" fmla="*/ 2760891 w 2760891"/>
              <a:gd name="connsiteY10" fmla="*/ 409722 h 1998466"/>
              <a:gd name="connsiteX11" fmla="*/ 2612739 w 2760891"/>
              <a:gd name="connsiteY11" fmla="*/ 1132222 h 1998466"/>
              <a:gd name="connsiteX12" fmla="*/ 2134335 w 2760891"/>
              <a:gd name="connsiteY12" fmla="*/ 1713784 h 199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0891" h="1998466">
                <a:moveTo>
                  <a:pt x="1453959" y="1998466"/>
                </a:moveTo>
                <a:lnTo>
                  <a:pt x="753889" y="1910128"/>
                </a:lnTo>
                <a:lnTo>
                  <a:pt x="221665" y="1472310"/>
                </a:lnTo>
                <a:lnTo>
                  <a:pt x="0" y="802410"/>
                </a:lnTo>
                <a:lnTo>
                  <a:pt x="148152" y="79910"/>
                </a:lnTo>
                <a:lnTo>
                  <a:pt x="203568" y="12545"/>
                </a:lnTo>
                <a:lnTo>
                  <a:pt x="711312" y="12545"/>
                </a:lnTo>
                <a:lnTo>
                  <a:pt x="1627966" y="0"/>
                </a:lnTo>
                <a:lnTo>
                  <a:pt x="2544618" y="12545"/>
                </a:lnTo>
                <a:lnTo>
                  <a:pt x="2629467" y="12545"/>
                </a:lnTo>
                <a:lnTo>
                  <a:pt x="2760891" y="409722"/>
                </a:lnTo>
                <a:lnTo>
                  <a:pt x="2612739" y="1132222"/>
                </a:lnTo>
                <a:lnTo>
                  <a:pt x="2134335" y="1713784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D09719C-6347-4961-99EB-70CB7198FED1}"/>
              </a:ext>
            </a:extLst>
          </p:cNvPr>
          <p:cNvSpPr/>
          <p:nvPr/>
        </p:nvSpPr>
        <p:spPr>
          <a:xfrm rot="10800000">
            <a:off x="865399" y="4943711"/>
            <a:ext cx="1383149" cy="1304688"/>
          </a:xfrm>
          <a:custGeom>
            <a:avLst/>
            <a:gdLst>
              <a:gd name="connsiteX0" fmla="*/ 972008 w 2052550"/>
              <a:gd name="connsiteY0" fmla="*/ 1936116 h 1936116"/>
              <a:gd name="connsiteX1" fmla="*/ 912022 w 2052550"/>
              <a:gd name="connsiteY1" fmla="*/ 1932856 h 1936116"/>
              <a:gd name="connsiteX2" fmla="*/ 660488 w 2052550"/>
              <a:gd name="connsiteY2" fmla="*/ 1921621 h 1936116"/>
              <a:gd name="connsiteX3" fmla="*/ 434506 w 2052550"/>
              <a:gd name="connsiteY3" fmla="*/ 1927782 h 1936116"/>
              <a:gd name="connsiteX4" fmla="*/ 379259 w 2052550"/>
              <a:gd name="connsiteY4" fmla="*/ 1930591 h 1936116"/>
              <a:gd name="connsiteX5" fmla="*/ 298343 w 2052550"/>
              <a:gd name="connsiteY5" fmla="*/ 1864027 h 1936116"/>
              <a:gd name="connsiteX6" fmla="*/ 0 w 2052550"/>
              <a:gd name="connsiteY6" fmla="*/ 1238526 h 1936116"/>
              <a:gd name="connsiteX7" fmla="*/ 43005 w 2052550"/>
              <a:gd name="connsiteY7" fmla="*/ 615660 h 1936116"/>
              <a:gd name="connsiteX8" fmla="*/ 415951 w 2052550"/>
              <a:gd name="connsiteY8" fmla="*/ 162296 h 1936116"/>
              <a:gd name="connsiteX9" fmla="*/ 1018836 w 2052550"/>
              <a:gd name="connsiteY9" fmla="*/ 0 h 1936116"/>
              <a:gd name="connsiteX10" fmla="*/ 1690126 w 2052550"/>
              <a:gd name="connsiteY10" fmla="*/ 172137 h 1936116"/>
              <a:gd name="connsiteX11" fmla="*/ 2042097 w 2052550"/>
              <a:gd name="connsiteY11" fmla="*/ 461676 h 1936116"/>
              <a:gd name="connsiteX12" fmla="*/ 2042295 w 2052550"/>
              <a:gd name="connsiteY12" fmla="*/ 492334 h 1936116"/>
              <a:gd name="connsiteX13" fmla="*/ 2046464 w 2052550"/>
              <a:gd name="connsiteY13" fmla="*/ 1379409 h 1936116"/>
              <a:gd name="connsiteX14" fmla="*/ 2049364 w 2052550"/>
              <a:gd name="connsiteY14" fmla="*/ 1422902 h 1936116"/>
              <a:gd name="connsiteX15" fmla="*/ 1936281 w 2052550"/>
              <a:gd name="connsiteY15" fmla="*/ 1533084 h 1936116"/>
              <a:gd name="connsiteX16" fmla="*/ 1736214 w 2052550"/>
              <a:gd name="connsiteY16" fmla="*/ 1715753 h 1936116"/>
              <a:gd name="connsiteX17" fmla="*/ 1594726 w 2052550"/>
              <a:gd name="connsiteY17" fmla="*/ 1906104 h 1936116"/>
              <a:gd name="connsiteX18" fmla="*/ 1577047 w 2052550"/>
              <a:gd name="connsiteY18" fmla="*/ 1929895 h 1936116"/>
              <a:gd name="connsiteX19" fmla="*/ 1545328 w 2052550"/>
              <a:gd name="connsiteY19" fmla="*/ 1928102 h 1936116"/>
              <a:gd name="connsiteX20" fmla="*/ 1542635 w 2052550"/>
              <a:gd name="connsiteY20" fmla="*/ 1927949 h 1936116"/>
              <a:gd name="connsiteX21" fmla="*/ 1536146 w 2052550"/>
              <a:gd name="connsiteY21" fmla="*/ 1924520 h 1936116"/>
              <a:gd name="connsiteX22" fmla="*/ 1536146 w 2052550"/>
              <a:gd name="connsiteY22" fmla="*/ 1924521 h 1936116"/>
              <a:gd name="connsiteX23" fmla="*/ 1536145 w 2052550"/>
              <a:gd name="connsiteY23" fmla="*/ 1924520 h 1936116"/>
              <a:gd name="connsiteX24" fmla="*/ 1525734 w 2052550"/>
              <a:gd name="connsiteY24" fmla="*/ 1926993 h 1936116"/>
              <a:gd name="connsiteX25" fmla="*/ 1498806 w 2052550"/>
              <a:gd name="connsiteY25" fmla="*/ 1925471 h 1936116"/>
              <a:gd name="connsiteX26" fmla="*/ 1491832 w 2052550"/>
              <a:gd name="connsiteY26" fmla="*/ 1925249 h 1936116"/>
              <a:gd name="connsiteX27" fmla="*/ 1489754 w 2052550"/>
              <a:gd name="connsiteY27" fmla="*/ 1924520 h 1936116"/>
              <a:gd name="connsiteX28" fmla="*/ 1476914 w 2052550"/>
              <a:gd name="connsiteY28" fmla="*/ 1913660 h 1936116"/>
              <a:gd name="connsiteX29" fmla="*/ 1471088 w 2052550"/>
              <a:gd name="connsiteY29" fmla="*/ 1908732 h 1936116"/>
              <a:gd name="connsiteX30" fmla="*/ 1423971 w 2052550"/>
              <a:gd name="connsiteY30" fmla="*/ 1861388 h 1936116"/>
              <a:gd name="connsiteX31" fmla="*/ 1410364 w 2052550"/>
              <a:gd name="connsiteY31" fmla="*/ 1852695 h 1936116"/>
              <a:gd name="connsiteX32" fmla="*/ 1391170 w 2052550"/>
              <a:gd name="connsiteY32" fmla="*/ 1840433 h 1936116"/>
              <a:gd name="connsiteX33" fmla="*/ 1213188 w 2052550"/>
              <a:gd name="connsiteY33" fmla="*/ 1910770 h 1936116"/>
              <a:gd name="connsiteX34" fmla="*/ 1177309 w 2052550"/>
              <a:gd name="connsiteY34" fmla="*/ 1927089 h 1936116"/>
              <a:gd name="connsiteX35" fmla="*/ 1151905 w 2052550"/>
              <a:gd name="connsiteY35" fmla="*/ 1927782 h 1936116"/>
              <a:gd name="connsiteX36" fmla="*/ 1078040 w 2052550"/>
              <a:gd name="connsiteY36" fmla="*/ 1931538 h 1936116"/>
              <a:gd name="connsiteX37" fmla="*/ 1051215 w 2052550"/>
              <a:gd name="connsiteY37" fmla="*/ 1932901 h 1936116"/>
              <a:gd name="connsiteX38" fmla="*/ 1017603 w 2052550"/>
              <a:gd name="connsiteY38" fmla="*/ 1934266 h 193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52550" h="1936116">
                <a:moveTo>
                  <a:pt x="972008" y="1936116"/>
                </a:moveTo>
                <a:lnTo>
                  <a:pt x="912022" y="1932856"/>
                </a:lnTo>
                <a:cubicBezTo>
                  <a:pt x="824915" y="1927661"/>
                  <a:pt x="734667" y="1922104"/>
                  <a:pt x="660488" y="1921621"/>
                </a:cubicBezTo>
                <a:cubicBezTo>
                  <a:pt x="586309" y="1921137"/>
                  <a:pt x="506572" y="1924279"/>
                  <a:pt x="434506" y="1927782"/>
                </a:cubicBezTo>
                <a:lnTo>
                  <a:pt x="379259" y="1930591"/>
                </a:lnTo>
                <a:lnTo>
                  <a:pt x="298343" y="1864027"/>
                </a:lnTo>
                <a:lnTo>
                  <a:pt x="0" y="1238526"/>
                </a:lnTo>
                <a:lnTo>
                  <a:pt x="43005" y="615660"/>
                </a:lnTo>
                <a:lnTo>
                  <a:pt x="415951" y="162296"/>
                </a:lnTo>
                <a:lnTo>
                  <a:pt x="1018836" y="0"/>
                </a:lnTo>
                <a:lnTo>
                  <a:pt x="1690126" y="172137"/>
                </a:lnTo>
                <a:lnTo>
                  <a:pt x="2042097" y="461676"/>
                </a:lnTo>
                <a:lnTo>
                  <a:pt x="2042295" y="492334"/>
                </a:lnTo>
                <a:cubicBezTo>
                  <a:pt x="2044530" y="842996"/>
                  <a:pt x="2046705" y="1230808"/>
                  <a:pt x="2046464" y="1379409"/>
                </a:cubicBezTo>
                <a:cubicBezTo>
                  <a:pt x="2047430" y="1393906"/>
                  <a:pt x="2057578" y="1405987"/>
                  <a:pt x="2049364" y="1422902"/>
                </a:cubicBezTo>
                <a:cubicBezTo>
                  <a:pt x="2041148" y="1439816"/>
                  <a:pt x="1988472" y="1484275"/>
                  <a:pt x="1936281" y="1533084"/>
                </a:cubicBezTo>
                <a:cubicBezTo>
                  <a:pt x="1884090" y="1581894"/>
                  <a:pt x="1798553" y="1646648"/>
                  <a:pt x="1736214" y="1715753"/>
                </a:cubicBezTo>
                <a:cubicBezTo>
                  <a:pt x="1689460" y="1767582"/>
                  <a:pt x="1633735" y="1852031"/>
                  <a:pt x="1594726" y="1906104"/>
                </a:cubicBezTo>
                <a:lnTo>
                  <a:pt x="1577047" y="1929895"/>
                </a:lnTo>
                <a:lnTo>
                  <a:pt x="1545328" y="1928102"/>
                </a:lnTo>
                <a:lnTo>
                  <a:pt x="1542635" y="1927949"/>
                </a:lnTo>
                <a:lnTo>
                  <a:pt x="1536146" y="1924520"/>
                </a:lnTo>
                <a:lnTo>
                  <a:pt x="1536146" y="1924521"/>
                </a:lnTo>
                <a:lnTo>
                  <a:pt x="1536145" y="1924520"/>
                </a:lnTo>
                <a:lnTo>
                  <a:pt x="1525734" y="1926993"/>
                </a:lnTo>
                <a:lnTo>
                  <a:pt x="1498806" y="1925471"/>
                </a:lnTo>
                <a:lnTo>
                  <a:pt x="1491832" y="1925249"/>
                </a:lnTo>
                <a:lnTo>
                  <a:pt x="1489754" y="1924520"/>
                </a:lnTo>
                <a:lnTo>
                  <a:pt x="1476914" y="1913660"/>
                </a:lnTo>
                <a:lnTo>
                  <a:pt x="1471088" y="1908732"/>
                </a:lnTo>
                <a:cubicBezTo>
                  <a:pt x="1458040" y="1895276"/>
                  <a:pt x="1443301" y="1877139"/>
                  <a:pt x="1423971" y="1861388"/>
                </a:cubicBezTo>
                <a:lnTo>
                  <a:pt x="1410364" y="1852695"/>
                </a:lnTo>
                <a:lnTo>
                  <a:pt x="1391170" y="1840433"/>
                </a:lnTo>
                <a:cubicBezTo>
                  <a:pt x="1316145" y="1867617"/>
                  <a:pt x="1273739" y="1883926"/>
                  <a:pt x="1213188" y="1910770"/>
                </a:cubicBezTo>
                <a:lnTo>
                  <a:pt x="1177309" y="1927089"/>
                </a:lnTo>
                <a:lnTo>
                  <a:pt x="1151905" y="1927782"/>
                </a:lnTo>
                <a:lnTo>
                  <a:pt x="1078040" y="1931538"/>
                </a:lnTo>
                <a:lnTo>
                  <a:pt x="1051215" y="1932901"/>
                </a:lnTo>
                <a:lnTo>
                  <a:pt x="1017603" y="1934266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18D169F-9587-4F35-949D-0F337E58EE17}"/>
              </a:ext>
            </a:extLst>
          </p:cNvPr>
          <p:cNvSpPr/>
          <p:nvPr/>
        </p:nvSpPr>
        <p:spPr>
          <a:xfrm rot="10800000">
            <a:off x="429803" y="5240345"/>
            <a:ext cx="968919" cy="1008054"/>
          </a:xfrm>
          <a:custGeom>
            <a:avLst/>
            <a:gdLst>
              <a:gd name="connsiteX0" fmla="*/ 1453959 w 1835384"/>
              <a:gd name="connsiteY0" fmla="*/ 1909516 h 1909516"/>
              <a:gd name="connsiteX1" fmla="*/ 753889 w 1835384"/>
              <a:gd name="connsiteY1" fmla="*/ 1821178 h 1909516"/>
              <a:gd name="connsiteX2" fmla="*/ 221665 w 1835384"/>
              <a:gd name="connsiteY2" fmla="*/ 1383360 h 1909516"/>
              <a:gd name="connsiteX3" fmla="*/ 0 w 1835384"/>
              <a:gd name="connsiteY3" fmla="*/ 713460 h 1909516"/>
              <a:gd name="connsiteX4" fmla="*/ 146298 w 1835384"/>
              <a:gd name="connsiteY4" fmla="*/ 0 h 1909516"/>
              <a:gd name="connsiteX5" fmla="*/ 756576 w 1835384"/>
              <a:gd name="connsiteY5" fmla="*/ 8352 h 1909516"/>
              <a:gd name="connsiteX6" fmla="*/ 807956 w 1835384"/>
              <a:gd name="connsiteY6" fmla="*/ 9055 h 1909516"/>
              <a:gd name="connsiteX7" fmla="*/ 1384960 w 1835384"/>
              <a:gd name="connsiteY7" fmla="*/ 9056 h 1909516"/>
              <a:gd name="connsiteX8" fmla="*/ 1469047 w 1835384"/>
              <a:gd name="connsiteY8" fmla="*/ 14854 h 1909516"/>
              <a:gd name="connsiteX9" fmla="*/ 1475315 w 1835384"/>
              <a:gd name="connsiteY9" fmla="*/ 14192 h 1909516"/>
              <a:gd name="connsiteX10" fmla="*/ 1480851 w 1835384"/>
              <a:gd name="connsiteY10" fmla="*/ 13608 h 1909516"/>
              <a:gd name="connsiteX11" fmla="*/ 1487714 w 1835384"/>
              <a:gd name="connsiteY11" fmla="*/ 10686 h 1909516"/>
              <a:gd name="connsiteX12" fmla="*/ 1489614 w 1835384"/>
              <a:gd name="connsiteY12" fmla="*/ 10667 h 1909516"/>
              <a:gd name="connsiteX13" fmla="*/ 1499017 w 1835384"/>
              <a:gd name="connsiteY13" fmla="*/ 10574 h 1909516"/>
              <a:gd name="connsiteX14" fmla="*/ 1524139 w 1835384"/>
              <a:gd name="connsiteY14" fmla="*/ 17755 h 1909516"/>
              <a:gd name="connsiteX15" fmla="*/ 1750301 w 1835384"/>
              <a:gd name="connsiteY15" fmla="*/ 113439 h 1909516"/>
              <a:gd name="connsiteX16" fmla="*/ 1787815 w 1835384"/>
              <a:gd name="connsiteY16" fmla="*/ 192995 h 1909516"/>
              <a:gd name="connsiteX17" fmla="*/ 1798601 w 1835384"/>
              <a:gd name="connsiteY17" fmla="*/ 210237 h 1909516"/>
              <a:gd name="connsiteX18" fmla="*/ 1797575 w 1835384"/>
              <a:gd name="connsiteY18" fmla="*/ 214922 h 1909516"/>
              <a:gd name="connsiteX19" fmla="*/ 1787428 w 1835384"/>
              <a:gd name="connsiteY19" fmla="*/ 274362 h 1909516"/>
              <a:gd name="connsiteX20" fmla="*/ 1808902 w 1835384"/>
              <a:gd name="connsiteY20" fmla="*/ 312872 h 1909516"/>
              <a:gd name="connsiteX21" fmla="*/ 1825736 w 1835384"/>
              <a:gd name="connsiteY21" fmla="*/ 338288 h 1909516"/>
              <a:gd name="connsiteX22" fmla="*/ 1828143 w 1835384"/>
              <a:gd name="connsiteY22" fmla="*/ 360905 h 1909516"/>
              <a:gd name="connsiteX23" fmla="*/ 1828589 w 1835384"/>
              <a:gd name="connsiteY23" fmla="*/ 707841 h 1909516"/>
              <a:gd name="connsiteX24" fmla="*/ 1830704 w 1835384"/>
              <a:gd name="connsiteY24" fmla="*/ 1007767 h 1909516"/>
              <a:gd name="connsiteX25" fmla="*/ 1831652 w 1835384"/>
              <a:gd name="connsiteY25" fmla="*/ 1147666 h 1909516"/>
              <a:gd name="connsiteX26" fmla="*/ 1831702 w 1835384"/>
              <a:gd name="connsiteY26" fmla="*/ 1155189 h 1909516"/>
              <a:gd name="connsiteX27" fmla="*/ 1832603 w 1835384"/>
              <a:gd name="connsiteY27" fmla="*/ 1292051 h 1909516"/>
              <a:gd name="connsiteX28" fmla="*/ 1832782 w 1835384"/>
              <a:gd name="connsiteY28" fmla="*/ 1319589 h 1909516"/>
              <a:gd name="connsiteX29" fmla="*/ 1833314 w 1835384"/>
              <a:gd name="connsiteY29" fmla="*/ 1403581 h 1909516"/>
              <a:gd name="connsiteX30" fmla="*/ 1834650 w 1835384"/>
              <a:gd name="connsiteY30" fmla="*/ 1621415 h 1909516"/>
              <a:gd name="connsiteX31" fmla="*/ 1834748 w 1835384"/>
              <a:gd name="connsiteY31" fmla="*/ 1637659 h 1909516"/>
              <a:gd name="connsiteX32" fmla="*/ 1835384 w 1835384"/>
              <a:gd name="connsiteY32" fmla="*/ 1749920 h 19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35384" h="1909516">
                <a:moveTo>
                  <a:pt x="1453959" y="1909516"/>
                </a:moveTo>
                <a:lnTo>
                  <a:pt x="753889" y="1821178"/>
                </a:lnTo>
                <a:lnTo>
                  <a:pt x="221665" y="1383360"/>
                </a:lnTo>
                <a:lnTo>
                  <a:pt x="0" y="713460"/>
                </a:lnTo>
                <a:lnTo>
                  <a:pt x="146298" y="0"/>
                </a:lnTo>
                <a:lnTo>
                  <a:pt x="756576" y="8352"/>
                </a:lnTo>
                <a:lnTo>
                  <a:pt x="807956" y="9055"/>
                </a:lnTo>
                <a:lnTo>
                  <a:pt x="1384960" y="9056"/>
                </a:lnTo>
                <a:lnTo>
                  <a:pt x="1469047" y="14854"/>
                </a:lnTo>
                <a:lnTo>
                  <a:pt x="1475315" y="14192"/>
                </a:lnTo>
                <a:lnTo>
                  <a:pt x="1480851" y="13608"/>
                </a:lnTo>
                <a:cubicBezTo>
                  <a:pt x="1483441" y="12664"/>
                  <a:pt x="1485208" y="11441"/>
                  <a:pt x="1487714" y="10686"/>
                </a:cubicBezTo>
                <a:lnTo>
                  <a:pt x="1489614" y="10667"/>
                </a:lnTo>
                <a:lnTo>
                  <a:pt x="1499017" y="10574"/>
                </a:lnTo>
                <a:cubicBezTo>
                  <a:pt x="1504567" y="11503"/>
                  <a:pt x="1512420" y="13647"/>
                  <a:pt x="1524139" y="17755"/>
                </a:cubicBezTo>
                <a:cubicBezTo>
                  <a:pt x="1571014" y="34184"/>
                  <a:pt x="1698110" y="86860"/>
                  <a:pt x="1750301" y="113439"/>
                </a:cubicBezTo>
                <a:cubicBezTo>
                  <a:pt x="1756101" y="139293"/>
                  <a:pt x="1771927" y="167321"/>
                  <a:pt x="1787815" y="192995"/>
                </a:cubicBezTo>
                <a:lnTo>
                  <a:pt x="1798601" y="210237"/>
                </a:lnTo>
                <a:lnTo>
                  <a:pt x="1797575" y="214922"/>
                </a:lnTo>
                <a:cubicBezTo>
                  <a:pt x="1801200" y="248025"/>
                  <a:pt x="1781628" y="252133"/>
                  <a:pt x="1787428" y="274362"/>
                </a:cubicBezTo>
                <a:cubicBezTo>
                  <a:pt x="1790326" y="285478"/>
                  <a:pt x="1799447" y="299432"/>
                  <a:pt x="1808902" y="312872"/>
                </a:cubicBezTo>
                <a:lnTo>
                  <a:pt x="1825736" y="338288"/>
                </a:lnTo>
                <a:lnTo>
                  <a:pt x="1828143" y="360905"/>
                </a:lnTo>
                <a:cubicBezTo>
                  <a:pt x="1837496" y="456802"/>
                  <a:pt x="1826474" y="423688"/>
                  <a:pt x="1828589" y="707841"/>
                </a:cubicBezTo>
                <a:cubicBezTo>
                  <a:pt x="1828589" y="707841"/>
                  <a:pt x="1829485" y="830307"/>
                  <a:pt x="1830704" y="1007767"/>
                </a:cubicBezTo>
                <a:lnTo>
                  <a:pt x="1831652" y="1147666"/>
                </a:lnTo>
                <a:lnTo>
                  <a:pt x="1831702" y="1155189"/>
                </a:lnTo>
                <a:lnTo>
                  <a:pt x="1832603" y="1292051"/>
                </a:lnTo>
                <a:lnTo>
                  <a:pt x="1832782" y="1319589"/>
                </a:lnTo>
                <a:lnTo>
                  <a:pt x="1833314" y="1403581"/>
                </a:lnTo>
                <a:lnTo>
                  <a:pt x="1834650" y="1621415"/>
                </a:lnTo>
                <a:lnTo>
                  <a:pt x="1834748" y="1637659"/>
                </a:lnTo>
                <a:lnTo>
                  <a:pt x="1835384" y="1749920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B3FCA1F-024B-4A22-96F9-6C9D09FD5A28}"/>
              </a:ext>
            </a:extLst>
          </p:cNvPr>
          <p:cNvSpPr/>
          <p:nvPr/>
        </p:nvSpPr>
        <p:spPr>
          <a:xfrm>
            <a:off x="4503554" y="5329136"/>
            <a:ext cx="703870" cy="919262"/>
          </a:xfrm>
          <a:custGeom>
            <a:avLst/>
            <a:gdLst>
              <a:gd name="connsiteX0" fmla="*/ 184559 w 1491491"/>
              <a:gd name="connsiteY0" fmla="*/ 1947903 h 1947903"/>
              <a:gd name="connsiteX1" fmla="*/ 0 w 1491491"/>
              <a:gd name="connsiteY1" fmla="*/ 1924614 h 1947903"/>
              <a:gd name="connsiteX2" fmla="*/ 175 w 1491491"/>
              <a:gd name="connsiteY2" fmla="*/ 1886982 h 1947903"/>
              <a:gd name="connsiteX3" fmla="*/ 249 w 1491491"/>
              <a:gd name="connsiteY3" fmla="*/ 1872868 h 1947903"/>
              <a:gd name="connsiteX4" fmla="*/ 1051 w 1491491"/>
              <a:gd name="connsiteY4" fmla="*/ 1722994 h 1947903"/>
              <a:gd name="connsiteX5" fmla="*/ 1359 w 1491491"/>
              <a:gd name="connsiteY5" fmla="*/ 1668775 h 1947903"/>
              <a:gd name="connsiteX6" fmla="*/ 1822 w 1491491"/>
              <a:gd name="connsiteY6" fmla="*/ 1590556 h 1947903"/>
              <a:gd name="connsiteX7" fmla="*/ 2998 w 1491491"/>
              <a:gd name="connsiteY7" fmla="*/ 1398625 h 1947903"/>
              <a:gd name="connsiteX8" fmla="*/ 3421 w 1491491"/>
              <a:gd name="connsiteY8" fmla="*/ 1331554 h 1947903"/>
              <a:gd name="connsiteX9" fmla="*/ 3837 w 1491491"/>
              <a:gd name="connsiteY9" fmla="*/ 1267341 h 1947903"/>
              <a:gd name="connsiteX10" fmla="*/ 4594 w 1491491"/>
              <a:gd name="connsiteY10" fmla="*/ 1152674 h 1947903"/>
              <a:gd name="connsiteX11" fmla="*/ 4839 w 1491491"/>
              <a:gd name="connsiteY11" fmla="*/ 1115959 h 1947903"/>
              <a:gd name="connsiteX12" fmla="*/ 7718 w 1491491"/>
              <a:gd name="connsiteY12" fmla="*/ 703499 h 1947903"/>
              <a:gd name="connsiteX13" fmla="*/ 8164 w 1491491"/>
              <a:gd name="connsiteY13" fmla="*/ 356562 h 1947903"/>
              <a:gd name="connsiteX14" fmla="*/ 10572 w 1491491"/>
              <a:gd name="connsiteY14" fmla="*/ 333943 h 1947903"/>
              <a:gd name="connsiteX15" fmla="*/ 27406 w 1491491"/>
              <a:gd name="connsiteY15" fmla="*/ 308529 h 1947903"/>
              <a:gd name="connsiteX16" fmla="*/ 48881 w 1491491"/>
              <a:gd name="connsiteY16" fmla="*/ 270019 h 1947903"/>
              <a:gd name="connsiteX17" fmla="*/ 38732 w 1491491"/>
              <a:gd name="connsiteY17" fmla="*/ 210578 h 1947903"/>
              <a:gd name="connsiteX18" fmla="*/ 37706 w 1491491"/>
              <a:gd name="connsiteY18" fmla="*/ 205895 h 1947903"/>
              <a:gd name="connsiteX19" fmla="*/ 48493 w 1491491"/>
              <a:gd name="connsiteY19" fmla="*/ 188651 h 1947903"/>
              <a:gd name="connsiteX20" fmla="*/ 86005 w 1491491"/>
              <a:gd name="connsiteY20" fmla="*/ 109095 h 1947903"/>
              <a:gd name="connsiteX21" fmla="*/ 264395 w 1491491"/>
              <a:gd name="connsiteY21" fmla="*/ 31556 h 1947903"/>
              <a:gd name="connsiteX22" fmla="*/ 283528 w 1491491"/>
              <a:gd name="connsiteY22" fmla="*/ 24289 h 1947903"/>
              <a:gd name="connsiteX23" fmla="*/ 312168 w 1491491"/>
              <a:gd name="connsiteY23" fmla="*/ 13412 h 1947903"/>
              <a:gd name="connsiteX24" fmla="*/ 334340 w 1491491"/>
              <a:gd name="connsiteY24" fmla="*/ 7074 h 1947903"/>
              <a:gd name="connsiteX25" fmla="*/ 337289 w 1491491"/>
              <a:gd name="connsiteY25" fmla="*/ 6231 h 1947903"/>
              <a:gd name="connsiteX26" fmla="*/ 348593 w 1491491"/>
              <a:gd name="connsiteY26" fmla="*/ 6344 h 1947903"/>
              <a:gd name="connsiteX27" fmla="*/ 367258 w 1491491"/>
              <a:gd name="connsiteY27" fmla="*/ 10511 h 1947903"/>
              <a:gd name="connsiteX28" fmla="*/ 451345 w 1491491"/>
              <a:gd name="connsiteY28" fmla="*/ 4713 h 1947903"/>
              <a:gd name="connsiteX29" fmla="*/ 1028350 w 1491491"/>
              <a:gd name="connsiteY29" fmla="*/ 4713 h 1947903"/>
              <a:gd name="connsiteX30" fmla="*/ 1351278 w 1491491"/>
              <a:gd name="connsiteY30" fmla="*/ 293 h 1947903"/>
              <a:gd name="connsiteX31" fmla="*/ 1372648 w 1491491"/>
              <a:gd name="connsiteY31" fmla="*/ 0 h 1947903"/>
              <a:gd name="connsiteX32" fmla="*/ 1491491 w 1491491"/>
              <a:gd name="connsiteY32" fmla="*/ 359159 h 1947903"/>
              <a:gd name="connsiteX33" fmla="*/ 1343339 w 1491491"/>
              <a:gd name="connsiteY33" fmla="*/ 1081660 h 1947903"/>
              <a:gd name="connsiteX34" fmla="*/ 864935 w 1491491"/>
              <a:gd name="connsiteY34" fmla="*/ 1663221 h 194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91491" h="1947903">
                <a:moveTo>
                  <a:pt x="184559" y="1947903"/>
                </a:moveTo>
                <a:lnTo>
                  <a:pt x="0" y="1924614"/>
                </a:lnTo>
                <a:lnTo>
                  <a:pt x="175" y="1886982"/>
                </a:lnTo>
                <a:lnTo>
                  <a:pt x="249" y="1872868"/>
                </a:lnTo>
                <a:lnTo>
                  <a:pt x="1051" y="1722994"/>
                </a:lnTo>
                <a:lnTo>
                  <a:pt x="1359" y="1668775"/>
                </a:lnTo>
                <a:lnTo>
                  <a:pt x="1822" y="1590556"/>
                </a:lnTo>
                <a:lnTo>
                  <a:pt x="2998" y="1398625"/>
                </a:lnTo>
                <a:lnTo>
                  <a:pt x="3421" y="1331554"/>
                </a:lnTo>
                <a:lnTo>
                  <a:pt x="3837" y="1267341"/>
                </a:lnTo>
                <a:lnTo>
                  <a:pt x="4594" y="1152674"/>
                </a:lnTo>
                <a:lnTo>
                  <a:pt x="4839" y="1115959"/>
                </a:lnTo>
                <a:cubicBezTo>
                  <a:pt x="6427" y="879849"/>
                  <a:pt x="7718" y="703499"/>
                  <a:pt x="7718" y="703499"/>
                </a:cubicBezTo>
                <a:cubicBezTo>
                  <a:pt x="9832" y="419346"/>
                  <a:pt x="-1188" y="452459"/>
                  <a:pt x="8164" y="356562"/>
                </a:cubicBezTo>
                <a:lnTo>
                  <a:pt x="10572" y="333943"/>
                </a:lnTo>
                <a:lnTo>
                  <a:pt x="27406" y="308529"/>
                </a:lnTo>
                <a:cubicBezTo>
                  <a:pt x="36859" y="295089"/>
                  <a:pt x="45981" y="281134"/>
                  <a:pt x="48881" y="270019"/>
                </a:cubicBezTo>
                <a:cubicBezTo>
                  <a:pt x="54679" y="247789"/>
                  <a:pt x="35107" y="243682"/>
                  <a:pt x="38732" y="210578"/>
                </a:cubicBezTo>
                <a:lnTo>
                  <a:pt x="37706" y="205895"/>
                </a:lnTo>
                <a:lnTo>
                  <a:pt x="48493" y="188651"/>
                </a:lnTo>
                <a:cubicBezTo>
                  <a:pt x="64380" y="162978"/>
                  <a:pt x="80207" y="134950"/>
                  <a:pt x="86005" y="109095"/>
                </a:cubicBezTo>
                <a:cubicBezTo>
                  <a:pt x="125149" y="89161"/>
                  <a:pt x="206426" y="54548"/>
                  <a:pt x="264395" y="31556"/>
                </a:cubicBezTo>
                <a:lnTo>
                  <a:pt x="283528" y="24289"/>
                </a:lnTo>
                <a:lnTo>
                  <a:pt x="312168" y="13412"/>
                </a:lnTo>
                <a:lnTo>
                  <a:pt x="334340" y="7074"/>
                </a:lnTo>
                <a:lnTo>
                  <a:pt x="337289" y="6231"/>
                </a:lnTo>
                <a:lnTo>
                  <a:pt x="348593" y="6344"/>
                </a:lnTo>
                <a:cubicBezTo>
                  <a:pt x="353606" y="7853"/>
                  <a:pt x="355660" y="11236"/>
                  <a:pt x="367258" y="10511"/>
                </a:cubicBezTo>
                <a:lnTo>
                  <a:pt x="451345" y="4713"/>
                </a:lnTo>
                <a:lnTo>
                  <a:pt x="1028350" y="4713"/>
                </a:lnTo>
                <a:lnTo>
                  <a:pt x="1351278" y="293"/>
                </a:lnTo>
                <a:lnTo>
                  <a:pt x="1372648" y="0"/>
                </a:lnTo>
                <a:lnTo>
                  <a:pt x="1491491" y="359159"/>
                </a:lnTo>
                <a:lnTo>
                  <a:pt x="1343339" y="1081660"/>
                </a:lnTo>
                <a:lnTo>
                  <a:pt x="864935" y="1663221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02D4DF4-DFF8-4F91-9484-3FB18A5BC20A}"/>
              </a:ext>
            </a:extLst>
          </p:cNvPr>
          <p:cNvSpPr/>
          <p:nvPr/>
        </p:nvSpPr>
        <p:spPr>
          <a:xfrm>
            <a:off x="4143929" y="5306780"/>
            <a:ext cx="796078" cy="941617"/>
          </a:xfrm>
          <a:custGeom>
            <a:avLst/>
            <a:gdLst>
              <a:gd name="connsiteX0" fmla="*/ 1079347 w 1665432"/>
              <a:gd name="connsiteY0" fmla="*/ 1969906 h 1969906"/>
              <a:gd name="connsiteX1" fmla="*/ 1000141 w 1665432"/>
              <a:gd name="connsiteY1" fmla="*/ 1966691 h 1969906"/>
              <a:gd name="connsiteX2" fmla="*/ 899450 w 1665432"/>
              <a:gd name="connsiteY2" fmla="*/ 1961572 h 1969906"/>
              <a:gd name="connsiteX3" fmla="*/ 874047 w 1665432"/>
              <a:gd name="connsiteY3" fmla="*/ 1960879 h 1969906"/>
              <a:gd name="connsiteX4" fmla="*/ 850200 w 1665432"/>
              <a:gd name="connsiteY4" fmla="*/ 1950033 h 1969906"/>
              <a:gd name="connsiteX5" fmla="*/ 838168 w 1665432"/>
              <a:gd name="connsiteY5" fmla="*/ 1944560 h 1969906"/>
              <a:gd name="connsiteX6" fmla="*/ 798515 w 1665432"/>
              <a:gd name="connsiteY6" fmla="*/ 1927933 h 1969906"/>
              <a:gd name="connsiteX7" fmla="*/ 754605 w 1665432"/>
              <a:gd name="connsiteY7" fmla="*/ 1909519 h 1969906"/>
              <a:gd name="connsiteX8" fmla="*/ 660186 w 1665432"/>
              <a:gd name="connsiteY8" fmla="*/ 1874223 h 1969906"/>
              <a:gd name="connsiteX9" fmla="*/ 561601 w 1665432"/>
              <a:gd name="connsiteY9" fmla="*/ 1958310 h 1969906"/>
              <a:gd name="connsiteX10" fmla="*/ 559523 w 1665432"/>
              <a:gd name="connsiteY10" fmla="*/ 1959039 h 1969906"/>
              <a:gd name="connsiteX11" fmla="*/ 552550 w 1665432"/>
              <a:gd name="connsiteY11" fmla="*/ 1959261 h 1969906"/>
              <a:gd name="connsiteX12" fmla="*/ 525621 w 1665432"/>
              <a:gd name="connsiteY12" fmla="*/ 1960784 h 1969906"/>
              <a:gd name="connsiteX13" fmla="*/ 515209 w 1665432"/>
              <a:gd name="connsiteY13" fmla="*/ 1958310 h 1969906"/>
              <a:gd name="connsiteX14" fmla="*/ 508721 w 1665432"/>
              <a:gd name="connsiteY14" fmla="*/ 1961739 h 1969906"/>
              <a:gd name="connsiteX15" fmla="*/ 474309 w 1665432"/>
              <a:gd name="connsiteY15" fmla="*/ 1963685 h 1969906"/>
              <a:gd name="connsiteX16" fmla="*/ 468558 w 1665432"/>
              <a:gd name="connsiteY16" fmla="*/ 1955946 h 1969906"/>
              <a:gd name="connsiteX17" fmla="*/ 456630 w 1665432"/>
              <a:gd name="connsiteY17" fmla="*/ 1939894 h 1969906"/>
              <a:gd name="connsiteX18" fmla="*/ 388791 w 1665432"/>
              <a:gd name="connsiteY18" fmla="*/ 1843877 h 1969906"/>
              <a:gd name="connsiteX19" fmla="*/ 373529 w 1665432"/>
              <a:gd name="connsiteY19" fmla="*/ 1823286 h 1969906"/>
              <a:gd name="connsiteX20" fmla="*/ 351488 w 1665432"/>
              <a:gd name="connsiteY20" fmla="*/ 1793547 h 1969906"/>
              <a:gd name="connsiteX21" fmla="*/ 315143 w 1665432"/>
              <a:gd name="connsiteY21" fmla="*/ 1749543 h 1969906"/>
              <a:gd name="connsiteX22" fmla="*/ 211303 w 1665432"/>
              <a:gd name="connsiteY22" fmla="*/ 1650597 h 1969906"/>
              <a:gd name="connsiteX23" fmla="*/ 189652 w 1665432"/>
              <a:gd name="connsiteY23" fmla="*/ 1632048 h 1969906"/>
              <a:gd name="connsiteX24" fmla="*/ 159588 w 1665432"/>
              <a:gd name="connsiteY24" fmla="*/ 1606290 h 1969906"/>
              <a:gd name="connsiteX25" fmla="*/ 115075 w 1665432"/>
              <a:gd name="connsiteY25" fmla="*/ 1566874 h 1969906"/>
              <a:gd name="connsiteX26" fmla="*/ 76465 w 1665432"/>
              <a:gd name="connsiteY26" fmla="*/ 1531426 h 1969906"/>
              <a:gd name="connsiteX27" fmla="*/ 42042 w 1665432"/>
              <a:gd name="connsiteY27" fmla="*/ 1499822 h 1969906"/>
              <a:gd name="connsiteX28" fmla="*/ 15788 w 1665432"/>
              <a:gd name="connsiteY28" fmla="*/ 1474179 h 1969906"/>
              <a:gd name="connsiteX29" fmla="*/ 1993 w 1665432"/>
              <a:gd name="connsiteY29" fmla="*/ 1456691 h 1969906"/>
              <a:gd name="connsiteX30" fmla="*/ 0 w 1665432"/>
              <a:gd name="connsiteY30" fmla="*/ 1434039 h 1969906"/>
              <a:gd name="connsiteX31" fmla="*/ 4893 w 1665432"/>
              <a:gd name="connsiteY31" fmla="*/ 1413199 h 1969906"/>
              <a:gd name="connsiteX32" fmla="*/ 4909 w 1665432"/>
              <a:gd name="connsiteY32" fmla="*/ 1352915 h 1969906"/>
              <a:gd name="connsiteX33" fmla="*/ 4947 w 1665432"/>
              <a:gd name="connsiteY33" fmla="*/ 1332591 h 1969906"/>
              <a:gd name="connsiteX34" fmla="*/ 5095 w 1665432"/>
              <a:gd name="connsiteY34" fmla="*/ 1274275 h 1969906"/>
              <a:gd name="connsiteX35" fmla="*/ 5166 w 1665432"/>
              <a:gd name="connsiteY35" fmla="*/ 1251090 h 1969906"/>
              <a:gd name="connsiteX36" fmla="*/ 5516 w 1665432"/>
              <a:gd name="connsiteY36" fmla="*/ 1159680 h 1969906"/>
              <a:gd name="connsiteX37" fmla="*/ 5523 w 1665432"/>
              <a:gd name="connsiteY37" fmla="*/ 1158195 h 1969906"/>
              <a:gd name="connsiteX38" fmla="*/ 6269 w 1665432"/>
              <a:gd name="connsiteY38" fmla="*/ 1003195 h 1969906"/>
              <a:gd name="connsiteX39" fmla="*/ 6493 w 1665432"/>
              <a:gd name="connsiteY39" fmla="*/ 960548 h 1969906"/>
              <a:gd name="connsiteX40" fmla="*/ 7413 w 1665432"/>
              <a:gd name="connsiteY40" fmla="*/ 795259 h 1969906"/>
              <a:gd name="connsiteX41" fmla="*/ 7433 w 1665432"/>
              <a:gd name="connsiteY41" fmla="*/ 791768 h 1969906"/>
              <a:gd name="connsiteX42" fmla="*/ 8929 w 1665432"/>
              <a:gd name="connsiteY42" fmla="*/ 547561 h 1969906"/>
              <a:gd name="connsiteX43" fmla="*/ 9825 w 1665432"/>
              <a:gd name="connsiteY43" fmla="*/ 407994 h 1969906"/>
              <a:gd name="connsiteX44" fmla="*/ 9897 w 1665432"/>
              <a:gd name="connsiteY44" fmla="*/ 396908 h 1969906"/>
              <a:gd name="connsiteX45" fmla="*/ 10006 w 1665432"/>
              <a:gd name="connsiteY45" fmla="*/ 380525 h 1969906"/>
              <a:gd name="connsiteX46" fmla="*/ 10942 w 1665432"/>
              <a:gd name="connsiteY46" fmla="*/ 240465 h 1969906"/>
              <a:gd name="connsiteX47" fmla="*/ 11463 w 1665432"/>
              <a:gd name="connsiteY47" fmla="*/ 163853 h 1969906"/>
              <a:gd name="connsiteX48" fmla="*/ 11485 w 1665432"/>
              <a:gd name="connsiteY48" fmla="*/ 160583 h 1969906"/>
              <a:gd name="connsiteX49" fmla="*/ 12164 w 1665432"/>
              <a:gd name="connsiteY49" fmla="*/ 62540 h 1969906"/>
              <a:gd name="connsiteX50" fmla="*/ 12195 w 1665432"/>
              <a:gd name="connsiteY50" fmla="*/ 58221 h 1969906"/>
              <a:gd name="connsiteX51" fmla="*/ 135919 w 1665432"/>
              <a:gd name="connsiteY51" fmla="*/ 0 h 1969906"/>
              <a:gd name="connsiteX52" fmla="*/ 901292 w 1665432"/>
              <a:gd name="connsiteY52" fmla="*/ 57768 h 1969906"/>
              <a:gd name="connsiteX53" fmla="*/ 1461172 w 1665432"/>
              <a:gd name="connsiteY53" fmla="*/ 518337 h 1969906"/>
              <a:gd name="connsiteX54" fmla="*/ 1665432 w 1665432"/>
              <a:gd name="connsiteY54" fmla="*/ 1258209 h 1969906"/>
              <a:gd name="connsiteX55" fmla="*/ 1490182 w 1665432"/>
              <a:gd name="connsiteY55" fmla="*/ 1956794 h 1969906"/>
              <a:gd name="connsiteX56" fmla="*/ 1390868 w 1665432"/>
              <a:gd name="connsiteY56" fmla="*/ 1955410 h 1969906"/>
              <a:gd name="connsiteX57" fmla="*/ 1139333 w 1665432"/>
              <a:gd name="connsiteY57" fmla="*/ 1966646 h 19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65432" h="1969906">
                <a:moveTo>
                  <a:pt x="1079347" y="1969906"/>
                </a:moveTo>
                <a:lnTo>
                  <a:pt x="1000141" y="1966691"/>
                </a:lnTo>
                <a:cubicBezTo>
                  <a:pt x="969598" y="1965166"/>
                  <a:pt x="935483" y="1963323"/>
                  <a:pt x="899450" y="1961572"/>
                </a:cubicBezTo>
                <a:lnTo>
                  <a:pt x="874047" y="1960879"/>
                </a:lnTo>
                <a:lnTo>
                  <a:pt x="850200" y="1950033"/>
                </a:lnTo>
                <a:lnTo>
                  <a:pt x="838168" y="1944560"/>
                </a:lnTo>
                <a:lnTo>
                  <a:pt x="798515" y="1927933"/>
                </a:lnTo>
                <a:lnTo>
                  <a:pt x="754605" y="1909519"/>
                </a:lnTo>
                <a:cubicBezTo>
                  <a:pt x="727056" y="1898688"/>
                  <a:pt x="697698" y="1887815"/>
                  <a:pt x="660186" y="1874223"/>
                </a:cubicBezTo>
                <a:cubicBezTo>
                  <a:pt x="610894" y="1897421"/>
                  <a:pt x="585765" y="1944295"/>
                  <a:pt x="561601" y="1958310"/>
                </a:cubicBezTo>
                <a:lnTo>
                  <a:pt x="559523" y="1959039"/>
                </a:lnTo>
                <a:lnTo>
                  <a:pt x="552550" y="1959261"/>
                </a:lnTo>
                <a:lnTo>
                  <a:pt x="525621" y="1960784"/>
                </a:lnTo>
                <a:lnTo>
                  <a:pt x="515209" y="1958310"/>
                </a:lnTo>
                <a:lnTo>
                  <a:pt x="508721" y="1961739"/>
                </a:lnTo>
                <a:lnTo>
                  <a:pt x="474309" y="1963685"/>
                </a:lnTo>
                <a:lnTo>
                  <a:pt x="468558" y="1955946"/>
                </a:lnTo>
                <a:lnTo>
                  <a:pt x="456630" y="1939894"/>
                </a:lnTo>
                <a:cubicBezTo>
                  <a:pt x="437126" y="1912858"/>
                  <a:pt x="413443" y="1878227"/>
                  <a:pt x="388791" y="1843877"/>
                </a:cubicBezTo>
                <a:lnTo>
                  <a:pt x="373529" y="1823286"/>
                </a:lnTo>
                <a:lnTo>
                  <a:pt x="351488" y="1793547"/>
                </a:lnTo>
                <a:cubicBezTo>
                  <a:pt x="339080" y="1777496"/>
                  <a:pt x="326831" y="1762500"/>
                  <a:pt x="315143" y="1749543"/>
                </a:cubicBezTo>
                <a:cubicBezTo>
                  <a:pt x="283972" y="1714991"/>
                  <a:pt x="247003" y="1681526"/>
                  <a:pt x="211303" y="1650597"/>
                </a:cubicBezTo>
                <a:lnTo>
                  <a:pt x="189652" y="1632048"/>
                </a:lnTo>
                <a:lnTo>
                  <a:pt x="159588" y="1606290"/>
                </a:lnTo>
                <a:cubicBezTo>
                  <a:pt x="143255" y="1592275"/>
                  <a:pt x="128123" y="1579076"/>
                  <a:pt x="115075" y="1566874"/>
                </a:cubicBezTo>
                <a:lnTo>
                  <a:pt x="76465" y="1531426"/>
                </a:lnTo>
                <a:lnTo>
                  <a:pt x="42042" y="1499822"/>
                </a:lnTo>
                <a:cubicBezTo>
                  <a:pt x="31683" y="1490157"/>
                  <a:pt x="22697" y="1481488"/>
                  <a:pt x="15788" y="1474179"/>
                </a:cubicBezTo>
                <a:lnTo>
                  <a:pt x="1993" y="1456691"/>
                </a:lnTo>
                <a:lnTo>
                  <a:pt x="0" y="1434039"/>
                </a:lnTo>
                <a:cubicBezTo>
                  <a:pt x="1631" y="1427093"/>
                  <a:pt x="4410" y="1420448"/>
                  <a:pt x="4893" y="1413199"/>
                </a:cubicBezTo>
                <a:lnTo>
                  <a:pt x="4909" y="1352915"/>
                </a:lnTo>
                <a:lnTo>
                  <a:pt x="4947" y="1332591"/>
                </a:lnTo>
                <a:lnTo>
                  <a:pt x="5095" y="1274275"/>
                </a:lnTo>
                <a:lnTo>
                  <a:pt x="5166" y="1251090"/>
                </a:lnTo>
                <a:lnTo>
                  <a:pt x="5516" y="1159680"/>
                </a:lnTo>
                <a:lnTo>
                  <a:pt x="5523" y="1158195"/>
                </a:lnTo>
                <a:lnTo>
                  <a:pt x="6269" y="1003195"/>
                </a:lnTo>
                <a:lnTo>
                  <a:pt x="6493" y="960548"/>
                </a:lnTo>
                <a:lnTo>
                  <a:pt x="7413" y="795259"/>
                </a:lnTo>
                <a:lnTo>
                  <a:pt x="7433" y="791768"/>
                </a:lnTo>
                <a:lnTo>
                  <a:pt x="8929" y="547561"/>
                </a:lnTo>
                <a:lnTo>
                  <a:pt x="9825" y="407994"/>
                </a:lnTo>
                <a:lnTo>
                  <a:pt x="9897" y="396908"/>
                </a:lnTo>
                <a:lnTo>
                  <a:pt x="10006" y="380525"/>
                </a:lnTo>
                <a:lnTo>
                  <a:pt x="10942" y="240465"/>
                </a:lnTo>
                <a:lnTo>
                  <a:pt x="11463" y="163853"/>
                </a:lnTo>
                <a:lnTo>
                  <a:pt x="11485" y="160583"/>
                </a:lnTo>
                <a:lnTo>
                  <a:pt x="12164" y="62540"/>
                </a:lnTo>
                <a:lnTo>
                  <a:pt x="12195" y="58221"/>
                </a:lnTo>
                <a:lnTo>
                  <a:pt x="135919" y="0"/>
                </a:lnTo>
                <a:lnTo>
                  <a:pt x="901292" y="57768"/>
                </a:lnTo>
                <a:lnTo>
                  <a:pt x="1461172" y="518337"/>
                </a:lnTo>
                <a:lnTo>
                  <a:pt x="1665432" y="1258209"/>
                </a:lnTo>
                <a:lnTo>
                  <a:pt x="1490182" y="1956794"/>
                </a:lnTo>
                <a:lnTo>
                  <a:pt x="1390868" y="1955410"/>
                </a:lnTo>
                <a:cubicBezTo>
                  <a:pt x="1316688" y="1955894"/>
                  <a:pt x="1226440" y="1961451"/>
                  <a:pt x="1139333" y="1966646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E155CC5-3B09-46C3-842C-A62A26D0A983}"/>
              </a:ext>
            </a:extLst>
          </p:cNvPr>
          <p:cNvSpPr/>
          <p:nvPr/>
        </p:nvSpPr>
        <p:spPr>
          <a:xfrm>
            <a:off x="5318290" y="5329138"/>
            <a:ext cx="1166961" cy="919260"/>
          </a:xfrm>
          <a:custGeom>
            <a:avLst/>
            <a:gdLst>
              <a:gd name="connsiteX0" fmla="*/ 1611729 w 2751774"/>
              <a:gd name="connsiteY0" fmla="*/ 2167678 h 2167678"/>
              <a:gd name="connsiteX1" fmla="*/ 1573634 w 2751774"/>
              <a:gd name="connsiteY1" fmla="*/ 2163510 h 2167678"/>
              <a:gd name="connsiteX2" fmla="*/ 1457653 w 2751774"/>
              <a:gd name="connsiteY2" fmla="*/ 2166410 h 2167678"/>
              <a:gd name="connsiteX3" fmla="*/ 1051718 w 2751774"/>
              <a:gd name="connsiteY3" fmla="*/ 2151912 h 2167678"/>
              <a:gd name="connsiteX4" fmla="*/ 800184 w 2751774"/>
              <a:gd name="connsiteY4" fmla="*/ 2163148 h 2167678"/>
              <a:gd name="connsiteX5" fmla="*/ 740198 w 2751774"/>
              <a:gd name="connsiteY5" fmla="*/ 2166408 h 2167678"/>
              <a:gd name="connsiteX6" fmla="*/ 660992 w 2751774"/>
              <a:gd name="connsiteY6" fmla="*/ 2163194 h 2167678"/>
              <a:gd name="connsiteX7" fmla="*/ 560301 w 2751774"/>
              <a:gd name="connsiteY7" fmla="*/ 2158075 h 2167678"/>
              <a:gd name="connsiteX8" fmla="*/ 534898 w 2751774"/>
              <a:gd name="connsiteY8" fmla="*/ 2157382 h 2167678"/>
              <a:gd name="connsiteX9" fmla="*/ 499019 w 2751774"/>
              <a:gd name="connsiteY9" fmla="*/ 2141063 h 2167678"/>
              <a:gd name="connsiteX10" fmla="*/ 321037 w 2751774"/>
              <a:gd name="connsiteY10" fmla="*/ 2070725 h 2167678"/>
              <a:gd name="connsiteX11" fmla="*/ 262321 w 2751774"/>
              <a:gd name="connsiteY11" fmla="*/ 2116213 h 2167678"/>
              <a:gd name="connsiteX12" fmla="*/ 250394 w 2751774"/>
              <a:gd name="connsiteY12" fmla="*/ 2129045 h 2167678"/>
              <a:gd name="connsiteX13" fmla="*/ 0 w 2751774"/>
              <a:gd name="connsiteY13" fmla="*/ 1485815 h 2167678"/>
              <a:gd name="connsiteX14" fmla="*/ 107485 w 2751774"/>
              <a:gd name="connsiteY14" fmla="*/ 784565 h 2167678"/>
              <a:gd name="connsiteX15" fmla="*/ 554895 w 2751774"/>
              <a:gd name="connsiteY15" fmla="*/ 240681 h 2167678"/>
              <a:gd name="connsiteX16" fmla="*/ 1222261 w 2751774"/>
              <a:gd name="connsiteY16" fmla="*/ 0 h 2167678"/>
              <a:gd name="connsiteX17" fmla="*/ 1930782 w 2751774"/>
              <a:gd name="connsiteY17" fmla="*/ 126878 h 2167678"/>
              <a:gd name="connsiteX18" fmla="*/ 2490662 w 2751774"/>
              <a:gd name="connsiteY18" fmla="*/ 587447 h 2167678"/>
              <a:gd name="connsiteX19" fmla="*/ 2751774 w 2751774"/>
              <a:gd name="connsiteY19" fmla="*/ 1258209 h 2167678"/>
              <a:gd name="connsiteX20" fmla="*/ 2644289 w 2751774"/>
              <a:gd name="connsiteY20" fmla="*/ 1959459 h 2167678"/>
              <a:gd name="connsiteX21" fmla="*/ 2474442 w 2751774"/>
              <a:gd name="connsiteY21" fmla="*/ 2165929 h 2167678"/>
              <a:gd name="connsiteX22" fmla="*/ 2423273 w 2751774"/>
              <a:gd name="connsiteY22" fmla="*/ 2163148 h 2167678"/>
              <a:gd name="connsiteX23" fmla="*/ 2171739 w 2751774"/>
              <a:gd name="connsiteY23" fmla="*/ 2151913 h 2167678"/>
              <a:gd name="connsiteX24" fmla="*/ 1765806 w 2751774"/>
              <a:gd name="connsiteY24" fmla="*/ 2166411 h 2167678"/>
              <a:gd name="connsiteX25" fmla="*/ 1649824 w 2751774"/>
              <a:gd name="connsiteY25" fmla="*/ 2163510 h 216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51774" h="2167678">
                <a:moveTo>
                  <a:pt x="1611729" y="2167678"/>
                </a:moveTo>
                <a:lnTo>
                  <a:pt x="1573634" y="2163510"/>
                </a:lnTo>
                <a:cubicBezTo>
                  <a:pt x="1521925" y="2159644"/>
                  <a:pt x="1544638" y="2168344"/>
                  <a:pt x="1457653" y="2166410"/>
                </a:cubicBezTo>
                <a:cubicBezTo>
                  <a:pt x="1370666" y="2164478"/>
                  <a:pt x="1200077" y="2150947"/>
                  <a:pt x="1051718" y="2151912"/>
                </a:cubicBezTo>
                <a:cubicBezTo>
                  <a:pt x="977539" y="2152396"/>
                  <a:pt x="887291" y="2157953"/>
                  <a:pt x="800184" y="2163148"/>
                </a:cubicBezTo>
                <a:lnTo>
                  <a:pt x="740198" y="2166408"/>
                </a:lnTo>
                <a:lnTo>
                  <a:pt x="660992" y="2163194"/>
                </a:lnTo>
                <a:cubicBezTo>
                  <a:pt x="630449" y="2161668"/>
                  <a:pt x="596334" y="2159826"/>
                  <a:pt x="560301" y="2158075"/>
                </a:cubicBezTo>
                <a:lnTo>
                  <a:pt x="534898" y="2157382"/>
                </a:lnTo>
                <a:lnTo>
                  <a:pt x="499019" y="2141063"/>
                </a:lnTo>
                <a:cubicBezTo>
                  <a:pt x="438468" y="2114218"/>
                  <a:pt x="396062" y="2097910"/>
                  <a:pt x="321037" y="2070725"/>
                </a:cubicBezTo>
                <a:cubicBezTo>
                  <a:pt x="296391" y="2082324"/>
                  <a:pt x="277786" y="2099842"/>
                  <a:pt x="262321" y="2116213"/>
                </a:cubicBezTo>
                <a:lnTo>
                  <a:pt x="250394" y="2129045"/>
                </a:lnTo>
                <a:lnTo>
                  <a:pt x="0" y="1485815"/>
                </a:lnTo>
                <a:lnTo>
                  <a:pt x="107485" y="784565"/>
                </a:lnTo>
                <a:lnTo>
                  <a:pt x="554895" y="240681"/>
                </a:lnTo>
                <a:lnTo>
                  <a:pt x="1222261" y="0"/>
                </a:lnTo>
                <a:lnTo>
                  <a:pt x="1930782" y="126878"/>
                </a:lnTo>
                <a:lnTo>
                  <a:pt x="2490662" y="587447"/>
                </a:lnTo>
                <a:lnTo>
                  <a:pt x="2751774" y="1258209"/>
                </a:lnTo>
                <a:lnTo>
                  <a:pt x="2644289" y="1959459"/>
                </a:lnTo>
                <a:lnTo>
                  <a:pt x="2474442" y="2165929"/>
                </a:lnTo>
                <a:lnTo>
                  <a:pt x="2423273" y="2163148"/>
                </a:lnTo>
                <a:cubicBezTo>
                  <a:pt x="2336166" y="2157953"/>
                  <a:pt x="2245919" y="2152396"/>
                  <a:pt x="2171739" y="2151913"/>
                </a:cubicBezTo>
                <a:cubicBezTo>
                  <a:pt x="2023381" y="2150947"/>
                  <a:pt x="1852791" y="2164477"/>
                  <a:pt x="1765806" y="2166411"/>
                </a:cubicBezTo>
                <a:cubicBezTo>
                  <a:pt x="1678819" y="2168343"/>
                  <a:pt x="1701532" y="2159645"/>
                  <a:pt x="1649824" y="2163510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56E8853-1EF7-4E97-97A7-0D23CA666609}"/>
              </a:ext>
            </a:extLst>
          </p:cNvPr>
          <p:cNvSpPr/>
          <p:nvPr/>
        </p:nvSpPr>
        <p:spPr>
          <a:xfrm>
            <a:off x="6473882" y="5329139"/>
            <a:ext cx="1143751" cy="919258"/>
          </a:xfrm>
          <a:custGeom>
            <a:avLst/>
            <a:gdLst>
              <a:gd name="connsiteX0" fmla="*/ 972008 w 2052550"/>
              <a:gd name="connsiteY0" fmla="*/ 1936116 h 1936116"/>
              <a:gd name="connsiteX1" fmla="*/ 912022 w 2052550"/>
              <a:gd name="connsiteY1" fmla="*/ 1932856 h 1936116"/>
              <a:gd name="connsiteX2" fmla="*/ 660488 w 2052550"/>
              <a:gd name="connsiteY2" fmla="*/ 1921621 h 1936116"/>
              <a:gd name="connsiteX3" fmla="*/ 434506 w 2052550"/>
              <a:gd name="connsiteY3" fmla="*/ 1927782 h 1936116"/>
              <a:gd name="connsiteX4" fmla="*/ 379259 w 2052550"/>
              <a:gd name="connsiteY4" fmla="*/ 1930591 h 1936116"/>
              <a:gd name="connsiteX5" fmla="*/ 298343 w 2052550"/>
              <a:gd name="connsiteY5" fmla="*/ 1864027 h 1936116"/>
              <a:gd name="connsiteX6" fmla="*/ 0 w 2052550"/>
              <a:gd name="connsiteY6" fmla="*/ 1238526 h 1936116"/>
              <a:gd name="connsiteX7" fmla="*/ 43005 w 2052550"/>
              <a:gd name="connsiteY7" fmla="*/ 615660 h 1936116"/>
              <a:gd name="connsiteX8" fmla="*/ 415951 w 2052550"/>
              <a:gd name="connsiteY8" fmla="*/ 162296 h 1936116"/>
              <a:gd name="connsiteX9" fmla="*/ 1018836 w 2052550"/>
              <a:gd name="connsiteY9" fmla="*/ 0 h 1936116"/>
              <a:gd name="connsiteX10" fmla="*/ 1690126 w 2052550"/>
              <a:gd name="connsiteY10" fmla="*/ 172137 h 1936116"/>
              <a:gd name="connsiteX11" fmla="*/ 2042097 w 2052550"/>
              <a:gd name="connsiteY11" fmla="*/ 461676 h 1936116"/>
              <a:gd name="connsiteX12" fmla="*/ 2042295 w 2052550"/>
              <a:gd name="connsiteY12" fmla="*/ 492334 h 1936116"/>
              <a:gd name="connsiteX13" fmla="*/ 2046464 w 2052550"/>
              <a:gd name="connsiteY13" fmla="*/ 1379409 h 1936116"/>
              <a:gd name="connsiteX14" fmla="*/ 2049364 w 2052550"/>
              <a:gd name="connsiteY14" fmla="*/ 1422902 h 1936116"/>
              <a:gd name="connsiteX15" fmla="*/ 1936281 w 2052550"/>
              <a:gd name="connsiteY15" fmla="*/ 1533084 h 1936116"/>
              <a:gd name="connsiteX16" fmla="*/ 1736214 w 2052550"/>
              <a:gd name="connsiteY16" fmla="*/ 1715753 h 1936116"/>
              <a:gd name="connsiteX17" fmla="*/ 1594726 w 2052550"/>
              <a:gd name="connsiteY17" fmla="*/ 1906104 h 1936116"/>
              <a:gd name="connsiteX18" fmla="*/ 1577047 w 2052550"/>
              <a:gd name="connsiteY18" fmla="*/ 1929895 h 1936116"/>
              <a:gd name="connsiteX19" fmla="*/ 1545328 w 2052550"/>
              <a:gd name="connsiteY19" fmla="*/ 1928102 h 1936116"/>
              <a:gd name="connsiteX20" fmla="*/ 1542635 w 2052550"/>
              <a:gd name="connsiteY20" fmla="*/ 1927949 h 1936116"/>
              <a:gd name="connsiteX21" fmla="*/ 1536146 w 2052550"/>
              <a:gd name="connsiteY21" fmla="*/ 1924520 h 1936116"/>
              <a:gd name="connsiteX22" fmla="*/ 1536146 w 2052550"/>
              <a:gd name="connsiteY22" fmla="*/ 1924521 h 1936116"/>
              <a:gd name="connsiteX23" fmla="*/ 1536145 w 2052550"/>
              <a:gd name="connsiteY23" fmla="*/ 1924520 h 1936116"/>
              <a:gd name="connsiteX24" fmla="*/ 1525734 w 2052550"/>
              <a:gd name="connsiteY24" fmla="*/ 1926993 h 1936116"/>
              <a:gd name="connsiteX25" fmla="*/ 1498806 w 2052550"/>
              <a:gd name="connsiteY25" fmla="*/ 1925471 h 1936116"/>
              <a:gd name="connsiteX26" fmla="*/ 1491832 w 2052550"/>
              <a:gd name="connsiteY26" fmla="*/ 1925249 h 1936116"/>
              <a:gd name="connsiteX27" fmla="*/ 1489754 w 2052550"/>
              <a:gd name="connsiteY27" fmla="*/ 1924520 h 1936116"/>
              <a:gd name="connsiteX28" fmla="*/ 1476914 w 2052550"/>
              <a:gd name="connsiteY28" fmla="*/ 1913660 h 1936116"/>
              <a:gd name="connsiteX29" fmla="*/ 1471088 w 2052550"/>
              <a:gd name="connsiteY29" fmla="*/ 1908732 h 1936116"/>
              <a:gd name="connsiteX30" fmla="*/ 1423971 w 2052550"/>
              <a:gd name="connsiteY30" fmla="*/ 1861388 h 1936116"/>
              <a:gd name="connsiteX31" fmla="*/ 1410364 w 2052550"/>
              <a:gd name="connsiteY31" fmla="*/ 1852695 h 1936116"/>
              <a:gd name="connsiteX32" fmla="*/ 1391170 w 2052550"/>
              <a:gd name="connsiteY32" fmla="*/ 1840433 h 1936116"/>
              <a:gd name="connsiteX33" fmla="*/ 1213188 w 2052550"/>
              <a:gd name="connsiteY33" fmla="*/ 1910770 h 1936116"/>
              <a:gd name="connsiteX34" fmla="*/ 1177309 w 2052550"/>
              <a:gd name="connsiteY34" fmla="*/ 1927089 h 1936116"/>
              <a:gd name="connsiteX35" fmla="*/ 1151905 w 2052550"/>
              <a:gd name="connsiteY35" fmla="*/ 1927782 h 1936116"/>
              <a:gd name="connsiteX36" fmla="*/ 1078040 w 2052550"/>
              <a:gd name="connsiteY36" fmla="*/ 1931538 h 1936116"/>
              <a:gd name="connsiteX37" fmla="*/ 1051215 w 2052550"/>
              <a:gd name="connsiteY37" fmla="*/ 1932901 h 1936116"/>
              <a:gd name="connsiteX38" fmla="*/ 1017603 w 2052550"/>
              <a:gd name="connsiteY38" fmla="*/ 1934266 h 193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52550" h="1936116">
                <a:moveTo>
                  <a:pt x="972008" y="1936116"/>
                </a:moveTo>
                <a:lnTo>
                  <a:pt x="912022" y="1932856"/>
                </a:lnTo>
                <a:cubicBezTo>
                  <a:pt x="824915" y="1927661"/>
                  <a:pt x="734667" y="1922104"/>
                  <a:pt x="660488" y="1921621"/>
                </a:cubicBezTo>
                <a:cubicBezTo>
                  <a:pt x="586309" y="1921137"/>
                  <a:pt x="506572" y="1924279"/>
                  <a:pt x="434506" y="1927782"/>
                </a:cubicBezTo>
                <a:lnTo>
                  <a:pt x="379259" y="1930591"/>
                </a:lnTo>
                <a:lnTo>
                  <a:pt x="298343" y="1864027"/>
                </a:lnTo>
                <a:lnTo>
                  <a:pt x="0" y="1238526"/>
                </a:lnTo>
                <a:lnTo>
                  <a:pt x="43005" y="615660"/>
                </a:lnTo>
                <a:lnTo>
                  <a:pt x="415951" y="162296"/>
                </a:lnTo>
                <a:lnTo>
                  <a:pt x="1018836" y="0"/>
                </a:lnTo>
                <a:lnTo>
                  <a:pt x="1690126" y="172137"/>
                </a:lnTo>
                <a:lnTo>
                  <a:pt x="2042097" y="461676"/>
                </a:lnTo>
                <a:lnTo>
                  <a:pt x="2042295" y="492334"/>
                </a:lnTo>
                <a:cubicBezTo>
                  <a:pt x="2044530" y="842996"/>
                  <a:pt x="2046705" y="1230808"/>
                  <a:pt x="2046464" y="1379409"/>
                </a:cubicBezTo>
                <a:cubicBezTo>
                  <a:pt x="2047430" y="1393906"/>
                  <a:pt x="2057578" y="1405987"/>
                  <a:pt x="2049364" y="1422902"/>
                </a:cubicBezTo>
                <a:cubicBezTo>
                  <a:pt x="2041148" y="1439816"/>
                  <a:pt x="1988472" y="1484275"/>
                  <a:pt x="1936281" y="1533084"/>
                </a:cubicBezTo>
                <a:cubicBezTo>
                  <a:pt x="1884090" y="1581894"/>
                  <a:pt x="1798553" y="1646648"/>
                  <a:pt x="1736214" y="1715753"/>
                </a:cubicBezTo>
                <a:cubicBezTo>
                  <a:pt x="1689460" y="1767582"/>
                  <a:pt x="1633735" y="1852031"/>
                  <a:pt x="1594726" y="1906104"/>
                </a:cubicBezTo>
                <a:lnTo>
                  <a:pt x="1577047" y="1929895"/>
                </a:lnTo>
                <a:lnTo>
                  <a:pt x="1545328" y="1928102"/>
                </a:lnTo>
                <a:lnTo>
                  <a:pt x="1542635" y="1927949"/>
                </a:lnTo>
                <a:lnTo>
                  <a:pt x="1536146" y="1924520"/>
                </a:lnTo>
                <a:lnTo>
                  <a:pt x="1536146" y="1924521"/>
                </a:lnTo>
                <a:lnTo>
                  <a:pt x="1536145" y="1924520"/>
                </a:lnTo>
                <a:lnTo>
                  <a:pt x="1525734" y="1926993"/>
                </a:lnTo>
                <a:lnTo>
                  <a:pt x="1498806" y="1925471"/>
                </a:lnTo>
                <a:lnTo>
                  <a:pt x="1491832" y="1925249"/>
                </a:lnTo>
                <a:lnTo>
                  <a:pt x="1489754" y="1924520"/>
                </a:lnTo>
                <a:lnTo>
                  <a:pt x="1476914" y="1913660"/>
                </a:lnTo>
                <a:lnTo>
                  <a:pt x="1471088" y="1908732"/>
                </a:lnTo>
                <a:cubicBezTo>
                  <a:pt x="1458040" y="1895276"/>
                  <a:pt x="1443301" y="1877139"/>
                  <a:pt x="1423971" y="1861388"/>
                </a:cubicBezTo>
                <a:lnTo>
                  <a:pt x="1410364" y="1852695"/>
                </a:lnTo>
                <a:lnTo>
                  <a:pt x="1391170" y="1840433"/>
                </a:lnTo>
                <a:cubicBezTo>
                  <a:pt x="1316145" y="1867617"/>
                  <a:pt x="1273739" y="1883926"/>
                  <a:pt x="1213188" y="1910770"/>
                </a:cubicBezTo>
                <a:lnTo>
                  <a:pt x="1177309" y="1927089"/>
                </a:lnTo>
                <a:lnTo>
                  <a:pt x="1151905" y="1927782"/>
                </a:lnTo>
                <a:lnTo>
                  <a:pt x="1078040" y="1931538"/>
                </a:lnTo>
                <a:lnTo>
                  <a:pt x="1051215" y="1932901"/>
                </a:lnTo>
                <a:lnTo>
                  <a:pt x="1017603" y="1934266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1FE106AD-054C-44B2-BE1F-80E774607988}"/>
              </a:ext>
            </a:extLst>
          </p:cNvPr>
          <p:cNvSpPr/>
          <p:nvPr/>
        </p:nvSpPr>
        <p:spPr>
          <a:xfrm>
            <a:off x="7155319" y="5329142"/>
            <a:ext cx="883568" cy="919256"/>
          </a:xfrm>
          <a:custGeom>
            <a:avLst/>
            <a:gdLst>
              <a:gd name="connsiteX0" fmla="*/ 1453959 w 1835384"/>
              <a:gd name="connsiteY0" fmla="*/ 1909516 h 1909516"/>
              <a:gd name="connsiteX1" fmla="*/ 753889 w 1835384"/>
              <a:gd name="connsiteY1" fmla="*/ 1821178 h 1909516"/>
              <a:gd name="connsiteX2" fmla="*/ 221665 w 1835384"/>
              <a:gd name="connsiteY2" fmla="*/ 1383360 h 1909516"/>
              <a:gd name="connsiteX3" fmla="*/ 0 w 1835384"/>
              <a:gd name="connsiteY3" fmla="*/ 713460 h 1909516"/>
              <a:gd name="connsiteX4" fmla="*/ 146298 w 1835384"/>
              <a:gd name="connsiteY4" fmla="*/ 0 h 1909516"/>
              <a:gd name="connsiteX5" fmla="*/ 756576 w 1835384"/>
              <a:gd name="connsiteY5" fmla="*/ 8352 h 1909516"/>
              <a:gd name="connsiteX6" fmla="*/ 807956 w 1835384"/>
              <a:gd name="connsiteY6" fmla="*/ 9055 h 1909516"/>
              <a:gd name="connsiteX7" fmla="*/ 1384960 w 1835384"/>
              <a:gd name="connsiteY7" fmla="*/ 9056 h 1909516"/>
              <a:gd name="connsiteX8" fmla="*/ 1469047 w 1835384"/>
              <a:gd name="connsiteY8" fmla="*/ 14854 h 1909516"/>
              <a:gd name="connsiteX9" fmla="*/ 1475315 w 1835384"/>
              <a:gd name="connsiteY9" fmla="*/ 14192 h 1909516"/>
              <a:gd name="connsiteX10" fmla="*/ 1480851 w 1835384"/>
              <a:gd name="connsiteY10" fmla="*/ 13608 h 1909516"/>
              <a:gd name="connsiteX11" fmla="*/ 1487714 w 1835384"/>
              <a:gd name="connsiteY11" fmla="*/ 10686 h 1909516"/>
              <a:gd name="connsiteX12" fmla="*/ 1489614 w 1835384"/>
              <a:gd name="connsiteY12" fmla="*/ 10667 h 1909516"/>
              <a:gd name="connsiteX13" fmla="*/ 1499017 w 1835384"/>
              <a:gd name="connsiteY13" fmla="*/ 10574 h 1909516"/>
              <a:gd name="connsiteX14" fmla="*/ 1524139 w 1835384"/>
              <a:gd name="connsiteY14" fmla="*/ 17755 h 1909516"/>
              <a:gd name="connsiteX15" fmla="*/ 1750301 w 1835384"/>
              <a:gd name="connsiteY15" fmla="*/ 113439 h 1909516"/>
              <a:gd name="connsiteX16" fmla="*/ 1787815 w 1835384"/>
              <a:gd name="connsiteY16" fmla="*/ 192995 h 1909516"/>
              <a:gd name="connsiteX17" fmla="*/ 1798601 w 1835384"/>
              <a:gd name="connsiteY17" fmla="*/ 210237 h 1909516"/>
              <a:gd name="connsiteX18" fmla="*/ 1797575 w 1835384"/>
              <a:gd name="connsiteY18" fmla="*/ 214922 h 1909516"/>
              <a:gd name="connsiteX19" fmla="*/ 1787428 w 1835384"/>
              <a:gd name="connsiteY19" fmla="*/ 274362 h 1909516"/>
              <a:gd name="connsiteX20" fmla="*/ 1808902 w 1835384"/>
              <a:gd name="connsiteY20" fmla="*/ 312872 h 1909516"/>
              <a:gd name="connsiteX21" fmla="*/ 1825736 w 1835384"/>
              <a:gd name="connsiteY21" fmla="*/ 338288 h 1909516"/>
              <a:gd name="connsiteX22" fmla="*/ 1828143 w 1835384"/>
              <a:gd name="connsiteY22" fmla="*/ 360905 h 1909516"/>
              <a:gd name="connsiteX23" fmla="*/ 1828589 w 1835384"/>
              <a:gd name="connsiteY23" fmla="*/ 707841 h 1909516"/>
              <a:gd name="connsiteX24" fmla="*/ 1830704 w 1835384"/>
              <a:gd name="connsiteY24" fmla="*/ 1007767 h 1909516"/>
              <a:gd name="connsiteX25" fmla="*/ 1831652 w 1835384"/>
              <a:gd name="connsiteY25" fmla="*/ 1147666 h 1909516"/>
              <a:gd name="connsiteX26" fmla="*/ 1831702 w 1835384"/>
              <a:gd name="connsiteY26" fmla="*/ 1155189 h 1909516"/>
              <a:gd name="connsiteX27" fmla="*/ 1832603 w 1835384"/>
              <a:gd name="connsiteY27" fmla="*/ 1292051 h 1909516"/>
              <a:gd name="connsiteX28" fmla="*/ 1832782 w 1835384"/>
              <a:gd name="connsiteY28" fmla="*/ 1319589 h 1909516"/>
              <a:gd name="connsiteX29" fmla="*/ 1833314 w 1835384"/>
              <a:gd name="connsiteY29" fmla="*/ 1403581 h 1909516"/>
              <a:gd name="connsiteX30" fmla="*/ 1834650 w 1835384"/>
              <a:gd name="connsiteY30" fmla="*/ 1621415 h 1909516"/>
              <a:gd name="connsiteX31" fmla="*/ 1834748 w 1835384"/>
              <a:gd name="connsiteY31" fmla="*/ 1637659 h 1909516"/>
              <a:gd name="connsiteX32" fmla="*/ 1835384 w 1835384"/>
              <a:gd name="connsiteY32" fmla="*/ 1749920 h 19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35384" h="1909516">
                <a:moveTo>
                  <a:pt x="1453959" y="1909516"/>
                </a:moveTo>
                <a:lnTo>
                  <a:pt x="753889" y="1821178"/>
                </a:lnTo>
                <a:lnTo>
                  <a:pt x="221665" y="1383360"/>
                </a:lnTo>
                <a:lnTo>
                  <a:pt x="0" y="713460"/>
                </a:lnTo>
                <a:lnTo>
                  <a:pt x="146298" y="0"/>
                </a:lnTo>
                <a:lnTo>
                  <a:pt x="756576" y="8352"/>
                </a:lnTo>
                <a:lnTo>
                  <a:pt x="807956" y="9055"/>
                </a:lnTo>
                <a:lnTo>
                  <a:pt x="1384960" y="9056"/>
                </a:lnTo>
                <a:lnTo>
                  <a:pt x="1469047" y="14854"/>
                </a:lnTo>
                <a:lnTo>
                  <a:pt x="1475315" y="14192"/>
                </a:lnTo>
                <a:lnTo>
                  <a:pt x="1480851" y="13608"/>
                </a:lnTo>
                <a:cubicBezTo>
                  <a:pt x="1483441" y="12664"/>
                  <a:pt x="1485208" y="11441"/>
                  <a:pt x="1487714" y="10686"/>
                </a:cubicBezTo>
                <a:lnTo>
                  <a:pt x="1489614" y="10667"/>
                </a:lnTo>
                <a:lnTo>
                  <a:pt x="1499017" y="10574"/>
                </a:lnTo>
                <a:cubicBezTo>
                  <a:pt x="1504567" y="11503"/>
                  <a:pt x="1512420" y="13647"/>
                  <a:pt x="1524139" y="17755"/>
                </a:cubicBezTo>
                <a:cubicBezTo>
                  <a:pt x="1571014" y="34184"/>
                  <a:pt x="1698110" y="86860"/>
                  <a:pt x="1750301" y="113439"/>
                </a:cubicBezTo>
                <a:cubicBezTo>
                  <a:pt x="1756101" y="139293"/>
                  <a:pt x="1771927" y="167321"/>
                  <a:pt x="1787815" y="192995"/>
                </a:cubicBezTo>
                <a:lnTo>
                  <a:pt x="1798601" y="210237"/>
                </a:lnTo>
                <a:lnTo>
                  <a:pt x="1797575" y="214922"/>
                </a:lnTo>
                <a:cubicBezTo>
                  <a:pt x="1801200" y="248025"/>
                  <a:pt x="1781628" y="252133"/>
                  <a:pt x="1787428" y="274362"/>
                </a:cubicBezTo>
                <a:cubicBezTo>
                  <a:pt x="1790326" y="285478"/>
                  <a:pt x="1799447" y="299432"/>
                  <a:pt x="1808902" y="312872"/>
                </a:cubicBezTo>
                <a:lnTo>
                  <a:pt x="1825736" y="338288"/>
                </a:lnTo>
                <a:lnTo>
                  <a:pt x="1828143" y="360905"/>
                </a:lnTo>
                <a:cubicBezTo>
                  <a:pt x="1837496" y="456802"/>
                  <a:pt x="1826474" y="423688"/>
                  <a:pt x="1828589" y="707841"/>
                </a:cubicBezTo>
                <a:cubicBezTo>
                  <a:pt x="1828589" y="707841"/>
                  <a:pt x="1829485" y="830307"/>
                  <a:pt x="1830704" y="1007767"/>
                </a:cubicBezTo>
                <a:lnTo>
                  <a:pt x="1831652" y="1147666"/>
                </a:lnTo>
                <a:lnTo>
                  <a:pt x="1831702" y="1155189"/>
                </a:lnTo>
                <a:lnTo>
                  <a:pt x="1832603" y="1292051"/>
                </a:lnTo>
                <a:lnTo>
                  <a:pt x="1832782" y="1319589"/>
                </a:lnTo>
                <a:lnTo>
                  <a:pt x="1833314" y="1403581"/>
                </a:lnTo>
                <a:lnTo>
                  <a:pt x="1834650" y="1621415"/>
                </a:lnTo>
                <a:lnTo>
                  <a:pt x="1834748" y="1637659"/>
                </a:lnTo>
                <a:lnTo>
                  <a:pt x="1835384" y="1749920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8E1503F-7736-42C3-9A5B-D840175D3A65}"/>
              </a:ext>
            </a:extLst>
          </p:cNvPr>
          <p:cNvSpPr/>
          <p:nvPr/>
        </p:nvSpPr>
        <p:spPr>
          <a:xfrm>
            <a:off x="7873112" y="3435675"/>
            <a:ext cx="1491491" cy="1947903"/>
          </a:xfrm>
          <a:custGeom>
            <a:avLst/>
            <a:gdLst>
              <a:gd name="connsiteX0" fmla="*/ 184559 w 1491491"/>
              <a:gd name="connsiteY0" fmla="*/ 1947903 h 1947903"/>
              <a:gd name="connsiteX1" fmla="*/ 0 w 1491491"/>
              <a:gd name="connsiteY1" fmla="*/ 1924614 h 1947903"/>
              <a:gd name="connsiteX2" fmla="*/ 175 w 1491491"/>
              <a:gd name="connsiteY2" fmla="*/ 1886982 h 1947903"/>
              <a:gd name="connsiteX3" fmla="*/ 249 w 1491491"/>
              <a:gd name="connsiteY3" fmla="*/ 1872868 h 1947903"/>
              <a:gd name="connsiteX4" fmla="*/ 1051 w 1491491"/>
              <a:gd name="connsiteY4" fmla="*/ 1722994 h 1947903"/>
              <a:gd name="connsiteX5" fmla="*/ 1359 w 1491491"/>
              <a:gd name="connsiteY5" fmla="*/ 1668775 h 1947903"/>
              <a:gd name="connsiteX6" fmla="*/ 1822 w 1491491"/>
              <a:gd name="connsiteY6" fmla="*/ 1590556 h 1947903"/>
              <a:gd name="connsiteX7" fmla="*/ 2998 w 1491491"/>
              <a:gd name="connsiteY7" fmla="*/ 1398625 h 1947903"/>
              <a:gd name="connsiteX8" fmla="*/ 3421 w 1491491"/>
              <a:gd name="connsiteY8" fmla="*/ 1331554 h 1947903"/>
              <a:gd name="connsiteX9" fmla="*/ 3837 w 1491491"/>
              <a:gd name="connsiteY9" fmla="*/ 1267341 h 1947903"/>
              <a:gd name="connsiteX10" fmla="*/ 4594 w 1491491"/>
              <a:gd name="connsiteY10" fmla="*/ 1152674 h 1947903"/>
              <a:gd name="connsiteX11" fmla="*/ 4839 w 1491491"/>
              <a:gd name="connsiteY11" fmla="*/ 1115959 h 1947903"/>
              <a:gd name="connsiteX12" fmla="*/ 7718 w 1491491"/>
              <a:gd name="connsiteY12" fmla="*/ 703499 h 1947903"/>
              <a:gd name="connsiteX13" fmla="*/ 8164 w 1491491"/>
              <a:gd name="connsiteY13" fmla="*/ 356562 h 1947903"/>
              <a:gd name="connsiteX14" fmla="*/ 10572 w 1491491"/>
              <a:gd name="connsiteY14" fmla="*/ 333943 h 1947903"/>
              <a:gd name="connsiteX15" fmla="*/ 27406 w 1491491"/>
              <a:gd name="connsiteY15" fmla="*/ 308529 h 1947903"/>
              <a:gd name="connsiteX16" fmla="*/ 48881 w 1491491"/>
              <a:gd name="connsiteY16" fmla="*/ 270019 h 1947903"/>
              <a:gd name="connsiteX17" fmla="*/ 38732 w 1491491"/>
              <a:gd name="connsiteY17" fmla="*/ 210578 h 1947903"/>
              <a:gd name="connsiteX18" fmla="*/ 37706 w 1491491"/>
              <a:gd name="connsiteY18" fmla="*/ 205895 h 1947903"/>
              <a:gd name="connsiteX19" fmla="*/ 48493 w 1491491"/>
              <a:gd name="connsiteY19" fmla="*/ 188651 h 1947903"/>
              <a:gd name="connsiteX20" fmla="*/ 86005 w 1491491"/>
              <a:gd name="connsiteY20" fmla="*/ 109095 h 1947903"/>
              <a:gd name="connsiteX21" fmla="*/ 264395 w 1491491"/>
              <a:gd name="connsiteY21" fmla="*/ 31556 h 1947903"/>
              <a:gd name="connsiteX22" fmla="*/ 283528 w 1491491"/>
              <a:gd name="connsiteY22" fmla="*/ 24289 h 1947903"/>
              <a:gd name="connsiteX23" fmla="*/ 312168 w 1491491"/>
              <a:gd name="connsiteY23" fmla="*/ 13412 h 1947903"/>
              <a:gd name="connsiteX24" fmla="*/ 334340 w 1491491"/>
              <a:gd name="connsiteY24" fmla="*/ 7074 h 1947903"/>
              <a:gd name="connsiteX25" fmla="*/ 337289 w 1491491"/>
              <a:gd name="connsiteY25" fmla="*/ 6231 h 1947903"/>
              <a:gd name="connsiteX26" fmla="*/ 348593 w 1491491"/>
              <a:gd name="connsiteY26" fmla="*/ 6344 h 1947903"/>
              <a:gd name="connsiteX27" fmla="*/ 367258 w 1491491"/>
              <a:gd name="connsiteY27" fmla="*/ 10511 h 1947903"/>
              <a:gd name="connsiteX28" fmla="*/ 451345 w 1491491"/>
              <a:gd name="connsiteY28" fmla="*/ 4713 h 1947903"/>
              <a:gd name="connsiteX29" fmla="*/ 1028350 w 1491491"/>
              <a:gd name="connsiteY29" fmla="*/ 4713 h 1947903"/>
              <a:gd name="connsiteX30" fmla="*/ 1351278 w 1491491"/>
              <a:gd name="connsiteY30" fmla="*/ 293 h 1947903"/>
              <a:gd name="connsiteX31" fmla="*/ 1372648 w 1491491"/>
              <a:gd name="connsiteY31" fmla="*/ 0 h 1947903"/>
              <a:gd name="connsiteX32" fmla="*/ 1491491 w 1491491"/>
              <a:gd name="connsiteY32" fmla="*/ 359159 h 1947903"/>
              <a:gd name="connsiteX33" fmla="*/ 1343339 w 1491491"/>
              <a:gd name="connsiteY33" fmla="*/ 1081660 h 1947903"/>
              <a:gd name="connsiteX34" fmla="*/ 864935 w 1491491"/>
              <a:gd name="connsiteY34" fmla="*/ 1663221 h 194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91491" h="1947903">
                <a:moveTo>
                  <a:pt x="184559" y="1947903"/>
                </a:moveTo>
                <a:lnTo>
                  <a:pt x="0" y="1924614"/>
                </a:lnTo>
                <a:lnTo>
                  <a:pt x="175" y="1886982"/>
                </a:lnTo>
                <a:lnTo>
                  <a:pt x="249" y="1872868"/>
                </a:lnTo>
                <a:lnTo>
                  <a:pt x="1051" y="1722994"/>
                </a:lnTo>
                <a:lnTo>
                  <a:pt x="1359" y="1668775"/>
                </a:lnTo>
                <a:lnTo>
                  <a:pt x="1822" y="1590556"/>
                </a:lnTo>
                <a:lnTo>
                  <a:pt x="2998" y="1398625"/>
                </a:lnTo>
                <a:lnTo>
                  <a:pt x="3421" y="1331554"/>
                </a:lnTo>
                <a:lnTo>
                  <a:pt x="3837" y="1267341"/>
                </a:lnTo>
                <a:lnTo>
                  <a:pt x="4594" y="1152674"/>
                </a:lnTo>
                <a:lnTo>
                  <a:pt x="4839" y="1115959"/>
                </a:lnTo>
                <a:cubicBezTo>
                  <a:pt x="6427" y="879849"/>
                  <a:pt x="7718" y="703499"/>
                  <a:pt x="7718" y="703499"/>
                </a:cubicBezTo>
                <a:cubicBezTo>
                  <a:pt x="9832" y="419346"/>
                  <a:pt x="-1188" y="452459"/>
                  <a:pt x="8164" y="356562"/>
                </a:cubicBezTo>
                <a:lnTo>
                  <a:pt x="10572" y="333943"/>
                </a:lnTo>
                <a:lnTo>
                  <a:pt x="27406" y="308529"/>
                </a:lnTo>
                <a:cubicBezTo>
                  <a:pt x="36859" y="295089"/>
                  <a:pt x="45981" y="281134"/>
                  <a:pt x="48881" y="270019"/>
                </a:cubicBezTo>
                <a:cubicBezTo>
                  <a:pt x="54679" y="247789"/>
                  <a:pt x="35107" y="243682"/>
                  <a:pt x="38732" y="210578"/>
                </a:cubicBezTo>
                <a:lnTo>
                  <a:pt x="37706" y="205895"/>
                </a:lnTo>
                <a:lnTo>
                  <a:pt x="48493" y="188651"/>
                </a:lnTo>
                <a:cubicBezTo>
                  <a:pt x="64380" y="162978"/>
                  <a:pt x="80207" y="134950"/>
                  <a:pt x="86005" y="109095"/>
                </a:cubicBezTo>
                <a:cubicBezTo>
                  <a:pt x="125149" y="89161"/>
                  <a:pt x="206426" y="54548"/>
                  <a:pt x="264395" y="31556"/>
                </a:cubicBezTo>
                <a:lnTo>
                  <a:pt x="283528" y="24289"/>
                </a:lnTo>
                <a:lnTo>
                  <a:pt x="312168" y="13412"/>
                </a:lnTo>
                <a:lnTo>
                  <a:pt x="334340" y="7074"/>
                </a:lnTo>
                <a:lnTo>
                  <a:pt x="337289" y="6231"/>
                </a:lnTo>
                <a:lnTo>
                  <a:pt x="348593" y="6344"/>
                </a:lnTo>
                <a:cubicBezTo>
                  <a:pt x="353606" y="7853"/>
                  <a:pt x="355660" y="11236"/>
                  <a:pt x="367258" y="10511"/>
                </a:cubicBezTo>
                <a:lnTo>
                  <a:pt x="451345" y="4713"/>
                </a:lnTo>
                <a:lnTo>
                  <a:pt x="1028350" y="4713"/>
                </a:lnTo>
                <a:lnTo>
                  <a:pt x="1351278" y="293"/>
                </a:lnTo>
                <a:lnTo>
                  <a:pt x="1372648" y="0"/>
                </a:lnTo>
                <a:lnTo>
                  <a:pt x="1491491" y="359159"/>
                </a:lnTo>
                <a:lnTo>
                  <a:pt x="1343339" y="1081660"/>
                </a:lnTo>
                <a:lnTo>
                  <a:pt x="864935" y="1663221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88B078B-A919-4E0D-A166-6F6E9D46E668}"/>
              </a:ext>
            </a:extLst>
          </p:cNvPr>
          <p:cNvSpPr/>
          <p:nvPr/>
        </p:nvSpPr>
        <p:spPr>
          <a:xfrm>
            <a:off x="7867239" y="4277223"/>
            <a:ext cx="1665432" cy="1969906"/>
          </a:xfrm>
          <a:custGeom>
            <a:avLst/>
            <a:gdLst>
              <a:gd name="connsiteX0" fmla="*/ 1079347 w 1665432"/>
              <a:gd name="connsiteY0" fmla="*/ 1969906 h 1969906"/>
              <a:gd name="connsiteX1" fmla="*/ 1000141 w 1665432"/>
              <a:gd name="connsiteY1" fmla="*/ 1966691 h 1969906"/>
              <a:gd name="connsiteX2" fmla="*/ 899450 w 1665432"/>
              <a:gd name="connsiteY2" fmla="*/ 1961572 h 1969906"/>
              <a:gd name="connsiteX3" fmla="*/ 874047 w 1665432"/>
              <a:gd name="connsiteY3" fmla="*/ 1960879 h 1969906"/>
              <a:gd name="connsiteX4" fmla="*/ 850200 w 1665432"/>
              <a:gd name="connsiteY4" fmla="*/ 1950033 h 1969906"/>
              <a:gd name="connsiteX5" fmla="*/ 838168 w 1665432"/>
              <a:gd name="connsiteY5" fmla="*/ 1944560 h 1969906"/>
              <a:gd name="connsiteX6" fmla="*/ 798515 w 1665432"/>
              <a:gd name="connsiteY6" fmla="*/ 1927933 h 1969906"/>
              <a:gd name="connsiteX7" fmla="*/ 754605 w 1665432"/>
              <a:gd name="connsiteY7" fmla="*/ 1909519 h 1969906"/>
              <a:gd name="connsiteX8" fmla="*/ 660186 w 1665432"/>
              <a:gd name="connsiteY8" fmla="*/ 1874223 h 1969906"/>
              <a:gd name="connsiteX9" fmla="*/ 561601 w 1665432"/>
              <a:gd name="connsiteY9" fmla="*/ 1958310 h 1969906"/>
              <a:gd name="connsiteX10" fmla="*/ 559523 w 1665432"/>
              <a:gd name="connsiteY10" fmla="*/ 1959039 h 1969906"/>
              <a:gd name="connsiteX11" fmla="*/ 552550 w 1665432"/>
              <a:gd name="connsiteY11" fmla="*/ 1959261 h 1969906"/>
              <a:gd name="connsiteX12" fmla="*/ 525621 w 1665432"/>
              <a:gd name="connsiteY12" fmla="*/ 1960784 h 1969906"/>
              <a:gd name="connsiteX13" fmla="*/ 515209 w 1665432"/>
              <a:gd name="connsiteY13" fmla="*/ 1958310 h 1969906"/>
              <a:gd name="connsiteX14" fmla="*/ 508721 w 1665432"/>
              <a:gd name="connsiteY14" fmla="*/ 1961739 h 1969906"/>
              <a:gd name="connsiteX15" fmla="*/ 474309 w 1665432"/>
              <a:gd name="connsiteY15" fmla="*/ 1963685 h 1969906"/>
              <a:gd name="connsiteX16" fmla="*/ 468558 w 1665432"/>
              <a:gd name="connsiteY16" fmla="*/ 1955946 h 1969906"/>
              <a:gd name="connsiteX17" fmla="*/ 456630 w 1665432"/>
              <a:gd name="connsiteY17" fmla="*/ 1939894 h 1969906"/>
              <a:gd name="connsiteX18" fmla="*/ 388791 w 1665432"/>
              <a:gd name="connsiteY18" fmla="*/ 1843877 h 1969906"/>
              <a:gd name="connsiteX19" fmla="*/ 373529 w 1665432"/>
              <a:gd name="connsiteY19" fmla="*/ 1823286 h 1969906"/>
              <a:gd name="connsiteX20" fmla="*/ 351488 w 1665432"/>
              <a:gd name="connsiteY20" fmla="*/ 1793547 h 1969906"/>
              <a:gd name="connsiteX21" fmla="*/ 315143 w 1665432"/>
              <a:gd name="connsiteY21" fmla="*/ 1749543 h 1969906"/>
              <a:gd name="connsiteX22" fmla="*/ 211303 w 1665432"/>
              <a:gd name="connsiteY22" fmla="*/ 1650597 h 1969906"/>
              <a:gd name="connsiteX23" fmla="*/ 189652 w 1665432"/>
              <a:gd name="connsiteY23" fmla="*/ 1632048 h 1969906"/>
              <a:gd name="connsiteX24" fmla="*/ 159588 w 1665432"/>
              <a:gd name="connsiteY24" fmla="*/ 1606290 h 1969906"/>
              <a:gd name="connsiteX25" fmla="*/ 115075 w 1665432"/>
              <a:gd name="connsiteY25" fmla="*/ 1566874 h 1969906"/>
              <a:gd name="connsiteX26" fmla="*/ 76465 w 1665432"/>
              <a:gd name="connsiteY26" fmla="*/ 1531426 h 1969906"/>
              <a:gd name="connsiteX27" fmla="*/ 42042 w 1665432"/>
              <a:gd name="connsiteY27" fmla="*/ 1499822 h 1969906"/>
              <a:gd name="connsiteX28" fmla="*/ 15788 w 1665432"/>
              <a:gd name="connsiteY28" fmla="*/ 1474179 h 1969906"/>
              <a:gd name="connsiteX29" fmla="*/ 1993 w 1665432"/>
              <a:gd name="connsiteY29" fmla="*/ 1456691 h 1969906"/>
              <a:gd name="connsiteX30" fmla="*/ 0 w 1665432"/>
              <a:gd name="connsiteY30" fmla="*/ 1434039 h 1969906"/>
              <a:gd name="connsiteX31" fmla="*/ 4893 w 1665432"/>
              <a:gd name="connsiteY31" fmla="*/ 1413199 h 1969906"/>
              <a:gd name="connsiteX32" fmla="*/ 4909 w 1665432"/>
              <a:gd name="connsiteY32" fmla="*/ 1352915 h 1969906"/>
              <a:gd name="connsiteX33" fmla="*/ 4947 w 1665432"/>
              <a:gd name="connsiteY33" fmla="*/ 1332591 h 1969906"/>
              <a:gd name="connsiteX34" fmla="*/ 5095 w 1665432"/>
              <a:gd name="connsiteY34" fmla="*/ 1274275 h 1969906"/>
              <a:gd name="connsiteX35" fmla="*/ 5166 w 1665432"/>
              <a:gd name="connsiteY35" fmla="*/ 1251090 h 1969906"/>
              <a:gd name="connsiteX36" fmla="*/ 5516 w 1665432"/>
              <a:gd name="connsiteY36" fmla="*/ 1159680 h 1969906"/>
              <a:gd name="connsiteX37" fmla="*/ 5523 w 1665432"/>
              <a:gd name="connsiteY37" fmla="*/ 1158195 h 1969906"/>
              <a:gd name="connsiteX38" fmla="*/ 6269 w 1665432"/>
              <a:gd name="connsiteY38" fmla="*/ 1003195 h 1969906"/>
              <a:gd name="connsiteX39" fmla="*/ 6493 w 1665432"/>
              <a:gd name="connsiteY39" fmla="*/ 960548 h 1969906"/>
              <a:gd name="connsiteX40" fmla="*/ 7413 w 1665432"/>
              <a:gd name="connsiteY40" fmla="*/ 795259 h 1969906"/>
              <a:gd name="connsiteX41" fmla="*/ 7433 w 1665432"/>
              <a:gd name="connsiteY41" fmla="*/ 791768 h 1969906"/>
              <a:gd name="connsiteX42" fmla="*/ 8929 w 1665432"/>
              <a:gd name="connsiteY42" fmla="*/ 547561 h 1969906"/>
              <a:gd name="connsiteX43" fmla="*/ 9825 w 1665432"/>
              <a:gd name="connsiteY43" fmla="*/ 407994 h 1969906"/>
              <a:gd name="connsiteX44" fmla="*/ 9897 w 1665432"/>
              <a:gd name="connsiteY44" fmla="*/ 396908 h 1969906"/>
              <a:gd name="connsiteX45" fmla="*/ 10006 w 1665432"/>
              <a:gd name="connsiteY45" fmla="*/ 380525 h 1969906"/>
              <a:gd name="connsiteX46" fmla="*/ 10942 w 1665432"/>
              <a:gd name="connsiteY46" fmla="*/ 240465 h 1969906"/>
              <a:gd name="connsiteX47" fmla="*/ 11463 w 1665432"/>
              <a:gd name="connsiteY47" fmla="*/ 163853 h 1969906"/>
              <a:gd name="connsiteX48" fmla="*/ 11485 w 1665432"/>
              <a:gd name="connsiteY48" fmla="*/ 160583 h 1969906"/>
              <a:gd name="connsiteX49" fmla="*/ 12164 w 1665432"/>
              <a:gd name="connsiteY49" fmla="*/ 62540 h 1969906"/>
              <a:gd name="connsiteX50" fmla="*/ 12195 w 1665432"/>
              <a:gd name="connsiteY50" fmla="*/ 58221 h 1969906"/>
              <a:gd name="connsiteX51" fmla="*/ 135919 w 1665432"/>
              <a:gd name="connsiteY51" fmla="*/ 0 h 1969906"/>
              <a:gd name="connsiteX52" fmla="*/ 901292 w 1665432"/>
              <a:gd name="connsiteY52" fmla="*/ 57768 h 1969906"/>
              <a:gd name="connsiteX53" fmla="*/ 1461172 w 1665432"/>
              <a:gd name="connsiteY53" fmla="*/ 518337 h 1969906"/>
              <a:gd name="connsiteX54" fmla="*/ 1665432 w 1665432"/>
              <a:gd name="connsiteY54" fmla="*/ 1258209 h 1969906"/>
              <a:gd name="connsiteX55" fmla="*/ 1490182 w 1665432"/>
              <a:gd name="connsiteY55" fmla="*/ 1956794 h 1969906"/>
              <a:gd name="connsiteX56" fmla="*/ 1390868 w 1665432"/>
              <a:gd name="connsiteY56" fmla="*/ 1955410 h 1969906"/>
              <a:gd name="connsiteX57" fmla="*/ 1139333 w 1665432"/>
              <a:gd name="connsiteY57" fmla="*/ 1966646 h 19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65432" h="1969906">
                <a:moveTo>
                  <a:pt x="1079347" y="1969906"/>
                </a:moveTo>
                <a:lnTo>
                  <a:pt x="1000141" y="1966691"/>
                </a:lnTo>
                <a:cubicBezTo>
                  <a:pt x="969598" y="1965166"/>
                  <a:pt x="935483" y="1963323"/>
                  <a:pt x="899450" y="1961572"/>
                </a:cubicBezTo>
                <a:lnTo>
                  <a:pt x="874047" y="1960879"/>
                </a:lnTo>
                <a:lnTo>
                  <a:pt x="850200" y="1950033"/>
                </a:lnTo>
                <a:lnTo>
                  <a:pt x="838168" y="1944560"/>
                </a:lnTo>
                <a:lnTo>
                  <a:pt x="798515" y="1927933"/>
                </a:lnTo>
                <a:lnTo>
                  <a:pt x="754605" y="1909519"/>
                </a:lnTo>
                <a:cubicBezTo>
                  <a:pt x="727056" y="1898688"/>
                  <a:pt x="697698" y="1887815"/>
                  <a:pt x="660186" y="1874223"/>
                </a:cubicBezTo>
                <a:cubicBezTo>
                  <a:pt x="610894" y="1897421"/>
                  <a:pt x="585765" y="1944295"/>
                  <a:pt x="561601" y="1958310"/>
                </a:cubicBezTo>
                <a:lnTo>
                  <a:pt x="559523" y="1959039"/>
                </a:lnTo>
                <a:lnTo>
                  <a:pt x="552550" y="1959261"/>
                </a:lnTo>
                <a:lnTo>
                  <a:pt x="525621" y="1960784"/>
                </a:lnTo>
                <a:lnTo>
                  <a:pt x="515209" y="1958310"/>
                </a:lnTo>
                <a:lnTo>
                  <a:pt x="508721" y="1961739"/>
                </a:lnTo>
                <a:lnTo>
                  <a:pt x="474309" y="1963685"/>
                </a:lnTo>
                <a:lnTo>
                  <a:pt x="468558" y="1955946"/>
                </a:lnTo>
                <a:lnTo>
                  <a:pt x="456630" y="1939894"/>
                </a:lnTo>
                <a:cubicBezTo>
                  <a:pt x="437126" y="1912858"/>
                  <a:pt x="413443" y="1878227"/>
                  <a:pt x="388791" y="1843877"/>
                </a:cubicBezTo>
                <a:lnTo>
                  <a:pt x="373529" y="1823286"/>
                </a:lnTo>
                <a:lnTo>
                  <a:pt x="351488" y="1793547"/>
                </a:lnTo>
                <a:cubicBezTo>
                  <a:pt x="339080" y="1777496"/>
                  <a:pt x="326831" y="1762500"/>
                  <a:pt x="315143" y="1749543"/>
                </a:cubicBezTo>
                <a:cubicBezTo>
                  <a:pt x="283972" y="1714991"/>
                  <a:pt x="247003" y="1681526"/>
                  <a:pt x="211303" y="1650597"/>
                </a:cubicBezTo>
                <a:lnTo>
                  <a:pt x="189652" y="1632048"/>
                </a:lnTo>
                <a:lnTo>
                  <a:pt x="159588" y="1606290"/>
                </a:lnTo>
                <a:cubicBezTo>
                  <a:pt x="143255" y="1592275"/>
                  <a:pt x="128123" y="1579076"/>
                  <a:pt x="115075" y="1566874"/>
                </a:cubicBezTo>
                <a:lnTo>
                  <a:pt x="76465" y="1531426"/>
                </a:lnTo>
                <a:lnTo>
                  <a:pt x="42042" y="1499822"/>
                </a:lnTo>
                <a:cubicBezTo>
                  <a:pt x="31683" y="1490157"/>
                  <a:pt x="22697" y="1481488"/>
                  <a:pt x="15788" y="1474179"/>
                </a:cubicBezTo>
                <a:lnTo>
                  <a:pt x="1993" y="1456691"/>
                </a:lnTo>
                <a:lnTo>
                  <a:pt x="0" y="1434039"/>
                </a:lnTo>
                <a:cubicBezTo>
                  <a:pt x="1631" y="1427093"/>
                  <a:pt x="4410" y="1420448"/>
                  <a:pt x="4893" y="1413199"/>
                </a:cubicBezTo>
                <a:lnTo>
                  <a:pt x="4909" y="1352915"/>
                </a:lnTo>
                <a:lnTo>
                  <a:pt x="4947" y="1332591"/>
                </a:lnTo>
                <a:lnTo>
                  <a:pt x="5095" y="1274275"/>
                </a:lnTo>
                <a:lnTo>
                  <a:pt x="5166" y="1251090"/>
                </a:lnTo>
                <a:lnTo>
                  <a:pt x="5516" y="1159680"/>
                </a:lnTo>
                <a:lnTo>
                  <a:pt x="5523" y="1158195"/>
                </a:lnTo>
                <a:lnTo>
                  <a:pt x="6269" y="1003195"/>
                </a:lnTo>
                <a:lnTo>
                  <a:pt x="6493" y="960548"/>
                </a:lnTo>
                <a:lnTo>
                  <a:pt x="7413" y="795259"/>
                </a:lnTo>
                <a:lnTo>
                  <a:pt x="7433" y="791768"/>
                </a:lnTo>
                <a:lnTo>
                  <a:pt x="8929" y="547561"/>
                </a:lnTo>
                <a:lnTo>
                  <a:pt x="9825" y="407994"/>
                </a:lnTo>
                <a:lnTo>
                  <a:pt x="9897" y="396908"/>
                </a:lnTo>
                <a:lnTo>
                  <a:pt x="10006" y="380525"/>
                </a:lnTo>
                <a:lnTo>
                  <a:pt x="10942" y="240465"/>
                </a:lnTo>
                <a:lnTo>
                  <a:pt x="11463" y="163853"/>
                </a:lnTo>
                <a:lnTo>
                  <a:pt x="11485" y="160583"/>
                </a:lnTo>
                <a:lnTo>
                  <a:pt x="12164" y="62540"/>
                </a:lnTo>
                <a:lnTo>
                  <a:pt x="12195" y="58221"/>
                </a:lnTo>
                <a:lnTo>
                  <a:pt x="135919" y="0"/>
                </a:lnTo>
                <a:lnTo>
                  <a:pt x="901292" y="57768"/>
                </a:lnTo>
                <a:lnTo>
                  <a:pt x="1461172" y="518337"/>
                </a:lnTo>
                <a:lnTo>
                  <a:pt x="1665432" y="1258209"/>
                </a:lnTo>
                <a:lnTo>
                  <a:pt x="1490182" y="1956794"/>
                </a:lnTo>
                <a:lnTo>
                  <a:pt x="1390868" y="1955410"/>
                </a:lnTo>
                <a:cubicBezTo>
                  <a:pt x="1316688" y="1955894"/>
                  <a:pt x="1226440" y="1961451"/>
                  <a:pt x="1139333" y="1966646"/>
                </a:cubicBez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9275C042-F0D9-40AE-9F82-BD76C58039DE}"/>
              </a:ext>
            </a:extLst>
          </p:cNvPr>
          <p:cNvSpPr/>
          <p:nvPr/>
        </p:nvSpPr>
        <p:spPr>
          <a:xfrm>
            <a:off x="8190152" y="3427843"/>
            <a:ext cx="2760891" cy="1998466"/>
          </a:xfrm>
          <a:custGeom>
            <a:avLst/>
            <a:gdLst>
              <a:gd name="connsiteX0" fmla="*/ 1453959 w 2760891"/>
              <a:gd name="connsiteY0" fmla="*/ 1998466 h 1998466"/>
              <a:gd name="connsiteX1" fmla="*/ 753889 w 2760891"/>
              <a:gd name="connsiteY1" fmla="*/ 1910128 h 1998466"/>
              <a:gd name="connsiteX2" fmla="*/ 221665 w 2760891"/>
              <a:gd name="connsiteY2" fmla="*/ 1472310 h 1998466"/>
              <a:gd name="connsiteX3" fmla="*/ 0 w 2760891"/>
              <a:gd name="connsiteY3" fmla="*/ 802410 h 1998466"/>
              <a:gd name="connsiteX4" fmla="*/ 148152 w 2760891"/>
              <a:gd name="connsiteY4" fmla="*/ 79910 h 1998466"/>
              <a:gd name="connsiteX5" fmla="*/ 203568 w 2760891"/>
              <a:gd name="connsiteY5" fmla="*/ 12545 h 1998466"/>
              <a:gd name="connsiteX6" fmla="*/ 711312 w 2760891"/>
              <a:gd name="connsiteY6" fmla="*/ 12545 h 1998466"/>
              <a:gd name="connsiteX7" fmla="*/ 1627966 w 2760891"/>
              <a:gd name="connsiteY7" fmla="*/ 0 h 1998466"/>
              <a:gd name="connsiteX8" fmla="*/ 2544618 w 2760891"/>
              <a:gd name="connsiteY8" fmla="*/ 12545 h 1998466"/>
              <a:gd name="connsiteX9" fmla="*/ 2629467 w 2760891"/>
              <a:gd name="connsiteY9" fmla="*/ 12545 h 1998466"/>
              <a:gd name="connsiteX10" fmla="*/ 2760891 w 2760891"/>
              <a:gd name="connsiteY10" fmla="*/ 409722 h 1998466"/>
              <a:gd name="connsiteX11" fmla="*/ 2612739 w 2760891"/>
              <a:gd name="connsiteY11" fmla="*/ 1132222 h 1998466"/>
              <a:gd name="connsiteX12" fmla="*/ 2134335 w 2760891"/>
              <a:gd name="connsiteY12" fmla="*/ 1713784 h 199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0891" h="1998466">
                <a:moveTo>
                  <a:pt x="1453959" y="1998466"/>
                </a:moveTo>
                <a:lnTo>
                  <a:pt x="753889" y="1910128"/>
                </a:lnTo>
                <a:lnTo>
                  <a:pt x="221665" y="1472310"/>
                </a:lnTo>
                <a:lnTo>
                  <a:pt x="0" y="802410"/>
                </a:lnTo>
                <a:lnTo>
                  <a:pt x="148152" y="79910"/>
                </a:lnTo>
                <a:lnTo>
                  <a:pt x="203568" y="12545"/>
                </a:lnTo>
                <a:lnTo>
                  <a:pt x="711312" y="12545"/>
                </a:lnTo>
                <a:lnTo>
                  <a:pt x="1627966" y="0"/>
                </a:lnTo>
                <a:lnTo>
                  <a:pt x="2544618" y="12545"/>
                </a:lnTo>
                <a:lnTo>
                  <a:pt x="2629467" y="12545"/>
                </a:lnTo>
                <a:lnTo>
                  <a:pt x="2760891" y="409722"/>
                </a:lnTo>
                <a:lnTo>
                  <a:pt x="2612739" y="1132222"/>
                </a:lnTo>
                <a:lnTo>
                  <a:pt x="2134335" y="1713784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1245919-56A2-4835-9E25-16C80102BE50}"/>
              </a:ext>
            </a:extLst>
          </p:cNvPr>
          <p:cNvSpPr/>
          <p:nvPr/>
        </p:nvSpPr>
        <p:spPr>
          <a:xfrm>
            <a:off x="8206387" y="4080720"/>
            <a:ext cx="2751774" cy="2167678"/>
          </a:xfrm>
          <a:custGeom>
            <a:avLst/>
            <a:gdLst>
              <a:gd name="connsiteX0" fmla="*/ 1611729 w 2751774"/>
              <a:gd name="connsiteY0" fmla="*/ 2167678 h 2167678"/>
              <a:gd name="connsiteX1" fmla="*/ 1573634 w 2751774"/>
              <a:gd name="connsiteY1" fmla="*/ 2163510 h 2167678"/>
              <a:gd name="connsiteX2" fmla="*/ 1457653 w 2751774"/>
              <a:gd name="connsiteY2" fmla="*/ 2166410 h 2167678"/>
              <a:gd name="connsiteX3" fmla="*/ 1051718 w 2751774"/>
              <a:gd name="connsiteY3" fmla="*/ 2151912 h 2167678"/>
              <a:gd name="connsiteX4" fmla="*/ 800184 w 2751774"/>
              <a:gd name="connsiteY4" fmla="*/ 2163148 h 2167678"/>
              <a:gd name="connsiteX5" fmla="*/ 740198 w 2751774"/>
              <a:gd name="connsiteY5" fmla="*/ 2166408 h 2167678"/>
              <a:gd name="connsiteX6" fmla="*/ 660992 w 2751774"/>
              <a:gd name="connsiteY6" fmla="*/ 2163194 h 2167678"/>
              <a:gd name="connsiteX7" fmla="*/ 560301 w 2751774"/>
              <a:gd name="connsiteY7" fmla="*/ 2158075 h 2167678"/>
              <a:gd name="connsiteX8" fmla="*/ 534898 w 2751774"/>
              <a:gd name="connsiteY8" fmla="*/ 2157382 h 2167678"/>
              <a:gd name="connsiteX9" fmla="*/ 499019 w 2751774"/>
              <a:gd name="connsiteY9" fmla="*/ 2141063 h 2167678"/>
              <a:gd name="connsiteX10" fmla="*/ 321037 w 2751774"/>
              <a:gd name="connsiteY10" fmla="*/ 2070725 h 2167678"/>
              <a:gd name="connsiteX11" fmla="*/ 262321 w 2751774"/>
              <a:gd name="connsiteY11" fmla="*/ 2116213 h 2167678"/>
              <a:gd name="connsiteX12" fmla="*/ 250394 w 2751774"/>
              <a:gd name="connsiteY12" fmla="*/ 2129045 h 2167678"/>
              <a:gd name="connsiteX13" fmla="*/ 0 w 2751774"/>
              <a:gd name="connsiteY13" fmla="*/ 1485815 h 2167678"/>
              <a:gd name="connsiteX14" fmla="*/ 107485 w 2751774"/>
              <a:gd name="connsiteY14" fmla="*/ 784565 h 2167678"/>
              <a:gd name="connsiteX15" fmla="*/ 554895 w 2751774"/>
              <a:gd name="connsiteY15" fmla="*/ 240681 h 2167678"/>
              <a:gd name="connsiteX16" fmla="*/ 1222261 w 2751774"/>
              <a:gd name="connsiteY16" fmla="*/ 0 h 2167678"/>
              <a:gd name="connsiteX17" fmla="*/ 1930782 w 2751774"/>
              <a:gd name="connsiteY17" fmla="*/ 126878 h 2167678"/>
              <a:gd name="connsiteX18" fmla="*/ 2490662 w 2751774"/>
              <a:gd name="connsiteY18" fmla="*/ 587447 h 2167678"/>
              <a:gd name="connsiteX19" fmla="*/ 2751774 w 2751774"/>
              <a:gd name="connsiteY19" fmla="*/ 1258209 h 2167678"/>
              <a:gd name="connsiteX20" fmla="*/ 2644289 w 2751774"/>
              <a:gd name="connsiteY20" fmla="*/ 1959459 h 2167678"/>
              <a:gd name="connsiteX21" fmla="*/ 2474442 w 2751774"/>
              <a:gd name="connsiteY21" fmla="*/ 2165929 h 2167678"/>
              <a:gd name="connsiteX22" fmla="*/ 2423273 w 2751774"/>
              <a:gd name="connsiteY22" fmla="*/ 2163148 h 2167678"/>
              <a:gd name="connsiteX23" fmla="*/ 2171739 w 2751774"/>
              <a:gd name="connsiteY23" fmla="*/ 2151913 h 2167678"/>
              <a:gd name="connsiteX24" fmla="*/ 1765806 w 2751774"/>
              <a:gd name="connsiteY24" fmla="*/ 2166411 h 2167678"/>
              <a:gd name="connsiteX25" fmla="*/ 1649824 w 2751774"/>
              <a:gd name="connsiteY25" fmla="*/ 2163510 h 216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51774" h="2167678">
                <a:moveTo>
                  <a:pt x="1611729" y="2167678"/>
                </a:moveTo>
                <a:lnTo>
                  <a:pt x="1573634" y="2163510"/>
                </a:lnTo>
                <a:cubicBezTo>
                  <a:pt x="1521925" y="2159644"/>
                  <a:pt x="1544638" y="2168344"/>
                  <a:pt x="1457653" y="2166410"/>
                </a:cubicBezTo>
                <a:cubicBezTo>
                  <a:pt x="1370666" y="2164478"/>
                  <a:pt x="1200077" y="2150947"/>
                  <a:pt x="1051718" y="2151912"/>
                </a:cubicBezTo>
                <a:cubicBezTo>
                  <a:pt x="977539" y="2152396"/>
                  <a:pt x="887291" y="2157953"/>
                  <a:pt x="800184" y="2163148"/>
                </a:cubicBezTo>
                <a:lnTo>
                  <a:pt x="740198" y="2166408"/>
                </a:lnTo>
                <a:lnTo>
                  <a:pt x="660992" y="2163194"/>
                </a:lnTo>
                <a:cubicBezTo>
                  <a:pt x="630449" y="2161668"/>
                  <a:pt x="596334" y="2159826"/>
                  <a:pt x="560301" y="2158075"/>
                </a:cubicBezTo>
                <a:lnTo>
                  <a:pt x="534898" y="2157382"/>
                </a:lnTo>
                <a:lnTo>
                  <a:pt x="499019" y="2141063"/>
                </a:lnTo>
                <a:cubicBezTo>
                  <a:pt x="438468" y="2114218"/>
                  <a:pt x="396062" y="2097910"/>
                  <a:pt x="321037" y="2070725"/>
                </a:cubicBezTo>
                <a:cubicBezTo>
                  <a:pt x="296391" y="2082324"/>
                  <a:pt x="277786" y="2099842"/>
                  <a:pt x="262321" y="2116213"/>
                </a:cubicBezTo>
                <a:lnTo>
                  <a:pt x="250394" y="2129045"/>
                </a:lnTo>
                <a:lnTo>
                  <a:pt x="0" y="1485815"/>
                </a:lnTo>
                <a:lnTo>
                  <a:pt x="107485" y="784565"/>
                </a:lnTo>
                <a:lnTo>
                  <a:pt x="554895" y="240681"/>
                </a:lnTo>
                <a:lnTo>
                  <a:pt x="1222261" y="0"/>
                </a:lnTo>
                <a:lnTo>
                  <a:pt x="1930782" y="126878"/>
                </a:lnTo>
                <a:lnTo>
                  <a:pt x="2490662" y="587447"/>
                </a:lnTo>
                <a:lnTo>
                  <a:pt x="2751774" y="1258209"/>
                </a:lnTo>
                <a:lnTo>
                  <a:pt x="2644289" y="1959459"/>
                </a:lnTo>
                <a:lnTo>
                  <a:pt x="2474442" y="2165929"/>
                </a:lnTo>
                <a:lnTo>
                  <a:pt x="2423273" y="2163148"/>
                </a:lnTo>
                <a:cubicBezTo>
                  <a:pt x="2336166" y="2157953"/>
                  <a:pt x="2245919" y="2152396"/>
                  <a:pt x="2171739" y="2151913"/>
                </a:cubicBezTo>
                <a:cubicBezTo>
                  <a:pt x="2023381" y="2150947"/>
                  <a:pt x="1852791" y="2164477"/>
                  <a:pt x="1765806" y="2166411"/>
                </a:cubicBezTo>
                <a:cubicBezTo>
                  <a:pt x="1678819" y="2168343"/>
                  <a:pt x="1701532" y="2159645"/>
                  <a:pt x="1649824" y="2163510"/>
                </a:cubicBez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03245B83-0667-48E3-9D57-C4FBDD47CA4E}"/>
              </a:ext>
            </a:extLst>
          </p:cNvPr>
          <p:cNvSpPr/>
          <p:nvPr/>
        </p:nvSpPr>
        <p:spPr>
          <a:xfrm>
            <a:off x="9717639" y="4311013"/>
            <a:ext cx="2052550" cy="1936116"/>
          </a:xfrm>
          <a:custGeom>
            <a:avLst/>
            <a:gdLst>
              <a:gd name="connsiteX0" fmla="*/ 972008 w 2052550"/>
              <a:gd name="connsiteY0" fmla="*/ 1936116 h 1936116"/>
              <a:gd name="connsiteX1" fmla="*/ 912022 w 2052550"/>
              <a:gd name="connsiteY1" fmla="*/ 1932856 h 1936116"/>
              <a:gd name="connsiteX2" fmla="*/ 660488 w 2052550"/>
              <a:gd name="connsiteY2" fmla="*/ 1921621 h 1936116"/>
              <a:gd name="connsiteX3" fmla="*/ 434506 w 2052550"/>
              <a:gd name="connsiteY3" fmla="*/ 1927782 h 1936116"/>
              <a:gd name="connsiteX4" fmla="*/ 379259 w 2052550"/>
              <a:gd name="connsiteY4" fmla="*/ 1930591 h 1936116"/>
              <a:gd name="connsiteX5" fmla="*/ 298343 w 2052550"/>
              <a:gd name="connsiteY5" fmla="*/ 1864027 h 1936116"/>
              <a:gd name="connsiteX6" fmla="*/ 0 w 2052550"/>
              <a:gd name="connsiteY6" fmla="*/ 1238526 h 1936116"/>
              <a:gd name="connsiteX7" fmla="*/ 43005 w 2052550"/>
              <a:gd name="connsiteY7" fmla="*/ 615660 h 1936116"/>
              <a:gd name="connsiteX8" fmla="*/ 415951 w 2052550"/>
              <a:gd name="connsiteY8" fmla="*/ 162296 h 1936116"/>
              <a:gd name="connsiteX9" fmla="*/ 1018836 w 2052550"/>
              <a:gd name="connsiteY9" fmla="*/ 0 h 1936116"/>
              <a:gd name="connsiteX10" fmla="*/ 1690126 w 2052550"/>
              <a:gd name="connsiteY10" fmla="*/ 172137 h 1936116"/>
              <a:gd name="connsiteX11" fmla="*/ 2042097 w 2052550"/>
              <a:gd name="connsiteY11" fmla="*/ 461676 h 1936116"/>
              <a:gd name="connsiteX12" fmla="*/ 2042295 w 2052550"/>
              <a:gd name="connsiteY12" fmla="*/ 492334 h 1936116"/>
              <a:gd name="connsiteX13" fmla="*/ 2046464 w 2052550"/>
              <a:gd name="connsiteY13" fmla="*/ 1379409 h 1936116"/>
              <a:gd name="connsiteX14" fmla="*/ 2049364 w 2052550"/>
              <a:gd name="connsiteY14" fmla="*/ 1422902 h 1936116"/>
              <a:gd name="connsiteX15" fmla="*/ 1936281 w 2052550"/>
              <a:gd name="connsiteY15" fmla="*/ 1533084 h 1936116"/>
              <a:gd name="connsiteX16" fmla="*/ 1736214 w 2052550"/>
              <a:gd name="connsiteY16" fmla="*/ 1715753 h 1936116"/>
              <a:gd name="connsiteX17" fmla="*/ 1594726 w 2052550"/>
              <a:gd name="connsiteY17" fmla="*/ 1906104 h 1936116"/>
              <a:gd name="connsiteX18" fmla="*/ 1577047 w 2052550"/>
              <a:gd name="connsiteY18" fmla="*/ 1929895 h 1936116"/>
              <a:gd name="connsiteX19" fmla="*/ 1545328 w 2052550"/>
              <a:gd name="connsiteY19" fmla="*/ 1928102 h 1936116"/>
              <a:gd name="connsiteX20" fmla="*/ 1542635 w 2052550"/>
              <a:gd name="connsiteY20" fmla="*/ 1927949 h 1936116"/>
              <a:gd name="connsiteX21" fmla="*/ 1536146 w 2052550"/>
              <a:gd name="connsiteY21" fmla="*/ 1924520 h 1936116"/>
              <a:gd name="connsiteX22" fmla="*/ 1536146 w 2052550"/>
              <a:gd name="connsiteY22" fmla="*/ 1924521 h 1936116"/>
              <a:gd name="connsiteX23" fmla="*/ 1536145 w 2052550"/>
              <a:gd name="connsiteY23" fmla="*/ 1924520 h 1936116"/>
              <a:gd name="connsiteX24" fmla="*/ 1525734 w 2052550"/>
              <a:gd name="connsiteY24" fmla="*/ 1926993 h 1936116"/>
              <a:gd name="connsiteX25" fmla="*/ 1498806 w 2052550"/>
              <a:gd name="connsiteY25" fmla="*/ 1925471 h 1936116"/>
              <a:gd name="connsiteX26" fmla="*/ 1491832 w 2052550"/>
              <a:gd name="connsiteY26" fmla="*/ 1925249 h 1936116"/>
              <a:gd name="connsiteX27" fmla="*/ 1489754 w 2052550"/>
              <a:gd name="connsiteY27" fmla="*/ 1924520 h 1936116"/>
              <a:gd name="connsiteX28" fmla="*/ 1476914 w 2052550"/>
              <a:gd name="connsiteY28" fmla="*/ 1913660 h 1936116"/>
              <a:gd name="connsiteX29" fmla="*/ 1471088 w 2052550"/>
              <a:gd name="connsiteY29" fmla="*/ 1908732 h 1936116"/>
              <a:gd name="connsiteX30" fmla="*/ 1423971 w 2052550"/>
              <a:gd name="connsiteY30" fmla="*/ 1861388 h 1936116"/>
              <a:gd name="connsiteX31" fmla="*/ 1410364 w 2052550"/>
              <a:gd name="connsiteY31" fmla="*/ 1852695 h 1936116"/>
              <a:gd name="connsiteX32" fmla="*/ 1391170 w 2052550"/>
              <a:gd name="connsiteY32" fmla="*/ 1840433 h 1936116"/>
              <a:gd name="connsiteX33" fmla="*/ 1213188 w 2052550"/>
              <a:gd name="connsiteY33" fmla="*/ 1910770 h 1936116"/>
              <a:gd name="connsiteX34" fmla="*/ 1177309 w 2052550"/>
              <a:gd name="connsiteY34" fmla="*/ 1927089 h 1936116"/>
              <a:gd name="connsiteX35" fmla="*/ 1151905 w 2052550"/>
              <a:gd name="connsiteY35" fmla="*/ 1927782 h 1936116"/>
              <a:gd name="connsiteX36" fmla="*/ 1078040 w 2052550"/>
              <a:gd name="connsiteY36" fmla="*/ 1931538 h 1936116"/>
              <a:gd name="connsiteX37" fmla="*/ 1051215 w 2052550"/>
              <a:gd name="connsiteY37" fmla="*/ 1932901 h 1936116"/>
              <a:gd name="connsiteX38" fmla="*/ 1017603 w 2052550"/>
              <a:gd name="connsiteY38" fmla="*/ 1934266 h 193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52550" h="1936116">
                <a:moveTo>
                  <a:pt x="972008" y="1936116"/>
                </a:moveTo>
                <a:lnTo>
                  <a:pt x="912022" y="1932856"/>
                </a:lnTo>
                <a:cubicBezTo>
                  <a:pt x="824915" y="1927661"/>
                  <a:pt x="734667" y="1922104"/>
                  <a:pt x="660488" y="1921621"/>
                </a:cubicBezTo>
                <a:cubicBezTo>
                  <a:pt x="586309" y="1921137"/>
                  <a:pt x="506572" y="1924279"/>
                  <a:pt x="434506" y="1927782"/>
                </a:cubicBezTo>
                <a:lnTo>
                  <a:pt x="379259" y="1930591"/>
                </a:lnTo>
                <a:lnTo>
                  <a:pt x="298343" y="1864027"/>
                </a:lnTo>
                <a:lnTo>
                  <a:pt x="0" y="1238526"/>
                </a:lnTo>
                <a:lnTo>
                  <a:pt x="43005" y="615660"/>
                </a:lnTo>
                <a:lnTo>
                  <a:pt x="415951" y="162296"/>
                </a:lnTo>
                <a:lnTo>
                  <a:pt x="1018836" y="0"/>
                </a:lnTo>
                <a:lnTo>
                  <a:pt x="1690126" y="172137"/>
                </a:lnTo>
                <a:lnTo>
                  <a:pt x="2042097" y="461676"/>
                </a:lnTo>
                <a:lnTo>
                  <a:pt x="2042295" y="492334"/>
                </a:lnTo>
                <a:cubicBezTo>
                  <a:pt x="2044530" y="842996"/>
                  <a:pt x="2046705" y="1230808"/>
                  <a:pt x="2046464" y="1379409"/>
                </a:cubicBezTo>
                <a:cubicBezTo>
                  <a:pt x="2047430" y="1393906"/>
                  <a:pt x="2057578" y="1405987"/>
                  <a:pt x="2049364" y="1422902"/>
                </a:cubicBezTo>
                <a:cubicBezTo>
                  <a:pt x="2041148" y="1439816"/>
                  <a:pt x="1988472" y="1484275"/>
                  <a:pt x="1936281" y="1533084"/>
                </a:cubicBezTo>
                <a:cubicBezTo>
                  <a:pt x="1884090" y="1581894"/>
                  <a:pt x="1798553" y="1646648"/>
                  <a:pt x="1736214" y="1715753"/>
                </a:cubicBezTo>
                <a:cubicBezTo>
                  <a:pt x="1689460" y="1767582"/>
                  <a:pt x="1633735" y="1852031"/>
                  <a:pt x="1594726" y="1906104"/>
                </a:cubicBezTo>
                <a:lnTo>
                  <a:pt x="1577047" y="1929895"/>
                </a:lnTo>
                <a:lnTo>
                  <a:pt x="1545328" y="1928102"/>
                </a:lnTo>
                <a:lnTo>
                  <a:pt x="1542635" y="1927949"/>
                </a:lnTo>
                <a:lnTo>
                  <a:pt x="1536146" y="1924520"/>
                </a:lnTo>
                <a:lnTo>
                  <a:pt x="1536146" y="1924521"/>
                </a:lnTo>
                <a:lnTo>
                  <a:pt x="1536145" y="1924520"/>
                </a:lnTo>
                <a:lnTo>
                  <a:pt x="1525734" y="1926993"/>
                </a:lnTo>
                <a:lnTo>
                  <a:pt x="1498806" y="1925471"/>
                </a:lnTo>
                <a:lnTo>
                  <a:pt x="1491832" y="1925249"/>
                </a:lnTo>
                <a:lnTo>
                  <a:pt x="1489754" y="1924520"/>
                </a:lnTo>
                <a:lnTo>
                  <a:pt x="1476914" y="1913660"/>
                </a:lnTo>
                <a:lnTo>
                  <a:pt x="1471088" y="1908732"/>
                </a:lnTo>
                <a:cubicBezTo>
                  <a:pt x="1458040" y="1895276"/>
                  <a:pt x="1443301" y="1877139"/>
                  <a:pt x="1423971" y="1861388"/>
                </a:cubicBezTo>
                <a:lnTo>
                  <a:pt x="1410364" y="1852695"/>
                </a:lnTo>
                <a:lnTo>
                  <a:pt x="1391170" y="1840433"/>
                </a:lnTo>
                <a:cubicBezTo>
                  <a:pt x="1316145" y="1867617"/>
                  <a:pt x="1273739" y="1883926"/>
                  <a:pt x="1213188" y="1910770"/>
                </a:cubicBezTo>
                <a:lnTo>
                  <a:pt x="1177309" y="1927089"/>
                </a:lnTo>
                <a:lnTo>
                  <a:pt x="1151905" y="1927782"/>
                </a:lnTo>
                <a:lnTo>
                  <a:pt x="1078040" y="1931538"/>
                </a:lnTo>
                <a:lnTo>
                  <a:pt x="1051215" y="1932901"/>
                </a:lnTo>
                <a:lnTo>
                  <a:pt x="1017603" y="1934266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FD73A152-D8C2-40F1-A063-28E64042233F}"/>
              </a:ext>
            </a:extLst>
          </p:cNvPr>
          <p:cNvSpPr/>
          <p:nvPr/>
        </p:nvSpPr>
        <p:spPr>
          <a:xfrm>
            <a:off x="9926814" y="3431333"/>
            <a:ext cx="1835384" cy="1909516"/>
          </a:xfrm>
          <a:custGeom>
            <a:avLst/>
            <a:gdLst>
              <a:gd name="connsiteX0" fmla="*/ 1453959 w 1835384"/>
              <a:gd name="connsiteY0" fmla="*/ 1909516 h 1909516"/>
              <a:gd name="connsiteX1" fmla="*/ 753889 w 1835384"/>
              <a:gd name="connsiteY1" fmla="*/ 1821178 h 1909516"/>
              <a:gd name="connsiteX2" fmla="*/ 221665 w 1835384"/>
              <a:gd name="connsiteY2" fmla="*/ 1383360 h 1909516"/>
              <a:gd name="connsiteX3" fmla="*/ 0 w 1835384"/>
              <a:gd name="connsiteY3" fmla="*/ 713460 h 1909516"/>
              <a:gd name="connsiteX4" fmla="*/ 146298 w 1835384"/>
              <a:gd name="connsiteY4" fmla="*/ 0 h 1909516"/>
              <a:gd name="connsiteX5" fmla="*/ 756576 w 1835384"/>
              <a:gd name="connsiteY5" fmla="*/ 8352 h 1909516"/>
              <a:gd name="connsiteX6" fmla="*/ 807956 w 1835384"/>
              <a:gd name="connsiteY6" fmla="*/ 9055 h 1909516"/>
              <a:gd name="connsiteX7" fmla="*/ 1384960 w 1835384"/>
              <a:gd name="connsiteY7" fmla="*/ 9056 h 1909516"/>
              <a:gd name="connsiteX8" fmla="*/ 1469047 w 1835384"/>
              <a:gd name="connsiteY8" fmla="*/ 14854 h 1909516"/>
              <a:gd name="connsiteX9" fmla="*/ 1475315 w 1835384"/>
              <a:gd name="connsiteY9" fmla="*/ 14192 h 1909516"/>
              <a:gd name="connsiteX10" fmla="*/ 1480851 w 1835384"/>
              <a:gd name="connsiteY10" fmla="*/ 13608 h 1909516"/>
              <a:gd name="connsiteX11" fmla="*/ 1487714 w 1835384"/>
              <a:gd name="connsiteY11" fmla="*/ 10686 h 1909516"/>
              <a:gd name="connsiteX12" fmla="*/ 1489614 w 1835384"/>
              <a:gd name="connsiteY12" fmla="*/ 10667 h 1909516"/>
              <a:gd name="connsiteX13" fmla="*/ 1499017 w 1835384"/>
              <a:gd name="connsiteY13" fmla="*/ 10574 h 1909516"/>
              <a:gd name="connsiteX14" fmla="*/ 1524139 w 1835384"/>
              <a:gd name="connsiteY14" fmla="*/ 17755 h 1909516"/>
              <a:gd name="connsiteX15" fmla="*/ 1750301 w 1835384"/>
              <a:gd name="connsiteY15" fmla="*/ 113439 h 1909516"/>
              <a:gd name="connsiteX16" fmla="*/ 1787815 w 1835384"/>
              <a:gd name="connsiteY16" fmla="*/ 192995 h 1909516"/>
              <a:gd name="connsiteX17" fmla="*/ 1798601 w 1835384"/>
              <a:gd name="connsiteY17" fmla="*/ 210237 h 1909516"/>
              <a:gd name="connsiteX18" fmla="*/ 1797575 w 1835384"/>
              <a:gd name="connsiteY18" fmla="*/ 214922 h 1909516"/>
              <a:gd name="connsiteX19" fmla="*/ 1787428 w 1835384"/>
              <a:gd name="connsiteY19" fmla="*/ 274362 h 1909516"/>
              <a:gd name="connsiteX20" fmla="*/ 1808902 w 1835384"/>
              <a:gd name="connsiteY20" fmla="*/ 312872 h 1909516"/>
              <a:gd name="connsiteX21" fmla="*/ 1825736 w 1835384"/>
              <a:gd name="connsiteY21" fmla="*/ 338288 h 1909516"/>
              <a:gd name="connsiteX22" fmla="*/ 1828143 w 1835384"/>
              <a:gd name="connsiteY22" fmla="*/ 360905 h 1909516"/>
              <a:gd name="connsiteX23" fmla="*/ 1828589 w 1835384"/>
              <a:gd name="connsiteY23" fmla="*/ 707841 h 1909516"/>
              <a:gd name="connsiteX24" fmla="*/ 1830704 w 1835384"/>
              <a:gd name="connsiteY24" fmla="*/ 1007767 h 1909516"/>
              <a:gd name="connsiteX25" fmla="*/ 1831652 w 1835384"/>
              <a:gd name="connsiteY25" fmla="*/ 1147666 h 1909516"/>
              <a:gd name="connsiteX26" fmla="*/ 1831702 w 1835384"/>
              <a:gd name="connsiteY26" fmla="*/ 1155189 h 1909516"/>
              <a:gd name="connsiteX27" fmla="*/ 1832603 w 1835384"/>
              <a:gd name="connsiteY27" fmla="*/ 1292051 h 1909516"/>
              <a:gd name="connsiteX28" fmla="*/ 1832782 w 1835384"/>
              <a:gd name="connsiteY28" fmla="*/ 1319589 h 1909516"/>
              <a:gd name="connsiteX29" fmla="*/ 1833314 w 1835384"/>
              <a:gd name="connsiteY29" fmla="*/ 1403581 h 1909516"/>
              <a:gd name="connsiteX30" fmla="*/ 1834650 w 1835384"/>
              <a:gd name="connsiteY30" fmla="*/ 1621415 h 1909516"/>
              <a:gd name="connsiteX31" fmla="*/ 1834748 w 1835384"/>
              <a:gd name="connsiteY31" fmla="*/ 1637659 h 1909516"/>
              <a:gd name="connsiteX32" fmla="*/ 1835384 w 1835384"/>
              <a:gd name="connsiteY32" fmla="*/ 1749920 h 19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35384" h="1909516">
                <a:moveTo>
                  <a:pt x="1453959" y="1909516"/>
                </a:moveTo>
                <a:lnTo>
                  <a:pt x="753889" y="1821178"/>
                </a:lnTo>
                <a:lnTo>
                  <a:pt x="221665" y="1383360"/>
                </a:lnTo>
                <a:lnTo>
                  <a:pt x="0" y="713460"/>
                </a:lnTo>
                <a:lnTo>
                  <a:pt x="146298" y="0"/>
                </a:lnTo>
                <a:lnTo>
                  <a:pt x="756576" y="8352"/>
                </a:lnTo>
                <a:lnTo>
                  <a:pt x="807956" y="9055"/>
                </a:lnTo>
                <a:lnTo>
                  <a:pt x="1384960" y="9056"/>
                </a:lnTo>
                <a:lnTo>
                  <a:pt x="1469047" y="14854"/>
                </a:lnTo>
                <a:lnTo>
                  <a:pt x="1475315" y="14192"/>
                </a:lnTo>
                <a:lnTo>
                  <a:pt x="1480851" y="13608"/>
                </a:lnTo>
                <a:cubicBezTo>
                  <a:pt x="1483441" y="12664"/>
                  <a:pt x="1485208" y="11441"/>
                  <a:pt x="1487714" y="10686"/>
                </a:cubicBezTo>
                <a:lnTo>
                  <a:pt x="1489614" y="10667"/>
                </a:lnTo>
                <a:lnTo>
                  <a:pt x="1499017" y="10574"/>
                </a:lnTo>
                <a:cubicBezTo>
                  <a:pt x="1504567" y="11503"/>
                  <a:pt x="1512420" y="13647"/>
                  <a:pt x="1524139" y="17755"/>
                </a:cubicBezTo>
                <a:cubicBezTo>
                  <a:pt x="1571014" y="34184"/>
                  <a:pt x="1698110" y="86860"/>
                  <a:pt x="1750301" y="113439"/>
                </a:cubicBezTo>
                <a:cubicBezTo>
                  <a:pt x="1756101" y="139293"/>
                  <a:pt x="1771927" y="167321"/>
                  <a:pt x="1787815" y="192995"/>
                </a:cubicBezTo>
                <a:lnTo>
                  <a:pt x="1798601" y="210237"/>
                </a:lnTo>
                <a:lnTo>
                  <a:pt x="1797575" y="214922"/>
                </a:lnTo>
                <a:cubicBezTo>
                  <a:pt x="1801200" y="248025"/>
                  <a:pt x="1781628" y="252133"/>
                  <a:pt x="1787428" y="274362"/>
                </a:cubicBezTo>
                <a:cubicBezTo>
                  <a:pt x="1790326" y="285478"/>
                  <a:pt x="1799447" y="299432"/>
                  <a:pt x="1808902" y="312872"/>
                </a:cubicBezTo>
                <a:lnTo>
                  <a:pt x="1825736" y="338288"/>
                </a:lnTo>
                <a:lnTo>
                  <a:pt x="1828143" y="360905"/>
                </a:lnTo>
                <a:cubicBezTo>
                  <a:pt x="1837496" y="456802"/>
                  <a:pt x="1826474" y="423688"/>
                  <a:pt x="1828589" y="707841"/>
                </a:cubicBezTo>
                <a:cubicBezTo>
                  <a:pt x="1828589" y="707841"/>
                  <a:pt x="1829485" y="830307"/>
                  <a:pt x="1830704" y="1007767"/>
                </a:cubicBezTo>
                <a:lnTo>
                  <a:pt x="1831652" y="1147666"/>
                </a:lnTo>
                <a:lnTo>
                  <a:pt x="1831702" y="1155189"/>
                </a:lnTo>
                <a:lnTo>
                  <a:pt x="1832603" y="1292051"/>
                </a:lnTo>
                <a:lnTo>
                  <a:pt x="1832782" y="1319589"/>
                </a:lnTo>
                <a:lnTo>
                  <a:pt x="1833314" y="1403581"/>
                </a:lnTo>
                <a:lnTo>
                  <a:pt x="1834650" y="1621415"/>
                </a:lnTo>
                <a:lnTo>
                  <a:pt x="1834748" y="1637659"/>
                </a:lnTo>
                <a:lnTo>
                  <a:pt x="1835384" y="1749920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F14BA97-ECB9-429F-9F6B-E31DE8647B97}"/>
              </a:ext>
            </a:extLst>
          </p:cNvPr>
          <p:cNvSpPr/>
          <p:nvPr/>
        </p:nvSpPr>
        <p:spPr>
          <a:xfrm rot="10800000" flipV="1">
            <a:off x="7866045" y="3427843"/>
            <a:ext cx="3904144" cy="2820557"/>
          </a:xfrm>
          <a:custGeom>
            <a:avLst/>
            <a:gdLst>
              <a:gd name="connsiteX0" fmla="*/ 1895712 w 3791423"/>
              <a:gd name="connsiteY0" fmla="*/ 0 h 2739122"/>
              <a:gd name="connsiteX1" fmla="*/ 1005524 w 3791423"/>
              <a:gd name="connsiteY1" fmla="*/ 12183 h 2739122"/>
              <a:gd name="connsiteX2" fmla="*/ 445178 w 3791423"/>
              <a:gd name="connsiteY2" fmla="*/ 12183 h 2739122"/>
              <a:gd name="connsiteX3" fmla="*/ 363519 w 3791423"/>
              <a:gd name="connsiteY3" fmla="*/ 17814 h 2739122"/>
              <a:gd name="connsiteX4" fmla="*/ 310019 w 3791423"/>
              <a:gd name="connsiteY4" fmla="*/ 20631 h 2739122"/>
              <a:gd name="connsiteX5" fmla="*/ 90385 w 3791423"/>
              <a:gd name="connsiteY5" fmla="*/ 113552 h 2739122"/>
              <a:gd name="connsiteX6" fmla="*/ 53956 w 3791423"/>
              <a:gd name="connsiteY6" fmla="*/ 190811 h 2739122"/>
              <a:gd name="connsiteX7" fmla="*/ 43480 w 3791423"/>
              <a:gd name="connsiteY7" fmla="*/ 207557 h 2739122"/>
              <a:gd name="connsiteX8" fmla="*/ 44476 w 3791423"/>
              <a:gd name="connsiteY8" fmla="*/ 212105 h 2739122"/>
              <a:gd name="connsiteX9" fmla="*/ 54332 w 3791423"/>
              <a:gd name="connsiteY9" fmla="*/ 269830 h 2739122"/>
              <a:gd name="connsiteX10" fmla="*/ 33477 w 3791423"/>
              <a:gd name="connsiteY10" fmla="*/ 307228 h 2739122"/>
              <a:gd name="connsiteX11" fmla="*/ 17129 w 3791423"/>
              <a:gd name="connsiteY11" fmla="*/ 331908 h 2739122"/>
              <a:gd name="connsiteX12" fmla="*/ 14791 w 3791423"/>
              <a:gd name="connsiteY12" fmla="*/ 353874 h 2739122"/>
              <a:gd name="connsiteX13" fmla="*/ 14358 w 3791423"/>
              <a:gd name="connsiteY13" fmla="*/ 690794 h 2739122"/>
              <a:gd name="connsiteX14" fmla="*/ 5911 w 3791423"/>
              <a:gd name="connsiteY14" fmla="*/ 2197254 h 2739122"/>
              <a:gd name="connsiteX15" fmla="*/ 3095 w 3791423"/>
              <a:gd name="connsiteY15" fmla="*/ 2239491 h 2739122"/>
              <a:gd name="connsiteX16" fmla="*/ 112912 w 3791423"/>
              <a:gd name="connsiteY16" fmla="*/ 2346492 h 2739122"/>
              <a:gd name="connsiteX17" fmla="*/ 307203 w 3791423"/>
              <a:gd name="connsiteY17" fmla="*/ 2523888 h 2739122"/>
              <a:gd name="connsiteX18" fmla="*/ 444605 w 3791423"/>
              <a:gd name="connsiteY18" fmla="*/ 2708742 h 2739122"/>
              <a:gd name="connsiteX19" fmla="*/ 461774 w 3791423"/>
              <a:gd name="connsiteY19" fmla="*/ 2731847 h 2739122"/>
              <a:gd name="connsiteX20" fmla="*/ 495193 w 3791423"/>
              <a:gd name="connsiteY20" fmla="*/ 2729957 h 2739122"/>
              <a:gd name="connsiteX21" fmla="*/ 501494 w 3791423"/>
              <a:gd name="connsiteY21" fmla="*/ 2726627 h 2739122"/>
              <a:gd name="connsiteX22" fmla="*/ 511605 w 3791423"/>
              <a:gd name="connsiteY22" fmla="*/ 2729029 h 2739122"/>
              <a:gd name="connsiteX23" fmla="*/ 537756 w 3791423"/>
              <a:gd name="connsiteY23" fmla="*/ 2727551 h 2739122"/>
              <a:gd name="connsiteX24" fmla="*/ 544529 w 3791423"/>
              <a:gd name="connsiteY24" fmla="*/ 2727335 h 2739122"/>
              <a:gd name="connsiteX25" fmla="*/ 546547 w 3791423"/>
              <a:gd name="connsiteY25" fmla="*/ 2726627 h 2739122"/>
              <a:gd name="connsiteX26" fmla="*/ 642285 w 3791423"/>
              <a:gd name="connsiteY26" fmla="*/ 2644968 h 2739122"/>
              <a:gd name="connsiteX27" fmla="*/ 815128 w 3791423"/>
              <a:gd name="connsiteY27" fmla="*/ 2713274 h 2739122"/>
              <a:gd name="connsiteX28" fmla="*/ 849971 w 3791423"/>
              <a:gd name="connsiteY28" fmla="*/ 2729122 h 2739122"/>
              <a:gd name="connsiteX29" fmla="*/ 874641 w 3791423"/>
              <a:gd name="connsiteY29" fmla="*/ 2729795 h 2739122"/>
              <a:gd name="connsiteX30" fmla="*/ 972425 w 3791423"/>
              <a:gd name="connsiteY30" fmla="*/ 2734766 h 2739122"/>
              <a:gd name="connsiteX31" fmla="*/ 1049344 w 3791423"/>
              <a:gd name="connsiteY31" fmla="*/ 2737888 h 2739122"/>
              <a:gd name="connsiteX32" fmla="*/ 1107598 w 3791423"/>
              <a:gd name="connsiteY32" fmla="*/ 2734722 h 2739122"/>
              <a:gd name="connsiteX33" fmla="*/ 1351870 w 3791423"/>
              <a:gd name="connsiteY33" fmla="*/ 2723811 h 2739122"/>
              <a:gd name="connsiteX34" fmla="*/ 1746084 w 3791423"/>
              <a:gd name="connsiteY34" fmla="*/ 2737890 h 2739122"/>
              <a:gd name="connsiteX35" fmla="*/ 1858716 w 3791423"/>
              <a:gd name="connsiteY35" fmla="*/ 2735074 h 2739122"/>
              <a:gd name="connsiteX36" fmla="*/ 1895712 w 3791423"/>
              <a:gd name="connsiteY36" fmla="*/ 2739122 h 2739122"/>
              <a:gd name="connsiteX37" fmla="*/ 1932707 w 3791423"/>
              <a:gd name="connsiteY37" fmla="*/ 2735074 h 2739122"/>
              <a:gd name="connsiteX38" fmla="*/ 2045340 w 3791423"/>
              <a:gd name="connsiteY38" fmla="*/ 2737890 h 2739122"/>
              <a:gd name="connsiteX39" fmla="*/ 2439553 w 3791423"/>
              <a:gd name="connsiteY39" fmla="*/ 2723811 h 2739122"/>
              <a:gd name="connsiteX40" fmla="*/ 2683825 w 3791423"/>
              <a:gd name="connsiteY40" fmla="*/ 2734722 h 2739122"/>
              <a:gd name="connsiteX41" fmla="*/ 2742079 w 3791423"/>
              <a:gd name="connsiteY41" fmla="*/ 2737888 h 2739122"/>
              <a:gd name="connsiteX42" fmla="*/ 2818999 w 3791423"/>
              <a:gd name="connsiteY42" fmla="*/ 2734766 h 2739122"/>
              <a:gd name="connsiteX43" fmla="*/ 2916782 w 3791423"/>
              <a:gd name="connsiteY43" fmla="*/ 2729795 h 2739122"/>
              <a:gd name="connsiteX44" fmla="*/ 2941452 w 3791423"/>
              <a:gd name="connsiteY44" fmla="*/ 2729122 h 2739122"/>
              <a:gd name="connsiteX45" fmla="*/ 2976296 w 3791423"/>
              <a:gd name="connsiteY45" fmla="*/ 2713274 h 2739122"/>
              <a:gd name="connsiteX46" fmla="*/ 3149139 w 3791423"/>
              <a:gd name="connsiteY46" fmla="*/ 2644968 h 2739122"/>
              <a:gd name="connsiteX47" fmla="*/ 3244876 w 3791423"/>
              <a:gd name="connsiteY47" fmla="*/ 2726627 h 2739122"/>
              <a:gd name="connsiteX48" fmla="*/ 3246894 w 3791423"/>
              <a:gd name="connsiteY48" fmla="*/ 2727335 h 2739122"/>
              <a:gd name="connsiteX49" fmla="*/ 3253667 w 3791423"/>
              <a:gd name="connsiteY49" fmla="*/ 2727551 h 2739122"/>
              <a:gd name="connsiteX50" fmla="*/ 3279818 w 3791423"/>
              <a:gd name="connsiteY50" fmla="*/ 2729029 h 2739122"/>
              <a:gd name="connsiteX51" fmla="*/ 3289929 w 3791423"/>
              <a:gd name="connsiteY51" fmla="*/ 2726627 h 2739122"/>
              <a:gd name="connsiteX52" fmla="*/ 3296230 w 3791423"/>
              <a:gd name="connsiteY52" fmla="*/ 2729957 h 2739122"/>
              <a:gd name="connsiteX53" fmla="*/ 3329649 w 3791423"/>
              <a:gd name="connsiteY53" fmla="*/ 2731847 h 2739122"/>
              <a:gd name="connsiteX54" fmla="*/ 3346818 w 3791423"/>
              <a:gd name="connsiteY54" fmla="*/ 2708742 h 2739122"/>
              <a:gd name="connsiteX55" fmla="*/ 3484221 w 3791423"/>
              <a:gd name="connsiteY55" fmla="*/ 2523888 h 2739122"/>
              <a:gd name="connsiteX56" fmla="*/ 3678512 w 3791423"/>
              <a:gd name="connsiteY56" fmla="*/ 2346492 h 2739122"/>
              <a:gd name="connsiteX57" fmla="*/ 3788329 w 3791423"/>
              <a:gd name="connsiteY57" fmla="*/ 2239491 h 2739122"/>
              <a:gd name="connsiteX58" fmla="*/ 3785513 w 3791423"/>
              <a:gd name="connsiteY58" fmla="*/ 2197254 h 2739122"/>
              <a:gd name="connsiteX59" fmla="*/ 3777065 w 3791423"/>
              <a:gd name="connsiteY59" fmla="*/ 690794 h 2739122"/>
              <a:gd name="connsiteX60" fmla="*/ 3776632 w 3791423"/>
              <a:gd name="connsiteY60" fmla="*/ 353874 h 2739122"/>
              <a:gd name="connsiteX61" fmla="*/ 3774295 w 3791423"/>
              <a:gd name="connsiteY61" fmla="*/ 331909 h 2739122"/>
              <a:gd name="connsiteX62" fmla="*/ 3757946 w 3791423"/>
              <a:gd name="connsiteY62" fmla="*/ 307228 h 2739122"/>
              <a:gd name="connsiteX63" fmla="*/ 3737092 w 3791423"/>
              <a:gd name="connsiteY63" fmla="*/ 269830 h 2739122"/>
              <a:gd name="connsiteX64" fmla="*/ 3746947 w 3791423"/>
              <a:gd name="connsiteY64" fmla="*/ 212105 h 2739122"/>
              <a:gd name="connsiteX65" fmla="*/ 3747943 w 3791423"/>
              <a:gd name="connsiteY65" fmla="*/ 207557 h 2739122"/>
              <a:gd name="connsiteX66" fmla="*/ 3737468 w 3791423"/>
              <a:gd name="connsiteY66" fmla="*/ 190811 h 2739122"/>
              <a:gd name="connsiteX67" fmla="*/ 3701038 w 3791423"/>
              <a:gd name="connsiteY67" fmla="*/ 113552 h 2739122"/>
              <a:gd name="connsiteX68" fmla="*/ 3481405 w 3791423"/>
              <a:gd name="connsiteY68" fmla="*/ 20631 h 2739122"/>
              <a:gd name="connsiteX69" fmla="*/ 3427904 w 3791423"/>
              <a:gd name="connsiteY69" fmla="*/ 17814 h 2739122"/>
              <a:gd name="connsiteX70" fmla="*/ 3346245 w 3791423"/>
              <a:gd name="connsiteY70" fmla="*/ 12183 h 2739122"/>
              <a:gd name="connsiteX71" fmla="*/ 2785899 w 3791423"/>
              <a:gd name="connsiteY71" fmla="*/ 12183 h 273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791423" h="2739122">
                <a:moveTo>
                  <a:pt x="1895712" y="0"/>
                </a:moveTo>
                <a:lnTo>
                  <a:pt x="1005524" y="12183"/>
                </a:lnTo>
                <a:lnTo>
                  <a:pt x="445178" y="12183"/>
                </a:lnTo>
                <a:lnTo>
                  <a:pt x="363519" y="17814"/>
                </a:lnTo>
                <a:cubicBezTo>
                  <a:pt x="340992" y="19222"/>
                  <a:pt x="355541" y="4675"/>
                  <a:pt x="310019" y="20631"/>
                </a:cubicBezTo>
                <a:cubicBezTo>
                  <a:pt x="264496" y="36587"/>
                  <a:pt x="141070" y="87741"/>
                  <a:pt x="90385" y="113552"/>
                </a:cubicBezTo>
                <a:cubicBezTo>
                  <a:pt x="84754" y="138660"/>
                  <a:pt x="69384" y="165879"/>
                  <a:pt x="53956" y="190811"/>
                </a:cubicBezTo>
                <a:lnTo>
                  <a:pt x="43480" y="207557"/>
                </a:lnTo>
                <a:lnTo>
                  <a:pt x="44476" y="212105"/>
                </a:lnTo>
                <a:cubicBezTo>
                  <a:pt x="40956" y="244253"/>
                  <a:pt x="59963" y="248242"/>
                  <a:pt x="54332" y="269830"/>
                </a:cubicBezTo>
                <a:cubicBezTo>
                  <a:pt x="51516" y="280624"/>
                  <a:pt x="42658" y="294176"/>
                  <a:pt x="33477" y="307228"/>
                </a:cubicBezTo>
                <a:lnTo>
                  <a:pt x="17129" y="331908"/>
                </a:lnTo>
                <a:lnTo>
                  <a:pt x="14791" y="353874"/>
                </a:lnTo>
                <a:cubicBezTo>
                  <a:pt x="5709" y="447002"/>
                  <a:pt x="16411" y="414845"/>
                  <a:pt x="14358" y="690794"/>
                </a:cubicBezTo>
                <a:cubicBezTo>
                  <a:pt x="14358" y="690794"/>
                  <a:pt x="5441" y="1908633"/>
                  <a:pt x="5911" y="2197254"/>
                </a:cubicBezTo>
                <a:cubicBezTo>
                  <a:pt x="4972" y="2211333"/>
                  <a:pt x="-4883" y="2223065"/>
                  <a:pt x="3095" y="2239491"/>
                </a:cubicBezTo>
                <a:cubicBezTo>
                  <a:pt x="11073" y="2255917"/>
                  <a:pt x="62227" y="2299093"/>
                  <a:pt x="112912" y="2346492"/>
                </a:cubicBezTo>
                <a:cubicBezTo>
                  <a:pt x="163597" y="2393892"/>
                  <a:pt x="246663" y="2456778"/>
                  <a:pt x="307203" y="2523888"/>
                </a:cubicBezTo>
                <a:cubicBezTo>
                  <a:pt x="352607" y="2574220"/>
                  <a:pt x="406724" y="2656231"/>
                  <a:pt x="444605" y="2708742"/>
                </a:cubicBezTo>
                <a:lnTo>
                  <a:pt x="461774" y="2731847"/>
                </a:lnTo>
                <a:lnTo>
                  <a:pt x="495193" y="2729957"/>
                </a:lnTo>
                <a:lnTo>
                  <a:pt x="501494" y="2726627"/>
                </a:lnTo>
                <a:lnTo>
                  <a:pt x="511605" y="2729029"/>
                </a:lnTo>
                <a:lnTo>
                  <a:pt x="537756" y="2727551"/>
                </a:lnTo>
                <a:lnTo>
                  <a:pt x="544529" y="2727335"/>
                </a:lnTo>
                <a:lnTo>
                  <a:pt x="546547" y="2726627"/>
                </a:lnTo>
                <a:cubicBezTo>
                  <a:pt x="570012" y="2713017"/>
                  <a:pt x="594416" y="2667496"/>
                  <a:pt x="642285" y="2644968"/>
                </a:cubicBezTo>
                <a:cubicBezTo>
                  <a:pt x="715144" y="2671367"/>
                  <a:pt x="756325" y="2687205"/>
                  <a:pt x="815128" y="2713274"/>
                </a:cubicBezTo>
                <a:lnTo>
                  <a:pt x="849971" y="2729122"/>
                </a:lnTo>
                <a:lnTo>
                  <a:pt x="874641" y="2729795"/>
                </a:lnTo>
                <a:cubicBezTo>
                  <a:pt x="909633" y="2731496"/>
                  <a:pt x="942763" y="2733285"/>
                  <a:pt x="972425" y="2734766"/>
                </a:cubicBezTo>
                <a:lnTo>
                  <a:pt x="1049344" y="2737888"/>
                </a:lnTo>
                <a:lnTo>
                  <a:pt x="1107598" y="2734722"/>
                </a:lnTo>
                <a:cubicBezTo>
                  <a:pt x="1192190" y="2729677"/>
                  <a:pt x="1279832" y="2724280"/>
                  <a:pt x="1351870" y="2723811"/>
                </a:cubicBezTo>
                <a:cubicBezTo>
                  <a:pt x="1495945" y="2722873"/>
                  <a:pt x="1661609" y="2736013"/>
                  <a:pt x="1746084" y="2737890"/>
                </a:cubicBezTo>
                <a:cubicBezTo>
                  <a:pt x="1830558" y="2739767"/>
                  <a:pt x="1808501" y="2731320"/>
                  <a:pt x="1858716" y="2735074"/>
                </a:cubicBezTo>
                <a:lnTo>
                  <a:pt x="1895712" y="2739122"/>
                </a:lnTo>
                <a:lnTo>
                  <a:pt x="1932707" y="2735074"/>
                </a:lnTo>
                <a:cubicBezTo>
                  <a:pt x="1982922" y="2731320"/>
                  <a:pt x="1960865" y="2739767"/>
                  <a:pt x="2045340" y="2737890"/>
                </a:cubicBezTo>
                <a:cubicBezTo>
                  <a:pt x="2129814" y="2736013"/>
                  <a:pt x="2295478" y="2722873"/>
                  <a:pt x="2439553" y="2723811"/>
                </a:cubicBezTo>
                <a:cubicBezTo>
                  <a:pt x="2511591" y="2724280"/>
                  <a:pt x="2599233" y="2729677"/>
                  <a:pt x="2683825" y="2734722"/>
                </a:cubicBezTo>
                <a:lnTo>
                  <a:pt x="2742079" y="2737888"/>
                </a:lnTo>
                <a:lnTo>
                  <a:pt x="2818999" y="2734766"/>
                </a:lnTo>
                <a:cubicBezTo>
                  <a:pt x="2848660" y="2733285"/>
                  <a:pt x="2881790" y="2731496"/>
                  <a:pt x="2916782" y="2729795"/>
                </a:cubicBezTo>
                <a:lnTo>
                  <a:pt x="2941452" y="2729122"/>
                </a:lnTo>
                <a:lnTo>
                  <a:pt x="2976296" y="2713274"/>
                </a:lnTo>
                <a:cubicBezTo>
                  <a:pt x="3035098" y="2687205"/>
                  <a:pt x="3076280" y="2671367"/>
                  <a:pt x="3149139" y="2644968"/>
                </a:cubicBezTo>
                <a:cubicBezTo>
                  <a:pt x="3197007" y="2667496"/>
                  <a:pt x="3221411" y="2713017"/>
                  <a:pt x="3244876" y="2726627"/>
                </a:cubicBezTo>
                <a:lnTo>
                  <a:pt x="3246894" y="2727335"/>
                </a:lnTo>
                <a:lnTo>
                  <a:pt x="3253667" y="2727551"/>
                </a:lnTo>
                <a:lnTo>
                  <a:pt x="3279818" y="2729029"/>
                </a:lnTo>
                <a:lnTo>
                  <a:pt x="3289929" y="2726627"/>
                </a:lnTo>
                <a:lnTo>
                  <a:pt x="3296230" y="2729957"/>
                </a:lnTo>
                <a:lnTo>
                  <a:pt x="3329649" y="2731847"/>
                </a:lnTo>
                <a:lnTo>
                  <a:pt x="3346818" y="2708742"/>
                </a:lnTo>
                <a:cubicBezTo>
                  <a:pt x="3384700" y="2656231"/>
                  <a:pt x="3438816" y="2574220"/>
                  <a:pt x="3484221" y="2523888"/>
                </a:cubicBezTo>
                <a:cubicBezTo>
                  <a:pt x="3544760" y="2456778"/>
                  <a:pt x="3627827" y="2393892"/>
                  <a:pt x="3678512" y="2346492"/>
                </a:cubicBezTo>
                <a:cubicBezTo>
                  <a:pt x="3729196" y="2299093"/>
                  <a:pt x="3780351" y="2255917"/>
                  <a:pt x="3788329" y="2239491"/>
                </a:cubicBezTo>
                <a:cubicBezTo>
                  <a:pt x="3796306" y="2223065"/>
                  <a:pt x="3786451" y="2211333"/>
                  <a:pt x="3785513" y="2197254"/>
                </a:cubicBezTo>
                <a:cubicBezTo>
                  <a:pt x="3785982" y="1908633"/>
                  <a:pt x="3777065" y="690794"/>
                  <a:pt x="3777065" y="690794"/>
                </a:cubicBezTo>
                <a:cubicBezTo>
                  <a:pt x="3775012" y="414845"/>
                  <a:pt x="3785715" y="447002"/>
                  <a:pt x="3776632" y="353874"/>
                </a:cubicBezTo>
                <a:lnTo>
                  <a:pt x="3774295" y="331909"/>
                </a:lnTo>
                <a:lnTo>
                  <a:pt x="3757946" y="307228"/>
                </a:lnTo>
                <a:cubicBezTo>
                  <a:pt x="3748765" y="294176"/>
                  <a:pt x="3739907" y="280624"/>
                  <a:pt x="3737092" y="269830"/>
                </a:cubicBezTo>
                <a:cubicBezTo>
                  <a:pt x="3731460" y="248242"/>
                  <a:pt x="3750467" y="244253"/>
                  <a:pt x="3746947" y="212105"/>
                </a:cubicBezTo>
                <a:lnTo>
                  <a:pt x="3747943" y="207557"/>
                </a:lnTo>
                <a:lnTo>
                  <a:pt x="3737468" y="190811"/>
                </a:lnTo>
                <a:cubicBezTo>
                  <a:pt x="3722039" y="165879"/>
                  <a:pt x="3706670" y="138660"/>
                  <a:pt x="3701038" y="113552"/>
                </a:cubicBezTo>
                <a:cubicBezTo>
                  <a:pt x="3650353" y="87741"/>
                  <a:pt x="3526927" y="36587"/>
                  <a:pt x="3481405" y="20631"/>
                </a:cubicBezTo>
                <a:cubicBezTo>
                  <a:pt x="3435882" y="4675"/>
                  <a:pt x="3450431" y="19222"/>
                  <a:pt x="3427904" y="17814"/>
                </a:cubicBezTo>
                <a:lnTo>
                  <a:pt x="3346245" y="12183"/>
                </a:lnTo>
                <a:lnTo>
                  <a:pt x="2785899" y="12183"/>
                </a:lnTo>
                <a:close/>
              </a:path>
            </a:pathLst>
          </a:custGeom>
          <a:blipFill dpi="0" rotWithShape="1">
            <a:blip r:embed="rId4"/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E32E19-902E-47F6-845F-76B0990DAC73}"/>
              </a:ext>
            </a:extLst>
          </p:cNvPr>
          <p:cNvSpPr txBox="1"/>
          <p:nvPr/>
        </p:nvSpPr>
        <p:spPr>
          <a:xfrm>
            <a:off x="8248829" y="4453402"/>
            <a:ext cx="31385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Caps</a:t>
            </a:r>
          </a:p>
        </p:txBody>
      </p:sp>
    </p:spTree>
    <p:extLst>
      <p:ext uri="{BB962C8B-B14F-4D97-AF65-F5344CB8AC3E}">
        <p14:creationId xmlns:p14="http://schemas.microsoft.com/office/powerpoint/2010/main" val="3344814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F9986F6-454C-46F2-BC06-28F6600D827A}"/>
              </a:ext>
            </a:extLst>
          </p:cNvPr>
          <p:cNvSpPr/>
          <p:nvPr/>
        </p:nvSpPr>
        <p:spPr>
          <a:xfrm>
            <a:off x="3303814" y="636814"/>
            <a:ext cx="5584372" cy="5584372"/>
          </a:xfrm>
          <a:custGeom>
            <a:avLst/>
            <a:gdLst>
              <a:gd name="connsiteX0" fmla="*/ 2792186 w 5584372"/>
              <a:gd name="connsiteY0" fmla="*/ 0 h 5584372"/>
              <a:gd name="connsiteX1" fmla="*/ 5584372 w 5584372"/>
              <a:gd name="connsiteY1" fmla="*/ 2792186 h 5584372"/>
              <a:gd name="connsiteX2" fmla="*/ 2792186 w 5584372"/>
              <a:gd name="connsiteY2" fmla="*/ 5584372 h 5584372"/>
              <a:gd name="connsiteX3" fmla="*/ 0 w 5584372"/>
              <a:gd name="connsiteY3" fmla="*/ 2792186 h 5584372"/>
              <a:gd name="connsiteX4" fmla="*/ 2792186 w 5584372"/>
              <a:gd name="connsiteY4" fmla="*/ 0 h 55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4372" h="5584372">
                <a:moveTo>
                  <a:pt x="2792186" y="0"/>
                </a:moveTo>
                <a:cubicBezTo>
                  <a:pt x="4334268" y="0"/>
                  <a:pt x="5584372" y="1250104"/>
                  <a:pt x="5584372" y="2792186"/>
                </a:cubicBezTo>
                <a:cubicBezTo>
                  <a:pt x="5584372" y="4334268"/>
                  <a:pt x="4334268" y="5584372"/>
                  <a:pt x="2792186" y="5584372"/>
                </a:cubicBezTo>
                <a:cubicBezTo>
                  <a:pt x="1250104" y="5584372"/>
                  <a:pt x="0" y="4334268"/>
                  <a:pt x="0" y="2792186"/>
                </a:cubicBezTo>
                <a:cubicBezTo>
                  <a:pt x="0" y="1250104"/>
                  <a:pt x="1250104" y="0"/>
                  <a:pt x="279218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54B6261-D79D-46D3-981C-2B15015E33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62300" y="636814"/>
            <a:ext cx="6461528" cy="5584372"/>
          </a:xfrm>
          <a:custGeom>
            <a:avLst/>
            <a:gdLst>
              <a:gd name="connsiteX0" fmla="*/ 0 w 6461528"/>
              <a:gd name="connsiteY0" fmla="*/ 4815515 h 5584372"/>
              <a:gd name="connsiteX1" fmla="*/ 76010 w 6461528"/>
              <a:gd name="connsiteY1" fmla="*/ 4925877 h 5584372"/>
              <a:gd name="connsiteX2" fmla="*/ 648821 w 6461528"/>
              <a:gd name="connsiteY2" fmla="*/ 5530334 h 5584372"/>
              <a:gd name="connsiteX3" fmla="*/ 718873 w 6461528"/>
              <a:gd name="connsiteY3" fmla="*/ 5584372 h 5584372"/>
              <a:gd name="connsiteX4" fmla="*/ 0 w 6461528"/>
              <a:gd name="connsiteY4" fmla="*/ 5584372 h 5584372"/>
              <a:gd name="connsiteX5" fmla="*/ 6461528 w 6461528"/>
              <a:gd name="connsiteY5" fmla="*/ 3300348 h 5584372"/>
              <a:gd name="connsiteX6" fmla="*/ 6461528 w 6461528"/>
              <a:gd name="connsiteY6" fmla="*/ 5584372 h 5584372"/>
              <a:gd name="connsiteX7" fmla="*/ 5148528 w 6461528"/>
              <a:gd name="connsiteY7" fmla="*/ 5584372 h 5584372"/>
              <a:gd name="connsiteX8" fmla="*/ 5218580 w 6461528"/>
              <a:gd name="connsiteY8" fmla="*/ 5530334 h 5584372"/>
              <a:gd name="connsiteX9" fmla="*/ 6451735 w 6461528"/>
              <a:gd name="connsiteY9" fmla="*/ 3379458 h 5584372"/>
              <a:gd name="connsiteX10" fmla="*/ 5148527 w 6461528"/>
              <a:gd name="connsiteY10" fmla="*/ 0 h 5584372"/>
              <a:gd name="connsiteX11" fmla="*/ 6461528 w 6461528"/>
              <a:gd name="connsiteY11" fmla="*/ 0 h 5584372"/>
              <a:gd name="connsiteX12" fmla="*/ 6461528 w 6461528"/>
              <a:gd name="connsiteY12" fmla="*/ 2284024 h 5584372"/>
              <a:gd name="connsiteX13" fmla="*/ 6451735 w 6461528"/>
              <a:gd name="connsiteY13" fmla="*/ 2204915 h 5584372"/>
              <a:gd name="connsiteX14" fmla="*/ 5218580 w 6461528"/>
              <a:gd name="connsiteY14" fmla="*/ 54039 h 5584372"/>
              <a:gd name="connsiteX15" fmla="*/ 2933700 w 6461528"/>
              <a:gd name="connsiteY15" fmla="*/ 0 h 5584372"/>
              <a:gd name="connsiteX16" fmla="*/ 5725886 w 6461528"/>
              <a:gd name="connsiteY16" fmla="*/ 2792186 h 5584372"/>
              <a:gd name="connsiteX17" fmla="*/ 2933700 w 6461528"/>
              <a:gd name="connsiteY17" fmla="*/ 5584372 h 5584372"/>
              <a:gd name="connsiteX18" fmla="*/ 141514 w 6461528"/>
              <a:gd name="connsiteY18" fmla="*/ 2792186 h 5584372"/>
              <a:gd name="connsiteX19" fmla="*/ 2933700 w 6461528"/>
              <a:gd name="connsiteY19" fmla="*/ 0 h 5584372"/>
              <a:gd name="connsiteX20" fmla="*/ 0 w 6461528"/>
              <a:gd name="connsiteY20" fmla="*/ 0 h 5584372"/>
              <a:gd name="connsiteX21" fmla="*/ 718873 w 6461528"/>
              <a:gd name="connsiteY21" fmla="*/ 0 h 5584372"/>
              <a:gd name="connsiteX22" fmla="*/ 648821 w 6461528"/>
              <a:gd name="connsiteY22" fmla="*/ 54039 h 5584372"/>
              <a:gd name="connsiteX23" fmla="*/ 76010 w 6461528"/>
              <a:gd name="connsiteY23" fmla="*/ 658496 h 5584372"/>
              <a:gd name="connsiteX24" fmla="*/ 0 w 6461528"/>
              <a:gd name="connsiteY24" fmla="*/ 768858 h 55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61528" h="5584372">
                <a:moveTo>
                  <a:pt x="0" y="4815515"/>
                </a:moveTo>
                <a:lnTo>
                  <a:pt x="76010" y="4925877"/>
                </a:lnTo>
                <a:cubicBezTo>
                  <a:pt x="242872" y="5148997"/>
                  <a:pt x="435251" y="5351925"/>
                  <a:pt x="648821" y="5530334"/>
                </a:cubicBezTo>
                <a:lnTo>
                  <a:pt x="718873" y="5584372"/>
                </a:lnTo>
                <a:lnTo>
                  <a:pt x="0" y="5584372"/>
                </a:lnTo>
                <a:close/>
                <a:moveTo>
                  <a:pt x="6461528" y="3300348"/>
                </a:moveTo>
                <a:lnTo>
                  <a:pt x="6461528" y="5584372"/>
                </a:lnTo>
                <a:lnTo>
                  <a:pt x="5148528" y="5584372"/>
                </a:lnTo>
                <a:lnTo>
                  <a:pt x="5218580" y="5530334"/>
                </a:lnTo>
                <a:cubicBezTo>
                  <a:pt x="5859290" y="4995108"/>
                  <a:pt x="6309282" y="4239209"/>
                  <a:pt x="6451735" y="3379458"/>
                </a:cubicBezTo>
                <a:close/>
                <a:moveTo>
                  <a:pt x="5148527" y="0"/>
                </a:moveTo>
                <a:lnTo>
                  <a:pt x="6461528" y="0"/>
                </a:lnTo>
                <a:lnTo>
                  <a:pt x="6461528" y="2284024"/>
                </a:lnTo>
                <a:lnTo>
                  <a:pt x="6451735" y="2204915"/>
                </a:lnTo>
                <a:cubicBezTo>
                  <a:pt x="6309282" y="1345163"/>
                  <a:pt x="5859290" y="589265"/>
                  <a:pt x="5218580" y="54039"/>
                </a:cubicBezTo>
                <a:close/>
                <a:moveTo>
                  <a:pt x="2933700" y="0"/>
                </a:moveTo>
                <a:cubicBezTo>
                  <a:pt x="4475782" y="0"/>
                  <a:pt x="5725886" y="1250104"/>
                  <a:pt x="5725886" y="2792186"/>
                </a:cubicBezTo>
                <a:cubicBezTo>
                  <a:pt x="5725886" y="4334268"/>
                  <a:pt x="4475782" y="5584372"/>
                  <a:pt x="2933700" y="5584372"/>
                </a:cubicBezTo>
                <a:cubicBezTo>
                  <a:pt x="1391618" y="5584372"/>
                  <a:pt x="141514" y="4334268"/>
                  <a:pt x="141514" y="2792186"/>
                </a:cubicBezTo>
                <a:cubicBezTo>
                  <a:pt x="141514" y="1250104"/>
                  <a:pt x="1391618" y="0"/>
                  <a:pt x="2933700" y="0"/>
                </a:cubicBezTo>
                <a:close/>
                <a:moveTo>
                  <a:pt x="0" y="0"/>
                </a:moveTo>
                <a:lnTo>
                  <a:pt x="718873" y="0"/>
                </a:lnTo>
                <a:lnTo>
                  <a:pt x="648821" y="54039"/>
                </a:lnTo>
                <a:cubicBezTo>
                  <a:pt x="435251" y="232448"/>
                  <a:pt x="242872" y="435375"/>
                  <a:pt x="76010" y="658496"/>
                </a:cubicBezTo>
                <a:lnTo>
                  <a:pt x="0" y="768858"/>
                </a:ln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A4CFD2D-E1E3-47C6-A74F-85452AF1C808}"/>
              </a:ext>
            </a:extLst>
          </p:cNvPr>
          <p:cNvSpPr/>
          <p:nvPr/>
        </p:nvSpPr>
        <p:spPr>
          <a:xfrm rot="10800000">
            <a:off x="5007564" y="2710559"/>
            <a:ext cx="600997" cy="784909"/>
          </a:xfrm>
          <a:custGeom>
            <a:avLst/>
            <a:gdLst>
              <a:gd name="connsiteX0" fmla="*/ 184559 w 1491491"/>
              <a:gd name="connsiteY0" fmla="*/ 1947903 h 1947903"/>
              <a:gd name="connsiteX1" fmla="*/ 0 w 1491491"/>
              <a:gd name="connsiteY1" fmla="*/ 1924614 h 1947903"/>
              <a:gd name="connsiteX2" fmla="*/ 175 w 1491491"/>
              <a:gd name="connsiteY2" fmla="*/ 1886982 h 1947903"/>
              <a:gd name="connsiteX3" fmla="*/ 249 w 1491491"/>
              <a:gd name="connsiteY3" fmla="*/ 1872868 h 1947903"/>
              <a:gd name="connsiteX4" fmla="*/ 1051 w 1491491"/>
              <a:gd name="connsiteY4" fmla="*/ 1722994 h 1947903"/>
              <a:gd name="connsiteX5" fmla="*/ 1359 w 1491491"/>
              <a:gd name="connsiteY5" fmla="*/ 1668775 h 1947903"/>
              <a:gd name="connsiteX6" fmla="*/ 1822 w 1491491"/>
              <a:gd name="connsiteY6" fmla="*/ 1590556 h 1947903"/>
              <a:gd name="connsiteX7" fmla="*/ 2998 w 1491491"/>
              <a:gd name="connsiteY7" fmla="*/ 1398625 h 1947903"/>
              <a:gd name="connsiteX8" fmla="*/ 3421 w 1491491"/>
              <a:gd name="connsiteY8" fmla="*/ 1331554 h 1947903"/>
              <a:gd name="connsiteX9" fmla="*/ 3837 w 1491491"/>
              <a:gd name="connsiteY9" fmla="*/ 1267341 h 1947903"/>
              <a:gd name="connsiteX10" fmla="*/ 4594 w 1491491"/>
              <a:gd name="connsiteY10" fmla="*/ 1152674 h 1947903"/>
              <a:gd name="connsiteX11" fmla="*/ 4839 w 1491491"/>
              <a:gd name="connsiteY11" fmla="*/ 1115959 h 1947903"/>
              <a:gd name="connsiteX12" fmla="*/ 7718 w 1491491"/>
              <a:gd name="connsiteY12" fmla="*/ 703499 h 1947903"/>
              <a:gd name="connsiteX13" fmla="*/ 8164 w 1491491"/>
              <a:gd name="connsiteY13" fmla="*/ 356562 h 1947903"/>
              <a:gd name="connsiteX14" fmla="*/ 10572 w 1491491"/>
              <a:gd name="connsiteY14" fmla="*/ 333943 h 1947903"/>
              <a:gd name="connsiteX15" fmla="*/ 27406 w 1491491"/>
              <a:gd name="connsiteY15" fmla="*/ 308529 h 1947903"/>
              <a:gd name="connsiteX16" fmla="*/ 48881 w 1491491"/>
              <a:gd name="connsiteY16" fmla="*/ 270019 h 1947903"/>
              <a:gd name="connsiteX17" fmla="*/ 38732 w 1491491"/>
              <a:gd name="connsiteY17" fmla="*/ 210578 h 1947903"/>
              <a:gd name="connsiteX18" fmla="*/ 37706 w 1491491"/>
              <a:gd name="connsiteY18" fmla="*/ 205895 h 1947903"/>
              <a:gd name="connsiteX19" fmla="*/ 48493 w 1491491"/>
              <a:gd name="connsiteY19" fmla="*/ 188651 h 1947903"/>
              <a:gd name="connsiteX20" fmla="*/ 86005 w 1491491"/>
              <a:gd name="connsiteY20" fmla="*/ 109095 h 1947903"/>
              <a:gd name="connsiteX21" fmla="*/ 264395 w 1491491"/>
              <a:gd name="connsiteY21" fmla="*/ 31556 h 1947903"/>
              <a:gd name="connsiteX22" fmla="*/ 283528 w 1491491"/>
              <a:gd name="connsiteY22" fmla="*/ 24289 h 1947903"/>
              <a:gd name="connsiteX23" fmla="*/ 312168 w 1491491"/>
              <a:gd name="connsiteY23" fmla="*/ 13412 h 1947903"/>
              <a:gd name="connsiteX24" fmla="*/ 334340 w 1491491"/>
              <a:gd name="connsiteY24" fmla="*/ 7074 h 1947903"/>
              <a:gd name="connsiteX25" fmla="*/ 337289 w 1491491"/>
              <a:gd name="connsiteY25" fmla="*/ 6231 h 1947903"/>
              <a:gd name="connsiteX26" fmla="*/ 348593 w 1491491"/>
              <a:gd name="connsiteY26" fmla="*/ 6344 h 1947903"/>
              <a:gd name="connsiteX27" fmla="*/ 367258 w 1491491"/>
              <a:gd name="connsiteY27" fmla="*/ 10511 h 1947903"/>
              <a:gd name="connsiteX28" fmla="*/ 451345 w 1491491"/>
              <a:gd name="connsiteY28" fmla="*/ 4713 h 1947903"/>
              <a:gd name="connsiteX29" fmla="*/ 1028350 w 1491491"/>
              <a:gd name="connsiteY29" fmla="*/ 4713 h 1947903"/>
              <a:gd name="connsiteX30" fmla="*/ 1351278 w 1491491"/>
              <a:gd name="connsiteY30" fmla="*/ 293 h 1947903"/>
              <a:gd name="connsiteX31" fmla="*/ 1372648 w 1491491"/>
              <a:gd name="connsiteY31" fmla="*/ 0 h 1947903"/>
              <a:gd name="connsiteX32" fmla="*/ 1491491 w 1491491"/>
              <a:gd name="connsiteY32" fmla="*/ 359159 h 1947903"/>
              <a:gd name="connsiteX33" fmla="*/ 1343339 w 1491491"/>
              <a:gd name="connsiteY33" fmla="*/ 1081660 h 1947903"/>
              <a:gd name="connsiteX34" fmla="*/ 864935 w 1491491"/>
              <a:gd name="connsiteY34" fmla="*/ 1663221 h 194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91491" h="1947903">
                <a:moveTo>
                  <a:pt x="184559" y="1947903"/>
                </a:moveTo>
                <a:lnTo>
                  <a:pt x="0" y="1924614"/>
                </a:lnTo>
                <a:lnTo>
                  <a:pt x="175" y="1886982"/>
                </a:lnTo>
                <a:lnTo>
                  <a:pt x="249" y="1872868"/>
                </a:lnTo>
                <a:lnTo>
                  <a:pt x="1051" y="1722994"/>
                </a:lnTo>
                <a:lnTo>
                  <a:pt x="1359" y="1668775"/>
                </a:lnTo>
                <a:lnTo>
                  <a:pt x="1822" y="1590556"/>
                </a:lnTo>
                <a:lnTo>
                  <a:pt x="2998" y="1398625"/>
                </a:lnTo>
                <a:lnTo>
                  <a:pt x="3421" y="1331554"/>
                </a:lnTo>
                <a:lnTo>
                  <a:pt x="3837" y="1267341"/>
                </a:lnTo>
                <a:lnTo>
                  <a:pt x="4594" y="1152674"/>
                </a:lnTo>
                <a:lnTo>
                  <a:pt x="4839" y="1115959"/>
                </a:lnTo>
                <a:cubicBezTo>
                  <a:pt x="6427" y="879849"/>
                  <a:pt x="7718" y="703499"/>
                  <a:pt x="7718" y="703499"/>
                </a:cubicBezTo>
                <a:cubicBezTo>
                  <a:pt x="9832" y="419346"/>
                  <a:pt x="-1188" y="452459"/>
                  <a:pt x="8164" y="356562"/>
                </a:cubicBezTo>
                <a:lnTo>
                  <a:pt x="10572" y="333943"/>
                </a:lnTo>
                <a:lnTo>
                  <a:pt x="27406" y="308529"/>
                </a:lnTo>
                <a:cubicBezTo>
                  <a:pt x="36859" y="295089"/>
                  <a:pt x="45981" y="281134"/>
                  <a:pt x="48881" y="270019"/>
                </a:cubicBezTo>
                <a:cubicBezTo>
                  <a:pt x="54679" y="247789"/>
                  <a:pt x="35107" y="243682"/>
                  <a:pt x="38732" y="210578"/>
                </a:cubicBezTo>
                <a:lnTo>
                  <a:pt x="37706" y="205895"/>
                </a:lnTo>
                <a:lnTo>
                  <a:pt x="48493" y="188651"/>
                </a:lnTo>
                <a:cubicBezTo>
                  <a:pt x="64380" y="162978"/>
                  <a:pt x="80207" y="134950"/>
                  <a:pt x="86005" y="109095"/>
                </a:cubicBezTo>
                <a:cubicBezTo>
                  <a:pt x="125149" y="89161"/>
                  <a:pt x="206426" y="54548"/>
                  <a:pt x="264395" y="31556"/>
                </a:cubicBezTo>
                <a:lnTo>
                  <a:pt x="283528" y="24289"/>
                </a:lnTo>
                <a:lnTo>
                  <a:pt x="312168" y="13412"/>
                </a:lnTo>
                <a:lnTo>
                  <a:pt x="334340" y="7074"/>
                </a:lnTo>
                <a:lnTo>
                  <a:pt x="337289" y="6231"/>
                </a:lnTo>
                <a:lnTo>
                  <a:pt x="348593" y="6344"/>
                </a:lnTo>
                <a:cubicBezTo>
                  <a:pt x="353606" y="7853"/>
                  <a:pt x="355660" y="11236"/>
                  <a:pt x="367258" y="10511"/>
                </a:cubicBezTo>
                <a:lnTo>
                  <a:pt x="451345" y="4713"/>
                </a:lnTo>
                <a:lnTo>
                  <a:pt x="1028350" y="4713"/>
                </a:lnTo>
                <a:lnTo>
                  <a:pt x="1351278" y="293"/>
                </a:lnTo>
                <a:lnTo>
                  <a:pt x="1372648" y="0"/>
                </a:lnTo>
                <a:lnTo>
                  <a:pt x="1491491" y="359159"/>
                </a:lnTo>
                <a:lnTo>
                  <a:pt x="1343339" y="1081660"/>
                </a:lnTo>
                <a:lnTo>
                  <a:pt x="864935" y="1663221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F526618-80D3-47DC-849B-B110BB7FFC84}"/>
              </a:ext>
            </a:extLst>
          </p:cNvPr>
          <p:cNvSpPr/>
          <p:nvPr/>
        </p:nvSpPr>
        <p:spPr>
          <a:xfrm rot="10800000">
            <a:off x="4770636" y="2701696"/>
            <a:ext cx="671087" cy="793775"/>
          </a:xfrm>
          <a:custGeom>
            <a:avLst/>
            <a:gdLst>
              <a:gd name="connsiteX0" fmla="*/ 1079347 w 1665432"/>
              <a:gd name="connsiteY0" fmla="*/ 1969906 h 1969906"/>
              <a:gd name="connsiteX1" fmla="*/ 1000141 w 1665432"/>
              <a:gd name="connsiteY1" fmla="*/ 1966691 h 1969906"/>
              <a:gd name="connsiteX2" fmla="*/ 899450 w 1665432"/>
              <a:gd name="connsiteY2" fmla="*/ 1961572 h 1969906"/>
              <a:gd name="connsiteX3" fmla="*/ 874047 w 1665432"/>
              <a:gd name="connsiteY3" fmla="*/ 1960879 h 1969906"/>
              <a:gd name="connsiteX4" fmla="*/ 850200 w 1665432"/>
              <a:gd name="connsiteY4" fmla="*/ 1950033 h 1969906"/>
              <a:gd name="connsiteX5" fmla="*/ 838168 w 1665432"/>
              <a:gd name="connsiteY5" fmla="*/ 1944560 h 1969906"/>
              <a:gd name="connsiteX6" fmla="*/ 798515 w 1665432"/>
              <a:gd name="connsiteY6" fmla="*/ 1927933 h 1969906"/>
              <a:gd name="connsiteX7" fmla="*/ 754605 w 1665432"/>
              <a:gd name="connsiteY7" fmla="*/ 1909519 h 1969906"/>
              <a:gd name="connsiteX8" fmla="*/ 660186 w 1665432"/>
              <a:gd name="connsiteY8" fmla="*/ 1874223 h 1969906"/>
              <a:gd name="connsiteX9" fmla="*/ 561601 w 1665432"/>
              <a:gd name="connsiteY9" fmla="*/ 1958310 h 1969906"/>
              <a:gd name="connsiteX10" fmla="*/ 559523 w 1665432"/>
              <a:gd name="connsiteY10" fmla="*/ 1959039 h 1969906"/>
              <a:gd name="connsiteX11" fmla="*/ 552550 w 1665432"/>
              <a:gd name="connsiteY11" fmla="*/ 1959261 h 1969906"/>
              <a:gd name="connsiteX12" fmla="*/ 525621 w 1665432"/>
              <a:gd name="connsiteY12" fmla="*/ 1960784 h 1969906"/>
              <a:gd name="connsiteX13" fmla="*/ 515209 w 1665432"/>
              <a:gd name="connsiteY13" fmla="*/ 1958310 h 1969906"/>
              <a:gd name="connsiteX14" fmla="*/ 508721 w 1665432"/>
              <a:gd name="connsiteY14" fmla="*/ 1961739 h 1969906"/>
              <a:gd name="connsiteX15" fmla="*/ 474309 w 1665432"/>
              <a:gd name="connsiteY15" fmla="*/ 1963685 h 1969906"/>
              <a:gd name="connsiteX16" fmla="*/ 468558 w 1665432"/>
              <a:gd name="connsiteY16" fmla="*/ 1955946 h 1969906"/>
              <a:gd name="connsiteX17" fmla="*/ 456630 w 1665432"/>
              <a:gd name="connsiteY17" fmla="*/ 1939894 h 1969906"/>
              <a:gd name="connsiteX18" fmla="*/ 388791 w 1665432"/>
              <a:gd name="connsiteY18" fmla="*/ 1843877 h 1969906"/>
              <a:gd name="connsiteX19" fmla="*/ 373529 w 1665432"/>
              <a:gd name="connsiteY19" fmla="*/ 1823286 h 1969906"/>
              <a:gd name="connsiteX20" fmla="*/ 351488 w 1665432"/>
              <a:gd name="connsiteY20" fmla="*/ 1793547 h 1969906"/>
              <a:gd name="connsiteX21" fmla="*/ 315143 w 1665432"/>
              <a:gd name="connsiteY21" fmla="*/ 1749543 h 1969906"/>
              <a:gd name="connsiteX22" fmla="*/ 211303 w 1665432"/>
              <a:gd name="connsiteY22" fmla="*/ 1650597 h 1969906"/>
              <a:gd name="connsiteX23" fmla="*/ 189652 w 1665432"/>
              <a:gd name="connsiteY23" fmla="*/ 1632048 h 1969906"/>
              <a:gd name="connsiteX24" fmla="*/ 159588 w 1665432"/>
              <a:gd name="connsiteY24" fmla="*/ 1606290 h 1969906"/>
              <a:gd name="connsiteX25" fmla="*/ 115075 w 1665432"/>
              <a:gd name="connsiteY25" fmla="*/ 1566874 h 1969906"/>
              <a:gd name="connsiteX26" fmla="*/ 76465 w 1665432"/>
              <a:gd name="connsiteY26" fmla="*/ 1531426 h 1969906"/>
              <a:gd name="connsiteX27" fmla="*/ 42042 w 1665432"/>
              <a:gd name="connsiteY27" fmla="*/ 1499822 h 1969906"/>
              <a:gd name="connsiteX28" fmla="*/ 15788 w 1665432"/>
              <a:gd name="connsiteY28" fmla="*/ 1474179 h 1969906"/>
              <a:gd name="connsiteX29" fmla="*/ 1993 w 1665432"/>
              <a:gd name="connsiteY29" fmla="*/ 1456691 h 1969906"/>
              <a:gd name="connsiteX30" fmla="*/ 0 w 1665432"/>
              <a:gd name="connsiteY30" fmla="*/ 1434039 h 1969906"/>
              <a:gd name="connsiteX31" fmla="*/ 4893 w 1665432"/>
              <a:gd name="connsiteY31" fmla="*/ 1413199 h 1969906"/>
              <a:gd name="connsiteX32" fmla="*/ 4909 w 1665432"/>
              <a:gd name="connsiteY32" fmla="*/ 1352915 h 1969906"/>
              <a:gd name="connsiteX33" fmla="*/ 4947 w 1665432"/>
              <a:gd name="connsiteY33" fmla="*/ 1332591 h 1969906"/>
              <a:gd name="connsiteX34" fmla="*/ 5095 w 1665432"/>
              <a:gd name="connsiteY34" fmla="*/ 1274275 h 1969906"/>
              <a:gd name="connsiteX35" fmla="*/ 5166 w 1665432"/>
              <a:gd name="connsiteY35" fmla="*/ 1251090 h 1969906"/>
              <a:gd name="connsiteX36" fmla="*/ 5516 w 1665432"/>
              <a:gd name="connsiteY36" fmla="*/ 1159680 h 1969906"/>
              <a:gd name="connsiteX37" fmla="*/ 5523 w 1665432"/>
              <a:gd name="connsiteY37" fmla="*/ 1158195 h 1969906"/>
              <a:gd name="connsiteX38" fmla="*/ 6269 w 1665432"/>
              <a:gd name="connsiteY38" fmla="*/ 1003195 h 1969906"/>
              <a:gd name="connsiteX39" fmla="*/ 6493 w 1665432"/>
              <a:gd name="connsiteY39" fmla="*/ 960548 h 1969906"/>
              <a:gd name="connsiteX40" fmla="*/ 7413 w 1665432"/>
              <a:gd name="connsiteY40" fmla="*/ 795259 h 1969906"/>
              <a:gd name="connsiteX41" fmla="*/ 7433 w 1665432"/>
              <a:gd name="connsiteY41" fmla="*/ 791768 h 1969906"/>
              <a:gd name="connsiteX42" fmla="*/ 8929 w 1665432"/>
              <a:gd name="connsiteY42" fmla="*/ 547561 h 1969906"/>
              <a:gd name="connsiteX43" fmla="*/ 9825 w 1665432"/>
              <a:gd name="connsiteY43" fmla="*/ 407994 h 1969906"/>
              <a:gd name="connsiteX44" fmla="*/ 9897 w 1665432"/>
              <a:gd name="connsiteY44" fmla="*/ 396908 h 1969906"/>
              <a:gd name="connsiteX45" fmla="*/ 10006 w 1665432"/>
              <a:gd name="connsiteY45" fmla="*/ 380525 h 1969906"/>
              <a:gd name="connsiteX46" fmla="*/ 10942 w 1665432"/>
              <a:gd name="connsiteY46" fmla="*/ 240465 h 1969906"/>
              <a:gd name="connsiteX47" fmla="*/ 11463 w 1665432"/>
              <a:gd name="connsiteY47" fmla="*/ 163853 h 1969906"/>
              <a:gd name="connsiteX48" fmla="*/ 11485 w 1665432"/>
              <a:gd name="connsiteY48" fmla="*/ 160583 h 1969906"/>
              <a:gd name="connsiteX49" fmla="*/ 12164 w 1665432"/>
              <a:gd name="connsiteY49" fmla="*/ 62540 h 1969906"/>
              <a:gd name="connsiteX50" fmla="*/ 12195 w 1665432"/>
              <a:gd name="connsiteY50" fmla="*/ 58221 h 1969906"/>
              <a:gd name="connsiteX51" fmla="*/ 135919 w 1665432"/>
              <a:gd name="connsiteY51" fmla="*/ 0 h 1969906"/>
              <a:gd name="connsiteX52" fmla="*/ 901292 w 1665432"/>
              <a:gd name="connsiteY52" fmla="*/ 57768 h 1969906"/>
              <a:gd name="connsiteX53" fmla="*/ 1461172 w 1665432"/>
              <a:gd name="connsiteY53" fmla="*/ 518337 h 1969906"/>
              <a:gd name="connsiteX54" fmla="*/ 1665432 w 1665432"/>
              <a:gd name="connsiteY54" fmla="*/ 1258209 h 1969906"/>
              <a:gd name="connsiteX55" fmla="*/ 1490182 w 1665432"/>
              <a:gd name="connsiteY55" fmla="*/ 1956794 h 1969906"/>
              <a:gd name="connsiteX56" fmla="*/ 1390868 w 1665432"/>
              <a:gd name="connsiteY56" fmla="*/ 1955410 h 1969906"/>
              <a:gd name="connsiteX57" fmla="*/ 1139333 w 1665432"/>
              <a:gd name="connsiteY57" fmla="*/ 1966646 h 19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65432" h="1969906">
                <a:moveTo>
                  <a:pt x="1079347" y="1969906"/>
                </a:moveTo>
                <a:lnTo>
                  <a:pt x="1000141" y="1966691"/>
                </a:lnTo>
                <a:cubicBezTo>
                  <a:pt x="969598" y="1965166"/>
                  <a:pt x="935483" y="1963323"/>
                  <a:pt x="899450" y="1961572"/>
                </a:cubicBezTo>
                <a:lnTo>
                  <a:pt x="874047" y="1960879"/>
                </a:lnTo>
                <a:lnTo>
                  <a:pt x="850200" y="1950033"/>
                </a:lnTo>
                <a:lnTo>
                  <a:pt x="838168" y="1944560"/>
                </a:lnTo>
                <a:lnTo>
                  <a:pt x="798515" y="1927933"/>
                </a:lnTo>
                <a:lnTo>
                  <a:pt x="754605" y="1909519"/>
                </a:lnTo>
                <a:cubicBezTo>
                  <a:pt x="727056" y="1898688"/>
                  <a:pt x="697698" y="1887815"/>
                  <a:pt x="660186" y="1874223"/>
                </a:cubicBezTo>
                <a:cubicBezTo>
                  <a:pt x="610894" y="1897421"/>
                  <a:pt x="585765" y="1944295"/>
                  <a:pt x="561601" y="1958310"/>
                </a:cubicBezTo>
                <a:lnTo>
                  <a:pt x="559523" y="1959039"/>
                </a:lnTo>
                <a:lnTo>
                  <a:pt x="552550" y="1959261"/>
                </a:lnTo>
                <a:lnTo>
                  <a:pt x="525621" y="1960784"/>
                </a:lnTo>
                <a:lnTo>
                  <a:pt x="515209" y="1958310"/>
                </a:lnTo>
                <a:lnTo>
                  <a:pt x="508721" y="1961739"/>
                </a:lnTo>
                <a:lnTo>
                  <a:pt x="474309" y="1963685"/>
                </a:lnTo>
                <a:lnTo>
                  <a:pt x="468558" y="1955946"/>
                </a:lnTo>
                <a:lnTo>
                  <a:pt x="456630" y="1939894"/>
                </a:lnTo>
                <a:cubicBezTo>
                  <a:pt x="437126" y="1912858"/>
                  <a:pt x="413443" y="1878227"/>
                  <a:pt x="388791" y="1843877"/>
                </a:cubicBezTo>
                <a:lnTo>
                  <a:pt x="373529" y="1823286"/>
                </a:lnTo>
                <a:lnTo>
                  <a:pt x="351488" y="1793547"/>
                </a:lnTo>
                <a:cubicBezTo>
                  <a:pt x="339080" y="1777496"/>
                  <a:pt x="326831" y="1762500"/>
                  <a:pt x="315143" y="1749543"/>
                </a:cubicBezTo>
                <a:cubicBezTo>
                  <a:pt x="283972" y="1714991"/>
                  <a:pt x="247003" y="1681526"/>
                  <a:pt x="211303" y="1650597"/>
                </a:cubicBezTo>
                <a:lnTo>
                  <a:pt x="189652" y="1632048"/>
                </a:lnTo>
                <a:lnTo>
                  <a:pt x="159588" y="1606290"/>
                </a:lnTo>
                <a:cubicBezTo>
                  <a:pt x="143255" y="1592275"/>
                  <a:pt x="128123" y="1579076"/>
                  <a:pt x="115075" y="1566874"/>
                </a:cubicBezTo>
                <a:lnTo>
                  <a:pt x="76465" y="1531426"/>
                </a:lnTo>
                <a:lnTo>
                  <a:pt x="42042" y="1499822"/>
                </a:lnTo>
                <a:cubicBezTo>
                  <a:pt x="31683" y="1490157"/>
                  <a:pt x="22697" y="1481488"/>
                  <a:pt x="15788" y="1474179"/>
                </a:cubicBezTo>
                <a:lnTo>
                  <a:pt x="1993" y="1456691"/>
                </a:lnTo>
                <a:lnTo>
                  <a:pt x="0" y="1434039"/>
                </a:lnTo>
                <a:cubicBezTo>
                  <a:pt x="1631" y="1427093"/>
                  <a:pt x="4410" y="1420448"/>
                  <a:pt x="4893" y="1413199"/>
                </a:cubicBezTo>
                <a:lnTo>
                  <a:pt x="4909" y="1352915"/>
                </a:lnTo>
                <a:lnTo>
                  <a:pt x="4947" y="1332591"/>
                </a:lnTo>
                <a:lnTo>
                  <a:pt x="5095" y="1274275"/>
                </a:lnTo>
                <a:lnTo>
                  <a:pt x="5166" y="1251090"/>
                </a:lnTo>
                <a:lnTo>
                  <a:pt x="5516" y="1159680"/>
                </a:lnTo>
                <a:lnTo>
                  <a:pt x="5523" y="1158195"/>
                </a:lnTo>
                <a:lnTo>
                  <a:pt x="6269" y="1003195"/>
                </a:lnTo>
                <a:lnTo>
                  <a:pt x="6493" y="960548"/>
                </a:lnTo>
                <a:lnTo>
                  <a:pt x="7413" y="795259"/>
                </a:lnTo>
                <a:lnTo>
                  <a:pt x="7433" y="791768"/>
                </a:lnTo>
                <a:lnTo>
                  <a:pt x="8929" y="547561"/>
                </a:lnTo>
                <a:lnTo>
                  <a:pt x="9825" y="407994"/>
                </a:lnTo>
                <a:lnTo>
                  <a:pt x="9897" y="396908"/>
                </a:lnTo>
                <a:lnTo>
                  <a:pt x="10006" y="380525"/>
                </a:lnTo>
                <a:lnTo>
                  <a:pt x="10942" y="240465"/>
                </a:lnTo>
                <a:lnTo>
                  <a:pt x="11463" y="163853"/>
                </a:lnTo>
                <a:lnTo>
                  <a:pt x="11485" y="160583"/>
                </a:lnTo>
                <a:lnTo>
                  <a:pt x="12164" y="62540"/>
                </a:lnTo>
                <a:lnTo>
                  <a:pt x="12195" y="58221"/>
                </a:lnTo>
                <a:lnTo>
                  <a:pt x="135919" y="0"/>
                </a:lnTo>
                <a:lnTo>
                  <a:pt x="901292" y="57768"/>
                </a:lnTo>
                <a:lnTo>
                  <a:pt x="1461172" y="518337"/>
                </a:lnTo>
                <a:lnTo>
                  <a:pt x="1665432" y="1258209"/>
                </a:lnTo>
                <a:lnTo>
                  <a:pt x="1490182" y="1956794"/>
                </a:lnTo>
                <a:lnTo>
                  <a:pt x="1390868" y="1955410"/>
                </a:lnTo>
                <a:cubicBezTo>
                  <a:pt x="1316688" y="1955894"/>
                  <a:pt x="1226440" y="1961451"/>
                  <a:pt x="1139333" y="1966646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3B737CC-3659-4060-857B-D199BFBF9206}"/>
              </a:ext>
            </a:extLst>
          </p:cNvPr>
          <p:cNvSpPr/>
          <p:nvPr/>
        </p:nvSpPr>
        <p:spPr>
          <a:xfrm rot="10800000">
            <a:off x="4092294" y="2690185"/>
            <a:ext cx="1112503" cy="805283"/>
          </a:xfrm>
          <a:custGeom>
            <a:avLst/>
            <a:gdLst>
              <a:gd name="connsiteX0" fmla="*/ 1453959 w 2760891"/>
              <a:gd name="connsiteY0" fmla="*/ 1998466 h 1998466"/>
              <a:gd name="connsiteX1" fmla="*/ 753889 w 2760891"/>
              <a:gd name="connsiteY1" fmla="*/ 1910128 h 1998466"/>
              <a:gd name="connsiteX2" fmla="*/ 221665 w 2760891"/>
              <a:gd name="connsiteY2" fmla="*/ 1472310 h 1998466"/>
              <a:gd name="connsiteX3" fmla="*/ 0 w 2760891"/>
              <a:gd name="connsiteY3" fmla="*/ 802410 h 1998466"/>
              <a:gd name="connsiteX4" fmla="*/ 148152 w 2760891"/>
              <a:gd name="connsiteY4" fmla="*/ 79910 h 1998466"/>
              <a:gd name="connsiteX5" fmla="*/ 203568 w 2760891"/>
              <a:gd name="connsiteY5" fmla="*/ 12545 h 1998466"/>
              <a:gd name="connsiteX6" fmla="*/ 711312 w 2760891"/>
              <a:gd name="connsiteY6" fmla="*/ 12545 h 1998466"/>
              <a:gd name="connsiteX7" fmla="*/ 1627966 w 2760891"/>
              <a:gd name="connsiteY7" fmla="*/ 0 h 1998466"/>
              <a:gd name="connsiteX8" fmla="*/ 2544618 w 2760891"/>
              <a:gd name="connsiteY8" fmla="*/ 12545 h 1998466"/>
              <a:gd name="connsiteX9" fmla="*/ 2629467 w 2760891"/>
              <a:gd name="connsiteY9" fmla="*/ 12545 h 1998466"/>
              <a:gd name="connsiteX10" fmla="*/ 2760891 w 2760891"/>
              <a:gd name="connsiteY10" fmla="*/ 409722 h 1998466"/>
              <a:gd name="connsiteX11" fmla="*/ 2612739 w 2760891"/>
              <a:gd name="connsiteY11" fmla="*/ 1132222 h 1998466"/>
              <a:gd name="connsiteX12" fmla="*/ 2134335 w 2760891"/>
              <a:gd name="connsiteY12" fmla="*/ 1713784 h 199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0891" h="1998466">
                <a:moveTo>
                  <a:pt x="1453959" y="1998466"/>
                </a:moveTo>
                <a:lnTo>
                  <a:pt x="753889" y="1910128"/>
                </a:lnTo>
                <a:lnTo>
                  <a:pt x="221665" y="1472310"/>
                </a:lnTo>
                <a:lnTo>
                  <a:pt x="0" y="802410"/>
                </a:lnTo>
                <a:lnTo>
                  <a:pt x="148152" y="79910"/>
                </a:lnTo>
                <a:lnTo>
                  <a:pt x="203568" y="12545"/>
                </a:lnTo>
                <a:lnTo>
                  <a:pt x="711312" y="12545"/>
                </a:lnTo>
                <a:lnTo>
                  <a:pt x="1627966" y="0"/>
                </a:lnTo>
                <a:lnTo>
                  <a:pt x="2544618" y="12545"/>
                </a:lnTo>
                <a:lnTo>
                  <a:pt x="2629467" y="12545"/>
                </a:lnTo>
                <a:lnTo>
                  <a:pt x="2760891" y="409722"/>
                </a:lnTo>
                <a:lnTo>
                  <a:pt x="2612739" y="1132222"/>
                </a:lnTo>
                <a:lnTo>
                  <a:pt x="2134335" y="1713784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4C0F554-6996-4B2B-B75F-6E28FF921DB5}"/>
              </a:ext>
            </a:extLst>
          </p:cNvPr>
          <p:cNvSpPr/>
          <p:nvPr/>
        </p:nvSpPr>
        <p:spPr>
          <a:xfrm rot="10800000">
            <a:off x="3417625" y="2622002"/>
            <a:ext cx="1108830" cy="873468"/>
          </a:xfrm>
          <a:custGeom>
            <a:avLst/>
            <a:gdLst>
              <a:gd name="connsiteX0" fmla="*/ 1611729 w 2751774"/>
              <a:gd name="connsiteY0" fmla="*/ 2167678 h 2167678"/>
              <a:gd name="connsiteX1" fmla="*/ 1573634 w 2751774"/>
              <a:gd name="connsiteY1" fmla="*/ 2163510 h 2167678"/>
              <a:gd name="connsiteX2" fmla="*/ 1457653 w 2751774"/>
              <a:gd name="connsiteY2" fmla="*/ 2166410 h 2167678"/>
              <a:gd name="connsiteX3" fmla="*/ 1051718 w 2751774"/>
              <a:gd name="connsiteY3" fmla="*/ 2151912 h 2167678"/>
              <a:gd name="connsiteX4" fmla="*/ 800184 w 2751774"/>
              <a:gd name="connsiteY4" fmla="*/ 2163148 h 2167678"/>
              <a:gd name="connsiteX5" fmla="*/ 740198 w 2751774"/>
              <a:gd name="connsiteY5" fmla="*/ 2166408 h 2167678"/>
              <a:gd name="connsiteX6" fmla="*/ 660992 w 2751774"/>
              <a:gd name="connsiteY6" fmla="*/ 2163194 h 2167678"/>
              <a:gd name="connsiteX7" fmla="*/ 560301 w 2751774"/>
              <a:gd name="connsiteY7" fmla="*/ 2158075 h 2167678"/>
              <a:gd name="connsiteX8" fmla="*/ 534898 w 2751774"/>
              <a:gd name="connsiteY8" fmla="*/ 2157382 h 2167678"/>
              <a:gd name="connsiteX9" fmla="*/ 499019 w 2751774"/>
              <a:gd name="connsiteY9" fmla="*/ 2141063 h 2167678"/>
              <a:gd name="connsiteX10" fmla="*/ 321037 w 2751774"/>
              <a:gd name="connsiteY10" fmla="*/ 2070725 h 2167678"/>
              <a:gd name="connsiteX11" fmla="*/ 262321 w 2751774"/>
              <a:gd name="connsiteY11" fmla="*/ 2116213 h 2167678"/>
              <a:gd name="connsiteX12" fmla="*/ 250394 w 2751774"/>
              <a:gd name="connsiteY12" fmla="*/ 2129045 h 2167678"/>
              <a:gd name="connsiteX13" fmla="*/ 0 w 2751774"/>
              <a:gd name="connsiteY13" fmla="*/ 1485815 h 2167678"/>
              <a:gd name="connsiteX14" fmla="*/ 107485 w 2751774"/>
              <a:gd name="connsiteY14" fmla="*/ 784565 h 2167678"/>
              <a:gd name="connsiteX15" fmla="*/ 554895 w 2751774"/>
              <a:gd name="connsiteY15" fmla="*/ 240681 h 2167678"/>
              <a:gd name="connsiteX16" fmla="*/ 1222261 w 2751774"/>
              <a:gd name="connsiteY16" fmla="*/ 0 h 2167678"/>
              <a:gd name="connsiteX17" fmla="*/ 1930782 w 2751774"/>
              <a:gd name="connsiteY17" fmla="*/ 126878 h 2167678"/>
              <a:gd name="connsiteX18" fmla="*/ 2490662 w 2751774"/>
              <a:gd name="connsiteY18" fmla="*/ 587447 h 2167678"/>
              <a:gd name="connsiteX19" fmla="*/ 2751774 w 2751774"/>
              <a:gd name="connsiteY19" fmla="*/ 1258209 h 2167678"/>
              <a:gd name="connsiteX20" fmla="*/ 2644289 w 2751774"/>
              <a:gd name="connsiteY20" fmla="*/ 1959459 h 2167678"/>
              <a:gd name="connsiteX21" fmla="*/ 2474442 w 2751774"/>
              <a:gd name="connsiteY21" fmla="*/ 2165929 h 2167678"/>
              <a:gd name="connsiteX22" fmla="*/ 2423273 w 2751774"/>
              <a:gd name="connsiteY22" fmla="*/ 2163148 h 2167678"/>
              <a:gd name="connsiteX23" fmla="*/ 2171739 w 2751774"/>
              <a:gd name="connsiteY23" fmla="*/ 2151913 h 2167678"/>
              <a:gd name="connsiteX24" fmla="*/ 1765806 w 2751774"/>
              <a:gd name="connsiteY24" fmla="*/ 2166411 h 2167678"/>
              <a:gd name="connsiteX25" fmla="*/ 1649824 w 2751774"/>
              <a:gd name="connsiteY25" fmla="*/ 2163510 h 216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51774" h="2167678">
                <a:moveTo>
                  <a:pt x="1611729" y="2167678"/>
                </a:moveTo>
                <a:lnTo>
                  <a:pt x="1573634" y="2163510"/>
                </a:lnTo>
                <a:cubicBezTo>
                  <a:pt x="1521925" y="2159644"/>
                  <a:pt x="1544638" y="2168344"/>
                  <a:pt x="1457653" y="2166410"/>
                </a:cubicBezTo>
                <a:cubicBezTo>
                  <a:pt x="1370666" y="2164478"/>
                  <a:pt x="1200077" y="2150947"/>
                  <a:pt x="1051718" y="2151912"/>
                </a:cubicBezTo>
                <a:cubicBezTo>
                  <a:pt x="977539" y="2152396"/>
                  <a:pt x="887291" y="2157953"/>
                  <a:pt x="800184" y="2163148"/>
                </a:cubicBezTo>
                <a:lnTo>
                  <a:pt x="740198" y="2166408"/>
                </a:lnTo>
                <a:lnTo>
                  <a:pt x="660992" y="2163194"/>
                </a:lnTo>
                <a:cubicBezTo>
                  <a:pt x="630449" y="2161668"/>
                  <a:pt x="596334" y="2159826"/>
                  <a:pt x="560301" y="2158075"/>
                </a:cubicBezTo>
                <a:lnTo>
                  <a:pt x="534898" y="2157382"/>
                </a:lnTo>
                <a:lnTo>
                  <a:pt x="499019" y="2141063"/>
                </a:lnTo>
                <a:cubicBezTo>
                  <a:pt x="438468" y="2114218"/>
                  <a:pt x="396062" y="2097910"/>
                  <a:pt x="321037" y="2070725"/>
                </a:cubicBezTo>
                <a:cubicBezTo>
                  <a:pt x="296391" y="2082324"/>
                  <a:pt x="277786" y="2099842"/>
                  <a:pt x="262321" y="2116213"/>
                </a:cubicBezTo>
                <a:lnTo>
                  <a:pt x="250394" y="2129045"/>
                </a:lnTo>
                <a:lnTo>
                  <a:pt x="0" y="1485815"/>
                </a:lnTo>
                <a:lnTo>
                  <a:pt x="107485" y="784565"/>
                </a:lnTo>
                <a:lnTo>
                  <a:pt x="554895" y="240681"/>
                </a:lnTo>
                <a:lnTo>
                  <a:pt x="1222261" y="0"/>
                </a:lnTo>
                <a:lnTo>
                  <a:pt x="1930782" y="126878"/>
                </a:lnTo>
                <a:lnTo>
                  <a:pt x="2490662" y="587447"/>
                </a:lnTo>
                <a:lnTo>
                  <a:pt x="2751774" y="1258209"/>
                </a:lnTo>
                <a:lnTo>
                  <a:pt x="2644289" y="1959459"/>
                </a:lnTo>
                <a:lnTo>
                  <a:pt x="2474442" y="2165929"/>
                </a:lnTo>
                <a:lnTo>
                  <a:pt x="2423273" y="2163148"/>
                </a:lnTo>
                <a:cubicBezTo>
                  <a:pt x="2336166" y="2157953"/>
                  <a:pt x="2245919" y="2152396"/>
                  <a:pt x="2171739" y="2151913"/>
                </a:cubicBezTo>
                <a:cubicBezTo>
                  <a:pt x="2023381" y="2150947"/>
                  <a:pt x="1852791" y="2164477"/>
                  <a:pt x="1765806" y="2166411"/>
                </a:cubicBezTo>
                <a:cubicBezTo>
                  <a:pt x="1678819" y="2168343"/>
                  <a:pt x="1701532" y="2159645"/>
                  <a:pt x="1649824" y="2163510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3368D00-22AE-4815-978A-857FD9EBC654}"/>
              </a:ext>
            </a:extLst>
          </p:cNvPr>
          <p:cNvSpPr/>
          <p:nvPr/>
        </p:nvSpPr>
        <p:spPr>
          <a:xfrm rot="10800000">
            <a:off x="3024709" y="2715312"/>
            <a:ext cx="827077" cy="780160"/>
          </a:xfrm>
          <a:custGeom>
            <a:avLst/>
            <a:gdLst>
              <a:gd name="connsiteX0" fmla="*/ 972008 w 2052550"/>
              <a:gd name="connsiteY0" fmla="*/ 1936116 h 1936116"/>
              <a:gd name="connsiteX1" fmla="*/ 912022 w 2052550"/>
              <a:gd name="connsiteY1" fmla="*/ 1932856 h 1936116"/>
              <a:gd name="connsiteX2" fmla="*/ 660488 w 2052550"/>
              <a:gd name="connsiteY2" fmla="*/ 1921621 h 1936116"/>
              <a:gd name="connsiteX3" fmla="*/ 434506 w 2052550"/>
              <a:gd name="connsiteY3" fmla="*/ 1927782 h 1936116"/>
              <a:gd name="connsiteX4" fmla="*/ 379259 w 2052550"/>
              <a:gd name="connsiteY4" fmla="*/ 1930591 h 1936116"/>
              <a:gd name="connsiteX5" fmla="*/ 298343 w 2052550"/>
              <a:gd name="connsiteY5" fmla="*/ 1864027 h 1936116"/>
              <a:gd name="connsiteX6" fmla="*/ 0 w 2052550"/>
              <a:gd name="connsiteY6" fmla="*/ 1238526 h 1936116"/>
              <a:gd name="connsiteX7" fmla="*/ 43005 w 2052550"/>
              <a:gd name="connsiteY7" fmla="*/ 615660 h 1936116"/>
              <a:gd name="connsiteX8" fmla="*/ 415951 w 2052550"/>
              <a:gd name="connsiteY8" fmla="*/ 162296 h 1936116"/>
              <a:gd name="connsiteX9" fmla="*/ 1018836 w 2052550"/>
              <a:gd name="connsiteY9" fmla="*/ 0 h 1936116"/>
              <a:gd name="connsiteX10" fmla="*/ 1690126 w 2052550"/>
              <a:gd name="connsiteY10" fmla="*/ 172137 h 1936116"/>
              <a:gd name="connsiteX11" fmla="*/ 2042097 w 2052550"/>
              <a:gd name="connsiteY11" fmla="*/ 461676 h 1936116"/>
              <a:gd name="connsiteX12" fmla="*/ 2042295 w 2052550"/>
              <a:gd name="connsiteY12" fmla="*/ 492334 h 1936116"/>
              <a:gd name="connsiteX13" fmla="*/ 2046464 w 2052550"/>
              <a:gd name="connsiteY13" fmla="*/ 1379409 h 1936116"/>
              <a:gd name="connsiteX14" fmla="*/ 2049364 w 2052550"/>
              <a:gd name="connsiteY14" fmla="*/ 1422902 h 1936116"/>
              <a:gd name="connsiteX15" fmla="*/ 1936281 w 2052550"/>
              <a:gd name="connsiteY15" fmla="*/ 1533084 h 1936116"/>
              <a:gd name="connsiteX16" fmla="*/ 1736214 w 2052550"/>
              <a:gd name="connsiteY16" fmla="*/ 1715753 h 1936116"/>
              <a:gd name="connsiteX17" fmla="*/ 1594726 w 2052550"/>
              <a:gd name="connsiteY17" fmla="*/ 1906104 h 1936116"/>
              <a:gd name="connsiteX18" fmla="*/ 1577047 w 2052550"/>
              <a:gd name="connsiteY18" fmla="*/ 1929895 h 1936116"/>
              <a:gd name="connsiteX19" fmla="*/ 1545328 w 2052550"/>
              <a:gd name="connsiteY19" fmla="*/ 1928102 h 1936116"/>
              <a:gd name="connsiteX20" fmla="*/ 1542635 w 2052550"/>
              <a:gd name="connsiteY20" fmla="*/ 1927949 h 1936116"/>
              <a:gd name="connsiteX21" fmla="*/ 1536146 w 2052550"/>
              <a:gd name="connsiteY21" fmla="*/ 1924520 h 1936116"/>
              <a:gd name="connsiteX22" fmla="*/ 1536146 w 2052550"/>
              <a:gd name="connsiteY22" fmla="*/ 1924521 h 1936116"/>
              <a:gd name="connsiteX23" fmla="*/ 1536145 w 2052550"/>
              <a:gd name="connsiteY23" fmla="*/ 1924520 h 1936116"/>
              <a:gd name="connsiteX24" fmla="*/ 1525734 w 2052550"/>
              <a:gd name="connsiteY24" fmla="*/ 1926993 h 1936116"/>
              <a:gd name="connsiteX25" fmla="*/ 1498806 w 2052550"/>
              <a:gd name="connsiteY25" fmla="*/ 1925471 h 1936116"/>
              <a:gd name="connsiteX26" fmla="*/ 1491832 w 2052550"/>
              <a:gd name="connsiteY26" fmla="*/ 1925249 h 1936116"/>
              <a:gd name="connsiteX27" fmla="*/ 1489754 w 2052550"/>
              <a:gd name="connsiteY27" fmla="*/ 1924520 h 1936116"/>
              <a:gd name="connsiteX28" fmla="*/ 1476914 w 2052550"/>
              <a:gd name="connsiteY28" fmla="*/ 1913660 h 1936116"/>
              <a:gd name="connsiteX29" fmla="*/ 1471088 w 2052550"/>
              <a:gd name="connsiteY29" fmla="*/ 1908732 h 1936116"/>
              <a:gd name="connsiteX30" fmla="*/ 1423971 w 2052550"/>
              <a:gd name="connsiteY30" fmla="*/ 1861388 h 1936116"/>
              <a:gd name="connsiteX31" fmla="*/ 1410364 w 2052550"/>
              <a:gd name="connsiteY31" fmla="*/ 1852695 h 1936116"/>
              <a:gd name="connsiteX32" fmla="*/ 1391170 w 2052550"/>
              <a:gd name="connsiteY32" fmla="*/ 1840433 h 1936116"/>
              <a:gd name="connsiteX33" fmla="*/ 1213188 w 2052550"/>
              <a:gd name="connsiteY33" fmla="*/ 1910770 h 1936116"/>
              <a:gd name="connsiteX34" fmla="*/ 1177309 w 2052550"/>
              <a:gd name="connsiteY34" fmla="*/ 1927089 h 1936116"/>
              <a:gd name="connsiteX35" fmla="*/ 1151905 w 2052550"/>
              <a:gd name="connsiteY35" fmla="*/ 1927782 h 1936116"/>
              <a:gd name="connsiteX36" fmla="*/ 1078040 w 2052550"/>
              <a:gd name="connsiteY36" fmla="*/ 1931538 h 1936116"/>
              <a:gd name="connsiteX37" fmla="*/ 1051215 w 2052550"/>
              <a:gd name="connsiteY37" fmla="*/ 1932901 h 1936116"/>
              <a:gd name="connsiteX38" fmla="*/ 1017603 w 2052550"/>
              <a:gd name="connsiteY38" fmla="*/ 1934266 h 193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52550" h="1936116">
                <a:moveTo>
                  <a:pt x="972008" y="1936116"/>
                </a:moveTo>
                <a:lnTo>
                  <a:pt x="912022" y="1932856"/>
                </a:lnTo>
                <a:cubicBezTo>
                  <a:pt x="824915" y="1927661"/>
                  <a:pt x="734667" y="1922104"/>
                  <a:pt x="660488" y="1921621"/>
                </a:cubicBezTo>
                <a:cubicBezTo>
                  <a:pt x="586309" y="1921137"/>
                  <a:pt x="506572" y="1924279"/>
                  <a:pt x="434506" y="1927782"/>
                </a:cubicBezTo>
                <a:lnTo>
                  <a:pt x="379259" y="1930591"/>
                </a:lnTo>
                <a:lnTo>
                  <a:pt x="298343" y="1864027"/>
                </a:lnTo>
                <a:lnTo>
                  <a:pt x="0" y="1238526"/>
                </a:lnTo>
                <a:lnTo>
                  <a:pt x="43005" y="615660"/>
                </a:lnTo>
                <a:lnTo>
                  <a:pt x="415951" y="162296"/>
                </a:lnTo>
                <a:lnTo>
                  <a:pt x="1018836" y="0"/>
                </a:lnTo>
                <a:lnTo>
                  <a:pt x="1690126" y="172137"/>
                </a:lnTo>
                <a:lnTo>
                  <a:pt x="2042097" y="461676"/>
                </a:lnTo>
                <a:lnTo>
                  <a:pt x="2042295" y="492334"/>
                </a:lnTo>
                <a:cubicBezTo>
                  <a:pt x="2044530" y="842996"/>
                  <a:pt x="2046705" y="1230808"/>
                  <a:pt x="2046464" y="1379409"/>
                </a:cubicBezTo>
                <a:cubicBezTo>
                  <a:pt x="2047430" y="1393906"/>
                  <a:pt x="2057578" y="1405987"/>
                  <a:pt x="2049364" y="1422902"/>
                </a:cubicBezTo>
                <a:cubicBezTo>
                  <a:pt x="2041148" y="1439816"/>
                  <a:pt x="1988472" y="1484275"/>
                  <a:pt x="1936281" y="1533084"/>
                </a:cubicBezTo>
                <a:cubicBezTo>
                  <a:pt x="1884090" y="1581894"/>
                  <a:pt x="1798553" y="1646648"/>
                  <a:pt x="1736214" y="1715753"/>
                </a:cubicBezTo>
                <a:cubicBezTo>
                  <a:pt x="1689460" y="1767582"/>
                  <a:pt x="1633735" y="1852031"/>
                  <a:pt x="1594726" y="1906104"/>
                </a:cubicBezTo>
                <a:lnTo>
                  <a:pt x="1577047" y="1929895"/>
                </a:lnTo>
                <a:lnTo>
                  <a:pt x="1545328" y="1928102"/>
                </a:lnTo>
                <a:lnTo>
                  <a:pt x="1542635" y="1927949"/>
                </a:lnTo>
                <a:lnTo>
                  <a:pt x="1536146" y="1924520"/>
                </a:lnTo>
                <a:lnTo>
                  <a:pt x="1536146" y="1924521"/>
                </a:lnTo>
                <a:lnTo>
                  <a:pt x="1536145" y="1924520"/>
                </a:lnTo>
                <a:lnTo>
                  <a:pt x="1525734" y="1926993"/>
                </a:lnTo>
                <a:lnTo>
                  <a:pt x="1498806" y="1925471"/>
                </a:lnTo>
                <a:lnTo>
                  <a:pt x="1491832" y="1925249"/>
                </a:lnTo>
                <a:lnTo>
                  <a:pt x="1489754" y="1924520"/>
                </a:lnTo>
                <a:lnTo>
                  <a:pt x="1476914" y="1913660"/>
                </a:lnTo>
                <a:lnTo>
                  <a:pt x="1471088" y="1908732"/>
                </a:lnTo>
                <a:cubicBezTo>
                  <a:pt x="1458040" y="1895276"/>
                  <a:pt x="1443301" y="1877139"/>
                  <a:pt x="1423971" y="1861388"/>
                </a:cubicBezTo>
                <a:lnTo>
                  <a:pt x="1410364" y="1852695"/>
                </a:lnTo>
                <a:lnTo>
                  <a:pt x="1391170" y="1840433"/>
                </a:lnTo>
                <a:cubicBezTo>
                  <a:pt x="1316145" y="1867617"/>
                  <a:pt x="1273739" y="1883926"/>
                  <a:pt x="1213188" y="1910770"/>
                </a:cubicBezTo>
                <a:lnTo>
                  <a:pt x="1177309" y="1927089"/>
                </a:lnTo>
                <a:lnTo>
                  <a:pt x="1151905" y="1927782"/>
                </a:lnTo>
                <a:lnTo>
                  <a:pt x="1078040" y="1931538"/>
                </a:lnTo>
                <a:lnTo>
                  <a:pt x="1051215" y="1932901"/>
                </a:lnTo>
                <a:lnTo>
                  <a:pt x="1017603" y="1934266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80952F7-5601-47A7-8496-BED96035C530}"/>
              </a:ext>
            </a:extLst>
          </p:cNvPr>
          <p:cNvSpPr/>
          <p:nvPr/>
        </p:nvSpPr>
        <p:spPr>
          <a:xfrm rot="10800000">
            <a:off x="2719300" y="2726027"/>
            <a:ext cx="739570" cy="769441"/>
          </a:xfrm>
          <a:custGeom>
            <a:avLst/>
            <a:gdLst>
              <a:gd name="connsiteX0" fmla="*/ 1453959 w 1835384"/>
              <a:gd name="connsiteY0" fmla="*/ 1909516 h 1909516"/>
              <a:gd name="connsiteX1" fmla="*/ 753889 w 1835384"/>
              <a:gd name="connsiteY1" fmla="*/ 1821178 h 1909516"/>
              <a:gd name="connsiteX2" fmla="*/ 221665 w 1835384"/>
              <a:gd name="connsiteY2" fmla="*/ 1383360 h 1909516"/>
              <a:gd name="connsiteX3" fmla="*/ 0 w 1835384"/>
              <a:gd name="connsiteY3" fmla="*/ 713460 h 1909516"/>
              <a:gd name="connsiteX4" fmla="*/ 146298 w 1835384"/>
              <a:gd name="connsiteY4" fmla="*/ 0 h 1909516"/>
              <a:gd name="connsiteX5" fmla="*/ 756576 w 1835384"/>
              <a:gd name="connsiteY5" fmla="*/ 8352 h 1909516"/>
              <a:gd name="connsiteX6" fmla="*/ 807956 w 1835384"/>
              <a:gd name="connsiteY6" fmla="*/ 9055 h 1909516"/>
              <a:gd name="connsiteX7" fmla="*/ 1384960 w 1835384"/>
              <a:gd name="connsiteY7" fmla="*/ 9056 h 1909516"/>
              <a:gd name="connsiteX8" fmla="*/ 1469047 w 1835384"/>
              <a:gd name="connsiteY8" fmla="*/ 14854 h 1909516"/>
              <a:gd name="connsiteX9" fmla="*/ 1475315 w 1835384"/>
              <a:gd name="connsiteY9" fmla="*/ 14192 h 1909516"/>
              <a:gd name="connsiteX10" fmla="*/ 1480851 w 1835384"/>
              <a:gd name="connsiteY10" fmla="*/ 13608 h 1909516"/>
              <a:gd name="connsiteX11" fmla="*/ 1487714 w 1835384"/>
              <a:gd name="connsiteY11" fmla="*/ 10686 h 1909516"/>
              <a:gd name="connsiteX12" fmla="*/ 1489614 w 1835384"/>
              <a:gd name="connsiteY12" fmla="*/ 10667 h 1909516"/>
              <a:gd name="connsiteX13" fmla="*/ 1499017 w 1835384"/>
              <a:gd name="connsiteY13" fmla="*/ 10574 h 1909516"/>
              <a:gd name="connsiteX14" fmla="*/ 1524139 w 1835384"/>
              <a:gd name="connsiteY14" fmla="*/ 17755 h 1909516"/>
              <a:gd name="connsiteX15" fmla="*/ 1750301 w 1835384"/>
              <a:gd name="connsiteY15" fmla="*/ 113439 h 1909516"/>
              <a:gd name="connsiteX16" fmla="*/ 1787815 w 1835384"/>
              <a:gd name="connsiteY16" fmla="*/ 192995 h 1909516"/>
              <a:gd name="connsiteX17" fmla="*/ 1798601 w 1835384"/>
              <a:gd name="connsiteY17" fmla="*/ 210237 h 1909516"/>
              <a:gd name="connsiteX18" fmla="*/ 1797575 w 1835384"/>
              <a:gd name="connsiteY18" fmla="*/ 214922 h 1909516"/>
              <a:gd name="connsiteX19" fmla="*/ 1787428 w 1835384"/>
              <a:gd name="connsiteY19" fmla="*/ 274362 h 1909516"/>
              <a:gd name="connsiteX20" fmla="*/ 1808902 w 1835384"/>
              <a:gd name="connsiteY20" fmla="*/ 312872 h 1909516"/>
              <a:gd name="connsiteX21" fmla="*/ 1825736 w 1835384"/>
              <a:gd name="connsiteY21" fmla="*/ 338288 h 1909516"/>
              <a:gd name="connsiteX22" fmla="*/ 1828143 w 1835384"/>
              <a:gd name="connsiteY22" fmla="*/ 360905 h 1909516"/>
              <a:gd name="connsiteX23" fmla="*/ 1828589 w 1835384"/>
              <a:gd name="connsiteY23" fmla="*/ 707841 h 1909516"/>
              <a:gd name="connsiteX24" fmla="*/ 1830704 w 1835384"/>
              <a:gd name="connsiteY24" fmla="*/ 1007767 h 1909516"/>
              <a:gd name="connsiteX25" fmla="*/ 1831652 w 1835384"/>
              <a:gd name="connsiteY25" fmla="*/ 1147666 h 1909516"/>
              <a:gd name="connsiteX26" fmla="*/ 1831702 w 1835384"/>
              <a:gd name="connsiteY26" fmla="*/ 1155189 h 1909516"/>
              <a:gd name="connsiteX27" fmla="*/ 1832603 w 1835384"/>
              <a:gd name="connsiteY27" fmla="*/ 1292051 h 1909516"/>
              <a:gd name="connsiteX28" fmla="*/ 1832782 w 1835384"/>
              <a:gd name="connsiteY28" fmla="*/ 1319589 h 1909516"/>
              <a:gd name="connsiteX29" fmla="*/ 1833314 w 1835384"/>
              <a:gd name="connsiteY29" fmla="*/ 1403581 h 1909516"/>
              <a:gd name="connsiteX30" fmla="*/ 1834650 w 1835384"/>
              <a:gd name="connsiteY30" fmla="*/ 1621415 h 1909516"/>
              <a:gd name="connsiteX31" fmla="*/ 1834748 w 1835384"/>
              <a:gd name="connsiteY31" fmla="*/ 1637659 h 1909516"/>
              <a:gd name="connsiteX32" fmla="*/ 1835384 w 1835384"/>
              <a:gd name="connsiteY32" fmla="*/ 1749920 h 19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35384" h="1909516">
                <a:moveTo>
                  <a:pt x="1453959" y="1909516"/>
                </a:moveTo>
                <a:lnTo>
                  <a:pt x="753889" y="1821178"/>
                </a:lnTo>
                <a:lnTo>
                  <a:pt x="221665" y="1383360"/>
                </a:lnTo>
                <a:lnTo>
                  <a:pt x="0" y="713460"/>
                </a:lnTo>
                <a:lnTo>
                  <a:pt x="146298" y="0"/>
                </a:lnTo>
                <a:lnTo>
                  <a:pt x="756576" y="8352"/>
                </a:lnTo>
                <a:lnTo>
                  <a:pt x="807956" y="9055"/>
                </a:lnTo>
                <a:lnTo>
                  <a:pt x="1384960" y="9056"/>
                </a:lnTo>
                <a:lnTo>
                  <a:pt x="1469047" y="14854"/>
                </a:lnTo>
                <a:lnTo>
                  <a:pt x="1475315" y="14192"/>
                </a:lnTo>
                <a:lnTo>
                  <a:pt x="1480851" y="13608"/>
                </a:lnTo>
                <a:cubicBezTo>
                  <a:pt x="1483441" y="12664"/>
                  <a:pt x="1485208" y="11441"/>
                  <a:pt x="1487714" y="10686"/>
                </a:cubicBezTo>
                <a:lnTo>
                  <a:pt x="1489614" y="10667"/>
                </a:lnTo>
                <a:lnTo>
                  <a:pt x="1499017" y="10574"/>
                </a:lnTo>
                <a:cubicBezTo>
                  <a:pt x="1504567" y="11503"/>
                  <a:pt x="1512420" y="13647"/>
                  <a:pt x="1524139" y="17755"/>
                </a:cubicBezTo>
                <a:cubicBezTo>
                  <a:pt x="1571014" y="34184"/>
                  <a:pt x="1698110" y="86860"/>
                  <a:pt x="1750301" y="113439"/>
                </a:cubicBezTo>
                <a:cubicBezTo>
                  <a:pt x="1756101" y="139293"/>
                  <a:pt x="1771927" y="167321"/>
                  <a:pt x="1787815" y="192995"/>
                </a:cubicBezTo>
                <a:lnTo>
                  <a:pt x="1798601" y="210237"/>
                </a:lnTo>
                <a:lnTo>
                  <a:pt x="1797575" y="214922"/>
                </a:lnTo>
                <a:cubicBezTo>
                  <a:pt x="1801200" y="248025"/>
                  <a:pt x="1781628" y="252133"/>
                  <a:pt x="1787428" y="274362"/>
                </a:cubicBezTo>
                <a:cubicBezTo>
                  <a:pt x="1790326" y="285478"/>
                  <a:pt x="1799447" y="299432"/>
                  <a:pt x="1808902" y="312872"/>
                </a:cubicBezTo>
                <a:lnTo>
                  <a:pt x="1825736" y="338288"/>
                </a:lnTo>
                <a:lnTo>
                  <a:pt x="1828143" y="360905"/>
                </a:lnTo>
                <a:cubicBezTo>
                  <a:pt x="1837496" y="456802"/>
                  <a:pt x="1826474" y="423688"/>
                  <a:pt x="1828589" y="707841"/>
                </a:cubicBezTo>
                <a:cubicBezTo>
                  <a:pt x="1828589" y="707841"/>
                  <a:pt x="1829485" y="830307"/>
                  <a:pt x="1830704" y="1007767"/>
                </a:cubicBezTo>
                <a:lnTo>
                  <a:pt x="1831652" y="1147666"/>
                </a:lnTo>
                <a:lnTo>
                  <a:pt x="1831702" y="1155189"/>
                </a:lnTo>
                <a:lnTo>
                  <a:pt x="1832603" y="1292051"/>
                </a:lnTo>
                <a:lnTo>
                  <a:pt x="1832782" y="1319589"/>
                </a:lnTo>
                <a:lnTo>
                  <a:pt x="1833314" y="1403581"/>
                </a:lnTo>
                <a:lnTo>
                  <a:pt x="1834650" y="1621415"/>
                </a:lnTo>
                <a:lnTo>
                  <a:pt x="1834748" y="1637659"/>
                </a:lnTo>
                <a:lnTo>
                  <a:pt x="1835384" y="1749920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C51EADD-AED8-4CA6-A7CF-613A96866E35}"/>
              </a:ext>
            </a:extLst>
          </p:cNvPr>
          <p:cNvSpPr/>
          <p:nvPr/>
        </p:nvSpPr>
        <p:spPr>
          <a:xfrm>
            <a:off x="6284544" y="2631758"/>
            <a:ext cx="661337" cy="863713"/>
          </a:xfrm>
          <a:custGeom>
            <a:avLst/>
            <a:gdLst>
              <a:gd name="connsiteX0" fmla="*/ 184559 w 1491491"/>
              <a:gd name="connsiteY0" fmla="*/ 1947903 h 1947903"/>
              <a:gd name="connsiteX1" fmla="*/ 0 w 1491491"/>
              <a:gd name="connsiteY1" fmla="*/ 1924614 h 1947903"/>
              <a:gd name="connsiteX2" fmla="*/ 175 w 1491491"/>
              <a:gd name="connsiteY2" fmla="*/ 1886982 h 1947903"/>
              <a:gd name="connsiteX3" fmla="*/ 249 w 1491491"/>
              <a:gd name="connsiteY3" fmla="*/ 1872868 h 1947903"/>
              <a:gd name="connsiteX4" fmla="*/ 1051 w 1491491"/>
              <a:gd name="connsiteY4" fmla="*/ 1722994 h 1947903"/>
              <a:gd name="connsiteX5" fmla="*/ 1359 w 1491491"/>
              <a:gd name="connsiteY5" fmla="*/ 1668775 h 1947903"/>
              <a:gd name="connsiteX6" fmla="*/ 1822 w 1491491"/>
              <a:gd name="connsiteY6" fmla="*/ 1590556 h 1947903"/>
              <a:gd name="connsiteX7" fmla="*/ 2998 w 1491491"/>
              <a:gd name="connsiteY7" fmla="*/ 1398625 h 1947903"/>
              <a:gd name="connsiteX8" fmla="*/ 3421 w 1491491"/>
              <a:gd name="connsiteY8" fmla="*/ 1331554 h 1947903"/>
              <a:gd name="connsiteX9" fmla="*/ 3837 w 1491491"/>
              <a:gd name="connsiteY9" fmla="*/ 1267341 h 1947903"/>
              <a:gd name="connsiteX10" fmla="*/ 4594 w 1491491"/>
              <a:gd name="connsiteY10" fmla="*/ 1152674 h 1947903"/>
              <a:gd name="connsiteX11" fmla="*/ 4839 w 1491491"/>
              <a:gd name="connsiteY11" fmla="*/ 1115959 h 1947903"/>
              <a:gd name="connsiteX12" fmla="*/ 7718 w 1491491"/>
              <a:gd name="connsiteY12" fmla="*/ 703499 h 1947903"/>
              <a:gd name="connsiteX13" fmla="*/ 8164 w 1491491"/>
              <a:gd name="connsiteY13" fmla="*/ 356562 h 1947903"/>
              <a:gd name="connsiteX14" fmla="*/ 10572 w 1491491"/>
              <a:gd name="connsiteY14" fmla="*/ 333943 h 1947903"/>
              <a:gd name="connsiteX15" fmla="*/ 27406 w 1491491"/>
              <a:gd name="connsiteY15" fmla="*/ 308529 h 1947903"/>
              <a:gd name="connsiteX16" fmla="*/ 48881 w 1491491"/>
              <a:gd name="connsiteY16" fmla="*/ 270019 h 1947903"/>
              <a:gd name="connsiteX17" fmla="*/ 38732 w 1491491"/>
              <a:gd name="connsiteY17" fmla="*/ 210578 h 1947903"/>
              <a:gd name="connsiteX18" fmla="*/ 37706 w 1491491"/>
              <a:gd name="connsiteY18" fmla="*/ 205895 h 1947903"/>
              <a:gd name="connsiteX19" fmla="*/ 48493 w 1491491"/>
              <a:gd name="connsiteY19" fmla="*/ 188651 h 1947903"/>
              <a:gd name="connsiteX20" fmla="*/ 86005 w 1491491"/>
              <a:gd name="connsiteY20" fmla="*/ 109095 h 1947903"/>
              <a:gd name="connsiteX21" fmla="*/ 264395 w 1491491"/>
              <a:gd name="connsiteY21" fmla="*/ 31556 h 1947903"/>
              <a:gd name="connsiteX22" fmla="*/ 283528 w 1491491"/>
              <a:gd name="connsiteY22" fmla="*/ 24289 h 1947903"/>
              <a:gd name="connsiteX23" fmla="*/ 312168 w 1491491"/>
              <a:gd name="connsiteY23" fmla="*/ 13412 h 1947903"/>
              <a:gd name="connsiteX24" fmla="*/ 334340 w 1491491"/>
              <a:gd name="connsiteY24" fmla="*/ 7074 h 1947903"/>
              <a:gd name="connsiteX25" fmla="*/ 337289 w 1491491"/>
              <a:gd name="connsiteY25" fmla="*/ 6231 h 1947903"/>
              <a:gd name="connsiteX26" fmla="*/ 348593 w 1491491"/>
              <a:gd name="connsiteY26" fmla="*/ 6344 h 1947903"/>
              <a:gd name="connsiteX27" fmla="*/ 367258 w 1491491"/>
              <a:gd name="connsiteY27" fmla="*/ 10511 h 1947903"/>
              <a:gd name="connsiteX28" fmla="*/ 451345 w 1491491"/>
              <a:gd name="connsiteY28" fmla="*/ 4713 h 1947903"/>
              <a:gd name="connsiteX29" fmla="*/ 1028350 w 1491491"/>
              <a:gd name="connsiteY29" fmla="*/ 4713 h 1947903"/>
              <a:gd name="connsiteX30" fmla="*/ 1351278 w 1491491"/>
              <a:gd name="connsiteY30" fmla="*/ 293 h 1947903"/>
              <a:gd name="connsiteX31" fmla="*/ 1372648 w 1491491"/>
              <a:gd name="connsiteY31" fmla="*/ 0 h 1947903"/>
              <a:gd name="connsiteX32" fmla="*/ 1491491 w 1491491"/>
              <a:gd name="connsiteY32" fmla="*/ 359159 h 1947903"/>
              <a:gd name="connsiteX33" fmla="*/ 1343339 w 1491491"/>
              <a:gd name="connsiteY33" fmla="*/ 1081660 h 1947903"/>
              <a:gd name="connsiteX34" fmla="*/ 864935 w 1491491"/>
              <a:gd name="connsiteY34" fmla="*/ 1663221 h 194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91491" h="1947903">
                <a:moveTo>
                  <a:pt x="184559" y="1947903"/>
                </a:moveTo>
                <a:lnTo>
                  <a:pt x="0" y="1924614"/>
                </a:lnTo>
                <a:lnTo>
                  <a:pt x="175" y="1886982"/>
                </a:lnTo>
                <a:lnTo>
                  <a:pt x="249" y="1872868"/>
                </a:lnTo>
                <a:lnTo>
                  <a:pt x="1051" y="1722994"/>
                </a:lnTo>
                <a:lnTo>
                  <a:pt x="1359" y="1668775"/>
                </a:lnTo>
                <a:lnTo>
                  <a:pt x="1822" y="1590556"/>
                </a:lnTo>
                <a:lnTo>
                  <a:pt x="2998" y="1398625"/>
                </a:lnTo>
                <a:lnTo>
                  <a:pt x="3421" y="1331554"/>
                </a:lnTo>
                <a:lnTo>
                  <a:pt x="3837" y="1267341"/>
                </a:lnTo>
                <a:lnTo>
                  <a:pt x="4594" y="1152674"/>
                </a:lnTo>
                <a:lnTo>
                  <a:pt x="4839" y="1115959"/>
                </a:lnTo>
                <a:cubicBezTo>
                  <a:pt x="6427" y="879849"/>
                  <a:pt x="7718" y="703499"/>
                  <a:pt x="7718" y="703499"/>
                </a:cubicBezTo>
                <a:cubicBezTo>
                  <a:pt x="9832" y="419346"/>
                  <a:pt x="-1188" y="452459"/>
                  <a:pt x="8164" y="356562"/>
                </a:cubicBezTo>
                <a:lnTo>
                  <a:pt x="10572" y="333943"/>
                </a:lnTo>
                <a:lnTo>
                  <a:pt x="27406" y="308529"/>
                </a:lnTo>
                <a:cubicBezTo>
                  <a:pt x="36859" y="295089"/>
                  <a:pt x="45981" y="281134"/>
                  <a:pt x="48881" y="270019"/>
                </a:cubicBezTo>
                <a:cubicBezTo>
                  <a:pt x="54679" y="247789"/>
                  <a:pt x="35107" y="243682"/>
                  <a:pt x="38732" y="210578"/>
                </a:cubicBezTo>
                <a:lnTo>
                  <a:pt x="37706" y="205895"/>
                </a:lnTo>
                <a:lnTo>
                  <a:pt x="48493" y="188651"/>
                </a:lnTo>
                <a:cubicBezTo>
                  <a:pt x="64380" y="162978"/>
                  <a:pt x="80207" y="134950"/>
                  <a:pt x="86005" y="109095"/>
                </a:cubicBezTo>
                <a:cubicBezTo>
                  <a:pt x="125149" y="89161"/>
                  <a:pt x="206426" y="54548"/>
                  <a:pt x="264395" y="31556"/>
                </a:cubicBezTo>
                <a:lnTo>
                  <a:pt x="283528" y="24289"/>
                </a:lnTo>
                <a:lnTo>
                  <a:pt x="312168" y="13412"/>
                </a:lnTo>
                <a:lnTo>
                  <a:pt x="334340" y="7074"/>
                </a:lnTo>
                <a:lnTo>
                  <a:pt x="337289" y="6231"/>
                </a:lnTo>
                <a:lnTo>
                  <a:pt x="348593" y="6344"/>
                </a:lnTo>
                <a:cubicBezTo>
                  <a:pt x="353606" y="7853"/>
                  <a:pt x="355660" y="11236"/>
                  <a:pt x="367258" y="10511"/>
                </a:cubicBezTo>
                <a:lnTo>
                  <a:pt x="451345" y="4713"/>
                </a:lnTo>
                <a:lnTo>
                  <a:pt x="1028350" y="4713"/>
                </a:lnTo>
                <a:lnTo>
                  <a:pt x="1351278" y="293"/>
                </a:lnTo>
                <a:lnTo>
                  <a:pt x="1372648" y="0"/>
                </a:lnTo>
                <a:lnTo>
                  <a:pt x="1491491" y="359159"/>
                </a:lnTo>
                <a:lnTo>
                  <a:pt x="1343339" y="1081660"/>
                </a:lnTo>
                <a:lnTo>
                  <a:pt x="864935" y="1663221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A69CF52-F8DB-43ED-B6D5-D43C5E6C1ED3}"/>
              </a:ext>
            </a:extLst>
          </p:cNvPr>
          <p:cNvSpPr/>
          <p:nvPr/>
        </p:nvSpPr>
        <p:spPr>
          <a:xfrm>
            <a:off x="6427069" y="2622001"/>
            <a:ext cx="738463" cy="873469"/>
          </a:xfrm>
          <a:custGeom>
            <a:avLst/>
            <a:gdLst>
              <a:gd name="connsiteX0" fmla="*/ 1079347 w 1665432"/>
              <a:gd name="connsiteY0" fmla="*/ 1969906 h 1969906"/>
              <a:gd name="connsiteX1" fmla="*/ 1000141 w 1665432"/>
              <a:gd name="connsiteY1" fmla="*/ 1966691 h 1969906"/>
              <a:gd name="connsiteX2" fmla="*/ 899450 w 1665432"/>
              <a:gd name="connsiteY2" fmla="*/ 1961572 h 1969906"/>
              <a:gd name="connsiteX3" fmla="*/ 874047 w 1665432"/>
              <a:gd name="connsiteY3" fmla="*/ 1960879 h 1969906"/>
              <a:gd name="connsiteX4" fmla="*/ 850200 w 1665432"/>
              <a:gd name="connsiteY4" fmla="*/ 1950033 h 1969906"/>
              <a:gd name="connsiteX5" fmla="*/ 838168 w 1665432"/>
              <a:gd name="connsiteY5" fmla="*/ 1944560 h 1969906"/>
              <a:gd name="connsiteX6" fmla="*/ 798515 w 1665432"/>
              <a:gd name="connsiteY6" fmla="*/ 1927933 h 1969906"/>
              <a:gd name="connsiteX7" fmla="*/ 754605 w 1665432"/>
              <a:gd name="connsiteY7" fmla="*/ 1909519 h 1969906"/>
              <a:gd name="connsiteX8" fmla="*/ 660186 w 1665432"/>
              <a:gd name="connsiteY8" fmla="*/ 1874223 h 1969906"/>
              <a:gd name="connsiteX9" fmla="*/ 561601 w 1665432"/>
              <a:gd name="connsiteY9" fmla="*/ 1958310 h 1969906"/>
              <a:gd name="connsiteX10" fmla="*/ 559523 w 1665432"/>
              <a:gd name="connsiteY10" fmla="*/ 1959039 h 1969906"/>
              <a:gd name="connsiteX11" fmla="*/ 552550 w 1665432"/>
              <a:gd name="connsiteY11" fmla="*/ 1959261 h 1969906"/>
              <a:gd name="connsiteX12" fmla="*/ 525621 w 1665432"/>
              <a:gd name="connsiteY12" fmla="*/ 1960784 h 1969906"/>
              <a:gd name="connsiteX13" fmla="*/ 515209 w 1665432"/>
              <a:gd name="connsiteY13" fmla="*/ 1958310 h 1969906"/>
              <a:gd name="connsiteX14" fmla="*/ 508721 w 1665432"/>
              <a:gd name="connsiteY14" fmla="*/ 1961739 h 1969906"/>
              <a:gd name="connsiteX15" fmla="*/ 474309 w 1665432"/>
              <a:gd name="connsiteY15" fmla="*/ 1963685 h 1969906"/>
              <a:gd name="connsiteX16" fmla="*/ 468558 w 1665432"/>
              <a:gd name="connsiteY16" fmla="*/ 1955946 h 1969906"/>
              <a:gd name="connsiteX17" fmla="*/ 456630 w 1665432"/>
              <a:gd name="connsiteY17" fmla="*/ 1939894 h 1969906"/>
              <a:gd name="connsiteX18" fmla="*/ 388791 w 1665432"/>
              <a:gd name="connsiteY18" fmla="*/ 1843877 h 1969906"/>
              <a:gd name="connsiteX19" fmla="*/ 373529 w 1665432"/>
              <a:gd name="connsiteY19" fmla="*/ 1823286 h 1969906"/>
              <a:gd name="connsiteX20" fmla="*/ 351488 w 1665432"/>
              <a:gd name="connsiteY20" fmla="*/ 1793547 h 1969906"/>
              <a:gd name="connsiteX21" fmla="*/ 315143 w 1665432"/>
              <a:gd name="connsiteY21" fmla="*/ 1749543 h 1969906"/>
              <a:gd name="connsiteX22" fmla="*/ 211303 w 1665432"/>
              <a:gd name="connsiteY22" fmla="*/ 1650597 h 1969906"/>
              <a:gd name="connsiteX23" fmla="*/ 189652 w 1665432"/>
              <a:gd name="connsiteY23" fmla="*/ 1632048 h 1969906"/>
              <a:gd name="connsiteX24" fmla="*/ 159588 w 1665432"/>
              <a:gd name="connsiteY24" fmla="*/ 1606290 h 1969906"/>
              <a:gd name="connsiteX25" fmla="*/ 115075 w 1665432"/>
              <a:gd name="connsiteY25" fmla="*/ 1566874 h 1969906"/>
              <a:gd name="connsiteX26" fmla="*/ 76465 w 1665432"/>
              <a:gd name="connsiteY26" fmla="*/ 1531426 h 1969906"/>
              <a:gd name="connsiteX27" fmla="*/ 42042 w 1665432"/>
              <a:gd name="connsiteY27" fmla="*/ 1499822 h 1969906"/>
              <a:gd name="connsiteX28" fmla="*/ 15788 w 1665432"/>
              <a:gd name="connsiteY28" fmla="*/ 1474179 h 1969906"/>
              <a:gd name="connsiteX29" fmla="*/ 1993 w 1665432"/>
              <a:gd name="connsiteY29" fmla="*/ 1456691 h 1969906"/>
              <a:gd name="connsiteX30" fmla="*/ 0 w 1665432"/>
              <a:gd name="connsiteY30" fmla="*/ 1434039 h 1969906"/>
              <a:gd name="connsiteX31" fmla="*/ 4893 w 1665432"/>
              <a:gd name="connsiteY31" fmla="*/ 1413199 h 1969906"/>
              <a:gd name="connsiteX32" fmla="*/ 4909 w 1665432"/>
              <a:gd name="connsiteY32" fmla="*/ 1352915 h 1969906"/>
              <a:gd name="connsiteX33" fmla="*/ 4947 w 1665432"/>
              <a:gd name="connsiteY33" fmla="*/ 1332591 h 1969906"/>
              <a:gd name="connsiteX34" fmla="*/ 5095 w 1665432"/>
              <a:gd name="connsiteY34" fmla="*/ 1274275 h 1969906"/>
              <a:gd name="connsiteX35" fmla="*/ 5166 w 1665432"/>
              <a:gd name="connsiteY35" fmla="*/ 1251090 h 1969906"/>
              <a:gd name="connsiteX36" fmla="*/ 5516 w 1665432"/>
              <a:gd name="connsiteY36" fmla="*/ 1159680 h 1969906"/>
              <a:gd name="connsiteX37" fmla="*/ 5523 w 1665432"/>
              <a:gd name="connsiteY37" fmla="*/ 1158195 h 1969906"/>
              <a:gd name="connsiteX38" fmla="*/ 6269 w 1665432"/>
              <a:gd name="connsiteY38" fmla="*/ 1003195 h 1969906"/>
              <a:gd name="connsiteX39" fmla="*/ 6493 w 1665432"/>
              <a:gd name="connsiteY39" fmla="*/ 960548 h 1969906"/>
              <a:gd name="connsiteX40" fmla="*/ 7413 w 1665432"/>
              <a:gd name="connsiteY40" fmla="*/ 795259 h 1969906"/>
              <a:gd name="connsiteX41" fmla="*/ 7433 w 1665432"/>
              <a:gd name="connsiteY41" fmla="*/ 791768 h 1969906"/>
              <a:gd name="connsiteX42" fmla="*/ 8929 w 1665432"/>
              <a:gd name="connsiteY42" fmla="*/ 547561 h 1969906"/>
              <a:gd name="connsiteX43" fmla="*/ 9825 w 1665432"/>
              <a:gd name="connsiteY43" fmla="*/ 407994 h 1969906"/>
              <a:gd name="connsiteX44" fmla="*/ 9897 w 1665432"/>
              <a:gd name="connsiteY44" fmla="*/ 396908 h 1969906"/>
              <a:gd name="connsiteX45" fmla="*/ 10006 w 1665432"/>
              <a:gd name="connsiteY45" fmla="*/ 380525 h 1969906"/>
              <a:gd name="connsiteX46" fmla="*/ 10942 w 1665432"/>
              <a:gd name="connsiteY46" fmla="*/ 240465 h 1969906"/>
              <a:gd name="connsiteX47" fmla="*/ 11463 w 1665432"/>
              <a:gd name="connsiteY47" fmla="*/ 163853 h 1969906"/>
              <a:gd name="connsiteX48" fmla="*/ 11485 w 1665432"/>
              <a:gd name="connsiteY48" fmla="*/ 160583 h 1969906"/>
              <a:gd name="connsiteX49" fmla="*/ 12164 w 1665432"/>
              <a:gd name="connsiteY49" fmla="*/ 62540 h 1969906"/>
              <a:gd name="connsiteX50" fmla="*/ 12195 w 1665432"/>
              <a:gd name="connsiteY50" fmla="*/ 58221 h 1969906"/>
              <a:gd name="connsiteX51" fmla="*/ 135919 w 1665432"/>
              <a:gd name="connsiteY51" fmla="*/ 0 h 1969906"/>
              <a:gd name="connsiteX52" fmla="*/ 901292 w 1665432"/>
              <a:gd name="connsiteY52" fmla="*/ 57768 h 1969906"/>
              <a:gd name="connsiteX53" fmla="*/ 1461172 w 1665432"/>
              <a:gd name="connsiteY53" fmla="*/ 518337 h 1969906"/>
              <a:gd name="connsiteX54" fmla="*/ 1665432 w 1665432"/>
              <a:gd name="connsiteY54" fmla="*/ 1258209 h 1969906"/>
              <a:gd name="connsiteX55" fmla="*/ 1490182 w 1665432"/>
              <a:gd name="connsiteY55" fmla="*/ 1956794 h 1969906"/>
              <a:gd name="connsiteX56" fmla="*/ 1390868 w 1665432"/>
              <a:gd name="connsiteY56" fmla="*/ 1955410 h 1969906"/>
              <a:gd name="connsiteX57" fmla="*/ 1139333 w 1665432"/>
              <a:gd name="connsiteY57" fmla="*/ 1966646 h 19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65432" h="1969906">
                <a:moveTo>
                  <a:pt x="1079347" y="1969906"/>
                </a:moveTo>
                <a:lnTo>
                  <a:pt x="1000141" y="1966691"/>
                </a:lnTo>
                <a:cubicBezTo>
                  <a:pt x="969598" y="1965166"/>
                  <a:pt x="935483" y="1963323"/>
                  <a:pt x="899450" y="1961572"/>
                </a:cubicBezTo>
                <a:lnTo>
                  <a:pt x="874047" y="1960879"/>
                </a:lnTo>
                <a:lnTo>
                  <a:pt x="850200" y="1950033"/>
                </a:lnTo>
                <a:lnTo>
                  <a:pt x="838168" y="1944560"/>
                </a:lnTo>
                <a:lnTo>
                  <a:pt x="798515" y="1927933"/>
                </a:lnTo>
                <a:lnTo>
                  <a:pt x="754605" y="1909519"/>
                </a:lnTo>
                <a:cubicBezTo>
                  <a:pt x="727056" y="1898688"/>
                  <a:pt x="697698" y="1887815"/>
                  <a:pt x="660186" y="1874223"/>
                </a:cubicBezTo>
                <a:cubicBezTo>
                  <a:pt x="610894" y="1897421"/>
                  <a:pt x="585765" y="1944295"/>
                  <a:pt x="561601" y="1958310"/>
                </a:cubicBezTo>
                <a:lnTo>
                  <a:pt x="559523" y="1959039"/>
                </a:lnTo>
                <a:lnTo>
                  <a:pt x="552550" y="1959261"/>
                </a:lnTo>
                <a:lnTo>
                  <a:pt x="525621" y="1960784"/>
                </a:lnTo>
                <a:lnTo>
                  <a:pt x="515209" y="1958310"/>
                </a:lnTo>
                <a:lnTo>
                  <a:pt x="508721" y="1961739"/>
                </a:lnTo>
                <a:lnTo>
                  <a:pt x="474309" y="1963685"/>
                </a:lnTo>
                <a:lnTo>
                  <a:pt x="468558" y="1955946"/>
                </a:lnTo>
                <a:lnTo>
                  <a:pt x="456630" y="1939894"/>
                </a:lnTo>
                <a:cubicBezTo>
                  <a:pt x="437126" y="1912858"/>
                  <a:pt x="413443" y="1878227"/>
                  <a:pt x="388791" y="1843877"/>
                </a:cubicBezTo>
                <a:lnTo>
                  <a:pt x="373529" y="1823286"/>
                </a:lnTo>
                <a:lnTo>
                  <a:pt x="351488" y="1793547"/>
                </a:lnTo>
                <a:cubicBezTo>
                  <a:pt x="339080" y="1777496"/>
                  <a:pt x="326831" y="1762500"/>
                  <a:pt x="315143" y="1749543"/>
                </a:cubicBezTo>
                <a:cubicBezTo>
                  <a:pt x="283972" y="1714991"/>
                  <a:pt x="247003" y="1681526"/>
                  <a:pt x="211303" y="1650597"/>
                </a:cubicBezTo>
                <a:lnTo>
                  <a:pt x="189652" y="1632048"/>
                </a:lnTo>
                <a:lnTo>
                  <a:pt x="159588" y="1606290"/>
                </a:lnTo>
                <a:cubicBezTo>
                  <a:pt x="143255" y="1592275"/>
                  <a:pt x="128123" y="1579076"/>
                  <a:pt x="115075" y="1566874"/>
                </a:cubicBezTo>
                <a:lnTo>
                  <a:pt x="76465" y="1531426"/>
                </a:lnTo>
                <a:lnTo>
                  <a:pt x="42042" y="1499822"/>
                </a:lnTo>
                <a:cubicBezTo>
                  <a:pt x="31683" y="1490157"/>
                  <a:pt x="22697" y="1481488"/>
                  <a:pt x="15788" y="1474179"/>
                </a:cubicBezTo>
                <a:lnTo>
                  <a:pt x="1993" y="1456691"/>
                </a:lnTo>
                <a:lnTo>
                  <a:pt x="0" y="1434039"/>
                </a:lnTo>
                <a:cubicBezTo>
                  <a:pt x="1631" y="1427093"/>
                  <a:pt x="4410" y="1420448"/>
                  <a:pt x="4893" y="1413199"/>
                </a:cubicBezTo>
                <a:lnTo>
                  <a:pt x="4909" y="1352915"/>
                </a:lnTo>
                <a:lnTo>
                  <a:pt x="4947" y="1332591"/>
                </a:lnTo>
                <a:lnTo>
                  <a:pt x="5095" y="1274275"/>
                </a:lnTo>
                <a:lnTo>
                  <a:pt x="5166" y="1251090"/>
                </a:lnTo>
                <a:lnTo>
                  <a:pt x="5516" y="1159680"/>
                </a:lnTo>
                <a:lnTo>
                  <a:pt x="5523" y="1158195"/>
                </a:lnTo>
                <a:lnTo>
                  <a:pt x="6269" y="1003195"/>
                </a:lnTo>
                <a:lnTo>
                  <a:pt x="6493" y="960548"/>
                </a:lnTo>
                <a:lnTo>
                  <a:pt x="7413" y="795259"/>
                </a:lnTo>
                <a:lnTo>
                  <a:pt x="7433" y="791768"/>
                </a:lnTo>
                <a:lnTo>
                  <a:pt x="8929" y="547561"/>
                </a:lnTo>
                <a:lnTo>
                  <a:pt x="9825" y="407994"/>
                </a:lnTo>
                <a:lnTo>
                  <a:pt x="9897" y="396908"/>
                </a:lnTo>
                <a:lnTo>
                  <a:pt x="10006" y="380525"/>
                </a:lnTo>
                <a:lnTo>
                  <a:pt x="10942" y="240465"/>
                </a:lnTo>
                <a:lnTo>
                  <a:pt x="11463" y="163853"/>
                </a:lnTo>
                <a:lnTo>
                  <a:pt x="11485" y="160583"/>
                </a:lnTo>
                <a:lnTo>
                  <a:pt x="12164" y="62540"/>
                </a:lnTo>
                <a:lnTo>
                  <a:pt x="12195" y="58221"/>
                </a:lnTo>
                <a:lnTo>
                  <a:pt x="135919" y="0"/>
                </a:lnTo>
                <a:lnTo>
                  <a:pt x="901292" y="57768"/>
                </a:lnTo>
                <a:lnTo>
                  <a:pt x="1461172" y="518337"/>
                </a:lnTo>
                <a:lnTo>
                  <a:pt x="1665432" y="1258209"/>
                </a:lnTo>
                <a:lnTo>
                  <a:pt x="1490182" y="1956794"/>
                </a:lnTo>
                <a:lnTo>
                  <a:pt x="1390868" y="1955410"/>
                </a:lnTo>
                <a:cubicBezTo>
                  <a:pt x="1316688" y="1955894"/>
                  <a:pt x="1226440" y="1961451"/>
                  <a:pt x="1139333" y="1966646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5A80BEB-E41B-4300-8D61-CFF7A018D89A}"/>
              </a:ext>
            </a:extLst>
          </p:cNvPr>
          <p:cNvSpPr/>
          <p:nvPr/>
        </p:nvSpPr>
        <p:spPr>
          <a:xfrm>
            <a:off x="6646720" y="2609337"/>
            <a:ext cx="1224197" cy="886133"/>
          </a:xfrm>
          <a:custGeom>
            <a:avLst/>
            <a:gdLst>
              <a:gd name="connsiteX0" fmla="*/ 1453959 w 2760891"/>
              <a:gd name="connsiteY0" fmla="*/ 1998466 h 1998466"/>
              <a:gd name="connsiteX1" fmla="*/ 753889 w 2760891"/>
              <a:gd name="connsiteY1" fmla="*/ 1910128 h 1998466"/>
              <a:gd name="connsiteX2" fmla="*/ 221665 w 2760891"/>
              <a:gd name="connsiteY2" fmla="*/ 1472310 h 1998466"/>
              <a:gd name="connsiteX3" fmla="*/ 0 w 2760891"/>
              <a:gd name="connsiteY3" fmla="*/ 802410 h 1998466"/>
              <a:gd name="connsiteX4" fmla="*/ 148152 w 2760891"/>
              <a:gd name="connsiteY4" fmla="*/ 79910 h 1998466"/>
              <a:gd name="connsiteX5" fmla="*/ 203568 w 2760891"/>
              <a:gd name="connsiteY5" fmla="*/ 12545 h 1998466"/>
              <a:gd name="connsiteX6" fmla="*/ 711312 w 2760891"/>
              <a:gd name="connsiteY6" fmla="*/ 12545 h 1998466"/>
              <a:gd name="connsiteX7" fmla="*/ 1627966 w 2760891"/>
              <a:gd name="connsiteY7" fmla="*/ 0 h 1998466"/>
              <a:gd name="connsiteX8" fmla="*/ 2544618 w 2760891"/>
              <a:gd name="connsiteY8" fmla="*/ 12545 h 1998466"/>
              <a:gd name="connsiteX9" fmla="*/ 2629467 w 2760891"/>
              <a:gd name="connsiteY9" fmla="*/ 12545 h 1998466"/>
              <a:gd name="connsiteX10" fmla="*/ 2760891 w 2760891"/>
              <a:gd name="connsiteY10" fmla="*/ 409722 h 1998466"/>
              <a:gd name="connsiteX11" fmla="*/ 2612739 w 2760891"/>
              <a:gd name="connsiteY11" fmla="*/ 1132222 h 1998466"/>
              <a:gd name="connsiteX12" fmla="*/ 2134335 w 2760891"/>
              <a:gd name="connsiteY12" fmla="*/ 1713784 h 199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0891" h="1998466">
                <a:moveTo>
                  <a:pt x="1453959" y="1998466"/>
                </a:moveTo>
                <a:lnTo>
                  <a:pt x="753889" y="1910128"/>
                </a:lnTo>
                <a:lnTo>
                  <a:pt x="221665" y="1472310"/>
                </a:lnTo>
                <a:lnTo>
                  <a:pt x="0" y="802410"/>
                </a:lnTo>
                <a:lnTo>
                  <a:pt x="148152" y="79910"/>
                </a:lnTo>
                <a:lnTo>
                  <a:pt x="203568" y="12545"/>
                </a:lnTo>
                <a:lnTo>
                  <a:pt x="711312" y="12545"/>
                </a:lnTo>
                <a:lnTo>
                  <a:pt x="1627966" y="0"/>
                </a:lnTo>
                <a:lnTo>
                  <a:pt x="2544618" y="12545"/>
                </a:lnTo>
                <a:lnTo>
                  <a:pt x="2629467" y="12545"/>
                </a:lnTo>
                <a:lnTo>
                  <a:pt x="2760891" y="409722"/>
                </a:lnTo>
                <a:lnTo>
                  <a:pt x="2612739" y="1132222"/>
                </a:lnTo>
                <a:lnTo>
                  <a:pt x="2134335" y="1713784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954153A-DAF9-42D3-B732-D8993CBCEFA3}"/>
              </a:ext>
            </a:extLst>
          </p:cNvPr>
          <p:cNvSpPr/>
          <p:nvPr/>
        </p:nvSpPr>
        <p:spPr>
          <a:xfrm>
            <a:off x="7352105" y="2534307"/>
            <a:ext cx="1220155" cy="961163"/>
          </a:xfrm>
          <a:custGeom>
            <a:avLst/>
            <a:gdLst>
              <a:gd name="connsiteX0" fmla="*/ 1611729 w 2751774"/>
              <a:gd name="connsiteY0" fmla="*/ 2167678 h 2167678"/>
              <a:gd name="connsiteX1" fmla="*/ 1573634 w 2751774"/>
              <a:gd name="connsiteY1" fmla="*/ 2163510 h 2167678"/>
              <a:gd name="connsiteX2" fmla="*/ 1457653 w 2751774"/>
              <a:gd name="connsiteY2" fmla="*/ 2166410 h 2167678"/>
              <a:gd name="connsiteX3" fmla="*/ 1051718 w 2751774"/>
              <a:gd name="connsiteY3" fmla="*/ 2151912 h 2167678"/>
              <a:gd name="connsiteX4" fmla="*/ 800184 w 2751774"/>
              <a:gd name="connsiteY4" fmla="*/ 2163148 h 2167678"/>
              <a:gd name="connsiteX5" fmla="*/ 740198 w 2751774"/>
              <a:gd name="connsiteY5" fmla="*/ 2166408 h 2167678"/>
              <a:gd name="connsiteX6" fmla="*/ 660992 w 2751774"/>
              <a:gd name="connsiteY6" fmla="*/ 2163194 h 2167678"/>
              <a:gd name="connsiteX7" fmla="*/ 560301 w 2751774"/>
              <a:gd name="connsiteY7" fmla="*/ 2158075 h 2167678"/>
              <a:gd name="connsiteX8" fmla="*/ 534898 w 2751774"/>
              <a:gd name="connsiteY8" fmla="*/ 2157382 h 2167678"/>
              <a:gd name="connsiteX9" fmla="*/ 499019 w 2751774"/>
              <a:gd name="connsiteY9" fmla="*/ 2141063 h 2167678"/>
              <a:gd name="connsiteX10" fmla="*/ 321037 w 2751774"/>
              <a:gd name="connsiteY10" fmla="*/ 2070725 h 2167678"/>
              <a:gd name="connsiteX11" fmla="*/ 262321 w 2751774"/>
              <a:gd name="connsiteY11" fmla="*/ 2116213 h 2167678"/>
              <a:gd name="connsiteX12" fmla="*/ 250394 w 2751774"/>
              <a:gd name="connsiteY12" fmla="*/ 2129045 h 2167678"/>
              <a:gd name="connsiteX13" fmla="*/ 0 w 2751774"/>
              <a:gd name="connsiteY13" fmla="*/ 1485815 h 2167678"/>
              <a:gd name="connsiteX14" fmla="*/ 107485 w 2751774"/>
              <a:gd name="connsiteY14" fmla="*/ 784565 h 2167678"/>
              <a:gd name="connsiteX15" fmla="*/ 554895 w 2751774"/>
              <a:gd name="connsiteY15" fmla="*/ 240681 h 2167678"/>
              <a:gd name="connsiteX16" fmla="*/ 1222261 w 2751774"/>
              <a:gd name="connsiteY16" fmla="*/ 0 h 2167678"/>
              <a:gd name="connsiteX17" fmla="*/ 1930782 w 2751774"/>
              <a:gd name="connsiteY17" fmla="*/ 126878 h 2167678"/>
              <a:gd name="connsiteX18" fmla="*/ 2490662 w 2751774"/>
              <a:gd name="connsiteY18" fmla="*/ 587447 h 2167678"/>
              <a:gd name="connsiteX19" fmla="*/ 2751774 w 2751774"/>
              <a:gd name="connsiteY19" fmla="*/ 1258209 h 2167678"/>
              <a:gd name="connsiteX20" fmla="*/ 2644289 w 2751774"/>
              <a:gd name="connsiteY20" fmla="*/ 1959459 h 2167678"/>
              <a:gd name="connsiteX21" fmla="*/ 2474442 w 2751774"/>
              <a:gd name="connsiteY21" fmla="*/ 2165929 h 2167678"/>
              <a:gd name="connsiteX22" fmla="*/ 2423273 w 2751774"/>
              <a:gd name="connsiteY22" fmla="*/ 2163148 h 2167678"/>
              <a:gd name="connsiteX23" fmla="*/ 2171739 w 2751774"/>
              <a:gd name="connsiteY23" fmla="*/ 2151913 h 2167678"/>
              <a:gd name="connsiteX24" fmla="*/ 1765806 w 2751774"/>
              <a:gd name="connsiteY24" fmla="*/ 2166411 h 2167678"/>
              <a:gd name="connsiteX25" fmla="*/ 1649824 w 2751774"/>
              <a:gd name="connsiteY25" fmla="*/ 2163510 h 216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51774" h="2167678">
                <a:moveTo>
                  <a:pt x="1611729" y="2167678"/>
                </a:moveTo>
                <a:lnTo>
                  <a:pt x="1573634" y="2163510"/>
                </a:lnTo>
                <a:cubicBezTo>
                  <a:pt x="1521925" y="2159644"/>
                  <a:pt x="1544638" y="2168344"/>
                  <a:pt x="1457653" y="2166410"/>
                </a:cubicBezTo>
                <a:cubicBezTo>
                  <a:pt x="1370666" y="2164478"/>
                  <a:pt x="1200077" y="2150947"/>
                  <a:pt x="1051718" y="2151912"/>
                </a:cubicBezTo>
                <a:cubicBezTo>
                  <a:pt x="977539" y="2152396"/>
                  <a:pt x="887291" y="2157953"/>
                  <a:pt x="800184" y="2163148"/>
                </a:cubicBezTo>
                <a:lnTo>
                  <a:pt x="740198" y="2166408"/>
                </a:lnTo>
                <a:lnTo>
                  <a:pt x="660992" y="2163194"/>
                </a:lnTo>
                <a:cubicBezTo>
                  <a:pt x="630449" y="2161668"/>
                  <a:pt x="596334" y="2159826"/>
                  <a:pt x="560301" y="2158075"/>
                </a:cubicBezTo>
                <a:lnTo>
                  <a:pt x="534898" y="2157382"/>
                </a:lnTo>
                <a:lnTo>
                  <a:pt x="499019" y="2141063"/>
                </a:lnTo>
                <a:cubicBezTo>
                  <a:pt x="438468" y="2114218"/>
                  <a:pt x="396062" y="2097910"/>
                  <a:pt x="321037" y="2070725"/>
                </a:cubicBezTo>
                <a:cubicBezTo>
                  <a:pt x="296391" y="2082324"/>
                  <a:pt x="277786" y="2099842"/>
                  <a:pt x="262321" y="2116213"/>
                </a:cubicBezTo>
                <a:lnTo>
                  <a:pt x="250394" y="2129045"/>
                </a:lnTo>
                <a:lnTo>
                  <a:pt x="0" y="1485815"/>
                </a:lnTo>
                <a:lnTo>
                  <a:pt x="107485" y="784565"/>
                </a:lnTo>
                <a:lnTo>
                  <a:pt x="554895" y="240681"/>
                </a:lnTo>
                <a:lnTo>
                  <a:pt x="1222261" y="0"/>
                </a:lnTo>
                <a:lnTo>
                  <a:pt x="1930782" y="126878"/>
                </a:lnTo>
                <a:lnTo>
                  <a:pt x="2490662" y="587447"/>
                </a:lnTo>
                <a:lnTo>
                  <a:pt x="2751774" y="1258209"/>
                </a:lnTo>
                <a:lnTo>
                  <a:pt x="2644289" y="1959459"/>
                </a:lnTo>
                <a:lnTo>
                  <a:pt x="2474442" y="2165929"/>
                </a:lnTo>
                <a:lnTo>
                  <a:pt x="2423273" y="2163148"/>
                </a:lnTo>
                <a:cubicBezTo>
                  <a:pt x="2336166" y="2157953"/>
                  <a:pt x="2245919" y="2152396"/>
                  <a:pt x="2171739" y="2151913"/>
                </a:cubicBezTo>
                <a:cubicBezTo>
                  <a:pt x="2023381" y="2150947"/>
                  <a:pt x="1852791" y="2164477"/>
                  <a:pt x="1765806" y="2166411"/>
                </a:cubicBezTo>
                <a:cubicBezTo>
                  <a:pt x="1678819" y="2168343"/>
                  <a:pt x="1701532" y="2159645"/>
                  <a:pt x="1649824" y="2163510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463C239-C082-4542-90C0-2419CA709514}"/>
              </a:ext>
            </a:extLst>
          </p:cNvPr>
          <p:cNvSpPr/>
          <p:nvPr/>
        </p:nvSpPr>
        <p:spPr>
          <a:xfrm>
            <a:off x="8053448" y="2636983"/>
            <a:ext cx="910114" cy="858487"/>
          </a:xfrm>
          <a:custGeom>
            <a:avLst/>
            <a:gdLst>
              <a:gd name="connsiteX0" fmla="*/ 972008 w 2052550"/>
              <a:gd name="connsiteY0" fmla="*/ 1936116 h 1936116"/>
              <a:gd name="connsiteX1" fmla="*/ 912022 w 2052550"/>
              <a:gd name="connsiteY1" fmla="*/ 1932856 h 1936116"/>
              <a:gd name="connsiteX2" fmla="*/ 660488 w 2052550"/>
              <a:gd name="connsiteY2" fmla="*/ 1921621 h 1936116"/>
              <a:gd name="connsiteX3" fmla="*/ 434506 w 2052550"/>
              <a:gd name="connsiteY3" fmla="*/ 1927782 h 1936116"/>
              <a:gd name="connsiteX4" fmla="*/ 379259 w 2052550"/>
              <a:gd name="connsiteY4" fmla="*/ 1930591 h 1936116"/>
              <a:gd name="connsiteX5" fmla="*/ 298343 w 2052550"/>
              <a:gd name="connsiteY5" fmla="*/ 1864027 h 1936116"/>
              <a:gd name="connsiteX6" fmla="*/ 0 w 2052550"/>
              <a:gd name="connsiteY6" fmla="*/ 1238526 h 1936116"/>
              <a:gd name="connsiteX7" fmla="*/ 43005 w 2052550"/>
              <a:gd name="connsiteY7" fmla="*/ 615660 h 1936116"/>
              <a:gd name="connsiteX8" fmla="*/ 415951 w 2052550"/>
              <a:gd name="connsiteY8" fmla="*/ 162296 h 1936116"/>
              <a:gd name="connsiteX9" fmla="*/ 1018836 w 2052550"/>
              <a:gd name="connsiteY9" fmla="*/ 0 h 1936116"/>
              <a:gd name="connsiteX10" fmla="*/ 1690126 w 2052550"/>
              <a:gd name="connsiteY10" fmla="*/ 172137 h 1936116"/>
              <a:gd name="connsiteX11" fmla="*/ 2042097 w 2052550"/>
              <a:gd name="connsiteY11" fmla="*/ 461676 h 1936116"/>
              <a:gd name="connsiteX12" fmla="*/ 2042295 w 2052550"/>
              <a:gd name="connsiteY12" fmla="*/ 492334 h 1936116"/>
              <a:gd name="connsiteX13" fmla="*/ 2046464 w 2052550"/>
              <a:gd name="connsiteY13" fmla="*/ 1379409 h 1936116"/>
              <a:gd name="connsiteX14" fmla="*/ 2049364 w 2052550"/>
              <a:gd name="connsiteY14" fmla="*/ 1422902 h 1936116"/>
              <a:gd name="connsiteX15" fmla="*/ 1936281 w 2052550"/>
              <a:gd name="connsiteY15" fmla="*/ 1533084 h 1936116"/>
              <a:gd name="connsiteX16" fmla="*/ 1736214 w 2052550"/>
              <a:gd name="connsiteY16" fmla="*/ 1715753 h 1936116"/>
              <a:gd name="connsiteX17" fmla="*/ 1594726 w 2052550"/>
              <a:gd name="connsiteY17" fmla="*/ 1906104 h 1936116"/>
              <a:gd name="connsiteX18" fmla="*/ 1577047 w 2052550"/>
              <a:gd name="connsiteY18" fmla="*/ 1929895 h 1936116"/>
              <a:gd name="connsiteX19" fmla="*/ 1545328 w 2052550"/>
              <a:gd name="connsiteY19" fmla="*/ 1928102 h 1936116"/>
              <a:gd name="connsiteX20" fmla="*/ 1542635 w 2052550"/>
              <a:gd name="connsiteY20" fmla="*/ 1927949 h 1936116"/>
              <a:gd name="connsiteX21" fmla="*/ 1536146 w 2052550"/>
              <a:gd name="connsiteY21" fmla="*/ 1924520 h 1936116"/>
              <a:gd name="connsiteX22" fmla="*/ 1536146 w 2052550"/>
              <a:gd name="connsiteY22" fmla="*/ 1924521 h 1936116"/>
              <a:gd name="connsiteX23" fmla="*/ 1536145 w 2052550"/>
              <a:gd name="connsiteY23" fmla="*/ 1924520 h 1936116"/>
              <a:gd name="connsiteX24" fmla="*/ 1525734 w 2052550"/>
              <a:gd name="connsiteY24" fmla="*/ 1926993 h 1936116"/>
              <a:gd name="connsiteX25" fmla="*/ 1498806 w 2052550"/>
              <a:gd name="connsiteY25" fmla="*/ 1925471 h 1936116"/>
              <a:gd name="connsiteX26" fmla="*/ 1491832 w 2052550"/>
              <a:gd name="connsiteY26" fmla="*/ 1925249 h 1936116"/>
              <a:gd name="connsiteX27" fmla="*/ 1489754 w 2052550"/>
              <a:gd name="connsiteY27" fmla="*/ 1924520 h 1936116"/>
              <a:gd name="connsiteX28" fmla="*/ 1476914 w 2052550"/>
              <a:gd name="connsiteY28" fmla="*/ 1913660 h 1936116"/>
              <a:gd name="connsiteX29" fmla="*/ 1471088 w 2052550"/>
              <a:gd name="connsiteY29" fmla="*/ 1908732 h 1936116"/>
              <a:gd name="connsiteX30" fmla="*/ 1423971 w 2052550"/>
              <a:gd name="connsiteY30" fmla="*/ 1861388 h 1936116"/>
              <a:gd name="connsiteX31" fmla="*/ 1410364 w 2052550"/>
              <a:gd name="connsiteY31" fmla="*/ 1852695 h 1936116"/>
              <a:gd name="connsiteX32" fmla="*/ 1391170 w 2052550"/>
              <a:gd name="connsiteY32" fmla="*/ 1840433 h 1936116"/>
              <a:gd name="connsiteX33" fmla="*/ 1213188 w 2052550"/>
              <a:gd name="connsiteY33" fmla="*/ 1910770 h 1936116"/>
              <a:gd name="connsiteX34" fmla="*/ 1177309 w 2052550"/>
              <a:gd name="connsiteY34" fmla="*/ 1927089 h 1936116"/>
              <a:gd name="connsiteX35" fmla="*/ 1151905 w 2052550"/>
              <a:gd name="connsiteY35" fmla="*/ 1927782 h 1936116"/>
              <a:gd name="connsiteX36" fmla="*/ 1078040 w 2052550"/>
              <a:gd name="connsiteY36" fmla="*/ 1931538 h 1936116"/>
              <a:gd name="connsiteX37" fmla="*/ 1051215 w 2052550"/>
              <a:gd name="connsiteY37" fmla="*/ 1932901 h 1936116"/>
              <a:gd name="connsiteX38" fmla="*/ 1017603 w 2052550"/>
              <a:gd name="connsiteY38" fmla="*/ 1934266 h 193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52550" h="1936116">
                <a:moveTo>
                  <a:pt x="972008" y="1936116"/>
                </a:moveTo>
                <a:lnTo>
                  <a:pt x="912022" y="1932856"/>
                </a:lnTo>
                <a:cubicBezTo>
                  <a:pt x="824915" y="1927661"/>
                  <a:pt x="734667" y="1922104"/>
                  <a:pt x="660488" y="1921621"/>
                </a:cubicBezTo>
                <a:cubicBezTo>
                  <a:pt x="586309" y="1921137"/>
                  <a:pt x="506572" y="1924279"/>
                  <a:pt x="434506" y="1927782"/>
                </a:cubicBezTo>
                <a:lnTo>
                  <a:pt x="379259" y="1930591"/>
                </a:lnTo>
                <a:lnTo>
                  <a:pt x="298343" y="1864027"/>
                </a:lnTo>
                <a:lnTo>
                  <a:pt x="0" y="1238526"/>
                </a:lnTo>
                <a:lnTo>
                  <a:pt x="43005" y="615660"/>
                </a:lnTo>
                <a:lnTo>
                  <a:pt x="415951" y="162296"/>
                </a:lnTo>
                <a:lnTo>
                  <a:pt x="1018836" y="0"/>
                </a:lnTo>
                <a:lnTo>
                  <a:pt x="1690126" y="172137"/>
                </a:lnTo>
                <a:lnTo>
                  <a:pt x="2042097" y="461676"/>
                </a:lnTo>
                <a:lnTo>
                  <a:pt x="2042295" y="492334"/>
                </a:lnTo>
                <a:cubicBezTo>
                  <a:pt x="2044530" y="842996"/>
                  <a:pt x="2046705" y="1230808"/>
                  <a:pt x="2046464" y="1379409"/>
                </a:cubicBezTo>
                <a:cubicBezTo>
                  <a:pt x="2047430" y="1393906"/>
                  <a:pt x="2057578" y="1405987"/>
                  <a:pt x="2049364" y="1422902"/>
                </a:cubicBezTo>
                <a:cubicBezTo>
                  <a:pt x="2041148" y="1439816"/>
                  <a:pt x="1988472" y="1484275"/>
                  <a:pt x="1936281" y="1533084"/>
                </a:cubicBezTo>
                <a:cubicBezTo>
                  <a:pt x="1884090" y="1581894"/>
                  <a:pt x="1798553" y="1646648"/>
                  <a:pt x="1736214" y="1715753"/>
                </a:cubicBezTo>
                <a:cubicBezTo>
                  <a:pt x="1689460" y="1767582"/>
                  <a:pt x="1633735" y="1852031"/>
                  <a:pt x="1594726" y="1906104"/>
                </a:cubicBezTo>
                <a:lnTo>
                  <a:pt x="1577047" y="1929895"/>
                </a:lnTo>
                <a:lnTo>
                  <a:pt x="1545328" y="1928102"/>
                </a:lnTo>
                <a:lnTo>
                  <a:pt x="1542635" y="1927949"/>
                </a:lnTo>
                <a:lnTo>
                  <a:pt x="1536146" y="1924520"/>
                </a:lnTo>
                <a:lnTo>
                  <a:pt x="1536146" y="1924521"/>
                </a:lnTo>
                <a:lnTo>
                  <a:pt x="1536145" y="1924520"/>
                </a:lnTo>
                <a:lnTo>
                  <a:pt x="1525734" y="1926993"/>
                </a:lnTo>
                <a:lnTo>
                  <a:pt x="1498806" y="1925471"/>
                </a:lnTo>
                <a:lnTo>
                  <a:pt x="1491832" y="1925249"/>
                </a:lnTo>
                <a:lnTo>
                  <a:pt x="1489754" y="1924520"/>
                </a:lnTo>
                <a:lnTo>
                  <a:pt x="1476914" y="1913660"/>
                </a:lnTo>
                <a:lnTo>
                  <a:pt x="1471088" y="1908732"/>
                </a:lnTo>
                <a:cubicBezTo>
                  <a:pt x="1458040" y="1895276"/>
                  <a:pt x="1443301" y="1877139"/>
                  <a:pt x="1423971" y="1861388"/>
                </a:cubicBezTo>
                <a:lnTo>
                  <a:pt x="1410364" y="1852695"/>
                </a:lnTo>
                <a:lnTo>
                  <a:pt x="1391170" y="1840433"/>
                </a:lnTo>
                <a:cubicBezTo>
                  <a:pt x="1316145" y="1867617"/>
                  <a:pt x="1273739" y="1883926"/>
                  <a:pt x="1213188" y="1910770"/>
                </a:cubicBezTo>
                <a:lnTo>
                  <a:pt x="1177309" y="1927089"/>
                </a:lnTo>
                <a:lnTo>
                  <a:pt x="1151905" y="1927782"/>
                </a:lnTo>
                <a:lnTo>
                  <a:pt x="1078040" y="1931538"/>
                </a:lnTo>
                <a:lnTo>
                  <a:pt x="1051215" y="1932901"/>
                </a:lnTo>
                <a:lnTo>
                  <a:pt x="1017603" y="1934266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B5E26A9-A78A-4146-8495-AE6FD0AF6C1A}"/>
              </a:ext>
            </a:extLst>
          </p:cNvPr>
          <p:cNvSpPr/>
          <p:nvPr/>
        </p:nvSpPr>
        <p:spPr>
          <a:xfrm>
            <a:off x="8444749" y="2648778"/>
            <a:ext cx="813822" cy="846692"/>
          </a:xfrm>
          <a:custGeom>
            <a:avLst/>
            <a:gdLst>
              <a:gd name="connsiteX0" fmla="*/ 1453959 w 1835384"/>
              <a:gd name="connsiteY0" fmla="*/ 1909516 h 1909516"/>
              <a:gd name="connsiteX1" fmla="*/ 753889 w 1835384"/>
              <a:gd name="connsiteY1" fmla="*/ 1821178 h 1909516"/>
              <a:gd name="connsiteX2" fmla="*/ 221665 w 1835384"/>
              <a:gd name="connsiteY2" fmla="*/ 1383360 h 1909516"/>
              <a:gd name="connsiteX3" fmla="*/ 0 w 1835384"/>
              <a:gd name="connsiteY3" fmla="*/ 713460 h 1909516"/>
              <a:gd name="connsiteX4" fmla="*/ 146298 w 1835384"/>
              <a:gd name="connsiteY4" fmla="*/ 0 h 1909516"/>
              <a:gd name="connsiteX5" fmla="*/ 756576 w 1835384"/>
              <a:gd name="connsiteY5" fmla="*/ 8352 h 1909516"/>
              <a:gd name="connsiteX6" fmla="*/ 807956 w 1835384"/>
              <a:gd name="connsiteY6" fmla="*/ 9055 h 1909516"/>
              <a:gd name="connsiteX7" fmla="*/ 1384960 w 1835384"/>
              <a:gd name="connsiteY7" fmla="*/ 9056 h 1909516"/>
              <a:gd name="connsiteX8" fmla="*/ 1469047 w 1835384"/>
              <a:gd name="connsiteY8" fmla="*/ 14854 h 1909516"/>
              <a:gd name="connsiteX9" fmla="*/ 1475315 w 1835384"/>
              <a:gd name="connsiteY9" fmla="*/ 14192 h 1909516"/>
              <a:gd name="connsiteX10" fmla="*/ 1480851 w 1835384"/>
              <a:gd name="connsiteY10" fmla="*/ 13608 h 1909516"/>
              <a:gd name="connsiteX11" fmla="*/ 1487714 w 1835384"/>
              <a:gd name="connsiteY11" fmla="*/ 10686 h 1909516"/>
              <a:gd name="connsiteX12" fmla="*/ 1489614 w 1835384"/>
              <a:gd name="connsiteY12" fmla="*/ 10667 h 1909516"/>
              <a:gd name="connsiteX13" fmla="*/ 1499017 w 1835384"/>
              <a:gd name="connsiteY13" fmla="*/ 10574 h 1909516"/>
              <a:gd name="connsiteX14" fmla="*/ 1524139 w 1835384"/>
              <a:gd name="connsiteY14" fmla="*/ 17755 h 1909516"/>
              <a:gd name="connsiteX15" fmla="*/ 1750301 w 1835384"/>
              <a:gd name="connsiteY15" fmla="*/ 113439 h 1909516"/>
              <a:gd name="connsiteX16" fmla="*/ 1787815 w 1835384"/>
              <a:gd name="connsiteY16" fmla="*/ 192995 h 1909516"/>
              <a:gd name="connsiteX17" fmla="*/ 1798601 w 1835384"/>
              <a:gd name="connsiteY17" fmla="*/ 210237 h 1909516"/>
              <a:gd name="connsiteX18" fmla="*/ 1797575 w 1835384"/>
              <a:gd name="connsiteY18" fmla="*/ 214922 h 1909516"/>
              <a:gd name="connsiteX19" fmla="*/ 1787428 w 1835384"/>
              <a:gd name="connsiteY19" fmla="*/ 274362 h 1909516"/>
              <a:gd name="connsiteX20" fmla="*/ 1808902 w 1835384"/>
              <a:gd name="connsiteY20" fmla="*/ 312872 h 1909516"/>
              <a:gd name="connsiteX21" fmla="*/ 1825736 w 1835384"/>
              <a:gd name="connsiteY21" fmla="*/ 338288 h 1909516"/>
              <a:gd name="connsiteX22" fmla="*/ 1828143 w 1835384"/>
              <a:gd name="connsiteY22" fmla="*/ 360905 h 1909516"/>
              <a:gd name="connsiteX23" fmla="*/ 1828589 w 1835384"/>
              <a:gd name="connsiteY23" fmla="*/ 707841 h 1909516"/>
              <a:gd name="connsiteX24" fmla="*/ 1830704 w 1835384"/>
              <a:gd name="connsiteY24" fmla="*/ 1007767 h 1909516"/>
              <a:gd name="connsiteX25" fmla="*/ 1831652 w 1835384"/>
              <a:gd name="connsiteY25" fmla="*/ 1147666 h 1909516"/>
              <a:gd name="connsiteX26" fmla="*/ 1831702 w 1835384"/>
              <a:gd name="connsiteY26" fmla="*/ 1155189 h 1909516"/>
              <a:gd name="connsiteX27" fmla="*/ 1832603 w 1835384"/>
              <a:gd name="connsiteY27" fmla="*/ 1292051 h 1909516"/>
              <a:gd name="connsiteX28" fmla="*/ 1832782 w 1835384"/>
              <a:gd name="connsiteY28" fmla="*/ 1319589 h 1909516"/>
              <a:gd name="connsiteX29" fmla="*/ 1833314 w 1835384"/>
              <a:gd name="connsiteY29" fmla="*/ 1403581 h 1909516"/>
              <a:gd name="connsiteX30" fmla="*/ 1834650 w 1835384"/>
              <a:gd name="connsiteY30" fmla="*/ 1621415 h 1909516"/>
              <a:gd name="connsiteX31" fmla="*/ 1834748 w 1835384"/>
              <a:gd name="connsiteY31" fmla="*/ 1637659 h 1909516"/>
              <a:gd name="connsiteX32" fmla="*/ 1835384 w 1835384"/>
              <a:gd name="connsiteY32" fmla="*/ 1749920 h 19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35384" h="1909516">
                <a:moveTo>
                  <a:pt x="1453959" y="1909516"/>
                </a:moveTo>
                <a:lnTo>
                  <a:pt x="753889" y="1821178"/>
                </a:lnTo>
                <a:lnTo>
                  <a:pt x="221665" y="1383360"/>
                </a:lnTo>
                <a:lnTo>
                  <a:pt x="0" y="713460"/>
                </a:lnTo>
                <a:lnTo>
                  <a:pt x="146298" y="0"/>
                </a:lnTo>
                <a:lnTo>
                  <a:pt x="756576" y="8352"/>
                </a:lnTo>
                <a:lnTo>
                  <a:pt x="807956" y="9055"/>
                </a:lnTo>
                <a:lnTo>
                  <a:pt x="1384960" y="9056"/>
                </a:lnTo>
                <a:lnTo>
                  <a:pt x="1469047" y="14854"/>
                </a:lnTo>
                <a:lnTo>
                  <a:pt x="1475315" y="14192"/>
                </a:lnTo>
                <a:lnTo>
                  <a:pt x="1480851" y="13608"/>
                </a:lnTo>
                <a:cubicBezTo>
                  <a:pt x="1483441" y="12664"/>
                  <a:pt x="1485208" y="11441"/>
                  <a:pt x="1487714" y="10686"/>
                </a:cubicBezTo>
                <a:lnTo>
                  <a:pt x="1489614" y="10667"/>
                </a:lnTo>
                <a:lnTo>
                  <a:pt x="1499017" y="10574"/>
                </a:lnTo>
                <a:cubicBezTo>
                  <a:pt x="1504567" y="11503"/>
                  <a:pt x="1512420" y="13647"/>
                  <a:pt x="1524139" y="17755"/>
                </a:cubicBezTo>
                <a:cubicBezTo>
                  <a:pt x="1571014" y="34184"/>
                  <a:pt x="1698110" y="86860"/>
                  <a:pt x="1750301" y="113439"/>
                </a:cubicBezTo>
                <a:cubicBezTo>
                  <a:pt x="1756101" y="139293"/>
                  <a:pt x="1771927" y="167321"/>
                  <a:pt x="1787815" y="192995"/>
                </a:cubicBezTo>
                <a:lnTo>
                  <a:pt x="1798601" y="210237"/>
                </a:lnTo>
                <a:lnTo>
                  <a:pt x="1797575" y="214922"/>
                </a:lnTo>
                <a:cubicBezTo>
                  <a:pt x="1801200" y="248025"/>
                  <a:pt x="1781628" y="252133"/>
                  <a:pt x="1787428" y="274362"/>
                </a:cubicBezTo>
                <a:cubicBezTo>
                  <a:pt x="1790326" y="285478"/>
                  <a:pt x="1799447" y="299432"/>
                  <a:pt x="1808902" y="312872"/>
                </a:cubicBezTo>
                <a:lnTo>
                  <a:pt x="1825736" y="338288"/>
                </a:lnTo>
                <a:lnTo>
                  <a:pt x="1828143" y="360905"/>
                </a:lnTo>
                <a:cubicBezTo>
                  <a:pt x="1837496" y="456802"/>
                  <a:pt x="1826474" y="423688"/>
                  <a:pt x="1828589" y="707841"/>
                </a:cubicBezTo>
                <a:cubicBezTo>
                  <a:pt x="1828589" y="707841"/>
                  <a:pt x="1829485" y="830307"/>
                  <a:pt x="1830704" y="1007767"/>
                </a:cubicBezTo>
                <a:lnTo>
                  <a:pt x="1831652" y="1147666"/>
                </a:lnTo>
                <a:lnTo>
                  <a:pt x="1831702" y="1155189"/>
                </a:lnTo>
                <a:lnTo>
                  <a:pt x="1832603" y="1292051"/>
                </a:lnTo>
                <a:lnTo>
                  <a:pt x="1832782" y="1319589"/>
                </a:lnTo>
                <a:lnTo>
                  <a:pt x="1833314" y="1403581"/>
                </a:lnTo>
                <a:lnTo>
                  <a:pt x="1834650" y="1621415"/>
                </a:lnTo>
                <a:lnTo>
                  <a:pt x="1834748" y="1637659"/>
                </a:lnTo>
                <a:lnTo>
                  <a:pt x="1835384" y="1749920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4DB850D-1A30-435F-ABA3-10A2D40B0AE1}"/>
              </a:ext>
            </a:extLst>
          </p:cNvPr>
          <p:cNvSpPr/>
          <p:nvPr/>
        </p:nvSpPr>
        <p:spPr>
          <a:xfrm rot="10800000">
            <a:off x="3478638" y="5151023"/>
            <a:ext cx="840250" cy="1097375"/>
          </a:xfrm>
          <a:custGeom>
            <a:avLst/>
            <a:gdLst>
              <a:gd name="connsiteX0" fmla="*/ 184559 w 1491491"/>
              <a:gd name="connsiteY0" fmla="*/ 1947903 h 1947903"/>
              <a:gd name="connsiteX1" fmla="*/ 0 w 1491491"/>
              <a:gd name="connsiteY1" fmla="*/ 1924614 h 1947903"/>
              <a:gd name="connsiteX2" fmla="*/ 175 w 1491491"/>
              <a:gd name="connsiteY2" fmla="*/ 1886982 h 1947903"/>
              <a:gd name="connsiteX3" fmla="*/ 249 w 1491491"/>
              <a:gd name="connsiteY3" fmla="*/ 1872868 h 1947903"/>
              <a:gd name="connsiteX4" fmla="*/ 1051 w 1491491"/>
              <a:gd name="connsiteY4" fmla="*/ 1722994 h 1947903"/>
              <a:gd name="connsiteX5" fmla="*/ 1359 w 1491491"/>
              <a:gd name="connsiteY5" fmla="*/ 1668775 h 1947903"/>
              <a:gd name="connsiteX6" fmla="*/ 1822 w 1491491"/>
              <a:gd name="connsiteY6" fmla="*/ 1590556 h 1947903"/>
              <a:gd name="connsiteX7" fmla="*/ 2998 w 1491491"/>
              <a:gd name="connsiteY7" fmla="*/ 1398625 h 1947903"/>
              <a:gd name="connsiteX8" fmla="*/ 3421 w 1491491"/>
              <a:gd name="connsiteY8" fmla="*/ 1331554 h 1947903"/>
              <a:gd name="connsiteX9" fmla="*/ 3837 w 1491491"/>
              <a:gd name="connsiteY9" fmla="*/ 1267341 h 1947903"/>
              <a:gd name="connsiteX10" fmla="*/ 4594 w 1491491"/>
              <a:gd name="connsiteY10" fmla="*/ 1152674 h 1947903"/>
              <a:gd name="connsiteX11" fmla="*/ 4839 w 1491491"/>
              <a:gd name="connsiteY11" fmla="*/ 1115959 h 1947903"/>
              <a:gd name="connsiteX12" fmla="*/ 7718 w 1491491"/>
              <a:gd name="connsiteY12" fmla="*/ 703499 h 1947903"/>
              <a:gd name="connsiteX13" fmla="*/ 8164 w 1491491"/>
              <a:gd name="connsiteY13" fmla="*/ 356562 h 1947903"/>
              <a:gd name="connsiteX14" fmla="*/ 10572 w 1491491"/>
              <a:gd name="connsiteY14" fmla="*/ 333943 h 1947903"/>
              <a:gd name="connsiteX15" fmla="*/ 27406 w 1491491"/>
              <a:gd name="connsiteY15" fmla="*/ 308529 h 1947903"/>
              <a:gd name="connsiteX16" fmla="*/ 48881 w 1491491"/>
              <a:gd name="connsiteY16" fmla="*/ 270019 h 1947903"/>
              <a:gd name="connsiteX17" fmla="*/ 38732 w 1491491"/>
              <a:gd name="connsiteY17" fmla="*/ 210578 h 1947903"/>
              <a:gd name="connsiteX18" fmla="*/ 37706 w 1491491"/>
              <a:gd name="connsiteY18" fmla="*/ 205895 h 1947903"/>
              <a:gd name="connsiteX19" fmla="*/ 48493 w 1491491"/>
              <a:gd name="connsiteY19" fmla="*/ 188651 h 1947903"/>
              <a:gd name="connsiteX20" fmla="*/ 86005 w 1491491"/>
              <a:gd name="connsiteY20" fmla="*/ 109095 h 1947903"/>
              <a:gd name="connsiteX21" fmla="*/ 264395 w 1491491"/>
              <a:gd name="connsiteY21" fmla="*/ 31556 h 1947903"/>
              <a:gd name="connsiteX22" fmla="*/ 283528 w 1491491"/>
              <a:gd name="connsiteY22" fmla="*/ 24289 h 1947903"/>
              <a:gd name="connsiteX23" fmla="*/ 312168 w 1491491"/>
              <a:gd name="connsiteY23" fmla="*/ 13412 h 1947903"/>
              <a:gd name="connsiteX24" fmla="*/ 334340 w 1491491"/>
              <a:gd name="connsiteY24" fmla="*/ 7074 h 1947903"/>
              <a:gd name="connsiteX25" fmla="*/ 337289 w 1491491"/>
              <a:gd name="connsiteY25" fmla="*/ 6231 h 1947903"/>
              <a:gd name="connsiteX26" fmla="*/ 348593 w 1491491"/>
              <a:gd name="connsiteY26" fmla="*/ 6344 h 1947903"/>
              <a:gd name="connsiteX27" fmla="*/ 367258 w 1491491"/>
              <a:gd name="connsiteY27" fmla="*/ 10511 h 1947903"/>
              <a:gd name="connsiteX28" fmla="*/ 451345 w 1491491"/>
              <a:gd name="connsiteY28" fmla="*/ 4713 h 1947903"/>
              <a:gd name="connsiteX29" fmla="*/ 1028350 w 1491491"/>
              <a:gd name="connsiteY29" fmla="*/ 4713 h 1947903"/>
              <a:gd name="connsiteX30" fmla="*/ 1351278 w 1491491"/>
              <a:gd name="connsiteY30" fmla="*/ 293 h 1947903"/>
              <a:gd name="connsiteX31" fmla="*/ 1372648 w 1491491"/>
              <a:gd name="connsiteY31" fmla="*/ 0 h 1947903"/>
              <a:gd name="connsiteX32" fmla="*/ 1491491 w 1491491"/>
              <a:gd name="connsiteY32" fmla="*/ 359159 h 1947903"/>
              <a:gd name="connsiteX33" fmla="*/ 1343339 w 1491491"/>
              <a:gd name="connsiteY33" fmla="*/ 1081660 h 1947903"/>
              <a:gd name="connsiteX34" fmla="*/ 864935 w 1491491"/>
              <a:gd name="connsiteY34" fmla="*/ 1663221 h 194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91491" h="1947903">
                <a:moveTo>
                  <a:pt x="184559" y="1947903"/>
                </a:moveTo>
                <a:lnTo>
                  <a:pt x="0" y="1924614"/>
                </a:lnTo>
                <a:lnTo>
                  <a:pt x="175" y="1886982"/>
                </a:lnTo>
                <a:lnTo>
                  <a:pt x="249" y="1872868"/>
                </a:lnTo>
                <a:lnTo>
                  <a:pt x="1051" y="1722994"/>
                </a:lnTo>
                <a:lnTo>
                  <a:pt x="1359" y="1668775"/>
                </a:lnTo>
                <a:lnTo>
                  <a:pt x="1822" y="1590556"/>
                </a:lnTo>
                <a:lnTo>
                  <a:pt x="2998" y="1398625"/>
                </a:lnTo>
                <a:lnTo>
                  <a:pt x="3421" y="1331554"/>
                </a:lnTo>
                <a:lnTo>
                  <a:pt x="3837" y="1267341"/>
                </a:lnTo>
                <a:lnTo>
                  <a:pt x="4594" y="1152674"/>
                </a:lnTo>
                <a:lnTo>
                  <a:pt x="4839" y="1115959"/>
                </a:lnTo>
                <a:cubicBezTo>
                  <a:pt x="6427" y="879849"/>
                  <a:pt x="7718" y="703499"/>
                  <a:pt x="7718" y="703499"/>
                </a:cubicBezTo>
                <a:cubicBezTo>
                  <a:pt x="9832" y="419346"/>
                  <a:pt x="-1188" y="452459"/>
                  <a:pt x="8164" y="356562"/>
                </a:cubicBezTo>
                <a:lnTo>
                  <a:pt x="10572" y="333943"/>
                </a:lnTo>
                <a:lnTo>
                  <a:pt x="27406" y="308529"/>
                </a:lnTo>
                <a:cubicBezTo>
                  <a:pt x="36859" y="295089"/>
                  <a:pt x="45981" y="281134"/>
                  <a:pt x="48881" y="270019"/>
                </a:cubicBezTo>
                <a:cubicBezTo>
                  <a:pt x="54679" y="247789"/>
                  <a:pt x="35107" y="243682"/>
                  <a:pt x="38732" y="210578"/>
                </a:cubicBezTo>
                <a:lnTo>
                  <a:pt x="37706" y="205895"/>
                </a:lnTo>
                <a:lnTo>
                  <a:pt x="48493" y="188651"/>
                </a:lnTo>
                <a:cubicBezTo>
                  <a:pt x="64380" y="162978"/>
                  <a:pt x="80207" y="134950"/>
                  <a:pt x="86005" y="109095"/>
                </a:cubicBezTo>
                <a:cubicBezTo>
                  <a:pt x="125149" y="89161"/>
                  <a:pt x="206426" y="54548"/>
                  <a:pt x="264395" y="31556"/>
                </a:cubicBezTo>
                <a:lnTo>
                  <a:pt x="283528" y="24289"/>
                </a:lnTo>
                <a:lnTo>
                  <a:pt x="312168" y="13412"/>
                </a:lnTo>
                <a:lnTo>
                  <a:pt x="334340" y="7074"/>
                </a:lnTo>
                <a:lnTo>
                  <a:pt x="337289" y="6231"/>
                </a:lnTo>
                <a:lnTo>
                  <a:pt x="348593" y="6344"/>
                </a:lnTo>
                <a:cubicBezTo>
                  <a:pt x="353606" y="7853"/>
                  <a:pt x="355660" y="11236"/>
                  <a:pt x="367258" y="10511"/>
                </a:cubicBezTo>
                <a:lnTo>
                  <a:pt x="451345" y="4713"/>
                </a:lnTo>
                <a:lnTo>
                  <a:pt x="1028350" y="4713"/>
                </a:lnTo>
                <a:lnTo>
                  <a:pt x="1351278" y="293"/>
                </a:lnTo>
                <a:lnTo>
                  <a:pt x="1372648" y="0"/>
                </a:lnTo>
                <a:lnTo>
                  <a:pt x="1491491" y="359159"/>
                </a:lnTo>
                <a:lnTo>
                  <a:pt x="1343339" y="1081660"/>
                </a:lnTo>
                <a:lnTo>
                  <a:pt x="864935" y="1663221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E863787-33FA-47C4-A1FA-651E3B939585}"/>
              </a:ext>
            </a:extLst>
          </p:cNvPr>
          <p:cNvSpPr/>
          <p:nvPr/>
        </p:nvSpPr>
        <p:spPr>
          <a:xfrm rot="10800000">
            <a:off x="3484512" y="5254535"/>
            <a:ext cx="840249" cy="993863"/>
          </a:xfrm>
          <a:custGeom>
            <a:avLst/>
            <a:gdLst>
              <a:gd name="connsiteX0" fmla="*/ 1079347 w 1665432"/>
              <a:gd name="connsiteY0" fmla="*/ 1969906 h 1969906"/>
              <a:gd name="connsiteX1" fmla="*/ 1000141 w 1665432"/>
              <a:gd name="connsiteY1" fmla="*/ 1966691 h 1969906"/>
              <a:gd name="connsiteX2" fmla="*/ 899450 w 1665432"/>
              <a:gd name="connsiteY2" fmla="*/ 1961572 h 1969906"/>
              <a:gd name="connsiteX3" fmla="*/ 874047 w 1665432"/>
              <a:gd name="connsiteY3" fmla="*/ 1960879 h 1969906"/>
              <a:gd name="connsiteX4" fmla="*/ 850200 w 1665432"/>
              <a:gd name="connsiteY4" fmla="*/ 1950033 h 1969906"/>
              <a:gd name="connsiteX5" fmla="*/ 838168 w 1665432"/>
              <a:gd name="connsiteY5" fmla="*/ 1944560 h 1969906"/>
              <a:gd name="connsiteX6" fmla="*/ 798515 w 1665432"/>
              <a:gd name="connsiteY6" fmla="*/ 1927933 h 1969906"/>
              <a:gd name="connsiteX7" fmla="*/ 754605 w 1665432"/>
              <a:gd name="connsiteY7" fmla="*/ 1909519 h 1969906"/>
              <a:gd name="connsiteX8" fmla="*/ 660186 w 1665432"/>
              <a:gd name="connsiteY8" fmla="*/ 1874223 h 1969906"/>
              <a:gd name="connsiteX9" fmla="*/ 561601 w 1665432"/>
              <a:gd name="connsiteY9" fmla="*/ 1958310 h 1969906"/>
              <a:gd name="connsiteX10" fmla="*/ 559523 w 1665432"/>
              <a:gd name="connsiteY10" fmla="*/ 1959039 h 1969906"/>
              <a:gd name="connsiteX11" fmla="*/ 552550 w 1665432"/>
              <a:gd name="connsiteY11" fmla="*/ 1959261 h 1969906"/>
              <a:gd name="connsiteX12" fmla="*/ 525621 w 1665432"/>
              <a:gd name="connsiteY12" fmla="*/ 1960784 h 1969906"/>
              <a:gd name="connsiteX13" fmla="*/ 515209 w 1665432"/>
              <a:gd name="connsiteY13" fmla="*/ 1958310 h 1969906"/>
              <a:gd name="connsiteX14" fmla="*/ 508721 w 1665432"/>
              <a:gd name="connsiteY14" fmla="*/ 1961739 h 1969906"/>
              <a:gd name="connsiteX15" fmla="*/ 474309 w 1665432"/>
              <a:gd name="connsiteY15" fmla="*/ 1963685 h 1969906"/>
              <a:gd name="connsiteX16" fmla="*/ 468558 w 1665432"/>
              <a:gd name="connsiteY16" fmla="*/ 1955946 h 1969906"/>
              <a:gd name="connsiteX17" fmla="*/ 456630 w 1665432"/>
              <a:gd name="connsiteY17" fmla="*/ 1939894 h 1969906"/>
              <a:gd name="connsiteX18" fmla="*/ 388791 w 1665432"/>
              <a:gd name="connsiteY18" fmla="*/ 1843877 h 1969906"/>
              <a:gd name="connsiteX19" fmla="*/ 373529 w 1665432"/>
              <a:gd name="connsiteY19" fmla="*/ 1823286 h 1969906"/>
              <a:gd name="connsiteX20" fmla="*/ 351488 w 1665432"/>
              <a:gd name="connsiteY20" fmla="*/ 1793547 h 1969906"/>
              <a:gd name="connsiteX21" fmla="*/ 315143 w 1665432"/>
              <a:gd name="connsiteY21" fmla="*/ 1749543 h 1969906"/>
              <a:gd name="connsiteX22" fmla="*/ 211303 w 1665432"/>
              <a:gd name="connsiteY22" fmla="*/ 1650597 h 1969906"/>
              <a:gd name="connsiteX23" fmla="*/ 189652 w 1665432"/>
              <a:gd name="connsiteY23" fmla="*/ 1632048 h 1969906"/>
              <a:gd name="connsiteX24" fmla="*/ 159588 w 1665432"/>
              <a:gd name="connsiteY24" fmla="*/ 1606290 h 1969906"/>
              <a:gd name="connsiteX25" fmla="*/ 115075 w 1665432"/>
              <a:gd name="connsiteY25" fmla="*/ 1566874 h 1969906"/>
              <a:gd name="connsiteX26" fmla="*/ 76465 w 1665432"/>
              <a:gd name="connsiteY26" fmla="*/ 1531426 h 1969906"/>
              <a:gd name="connsiteX27" fmla="*/ 42042 w 1665432"/>
              <a:gd name="connsiteY27" fmla="*/ 1499822 h 1969906"/>
              <a:gd name="connsiteX28" fmla="*/ 15788 w 1665432"/>
              <a:gd name="connsiteY28" fmla="*/ 1474179 h 1969906"/>
              <a:gd name="connsiteX29" fmla="*/ 1993 w 1665432"/>
              <a:gd name="connsiteY29" fmla="*/ 1456691 h 1969906"/>
              <a:gd name="connsiteX30" fmla="*/ 0 w 1665432"/>
              <a:gd name="connsiteY30" fmla="*/ 1434039 h 1969906"/>
              <a:gd name="connsiteX31" fmla="*/ 4893 w 1665432"/>
              <a:gd name="connsiteY31" fmla="*/ 1413199 h 1969906"/>
              <a:gd name="connsiteX32" fmla="*/ 4909 w 1665432"/>
              <a:gd name="connsiteY32" fmla="*/ 1352915 h 1969906"/>
              <a:gd name="connsiteX33" fmla="*/ 4947 w 1665432"/>
              <a:gd name="connsiteY33" fmla="*/ 1332591 h 1969906"/>
              <a:gd name="connsiteX34" fmla="*/ 5095 w 1665432"/>
              <a:gd name="connsiteY34" fmla="*/ 1274275 h 1969906"/>
              <a:gd name="connsiteX35" fmla="*/ 5166 w 1665432"/>
              <a:gd name="connsiteY35" fmla="*/ 1251090 h 1969906"/>
              <a:gd name="connsiteX36" fmla="*/ 5516 w 1665432"/>
              <a:gd name="connsiteY36" fmla="*/ 1159680 h 1969906"/>
              <a:gd name="connsiteX37" fmla="*/ 5523 w 1665432"/>
              <a:gd name="connsiteY37" fmla="*/ 1158195 h 1969906"/>
              <a:gd name="connsiteX38" fmla="*/ 6269 w 1665432"/>
              <a:gd name="connsiteY38" fmla="*/ 1003195 h 1969906"/>
              <a:gd name="connsiteX39" fmla="*/ 6493 w 1665432"/>
              <a:gd name="connsiteY39" fmla="*/ 960548 h 1969906"/>
              <a:gd name="connsiteX40" fmla="*/ 7413 w 1665432"/>
              <a:gd name="connsiteY40" fmla="*/ 795259 h 1969906"/>
              <a:gd name="connsiteX41" fmla="*/ 7433 w 1665432"/>
              <a:gd name="connsiteY41" fmla="*/ 791768 h 1969906"/>
              <a:gd name="connsiteX42" fmla="*/ 8929 w 1665432"/>
              <a:gd name="connsiteY42" fmla="*/ 547561 h 1969906"/>
              <a:gd name="connsiteX43" fmla="*/ 9825 w 1665432"/>
              <a:gd name="connsiteY43" fmla="*/ 407994 h 1969906"/>
              <a:gd name="connsiteX44" fmla="*/ 9897 w 1665432"/>
              <a:gd name="connsiteY44" fmla="*/ 396908 h 1969906"/>
              <a:gd name="connsiteX45" fmla="*/ 10006 w 1665432"/>
              <a:gd name="connsiteY45" fmla="*/ 380525 h 1969906"/>
              <a:gd name="connsiteX46" fmla="*/ 10942 w 1665432"/>
              <a:gd name="connsiteY46" fmla="*/ 240465 h 1969906"/>
              <a:gd name="connsiteX47" fmla="*/ 11463 w 1665432"/>
              <a:gd name="connsiteY47" fmla="*/ 163853 h 1969906"/>
              <a:gd name="connsiteX48" fmla="*/ 11485 w 1665432"/>
              <a:gd name="connsiteY48" fmla="*/ 160583 h 1969906"/>
              <a:gd name="connsiteX49" fmla="*/ 12164 w 1665432"/>
              <a:gd name="connsiteY49" fmla="*/ 62540 h 1969906"/>
              <a:gd name="connsiteX50" fmla="*/ 12195 w 1665432"/>
              <a:gd name="connsiteY50" fmla="*/ 58221 h 1969906"/>
              <a:gd name="connsiteX51" fmla="*/ 135919 w 1665432"/>
              <a:gd name="connsiteY51" fmla="*/ 0 h 1969906"/>
              <a:gd name="connsiteX52" fmla="*/ 901292 w 1665432"/>
              <a:gd name="connsiteY52" fmla="*/ 57768 h 1969906"/>
              <a:gd name="connsiteX53" fmla="*/ 1461172 w 1665432"/>
              <a:gd name="connsiteY53" fmla="*/ 518337 h 1969906"/>
              <a:gd name="connsiteX54" fmla="*/ 1665432 w 1665432"/>
              <a:gd name="connsiteY54" fmla="*/ 1258209 h 1969906"/>
              <a:gd name="connsiteX55" fmla="*/ 1490182 w 1665432"/>
              <a:gd name="connsiteY55" fmla="*/ 1956794 h 1969906"/>
              <a:gd name="connsiteX56" fmla="*/ 1390868 w 1665432"/>
              <a:gd name="connsiteY56" fmla="*/ 1955410 h 1969906"/>
              <a:gd name="connsiteX57" fmla="*/ 1139333 w 1665432"/>
              <a:gd name="connsiteY57" fmla="*/ 1966646 h 19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65432" h="1969906">
                <a:moveTo>
                  <a:pt x="1079347" y="1969906"/>
                </a:moveTo>
                <a:lnTo>
                  <a:pt x="1000141" y="1966691"/>
                </a:lnTo>
                <a:cubicBezTo>
                  <a:pt x="969598" y="1965166"/>
                  <a:pt x="935483" y="1963323"/>
                  <a:pt x="899450" y="1961572"/>
                </a:cubicBezTo>
                <a:lnTo>
                  <a:pt x="874047" y="1960879"/>
                </a:lnTo>
                <a:lnTo>
                  <a:pt x="850200" y="1950033"/>
                </a:lnTo>
                <a:lnTo>
                  <a:pt x="838168" y="1944560"/>
                </a:lnTo>
                <a:lnTo>
                  <a:pt x="798515" y="1927933"/>
                </a:lnTo>
                <a:lnTo>
                  <a:pt x="754605" y="1909519"/>
                </a:lnTo>
                <a:cubicBezTo>
                  <a:pt x="727056" y="1898688"/>
                  <a:pt x="697698" y="1887815"/>
                  <a:pt x="660186" y="1874223"/>
                </a:cubicBezTo>
                <a:cubicBezTo>
                  <a:pt x="610894" y="1897421"/>
                  <a:pt x="585765" y="1944295"/>
                  <a:pt x="561601" y="1958310"/>
                </a:cubicBezTo>
                <a:lnTo>
                  <a:pt x="559523" y="1959039"/>
                </a:lnTo>
                <a:lnTo>
                  <a:pt x="552550" y="1959261"/>
                </a:lnTo>
                <a:lnTo>
                  <a:pt x="525621" y="1960784"/>
                </a:lnTo>
                <a:lnTo>
                  <a:pt x="515209" y="1958310"/>
                </a:lnTo>
                <a:lnTo>
                  <a:pt x="508721" y="1961739"/>
                </a:lnTo>
                <a:lnTo>
                  <a:pt x="474309" y="1963685"/>
                </a:lnTo>
                <a:lnTo>
                  <a:pt x="468558" y="1955946"/>
                </a:lnTo>
                <a:lnTo>
                  <a:pt x="456630" y="1939894"/>
                </a:lnTo>
                <a:cubicBezTo>
                  <a:pt x="437126" y="1912858"/>
                  <a:pt x="413443" y="1878227"/>
                  <a:pt x="388791" y="1843877"/>
                </a:cubicBezTo>
                <a:lnTo>
                  <a:pt x="373529" y="1823286"/>
                </a:lnTo>
                <a:lnTo>
                  <a:pt x="351488" y="1793547"/>
                </a:lnTo>
                <a:cubicBezTo>
                  <a:pt x="339080" y="1777496"/>
                  <a:pt x="326831" y="1762500"/>
                  <a:pt x="315143" y="1749543"/>
                </a:cubicBezTo>
                <a:cubicBezTo>
                  <a:pt x="283972" y="1714991"/>
                  <a:pt x="247003" y="1681526"/>
                  <a:pt x="211303" y="1650597"/>
                </a:cubicBezTo>
                <a:lnTo>
                  <a:pt x="189652" y="1632048"/>
                </a:lnTo>
                <a:lnTo>
                  <a:pt x="159588" y="1606290"/>
                </a:lnTo>
                <a:cubicBezTo>
                  <a:pt x="143255" y="1592275"/>
                  <a:pt x="128123" y="1579076"/>
                  <a:pt x="115075" y="1566874"/>
                </a:cubicBezTo>
                <a:lnTo>
                  <a:pt x="76465" y="1531426"/>
                </a:lnTo>
                <a:lnTo>
                  <a:pt x="42042" y="1499822"/>
                </a:lnTo>
                <a:cubicBezTo>
                  <a:pt x="31683" y="1490157"/>
                  <a:pt x="22697" y="1481488"/>
                  <a:pt x="15788" y="1474179"/>
                </a:cubicBezTo>
                <a:lnTo>
                  <a:pt x="1993" y="1456691"/>
                </a:lnTo>
                <a:lnTo>
                  <a:pt x="0" y="1434039"/>
                </a:lnTo>
                <a:cubicBezTo>
                  <a:pt x="1631" y="1427093"/>
                  <a:pt x="4410" y="1420448"/>
                  <a:pt x="4893" y="1413199"/>
                </a:cubicBezTo>
                <a:lnTo>
                  <a:pt x="4909" y="1352915"/>
                </a:lnTo>
                <a:lnTo>
                  <a:pt x="4947" y="1332591"/>
                </a:lnTo>
                <a:lnTo>
                  <a:pt x="5095" y="1274275"/>
                </a:lnTo>
                <a:lnTo>
                  <a:pt x="5166" y="1251090"/>
                </a:lnTo>
                <a:lnTo>
                  <a:pt x="5516" y="1159680"/>
                </a:lnTo>
                <a:lnTo>
                  <a:pt x="5523" y="1158195"/>
                </a:lnTo>
                <a:lnTo>
                  <a:pt x="6269" y="1003195"/>
                </a:lnTo>
                <a:lnTo>
                  <a:pt x="6493" y="960548"/>
                </a:lnTo>
                <a:lnTo>
                  <a:pt x="7413" y="795259"/>
                </a:lnTo>
                <a:lnTo>
                  <a:pt x="7433" y="791768"/>
                </a:lnTo>
                <a:lnTo>
                  <a:pt x="8929" y="547561"/>
                </a:lnTo>
                <a:lnTo>
                  <a:pt x="9825" y="407994"/>
                </a:lnTo>
                <a:lnTo>
                  <a:pt x="9897" y="396908"/>
                </a:lnTo>
                <a:lnTo>
                  <a:pt x="10006" y="380525"/>
                </a:lnTo>
                <a:lnTo>
                  <a:pt x="10942" y="240465"/>
                </a:lnTo>
                <a:lnTo>
                  <a:pt x="11463" y="163853"/>
                </a:lnTo>
                <a:lnTo>
                  <a:pt x="11485" y="160583"/>
                </a:lnTo>
                <a:lnTo>
                  <a:pt x="12164" y="62540"/>
                </a:lnTo>
                <a:lnTo>
                  <a:pt x="12195" y="58221"/>
                </a:lnTo>
                <a:lnTo>
                  <a:pt x="135919" y="0"/>
                </a:lnTo>
                <a:lnTo>
                  <a:pt x="901292" y="57768"/>
                </a:lnTo>
                <a:lnTo>
                  <a:pt x="1461172" y="518337"/>
                </a:lnTo>
                <a:lnTo>
                  <a:pt x="1665432" y="1258209"/>
                </a:lnTo>
                <a:lnTo>
                  <a:pt x="1490182" y="1956794"/>
                </a:lnTo>
                <a:lnTo>
                  <a:pt x="1390868" y="1955410"/>
                </a:lnTo>
                <a:cubicBezTo>
                  <a:pt x="1316688" y="1955894"/>
                  <a:pt x="1226440" y="1961451"/>
                  <a:pt x="1139333" y="1966646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8D76A0F-C09D-45DC-9294-18DE2B1FD286}"/>
              </a:ext>
            </a:extLst>
          </p:cNvPr>
          <p:cNvSpPr/>
          <p:nvPr/>
        </p:nvSpPr>
        <p:spPr>
          <a:xfrm rot="10800000">
            <a:off x="2113009" y="5015886"/>
            <a:ext cx="1702720" cy="1232512"/>
          </a:xfrm>
          <a:custGeom>
            <a:avLst/>
            <a:gdLst>
              <a:gd name="connsiteX0" fmla="*/ 1453959 w 2760891"/>
              <a:gd name="connsiteY0" fmla="*/ 1998466 h 1998466"/>
              <a:gd name="connsiteX1" fmla="*/ 753889 w 2760891"/>
              <a:gd name="connsiteY1" fmla="*/ 1910128 h 1998466"/>
              <a:gd name="connsiteX2" fmla="*/ 221665 w 2760891"/>
              <a:gd name="connsiteY2" fmla="*/ 1472310 h 1998466"/>
              <a:gd name="connsiteX3" fmla="*/ 0 w 2760891"/>
              <a:gd name="connsiteY3" fmla="*/ 802410 h 1998466"/>
              <a:gd name="connsiteX4" fmla="*/ 148152 w 2760891"/>
              <a:gd name="connsiteY4" fmla="*/ 79910 h 1998466"/>
              <a:gd name="connsiteX5" fmla="*/ 203568 w 2760891"/>
              <a:gd name="connsiteY5" fmla="*/ 12545 h 1998466"/>
              <a:gd name="connsiteX6" fmla="*/ 711312 w 2760891"/>
              <a:gd name="connsiteY6" fmla="*/ 12545 h 1998466"/>
              <a:gd name="connsiteX7" fmla="*/ 1627966 w 2760891"/>
              <a:gd name="connsiteY7" fmla="*/ 0 h 1998466"/>
              <a:gd name="connsiteX8" fmla="*/ 2544618 w 2760891"/>
              <a:gd name="connsiteY8" fmla="*/ 12545 h 1998466"/>
              <a:gd name="connsiteX9" fmla="*/ 2629467 w 2760891"/>
              <a:gd name="connsiteY9" fmla="*/ 12545 h 1998466"/>
              <a:gd name="connsiteX10" fmla="*/ 2760891 w 2760891"/>
              <a:gd name="connsiteY10" fmla="*/ 409722 h 1998466"/>
              <a:gd name="connsiteX11" fmla="*/ 2612739 w 2760891"/>
              <a:gd name="connsiteY11" fmla="*/ 1132222 h 1998466"/>
              <a:gd name="connsiteX12" fmla="*/ 2134335 w 2760891"/>
              <a:gd name="connsiteY12" fmla="*/ 1713784 h 199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0891" h="1998466">
                <a:moveTo>
                  <a:pt x="1453959" y="1998466"/>
                </a:moveTo>
                <a:lnTo>
                  <a:pt x="753889" y="1910128"/>
                </a:lnTo>
                <a:lnTo>
                  <a:pt x="221665" y="1472310"/>
                </a:lnTo>
                <a:lnTo>
                  <a:pt x="0" y="802410"/>
                </a:lnTo>
                <a:lnTo>
                  <a:pt x="148152" y="79910"/>
                </a:lnTo>
                <a:lnTo>
                  <a:pt x="203568" y="12545"/>
                </a:lnTo>
                <a:lnTo>
                  <a:pt x="711312" y="12545"/>
                </a:lnTo>
                <a:lnTo>
                  <a:pt x="1627966" y="0"/>
                </a:lnTo>
                <a:lnTo>
                  <a:pt x="2544618" y="12545"/>
                </a:lnTo>
                <a:lnTo>
                  <a:pt x="2629467" y="12545"/>
                </a:lnTo>
                <a:lnTo>
                  <a:pt x="2760891" y="409722"/>
                </a:lnTo>
                <a:lnTo>
                  <a:pt x="2612739" y="1132222"/>
                </a:lnTo>
                <a:lnTo>
                  <a:pt x="2134335" y="1713784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D09719C-6347-4961-99EB-70CB7198FED1}"/>
              </a:ext>
            </a:extLst>
          </p:cNvPr>
          <p:cNvSpPr/>
          <p:nvPr/>
        </p:nvSpPr>
        <p:spPr>
          <a:xfrm rot="10800000">
            <a:off x="865399" y="4943711"/>
            <a:ext cx="1383149" cy="1304688"/>
          </a:xfrm>
          <a:custGeom>
            <a:avLst/>
            <a:gdLst>
              <a:gd name="connsiteX0" fmla="*/ 972008 w 2052550"/>
              <a:gd name="connsiteY0" fmla="*/ 1936116 h 1936116"/>
              <a:gd name="connsiteX1" fmla="*/ 912022 w 2052550"/>
              <a:gd name="connsiteY1" fmla="*/ 1932856 h 1936116"/>
              <a:gd name="connsiteX2" fmla="*/ 660488 w 2052550"/>
              <a:gd name="connsiteY2" fmla="*/ 1921621 h 1936116"/>
              <a:gd name="connsiteX3" fmla="*/ 434506 w 2052550"/>
              <a:gd name="connsiteY3" fmla="*/ 1927782 h 1936116"/>
              <a:gd name="connsiteX4" fmla="*/ 379259 w 2052550"/>
              <a:gd name="connsiteY4" fmla="*/ 1930591 h 1936116"/>
              <a:gd name="connsiteX5" fmla="*/ 298343 w 2052550"/>
              <a:gd name="connsiteY5" fmla="*/ 1864027 h 1936116"/>
              <a:gd name="connsiteX6" fmla="*/ 0 w 2052550"/>
              <a:gd name="connsiteY6" fmla="*/ 1238526 h 1936116"/>
              <a:gd name="connsiteX7" fmla="*/ 43005 w 2052550"/>
              <a:gd name="connsiteY7" fmla="*/ 615660 h 1936116"/>
              <a:gd name="connsiteX8" fmla="*/ 415951 w 2052550"/>
              <a:gd name="connsiteY8" fmla="*/ 162296 h 1936116"/>
              <a:gd name="connsiteX9" fmla="*/ 1018836 w 2052550"/>
              <a:gd name="connsiteY9" fmla="*/ 0 h 1936116"/>
              <a:gd name="connsiteX10" fmla="*/ 1690126 w 2052550"/>
              <a:gd name="connsiteY10" fmla="*/ 172137 h 1936116"/>
              <a:gd name="connsiteX11" fmla="*/ 2042097 w 2052550"/>
              <a:gd name="connsiteY11" fmla="*/ 461676 h 1936116"/>
              <a:gd name="connsiteX12" fmla="*/ 2042295 w 2052550"/>
              <a:gd name="connsiteY12" fmla="*/ 492334 h 1936116"/>
              <a:gd name="connsiteX13" fmla="*/ 2046464 w 2052550"/>
              <a:gd name="connsiteY13" fmla="*/ 1379409 h 1936116"/>
              <a:gd name="connsiteX14" fmla="*/ 2049364 w 2052550"/>
              <a:gd name="connsiteY14" fmla="*/ 1422902 h 1936116"/>
              <a:gd name="connsiteX15" fmla="*/ 1936281 w 2052550"/>
              <a:gd name="connsiteY15" fmla="*/ 1533084 h 1936116"/>
              <a:gd name="connsiteX16" fmla="*/ 1736214 w 2052550"/>
              <a:gd name="connsiteY16" fmla="*/ 1715753 h 1936116"/>
              <a:gd name="connsiteX17" fmla="*/ 1594726 w 2052550"/>
              <a:gd name="connsiteY17" fmla="*/ 1906104 h 1936116"/>
              <a:gd name="connsiteX18" fmla="*/ 1577047 w 2052550"/>
              <a:gd name="connsiteY18" fmla="*/ 1929895 h 1936116"/>
              <a:gd name="connsiteX19" fmla="*/ 1545328 w 2052550"/>
              <a:gd name="connsiteY19" fmla="*/ 1928102 h 1936116"/>
              <a:gd name="connsiteX20" fmla="*/ 1542635 w 2052550"/>
              <a:gd name="connsiteY20" fmla="*/ 1927949 h 1936116"/>
              <a:gd name="connsiteX21" fmla="*/ 1536146 w 2052550"/>
              <a:gd name="connsiteY21" fmla="*/ 1924520 h 1936116"/>
              <a:gd name="connsiteX22" fmla="*/ 1536146 w 2052550"/>
              <a:gd name="connsiteY22" fmla="*/ 1924521 h 1936116"/>
              <a:gd name="connsiteX23" fmla="*/ 1536145 w 2052550"/>
              <a:gd name="connsiteY23" fmla="*/ 1924520 h 1936116"/>
              <a:gd name="connsiteX24" fmla="*/ 1525734 w 2052550"/>
              <a:gd name="connsiteY24" fmla="*/ 1926993 h 1936116"/>
              <a:gd name="connsiteX25" fmla="*/ 1498806 w 2052550"/>
              <a:gd name="connsiteY25" fmla="*/ 1925471 h 1936116"/>
              <a:gd name="connsiteX26" fmla="*/ 1491832 w 2052550"/>
              <a:gd name="connsiteY26" fmla="*/ 1925249 h 1936116"/>
              <a:gd name="connsiteX27" fmla="*/ 1489754 w 2052550"/>
              <a:gd name="connsiteY27" fmla="*/ 1924520 h 1936116"/>
              <a:gd name="connsiteX28" fmla="*/ 1476914 w 2052550"/>
              <a:gd name="connsiteY28" fmla="*/ 1913660 h 1936116"/>
              <a:gd name="connsiteX29" fmla="*/ 1471088 w 2052550"/>
              <a:gd name="connsiteY29" fmla="*/ 1908732 h 1936116"/>
              <a:gd name="connsiteX30" fmla="*/ 1423971 w 2052550"/>
              <a:gd name="connsiteY30" fmla="*/ 1861388 h 1936116"/>
              <a:gd name="connsiteX31" fmla="*/ 1410364 w 2052550"/>
              <a:gd name="connsiteY31" fmla="*/ 1852695 h 1936116"/>
              <a:gd name="connsiteX32" fmla="*/ 1391170 w 2052550"/>
              <a:gd name="connsiteY32" fmla="*/ 1840433 h 1936116"/>
              <a:gd name="connsiteX33" fmla="*/ 1213188 w 2052550"/>
              <a:gd name="connsiteY33" fmla="*/ 1910770 h 1936116"/>
              <a:gd name="connsiteX34" fmla="*/ 1177309 w 2052550"/>
              <a:gd name="connsiteY34" fmla="*/ 1927089 h 1936116"/>
              <a:gd name="connsiteX35" fmla="*/ 1151905 w 2052550"/>
              <a:gd name="connsiteY35" fmla="*/ 1927782 h 1936116"/>
              <a:gd name="connsiteX36" fmla="*/ 1078040 w 2052550"/>
              <a:gd name="connsiteY36" fmla="*/ 1931538 h 1936116"/>
              <a:gd name="connsiteX37" fmla="*/ 1051215 w 2052550"/>
              <a:gd name="connsiteY37" fmla="*/ 1932901 h 1936116"/>
              <a:gd name="connsiteX38" fmla="*/ 1017603 w 2052550"/>
              <a:gd name="connsiteY38" fmla="*/ 1934266 h 193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52550" h="1936116">
                <a:moveTo>
                  <a:pt x="972008" y="1936116"/>
                </a:moveTo>
                <a:lnTo>
                  <a:pt x="912022" y="1932856"/>
                </a:lnTo>
                <a:cubicBezTo>
                  <a:pt x="824915" y="1927661"/>
                  <a:pt x="734667" y="1922104"/>
                  <a:pt x="660488" y="1921621"/>
                </a:cubicBezTo>
                <a:cubicBezTo>
                  <a:pt x="586309" y="1921137"/>
                  <a:pt x="506572" y="1924279"/>
                  <a:pt x="434506" y="1927782"/>
                </a:cubicBezTo>
                <a:lnTo>
                  <a:pt x="379259" y="1930591"/>
                </a:lnTo>
                <a:lnTo>
                  <a:pt x="298343" y="1864027"/>
                </a:lnTo>
                <a:lnTo>
                  <a:pt x="0" y="1238526"/>
                </a:lnTo>
                <a:lnTo>
                  <a:pt x="43005" y="615660"/>
                </a:lnTo>
                <a:lnTo>
                  <a:pt x="415951" y="162296"/>
                </a:lnTo>
                <a:lnTo>
                  <a:pt x="1018836" y="0"/>
                </a:lnTo>
                <a:lnTo>
                  <a:pt x="1690126" y="172137"/>
                </a:lnTo>
                <a:lnTo>
                  <a:pt x="2042097" y="461676"/>
                </a:lnTo>
                <a:lnTo>
                  <a:pt x="2042295" y="492334"/>
                </a:lnTo>
                <a:cubicBezTo>
                  <a:pt x="2044530" y="842996"/>
                  <a:pt x="2046705" y="1230808"/>
                  <a:pt x="2046464" y="1379409"/>
                </a:cubicBezTo>
                <a:cubicBezTo>
                  <a:pt x="2047430" y="1393906"/>
                  <a:pt x="2057578" y="1405987"/>
                  <a:pt x="2049364" y="1422902"/>
                </a:cubicBezTo>
                <a:cubicBezTo>
                  <a:pt x="2041148" y="1439816"/>
                  <a:pt x="1988472" y="1484275"/>
                  <a:pt x="1936281" y="1533084"/>
                </a:cubicBezTo>
                <a:cubicBezTo>
                  <a:pt x="1884090" y="1581894"/>
                  <a:pt x="1798553" y="1646648"/>
                  <a:pt x="1736214" y="1715753"/>
                </a:cubicBezTo>
                <a:cubicBezTo>
                  <a:pt x="1689460" y="1767582"/>
                  <a:pt x="1633735" y="1852031"/>
                  <a:pt x="1594726" y="1906104"/>
                </a:cubicBezTo>
                <a:lnTo>
                  <a:pt x="1577047" y="1929895"/>
                </a:lnTo>
                <a:lnTo>
                  <a:pt x="1545328" y="1928102"/>
                </a:lnTo>
                <a:lnTo>
                  <a:pt x="1542635" y="1927949"/>
                </a:lnTo>
                <a:lnTo>
                  <a:pt x="1536146" y="1924520"/>
                </a:lnTo>
                <a:lnTo>
                  <a:pt x="1536146" y="1924521"/>
                </a:lnTo>
                <a:lnTo>
                  <a:pt x="1536145" y="1924520"/>
                </a:lnTo>
                <a:lnTo>
                  <a:pt x="1525734" y="1926993"/>
                </a:lnTo>
                <a:lnTo>
                  <a:pt x="1498806" y="1925471"/>
                </a:lnTo>
                <a:lnTo>
                  <a:pt x="1491832" y="1925249"/>
                </a:lnTo>
                <a:lnTo>
                  <a:pt x="1489754" y="1924520"/>
                </a:lnTo>
                <a:lnTo>
                  <a:pt x="1476914" y="1913660"/>
                </a:lnTo>
                <a:lnTo>
                  <a:pt x="1471088" y="1908732"/>
                </a:lnTo>
                <a:cubicBezTo>
                  <a:pt x="1458040" y="1895276"/>
                  <a:pt x="1443301" y="1877139"/>
                  <a:pt x="1423971" y="1861388"/>
                </a:cubicBezTo>
                <a:lnTo>
                  <a:pt x="1410364" y="1852695"/>
                </a:lnTo>
                <a:lnTo>
                  <a:pt x="1391170" y="1840433"/>
                </a:lnTo>
                <a:cubicBezTo>
                  <a:pt x="1316145" y="1867617"/>
                  <a:pt x="1273739" y="1883926"/>
                  <a:pt x="1213188" y="1910770"/>
                </a:cubicBezTo>
                <a:lnTo>
                  <a:pt x="1177309" y="1927089"/>
                </a:lnTo>
                <a:lnTo>
                  <a:pt x="1151905" y="1927782"/>
                </a:lnTo>
                <a:lnTo>
                  <a:pt x="1078040" y="1931538"/>
                </a:lnTo>
                <a:lnTo>
                  <a:pt x="1051215" y="1932901"/>
                </a:lnTo>
                <a:lnTo>
                  <a:pt x="1017603" y="1934266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18D169F-9587-4F35-949D-0F337E58EE17}"/>
              </a:ext>
            </a:extLst>
          </p:cNvPr>
          <p:cNvSpPr/>
          <p:nvPr/>
        </p:nvSpPr>
        <p:spPr>
          <a:xfrm rot="10800000">
            <a:off x="429803" y="5240345"/>
            <a:ext cx="968919" cy="1008054"/>
          </a:xfrm>
          <a:custGeom>
            <a:avLst/>
            <a:gdLst>
              <a:gd name="connsiteX0" fmla="*/ 1453959 w 1835384"/>
              <a:gd name="connsiteY0" fmla="*/ 1909516 h 1909516"/>
              <a:gd name="connsiteX1" fmla="*/ 753889 w 1835384"/>
              <a:gd name="connsiteY1" fmla="*/ 1821178 h 1909516"/>
              <a:gd name="connsiteX2" fmla="*/ 221665 w 1835384"/>
              <a:gd name="connsiteY2" fmla="*/ 1383360 h 1909516"/>
              <a:gd name="connsiteX3" fmla="*/ 0 w 1835384"/>
              <a:gd name="connsiteY3" fmla="*/ 713460 h 1909516"/>
              <a:gd name="connsiteX4" fmla="*/ 146298 w 1835384"/>
              <a:gd name="connsiteY4" fmla="*/ 0 h 1909516"/>
              <a:gd name="connsiteX5" fmla="*/ 756576 w 1835384"/>
              <a:gd name="connsiteY5" fmla="*/ 8352 h 1909516"/>
              <a:gd name="connsiteX6" fmla="*/ 807956 w 1835384"/>
              <a:gd name="connsiteY6" fmla="*/ 9055 h 1909516"/>
              <a:gd name="connsiteX7" fmla="*/ 1384960 w 1835384"/>
              <a:gd name="connsiteY7" fmla="*/ 9056 h 1909516"/>
              <a:gd name="connsiteX8" fmla="*/ 1469047 w 1835384"/>
              <a:gd name="connsiteY8" fmla="*/ 14854 h 1909516"/>
              <a:gd name="connsiteX9" fmla="*/ 1475315 w 1835384"/>
              <a:gd name="connsiteY9" fmla="*/ 14192 h 1909516"/>
              <a:gd name="connsiteX10" fmla="*/ 1480851 w 1835384"/>
              <a:gd name="connsiteY10" fmla="*/ 13608 h 1909516"/>
              <a:gd name="connsiteX11" fmla="*/ 1487714 w 1835384"/>
              <a:gd name="connsiteY11" fmla="*/ 10686 h 1909516"/>
              <a:gd name="connsiteX12" fmla="*/ 1489614 w 1835384"/>
              <a:gd name="connsiteY12" fmla="*/ 10667 h 1909516"/>
              <a:gd name="connsiteX13" fmla="*/ 1499017 w 1835384"/>
              <a:gd name="connsiteY13" fmla="*/ 10574 h 1909516"/>
              <a:gd name="connsiteX14" fmla="*/ 1524139 w 1835384"/>
              <a:gd name="connsiteY14" fmla="*/ 17755 h 1909516"/>
              <a:gd name="connsiteX15" fmla="*/ 1750301 w 1835384"/>
              <a:gd name="connsiteY15" fmla="*/ 113439 h 1909516"/>
              <a:gd name="connsiteX16" fmla="*/ 1787815 w 1835384"/>
              <a:gd name="connsiteY16" fmla="*/ 192995 h 1909516"/>
              <a:gd name="connsiteX17" fmla="*/ 1798601 w 1835384"/>
              <a:gd name="connsiteY17" fmla="*/ 210237 h 1909516"/>
              <a:gd name="connsiteX18" fmla="*/ 1797575 w 1835384"/>
              <a:gd name="connsiteY18" fmla="*/ 214922 h 1909516"/>
              <a:gd name="connsiteX19" fmla="*/ 1787428 w 1835384"/>
              <a:gd name="connsiteY19" fmla="*/ 274362 h 1909516"/>
              <a:gd name="connsiteX20" fmla="*/ 1808902 w 1835384"/>
              <a:gd name="connsiteY20" fmla="*/ 312872 h 1909516"/>
              <a:gd name="connsiteX21" fmla="*/ 1825736 w 1835384"/>
              <a:gd name="connsiteY21" fmla="*/ 338288 h 1909516"/>
              <a:gd name="connsiteX22" fmla="*/ 1828143 w 1835384"/>
              <a:gd name="connsiteY22" fmla="*/ 360905 h 1909516"/>
              <a:gd name="connsiteX23" fmla="*/ 1828589 w 1835384"/>
              <a:gd name="connsiteY23" fmla="*/ 707841 h 1909516"/>
              <a:gd name="connsiteX24" fmla="*/ 1830704 w 1835384"/>
              <a:gd name="connsiteY24" fmla="*/ 1007767 h 1909516"/>
              <a:gd name="connsiteX25" fmla="*/ 1831652 w 1835384"/>
              <a:gd name="connsiteY25" fmla="*/ 1147666 h 1909516"/>
              <a:gd name="connsiteX26" fmla="*/ 1831702 w 1835384"/>
              <a:gd name="connsiteY26" fmla="*/ 1155189 h 1909516"/>
              <a:gd name="connsiteX27" fmla="*/ 1832603 w 1835384"/>
              <a:gd name="connsiteY27" fmla="*/ 1292051 h 1909516"/>
              <a:gd name="connsiteX28" fmla="*/ 1832782 w 1835384"/>
              <a:gd name="connsiteY28" fmla="*/ 1319589 h 1909516"/>
              <a:gd name="connsiteX29" fmla="*/ 1833314 w 1835384"/>
              <a:gd name="connsiteY29" fmla="*/ 1403581 h 1909516"/>
              <a:gd name="connsiteX30" fmla="*/ 1834650 w 1835384"/>
              <a:gd name="connsiteY30" fmla="*/ 1621415 h 1909516"/>
              <a:gd name="connsiteX31" fmla="*/ 1834748 w 1835384"/>
              <a:gd name="connsiteY31" fmla="*/ 1637659 h 1909516"/>
              <a:gd name="connsiteX32" fmla="*/ 1835384 w 1835384"/>
              <a:gd name="connsiteY32" fmla="*/ 1749920 h 19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35384" h="1909516">
                <a:moveTo>
                  <a:pt x="1453959" y="1909516"/>
                </a:moveTo>
                <a:lnTo>
                  <a:pt x="753889" y="1821178"/>
                </a:lnTo>
                <a:lnTo>
                  <a:pt x="221665" y="1383360"/>
                </a:lnTo>
                <a:lnTo>
                  <a:pt x="0" y="713460"/>
                </a:lnTo>
                <a:lnTo>
                  <a:pt x="146298" y="0"/>
                </a:lnTo>
                <a:lnTo>
                  <a:pt x="756576" y="8352"/>
                </a:lnTo>
                <a:lnTo>
                  <a:pt x="807956" y="9055"/>
                </a:lnTo>
                <a:lnTo>
                  <a:pt x="1384960" y="9056"/>
                </a:lnTo>
                <a:lnTo>
                  <a:pt x="1469047" y="14854"/>
                </a:lnTo>
                <a:lnTo>
                  <a:pt x="1475315" y="14192"/>
                </a:lnTo>
                <a:lnTo>
                  <a:pt x="1480851" y="13608"/>
                </a:lnTo>
                <a:cubicBezTo>
                  <a:pt x="1483441" y="12664"/>
                  <a:pt x="1485208" y="11441"/>
                  <a:pt x="1487714" y="10686"/>
                </a:cubicBezTo>
                <a:lnTo>
                  <a:pt x="1489614" y="10667"/>
                </a:lnTo>
                <a:lnTo>
                  <a:pt x="1499017" y="10574"/>
                </a:lnTo>
                <a:cubicBezTo>
                  <a:pt x="1504567" y="11503"/>
                  <a:pt x="1512420" y="13647"/>
                  <a:pt x="1524139" y="17755"/>
                </a:cubicBezTo>
                <a:cubicBezTo>
                  <a:pt x="1571014" y="34184"/>
                  <a:pt x="1698110" y="86860"/>
                  <a:pt x="1750301" y="113439"/>
                </a:cubicBezTo>
                <a:cubicBezTo>
                  <a:pt x="1756101" y="139293"/>
                  <a:pt x="1771927" y="167321"/>
                  <a:pt x="1787815" y="192995"/>
                </a:cubicBezTo>
                <a:lnTo>
                  <a:pt x="1798601" y="210237"/>
                </a:lnTo>
                <a:lnTo>
                  <a:pt x="1797575" y="214922"/>
                </a:lnTo>
                <a:cubicBezTo>
                  <a:pt x="1801200" y="248025"/>
                  <a:pt x="1781628" y="252133"/>
                  <a:pt x="1787428" y="274362"/>
                </a:cubicBezTo>
                <a:cubicBezTo>
                  <a:pt x="1790326" y="285478"/>
                  <a:pt x="1799447" y="299432"/>
                  <a:pt x="1808902" y="312872"/>
                </a:cubicBezTo>
                <a:lnTo>
                  <a:pt x="1825736" y="338288"/>
                </a:lnTo>
                <a:lnTo>
                  <a:pt x="1828143" y="360905"/>
                </a:lnTo>
                <a:cubicBezTo>
                  <a:pt x="1837496" y="456802"/>
                  <a:pt x="1826474" y="423688"/>
                  <a:pt x="1828589" y="707841"/>
                </a:cubicBezTo>
                <a:cubicBezTo>
                  <a:pt x="1828589" y="707841"/>
                  <a:pt x="1829485" y="830307"/>
                  <a:pt x="1830704" y="1007767"/>
                </a:cubicBezTo>
                <a:lnTo>
                  <a:pt x="1831652" y="1147666"/>
                </a:lnTo>
                <a:lnTo>
                  <a:pt x="1831702" y="1155189"/>
                </a:lnTo>
                <a:lnTo>
                  <a:pt x="1832603" y="1292051"/>
                </a:lnTo>
                <a:lnTo>
                  <a:pt x="1832782" y="1319589"/>
                </a:lnTo>
                <a:lnTo>
                  <a:pt x="1833314" y="1403581"/>
                </a:lnTo>
                <a:lnTo>
                  <a:pt x="1834650" y="1621415"/>
                </a:lnTo>
                <a:lnTo>
                  <a:pt x="1834748" y="1637659"/>
                </a:lnTo>
                <a:lnTo>
                  <a:pt x="1835384" y="1749920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B3FCA1F-024B-4A22-96F9-6C9D09FD5A28}"/>
              </a:ext>
            </a:extLst>
          </p:cNvPr>
          <p:cNvSpPr/>
          <p:nvPr/>
        </p:nvSpPr>
        <p:spPr>
          <a:xfrm>
            <a:off x="4503554" y="5329136"/>
            <a:ext cx="703870" cy="919262"/>
          </a:xfrm>
          <a:custGeom>
            <a:avLst/>
            <a:gdLst>
              <a:gd name="connsiteX0" fmla="*/ 184559 w 1491491"/>
              <a:gd name="connsiteY0" fmla="*/ 1947903 h 1947903"/>
              <a:gd name="connsiteX1" fmla="*/ 0 w 1491491"/>
              <a:gd name="connsiteY1" fmla="*/ 1924614 h 1947903"/>
              <a:gd name="connsiteX2" fmla="*/ 175 w 1491491"/>
              <a:gd name="connsiteY2" fmla="*/ 1886982 h 1947903"/>
              <a:gd name="connsiteX3" fmla="*/ 249 w 1491491"/>
              <a:gd name="connsiteY3" fmla="*/ 1872868 h 1947903"/>
              <a:gd name="connsiteX4" fmla="*/ 1051 w 1491491"/>
              <a:gd name="connsiteY4" fmla="*/ 1722994 h 1947903"/>
              <a:gd name="connsiteX5" fmla="*/ 1359 w 1491491"/>
              <a:gd name="connsiteY5" fmla="*/ 1668775 h 1947903"/>
              <a:gd name="connsiteX6" fmla="*/ 1822 w 1491491"/>
              <a:gd name="connsiteY6" fmla="*/ 1590556 h 1947903"/>
              <a:gd name="connsiteX7" fmla="*/ 2998 w 1491491"/>
              <a:gd name="connsiteY7" fmla="*/ 1398625 h 1947903"/>
              <a:gd name="connsiteX8" fmla="*/ 3421 w 1491491"/>
              <a:gd name="connsiteY8" fmla="*/ 1331554 h 1947903"/>
              <a:gd name="connsiteX9" fmla="*/ 3837 w 1491491"/>
              <a:gd name="connsiteY9" fmla="*/ 1267341 h 1947903"/>
              <a:gd name="connsiteX10" fmla="*/ 4594 w 1491491"/>
              <a:gd name="connsiteY10" fmla="*/ 1152674 h 1947903"/>
              <a:gd name="connsiteX11" fmla="*/ 4839 w 1491491"/>
              <a:gd name="connsiteY11" fmla="*/ 1115959 h 1947903"/>
              <a:gd name="connsiteX12" fmla="*/ 7718 w 1491491"/>
              <a:gd name="connsiteY12" fmla="*/ 703499 h 1947903"/>
              <a:gd name="connsiteX13" fmla="*/ 8164 w 1491491"/>
              <a:gd name="connsiteY13" fmla="*/ 356562 h 1947903"/>
              <a:gd name="connsiteX14" fmla="*/ 10572 w 1491491"/>
              <a:gd name="connsiteY14" fmla="*/ 333943 h 1947903"/>
              <a:gd name="connsiteX15" fmla="*/ 27406 w 1491491"/>
              <a:gd name="connsiteY15" fmla="*/ 308529 h 1947903"/>
              <a:gd name="connsiteX16" fmla="*/ 48881 w 1491491"/>
              <a:gd name="connsiteY16" fmla="*/ 270019 h 1947903"/>
              <a:gd name="connsiteX17" fmla="*/ 38732 w 1491491"/>
              <a:gd name="connsiteY17" fmla="*/ 210578 h 1947903"/>
              <a:gd name="connsiteX18" fmla="*/ 37706 w 1491491"/>
              <a:gd name="connsiteY18" fmla="*/ 205895 h 1947903"/>
              <a:gd name="connsiteX19" fmla="*/ 48493 w 1491491"/>
              <a:gd name="connsiteY19" fmla="*/ 188651 h 1947903"/>
              <a:gd name="connsiteX20" fmla="*/ 86005 w 1491491"/>
              <a:gd name="connsiteY20" fmla="*/ 109095 h 1947903"/>
              <a:gd name="connsiteX21" fmla="*/ 264395 w 1491491"/>
              <a:gd name="connsiteY21" fmla="*/ 31556 h 1947903"/>
              <a:gd name="connsiteX22" fmla="*/ 283528 w 1491491"/>
              <a:gd name="connsiteY22" fmla="*/ 24289 h 1947903"/>
              <a:gd name="connsiteX23" fmla="*/ 312168 w 1491491"/>
              <a:gd name="connsiteY23" fmla="*/ 13412 h 1947903"/>
              <a:gd name="connsiteX24" fmla="*/ 334340 w 1491491"/>
              <a:gd name="connsiteY24" fmla="*/ 7074 h 1947903"/>
              <a:gd name="connsiteX25" fmla="*/ 337289 w 1491491"/>
              <a:gd name="connsiteY25" fmla="*/ 6231 h 1947903"/>
              <a:gd name="connsiteX26" fmla="*/ 348593 w 1491491"/>
              <a:gd name="connsiteY26" fmla="*/ 6344 h 1947903"/>
              <a:gd name="connsiteX27" fmla="*/ 367258 w 1491491"/>
              <a:gd name="connsiteY27" fmla="*/ 10511 h 1947903"/>
              <a:gd name="connsiteX28" fmla="*/ 451345 w 1491491"/>
              <a:gd name="connsiteY28" fmla="*/ 4713 h 1947903"/>
              <a:gd name="connsiteX29" fmla="*/ 1028350 w 1491491"/>
              <a:gd name="connsiteY29" fmla="*/ 4713 h 1947903"/>
              <a:gd name="connsiteX30" fmla="*/ 1351278 w 1491491"/>
              <a:gd name="connsiteY30" fmla="*/ 293 h 1947903"/>
              <a:gd name="connsiteX31" fmla="*/ 1372648 w 1491491"/>
              <a:gd name="connsiteY31" fmla="*/ 0 h 1947903"/>
              <a:gd name="connsiteX32" fmla="*/ 1491491 w 1491491"/>
              <a:gd name="connsiteY32" fmla="*/ 359159 h 1947903"/>
              <a:gd name="connsiteX33" fmla="*/ 1343339 w 1491491"/>
              <a:gd name="connsiteY33" fmla="*/ 1081660 h 1947903"/>
              <a:gd name="connsiteX34" fmla="*/ 864935 w 1491491"/>
              <a:gd name="connsiteY34" fmla="*/ 1663221 h 194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91491" h="1947903">
                <a:moveTo>
                  <a:pt x="184559" y="1947903"/>
                </a:moveTo>
                <a:lnTo>
                  <a:pt x="0" y="1924614"/>
                </a:lnTo>
                <a:lnTo>
                  <a:pt x="175" y="1886982"/>
                </a:lnTo>
                <a:lnTo>
                  <a:pt x="249" y="1872868"/>
                </a:lnTo>
                <a:lnTo>
                  <a:pt x="1051" y="1722994"/>
                </a:lnTo>
                <a:lnTo>
                  <a:pt x="1359" y="1668775"/>
                </a:lnTo>
                <a:lnTo>
                  <a:pt x="1822" y="1590556"/>
                </a:lnTo>
                <a:lnTo>
                  <a:pt x="2998" y="1398625"/>
                </a:lnTo>
                <a:lnTo>
                  <a:pt x="3421" y="1331554"/>
                </a:lnTo>
                <a:lnTo>
                  <a:pt x="3837" y="1267341"/>
                </a:lnTo>
                <a:lnTo>
                  <a:pt x="4594" y="1152674"/>
                </a:lnTo>
                <a:lnTo>
                  <a:pt x="4839" y="1115959"/>
                </a:lnTo>
                <a:cubicBezTo>
                  <a:pt x="6427" y="879849"/>
                  <a:pt x="7718" y="703499"/>
                  <a:pt x="7718" y="703499"/>
                </a:cubicBezTo>
                <a:cubicBezTo>
                  <a:pt x="9832" y="419346"/>
                  <a:pt x="-1188" y="452459"/>
                  <a:pt x="8164" y="356562"/>
                </a:cubicBezTo>
                <a:lnTo>
                  <a:pt x="10572" y="333943"/>
                </a:lnTo>
                <a:lnTo>
                  <a:pt x="27406" y="308529"/>
                </a:lnTo>
                <a:cubicBezTo>
                  <a:pt x="36859" y="295089"/>
                  <a:pt x="45981" y="281134"/>
                  <a:pt x="48881" y="270019"/>
                </a:cubicBezTo>
                <a:cubicBezTo>
                  <a:pt x="54679" y="247789"/>
                  <a:pt x="35107" y="243682"/>
                  <a:pt x="38732" y="210578"/>
                </a:cubicBezTo>
                <a:lnTo>
                  <a:pt x="37706" y="205895"/>
                </a:lnTo>
                <a:lnTo>
                  <a:pt x="48493" y="188651"/>
                </a:lnTo>
                <a:cubicBezTo>
                  <a:pt x="64380" y="162978"/>
                  <a:pt x="80207" y="134950"/>
                  <a:pt x="86005" y="109095"/>
                </a:cubicBezTo>
                <a:cubicBezTo>
                  <a:pt x="125149" y="89161"/>
                  <a:pt x="206426" y="54548"/>
                  <a:pt x="264395" y="31556"/>
                </a:cubicBezTo>
                <a:lnTo>
                  <a:pt x="283528" y="24289"/>
                </a:lnTo>
                <a:lnTo>
                  <a:pt x="312168" y="13412"/>
                </a:lnTo>
                <a:lnTo>
                  <a:pt x="334340" y="7074"/>
                </a:lnTo>
                <a:lnTo>
                  <a:pt x="337289" y="6231"/>
                </a:lnTo>
                <a:lnTo>
                  <a:pt x="348593" y="6344"/>
                </a:lnTo>
                <a:cubicBezTo>
                  <a:pt x="353606" y="7853"/>
                  <a:pt x="355660" y="11236"/>
                  <a:pt x="367258" y="10511"/>
                </a:cubicBezTo>
                <a:lnTo>
                  <a:pt x="451345" y="4713"/>
                </a:lnTo>
                <a:lnTo>
                  <a:pt x="1028350" y="4713"/>
                </a:lnTo>
                <a:lnTo>
                  <a:pt x="1351278" y="293"/>
                </a:lnTo>
                <a:lnTo>
                  <a:pt x="1372648" y="0"/>
                </a:lnTo>
                <a:lnTo>
                  <a:pt x="1491491" y="359159"/>
                </a:lnTo>
                <a:lnTo>
                  <a:pt x="1343339" y="1081660"/>
                </a:lnTo>
                <a:lnTo>
                  <a:pt x="864935" y="1663221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02D4DF4-DFF8-4F91-9484-3FB18A5BC20A}"/>
              </a:ext>
            </a:extLst>
          </p:cNvPr>
          <p:cNvSpPr/>
          <p:nvPr/>
        </p:nvSpPr>
        <p:spPr>
          <a:xfrm>
            <a:off x="4143929" y="5306780"/>
            <a:ext cx="796078" cy="941617"/>
          </a:xfrm>
          <a:custGeom>
            <a:avLst/>
            <a:gdLst>
              <a:gd name="connsiteX0" fmla="*/ 1079347 w 1665432"/>
              <a:gd name="connsiteY0" fmla="*/ 1969906 h 1969906"/>
              <a:gd name="connsiteX1" fmla="*/ 1000141 w 1665432"/>
              <a:gd name="connsiteY1" fmla="*/ 1966691 h 1969906"/>
              <a:gd name="connsiteX2" fmla="*/ 899450 w 1665432"/>
              <a:gd name="connsiteY2" fmla="*/ 1961572 h 1969906"/>
              <a:gd name="connsiteX3" fmla="*/ 874047 w 1665432"/>
              <a:gd name="connsiteY3" fmla="*/ 1960879 h 1969906"/>
              <a:gd name="connsiteX4" fmla="*/ 850200 w 1665432"/>
              <a:gd name="connsiteY4" fmla="*/ 1950033 h 1969906"/>
              <a:gd name="connsiteX5" fmla="*/ 838168 w 1665432"/>
              <a:gd name="connsiteY5" fmla="*/ 1944560 h 1969906"/>
              <a:gd name="connsiteX6" fmla="*/ 798515 w 1665432"/>
              <a:gd name="connsiteY6" fmla="*/ 1927933 h 1969906"/>
              <a:gd name="connsiteX7" fmla="*/ 754605 w 1665432"/>
              <a:gd name="connsiteY7" fmla="*/ 1909519 h 1969906"/>
              <a:gd name="connsiteX8" fmla="*/ 660186 w 1665432"/>
              <a:gd name="connsiteY8" fmla="*/ 1874223 h 1969906"/>
              <a:gd name="connsiteX9" fmla="*/ 561601 w 1665432"/>
              <a:gd name="connsiteY9" fmla="*/ 1958310 h 1969906"/>
              <a:gd name="connsiteX10" fmla="*/ 559523 w 1665432"/>
              <a:gd name="connsiteY10" fmla="*/ 1959039 h 1969906"/>
              <a:gd name="connsiteX11" fmla="*/ 552550 w 1665432"/>
              <a:gd name="connsiteY11" fmla="*/ 1959261 h 1969906"/>
              <a:gd name="connsiteX12" fmla="*/ 525621 w 1665432"/>
              <a:gd name="connsiteY12" fmla="*/ 1960784 h 1969906"/>
              <a:gd name="connsiteX13" fmla="*/ 515209 w 1665432"/>
              <a:gd name="connsiteY13" fmla="*/ 1958310 h 1969906"/>
              <a:gd name="connsiteX14" fmla="*/ 508721 w 1665432"/>
              <a:gd name="connsiteY14" fmla="*/ 1961739 h 1969906"/>
              <a:gd name="connsiteX15" fmla="*/ 474309 w 1665432"/>
              <a:gd name="connsiteY15" fmla="*/ 1963685 h 1969906"/>
              <a:gd name="connsiteX16" fmla="*/ 468558 w 1665432"/>
              <a:gd name="connsiteY16" fmla="*/ 1955946 h 1969906"/>
              <a:gd name="connsiteX17" fmla="*/ 456630 w 1665432"/>
              <a:gd name="connsiteY17" fmla="*/ 1939894 h 1969906"/>
              <a:gd name="connsiteX18" fmla="*/ 388791 w 1665432"/>
              <a:gd name="connsiteY18" fmla="*/ 1843877 h 1969906"/>
              <a:gd name="connsiteX19" fmla="*/ 373529 w 1665432"/>
              <a:gd name="connsiteY19" fmla="*/ 1823286 h 1969906"/>
              <a:gd name="connsiteX20" fmla="*/ 351488 w 1665432"/>
              <a:gd name="connsiteY20" fmla="*/ 1793547 h 1969906"/>
              <a:gd name="connsiteX21" fmla="*/ 315143 w 1665432"/>
              <a:gd name="connsiteY21" fmla="*/ 1749543 h 1969906"/>
              <a:gd name="connsiteX22" fmla="*/ 211303 w 1665432"/>
              <a:gd name="connsiteY22" fmla="*/ 1650597 h 1969906"/>
              <a:gd name="connsiteX23" fmla="*/ 189652 w 1665432"/>
              <a:gd name="connsiteY23" fmla="*/ 1632048 h 1969906"/>
              <a:gd name="connsiteX24" fmla="*/ 159588 w 1665432"/>
              <a:gd name="connsiteY24" fmla="*/ 1606290 h 1969906"/>
              <a:gd name="connsiteX25" fmla="*/ 115075 w 1665432"/>
              <a:gd name="connsiteY25" fmla="*/ 1566874 h 1969906"/>
              <a:gd name="connsiteX26" fmla="*/ 76465 w 1665432"/>
              <a:gd name="connsiteY26" fmla="*/ 1531426 h 1969906"/>
              <a:gd name="connsiteX27" fmla="*/ 42042 w 1665432"/>
              <a:gd name="connsiteY27" fmla="*/ 1499822 h 1969906"/>
              <a:gd name="connsiteX28" fmla="*/ 15788 w 1665432"/>
              <a:gd name="connsiteY28" fmla="*/ 1474179 h 1969906"/>
              <a:gd name="connsiteX29" fmla="*/ 1993 w 1665432"/>
              <a:gd name="connsiteY29" fmla="*/ 1456691 h 1969906"/>
              <a:gd name="connsiteX30" fmla="*/ 0 w 1665432"/>
              <a:gd name="connsiteY30" fmla="*/ 1434039 h 1969906"/>
              <a:gd name="connsiteX31" fmla="*/ 4893 w 1665432"/>
              <a:gd name="connsiteY31" fmla="*/ 1413199 h 1969906"/>
              <a:gd name="connsiteX32" fmla="*/ 4909 w 1665432"/>
              <a:gd name="connsiteY32" fmla="*/ 1352915 h 1969906"/>
              <a:gd name="connsiteX33" fmla="*/ 4947 w 1665432"/>
              <a:gd name="connsiteY33" fmla="*/ 1332591 h 1969906"/>
              <a:gd name="connsiteX34" fmla="*/ 5095 w 1665432"/>
              <a:gd name="connsiteY34" fmla="*/ 1274275 h 1969906"/>
              <a:gd name="connsiteX35" fmla="*/ 5166 w 1665432"/>
              <a:gd name="connsiteY35" fmla="*/ 1251090 h 1969906"/>
              <a:gd name="connsiteX36" fmla="*/ 5516 w 1665432"/>
              <a:gd name="connsiteY36" fmla="*/ 1159680 h 1969906"/>
              <a:gd name="connsiteX37" fmla="*/ 5523 w 1665432"/>
              <a:gd name="connsiteY37" fmla="*/ 1158195 h 1969906"/>
              <a:gd name="connsiteX38" fmla="*/ 6269 w 1665432"/>
              <a:gd name="connsiteY38" fmla="*/ 1003195 h 1969906"/>
              <a:gd name="connsiteX39" fmla="*/ 6493 w 1665432"/>
              <a:gd name="connsiteY39" fmla="*/ 960548 h 1969906"/>
              <a:gd name="connsiteX40" fmla="*/ 7413 w 1665432"/>
              <a:gd name="connsiteY40" fmla="*/ 795259 h 1969906"/>
              <a:gd name="connsiteX41" fmla="*/ 7433 w 1665432"/>
              <a:gd name="connsiteY41" fmla="*/ 791768 h 1969906"/>
              <a:gd name="connsiteX42" fmla="*/ 8929 w 1665432"/>
              <a:gd name="connsiteY42" fmla="*/ 547561 h 1969906"/>
              <a:gd name="connsiteX43" fmla="*/ 9825 w 1665432"/>
              <a:gd name="connsiteY43" fmla="*/ 407994 h 1969906"/>
              <a:gd name="connsiteX44" fmla="*/ 9897 w 1665432"/>
              <a:gd name="connsiteY44" fmla="*/ 396908 h 1969906"/>
              <a:gd name="connsiteX45" fmla="*/ 10006 w 1665432"/>
              <a:gd name="connsiteY45" fmla="*/ 380525 h 1969906"/>
              <a:gd name="connsiteX46" fmla="*/ 10942 w 1665432"/>
              <a:gd name="connsiteY46" fmla="*/ 240465 h 1969906"/>
              <a:gd name="connsiteX47" fmla="*/ 11463 w 1665432"/>
              <a:gd name="connsiteY47" fmla="*/ 163853 h 1969906"/>
              <a:gd name="connsiteX48" fmla="*/ 11485 w 1665432"/>
              <a:gd name="connsiteY48" fmla="*/ 160583 h 1969906"/>
              <a:gd name="connsiteX49" fmla="*/ 12164 w 1665432"/>
              <a:gd name="connsiteY49" fmla="*/ 62540 h 1969906"/>
              <a:gd name="connsiteX50" fmla="*/ 12195 w 1665432"/>
              <a:gd name="connsiteY50" fmla="*/ 58221 h 1969906"/>
              <a:gd name="connsiteX51" fmla="*/ 135919 w 1665432"/>
              <a:gd name="connsiteY51" fmla="*/ 0 h 1969906"/>
              <a:gd name="connsiteX52" fmla="*/ 901292 w 1665432"/>
              <a:gd name="connsiteY52" fmla="*/ 57768 h 1969906"/>
              <a:gd name="connsiteX53" fmla="*/ 1461172 w 1665432"/>
              <a:gd name="connsiteY53" fmla="*/ 518337 h 1969906"/>
              <a:gd name="connsiteX54" fmla="*/ 1665432 w 1665432"/>
              <a:gd name="connsiteY54" fmla="*/ 1258209 h 1969906"/>
              <a:gd name="connsiteX55" fmla="*/ 1490182 w 1665432"/>
              <a:gd name="connsiteY55" fmla="*/ 1956794 h 1969906"/>
              <a:gd name="connsiteX56" fmla="*/ 1390868 w 1665432"/>
              <a:gd name="connsiteY56" fmla="*/ 1955410 h 1969906"/>
              <a:gd name="connsiteX57" fmla="*/ 1139333 w 1665432"/>
              <a:gd name="connsiteY57" fmla="*/ 1966646 h 19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65432" h="1969906">
                <a:moveTo>
                  <a:pt x="1079347" y="1969906"/>
                </a:moveTo>
                <a:lnTo>
                  <a:pt x="1000141" y="1966691"/>
                </a:lnTo>
                <a:cubicBezTo>
                  <a:pt x="969598" y="1965166"/>
                  <a:pt x="935483" y="1963323"/>
                  <a:pt x="899450" y="1961572"/>
                </a:cubicBezTo>
                <a:lnTo>
                  <a:pt x="874047" y="1960879"/>
                </a:lnTo>
                <a:lnTo>
                  <a:pt x="850200" y="1950033"/>
                </a:lnTo>
                <a:lnTo>
                  <a:pt x="838168" y="1944560"/>
                </a:lnTo>
                <a:lnTo>
                  <a:pt x="798515" y="1927933"/>
                </a:lnTo>
                <a:lnTo>
                  <a:pt x="754605" y="1909519"/>
                </a:lnTo>
                <a:cubicBezTo>
                  <a:pt x="727056" y="1898688"/>
                  <a:pt x="697698" y="1887815"/>
                  <a:pt x="660186" y="1874223"/>
                </a:cubicBezTo>
                <a:cubicBezTo>
                  <a:pt x="610894" y="1897421"/>
                  <a:pt x="585765" y="1944295"/>
                  <a:pt x="561601" y="1958310"/>
                </a:cubicBezTo>
                <a:lnTo>
                  <a:pt x="559523" y="1959039"/>
                </a:lnTo>
                <a:lnTo>
                  <a:pt x="552550" y="1959261"/>
                </a:lnTo>
                <a:lnTo>
                  <a:pt x="525621" y="1960784"/>
                </a:lnTo>
                <a:lnTo>
                  <a:pt x="515209" y="1958310"/>
                </a:lnTo>
                <a:lnTo>
                  <a:pt x="508721" y="1961739"/>
                </a:lnTo>
                <a:lnTo>
                  <a:pt x="474309" y="1963685"/>
                </a:lnTo>
                <a:lnTo>
                  <a:pt x="468558" y="1955946"/>
                </a:lnTo>
                <a:lnTo>
                  <a:pt x="456630" y="1939894"/>
                </a:lnTo>
                <a:cubicBezTo>
                  <a:pt x="437126" y="1912858"/>
                  <a:pt x="413443" y="1878227"/>
                  <a:pt x="388791" y="1843877"/>
                </a:cubicBezTo>
                <a:lnTo>
                  <a:pt x="373529" y="1823286"/>
                </a:lnTo>
                <a:lnTo>
                  <a:pt x="351488" y="1793547"/>
                </a:lnTo>
                <a:cubicBezTo>
                  <a:pt x="339080" y="1777496"/>
                  <a:pt x="326831" y="1762500"/>
                  <a:pt x="315143" y="1749543"/>
                </a:cubicBezTo>
                <a:cubicBezTo>
                  <a:pt x="283972" y="1714991"/>
                  <a:pt x="247003" y="1681526"/>
                  <a:pt x="211303" y="1650597"/>
                </a:cubicBezTo>
                <a:lnTo>
                  <a:pt x="189652" y="1632048"/>
                </a:lnTo>
                <a:lnTo>
                  <a:pt x="159588" y="1606290"/>
                </a:lnTo>
                <a:cubicBezTo>
                  <a:pt x="143255" y="1592275"/>
                  <a:pt x="128123" y="1579076"/>
                  <a:pt x="115075" y="1566874"/>
                </a:cubicBezTo>
                <a:lnTo>
                  <a:pt x="76465" y="1531426"/>
                </a:lnTo>
                <a:lnTo>
                  <a:pt x="42042" y="1499822"/>
                </a:lnTo>
                <a:cubicBezTo>
                  <a:pt x="31683" y="1490157"/>
                  <a:pt x="22697" y="1481488"/>
                  <a:pt x="15788" y="1474179"/>
                </a:cubicBezTo>
                <a:lnTo>
                  <a:pt x="1993" y="1456691"/>
                </a:lnTo>
                <a:lnTo>
                  <a:pt x="0" y="1434039"/>
                </a:lnTo>
                <a:cubicBezTo>
                  <a:pt x="1631" y="1427093"/>
                  <a:pt x="4410" y="1420448"/>
                  <a:pt x="4893" y="1413199"/>
                </a:cubicBezTo>
                <a:lnTo>
                  <a:pt x="4909" y="1352915"/>
                </a:lnTo>
                <a:lnTo>
                  <a:pt x="4947" y="1332591"/>
                </a:lnTo>
                <a:lnTo>
                  <a:pt x="5095" y="1274275"/>
                </a:lnTo>
                <a:lnTo>
                  <a:pt x="5166" y="1251090"/>
                </a:lnTo>
                <a:lnTo>
                  <a:pt x="5516" y="1159680"/>
                </a:lnTo>
                <a:lnTo>
                  <a:pt x="5523" y="1158195"/>
                </a:lnTo>
                <a:lnTo>
                  <a:pt x="6269" y="1003195"/>
                </a:lnTo>
                <a:lnTo>
                  <a:pt x="6493" y="960548"/>
                </a:lnTo>
                <a:lnTo>
                  <a:pt x="7413" y="795259"/>
                </a:lnTo>
                <a:lnTo>
                  <a:pt x="7433" y="791768"/>
                </a:lnTo>
                <a:lnTo>
                  <a:pt x="8929" y="547561"/>
                </a:lnTo>
                <a:lnTo>
                  <a:pt x="9825" y="407994"/>
                </a:lnTo>
                <a:lnTo>
                  <a:pt x="9897" y="396908"/>
                </a:lnTo>
                <a:lnTo>
                  <a:pt x="10006" y="380525"/>
                </a:lnTo>
                <a:lnTo>
                  <a:pt x="10942" y="240465"/>
                </a:lnTo>
                <a:lnTo>
                  <a:pt x="11463" y="163853"/>
                </a:lnTo>
                <a:lnTo>
                  <a:pt x="11485" y="160583"/>
                </a:lnTo>
                <a:lnTo>
                  <a:pt x="12164" y="62540"/>
                </a:lnTo>
                <a:lnTo>
                  <a:pt x="12195" y="58221"/>
                </a:lnTo>
                <a:lnTo>
                  <a:pt x="135919" y="0"/>
                </a:lnTo>
                <a:lnTo>
                  <a:pt x="901292" y="57768"/>
                </a:lnTo>
                <a:lnTo>
                  <a:pt x="1461172" y="518337"/>
                </a:lnTo>
                <a:lnTo>
                  <a:pt x="1665432" y="1258209"/>
                </a:lnTo>
                <a:lnTo>
                  <a:pt x="1490182" y="1956794"/>
                </a:lnTo>
                <a:lnTo>
                  <a:pt x="1390868" y="1955410"/>
                </a:lnTo>
                <a:cubicBezTo>
                  <a:pt x="1316688" y="1955894"/>
                  <a:pt x="1226440" y="1961451"/>
                  <a:pt x="1139333" y="1966646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E155CC5-3B09-46C3-842C-A62A26D0A983}"/>
              </a:ext>
            </a:extLst>
          </p:cNvPr>
          <p:cNvSpPr/>
          <p:nvPr/>
        </p:nvSpPr>
        <p:spPr>
          <a:xfrm>
            <a:off x="5318290" y="5329138"/>
            <a:ext cx="1166961" cy="919260"/>
          </a:xfrm>
          <a:custGeom>
            <a:avLst/>
            <a:gdLst>
              <a:gd name="connsiteX0" fmla="*/ 1611729 w 2751774"/>
              <a:gd name="connsiteY0" fmla="*/ 2167678 h 2167678"/>
              <a:gd name="connsiteX1" fmla="*/ 1573634 w 2751774"/>
              <a:gd name="connsiteY1" fmla="*/ 2163510 h 2167678"/>
              <a:gd name="connsiteX2" fmla="*/ 1457653 w 2751774"/>
              <a:gd name="connsiteY2" fmla="*/ 2166410 h 2167678"/>
              <a:gd name="connsiteX3" fmla="*/ 1051718 w 2751774"/>
              <a:gd name="connsiteY3" fmla="*/ 2151912 h 2167678"/>
              <a:gd name="connsiteX4" fmla="*/ 800184 w 2751774"/>
              <a:gd name="connsiteY4" fmla="*/ 2163148 h 2167678"/>
              <a:gd name="connsiteX5" fmla="*/ 740198 w 2751774"/>
              <a:gd name="connsiteY5" fmla="*/ 2166408 h 2167678"/>
              <a:gd name="connsiteX6" fmla="*/ 660992 w 2751774"/>
              <a:gd name="connsiteY6" fmla="*/ 2163194 h 2167678"/>
              <a:gd name="connsiteX7" fmla="*/ 560301 w 2751774"/>
              <a:gd name="connsiteY7" fmla="*/ 2158075 h 2167678"/>
              <a:gd name="connsiteX8" fmla="*/ 534898 w 2751774"/>
              <a:gd name="connsiteY8" fmla="*/ 2157382 h 2167678"/>
              <a:gd name="connsiteX9" fmla="*/ 499019 w 2751774"/>
              <a:gd name="connsiteY9" fmla="*/ 2141063 h 2167678"/>
              <a:gd name="connsiteX10" fmla="*/ 321037 w 2751774"/>
              <a:gd name="connsiteY10" fmla="*/ 2070725 h 2167678"/>
              <a:gd name="connsiteX11" fmla="*/ 262321 w 2751774"/>
              <a:gd name="connsiteY11" fmla="*/ 2116213 h 2167678"/>
              <a:gd name="connsiteX12" fmla="*/ 250394 w 2751774"/>
              <a:gd name="connsiteY12" fmla="*/ 2129045 h 2167678"/>
              <a:gd name="connsiteX13" fmla="*/ 0 w 2751774"/>
              <a:gd name="connsiteY13" fmla="*/ 1485815 h 2167678"/>
              <a:gd name="connsiteX14" fmla="*/ 107485 w 2751774"/>
              <a:gd name="connsiteY14" fmla="*/ 784565 h 2167678"/>
              <a:gd name="connsiteX15" fmla="*/ 554895 w 2751774"/>
              <a:gd name="connsiteY15" fmla="*/ 240681 h 2167678"/>
              <a:gd name="connsiteX16" fmla="*/ 1222261 w 2751774"/>
              <a:gd name="connsiteY16" fmla="*/ 0 h 2167678"/>
              <a:gd name="connsiteX17" fmla="*/ 1930782 w 2751774"/>
              <a:gd name="connsiteY17" fmla="*/ 126878 h 2167678"/>
              <a:gd name="connsiteX18" fmla="*/ 2490662 w 2751774"/>
              <a:gd name="connsiteY18" fmla="*/ 587447 h 2167678"/>
              <a:gd name="connsiteX19" fmla="*/ 2751774 w 2751774"/>
              <a:gd name="connsiteY19" fmla="*/ 1258209 h 2167678"/>
              <a:gd name="connsiteX20" fmla="*/ 2644289 w 2751774"/>
              <a:gd name="connsiteY20" fmla="*/ 1959459 h 2167678"/>
              <a:gd name="connsiteX21" fmla="*/ 2474442 w 2751774"/>
              <a:gd name="connsiteY21" fmla="*/ 2165929 h 2167678"/>
              <a:gd name="connsiteX22" fmla="*/ 2423273 w 2751774"/>
              <a:gd name="connsiteY22" fmla="*/ 2163148 h 2167678"/>
              <a:gd name="connsiteX23" fmla="*/ 2171739 w 2751774"/>
              <a:gd name="connsiteY23" fmla="*/ 2151913 h 2167678"/>
              <a:gd name="connsiteX24" fmla="*/ 1765806 w 2751774"/>
              <a:gd name="connsiteY24" fmla="*/ 2166411 h 2167678"/>
              <a:gd name="connsiteX25" fmla="*/ 1649824 w 2751774"/>
              <a:gd name="connsiteY25" fmla="*/ 2163510 h 216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51774" h="2167678">
                <a:moveTo>
                  <a:pt x="1611729" y="2167678"/>
                </a:moveTo>
                <a:lnTo>
                  <a:pt x="1573634" y="2163510"/>
                </a:lnTo>
                <a:cubicBezTo>
                  <a:pt x="1521925" y="2159644"/>
                  <a:pt x="1544638" y="2168344"/>
                  <a:pt x="1457653" y="2166410"/>
                </a:cubicBezTo>
                <a:cubicBezTo>
                  <a:pt x="1370666" y="2164478"/>
                  <a:pt x="1200077" y="2150947"/>
                  <a:pt x="1051718" y="2151912"/>
                </a:cubicBezTo>
                <a:cubicBezTo>
                  <a:pt x="977539" y="2152396"/>
                  <a:pt x="887291" y="2157953"/>
                  <a:pt x="800184" y="2163148"/>
                </a:cubicBezTo>
                <a:lnTo>
                  <a:pt x="740198" y="2166408"/>
                </a:lnTo>
                <a:lnTo>
                  <a:pt x="660992" y="2163194"/>
                </a:lnTo>
                <a:cubicBezTo>
                  <a:pt x="630449" y="2161668"/>
                  <a:pt x="596334" y="2159826"/>
                  <a:pt x="560301" y="2158075"/>
                </a:cubicBezTo>
                <a:lnTo>
                  <a:pt x="534898" y="2157382"/>
                </a:lnTo>
                <a:lnTo>
                  <a:pt x="499019" y="2141063"/>
                </a:lnTo>
                <a:cubicBezTo>
                  <a:pt x="438468" y="2114218"/>
                  <a:pt x="396062" y="2097910"/>
                  <a:pt x="321037" y="2070725"/>
                </a:cubicBezTo>
                <a:cubicBezTo>
                  <a:pt x="296391" y="2082324"/>
                  <a:pt x="277786" y="2099842"/>
                  <a:pt x="262321" y="2116213"/>
                </a:cubicBezTo>
                <a:lnTo>
                  <a:pt x="250394" y="2129045"/>
                </a:lnTo>
                <a:lnTo>
                  <a:pt x="0" y="1485815"/>
                </a:lnTo>
                <a:lnTo>
                  <a:pt x="107485" y="784565"/>
                </a:lnTo>
                <a:lnTo>
                  <a:pt x="554895" y="240681"/>
                </a:lnTo>
                <a:lnTo>
                  <a:pt x="1222261" y="0"/>
                </a:lnTo>
                <a:lnTo>
                  <a:pt x="1930782" y="126878"/>
                </a:lnTo>
                <a:lnTo>
                  <a:pt x="2490662" y="587447"/>
                </a:lnTo>
                <a:lnTo>
                  <a:pt x="2751774" y="1258209"/>
                </a:lnTo>
                <a:lnTo>
                  <a:pt x="2644289" y="1959459"/>
                </a:lnTo>
                <a:lnTo>
                  <a:pt x="2474442" y="2165929"/>
                </a:lnTo>
                <a:lnTo>
                  <a:pt x="2423273" y="2163148"/>
                </a:lnTo>
                <a:cubicBezTo>
                  <a:pt x="2336166" y="2157953"/>
                  <a:pt x="2245919" y="2152396"/>
                  <a:pt x="2171739" y="2151913"/>
                </a:cubicBezTo>
                <a:cubicBezTo>
                  <a:pt x="2023381" y="2150947"/>
                  <a:pt x="1852791" y="2164477"/>
                  <a:pt x="1765806" y="2166411"/>
                </a:cubicBezTo>
                <a:cubicBezTo>
                  <a:pt x="1678819" y="2168343"/>
                  <a:pt x="1701532" y="2159645"/>
                  <a:pt x="1649824" y="2163510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56E8853-1EF7-4E97-97A7-0D23CA666609}"/>
              </a:ext>
            </a:extLst>
          </p:cNvPr>
          <p:cNvSpPr/>
          <p:nvPr/>
        </p:nvSpPr>
        <p:spPr>
          <a:xfrm>
            <a:off x="6473882" y="5329139"/>
            <a:ext cx="1143751" cy="919258"/>
          </a:xfrm>
          <a:custGeom>
            <a:avLst/>
            <a:gdLst>
              <a:gd name="connsiteX0" fmla="*/ 972008 w 2052550"/>
              <a:gd name="connsiteY0" fmla="*/ 1936116 h 1936116"/>
              <a:gd name="connsiteX1" fmla="*/ 912022 w 2052550"/>
              <a:gd name="connsiteY1" fmla="*/ 1932856 h 1936116"/>
              <a:gd name="connsiteX2" fmla="*/ 660488 w 2052550"/>
              <a:gd name="connsiteY2" fmla="*/ 1921621 h 1936116"/>
              <a:gd name="connsiteX3" fmla="*/ 434506 w 2052550"/>
              <a:gd name="connsiteY3" fmla="*/ 1927782 h 1936116"/>
              <a:gd name="connsiteX4" fmla="*/ 379259 w 2052550"/>
              <a:gd name="connsiteY4" fmla="*/ 1930591 h 1936116"/>
              <a:gd name="connsiteX5" fmla="*/ 298343 w 2052550"/>
              <a:gd name="connsiteY5" fmla="*/ 1864027 h 1936116"/>
              <a:gd name="connsiteX6" fmla="*/ 0 w 2052550"/>
              <a:gd name="connsiteY6" fmla="*/ 1238526 h 1936116"/>
              <a:gd name="connsiteX7" fmla="*/ 43005 w 2052550"/>
              <a:gd name="connsiteY7" fmla="*/ 615660 h 1936116"/>
              <a:gd name="connsiteX8" fmla="*/ 415951 w 2052550"/>
              <a:gd name="connsiteY8" fmla="*/ 162296 h 1936116"/>
              <a:gd name="connsiteX9" fmla="*/ 1018836 w 2052550"/>
              <a:gd name="connsiteY9" fmla="*/ 0 h 1936116"/>
              <a:gd name="connsiteX10" fmla="*/ 1690126 w 2052550"/>
              <a:gd name="connsiteY10" fmla="*/ 172137 h 1936116"/>
              <a:gd name="connsiteX11" fmla="*/ 2042097 w 2052550"/>
              <a:gd name="connsiteY11" fmla="*/ 461676 h 1936116"/>
              <a:gd name="connsiteX12" fmla="*/ 2042295 w 2052550"/>
              <a:gd name="connsiteY12" fmla="*/ 492334 h 1936116"/>
              <a:gd name="connsiteX13" fmla="*/ 2046464 w 2052550"/>
              <a:gd name="connsiteY13" fmla="*/ 1379409 h 1936116"/>
              <a:gd name="connsiteX14" fmla="*/ 2049364 w 2052550"/>
              <a:gd name="connsiteY14" fmla="*/ 1422902 h 1936116"/>
              <a:gd name="connsiteX15" fmla="*/ 1936281 w 2052550"/>
              <a:gd name="connsiteY15" fmla="*/ 1533084 h 1936116"/>
              <a:gd name="connsiteX16" fmla="*/ 1736214 w 2052550"/>
              <a:gd name="connsiteY16" fmla="*/ 1715753 h 1936116"/>
              <a:gd name="connsiteX17" fmla="*/ 1594726 w 2052550"/>
              <a:gd name="connsiteY17" fmla="*/ 1906104 h 1936116"/>
              <a:gd name="connsiteX18" fmla="*/ 1577047 w 2052550"/>
              <a:gd name="connsiteY18" fmla="*/ 1929895 h 1936116"/>
              <a:gd name="connsiteX19" fmla="*/ 1545328 w 2052550"/>
              <a:gd name="connsiteY19" fmla="*/ 1928102 h 1936116"/>
              <a:gd name="connsiteX20" fmla="*/ 1542635 w 2052550"/>
              <a:gd name="connsiteY20" fmla="*/ 1927949 h 1936116"/>
              <a:gd name="connsiteX21" fmla="*/ 1536146 w 2052550"/>
              <a:gd name="connsiteY21" fmla="*/ 1924520 h 1936116"/>
              <a:gd name="connsiteX22" fmla="*/ 1536146 w 2052550"/>
              <a:gd name="connsiteY22" fmla="*/ 1924521 h 1936116"/>
              <a:gd name="connsiteX23" fmla="*/ 1536145 w 2052550"/>
              <a:gd name="connsiteY23" fmla="*/ 1924520 h 1936116"/>
              <a:gd name="connsiteX24" fmla="*/ 1525734 w 2052550"/>
              <a:gd name="connsiteY24" fmla="*/ 1926993 h 1936116"/>
              <a:gd name="connsiteX25" fmla="*/ 1498806 w 2052550"/>
              <a:gd name="connsiteY25" fmla="*/ 1925471 h 1936116"/>
              <a:gd name="connsiteX26" fmla="*/ 1491832 w 2052550"/>
              <a:gd name="connsiteY26" fmla="*/ 1925249 h 1936116"/>
              <a:gd name="connsiteX27" fmla="*/ 1489754 w 2052550"/>
              <a:gd name="connsiteY27" fmla="*/ 1924520 h 1936116"/>
              <a:gd name="connsiteX28" fmla="*/ 1476914 w 2052550"/>
              <a:gd name="connsiteY28" fmla="*/ 1913660 h 1936116"/>
              <a:gd name="connsiteX29" fmla="*/ 1471088 w 2052550"/>
              <a:gd name="connsiteY29" fmla="*/ 1908732 h 1936116"/>
              <a:gd name="connsiteX30" fmla="*/ 1423971 w 2052550"/>
              <a:gd name="connsiteY30" fmla="*/ 1861388 h 1936116"/>
              <a:gd name="connsiteX31" fmla="*/ 1410364 w 2052550"/>
              <a:gd name="connsiteY31" fmla="*/ 1852695 h 1936116"/>
              <a:gd name="connsiteX32" fmla="*/ 1391170 w 2052550"/>
              <a:gd name="connsiteY32" fmla="*/ 1840433 h 1936116"/>
              <a:gd name="connsiteX33" fmla="*/ 1213188 w 2052550"/>
              <a:gd name="connsiteY33" fmla="*/ 1910770 h 1936116"/>
              <a:gd name="connsiteX34" fmla="*/ 1177309 w 2052550"/>
              <a:gd name="connsiteY34" fmla="*/ 1927089 h 1936116"/>
              <a:gd name="connsiteX35" fmla="*/ 1151905 w 2052550"/>
              <a:gd name="connsiteY35" fmla="*/ 1927782 h 1936116"/>
              <a:gd name="connsiteX36" fmla="*/ 1078040 w 2052550"/>
              <a:gd name="connsiteY36" fmla="*/ 1931538 h 1936116"/>
              <a:gd name="connsiteX37" fmla="*/ 1051215 w 2052550"/>
              <a:gd name="connsiteY37" fmla="*/ 1932901 h 1936116"/>
              <a:gd name="connsiteX38" fmla="*/ 1017603 w 2052550"/>
              <a:gd name="connsiteY38" fmla="*/ 1934266 h 193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52550" h="1936116">
                <a:moveTo>
                  <a:pt x="972008" y="1936116"/>
                </a:moveTo>
                <a:lnTo>
                  <a:pt x="912022" y="1932856"/>
                </a:lnTo>
                <a:cubicBezTo>
                  <a:pt x="824915" y="1927661"/>
                  <a:pt x="734667" y="1922104"/>
                  <a:pt x="660488" y="1921621"/>
                </a:cubicBezTo>
                <a:cubicBezTo>
                  <a:pt x="586309" y="1921137"/>
                  <a:pt x="506572" y="1924279"/>
                  <a:pt x="434506" y="1927782"/>
                </a:cubicBezTo>
                <a:lnTo>
                  <a:pt x="379259" y="1930591"/>
                </a:lnTo>
                <a:lnTo>
                  <a:pt x="298343" y="1864027"/>
                </a:lnTo>
                <a:lnTo>
                  <a:pt x="0" y="1238526"/>
                </a:lnTo>
                <a:lnTo>
                  <a:pt x="43005" y="615660"/>
                </a:lnTo>
                <a:lnTo>
                  <a:pt x="415951" y="162296"/>
                </a:lnTo>
                <a:lnTo>
                  <a:pt x="1018836" y="0"/>
                </a:lnTo>
                <a:lnTo>
                  <a:pt x="1690126" y="172137"/>
                </a:lnTo>
                <a:lnTo>
                  <a:pt x="2042097" y="461676"/>
                </a:lnTo>
                <a:lnTo>
                  <a:pt x="2042295" y="492334"/>
                </a:lnTo>
                <a:cubicBezTo>
                  <a:pt x="2044530" y="842996"/>
                  <a:pt x="2046705" y="1230808"/>
                  <a:pt x="2046464" y="1379409"/>
                </a:cubicBezTo>
                <a:cubicBezTo>
                  <a:pt x="2047430" y="1393906"/>
                  <a:pt x="2057578" y="1405987"/>
                  <a:pt x="2049364" y="1422902"/>
                </a:cubicBezTo>
                <a:cubicBezTo>
                  <a:pt x="2041148" y="1439816"/>
                  <a:pt x="1988472" y="1484275"/>
                  <a:pt x="1936281" y="1533084"/>
                </a:cubicBezTo>
                <a:cubicBezTo>
                  <a:pt x="1884090" y="1581894"/>
                  <a:pt x="1798553" y="1646648"/>
                  <a:pt x="1736214" y="1715753"/>
                </a:cubicBezTo>
                <a:cubicBezTo>
                  <a:pt x="1689460" y="1767582"/>
                  <a:pt x="1633735" y="1852031"/>
                  <a:pt x="1594726" y="1906104"/>
                </a:cubicBezTo>
                <a:lnTo>
                  <a:pt x="1577047" y="1929895"/>
                </a:lnTo>
                <a:lnTo>
                  <a:pt x="1545328" y="1928102"/>
                </a:lnTo>
                <a:lnTo>
                  <a:pt x="1542635" y="1927949"/>
                </a:lnTo>
                <a:lnTo>
                  <a:pt x="1536146" y="1924520"/>
                </a:lnTo>
                <a:lnTo>
                  <a:pt x="1536146" y="1924521"/>
                </a:lnTo>
                <a:lnTo>
                  <a:pt x="1536145" y="1924520"/>
                </a:lnTo>
                <a:lnTo>
                  <a:pt x="1525734" y="1926993"/>
                </a:lnTo>
                <a:lnTo>
                  <a:pt x="1498806" y="1925471"/>
                </a:lnTo>
                <a:lnTo>
                  <a:pt x="1491832" y="1925249"/>
                </a:lnTo>
                <a:lnTo>
                  <a:pt x="1489754" y="1924520"/>
                </a:lnTo>
                <a:lnTo>
                  <a:pt x="1476914" y="1913660"/>
                </a:lnTo>
                <a:lnTo>
                  <a:pt x="1471088" y="1908732"/>
                </a:lnTo>
                <a:cubicBezTo>
                  <a:pt x="1458040" y="1895276"/>
                  <a:pt x="1443301" y="1877139"/>
                  <a:pt x="1423971" y="1861388"/>
                </a:cubicBezTo>
                <a:lnTo>
                  <a:pt x="1410364" y="1852695"/>
                </a:lnTo>
                <a:lnTo>
                  <a:pt x="1391170" y="1840433"/>
                </a:lnTo>
                <a:cubicBezTo>
                  <a:pt x="1316145" y="1867617"/>
                  <a:pt x="1273739" y="1883926"/>
                  <a:pt x="1213188" y="1910770"/>
                </a:cubicBezTo>
                <a:lnTo>
                  <a:pt x="1177309" y="1927089"/>
                </a:lnTo>
                <a:lnTo>
                  <a:pt x="1151905" y="1927782"/>
                </a:lnTo>
                <a:lnTo>
                  <a:pt x="1078040" y="1931538"/>
                </a:lnTo>
                <a:lnTo>
                  <a:pt x="1051215" y="1932901"/>
                </a:lnTo>
                <a:lnTo>
                  <a:pt x="1017603" y="1934266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1FE106AD-054C-44B2-BE1F-80E774607988}"/>
              </a:ext>
            </a:extLst>
          </p:cNvPr>
          <p:cNvSpPr/>
          <p:nvPr/>
        </p:nvSpPr>
        <p:spPr>
          <a:xfrm>
            <a:off x="7155319" y="5329142"/>
            <a:ext cx="883568" cy="919256"/>
          </a:xfrm>
          <a:custGeom>
            <a:avLst/>
            <a:gdLst>
              <a:gd name="connsiteX0" fmla="*/ 1453959 w 1835384"/>
              <a:gd name="connsiteY0" fmla="*/ 1909516 h 1909516"/>
              <a:gd name="connsiteX1" fmla="*/ 753889 w 1835384"/>
              <a:gd name="connsiteY1" fmla="*/ 1821178 h 1909516"/>
              <a:gd name="connsiteX2" fmla="*/ 221665 w 1835384"/>
              <a:gd name="connsiteY2" fmla="*/ 1383360 h 1909516"/>
              <a:gd name="connsiteX3" fmla="*/ 0 w 1835384"/>
              <a:gd name="connsiteY3" fmla="*/ 713460 h 1909516"/>
              <a:gd name="connsiteX4" fmla="*/ 146298 w 1835384"/>
              <a:gd name="connsiteY4" fmla="*/ 0 h 1909516"/>
              <a:gd name="connsiteX5" fmla="*/ 756576 w 1835384"/>
              <a:gd name="connsiteY5" fmla="*/ 8352 h 1909516"/>
              <a:gd name="connsiteX6" fmla="*/ 807956 w 1835384"/>
              <a:gd name="connsiteY6" fmla="*/ 9055 h 1909516"/>
              <a:gd name="connsiteX7" fmla="*/ 1384960 w 1835384"/>
              <a:gd name="connsiteY7" fmla="*/ 9056 h 1909516"/>
              <a:gd name="connsiteX8" fmla="*/ 1469047 w 1835384"/>
              <a:gd name="connsiteY8" fmla="*/ 14854 h 1909516"/>
              <a:gd name="connsiteX9" fmla="*/ 1475315 w 1835384"/>
              <a:gd name="connsiteY9" fmla="*/ 14192 h 1909516"/>
              <a:gd name="connsiteX10" fmla="*/ 1480851 w 1835384"/>
              <a:gd name="connsiteY10" fmla="*/ 13608 h 1909516"/>
              <a:gd name="connsiteX11" fmla="*/ 1487714 w 1835384"/>
              <a:gd name="connsiteY11" fmla="*/ 10686 h 1909516"/>
              <a:gd name="connsiteX12" fmla="*/ 1489614 w 1835384"/>
              <a:gd name="connsiteY12" fmla="*/ 10667 h 1909516"/>
              <a:gd name="connsiteX13" fmla="*/ 1499017 w 1835384"/>
              <a:gd name="connsiteY13" fmla="*/ 10574 h 1909516"/>
              <a:gd name="connsiteX14" fmla="*/ 1524139 w 1835384"/>
              <a:gd name="connsiteY14" fmla="*/ 17755 h 1909516"/>
              <a:gd name="connsiteX15" fmla="*/ 1750301 w 1835384"/>
              <a:gd name="connsiteY15" fmla="*/ 113439 h 1909516"/>
              <a:gd name="connsiteX16" fmla="*/ 1787815 w 1835384"/>
              <a:gd name="connsiteY16" fmla="*/ 192995 h 1909516"/>
              <a:gd name="connsiteX17" fmla="*/ 1798601 w 1835384"/>
              <a:gd name="connsiteY17" fmla="*/ 210237 h 1909516"/>
              <a:gd name="connsiteX18" fmla="*/ 1797575 w 1835384"/>
              <a:gd name="connsiteY18" fmla="*/ 214922 h 1909516"/>
              <a:gd name="connsiteX19" fmla="*/ 1787428 w 1835384"/>
              <a:gd name="connsiteY19" fmla="*/ 274362 h 1909516"/>
              <a:gd name="connsiteX20" fmla="*/ 1808902 w 1835384"/>
              <a:gd name="connsiteY20" fmla="*/ 312872 h 1909516"/>
              <a:gd name="connsiteX21" fmla="*/ 1825736 w 1835384"/>
              <a:gd name="connsiteY21" fmla="*/ 338288 h 1909516"/>
              <a:gd name="connsiteX22" fmla="*/ 1828143 w 1835384"/>
              <a:gd name="connsiteY22" fmla="*/ 360905 h 1909516"/>
              <a:gd name="connsiteX23" fmla="*/ 1828589 w 1835384"/>
              <a:gd name="connsiteY23" fmla="*/ 707841 h 1909516"/>
              <a:gd name="connsiteX24" fmla="*/ 1830704 w 1835384"/>
              <a:gd name="connsiteY24" fmla="*/ 1007767 h 1909516"/>
              <a:gd name="connsiteX25" fmla="*/ 1831652 w 1835384"/>
              <a:gd name="connsiteY25" fmla="*/ 1147666 h 1909516"/>
              <a:gd name="connsiteX26" fmla="*/ 1831702 w 1835384"/>
              <a:gd name="connsiteY26" fmla="*/ 1155189 h 1909516"/>
              <a:gd name="connsiteX27" fmla="*/ 1832603 w 1835384"/>
              <a:gd name="connsiteY27" fmla="*/ 1292051 h 1909516"/>
              <a:gd name="connsiteX28" fmla="*/ 1832782 w 1835384"/>
              <a:gd name="connsiteY28" fmla="*/ 1319589 h 1909516"/>
              <a:gd name="connsiteX29" fmla="*/ 1833314 w 1835384"/>
              <a:gd name="connsiteY29" fmla="*/ 1403581 h 1909516"/>
              <a:gd name="connsiteX30" fmla="*/ 1834650 w 1835384"/>
              <a:gd name="connsiteY30" fmla="*/ 1621415 h 1909516"/>
              <a:gd name="connsiteX31" fmla="*/ 1834748 w 1835384"/>
              <a:gd name="connsiteY31" fmla="*/ 1637659 h 1909516"/>
              <a:gd name="connsiteX32" fmla="*/ 1835384 w 1835384"/>
              <a:gd name="connsiteY32" fmla="*/ 1749920 h 19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35384" h="1909516">
                <a:moveTo>
                  <a:pt x="1453959" y="1909516"/>
                </a:moveTo>
                <a:lnTo>
                  <a:pt x="753889" y="1821178"/>
                </a:lnTo>
                <a:lnTo>
                  <a:pt x="221665" y="1383360"/>
                </a:lnTo>
                <a:lnTo>
                  <a:pt x="0" y="713460"/>
                </a:lnTo>
                <a:lnTo>
                  <a:pt x="146298" y="0"/>
                </a:lnTo>
                <a:lnTo>
                  <a:pt x="756576" y="8352"/>
                </a:lnTo>
                <a:lnTo>
                  <a:pt x="807956" y="9055"/>
                </a:lnTo>
                <a:lnTo>
                  <a:pt x="1384960" y="9056"/>
                </a:lnTo>
                <a:lnTo>
                  <a:pt x="1469047" y="14854"/>
                </a:lnTo>
                <a:lnTo>
                  <a:pt x="1475315" y="14192"/>
                </a:lnTo>
                <a:lnTo>
                  <a:pt x="1480851" y="13608"/>
                </a:lnTo>
                <a:cubicBezTo>
                  <a:pt x="1483441" y="12664"/>
                  <a:pt x="1485208" y="11441"/>
                  <a:pt x="1487714" y="10686"/>
                </a:cubicBezTo>
                <a:lnTo>
                  <a:pt x="1489614" y="10667"/>
                </a:lnTo>
                <a:lnTo>
                  <a:pt x="1499017" y="10574"/>
                </a:lnTo>
                <a:cubicBezTo>
                  <a:pt x="1504567" y="11503"/>
                  <a:pt x="1512420" y="13647"/>
                  <a:pt x="1524139" y="17755"/>
                </a:cubicBezTo>
                <a:cubicBezTo>
                  <a:pt x="1571014" y="34184"/>
                  <a:pt x="1698110" y="86860"/>
                  <a:pt x="1750301" y="113439"/>
                </a:cubicBezTo>
                <a:cubicBezTo>
                  <a:pt x="1756101" y="139293"/>
                  <a:pt x="1771927" y="167321"/>
                  <a:pt x="1787815" y="192995"/>
                </a:cubicBezTo>
                <a:lnTo>
                  <a:pt x="1798601" y="210237"/>
                </a:lnTo>
                <a:lnTo>
                  <a:pt x="1797575" y="214922"/>
                </a:lnTo>
                <a:cubicBezTo>
                  <a:pt x="1801200" y="248025"/>
                  <a:pt x="1781628" y="252133"/>
                  <a:pt x="1787428" y="274362"/>
                </a:cubicBezTo>
                <a:cubicBezTo>
                  <a:pt x="1790326" y="285478"/>
                  <a:pt x="1799447" y="299432"/>
                  <a:pt x="1808902" y="312872"/>
                </a:cubicBezTo>
                <a:lnTo>
                  <a:pt x="1825736" y="338288"/>
                </a:lnTo>
                <a:lnTo>
                  <a:pt x="1828143" y="360905"/>
                </a:lnTo>
                <a:cubicBezTo>
                  <a:pt x="1837496" y="456802"/>
                  <a:pt x="1826474" y="423688"/>
                  <a:pt x="1828589" y="707841"/>
                </a:cubicBezTo>
                <a:cubicBezTo>
                  <a:pt x="1828589" y="707841"/>
                  <a:pt x="1829485" y="830307"/>
                  <a:pt x="1830704" y="1007767"/>
                </a:cubicBezTo>
                <a:lnTo>
                  <a:pt x="1831652" y="1147666"/>
                </a:lnTo>
                <a:lnTo>
                  <a:pt x="1831702" y="1155189"/>
                </a:lnTo>
                <a:lnTo>
                  <a:pt x="1832603" y="1292051"/>
                </a:lnTo>
                <a:lnTo>
                  <a:pt x="1832782" y="1319589"/>
                </a:lnTo>
                <a:lnTo>
                  <a:pt x="1833314" y="1403581"/>
                </a:lnTo>
                <a:lnTo>
                  <a:pt x="1834650" y="1621415"/>
                </a:lnTo>
                <a:lnTo>
                  <a:pt x="1834748" y="1637659"/>
                </a:lnTo>
                <a:lnTo>
                  <a:pt x="1835384" y="1749920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3B95185-92F3-4263-90F5-CBA768A541C9}"/>
              </a:ext>
            </a:extLst>
          </p:cNvPr>
          <p:cNvSpPr/>
          <p:nvPr/>
        </p:nvSpPr>
        <p:spPr>
          <a:xfrm>
            <a:off x="7873112" y="5366625"/>
            <a:ext cx="675165" cy="881773"/>
          </a:xfrm>
          <a:custGeom>
            <a:avLst/>
            <a:gdLst>
              <a:gd name="connsiteX0" fmla="*/ 184559 w 1491491"/>
              <a:gd name="connsiteY0" fmla="*/ 1947903 h 1947903"/>
              <a:gd name="connsiteX1" fmla="*/ 0 w 1491491"/>
              <a:gd name="connsiteY1" fmla="*/ 1924614 h 1947903"/>
              <a:gd name="connsiteX2" fmla="*/ 175 w 1491491"/>
              <a:gd name="connsiteY2" fmla="*/ 1886982 h 1947903"/>
              <a:gd name="connsiteX3" fmla="*/ 249 w 1491491"/>
              <a:gd name="connsiteY3" fmla="*/ 1872868 h 1947903"/>
              <a:gd name="connsiteX4" fmla="*/ 1051 w 1491491"/>
              <a:gd name="connsiteY4" fmla="*/ 1722994 h 1947903"/>
              <a:gd name="connsiteX5" fmla="*/ 1359 w 1491491"/>
              <a:gd name="connsiteY5" fmla="*/ 1668775 h 1947903"/>
              <a:gd name="connsiteX6" fmla="*/ 1822 w 1491491"/>
              <a:gd name="connsiteY6" fmla="*/ 1590556 h 1947903"/>
              <a:gd name="connsiteX7" fmla="*/ 2998 w 1491491"/>
              <a:gd name="connsiteY7" fmla="*/ 1398625 h 1947903"/>
              <a:gd name="connsiteX8" fmla="*/ 3421 w 1491491"/>
              <a:gd name="connsiteY8" fmla="*/ 1331554 h 1947903"/>
              <a:gd name="connsiteX9" fmla="*/ 3837 w 1491491"/>
              <a:gd name="connsiteY9" fmla="*/ 1267341 h 1947903"/>
              <a:gd name="connsiteX10" fmla="*/ 4594 w 1491491"/>
              <a:gd name="connsiteY10" fmla="*/ 1152674 h 1947903"/>
              <a:gd name="connsiteX11" fmla="*/ 4839 w 1491491"/>
              <a:gd name="connsiteY11" fmla="*/ 1115959 h 1947903"/>
              <a:gd name="connsiteX12" fmla="*/ 7718 w 1491491"/>
              <a:gd name="connsiteY12" fmla="*/ 703499 h 1947903"/>
              <a:gd name="connsiteX13" fmla="*/ 8164 w 1491491"/>
              <a:gd name="connsiteY13" fmla="*/ 356562 h 1947903"/>
              <a:gd name="connsiteX14" fmla="*/ 10572 w 1491491"/>
              <a:gd name="connsiteY14" fmla="*/ 333943 h 1947903"/>
              <a:gd name="connsiteX15" fmla="*/ 27406 w 1491491"/>
              <a:gd name="connsiteY15" fmla="*/ 308529 h 1947903"/>
              <a:gd name="connsiteX16" fmla="*/ 48881 w 1491491"/>
              <a:gd name="connsiteY16" fmla="*/ 270019 h 1947903"/>
              <a:gd name="connsiteX17" fmla="*/ 38732 w 1491491"/>
              <a:gd name="connsiteY17" fmla="*/ 210578 h 1947903"/>
              <a:gd name="connsiteX18" fmla="*/ 37706 w 1491491"/>
              <a:gd name="connsiteY18" fmla="*/ 205895 h 1947903"/>
              <a:gd name="connsiteX19" fmla="*/ 48493 w 1491491"/>
              <a:gd name="connsiteY19" fmla="*/ 188651 h 1947903"/>
              <a:gd name="connsiteX20" fmla="*/ 86005 w 1491491"/>
              <a:gd name="connsiteY20" fmla="*/ 109095 h 1947903"/>
              <a:gd name="connsiteX21" fmla="*/ 264395 w 1491491"/>
              <a:gd name="connsiteY21" fmla="*/ 31556 h 1947903"/>
              <a:gd name="connsiteX22" fmla="*/ 283528 w 1491491"/>
              <a:gd name="connsiteY22" fmla="*/ 24289 h 1947903"/>
              <a:gd name="connsiteX23" fmla="*/ 312168 w 1491491"/>
              <a:gd name="connsiteY23" fmla="*/ 13412 h 1947903"/>
              <a:gd name="connsiteX24" fmla="*/ 334340 w 1491491"/>
              <a:gd name="connsiteY24" fmla="*/ 7074 h 1947903"/>
              <a:gd name="connsiteX25" fmla="*/ 337289 w 1491491"/>
              <a:gd name="connsiteY25" fmla="*/ 6231 h 1947903"/>
              <a:gd name="connsiteX26" fmla="*/ 348593 w 1491491"/>
              <a:gd name="connsiteY26" fmla="*/ 6344 h 1947903"/>
              <a:gd name="connsiteX27" fmla="*/ 367258 w 1491491"/>
              <a:gd name="connsiteY27" fmla="*/ 10511 h 1947903"/>
              <a:gd name="connsiteX28" fmla="*/ 451345 w 1491491"/>
              <a:gd name="connsiteY28" fmla="*/ 4713 h 1947903"/>
              <a:gd name="connsiteX29" fmla="*/ 1028350 w 1491491"/>
              <a:gd name="connsiteY29" fmla="*/ 4713 h 1947903"/>
              <a:gd name="connsiteX30" fmla="*/ 1351278 w 1491491"/>
              <a:gd name="connsiteY30" fmla="*/ 293 h 1947903"/>
              <a:gd name="connsiteX31" fmla="*/ 1372648 w 1491491"/>
              <a:gd name="connsiteY31" fmla="*/ 0 h 1947903"/>
              <a:gd name="connsiteX32" fmla="*/ 1491491 w 1491491"/>
              <a:gd name="connsiteY32" fmla="*/ 359159 h 1947903"/>
              <a:gd name="connsiteX33" fmla="*/ 1343339 w 1491491"/>
              <a:gd name="connsiteY33" fmla="*/ 1081660 h 1947903"/>
              <a:gd name="connsiteX34" fmla="*/ 864935 w 1491491"/>
              <a:gd name="connsiteY34" fmla="*/ 1663221 h 194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91491" h="1947903">
                <a:moveTo>
                  <a:pt x="184559" y="1947903"/>
                </a:moveTo>
                <a:lnTo>
                  <a:pt x="0" y="1924614"/>
                </a:lnTo>
                <a:lnTo>
                  <a:pt x="175" y="1886982"/>
                </a:lnTo>
                <a:lnTo>
                  <a:pt x="249" y="1872868"/>
                </a:lnTo>
                <a:lnTo>
                  <a:pt x="1051" y="1722994"/>
                </a:lnTo>
                <a:lnTo>
                  <a:pt x="1359" y="1668775"/>
                </a:lnTo>
                <a:lnTo>
                  <a:pt x="1822" y="1590556"/>
                </a:lnTo>
                <a:lnTo>
                  <a:pt x="2998" y="1398625"/>
                </a:lnTo>
                <a:lnTo>
                  <a:pt x="3421" y="1331554"/>
                </a:lnTo>
                <a:lnTo>
                  <a:pt x="3837" y="1267341"/>
                </a:lnTo>
                <a:lnTo>
                  <a:pt x="4594" y="1152674"/>
                </a:lnTo>
                <a:lnTo>
                  <a:pt x="4839" y="1115959"/>
                </a:lnTo>
                <a:cubicBezTo>
                  <a:pt x="6427" y="879849"/>
                  <a:pt x="7718" y="703499"/>
                  <a:pt x="7718" y="703499"/>
                </a:cubicBezTo>
                <a:cubicBezTo>
                  <a:pt x="9832" y="419346"/>
                  <a:pt x="-1188" y="452459"/>
                  <a:pt x="8164" y="356562"/>
                </a:cubicBezTo>
                <a:lnTo>
                  <a:pt x="10572" y="333943"/>
                </a:lnTo>
                <a:lnTo>
                  <a:pt x="27406" y="308529"/>
                </a:lnTo>
                <a:cubicBezTo>
                  <a:pt x="36859" y="295089"/>
                  <a:pt x="45981" y="281134"/>
                  <a:pt x="48881" y="270019"/>
                </a:cubicBezTo>
                <a:cubicBezTo>
                  <a:pt x="54679" y="247789"/>
                  <a:pt x="35107" y="243682"/>
                  <a:pt x="38732" y="210578"/>
                </a:cubicBezTo>
                <a:lnTo>
                  <a:pt x="37706" y="205895"/>
                </a:lnTo>
                <a:lnTo>
                  <a:pt x="48493" y="188651"/>
                </a:lnTo>
                <a:cubicBezTo>
                  <a:pt x="64380" y="162978"/>
                  <a:pt x="80207" y="134950"/>
                  <a:pt x="86005" y="109095"/>
                </a:cubicBezTo>
                <a:cubicBezTo>
                  <a:pt x="125149" y="89161"/>
                  <a:pt x="206426" y="54548"/>
                  <a:pt x="264395" y="31556"/>
                </a:cubicBezTo>
                <a:lnTo>
                  <a:pt x="283528" y="24289"/>
                </a:lnTo>
                <a:lnTo>
                  <a:pt x="312168" y="13412"/>
                </a:lnTo>
                <a:lnTo>
                  <a:pt x="334340" y="7074"/>
                </a:lnTo>
                <a:lnTo>
                  <a:pt x="337289" y="6231"/>
                </a:lnTo>
                <a:lnTo>
                  <a:pt x="348593" y="6344"/>
                </a:lnTo>
                <a:cubicBezTo>
                  <a:pt x="353606" y="7853"/>
                  <a:pt x="355660" y="11236"/>
                  <a:pt x="367258" y="10511"/>
                </a:cubicBezTo>
                <a:lnTo>
                  <a:pt x="451345" y="4713"/>
                </a:lnTo>
                <a:lnTo>
                  <a:pt x="1028350" y="4713"/>
                </a:lnTo>
                <a:lnTo>
                  <a:pt x="1351278" y="293"/>
                </a:lnTo>
                <a:lnTo>
                  <a:pt x="1372648" y="0"/>
                </a:lnTo>
                <a:lnTo>
                  <a:pt x="1491491" y="359159"/>
                </a:lnTo>
                <a:lnTo>
                  <a:pt x="1343339" y="1081660"/>
                </a:lnTo>
                <a:lnTo>
                  <a:pt x="864935" y="1663221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5177CD1-21FC-4D2D-ACE5-96CF14051A38}"/>
              </a:ext>
            </a:extLst>
          </p:cNvPr>
          <p:cNvSpPr/>
          <p:nvPr/>
        </p:nvSpPr>
        <p:spPr>
          <a:xfrm>
            <a:off x="8043453" y="5366625"/>
            <a:ext cx="745483" cy="881772"/>
          </a:xfrm>
          <a:custGeom>
            <a:avLst/>
            <a:gdLst>
              <a:gd name="connsiteX0" fmla="*/ 1079347 w 1665432"/>
              <a:gd name="connsiteY0" fmla="*/ 1969906 h 1969906"/>
              <a:gd name="connsiteX1" fmla="*/ 1000141 w 1665432"/>
              <a:gd name="connsiteY1" fmla="*/ 1966691 h 1969906"/>
              <a:gd name="connsiteX2" fmla="*/ 899450 w 1665432"/>
              <a:gd name="connsiteY2" fmla="*/ 1961572 h 1969906"/>
              <a:gd name="connsiteX3" fmla="*/ 874047 w 1665432"/>
              <a:gd name="connsiteY3" fmla="*/ 1960879 h 1969906"/>
              <a:gd name="connsiteX4" fmla="*/ 850200 w 1665432"/>
              <a:gd name="connsiteY4" fmla="*/ 1950033 h 1969906"/>
              <a:gd name="connsiteX5" fmla="*/ 838168 w 1665432"/>
              <a:gd name="connsiteY5" fmla="*/ 1944560 h 1969906"/>
              <a:gd name="connsiteX6" fmla="*/ 798515 w 1665432"/>
              <a:gd name="connsiteY6" fmla="*/ 1927933 h 1969906"/>
              <a:gd name="connsiteX7" fmla="*/ 754605 w 1665432"/>
              <a:gd name="connsiteY7" fmla="*/ 1909519 h 1969906"/>
              <a:gd name="connsiteX8" fmla="*/ 660186 w 1665432"/>
              <a:gd name="connsiteY8" fmla="*/ 1874223 h 1969906"/>
              <a:gd name="connsiteX9" fmla="*/ 561601 w 1665432"/>
              <a:gd name="connsiteY9" fmla="*/ 1958310 h 1969906"/>
              <a:gd name="connsiteX10" fmla="*/ 559523 w 1665432"/>
              <a:gd name="connsiteY10" fmla="*/ 1959039 h 1969906"/>
              <a:gd name="connsiteX11" fmla="*/ 552550 w 1665432"/>
              <a:gd name="connsiteY11" fmla="*/ 1959261 h 1969906"/>
              <a:gd name="connsiteX12" fmla="*/ 525621 w 1665432"/>
              <a:gd name="connsiteY12" fmla="*/ 1960784 h 1969906"/>
              <a:gd name="connsiteX13" fmla="*/ 515209 w 1665432"/>
              <a:gd name="connsiteY13" fmla="*/ 1958310 h 1969906"/>
              <a:gd name="connsiteX14" fmla="*/ 508721 w 1665432"/>
              <a:gd name="connsiteY14" fmla="*/ 1961739 h 1969906"/>
              <a:gd name="connsiteX15" fmla="*/ 474309 w 1665432"/>
              <a:gd name="connsiteY15" fmla="*/ 1963685 h 1969906"/>
              <a:gd name="connsiteX16" fmla="*/ 468558 w 1665432"/>
              <a:gd name="connsiteY16" fmla="*/ 1955946 h 1969906"/>
              <a:gd name="connsiteX17" fmla="*/ 456630 w 1665432"/>
              <a:gd name="connsiteY17" fmla="*/ 1939894 h 1969906"/>
              <a:gd name="connsiteX18" fmla="*/ 388791 w 1665432"/>
              <a:gd name="connsiteY18" fmla="*/ 1843877 h 1969906"/>
              <a:gd name="connsiteX19" fmla="*/ 373529 w 1665432"/>
              <a:gd name="connsiteY19" fmla="*/ 1823286 h 1969906"/>
              <a:gd name="connsiteX20" fmla="*/ 351488 w 1665432"/>
              <a:gd name="connsiteY20" fmla="*/ 1793547 h 1969906"/>
              <a:gd name="connsiteX21" fmla="*/ 315143 w 1665432"/>
              <a:gd name="connsiteY21" fmla="*/ 1749543 h 1969906"/>
              <a:gd name="connsiteX22" fmla="*/ 211303 w 1665432"/>
              <a:gd name="connsiteY22" fmla="*/ 1650597 h 1969906"/>
              <a:gd name="connsiteX23" fmla="*/ 189652 w 1665432"/>
              <a:gd name="connsiteY23" fmla="*/ 1632048 h 1969906"/>
              <a:gd name="connsiteX24" fmla="*/ 159588 w 1665432"/>
              <a:gd name="connsiteY24" fmla="*/ 1606290 h 1969906"/>
              <a:gd name="connsiteX25" fmla="*/ 115075 w 1665432"/>
              <a:gd name="connsiteY25" fmla="*/ 1566874 h 1969906"/>
              <a:gd name="connsiteX26" fmla="*/ 76465 w 1665432"/>
              <a:gd name="connsiteY26" fmla="*/ 1531426 h 1969906"/>
              <a:gd name="connsiteX27" fmla="*/ 42042 w 1665432"/>
              <a:gd name="connsiteY27" fmla="*/ 1499822 h 1969906"/>
              <a:gd name="connsiteX28" fmla="*/ 15788 w 1665432"/>
              <a:gd name="connsiteY28" fmla="*/ 1474179 h 1969906"/>
              <a:gd name="connsiteX29" fmla="*/ 1993 w 1665432"/>
              <a:gd name="connsiteY29" fmla="*/ 1456691 h 1969906"/>
              <a:gd name="connsiteX30" fmla="*/ 0 w 1665432"/>
              <a:gd name="connsiteY30" fmla="*/ 1434039 h 1969906"/>
              <a:gd name="connsiteX31" fmla="*/ 4893 w 1665432"/>
              <a:gd name="connsiteY31" fmla="*/ 1413199 h 1969906"/>
              <a:gd name="connsiteX32" fmla="*/ 4909 w 1665432"/>
              <a:gd name="connsiteY32" fmla="*/ 1352915 h 1969906"/>
              <a:gd name="connsiteX33" fmla="*/ 4947 w 1665432"/>
              <a:gd name="connsiteY33" fmla="*/ 1332591 h 1969906"/>
              <a:gd name="connsiteX34" fmla="*/ 5095 w 1665432"/>
              <a:gd name="connsiteY34" fmla="*/ 1274275 h 1969906"/>
              <a:gd name="connsiteX35" fmla="*/ 5166 w 1665432"/>
              <a:gd name="connsiteY35" fmla="*/ 1251090 h 1969906"/>
              <a:gd name="connsiteX36" fmla="*/ 5516 w 1665432"/>
              <a:gd name="connsiteY36" fmla="*/ 1159680 h 1969906"/>
              <a:gd name="connsiteX37" fmla="*/ 5523 w 1665432"/>
              <a:gd name="connsiteY37" fmla="*/ 1158195 h 1969906"/>
              <a:gd name="connsiteX38" fmla="*/ 6269 w 1665432"/>
              <a:gd name="connsiteY38" fmla="*/ 1003195 h 1969906"/>
              <a:gd name="connsiteX39" fmla="*/ 6493 w 1665432"/>
              <a:gd name="connsiteY39" fmla="*/ 960548 h 1969906"/>
              <a:gd name="connsiteX40" fmla="*/ 7413 w 1665432"/>
              <a:gd name="connsiteY40" fmla="*/ 795259 h 1969906"/>
              <a:gd name="connsiteX41" fmla="*/ 7433 w 1665432"/>
              <a:gd name="connsiteY41" fmla="*/ 791768 h 1969906"/>
              <a:gd name="connsiteX42" fmla="*/ 8929 w 1665432"/>
              <a:gd name="connsiteY42" fmla="*/ 547561 h 1969906"/>
              <a:gd name="connsiteX43" fmla="*/ 9825 w 1665432"/>
              <a:gd name="connsiteY43" fmla="*/ 407994 h 1969906"/>
              <a:gd name="connsiteX44" fmla="*/ 9897 w 1665432"/>
              <a:gd name="connsiteY44" fmla="*/ 396908 h 1969906"/>
              <a:gd name="connsiteX45" fmla="*/ 10006 w 1665432"/>
              <a:gd name="connsiteY45" fmla="*/ 380525 h 1969906"/>
              <a:gd name="connsiteX46" fmla="*/ 10942 w 1665432"/>
              <a:gd name="connsiteY46" fmla="*/ 240465 h 1969906"/>
              <a:gd name="connsiteX47" fmla="*/ 11463 w 1665432"/>
              <a:gd name="connsiteY47" fmla="*/ 163853 h 1969906"/>
              <a:gd name="connsiteX48" fmla="*/ 11485 w 1665432"/>
              <a:gd name="connsiteY48" fmla="*/ 160583 h 1969906"/>
              <a:gd name="connsiteX49" fmla="*/ 12164 w 1665432"/>
              <a:gd name="connsiteY49" fmla="*/ 62540 h 1969906"/>
              <a:gd name="connsiteX50" fmla="*/ 12195 w 1665432"/>
              <a:gd name="connsiteY50" fmla="*/ 58221 h 1969906"/>
              <a:gd name="connsiteX51" fmla="*/ 135919 w 1665432"/>
              <a:gd name="connsiteY51" fmla="*/ 0 h 1969906"/>
              <a:gd name="connsiteX52" fmla="*/ 901292 w 1665432"/>
              <a:gd name="connsiteY52" fmla="*/ 57768 h 1969906"/>
              <a:gd name="connsiteX53" fmla="*/ 1461172 w 1665432"/>
              <a:gd name="connsiteY53" fmla="*/ 518337 h 1969906"/>
              <a:gd name="connsiteX54" fmla="*/ 1665432 w 1665432"/>
              <a:gd name="connsiteY54" fmla="*/ 1258209 h 1969906"/>
              <a:gd name="connsiteX55" fmla="*/ 1490182 w 1665432"/>
              <a:gd name="connsiteY55" fmla="*/ 1956794 h 1969906"/>
              <a:gd name="connsiteX56" fmla="*/ 1390868 w 1665432"/>
              <a:gd name="connsiteY56" fmla="*/ 1955410 h 1969906"/>
              <a:gd name="connsiteX57" fmla="*/ 1139333 w 1665432"/>
              <a:gd name="connsiteY57" fmla="*/ 1966646 h 19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65432" h="1969906">
                <a:moveTo>
                  <a:pt x="1079347" y="1969906"/>
                </a:moveTo>
                <a:lnTo>
                  <a:pt x="1000141" y="1966691"/>
                </a:lnTo>
                <a:cubicBezTo>
                  <a:pt x="969598" y="1965166"/>
                  <a:pt x="935483" y="1963323"/>
                  <a:pt x="899450" y="1961572"/>
                </a:cubicBezTo>
                <a:lnTo>
                  <a:pt x="874047" y="1960879"/>
                </a:lnTo>
                <a:lnTo>
                  <a:pt x="850200" y="1950033"/>
                </a:lnTo>
                <a:lnTo>
                  <a:pt x="838168" y="1944560"/>
                </a:lnTo>
                <a:lnTo>
                  <a:pt x="798515" y="1927933"/>
                </a:lnTo>
                <a:lnTo>
                  <a:pt x="754605" y="1909519"/>
                </a:lnTo>
                <a:cubicBezTo>
                  <a:pt x="727056" y="1898688"/>
                  <a:pt x="697698" y="1887815"/>
                  <a:pt x="660186" y="1874223"/>
                </a:cubicBezTo>
                <a:cubicBezTo>
                  <a:pt x="610894" y="1897421"/>
                  <a:pt x="585765" y="1944295"/>
                  <a:pt x="561601" y="1958310"/>
                </a:cubicBezTo>
                <a:lnTo>
                  <a:pt x="559523" y="1959039"/>
                </a:lnTo>
                <a:lnTo>
                  <a:pt x="552550" y="1959261"/>
                </a:lnTo>
                <a:lnTo>
                  <a:pt x="525621" y="1960784"/>
                </a:lnTo>
                <a:lnTo>
                  <a:pt x="515209" y="1958310"/>
                </a:lnTo>
                <a:lnTo>
                  <a:pt x="508721" y="1961739"/>
                </a:lnTo>
                <a:lnTo>
                  <a:pt x="474309" y="1963685"/>
                </a:lnTo>
                <a:lnTo>
                  <a:pt x="468558" y="1955946"/>
                </a:lnTo>
                <a:lnTo>
                  <a:pt x="456630" y="1939894"/>
                </a:lnTo>
                <a:cubicBezTo>
                  <a:pt x="437126" y="1912858"/>
                  <a:pt x="413443" y="1878227"/>
                  <a:pt x="388791" y="1843877"/>
                </a:cubicBezTo>
                <a:lnTo>
                  <a:pt x="373529" y="1823286"/>
                </a:lnTo>
                <a:lnTo>
                  <a:pt x="351488" y="1793547"/>
                </a:lnTo>
                <a:cubicBezTo>
                  <a:pt x="339080" y="1777496"/>
                  <a:pt x="326831" y="1762500"/>
                  <a:pt x="315143" y="1749543"/>
                </a:cubicBezTo>
                <a:cubicBezTo>
                  <a:pt x="283972" y="1714991"/>
                  <a:pt x="247003" y="1681526"/>
                  <a:pt x="211303" y="1650597"/>
                </a:cubicBezTo>
                <a:lnTo>
                  <a:pt x="189652" y="1632048"/>
                </a:lnTo>
                <a:lnTo>
                  <a:pt x="159588" y="1606290"/>
                </a:lnTo>
                <a:cubicBezTo>
                  <a:pt x="143255" y="1592275"/>
                  <a:pt x="128123" y="1579076"/>
                  <a:pt x="115075" y="1566874"/>
                </a:cubicBezTo>
                <a:lnTo>
                  <a:pt x="76465" y="1531426"/>
                </a:lnTo>
                <a:lnTo>
                  <a:pt x="42042" y="1499822"/>
                </a:lnTo>
                <a:cubicBezTo>
                  <a:pt x="31683" y="1490157"/>
                  <a:pt x="22697" y="1481488"/>
                  <a:pt x="15788" y="1474179"/>
                </a:cubicBezTo>
                <a:lnTo>
                  <a:pt x="1993" y="1456691"/>
                </a:lnTo>
                <a:lnTo>
                  <a:pt x="0" y="1434039"/>
                </a:lnTo>
                <a:cubicBezTo>
                  <a:pt x="1631" y="1427093"/>
                  <a:pt x="4410" y="1420448"/>
                  <a:pt x="4893" y="1413199"/>
                </a:cubicBezTo>
                <a:lnTo>
                  <a:pt x="4909" y="1352915"/>
                </a:lnTo>
                <a:lnTo>
                  <a:pt x="4947" y="1332591"/>
                </a:lnTo>
                <a:lnTo>
                  <a:pt x="5095" y="1274275"/>
                </a:lnTo>
                <a:lnTo>
                  <a:pt x="5166" y="1251090"/>
                </a:lnTo>
                <a:lnTo>
                  <a:pt x="5516" y="1159680"/>
                </a:lnTo>
                <a:lnTo>
                  <a:pt x="5523" y="1158195"/>
                </a:lnTo>
                <a:lnTo>
                  <a:pt x="6269" y="1003195"/>
                </a:lnTo>
                <a:lnTo>
                  <a:pt x="6493" y="960548"/>
                </a:lnTo>
                <a:lnTo>
                  <a:pt x="7413" y="795259"/>
                </a:lnTo>
                <a:lnTo>
                  <a:pt x="7433" y="791768"/>
                </a:lnTo>
                <a:lnTo>
                  <a:pt x="8929" y="547561"/>
                </a:lnTo>
                <a:lnTo>
                  <a:pt x="9825" y="407994"/>
                </a:lnTo>
                <a:lnTo>
                  <a:pt x="9897" y="396908"/>
                </a:lnTo>
                <a:lnTo>
                  <a:pt x="10006" y="380525"/>
                </a:lnTo>
                <a:lnTo>
                  <a:pt x="10942" y="240465"/>
                </a:lnTo>
                <a:lnTo>
                  <a:pt x="11463" y="163853"/>
                </a:lnTo>
                <a:lnTo>
                  <a:pt x="11485" y="160583"/>
                </a:lnTo>
                <a:lnTo>
                  <a:pt x="12164" y="62540"/>
                </a:lnTo>
                <a:lnTo>
                  <a:pt x="12195" y="58221"/>
                </a:lnTo>
                <a:lnTo>
                  <a:pt x="135919" y="0"/>
                </a:lnTo>
                <a:lnTo>
                  <a:pt x="901292" y="57768"/>
                </a:lnTo>
                <a:lnTo>
                  <a:pt x="1461172" y="518337"/>
                </a:lnTo>
                <a:lnTo>
                  <a:pt x="1665432" y="1258209"/>
                </a:lnTo>
                <a:lnTo>
                  <a:pt x="1490182" y="1956794"/>
                </a:lnTo>
                <a:lnTo>
                  <a:pt x="1390868" y="1955410"/>
                </a:lnTo>
                <a:cubicBezTo>
                  <a:pt x="1316688" y="1955894"/>
                  <a:pt x="1226440" y="1961451"/>
                  <a:pt x="1139333" y="1966646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F1D89612-29CD-489D-A638-DA876F4326B1}"/>
              </a:ext>
            </a:extLst>
          </p:cNvPr>
          <p:cNvSpPr/>
          <p:nvPr/>
        </p:nvSpPr>
        <p:spPr>
          <a:xfrm>
            <a:off x="9061019" y="5366625"/>
            <a:ext cx="1119371" cy="881772"/>
          </a:xfrm>
          <a:custGeom>
            <a:avLst/>
            <a:gdLst>
              <a:gd name="connsiteX0" fmla="*/ 1611729 w 2751774"/>
              <a:gd name="connsiteY0" fmla="*/ 2167678 h 2167678"/>
              <a:gd name="connsiteX1" fmla="*/ 1573634 w 2751774"/>
              <a:gd name="connsiteY1" fmla="*/ 2163510 h 2167678"/>
              <a:gd name="connsiteX2" fmla="*/ 1457653 w 2751774"/>
              <a:gd name="connsiteY2" fmla="*/ 2166410 h 2167678"/>
              <a:gd name="connsiteX3" fmla="*/ 1051718 w 2751774"/>
              <a:gd name="connsiteY3" fmla="*/ 2151912 h 2167678"/>
              <a:gd name="connsiteX4" fmla="*/ 800184 w 2751774"/>
              <a:gd name="connsiteY4" fmla="*/ 2163148 h 2167678"/>
              <a:gd name="connsiteX5" fmla="*/ 740198 w 2751774"/>
              <a:gd name="connsiteY5" fmla="*/ 2166408 h 2167678"/>
              <a:gd name="connsiteX6" fmla="*/ 660992 w 2751774"/>
              <a:gd name="connsiteY6" fmla="*/ 2163194 h 2167678"/>
              <a:gd name="connsiteX7" fmla="*/ 560301 w 2751774"/>
              <a:gd name="connsiteY7" fmla="*/ 2158075 h 2167678"/>
              <a:gd name="connsiteX8" fmla="*/ 534898 w 2751774"/>
              <a:gd name="connsiteY8" fmla="*/ 2157382 h 2167678"/>
              <a:gd name="connsiteX9" fmla="*/ 499019 w 2751774"/>
              <a:gd name="connsiteY9" fmla="*/ 2141063 h 2167678"/>
              <a:gd name="connsiteX10" fmla="*/ 321037 w 2751774"/>
              <a:gd name="connsiteY10" fmla="*/ 2070725 h 2167678"/>
              <a:gd name="connsiteX11" fmla="*/ 262321 w 2751774"/>
              <a:gd name="connsiteY11" fmla="*/ 2116213 h 2167678"/>
              <a:gd name="connsiteX12" fmla="*/ 250394 w 2751774"/>
              <a:gd name="connsiteY12" fmla="*/ 2129045 h 2167678"/>
              <a:gd name="connsiteX13" fmla="*/ 0 w 2751774"/>
              <a:gd name="connsiteY13" fmla="*/ 1485815 h 2167678"/>
              <a:gd name="connsiteX14" fmla="*/ 107485 w 2751774"/>
              <a:gd name="connsiteY14" fmla="*/ 784565 h 2167678"/>
              <a:gd name="connsiteX15" fmla="*/ 554895 w 2751774"/>
              <a:gd name="connsiteY15" fmla="*/ 240681 h 2167678"/>
              <a:gd name="connsiteX16" fmla="*/ 1222261 w 2751774"/>
              <a:gd name="connsiteY16" fmla="*/ 0 h 2167678"/>
              <a:gd name="connsiteX17" fmla="*/ 1930782 w 2751774"/>
              <a:gd name="connsiteY17" fmla="*/ 126878 h 2167678"/>
              <a:gd name="connsiteX18" fmla="*/ 2490662 w 2751774"/>
              <a:gd name="connsiteY18" fmla="*/ 587447 h 2167678"/>
              <a:gd name="connsiteX19" fmla="*/ 2751774 w 2751774"/>
              <a:gd name="connsiteY19" fmla="*/ 1258209 h 2167678"/>
              <a:gd name="connsiteX20" fmla="*/ 2644289 w 2751774"/>
              <a:gd name="connsiteY20" fmla="*/ 1959459 h 2167678"/>
              <a:gd name="connsiteX21" fmla="*/ 2474442 w 2751774"/>
              <a:gd name="connsiteY21" fmla="*/ 2165929 h 2167678"/>
              <a:gd name="connsiteX22" fmla="*/ 2423273 w 2751774"/>
              <a:gd name="connsiteY22" fmla="*/ 2163148 h 2167678"/>
              <a:gd name="connsiteX23" fmla="*/ 2171739 w 2751774"/>
              <a:gd name="connsiteY23" fmla="*/ 2151913 h 2167678"/>
              <a:gd name="connsiteX24" fmla="*/ 1765806 w 2751774"/>
              <a:gd name="connsiteY24" fmla="*/ 2166411 h 2167678"/>
              <a:gd name="connsiteX25" fmla="*/ 1649824 w 2751774"/>
              <a:gd name="connsiteY25" fmla="*/ 2163510 h 216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51774" h="2167678">
                <a:moveTo>
                  <a:pt x="1611729" y="2167678"/>
                </a:moveTo>
                <a:lnTo>
                  <a:pt x="1573634" y="2163510"/>
                </a:lnTo>
                <a:cubicBezTo>
                  <a:pt x="1521925" y="2159644"/>
                  <a:pt x="1544638" y="2168344"/>
                  <a:pt x="1457653" y="2166410"/>
                </a:cubicBezTo>
                <a:cubicBezTo>
                  <a:pt x="1370666" y="2164478"/>
                  <a:pt x="1200077" y="2150947"/>
                  <a:pt x="1051718" y="2151912"/>
                </a:cubicBezTo>
                <a:cubicBezTo>
                  <a:pt x="977539" y="2152396"/>
                  <a:pt x="887291" y="2157953"/>
                  <a:pt x="800184" y="2163148"/>
                </a:cubicBezTo>
                <a:lnTo>
                  <a:pt x="740198" y="2166408"/>
                </a:lnTo>
                <a:lnTo>
                  <a:pt x="660992" y="2163194"/>
                </a:lnTo>
                <a:cubicBezTo>
                  <a:pt x="630449" y="2161668"/>
                  <a:pt x="596334" y="2159826"/>
                  <a:pt x="560301" y="2158075"/>
                </a:cubicBezTo>
                <a:lnTo>
                  <a:pt x="534898" y="2157382"/>
                </a:lnTo>
                <a:lnTo>
                  <a:pt x="499019" y="2141063"/>
                </a:lnTo>
                <a:cubicBezTo>
                  <a:pt x="438468" y="2114218"/>
                  <a:pt x="396062" y="2097910"/>
                  <a:pt x="321037" y="2070725"/>
                </a:cubicBezTo>
                <a:cubicBezTo>
                  <a:pt x="296391" y="2082324"/>
                  <a:pt x="277786" y="2099842"/>
                  <a:pt x="262321" y="2116213"/>
                </a:cubicBezTo>
                <a:lnTo>
                  <a:pt x="250394" y="2129045"/>
                </a:lnTo>
                <a:lnTo>
                  <a:pt x="0" y="1485815"/>
                </a:lnTo>
                <a:lnTo>
                  <a:pt x="107485" y="784565"/>
                </a:lnTo>
                <a:lnTo>
                  <a:pt x="554895" y="240681"/>
                </a:lnTo>
                <a:lnTo>
                  <a:pt x="1222261" y="0"/>
                </a:lnTo>
                <a:lnTo>
                  <a:pt x="1930782" y="126878"/>
                </a:lnTo>
                <a:lnTo>
                  <a:pt x="2490662" y="587447"/>
                </a:lnTo>
                <a:lnTo>
                  <a:pt x="2751774" y="1258209"/>
                </a:lnTo>
                <a:lnTo>
                  <a:pt x="2644289" y="1959459"/>
                </a:lnTo>
                <a:lnTo>
                  <a:pt x="2474442" y="2165929"/>
                </a:lnTo>
                <a:lnTo>
                  <a:pt x="2423273" y="2163148"/>
                </a:lnTo>
                <a:cubicBezTo>
                  <a:pt x="2336166" y="2157953"/>
                  <a:pt x="2245919" y="2152396"/>
                  <a:pt x="2171739" y="2151913"/>
                </a:cubicBezTo>
                <a:cubicBezTo>
                  <a:pt x="2023381" y="2150947"/>
                  <a:pt x="1852791" y="2164477"/>
                  <a:pt x="1765806" y="2166411"/>
                </a:cubicBezTo>
                <a:cubicBezTo>
                  <a:pt x="1678819" y="2168343"/>
                  <a:pt x="1701532" y="2159645"/>
                  <a:pt x="1649824" y="2163510"/>
                </a:cubicBez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7D4220DC-6DD8-4426-A840-B44D6B955B48}"/>
              </a:ext>
            </a:extLst>
          </p:cNvPr>
          <p:cNvSpPr/>
          <p:nvPr/>
        </p:nvSpPr>
        <p:spPr>
          <a:xfrm>
            <a:off x="10358096" y="5366626"/>
            <a:ext cx="934800" cy="881772"/>
          </a:xfrm>
          <a:custGeom>
            <a:avLst/>
            <a:gdLst>
              <a:gd name="connsiteX0" fmla="*/ 972008 w 2052550"/>
              <a:gd name="connsiteY0" fmla="*/ 1936116 h 1936116"/>
              <a:gd name="connsiteX1" fmla="*/ 912022 w 2052550"/>
              <a:gd name="connsiteY1" fmla="*/ 1932856 h 1936116"/>
              <a:gd name="connsiteX2" fmla="*/ 660488 w 2052550"/>
              <a:gd name="connsiteY2" fmla="*/ 1921621 h 1936116"/>
              <a:gd name="connsiteX3" fmla="*/ 434506 w 2052550"/>
              <a:gd name="connsiteY3" fmla="*/ 1927782 h 1936116"/>
              <a:gd name="connsiteX4" fmla="*/ 379259 w 2052550"/>
              <a:gd name="connsiteY4" fmla="*/ 1930591 h 1936116"/>
              <a:gd name="connsiteX5" fmla="*/ 298343 w 2052550"/>
              <a:gd name="connsiteY5" fmla="*/ 1864027 h 1936116"/>
              <a:gd name="connsiteX6" fmla="*/ 0 w 2052550"/>
              <a:gd name="connsiteY6" fmla="*/ 1238526 h 1936116"/>
              <a:gd name="connsiteX7" fmla="*/ 43005 w 2052550"/>
              <a:gd name="connsiteY7" fmla="*/ 615660 h 1936116"/>
              <a:gd name="connsiteX8" fmla="*/ 415951 w 2052550"/>
              <a:gd name="connsiteY8" fmla="*/ 162296 h 1936116"/>
              <a:gd name="connsiteX9" fmla="*/ 1018836 w 2052550"/>
              <a:gd name="connsiteY9" fmla="*/ 0 h 1936116"/>
              <a:gd name="connsiteX10" fmla="*/ 1690126 w 2052550"/>
              <a:gd name="connsiteY10" fmla="*/ 172137 h 1936116"/>
              <a:gd name="connsiteX11" fmla="*/ 2042097 w 2052550"/>
              <a:gd name="connsiteY11" fmla="*/ 461676 h 1936116"/>
              <a:gd name="connsiteX12" fmla="*/ 2042295 w 2052550"/>
              <a:gd name="connsiteY12" fmla="*/ 492334 h 1936116"/>
              <a:gd name="connsiteX13" fmla="*/ 2046464 w 2052550"/>
              <a:gd name="connsiteY13" fmla="*/ 1379409 h 1936116"/>
              <a:gd name="connsiteX14" fmla="*/ 2049364 w 2052550"/>
              <a:gd name="connsiteY14" fmla="*/ 1422902 h 1936116"/>
              <a:gd name="connsiteX15" fmla="*/ 1936281 w 2052550"/>
              <a:gd name="connsiteY15" fmla="*/ 1533084 h 1936116"/>
              <a:gd name="connsiteX16" fmla="*/ 1736214 w 2052550"/>
              <a:gd name="connsiteY16" fmla="*/ 1715753 h 1936116"/>
              <a:gd name="connsiteX17" fmla="*/ 1594726 w 2052550"/>
              <a:gd name="connsiteY17" fmla="*/ 1906104 h 1936116"/>
              <a:gd name="connsiteX18" fmla="*/ 1577047 w 2052550"/>
              <a:gd name="connsiteY18" fmla="*/ 1929895 h 1936116"/>
              <a:gd name="connsiteX19" fmla="*/ 1545328 w 2052550"/>
              <a:gd name="connsiteY19" fmla="*/ 1928102 h 1936116"/>
              <a:gd name="connsiteX20" fmla="*/ 1542635 w 2052550"/>
              <a:gd name="connsiteY20" fmla="*/ 1927949 h 1936116"/>
              <a:gd name="connsiteX21" fmla="*/ 1536146 w 2052550"/>
              <a:gd name="connsiteY21" fmla="*/ 1924520 h 1936116"/>
              <a:gd name="connsiteX22" fmla="*/ 1536146 w 2052550"/>
              <a:gd name="connsiteY22" fmla="*/ 1924521 h 1936116"/>
              <a:gd name="connsiteX23" fmla="*/ 1536145 w 2052550"/>
              <a:gd name="connsiteY23" fmla="*/ 1924520 h 1936116"/>
              <a:gd name="connsiteX24" fmla="*/ 1525734 w 2052550"/>
              <a:gd name="connsiteY24" fmla="*/ 1926993 h 1936116"/>
              <a:gd name="connsiteX25" fmla="*/ 1498806 w 2052550"/>
              <a:gd name="connsiteY25" fmla="*/ 1925471 h 1936116"/>
              <a:gd name="connsiteX26" fmla="*/ 1491832 w 2052550"/>
              <a:gd name="connsiteY26" fmla="*/ 1925249 h 1936116"/>
              <a:gd name="connsiteX27" fmla="*/ 1489754 w 2052550"/>
              <a:gd name="connsiteY27" fmla="*/ 1924520 h 1936116"/>
              <a:gd name="connsiteX28" fmla="*/ 1476914 w 2052550"/>
              <a:gd name="connsiteY28" fmla="*/ 1913660 h 1936116"/>
              <a:gd name="connsiteX29" fmla="*/ 1471088 w 2052550"/>
              <a:gd name="connsiteY29" fmla="*/ 1908732 h 1936116"/>
              <a:gd name="connsiteX30" fmla="*/ 1423971 w 2052550"/>
              <a:gd name="connsiteY30" fmla="*/ 1861388 h 1936116"/>
              <a:gd name="connsiteX31" fmla="*/ 1410364 w 2052550"/>
              <a:gd name="connsiteY31" fmla="*/ 1852695 h 1936116"/>
              <a:gd name="connsiteX32" fmla="*/ 1391170 w 2052550"/>
              <a:gd name="connsiteY32" fmla="*/ 1840433 h 1936116"/>
              <a:gd name="connsiteX33" fmla="*/ 1213188 w 2052550"/>
              <a:gd name="connsiteY33" fmla="*/ 1910770 h 1936116"/>
              <a:gd name="connsiteX34" fmla="*/ 1177309 w 2052550"/>
              <a:gd name="connsiteY34" fmla="*/ 1927089 h 1936116"/>
              <a:gd name="connsiteX35" fmla="*/ 1151905 w 2052550"/>
              <a:gd name="connsiteY35" fmla="*/ 1927782 h 1936116"/>
              <a:gd name="connsiteX36" fmla="*/ 1078040 w 2052550"/>
              <a:gd name="connsiteY36" fmla="*/ 1931538 h 1936116"/>
              <a:gd name="connsiteX37" fmla="*/ 1051215 w 2052550"/>
              <a:gd name="connsiteY37" fmla="*/ 1932901 h 1936116"/>
              <a:gd name="connsiteX38" fmla="*/ 1017603 w 2052550"/>
              <a:gd name="connsiteY38" fmla="*/ 1934266 h 193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52550" h="1936116">
                <a:moveTo>
                  <a:pt x="972008" y="1936116"/>
                </a:moveTo>
                <a:lnTo>
                  <a:pt x="912022" y="1932856"/>
                </a:lnTo>
                <a:cubicBezTo>
                  <a:pt x="824915" y="1927661"/>
                  <a:pt x="734667" y="1922104"/>
                  <a:pt x="660488" y="1921621"/>
                </a:cubicBezTo>
                <a:cubicBezTo>
                  <a:pt x="586309" y="1921137"/>
                  <a:pt x="506572" y="1924279"/>
                  <a:pt x="434506" y="1927782"/>
                </a:cubicBezTo>
                <a:lnTo>
                  <a:pt x="379259" y="1930591"/>
                </a:lnTo>
                <a:lnTo>
                  <a:pt x="298343" y="1864027"/>
                </a:lnTo>
                <a:lnTo>
                  <a:pt x="0" y="1238526"/>
                </a:lnTo>
                <a:lnTo>
                  <a:pt x="43005" y="615660"/>
                </a:lnTo>
                <a:lnTo>
                  <a:pt x="415951" y="162296"/>
                </a:lnTo>
                <a:lnTo>
                  <a:pt x="1018836" y="0"/>
                </a:lnTo>
                <a:lnTo>
                  <a:pt x="1690126" y="172137"/>
                </a:lnTo>
                <a:lnTo>
                  <a:pt x="2042097" y="461676"/>
                </a:lnTo>
                <a:lnTo>
                  <a:pt x="2042295" y="492334"/>
                </a:lnTo>
                <a:cubicBezTo>
                  <a:pt x="2044530" y="842996"/>
                  <a:pt x="2046705" y="1230808"/>
                  <a:pt x="2046464" y="1379409"/>
                </a:cubicBezTo>
                <a:cubicBezTo>
                  <a:pt x="2047430" y="1393906"/>
                  <a:pt x="2057578" y="1405987"/>
                  <a:pt x="2049364" y="1422902"/>
                </a:cubicBezTo>
                <a:cubicBezTo>
                  <a:pt x="2041148" y="1439816"/>
                  <a:pt x="1988472" y="1484275"/>
                  <a:pt x="1936281" y="1533084"/>
                </a:cubicBezTo>
                <a:cubicBezTo>
                  <a:pt x="1884090" y="1581894"/>
                  <a:pt x="1798553" y="1646648"/>
                  <a:pt x="1736214" y="1715753"/>
                </a:cubicBezTo>
                <a:cubicBezTo>
                  <a:pt x="1689460" y="1767582"/>
                  <a:pt x="1633735" y="1852031"/>
                  <a:pt x="1594726" y="1906104"/>
                </a:cubicBezTo>
                <a:lnTo>
                  <a:pt x="1577047" y="1929895"/>
                </a:lnTo>
                <a:lnTo>
                  <a:pt x="1545328" y="1928102"/>
                </a:lnTo>
                <a:lnTo>
                  <a:pt x="1542635" y="1927949"/>
                </a:lnTo>
                <a:lnTo>
                  <a:pt x="1536146" y="1924520"/>
                </a:lnTo>
                <a:lnTo>
                  <a:pt x="1536146" y="1924521"/>
                </a:lnTo>
                <a:lnTo>
                  <a:pt x="1536145" y="1924520"/>
                </a:lnTo>
                <a:lnTo>
                  <a:pt x="1525734" y="1926993"/>
                </a:lnTo>
                <a:lnTo>
                  <a:pt x="1498806" y="1925471"/>
                </a:lnTo>
                <a:lnTo>
                  <a:pt x="1491832" y="1925249"/>
                </a:lnTo>
                <a:lnTo>
                  <a:pt x="1489754" y="1924520"/>
                </a:lnTo>
                <a:lnTo>
                  <a:pt x="1476914" y="1913660"/>
                </a:lnTo>
                <a:lnTo>
                  <a:pt x="1471088" y="1908732"/>
                </a:lnTo>
                <a:cubicBezTo>
                  <a:pt x="1458040" y="1895276"/>
                  <a:pt x="1443301" y="1877139"/>
                  <a:pt x="1423971" y="1861388"/>
                </a:cubicBezTo>
                <a:lnTo>
                  <a:pt x="1410364" y="1852695"/>
                </a:lnTo>
                <a:lnTo>
                  <a:pt x="1391170" y="1840433"/>
                </a:lnTo>
                <a:cubicBezTo>
                  <a:pt x="1316145" y="1867617"/>
                  <a:pt x="1273739" y="1883926"/>
                  <a:pt x="1213188" y="1910770"/>
                </a:cubicBezTo>
                <a:lnTo>
                  <a:pt x="1177309" y="1927089"/>
                </a:lnTo>
                <a:lnTo>
                  <a:pt x="1151905" y="1927782"/>
                </a:lnTo>
                <a:lnTo>
                  <a:pt x="1078040" y="1931538"/>
                </a:lnTo>
                <a:lnTo>
                  <a:pt x="1051215" y="1932901"/>
                </a:lnTo>
                <a:lnTo>
                  <a:pt x="1017603" y="1934266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851A8EA7-E49F-4CB2-9BAC-507BFB754C39}"/>
              </a:ext>
            </a:extLst>
          </p:cNvPr>
          <p:cNvSpPr/>
          <p:nvPr/>
        </p:nvSpPr>
        <p:spPr>
          <a:xfrm>
            <a:off x="10914658" y="5366626"/>
            <a:ext cx="847539" cy="881771"/>
          </a:xfrm>
          <a:custGeom>
            <a:avLst/>
            <a:gdLst>
              <a:gd name="connsiteX0" fmla="*/ 1453959 w 1835384"/>
              <a:gd name="connsiteY0" fmla="*/ 1909516 h 1909516"/>
              <a:gd name="connsiteX1" fmla="*/ 753889 w 1835384"/>
              <a:gd name="connsiteY1" fmla="*/ 1821178 h 1909516"/>
              <a:gd name="connsiteX2" fmla="*/ 221665 w 1835384"/>
              <a:gd name="connsiteY2" fmla="*/ 1383360 h 1909516"/>
              <a:gd name="connsiteX3" fmla="*/ 0 w 1835384"/>
              <a:gd name="connsiteY3" fmla="*/ 713460 h 1909516"/>
              <a:gd name="connsiteX4" fmla="*/ 146298 w 1835384"/>
              <a:gd name="connsiteY4" fmla="*/ 0 h 1909516"/>
              <a:gd name="connsiteX5" fmla="*/ 756576 w 1835384"/>
              <a:gd name="connsiteY5" fmla="*/ 8352 h 1909516"/>
              <a:gd name="connsiteX6" fmla="*/ 807956 w 1835384"/>
              <a:gd name="connsiteY6" fmla="*/ 9055 h 1909516"/>
              <a:gd name="connsiteX7" fmla="*/ 1384960 w 1835384"/>
              <a:gd name="connsiteY7" fmla="*/ 9056 h 1909516"/>
              <a:gd name="connsiteX8" fmla="*/ 1469047 w 1835384"/>
              <a:gd name="connsiteY8" fmla="*/ 14854 h 1909516"/>
              <a:gd name="connsiteX9" fmla="*/ 1475315 w 1835384"/>
              <a:gd name="connsiteY9" fmla="*/ 14192 h 1909516"/>
              <a:gd name="connsiteX10" fmla="*/ 1480851 w 1835384"/>
              <a:gd name="connsiteY10" fmla="*/ 13608 h 1909516"/>
              <a:gd name="connsiteX11" fmla="*/ 1487714 w 1835384"/>
              <a:gd name="connsiteY11" fmla="*/ 10686 h 1909516"/>
              <a:gd name="connsiteX12" fmla="*/ 1489614 w 1835384"/>
              <a:gd name="connsiteY12" fmla="*/ 10667 h 1909516"/>
              <a:gd name="connsiteX13" fmla="*/ 1499017 w 1835384"/>
              <a:gd name="connsiteY13" fmla="*/ 10574 h 1909516"/>
              <a:gd name="connsiteX14" fmla="*/ 1524139 w 1835384"/>
              <a:gd name="connsiteY14" fmla="*/ 17755 h 1909516"/>
              <a:gd name="connsiteX15" fmla="*/ 1750301 w 1835384"/>
              <a:gd name="connsiteY15" fmla="*/ 113439 h 1909516"/>
              <a:gd name="connsiteX16" fmla="*/ 1787815 w 1835384"/>
              <a:gd name="connsiteY16" fmla="*/ 192995 h 1909516"/>
              <a:gd name="connsiteX17" fmla="*/ 1798601 w 1835384"/>
              <a:gd name="connsiteY17" fmla="*/ 210237 h 1909516"/>
              <a:gd name="connsiteX18" fmla="*/ 1797575 w 1835384"/>
              <a:gd name="connsiteY18" fmla="*/ 214922 h 1909516"/>
              <a:gd name="connsiteX19" fmla="*/ 1787428 w 1835384"/>
              <a:gd name="connsiteY19" fmla="*/ 274362 h 1909516"/>
              <a:gd name="connsiteX20" fmla="*/ 1808902 w 1835384"/>
              <a:gd name="connsiteY20" fmla="*/ 312872 h 1909516"/>
              <a:gd name="connsiteX21" fmla="*/ 1825736 w 1835384"/>
              <a:gd name="connsiteY21" fmla="*/ 338288 h 1909516"/>
              <a:gd name="connsiteX22" fmla="*/ 1828143 w 1835384"/>
              <a:gd name="connsiteY22" fmla="*/ 360905 h 1909516"/>
              <a:gd name="connsiteX23" fmla="*/ 1828589 w 1835384"/>
              <a:gd name="connsiteY23" fmla="*/ 707841 h 1909516"/>
              <a:gd name="connsiteX24" fmla="*/ 1830704 w 1835384"/>
              <a:gd name="connsiteY24" fmla="*/ 1007767 h 1909516"/>
              <a:gd name="connsiteX25" fmla="*/ 1831652 w 1835384"/>
              <a:gd name="connsiteY25" fmla="*/ 1147666 h 1909516"/>
              <a:gd name="connsiteX26" fmla="*/ 1831702 w 1835384"/>
              <a:gd name="connsiteY26" fmla="*/ 1155189 h 1909516"/>
              <a:gd name="connsiteX27" fmla="*/ 1832603 w 1835384"/>
              <a:gd name="connsiteY27" fmla="*/ 1292051 h 1909516"/>
              <a:gd name="connsiteX28" fmla="*/ 1832782 w 1835384"/>
              <a:gd name="connsiteY28" fmla="*/ 1319589 h 1909516"/>
              <a:gd name="connsiteX29" fmla="*/ 1833314 w 1835384"/>
              <a:gd name="connsiteY29" fmla="*/ 1403581 h 1909516"/>
              <a:gd name="connsiteX30" fmla="*/ 1834650 w 1835384"/>
              <a:gd name="connsiteY30" fmla="*/ 1621415 h 1909516"/>
              <a:gd name="connsiteX31" fmla="*/ 1834748 w 1835384"/>
              <a:gd name="connsiteY31" fmla="*/ 1637659 h 1909516"/>
              <a:gd name="connsiteX32" fmla="*/ 1835384 w 1835384"/>
              <a:gd name="connsiteY32" fmla="*/ 1749920 h 19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35384" h="1909516">
                <a:moveTo>
                  <a:pt x="1453959" y="1909516"/>
                </a:moveTo>
                <a:lnTo>
                  <a:pt x="753889" y="1821178"/>
                </a:lnTo>
                <a:lnTo>
                  <a:pt x="221665" y="1383360"/>
                </a:lnTo>
                <a:lnTo>
                  <a:pt x="0" y="713460"/>
                </a:lnTo>
                <a:lnTo>
                  <a:pt x="146298" y="0"/>
                </a:lnTo>
                <a:lnTo>
                  <a:pt x="756576" y="8352"/>
                </a:lnTo>
                <a:lnTo>
                  <a:pt x="807956" y="9055"/>
                </a:lnTo>
                <a:lnTo>
                  <a:pt x="1384960" y="9056"/>
                </a:lnTo>
                <a:lnTo>
                  <a:pt x="1469047" y="14854"/>
                </a:lnTo>
                <a:lnTo>
                  <a:pt x="1475315" y="14192"/>
                </a:lnTo>
                <a:lnTo>
                  <a:pt x="1480851" y="13608"/>
                </a:lnTo>
                <a:cubicBezTo>
                  <a:pt x="1483441" y="12664"/>
                  <a:pt x="1485208" y="11441"/>
                  <a:pt x="1487714" y="10686"/>
                </a:cubicBezTo>
                <a:lnTo>
                  <a:pt x="1489614" y="10667"/>
                </a:lnTo>
                <a:lnTo>
                  <a:pt x="1499017" y="10574"/>
                </a:lnTo>
                <a:cubicBezTo>
                  <a:pt x="1504567" y="11503"/>
                  <a:pt x="1512420" y="13647"/>
                  <a:pt x="1524139" y="17755"/>
                </a:cubicBezTo>
                <a:cubicBezTo>
                  <a:pt x="1571014" y="34184"/>
                  <a:pt x="1698110" y="86860"/>
                  <a:pt x="1750301" y="113439"/>
                </a:cubicBezTo>
                <a:cubicBezTo>
                  <a:pt x="1756101" y="139293"/>
                  <a:pt x="1771927" y="167321"/>
                  <a:pt x="1787815" y="192995"/>
                </a:cubicBezTo>
                <a:lnTo>
                  <a:pt x="1798601" y="210237"/>
                </a:lnTo>
                <a:lnTo>
                  <a:pt x="1797575" y="214922"/>
                </a:lnTo>
                <a:cubicBezTo>
                  <a:pt x="1801200" y="248025"/>
                  <a:pt x="1781628" y="252133"/>
                  <a:pt x="1787428" y="274362"/>
                </a:cubicBezTo>
                <a:cubicBezTo>
                  <a:pt x="1790326" y="285478"/>
                  <a:pt x="1799447" y="299432"/>
                  <a:pt x="1808902" y="312872"/>
                </a:cubicBezTo>
                <a:lnTo>
                  <a:pt x="1825736" y="338288"/>
                </a:lnTo>
                <a:lnTo>
                  <a:pt x="1828143" y="360905"/>
                </a:lnTo>
                <a:cubicBezTo>
                  <a:pt x="1837496" y="456802"/>
                  <a:pt x="1826474" y="423688"/>
                  <a:pt x="1828589" y="707841"/>
                </a:cubicBezTo>
                <a:cubicBezTo>
                  <a:pt x="1828589" y="707841"/>
                  <a:pt x="1829485" y="830307"/>
                  <a:pt x="1830704" y="1007767"/>
                </a:cubicBezTo>
                <a:lnTo>
                  <a:pt x="1831652" y="1147666"/>
                </a:lnTo>
                <a:lnTo>
                  <a:pt x="1831702" y="1155189"/>
                </a:lnTo>
                <a:lnTo>
                  <a:pt x="1832603" y="1292051"/>
                </a:lnTo>
                <a:lnTo>
                  <a:pt x="1832782" y="1319589"/>
                </a:lnTo>
                <a:lnTo>
                  <a:pt x="1833314" y="1403581"/>
                </a:lnTo>
                <a:lnTo>
                  <a:pt x="1834650" y="1621415"/>
                </a:lnTo>
                <a:lnTo>
                  <a:pt x="1834748" y="1637659"/>
                </a:lnTo>
                <a:lnTo>
                  <a:pt x="1835384" y="1749920"/>
                </a:lnTo>
                <a:close/>
              </a:path>
            </a:pathLst>
          </a:custGeom>
          <a:blipFill dpi="0" rotWithShape="1">
            <a:blip r:embed="rId4">
              <a:alphaModFix amt="0"/>
            </a:blip>
            <a:srcRect/>
            <a:tile tx="-1905000" ty="0" sx="80000" sy="80000" flip="none" algn="tl"/>
          </a:blipFill>
          <a:ln>
            <a:noFill/>
          </a:ln>
          <a:effectLst>
            <a:outerShdw blurRad="1905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>
              <a:solidFill>
                <a:srgbClr val="FFFFFF"/>
              </a:solidFill>
              <a:latin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748904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3F929A80-55C7-4CD9-A907-49ABEBAB7E44}"/>
              </a:ext>
            </a:extLst>
          </p:cNvPr>
          <p:cNvSpPr/>
          <p:nvPr/>
        </p:nvSpPr>
        <p:spPr>
          <a:xfrm>
            <a:off x="3619500" y="952500"/>
            <a:ext cx="4953000" cy="4953000"/>
          </a:xfrm>
          <a:prstGeom prst="ellipse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D169613-E17F-4CBD-B3B6-B58C1BBB4D30}"/>
              </a:ext>
            </a:extLst>
          </p:cNvPr>
          <p:cNvSpPr/>
          <p:nvPr/>
        </p:nvSpPr>
        <p:spPr>
          <a:xfrm>
            <a:off x="3303814" y="636814"/>
            <a:ext cx="5584372" cy="5584372"/>
          </a:xfrm>
          <a:custGeom>
            <a:avLst/>
            <a:gdLst>
              <a:gd name="connsiteX0" fmla="*/ 2792186 w 5584372"/>
              <a:gd name="connsiteY0" fmla="*/ 0 h 5584372"/>
              <a:gd name="connsiteX1" fmla="*/ 5584372 w 5584372"/>
              <a:gd name="connsiteY1" fmla="*/ 2792186 h 5584372"/>
              <a:gd name="connsiteX2" fmla="*/ 2792186 w 5584372"/>
              <a:gd name="connsiteY2" fmla="*/ 5584372 h 5584372"/>
              <a:gd name="connsiteX3" fmla="*/ 0 w 5584372"/>
              <a:gd name="connsiteY3" fmla="*/ 2792186 h 5584372"/>
              <a:gd name="connsiteX4" fmla="*/ 2792186 w 5584372"/>
              <a:gd name="connsiteY4" fmla="*/ 0 h 55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4372" h="5584372">
                <a:moveTo>
                  <a:pt x="2792186" y="0"/>
                </a:moveTo>
                <a:cubicBezTo>
                  <a:pt x="4334268" y="0"/>
                  <a:pt x="5584372" y="1250104"/>
                  <a:pt x="5584372" y="2792186"/>
                </a:cubicBezTo>
                <a:cubicBezTo>
                  <a:pt x="5584372" y="4334268"/>
                  <a:pt x="4334268" y="5584372"/>
                  <a:pt x="2792186" y="5584372"/>
                </a:cubicBezTo>
                <a:cubicBezTo>
                  <a:pt x="1250104" y="5584372"/>
                  <a:pt x="0" y="4334268"/>
                  <a:pt x="0" y="2792186"/>
                </a:cubicBezTo>
                <a:cubicBezTo>
                  <a:pt x="0" y="1250104"/>
                  <a:pt x="1250104" y="0"/>
                  <a:pt x="279218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70458A-D5E3-4314-89BF-C7ABE0278A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/>
          <a:stretch>
            <a:fillRect/>
          </a:stretch>
        </p:blipFill>
        <p:spPr>
          <a:xfrm>
            <a:off x="3162300" y="636814"/>
            <a:ext cx="6461528" cy="5584372"/>
          </a:xfrm>
          <a:custGeom>
            <a:avLst/>
            <a:gdLst>
              <a:gd name="connsiteX0" fmla="*/ 0 w 6461528"/>
              <a:gd name="connsiteY0" fmla="*/ 4815515 h 5584372"/>
              <a:gd name="connsiteX1" fmla="*/ 76010 w 6461528"/>
              <a:gd name="connsiteY1" fmla="*/ 4925877 h 5584372"/>
              <a:gd name="connsiteX2" fmla="*/ 648821 w 6461528"/>
              <a:gd name="connsiteY2" fmla="*/ 5530334 h 5584372"/>
              <a:gd name="connsiteX3" fmla="*/ 718873 w 6461528"/>
              <a:gd name="connsiteY3" fmla="*/ 5584372 h 5584372"/>
              <a:gd name="connsiteX4" fmla="*/ 0 w 6461528"/>
              <a:gd name="connsiteY4" fmla="*/ 5584372 h 5584372"/>
              <a:gd name="connsiteX5" fmla="*/ 6461528 w 6461528"/>
              <a:gd name="connsiteY5" fmla="*/ 3300348 h 5584372"/>
              <a:gd name="connsiteX6" fmla="*/ 6461528 w 6461528"/>
              <a:gd name="connsiteY6" fmla="*/ 5584372 h 5584372"/>
              <a:gd name="connsiteX7" fmla="*/ 5148528 w 6461528"/>
              <a:gd name="connsiteY7" fmla="*/ 5584372 h 5584372"/>
              <a:gd name="connsiteX8" fmla="*/ 5218580 w 6461528"/>
              <a:gd name="connsiteY8" fmla="*/ 5530334 h 5584372"/>
              <a:gd name="connsiteX9" fmla="*/ 6451735 w 6461528"/>
              <a:gd name="connsiteY9" fmla="*/ 3379458 h 5584372"/>
              <a:gd name="connsiteX10" fmla="*/ 5148527 w 6461528"/>
              <a:gd name="connsiteY10" fmla="*/ 0 h 5584372"/>
              <a:gd name="connsiteX11" fmla="*/ 6461528 w 6461528"/>
              <a:gd name="connsiteY11" fmla="*/ 0 h 5584372"/>
              <a:gd name="connsiteX12" fmla="*/ 6461528 w 6461528"/>
              <a:gd name="connsiteY12" fmla="*/ 2284024 h 5584372"/>
              <a:gd name="connsiteX13" fmla="*/ 6451735 w 6461528"/>
              <a:gd name="connsiteY13" fmla="*/ 2204915 h 5584372"/>
              <a:gd name="connsiteX14" fmla="*/ 5218580 w 6461528"/>
              <a:gd name="connsiteY14" fmla="*/ 54039 h 5584372"/>
              <a:gd name="connsiteX15" fmla="*/ 2933700 w 6461528"/>
              <a:gd name="connsiteY15" fmla="*/ 0 h 5584372"/>
              <a:gd name="connsiteX16" fmla="*/ 5725886 w 6461528"/>
              <a:gd name="connsiteY16" fmla="*/ 2792186 h 5584372"/>
              <a:gd name="connsiteX17" fmla="*/ 2933700 w 6461528"/>
              <a:gd name="connsiteY17" fmla="*/ 5584372 h 5584372"/>
              <a:gd name="connsiteX18" fmla="*/ 141514 w 6461528"/>
              <a:gd name="connsiteY18" fmla="*/ 2792186 h 5584372"/>
              <a:gd name="connsiteX19" fmla="*/ 2933700 w 6461528"/>
              <a:gd name="connsiteY19" fmla="*/ 0 h 5584372"/>
              <a:gd name="connsiteX20" fmla="*/ 0 w 6461528"/>
              <a:gd name="connsiteY20" fmla="*/ 0 h 5584372"/>
              <a:gd name="connsiteX21" fmla="*/ 718873 w 6461528"/>
              <a:gd name="connsiteY21" fmla="*/ 0 h 5584372"/>
              <a:gd name="connsiteX22" fmla="*/ 648821 w 6461528"/>
              <a:gd name="connsiteY22" fmla="*/ 54039 h 5584372"/>
              <a:gd name="connsiteX23" fmla="*/ 76010 w 6461528"/>
              <a:gd name="connsiteY23" fmla="*/ 658496 h 5584372"/>
              <a:gd name="connsiteX24" fmla="*/ 0 w 6461528"/>
              <a:gd name="connsiteY24" fmla="*/ 768858 h 55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61528" h="5584372">
                <a:moveTo>
                  <a:pt x="0" y="4815515"/>
                </a:moveTo>
                <a:lnTo>
                  <a:pt x="76010" y="4925877"/>
                </a:lnTo>
                <a:cubicBezTo>
                  <a:pt x="242872" y="5148997"/>
                  <a:pt x="435251" y="5351925"/>
                  <a:pt x="648821" y="5530334"/>
                </a:cubicBezTo>
                <a:lnTo>
                  <a:pt x="718873" y="5584372"/>
                </a:lnTo>
                <a:lnTo>
                  <a:pt x="0" y="5584372"/>
                </a:lnTo>
                <a:close/>
                <a:moveTo>
                  <a:pt x="6461528" y="3300348"/>
                </a:moveTo>
                <a:lnTo>
                  <a:pt x="6461528" y="5584372"/>
                </a:lnTo>
                <a:lnTo>
                  <a:pt x="5148528" y="5584372"/>
                </a:lnTo>
                <a:lnTo>
                  <a:pt x="5218580" y="5530334"/>
                </a:lnTo>
                <a:cubicBezTo>
                  <a:pt x="5859290" y="4995108"/>
                  <a:pt x="6309282" y="4239209"/>
                  <a:pt x="6451735" y="3379458"/>
                </a:cubicBezTo>
                <a:close/>
                <a:moveTo>
                  <a:pt x="5148527" y="0"/>
                </a:moveTo>
                <a:lnTo>
                  <a:pt x="6461528" y="0"/>
                </a:lnTo>
                <a:lnTo>
                  <a:pt x="6461528" y="2284024"/>
                </a:lnTo>
                <a:lnTo>
                  <a:pt x="6451735" y="2204915"/>
                </a:lnTo>
                <a:cubicBezTo>
                  <a:pt x="6309282" y="1345163"/>
                  <a:pt x="5859290" y="589265"/>
                  <a:pt x="5218580" y="54039"/>
                </a:cubicBezTo>
                <a:close/>
                <a:moveTo>
                  <a:pt x="2933700" y="0"/>
                </a:moveTo>
                <a:cubicBezTo>
                  <a:pt x="4475782" y="0"/>
                  <a:pt x="5725886" y="1250104"/>
                  <a:pt x="5725886" y="2792186"/>
                </a:cubicBezTo>
                <a:cubicBezTo>
                  <a:pt x="5725886" y="4334268"/>
                  <a:pt x="4475782" y="5584372"/>
                  <a:pt x="2933700" y="5584372"/>
                </a:cubicBezTo>
                <a:cubicBezTo>
                  <a:pt x="1391618" y="5584372"/>
                  <a:pt x="141514" y="4334268"/>
                  <a:pt x="141514" y="2792186"/>
                </a:cubicBezTo>
                <a:cubicBezTo>
                  <a:pt x="141514" y="1250104"/>
                  <a:pt x="1391618" y="0"/>
                  <a:pt x="2933700" y="0"/>
                </a:cubicBezTo>
                <a:close/>
                <a:moveTo>
                  <a:pt x="0" y="0"/>
                </a:moveTo>
                <a:lnTo>
                  <a:pt x="718873" y="0"/>
                </a:lnTo>
                <a:lnTo>
                  <a:pt x="648821" y="54039"/>
                </a:lnTo>
                <a:cubicBezTo>
                  <a:pt x="435251" y="232448"/>
                  <a:pt x="242872" y="435375"/>
                  <a:pt x="76010" y="658496"/>
                </a:cubicBezTo>
                <a:lnTo>
                  <a:pt x="0" y="768858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788236-16CB-4183-9572-09E22C5BA86B}"/>
              </a:ext>
            </a:extLst>
          </p:cNvPr>
          <p:cNvSpPr/>
          <p:nvPr/>
        </p:nvSpPr>
        <p:spPr>
          <a:xfrm>
            <a:off x="1067700" y="2767280"/>
            <a:ext cx="1005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 </a:t>
            </a:r>
            <a:r>
              <a:rPr lang="en-US" sz="8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3 Options</a:t>
            </a:r>
          </a:p>
        </p:txBody>
      </p:sp>
    </p:spTree>
    <p:extLst>
      <p:ext uri="{BB962C8B-B14F-4D97-AF65-F5344CB8AC3E}">
        <p14:creationId xmlns:p14="http://schemas.microsoft.com/office/powerpoint/2010/main" val="3264158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3F929A80-55C7-4CD9-A907-49ABEBAB7E44}"/>
              </a:ext>
            </a:extLst>
          </p:cNvPr>
          <p:cNvSpPr/>
          <p:nvPr/>
        </p:nvSpPr>
        <p:spPr>
          <a:xfrm>
            <a:off x="3619500" y="952500"/>
            <a:ext cx="4953000" cy="4953000"/>
          </a:xfrm>
          <a:prstGeom prst="ellipse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D169613-E17F-4CBD-B3B6-B58C1BBB4D30}"/>
              </a:ext>
            </a:extLst>
          </p:cNvPr>
          <p:cNvSpPr/>
          <p:nvPr/>
        </p:nvSpPr>
        <p:spPr>
          <a:xfrm>
            <a:off x="3303814" y="636814"/>
            <a:ext cx="5584372" cy="5584372"/>
          </a:xfrm>
          <a:custGeom>
            <a:avLst/>
            <a:gdLst>
              <a:gd name="connsiteX0" fmla="*/ 2792186 w 5584372"/>
              <a:gd name="connsiteY0" fmla="*/ 0 h 5584372"/>
              <a:gd name="connsiteX1" fmla="*/ 5584372 w 5584372"/>
              <a:gd name="connsiteY1" fmla="*/ 2792186 h 5584372"/>
              <a:gd name="connsiteX2" fmla="*/ 2792186 w 5584372"/>
              <a:gd name="connsiteY2" fmla="*/ 5584372 h 5584372"/>
              <a:gd name="connsiteX3" fmla="*/ 0 w 5584372"/>
              <a:gd name="connsiteY3" fmla="*/ 2792186 h 5584372"/>
              <a:gd name="connsiteX4" fmla="*/ 2792186 w 5584372"/>
              <a:gd name="connsiteY4" fmla="*/ 0 h 55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4372" h="5584372">
                <a:moveTo>
                  <a:pt x="2792186" y="0"/>
                </a:moveTo>
                <a:cubicBezTo>
                  <a:pt x="4334268" y="0"/>
                  <a:pt x="5584372" y="1250104"/>
                  <a:pt x="5584372" y="2792186"/>
                </a:cubicBezTo>
                <a:cubicBezTo>
                  <a:pt x="5584372" y="4334268"/>
                  <a:pt x="4334268" y="5584372"/>
                  <a:pt x="2792186" y="5584372"/>
                </a:cubicBezTo>
                <a:cubicBezTo>
                  <a:pt x="1250104" y="5584372"/>
                  <a:pt x="0" y="4334268"/>
                  <a:pt x="0" y="2792186"/>
                </a:cubicBezTo>
                <a:cubicBezTo>
                  <a:pt x="0" y="1250104"/>
                  <a:pt x="1250104" y="0"/>
                  <a:pt x="279218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70458A-D5E3-4314-89BF-C7ABE0278A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/>
          <a:stretch>
            <a:fillRect/>
          </a:stretch>
        </p:blipFill>
        <p:spPr>
          <a:xfrm>
            <a:off x="3162300" y="636814"/>
            <a:ext cx="6461528" cy="5584372"/>
          </a:xfrm>
          <a:custGeom>
            <a:avLst/>
            <a:gdLst>
              <a:gd name="connsiteX0" fmla="*/ 0 w 6461528"/>
              <a:gd name="connsiteY0" fmla="*/ 4815515 h 5584372"/>
              <a:gd name="connsiteX1" fmla="*/ 76010 w 6461528"/>
              <a:gd name="connsiteY1" fmla="*/ 4925877 h 5584372"/>
              <a:gd name="connsiteX2" fmla="*/ 648821 w 6461528"/>
              <a:gd name="connsiteY2" fmla="*/ 5530334 h 5584372"/>
              <a:gd name="connsiteX3" fmla="*/ 718873 w 6461528"/>
              <a:gd name="connsiteY3" fmla="*/ 5584372 h 5584372"/>
              <a:gd name="connsiteX4" fmla="*/ 0 w 6461528"/>
              <a:gd name="connsiteY4" fmla="*/ 5584372 h 5584372"/>
              <a:gd name="connsiteX5" fmla="*/ 6461528 w 6461528"/>
              <a:gd name="connsiteY5" fmla="*/ 3300348 h 5584372"/>
              <a:gd name="connsiteX6" fmla="*/ 6461528 w 6461528"/>
              <a:gd name="connsiteY6" fmla="*/ 5584372 h 5584372"/>
              <a:gd name="connsiteX7" fmla="*/ 5148528 w 6461528"/>
              <a:gd name="connsiteY7" fmla="*/ 5584372 h 5584372"/>
              <a:gd name="connsiteX8" fmla="*/ 5218580 w 6461528"/>
              <a:gd name="connsiteY8" fmla="*/ 5530334 h 5584372"/>
              <a:gd name="connsiteX9" fmla="*/ 6451735 w 6461528"/>
              <a:gd name="connsiteY9" fmla="*/ 3379458 h 5584372"/>
              <a:gd name="connsiteX10" fmla="*/ 5148527 w 6461528"/>
              <a:gd name="connsiteY10" fmla="*/ 0 h 5584372"/>
              <a:gd name="connsiteX11" fmla="*/ 6461528 w 6461528"/>
              <a:gd name="connsiteY11" fmla="*/ 0 h 5584372"/>
              <a:gd name="connsiteX12" fmla="*/ 6461528 w 6461528"/>
              <a:gd name="connsiteY12" fmla="*/ 2284024 h 5584372"/>
              <a:gd name="connsiteX13" fmla="*/ 6451735 w 6461528"/>
              <a:gd name="connsiteY13" fmla="*/ 2204915 h 5584372"/>
              <a:gd name="connsiteX14" fmla="*/ 5218580 w 6461528"/>
              <a:gd name="connsiteY14" fmla="*/ 54039 h 5584372"/>
              <a:gd name="connsiteX15" fmla="*/ 2933700 w 6461528"/>
              <a:gd name="connsiteY15" fmla="*/ 0 h 5584372"/>
              <a:gd name="connsiteX16" fmla="*/ 5725886 w 6461528"/>
              <a:gd name="connsiteY16" fmla="*/ 2792186 h 5584372"/>
              <a:gd name="connsiteX17" fmla="*/ 2933700 w 6461528"/>
              <a:gd name="connsiteY17" fmla="*/ 5584372 h 5584372"/>
              <a:gd name="connsiteX18" fmla="*/ 141514 w 6461528"/>
              <a:gd name="connsiteY18" fmla="*/ 2792186 h 5584372"/>
              <a:gd name="connsiteX19" fmla="*/ 2933700 w 6461528"/>
              <a:gd name="connsiteY19" fmla="*/ 0 h 5584372"/>
              <a:gd name="connsiteX20" fmla="*/ 0 w 6461528"/>
              <a:gd name="connsiteY20" fmla="*/ 0 h 5584372"/>
              <a:gd name="connsiteX21" fmla="*/ 718873 w 6461528"/>
              <a:gd name="connsiteY21" fmla="*/ 0 h 5584372"/>
              <a:gd name="connsiteX22" fmla="*/ 648821 w 6461528"/>
              <a:gd name="connsiteY22" fmla="*/ 54039 h 5584372"/>
              <a:gd name="connsiteX23" fmla="*/ 76010 w 6461528"/>
              <a:gd name="connsiteY23" fmla="*/ 658496 h 5584372"/>
              <a:gd name="connsiteX24" fmla="*/ 0 w 6461528"/>
              <a:gd name="connsiteY24" fmla="*/ 768858 h 55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61528" h="5584372">
                <a:moveTo>
                  <a:pt x="0" y="4815515"/>
                </a:moveTo>
                <a:lnTo>
                  <a:pt x="76010" y="4925877"/>
                </a:lnTo>
                <a:cubicBezTo>
                  <a:pt x="242872" y="5148997"/>
                  <a:pt x="435251" y="5351925"/>
                  <a:pt x="648821" y="5530334"/>
                </a:cubicBezTo>
                <a:lnTo>
                  <a:pt x="718873" y="5584372"/>
                </a:lnTo>
                <a:lnTo>
                  <a:pt x="0" y="5584372"/>
                </a:lnTo>
                <a:close/>
                <a:moveTo>
                  <a:pt x="6461528" y="3300348"/>
                </a:moveTo>
                <a:lnTo>
                  <a:pt x="6461528" y="5584372"/>
                </a:lnTo>
                <a:lnTo>
                  <a:pt x="5148528" y="5584372"/>
                </a:lnTo>
                <a:lnTo>
                  <a:pt x="5218580" y="5530334"/>
                </a:lnTo>
                <a:cubicBezTo>
                  <a:pt x="5859290" y="4995108"/>
                  <a:pt x="6309282" y="4239209"/>
                  <a:pt x="6451735" y="3379458"/>
                </a:cubicBezTo>
                <a:close/>
                <a:moveTo>
                  <a:pt x="5148527" y="0"/>
                </a:moveTo>
                <a:lnTo>
                  <a:pt x="6461528" y="0"/>
                </a:lnTo>
                <a:lnTo>
                  <a:pt x="6461528" y="2284024"/>
                </a:lnTo>
                <a:lnTo>
                  <a:pt x="6451735" y="2204915"/>
                </a:lnTo>
                <a:cubicBezTo>
                  <a:pt x="6309282" y="1345163"/>
                  <a:pt x="5859290" y="589265"/>
                  <a:pt x="5218580" y="54039"/>
                </a:cubicBezTo>
                <a:close/>
                <a:moveTo>
                  <a:pt x="2933700" y="0"/>
                </a:moveTo>
                <a:cubicBezTo>
                  <a:pt x="4475782" y="0"/>
                  <a:pt x="5725886" y="1250104"/>
                  <a:pt x="5725886" y="2792186"/>
                </a:cubicBezTo>
                <a:cubicBezTo>
                  <a:pt x="5725886" y="4334268"/>
                  <a:pt x="4475782" y="5584372"/>
                  <a:pt x="2933700" y="5584372"/>
                </a:cubicBezTo>
                <a:cubicBezTo>
                  <a:pt x="1391618" y="5584372"/>
                  <a:pt x="141514" y="4334268"/>
                  <a:pt x="141514" y="2792186"/>
                </a:cubicBezTo>
                <a:cubicBezTo>
                  <a:pt x="141514" y="1250104"/>
                  <a:pt x="1391618" y="0"/>
                  <a:pt x="2933700" y="0"/>
                </a:cubicBezTo>
                <a:close/>
                <a:moveTo>
                  <a:pt x="0" y="0"/>
                </a:moveTo>
                <a:lnTo>
                  <a:pt x="718873" y="0"/>
                </a:lnTo>
                <a:lnTo>
                  <a:pt x="648821" y="54039"/>
                </a:lnTo>
                <a:cubicBezTo>
                  <a:pt x="435251" y="232448"/>
                  <a:pt x="242872" y="435375"/>
                  <a:pt x="76010" y="658496"/>
                </a:cubicBezTo>
                <a:lnTo>
                  <a:pt x="0" y="768858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765943-14E4-D14B-870B-4BF59EB63875}"/>
              </a:ext>
            </a:extLst>
          </p:cNvPr>
          <p:cNvSpPr/>
          <p:nvPr/>
        </p:nvSpPr>
        <p:spPr>
          <a:xfrm>
            <a:off x="1067700" y="2767280"/>
            <a:ext cx="1005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Do Nothing</a:t>
            </a:r>
            <a:endParaRPr lang="en-US" sz="8000" b="1" u="sng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004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0504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3F929A80-55C7-4CD9-A907-49ABEBAB7E44}"/>
              </a:ext>
            </a:extLst>
          </p:cNvPr>
          <p:cNvSpPr/>
          <p:nvPr/>
        </p:nvSpPr>
        <p:spPr>
          <a:xfrm>
            <a:off x="3619500" y="952500"/>
            <a:ext cx="4953000" cy="4953000"/>
          </a:xfrm>
          <a:prstGeom prst="ellipse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D169613-E17F-4CBD-B3B6-B58C1BBB4D30}"/>
              </a:ext>
            </a:extLst>
          </p:cNvPr>
          <p:cNvSpPr/>
          <p:nvPr/>
        </p:nvSpPr>
        <p:spPr>
          <a:xfrm>
            <a:off x="3303814" y="636814"/>
            <a:ext cx="5584372" cy="5584372"/>
          </a:xfrm>
          <a:custGeom>
            <a:avLst/>
            <a:gdLst>
              <a:gd name="connsiteX0" fmla="*/ 2792186 w 5584372"/>
              <a:gd name="connsiteY0" fmla="*/ 0 h 5584372"/>
              <a:gd name="connsiteX1" fmla="*/ 5584372 w 5584372"/>
              <a:gd name="connsiteY1" fmla="*/ 2792186 h 5584372"/>
              <a:gd name="connsiteX2" fmla="*/ 2792186 w 5584372"/>
              <a:gd name="connsiteY2" fmla="*/ 5584372 h 5584372"/>
              <a:gd name="connsiteX3" fmla="*/ 0 w 5584372"/>
              <a:gd name="connsiteY3" fmla="*/ 2792186 h 5584372"/>
              <a:gd name="connsiteX4" fmla="*/ 2792186 w 5584372"/>
              <a:gd name="connsiteY4" fmla="*/ 0 h 55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4372" h="5584372">
                <a:moveTo>
                  <a:pt x="2792186" y="0"/>
                </a:moveTo>
                <a:cubicBezTo>
                  <a:pt x="4334268" y="0"/>
                  <a:pt x="5584372" y="1250104"/>
                  <a:pt x="5584372" y="2792186"/>
                </a:cubicBezTo>
                <a:cubicBezTo>
                  <a:pt x="5584372" y="4334268"/>
                  <a:pt x="4334268" y="5584372"/>
                  <a:pt x="2792186" y="5584372"/>
                </a:cubicBezTo>
                <a:cubicBezTo>
                  <a:pt x="1250104" y="5584372"/>
                  <a:pt x="0" y="4334268"/>
                  <a:pt x="0" y="2792186"/>
                </a:cubicBezTo>
                <a:cubicBezTo>
                  <a:pt x="0" y="1250104"/>
                  <a:pt x="1250104" y="0"/>
                  <a:pt x="279218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70458A-D5E3-4314-89BF-C7ABE0278A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/>
          <a:stretch>
            <a:fillRect/>
          </a:stretch>
        </p:blipFill>
        <p:spPr>
          <a:xfrm>
            <a:off x="3162300" y="636814"/>
            <a:ext cx="6461528" cy="5584372"/>
          </a:xfrm>
          <a:custGeom>
            <a:avLst/>
            <a:gdLst>
              <a:gd name="connsiteX0" fmla="*/ 0 w 6461528"/>
              <a:gd name="connsiteY0" fmla="*/ 4815515 h 5584372"/>
              <a:gd name="connsiteX1" fmla="*/ 76010 w 6461528"/>
              <a:gd name="connsiteY1" fmla="*/ 4925877 h 5584372"/>
              <a:gd name="connsiteX2" fmla="*/ 648821 w 6461528"/>
              <a:gd name="connsiteY2" fmla="*/ 5530334 h 5584372"/>
              <a:gd name="connsiteX3" fmla="*/ 718873 w 6461528"/>
              <a:gd name="connsiteY3" fmla="*/ 5584372 h 5584372"/>
              <a:gd name="connsiteX4" fmla="*/ 0 w 6461528"/>
              <a:gd name="connsiteY4" fmla="*/ 5584372 h 5584372"/>
              <a:gd name="connsiteX5" fmla="*/ 6461528 w 6461528"/>
              <a:gd name="connsiteY5" fmla="*/ 3300348 h 5584372"/>
              <a:gd name="connsiteX6" fmla="*/ 6461528 w 6461528"/>
              <a:gd name="connsiteY6" fmla="*/ 5584372 h 5584372"/>
              <a:gd name="connsiteX7" fmla="*/ 5148528 w 6461528"/>
              <a:gd name="connsiteY7" fmla="*/ 5584372 h 5584372"/>
              <a:gd name="connsiteX8" fmla="*/ 5218580 w 6461528"/>
              <a:gd name="connsiteY8" fmla="*/ 5530334 h 5584372"/>
              <a:gd name="connsiteX9" fmla="*/ 6451735 w 6461528"/>
              <a:gd name="connsiteY9" fmla="*/ 3379458 h 5584372"/>
              <a:gd name="connsiteX10" fmla="*/ 5148527 w 6461528"/>
              <a:gd name="connsiteY10" fmla="*/ 0 h 5584372"/>
              <a:gd name="connsiteX11" fmla="*/ 6461528 w 6461528"/>
              <a:gd name="connsiteY11" fmla="*/ 0 h 5584372"/>
              <a:gd name="connsiteX12" fmla="*/ 6461528 w 6461528"/>
              <a:gd name="connsiteY12" fmla="*/ 2284024 h 5584372"/>
              <a:gd name="connsiteX13" fmla="*/ 6451735 w 6461528"/>
              <a:gd name="connsiteY13" fmla="*/ 2204915 h 5584372"/>
              <a:gd name="connsiteX14" fmla="*/ 5218580 w 6461528"/>
              <a:gd name="connsiteY14" fmla="*/ 54039 h 5584372"/>
              <a:gd name="connsiteX15" fmla="*/ 2933700 w 6461528"/>
              <a:gd name="connsiteY15" fmla="*/ 0 h 5584372"/>
              <a:gd name="connsiteX16" fmla="*/ 5725886 w 6461528"/>
              <a:gd name="connsiteY16" fmla="*/ 2792186 h 5584372"/>
              <a:gd name="connsiteX17" fmla="*/ 2933700 w 6461528"/>
              <a:gd name="connsiteY17" fmla="*/ 5584372 h 5584372"/>
              <a:gd name="connsiteX18" fmla="*/ 141514 w 6461528"/>
              <a:gd name="connsiteY18" fmla="*/ 2792186 h 5584372"/>
              <a:gd name="connsiteX19" fmla="*/ 2933700 w 6461528"/>
              <a:gd name="connsiteY19" fmla="*/ 0 h 5584372"/>
              <a:gd name="connsiteX20" fmla="*/ 0 w 6461528"/>
              <a:gd name="connsiteY20" fmla="*/ 0 h 5584372"/>
              <a:gd name="connsiteX21" fmla="*/ 718873 w 6461528"/>
              <a:gd name="connsiteY21" fmla="*/ 0 h 5584372"/>
              <a:gd name="connsiteX22" fmla="*/ 648821 w 6461528"/>
              <a:gd name="connsiteY22" fmla="*/ 54039 h 5584372"/>
              <a:gd name="connsiteX23" fmla="*/ 76010 w 6461528"/>
              <a:gd name="connsiteY23" fmla="*/ 658496 h 5584372"/>
              <a:gd name="connsiteX24" fmla="*/ 0 w 6461528"/>
              <a:gd name="connsiteY24" fmla="*/ 768858 h 55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61528" h="5584372">
                <a:moveTo>
                  <a:pt x="0" y="4815515"/>
                </a:moveTo>
                <a:lnTo>
                  <a:pt x="76010" y="4925877"/>
                </a:lnTo>
                <a:cubicBezTo>
                  <a:pt x="242872" y="5148997"/>
                  <a:pt x="435251" y="5351925"/>
                  <a:pt x="648821" y="5530334"/>
                </a:cubicBezTo>
                <a:lnTo>
                  <a:pt x="718873" y="5584372"/>
                </a:lnTo>
                <a:lnTo>
                  <a:pt x="0" y="5584372"/>
                </a:lnTo>
                <a:close/>
                <a:moveTo>
                  <a:pt x="6461528" y="3300348"/>
                </a:moveTo>
                <a:lnTo>
                  <a:pt x="6461528" y="5584372"/>
                </a:lnTo>
                <a:lnTo>
                  <a:pt x="5148528" y="5584372"/>
                </a:lnTo>
                <a:lnTo>
                  <a:pt x="5218580" y="5530334"/>
                </a:lnTo>
                <a:cubicBezTo>
                  <a:pt x="5859290" y="4995108"/>
                  <a:pt x="6309282" y="4239209"/>
                  <a:pt x="6451735" y="3379458"/>
                </a:cubicBezTo>
                <a:close/>
                <a:moveTo>
                  <a:pt x="5148527" y="0"/>
                </a:moveTo>
                <a:lnTo>
                  <a:pt x="6461528" y="0"/>
                </a:lnTo>
                <a:lnTo>
                  <a:pt x="6461528" y="2284024"/>
                </a:lnTo>
                <a:lnTo>
                  <a:pt x="6451735" y="2204915"/>
                </a:lnTo>
                <a:cubicBezTo>
                  <a:pt x="6309282" y="1345163"/>
                  <a:pt x="5859290" y="589265"/>
                  <a:pt x="5218580" y="54039"/>
                </a:cubicBezTo>
                <a:close/>
                <a:moveTo>
                  <a:pt x="2933700" y="0"/>
                </a:moveTo>
                <a:cubicBezTo>
                  <a:pt x="4475782" y="0"/>
                  <a:pt x="5725886" y="1250104"/>
                  <a:pt x="5725886" y="2792186"/>
                </a:cubicBezTo>
                <a:cubicBezTo>
                  <a:pt x="5725886" y="4334268"/>
                  <a:pt x="4475782" y="5584372"/>
                  <a:pt x="2933700" y="5584372"/>
                </a:cubicBezTo>
                <a:cubicBezTo>
                  <a:pt x="1391618" y="5584372"/>
                  <a:pt x="141514" y="4334268"/>
                  <a:pt x="141514" y="2792186"/>
                </a:cubicBezTo>
                <a:cubicBezTo>
                  <a:pt x="141514" y="1250104"/>
                  <a:pt x="1391618" y="0"/>
                  <a:pt x="2933700" y="0"/>
                </a:cubicBezTo>
                <a:close/>
                <a:moveTo>
                  <a:pt x="0" y="0"/>
                </a:moveTo>
                <a:lnTo>
                  <a:pt x="718873" y="0"/>
                </a:lnTo>
                <a:lnTo>
                  <a:pt x="648821" y="54039"/>
                </a:lnTo>
                <a:cubicBezTo>
                  <a:pt x="435251" y="232448"/>
                  <a:pt x="242872" y="435375"/>
                  <a:pt x="76010" y="658496"/>
                </a:cubicBezTo>
                <a:lnTo>
                  <a:pt x="0" y="768858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765943-14E4-D14B-870B-4BF59EB63875}"/>
              </a:ext>
            </a:extLst>
          </p:cNvPr>
          <p:cNvSpPr/>
          <p:nvPr/>
        </p:nvSpPr>
        <p:spPr>
          <a:xfrm>
            <a:off x="1067700" y="2767280"/>
            <a:ext cx="1005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Go it Alone</a:t>
            </a:r>
          </a:p>
        </p:txBody>
      </p:sp>
    </p:spTree>
    <p:extLst>
      <p:ext uri="{BB962C8B-B14F-4D97-AF65-F5344CB8AC3E}">
        <p14:creationId xmlns:p14="http://schemas.microsoft.com/office/powerpoint/2010/main" val="3236917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3F929A80-55C7-4CD9-A907-49ABEBAB7E44}"/>
              </a:ext>
            </a:extLst>
          </p:cNvPr>
          <p:cNvSpPr/>
          <p:nvPr/>
        </p:nvSpPr>
        <p:spPr>
          <a:xfrm>
            <a:off x="3619500" y="952500"/>
            <a:ext cx="4953000" cy="4953000"/>
          </a:xfrm>
          <a:prstGeom prst="ellipse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D169613-E17F-4CBD-B3B6-B58C1BBB4D30}"/>
              </a:ext>
            </a:extLst>
          </p:cNvPr>
          <p:cNvSpPr/>
          <p:nvPr/>
        </p:nvSpPr>
        <p:spPr>
          <a:xfrm>
            <a:off x="3303814" y="636814"/>
            <a:ext cx="5584372" cy="5584372"/>
          </a:xfrm>
          <a:custGeom>
            <a:avLst/>
            <a:gdLst>
              <a:gd name="connsiteX0" fmla="*/ 2792186 w 5584372"/>
              <a:gd name="connsiteY0" fmla="*/ 0 h 5584372"/>
              <a:gd name="connsiteX1" fmla="*/ 5584372 w 5584372"/>
              <a:gd name="connsiteY1" fmla="*/ 2792186 h 5584372"/>
              <a:gd name="connsiteX2" fmla="*/ 2792186 w 5584372"/>
              <a:gd name="connsiteY2" fmla="*/ 5584372 h 5584372"/>
              <a:gd name="connsiteX3" fmla="*/ 0 w 5584372"/>
              <a:gd name="connsiteY3" fmla="*/ 2792186 h 5584372"/>
              <a:gd name="connsiteX4" fmla="*/ 2792186 w 5584372"/>
              <a:gd name="connsiteY4" fmla="*/ 0 h 55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4372" h="5584372">
                <a:moveTo>
                  <a:pt x="2792186" y="0"/>
                </a:moveTo>
                <a:cubicBezTo>
                  <a:pt x="4334268" y="0"/>
                  <a:pt x="5584372" y="1250104"/>
                  <a:pt x="5584372" y="2792186"/>
                </a:cubicBezTo>
                <a:cubicBezTo>
                  <a:pt x="5584372" y="4334268"/>
                  <a:pt x="4334268" y="5584372"/>
                  <a:pt x="2792186" y="5584372"/>
                </a:cubicBezTo>
                <a:cubicBezTo>
                  <a:pt x="1250104" y="5584372"/>
                  <a:pt x="0" y="4334268"/>
                  <a:pt x="0" y="2792186"/>
                </a:cubicBezTo>
                <a:cubicBezTo>
                  <a:pt x="0" y="1250104"/>
                  <a:pt x="1250104" y="0"/>
                  <a:pt x="279218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00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70458A-D5E3-4314-89BF-C7ABE0278A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/>
          <a:stretch>
            <a:fillRect/>
          </a:stretch>
        </p:blipFill>
        <p:spPr>
          <a:xfrm>
            <a:off x="3162300" y="636814"/>
            <a:ext cx="6461528" cy="5584372"/>
          </a:xfrm>
          <a:custGeom>
            <a:avLst/>
            <a:gdLst>
              <a:gd name="connsiteX0" fmla="*/ 0 w 6461528"/>
              <a:gd name="connsiteY0" fmla="*/ 4815515 h 5584372"/>
              <a:gd name="connsiteX1" fmla="*/ 76010 w 6461528"/>
              <a:gd name="connsiteY1" fmla="*/ 4925877 h 5584372"/>
              <a:gd name="connsiteX2" fmla="*/ 648821 w 6461528"/>
              <a:gd name="connsiteY2" fmla="*/ 5530334 h 5584372"/>
              <a:gd name="connsiteX3" fmla="*/ 718873 w 6461528"/>
              <a:gd name="connsiteY3" fmla="*/ 5584372 h 5584372"/>
              <a:gd name="connsiteX4" fmla="*/ 0 w 6461528"/>
              <a:gd name="connsiteY4" fmla="*/ 5584372 h 5584372"/>
              <a:gd name="connsiteX5" fmla="*/ 6461528 w 6461528"/>
              <a:gd name="connsiteY5" fmla="*/ 3300348 h 5584372"/>
              <a:gd name="connsiteX6" fmla="*/ 6461528 w 6461528"/>
              <a:gd name="connsiteY6" fmla="*/ 5584372 h 5584372"/>
              <a:gd name="connsiteX7" fmla="*/ 5148528 w 6461528"/>
              <a:gd name="connsiteY7" fmla="*/ 5584372 h 5584372"/>
              <a:gd name="connsiteX8" fmla="*/ 5218580 w 6461528"/>
              <a:gd name="connsiteY8" fmla="*/ 5530334 h 5584372"/>
              <a:gd name="connsiteX9" fmla="*/ 6451735 w 6461528"/>
              <a:gd name="connsiteY9" fmla="*/ 3379458 h 5584372"/>
              <a:gd name="connsiteX10" fmla="*/ 5148527 w 6461528"/>
              <a:gd name="connsiteY10" fmla="*/ 0 h 5584372"/>
              <a:gd name="connsiteX11" fmla="*/ 6461528 w 6461528"/>
              <a:gd name="connsiteY11" fmla="*/ 0 h 5584372"/>
              <a:gd name="connsiteX12" fmla="*/ 6461528 w 6461528"/>
              <a:gd name="connsiteY12" fmla="*/ 2284024 h 5584372"/>
              <a:gd name="connsiteX13" fmla="*/ 6451735 w 6461528"/>
              <a:gd name="connsiteY13" fmla="*/ 2204915 h 5584372"/>
              <a:gd name="connsiteX14" fmla="*/ 5218580 w 6461528"/>
              <a:gd name="connsiteY14" fmla="*/ 54039 h 5584372"/>
              <a:gd name="connsiteX15" fmla="*/ 2933700 w 6461528"/>
              <a:gd name="connsiteY15" fmla="*/ 0 h 5584372"/>
              <a:gd name="connsiteX16" fmla="*/ 5725886 w 6461528"/>
              <a:gd name="connsiteY16" fmla="*/ 2792186 h 5584372"/>
              <a:gd name="connsiteX17" fmla="*/ 2933700 w 6461528"/>
              <a:gd name="connsiteY17" fmla="*/ 5584372 h 5584372"/>
              <a:gd name="connsiteX18" fmla="*/ 141514 w 6461528"/>
              <a:gd name="connsiteY18" fmla="*/ 2792186 h 5584372"/>
              <a:gd name="connsiteX19" fmla="*/ 2933700 w 6461528"/>
              <a:gd name="connsiteY19" fmla="*/ 0 h 5584372"/>
              <a:gd name="connsiteX20" fmla="*/ 0 w 6461528"/>
              <a:gd name="connsiteY20" fmla="*/ 0 h 5584372"/>
              <a:gd name="connsiteX21" fmla="*/ 718873 w 6461528"/>
              <a:gd name="connsiteY21" fmla="*/ 0 h 5584372"/>
              <a:gd name="connsiteX22" fmla="*/ 648821 w 6461528"/>
              <a:gd name="connsiteY22" fmla="*/ 54039 h 5584372"/>
              <a:gd name="connsiteX23" fmla="*/ 76010 w 6461528"/>
              <a:gd name="connsiteY23" fmla="*/ 658496 h 5584372"/>
              <a:gd name="connsiteX24" fmla="*/ 0 w 6461528"/>
              <a:gd name="connsiteY24" fmla="*/ 768858 h 55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61528" h="5584372">
                <a:moveTo>
                  <a:pt x="0" y="4815515"/>
                </a:moveTo>
                <a:lnTo>
                  <a:pt x="76010" y="4925877"/>
                </a:lnTo>
                <a:cubicBezTo>
                  <a:pt x="242872" y="5148997"/>
                  <a:pt x="435251" y="5351925"/>
                  <a:pt x="648821" y="5530334"/>
                </a:cubicBezTo>
                <a:lnTo>
                  <a:pt x="718873" y="5584372"/>
                </a:lnTo>
                <a:lnTo>
                  <a:pt x="0" y="5584372"/>
                </a:lnTo>
                <a:close/>
                <a:moveTo>
                  <a:pt x="6461528" y="3300348"/>
                </a:moveTo>
                <a:lnTo>
                  <a:pt x="6461528" y="5584372"/>
                </a:lnTo>
                <a:lnTo>
                  <a:pt x="5148528" y="5584372"/>
                </a:lnTo>
                <a:lnTo>
                  <a:pt x="5218580" y="5530334"/>
                </a:lnTo>
                <a:cubicBezTo>
                  <a:pt x="5859290" y="4995108"/>
                  <a:pt x="6309282" y="4239209"/>
                  <a:pt x="6451735" y="3379458"/>
                </a:cubicBezTo>
                <a:close/>
                <a:moveTo>
                  <a:pt x="5148527" y="0"/>
                </a:moveTo>
                <a:lnTo>
                  <a:pt x="6461528" y="0"/>
                </a:lnTo>
                <a:lnTo>
                  <a:pt x="6461528" y="2284024"/>
                </a:lnTo>
                <a:lnTo>
                  <a:pt x="6451735" y="2204915"/>
                </a:lnTo>
                <a:cubicBezTo>
                  <a:pt x="6309282" y="1345163"/>
                  <a:pt x="5859290" y="589265"/>
                  <a:pt x="5218580" y="54039"/>
                </a:cubicBezTo>
                <a:close/>
                <a:moveTo>
                  <a:pt x="2933700" y="0"/>
                </a:moveTo>
                <a:cubicBezTo>
                  <a:pt x="4475782" y="0"/>
                  <a:pt x="5725886" y="1250104"/>
                  <a:pt x="5725886" y="2792186"/>
                </a:cubicBezTo>
                <a:cubicBezTo>
                  <a:pt x="5725886" y="4334268"/>
                  <a:pt x="4475782" y="5584372"/>
                  <a:pt x="2933700" y="5584372"/>
                </a:cubicBezTo>
                <a:cubicBezTo>
                  <a:pt x="1391618" y="5584372"/>
                  <a:pt x="141514" y="4334268"/>
                  <a:pt x="141514" y="2792186"/>
                </a:cubicBezTo>
                <a:cubicBezTo>
                  <a:pt x="141514" y="1250104"/>
                  <a:pt x="1391618" y="0"/>
                  <a:pt x="2933700" y="0"/>
                </a:cubicBezTo>
                <a:close/>
                <a:moveTo>
                  <a:pt x="0" y="0"/>
                </a:moveTo>
                <a:lnTo>
                  <a:pt x="718873" y="0"/>
                </a:lnTo>
                <a:lnTo>
                  <a:pt x="648821" y="54039"/>
                </a:lnTo>
                <a:cubicBezTo>
                  <a:pt x="435251" y="232448"/>
                  <a:pt x="242872" y="435375"/>
                  <a:pt x="76010" y="658496"/>
                </a:cubicBezTo>
                <a:lnTo>
                  <a:pt x="0" y="768858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765943-14E4-D14B-870B-4BF59EB63875}"/>
              </a:ext>
            </a:extLst>
          </p:cNvPr>
          <p:cNvSpPr/>
          <p:nvPr/>
        </p:nvSpPr>
        <p:spPr>
          <a:xfrm>
            <a:off x="0" y="276728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Accelerate Results</a:t>
            </a:r>
            <a:endParaRPr lang="en-US" sz="8000" b="1" u="sng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004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0305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B4D9F666-34C4-43DC-AA79-55139BAFEB53}"/>
              </a:ext>
            </a:extLst>
          </p:cNvPr>
          <p:cNvSpPr/>
          <p:nvPr/>
        </p:nvSpPr>
        <p:spPr>
          <a:xfrm>
            <a:off x="76373" y="639502"/>
            <a:ext cx="8787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noProof="1">
                <a:noFill/>
                <a:latin typeface="+mj-lt"/>
                <a:ea typeface="Times New Roman" charset="0"/>
                <a:cs typeface="Times New Roman" charset="0"/>
              </a:rPr>
              <a:t>At 5% Growth, Joe’s Fees Earned Money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496BF4D-44CA-4D88-ADEF-F05502AA2EA4}"/>
              </a:ext>
            </a:extLst>
          </p:cNvPr>
          <p:cNvSpPr/>
          <p:nvPr/>
        </p:nvSpPr>
        <p:spPr>
          <a:xfrm>
            <a:off x="76373" y="1539637"/>
            <a:ext cx="5048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noFill/>
                <a:latin typeface="+mj-lt"/>
                <a:ea typeface="Times New Roman" charset="0"/>
                <a:cs typeface="Times New Roman" charset="0"/>
              </a:rPr>
              <a:t>For Someone Else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AEDA3DE-073D-495B-9CE9-20DB9939974C}"/>
              </a:ext>
            </a:extLst>
          </p:cNvPr>
          <p:cNvSpPr/>
          <p:nvPr/>
        </p:nvSpPr>
        <p:spPr>
          <a:xfrm>
            <a:off x="460773" y="639502"/>
            <a:ext cx="8214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noProof="1">
                <a:ln>
                  <a:solidFill>
                    <a:schemeClr val="tx2">
                      <a:alpha val="0"/>
                    </a:schemeClr>
                  </a:solidFill>
                </a:ln>
                <a:latin typeface="+mj-lt"/>
                <a:cs typeface="Times New Roman" charset="0"/>
              </a:rPr>
              <a:t>But Joe didn’t just lose </a:t>
            </a:r>
            <a:r>
              <a:rPr lang="en-US" sz="3200" b="1" noProof="1">
                <a:ln>
                  <a:solidFill>
                    <a:schemeClr val="tx2">
                      <a:alpha val="0"/>
                    </a:schemeClr>
                  </a:solidFill>
                </a:ln>
                <a:latin typeface="+mj-lt"/>
                <a:cs typeface="Times New Roman" charset="0"/>
              </a:rPr>
              <a:t>$217,000.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AEDA3DE-073D-495B-9CE9-20DB9939974C}"/>
              </a:ext>
            </a:extLst>
          </p:cNvPr>
          <p:cNvSpPr/>
          <p:nvPr/>
        </p:nvSpPr>
        <p:spPr>
          <a:xfrm>
            <a:off x="460773" y="1442474"/>
            <a:ext cx="5711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noProof="1">
                <a:ln>
                  <a:solidFill>
                    <a:schemeClr val="tx2">
                      <a:alpha val="0"/>
                    </a:schemeClr>
                  </a:solidFill>
                </a:ln>
                <a:cs typeface="Times New Roman" charset="0"/>
              </a:rPr>
              <a:t>He also lost the opportunity to earn money on those dollars. 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9C151C12-ADE8-410F-9702-4337DEEDD5B8}"/>
              </a:ext>
            </a:extLst>
          </p:cNvPr>
          <p:cNvSpPr>
            <a:spLocks/>
          </p:cNvSpPr>
          <p:nvPr/>
        </p:nvSpPr>
        <p:spPr bwMode="auto">
          <a:xfrm>
            <a:off x="9465450" y="3035003"/>
            <a:ext cx="1392218" cy="2593198"/>
          </a:xfrm>
          <a:custGeom>
            <a:avLst/>
            <a:gdLst>
              <a:gd name="connsiteX0" fmla="*/ 1573295 w 1573295"/>
              <a:gd name="connsiteY0" fmla="*/ 0 h 3817271"/>
              <a:gd name="connsiteX1" fmla="*/ 1573295 w 1573295"/>
              <a:gd name="connsiteY1" fmla="*/ 3817271 h 3817271"/>
              <a:gd name="connsiteX2" fmla="*/ 4804 w 1573295"/>
              <a:gd name="connsiteY2" fmla="*/ 3817271 h 3817271"/>
              <a:gd name="connsiteX3" fmla="*/ 0 w 1573295"/>
              <a:gd name="connsiteY3" fmla="*/ 3817271 h 3817271"/>
              <a:gd name="connsiteX4" fmla="*/ 0 w 1573295"/>
              <a:gd name="connsiteY4" fmla="*/ 1085540 h 3817271"/>
              <a:gd name="connsiteX5" fmla="*/ 4804 w 1573295"/>
              <a:gd name="connsiteY5" fmla="*/ 1082808 h 381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295" h="3817271">
                <a:moveTo>
                  <a:pt x="1573295" y="0"/>
                </a:moveTo>
                <a:lnTo>
                  <a:pt x="1573295" y="3817271"/>
                </a:lnTo>
                <a:lnTo>
                  <a:pt x="4804" y="3817271"/>
                </a:lnTo>
                <a:lnTo>
                  <a:pt x="0" y="3817271"/>
                </a:lnTo>
                <a:lnTo>
                  <a:pt x="0" y="1085540"/>
                </a:lnTo>
                <a:lnTo>
                  <a:pt x="4804" y="108280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cs typeface="Times New Roman" charset="0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DDF86EB-07D6-4668-BBBA-0EA1A8AEEC24}"/>
              </a:ext>
            </a:extLst>
          </p:cNvPr>
          <p:cNvSpPr/>
          <p:nvPr/>
        </p:nvSpPr>
        <p:spPr>
          <a:xfrm>
            <a:off x="8073269" y="3772635"/>
            <a:ext cx="1392217" cy="1855564"/>
          </a:xfrm>
          <a:custGeom>
            <a:avLst/>
            <a:gdLst>
              <a:gd name="connsiteX0" fmla="*/ 1573295 w 1573295"/>
              <a:gd name="connsiteY0" fmla="*/ 0 h 2731451"/>
              <a:gd name="connsiteX1" fmla="*/ 1573295 w 1573295"/>
              <a:gd name="connsiteY1" fmla="*/ 2731451 h 2731451"/>
              <a:gd name="connsiteX2" fmla="*/ 8437 w 1573295"/>
              <a:gd name="connsiteY2" fmla="*/ 2731451 h 2731451"/>
              <a:gd name="connsiteX3" fmla="*/ 0 w 1573295"/>
              <a:gd name="connsiteY3" fmla="*/ 2731451 h 2731451"/>
              <a:gd name="connsiteX4" fmla="*/ 0 w 1573295"/>
              <a:gd name="connsiteY4" fmla="*/ 894186 h 2731451"/>
              <a:gd name="connsiteX5" fmla="*/ 8437 w 1573295"/>
              <a:gd name="connsiteY5" fmla="*/ 890179 h 273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295" h="2731451">
                <a:moveTo>
                  <a:pt x="1573295" y="0"/>
                </a:moveTo>
                <a:lnTo>
                  <a:pt x="1573295" y="2731451"/>
                </a:lnTo>
                <a:lnTo>
                  <a:pt x="8437" y="2731451"/>
                </a:lnTo>
                <a:lnTo>
                  <a:pt x="0" y="2731451"/>
                </a:lnTo>
                <a:lnTo>
                  <a:pt x="0" y="894186"/>
                </a:lnTo>
                <a:lnTo>
                  <a:pt x="8437" y="89017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atin typeface="+mj-lt"/>
              <a:cs typeface="Times New Roman" charset="0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03D6D213-25FA-45BC-B4D4-77E53E091611}"/>
              </a:ext>
            </a:extLst>
          </p:cNvPr>
          <p:cNvSpPr>
            <a:spLocks/>
          </p:cNvSpPr>
          <p:nvPr/>
        </p:nvSpPr>
        <p:spPr bwMode="auto">
          <a:xfrm>
            <a:off x="6691623" y="4376297"/>
            <a:ext cx="1392217" cy="1251902"/>
          </a:xfrm>
          <a:custGeom>
            <a:avLst/>
            <a:gdLst>
              <a:gd name="connsiteX0" fmla="*/ 1573295 w 1573295"/>
              <a:gd name="connsiteY0" fmla="*/ 0 h 1842841"/>
              <a:gd name="connsiteX1" fmla="*/ 1573295 w 1573295"/>
              <a:gd name="connsiteY1" fmla="*/ 1842841 h 1842841"/>
              <a:gd name="connsiteX2" fmla="*/ 1570537 w 1573295"/>
              <a:gd name="connsiteY2" fmla="*/ 1842841 h 1842841"/>
              <a:gd name="connsiteX3" fmla="*/ 12026 w 1573295"/>
              <a:gd name="connsiteY3" fmla="*/ 1842841 h 1842841"/>
              <a:gd name="connsiteX4" fmla="*/ 0 w 1573295"/>
              <a:gd name="connsiteY4" fmla="*/ 1842841 h 1842841"/>
              <a:gd name="connsiteX5" fmla="*/ 0 w 1573295"/>
              <a:gd name="connsiteY5" fmla="*/ 746387 h 1842841"/>
              <a:gd name="connsiteX6" fmla="*/ 12026 w 1573295"/>
              <a:gd name="connsiteY6" fmla="*/ 741737 h 1842841"/>
              <a:gd name="connsiteX7" fmla="*/ 1570537 w 1573295"/>
              <a:gd name="connsiteY7" fmla="*/ 1569 h 184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3295" h="1842841">
                <a:moveTo>
                  <a:pt x="1573295" y="0"/>
                </a:moveTo>
                <a:lnTo>
                  <a:pt x="1573295" y="1842841"/>
                </a:lnTo>
                <a:lnTo>
                  <a:pt x="1570537" y="1842841"/>
                </a:lnTo>
                <a:lnTo>
                  <a:pt x="12026" y="1842841"/>
                </a:lnTo>
                <a:lnTo>
                  <a:pt x="0" y="1842841"/>
                </a:lnTo>
                <a:lnTo>
                  <a:pt x="0" y="746387"/>
                </a:lnTo>
                <a:lnTo>
                  <a:pt x="12026" y="741737"/>
                </a:lnTo>
                <a:lnTo>
                  <a:pt x="1570537" y="156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cs typeface="Times New Roman" charset="0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D92F291E-0F9F-4807-B418-744D9B072C63}"/>
              </a:ext>
            </a:extLst>
          </p:cNvPr>
          <p:cNvSpPr>
            <a:spLocks/>
          </p:cNvSpPr>
          <p:nvPr/>
        </p:nvSpPr>
        <p:spPr bwMode="auto">
          <a:xfrm>
            <a:off x="5299442" y="4883342"/>
            <a:ext cx="1392217" cy="744857"/>
          </a:xfrm>
          <a:custGeom>
            <a:avLst/>
            <a:gdLst>
              <a:gd name="connsiteX0" fmla="*/ 1573295 w 1573295"/>
              <a:gd name="connsiteY0" fmla="*/ 0 h 1096454"/>
              <a:gd name="connsiteX1" fmla="*/ 1573295 w 1573295"/>
              <a:gd name="connsiteY1" fmla="*/ 1096454 h 1096454"/>
              <a:gd name="connsiteX2" fmla="*/ 15167 w 1573295"/>
              <a:gd name="connsiteY2" fmla="*/ 1096454 h 1096454"/>
              <a:gd name="connsiteX3" fmla="*/ 0 w 1573295"/>
              <a:gd name="connsiteY3" fmla="*/ 1096454 h 1096454"/>
              <a:gd name="connsiteX4" fmla="*/ 0 w 1573295"/>
              <a:gd name="connsiteY4" fmla="*/ 607231 h 1096454"/>
              <a:gd name="connsiteX5" fmla="*/ 15167 w 1573295"/>
              <a:gd name="connsiteY5" fmla="*/ 602454 h 10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295" h="1096454">
                <a:moveTo>
                  <a:pt x="1573295" y="0"/>
                </a:moveTo>
                <a:lnTo>
                  <a:pt x="1573295" y="1096454"/>
                </a:lnTo>
                <a:lnTo>
                  <a:pt x="15167" y="1096454"/>
                </a:lnTo>
                <a:lnTo>
                  <a:pt x="0" y="1096454"/>
                </a:lnTo>
                <a:lnTo>
                  <a:pt x="0" y="607231"/>
                </a:lnTo>
                <a:lnTo>
                  <a:pt x="15167" y="60245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cs typeface="Times New Roman" charset="0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184438B-EEC4-4B02-B68E-B93D2F11F1DE}"/>
              </a:ext>
            </a:extLst>
          </p:cNvPr>
          <p:cNvSpPr/>
          <p:nvPr/>
        </p:nvSpPr>
        <p:spPr>
          <a:xfrm>
            <a:off x="3929776" y="5295496"/>
            <a:ext cx="1376023" cy="332703"/>
          </a:xfrm>
          <a:custGeom>
            <a:avLst/>
            <a:gdLst>
              <a:gd name="connsiteX0" fmla="*/ 1554994 w 1554994"/>
              <a:gd name="connsiteY0" fmla="*/ 0 h 489749"/>
              <a:gd name="connsiteX1" fmla="*/ 1554994 w 1554994"/>
              <a:gd name="connsiteY1" fmla="*/ 489749 h 489749"/>
              <a:gd name="connsiteX2" fmla="*/ 0 w 1554994"/>
              <a:gd name="connsiteY2" fmla="*/ 489749 h 48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994" h="489749">
                <a:moveTo>
                  <a:pt x="1554994" y="0"/>
                </a:moveTo>
                <a:lnTo>
                  <a:pt x="1554994" y="489749"/>
                </a:lnTo>
                <a:lnTo>
                  <a:pt x="0" y="4897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cs typeface="Times New Roman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7A6009B-E9E2-4369-B82E-04B44C3A4FCF}"/>
              </a:ext>
            </a:extLst>
          </p:cNvPr>
          <p:cNvCxnSpPr>
            <a:cxnSpLocks/>
          </p:cNvCxnSpPr>
          <p:nvPr/>
        </p:nvCxnSpPr>
        <p:spPr>
          <a:xfrm>
            <a:off x="5288907" y="5031630"/>
            <a:ext cx="0" cy="80916"/>
          </a:xfrm>
          <a:prstGeom prst="line">
            <a:avLst/>
          </a:prstGeom>
          <a:ln w="12700" cap="rnd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6796BDC5-521D-4CA2-872D-2E6621855B7E}"/>
              </a:ext>
            </a:extLst>
          </p:cNvPr>
          <p:cNvSpPr/>
          <p:nvPr/>
        </p:nvSpPr>
        <p:spPr>
          <a:xfrm>
            <a:off x="5179325" y="5179084"/>
            <a:ext cx="219163" cy="219163"/>
          </a:xfrm>
          <a:prstGeom prst="ellipse">
            <a:avLst/>
          </a:prstGeom>
          <a:solidFill>
            <a:srgbClr val="000044"/>
          </a:solidFill>
          <a:ln w="2540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64" name="TextBox 16">
            <a:extLst>
              <a:ext uri="{FF2B5EF4-FFF2-40B4-BE49-F238E27FC236}">
                <a16:creationId xmlns:a16="http://schemas.microsoft.com/office/drawing/2014/main" id="{F05C3416-00D0-4EFA-A2F6-E3C1AB0AD931}"/>
              </a:ext>
            </a:extLst>
          </p:cNvPr>
          <p:cNvSpPr txBox="1"/>
          <p:nvPr/>
        </p:nvSpPr>
        <p:spPr>
          <a:xfrm>
            <a:off x="4673813" y="4615543"/>
            <a:ext cx="12166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$28,407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62CE7E3-72F5-4862-B5A0-CADDF8935B9E}"/>
              </a:ext>
            </a:extLst>
          </p:cNvPr>
          <p:cNvSpPr/>
          <p:nvPr/>
        </p:nvSpPr>
        <p:spPr>
          <a:xfrm>
            <a:off x="10711855" y="2948142"/>
            <a:ext cx="219163" cy="219163"/>
          </a:xfrm>
          <a:prstGeom prst="ellipse">
            <a:avLst/>
          </a:prstGeom>
          <a:solidFill>
            <a:srgbClr val="000044"/>
          </a:solidFill>
          <a:ln w="2540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j-lt"/>
              <a:ea typeface="Times New Roman" charset="0"/>
              <a:cs typeface="Times New Roman" charset="0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6BAE067-7686-4E04-A9E0-6C1146E208F1}"/>
              </a:ext>
            </a:extLst>
          </p:cNvPr>
          <p:cNvCxnSpPr>
            <a:cxnSpLocks/>
          </p:cNvCxnSpPr>
          <p:nvPr/>
        </p:nvCxnSpPr>
        <p:spPr>
          <a:xfrm>
            <a:off x="10821436" y="2789181"/>
            <a:ext cx="0" cy="80916"/>
          </a:xfrm>
          <a:prstGeom prst="line">
            <a:avLst/>
          </a:prstGeom>
          <a:ln w="12700" cap="rnd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6">
            <a:extLst>
              <a:ext uri="{FF2B5EF4-FFF2-40B4-BE49-F238E27FC236}">
                <a16:creationId xmlns:a16="http://schemas.microsoft.com/office/drawing/2014/main" id="{C3A2D2CC-B9F6-43DB-B76A-5931413CAE7E}"/>
              </a:ext>
            </a:extLst>
          </p:cNvPr>
          <p:cNvSpPr txBox="1"/>
          <p:nvPr/>
        </p:nvSpPr>
        <p:spPr>
          <a:xfrm>
            <a:off x="10058400" y="2283299"/>
            <a:ext cx="166732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$217,000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75BA941-A424-442E-A767-EC1D6904A1F9}"/>
              </a:ext>
            </a:extLst>
          </p:cNvPr>
          <p:cNvCxnSpPr>
            <a:cxnSpLocks/>
          </p:cNvCxnSpPr>
          <p:nvPr/>
        </p:nvCxnSpPr>
        <p:spPr>
          <a:xfrm>
            <a:off x="9465450" y="3493763"/>
            <a:ext cx="0" cy="80916"/>
          </a:xfrm>
          <a:prstGeom prst="line">
            <a:avLst/>
          </a:prstGeom>
          <a:ln w="12700" cap="rnd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59329175-32CD-4122-9D6E-A3A3EB194517}"/>
              </a:ext>
            </a:extLst>
          </p:cNvPr>
          <p:cNvSpPr/>
          <p:nvPr/>
        </p:nvSpPr>
        <p:spPr>
          <a:xfrm>
            <a:off x="9355869" y="3641216"/>
            <a:ext cx="219163" cy="219163"/>
          </a:xfrm>
          <a:prstGeom prst="ellipse">
            <a:avLst/>
          </a:prstGeom>
          <a:solidFill>
            <a:srgbClr val="000044"/>
          </a:solidFill>
          <a:ln w="2540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2" name="TextBox 16">
            <a:extLst>
              <a:ext uri="{FF2B5EF4-FFF2-40B4-BE49-F238E27FC236}">
                <a16:creationId xmlns:a16="http://schemas.microsoft.com/office/drawing/2014/main" id="{2EFBF328-8348-4464-A5E8-F214B11976A3}"/>
              </a:ext>
            </a:extLst>
          </p:cNvPr>
          <p:cNvSpPr txBox="1"/>
          <p:nvPr/>
        </p:nvSpPr>
        <p:spPr>
          <a:xfrm>
            <a:off x="8863892" y="3080643"/>
            <a:ext cx="12166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$155,524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776E49E-0D45-4723-BB31-7C7DEF018A6B}"/>
              </a:ext>
            </a:extLst>
          </p:cNvPr>
          <p:cNvCxnSpPr>
            <a:cxnSpLocks/>
          </p:cNvCxnSpPr>
          <p:nvPr/>
        </p:nvCxnSpPr>
        <p:spPr>
          <a:xfrm>
            <a:off x="8073269" y="4115204"/>
            <a:ext cx="0" cy="80916"/>
          </a:xfrm>
          <a:prstGeom prst="line">
            <a:avLst/>
          </a:prstGeom>
          <a:ln w="12700" cap="rnd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437D8381-DE87-4CBF-A264-5590033C23BA}"/>
              </a:ext>
            </a:extLst>
          </p:cNvPr>
          <p:cNvSpPr/>
          <p:nvPr/>
        </p:nvSpPr>
        <p:spPr>
          <a:xfrm>
            <a:off x="7963688" y="4262658"/>
            <a:ext cx="219163" cy="219163"/>
          </a:xfrm>
          <a:prstGeom prst="ellipse">
            <a:avLst/>
          </a:prstGeom>
          <a:solidFill>
            <a:srgbClr val="000044"/>
          </a:solidFill>
          <a:ln w="2540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6" name="TextBox 16">
            <a:extLst>
              <a:ext uri="{FF2B5EF4-FFF2-40B4-BE49-F238E27FC236}">
                <a16:creationId xmlns:a16="http://schemas.microsoft.com/office/drawing/2014/main" id="{3EB08F0A-219C-41A8-9934-3CDAB1D1D10A}"/>
              </a:ext>
            </a:extLst>
          </p:cNvPr>
          <p:cNvSpPr txBox="1"/>
          <p:nvPr/>
        </p:nvSpPr>
        <p:spPr>
          <a:xfrm>
            <a:off x="7459065" y="3698278"/>
            <a:ext cx="12166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$104,732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D5FC6F0-3416-4009-B11A-7D9EEA2F1D80}"/>
              </a:ext>
            </a:extLst>
          </p:cNvPr>
          <p:cNvCxnSpPr>
            <a:cxnSpLocks/>
          </p:cNvCxnSpPr>
          <p:nvPr/>
        </p:nvCxnSpPr>
        <p:spPr>
          <a:xfrm>
            <a:off x="6681088" y="4633541"/>
            <a:ext cx="0" cy="80916"/>
          </a:xfrm>
          <a:prstGeom prst="line">
            <a:avLst/>
          </a:prstGeom>
          <a:ln w="12700" cap="rnd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0A16C458-0F38-4ABB-8EF5-5AB0C093D56A}"/>
              </a:ext>
            </a:extLst>
          </p:cNvPr>
          <p:cNvSpPr/>
          <p:nvPr/>
        </p:nvSpPr>
        <p:spPr>
          <a:xfrm>
            <a:off x="6571507" y="4780994"/>
            <a:ext cx="219163" cy="219163"/>
          </a:xfrm>
          <a:prstGeom prst="ellipse">
            <a:avLst/>
          </a:prstGeom>
          <a:solidFill>
            <a:srgbClr val="000044"/>
          </a:solidFill>
          <a:ln w="2540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80" name="TextBox 16">
            <a:extLst>
              <a:ext uri="{FF2B5EF4-FFF2-40B4-BE49-F238E27FC236}">
                <a16:creationId xmlns:a16="http://schemas.microsoft.com/office/drawing/2014/main" id="{10AA6588-B458-462B-B36D-92584FAAABAC}"/>
              </a:ext>
            </a:extLst>
          </p:cNvPr>
          <p:cNvSpPr txBox="1"/>
          <p:nvPr/>
        </p:nvSpPr>
        <p:spPr>
          <a:xfrm>
            <a:off x="6072788" y="4211082"/>
            <a:ext cx="12166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$62,885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585C2D0-4B7D-4152-8557-559B49E0098C}"/>
              </a:ext>
            </a:extLst>
          </p:cNvPr>
          <p:cNvCxnSpPr>
            <a:cxnSpLocks/>
          </p:cNvCxnSpPr>
          <p:nvPr/>
        </p:nvCxnSpPr>
        <p:spPr>
          <a:xfrm>
            <a:off x="4005871" y="5343004"/>
            <a:ext cx="0" cy="80916"/>
          </a:xfrm>
          <a:prstGeom prst="line">
            <a:avLst/>
          </a:prstGeom>
          <a:ln w="12700" cap="rnd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569284C2-7CC6-4362-A6A5-E6F6C9791E8B}"/>
              </a:ext>
            </a:extLst>
          </p:cNvPr>
          <p:cNvSpPr/>
          <p:nvPr/>
        </p:nvSpPr>
        <p:spPr>
          <a:xfrm>
            <a:off x="3896290" y="5490458"/>
            <a:ext cx="219163" cy="219163"/>
          </a:xfrm>
          <a:prstGeom prst="ellipse">
            <a:avLst/>
          </a:prstGeom>
          <a:solidFill>
            <a:srgbClr val="000044"/>
          </a:solidFill>
          <a:ln w="2540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84" name="TextBox 16">
            <a:extLst>
              <a:ext uri="{FF2B5EF4-FFF2-40B4-BE49-F238E27FC236}">
                <a16:creationId xmlns:a16="http://schemas.microsoft.com/office/drawing/2014/main" id="{4369013E-09EB-485F-9776-D5A5BA9FB0C0}"/>
              </a:ext>
            </a:extLst>
          </p:cNvPr>
          <p:cNvSpPr txBox="1"/>
          <p:nvPr/>
        </p:nvSpPr>
        <p:spPr>
          <a:xfrm>
            <a:off x="3397571" y="4926918"/>
            <a:ext cx="12166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$0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944CEC8-B31B-4D1C-8BD0-9ACC1AF24328}"/>
              </a:ext>
            </a:extLst>
          </p:cNvPr>
          <p:cNvGrpSpPr/>
          <p:nvPr/>
        </p:nvGrpSpPr>
        <p:grpSpPr>
          <a:xfrm>
            <a:off x="2738272" y="2733295"/>
            <a:ext cx="8750279" cy="3723268"/>
            <a:chOff x="2738272" y="2733295"/>
            <a:chExt cx="8750279" cy="3723268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93DB643-0AED-45E5-A6B3-6636DAED5E49}"/>
                </a:ext>
              </a:extLst>
            </p:cNvPr>
            <p:cNvCxnSpPr>
              <a:cxnSpLocks/>
            </p:cNvCxnSpPr>
            <p:nvPr/>
          </p:nvCxnSpPr>
          <p:spPr>
            <a:xfrm>
              <a:off x="3397571" y="6143802"/>
              <a:ext cx="8090980" cy="0"/>
            </a:xfrm>
            <a:prstGeom prst="line">
              <a:avLst/>
            </a:prstGeom>
            <a:gradFill>
              <a:gsLst>
                <a:gs pos="100000">
                  <a:srgbClr val="FBFBFB"/>
                </a:gs>
                <a:gs pos="0">
                  <a:srgbClr val="E6E6E6">
                    <a:lumMod val="15000"/>
                    <a:lumOff val="85000"/>
                  </a:srgbClr>
                </a:gs>
              </a:gsLst>
              <a:lin ang="2700000" scaled="1"/>
            </a:gradFill>
            <a:ln w="15875" cap="rnd">
              <a:solidFill>
                <a:schemeClr val="tx2"/>
              </a:solidFill>
              <a:prstDash val="dash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DC7510B-9DB4-45FD-B251-FD421CC1E90E}"/>
                </a:ext>
              </a:extLst>
            </p:cNvPr>
            <p:cNvSpPr/>
            <p:nvPr/>
          </p:nvSpPr>
          <p:spPr>
            <a:xfrm>
              <a:off x="10442975" y="5844393"/>
              <a:ext cx="612172" cy="612170"/>
            </a:xfrm>
            <a:prstGeom prst="ellipse">
              <a:avLst/>
            </a:prstGeom>
            <a:gradFill>
              <a:gsLst>
                <a:gs pos="100000">
                  <a:srgbClr val="FBFBFB"/>
                </a:gs>
                <a:gs pos="0">
                  <a:srgbClr val="E6E6E6">
                    <a:lumMod val="15000"/>
                    <a:lumOff val="85000"/>
                  </a:srgbClr>
                </a:gs>
              </a:gsLst>
              <a:lin ang="2700000" scaled="1"/>
            </a:gradFill>
            <a:ln w="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+mj-lt"/>
                </a:rPr>
                <a:t>90</a:t>
              </a:r>
              <a:endParaRPr lang="en-US" sz="16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FB78D83-314D-4B17-9FB6-1BF3F07183CB}"/>
                </a:ext>
              </a:extLst>
            </p:cNvPr>
            <p:cNvSpPr/>
            <p:nvPr/>
          </p:nvSpPr>
          <p:spPr>
            <a:xfrm>
              <a:off x="9047341" y="5844393"/>
              <a:ext cx="612172" cy="612170"/>
            </a:xfrm>
            <a:prstGeom prst="ellipse">
              <a:avLst/>
            </a:prstGeom>
            <a:gradFill>
              <a:gsLst>
                <a:gs pos="100000">
                  <a:srgbClr val="FBFBFB"/>
                </a:gs>
                <a:gs pos="0">
                  <a:srgbClr val="E6E6E6">
                    <a:lumMod val="15000"/>
                    <a:lumOff val="85000"/>
                  </a:srgbClr>
                </a:gs>
              </a:gsLst>
              <a:lin ang="2700000" scaled="1"/>
            </a:gradFill>
            <a:ln w="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+mj-lt"/>
                </a:rPr>
                <a:t>85</a:t>
              </a:r>
              <a:endParaRPr 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96A117E-BA8B-44C5-B1A7-85F8E2282A1B}"/>
                </a:ext>
              </a:extLst>
            </p:cNvPr>
            <p:cNvSpPr/>
            <p:nvPr/>
          </p:nvSpPr>
          <p:spPr>
            <a:xfrm>
              <a:off x="7728568" y="5844393"/>
              <a:ext cx="612172" cy="612170"/>
            </a:xfrm>
            <a:prstGeom prst="ellipse">
              <a:avLst/>
            </a:prstGeom>
            <a:gradFill>
              <a:gsLst>
                <a:gs pos="100000">
                  <a:srgbClr val="FBFBFB"/>
                </a:gs>
                <a:gs pos="0">
                  <a:srgbClr val="E6E6E6">
                    <a:lumMod val="15000"/>
                    <a:lumOff val="85000"/>
                  </a:srgbClr>
                </a:gs>
              </a:gsLst>
              <a:lin ang="2700000" scaled="1"/>
            </a:gradFill>
            <a:ln w="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+mj-lt"/>
                </a:rPr>
                <a:t>80</a:t>
              </a:r>
              <a:endParaRPr 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D4E46B7-BD1E-4382-8128-3954C099966E}"/>
                </a:ext>
              </a:extLst>
            </p:cNvPr>
            <p:cNvSpPr/>
            <p:nvPr/>
          </p:nvSpPr>
          <p:spPr>
            <a:xfrm>
              <a:off x="6409795" y="5844393"/>
              <a:ext cx="612172" cy="612170"/>
            </a:xfrm>
            <a:prstGeom prst="ellipse">
              <a:avLst/>
            </a:prstGeom>
            <a:gradFill>
              <a:gsLst>
                <a:gs pos="100000">
                  <a:srgbClr val="FBFBFB"/>
                </a:gs>
                <a:gs pos="0">
                  <a:srgbClr val="E6E6E6">
                    <a:lumMod val="15000"/>
                    <a:lumOff val="85000"/>
                  </a:srgbClr>
                </a:gs>
              </a:gsLst>
              <a:lin ang="2700000" scaled="1"/>
            </a:gradFill>
            <a:ln w="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+mj-lt"/>
                </a:rPr>
                <a:t>75</a:t>
              </a:r>
              <a:endParaRPr 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129C128-FDC7-4488-8A12-7546F2E67FD5}"/>
                </a:ext>
              </a:extLst>
            </p:cNvPr>
            <p:cNvSpPr/>
            <p:nvPr/>
          </p:nvSpPr>
          <p:spPr>
            <a:xfrm>
              <a:off x="5091022" y="5844393"/>
              <a:ext cx="612172" cy="612170"/>
            </a:xfrm>
            <a:prstGeom prst="ellipse">
              <a:avLst/>
            </a:prstGeom>
            <a:gradFill>
              <a:gsLst>
                <a:gs pos="100000">
                  <a:srgbClr val="FBFBFB"/>
                </a:gs>
                <a:gs pos="0">
                  <a:srgbClr val="E6E6E6">
                    <a:lumMod val="15000"/>
                    <a:lumOff val="85000"/>
                  </a:srgbClr>
                </a:gs>
              </a:gsLst>
              <a:lin ang="2700000" scaled="1"/>
            </a:gradFill>
            <a:ln w="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+mj-lt"/>
                </a:rPr>
                <a:t>70</a:t>
              </a:r>
              <a:endParaRPr 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D42709F-E03B-4226-B9F3-8F654050E971}"/>
                </a:ext>
              </a:extLst>
            </p:cNvPr>
            <p:cNvSpPr/>
            <p:nvPr/>
          </p:nvSpPr>
          <p:spPr>
            <a:xfrm>
              <a:off x="3695390" y="5844394"/>
              <a:ext cx="612172" cy="612168"/>
            </a:xfrm>
            <a:prstGeom prst="ellipse">
              <a:avLst/>
            </a:prstGeom>
            <a:gradFill>
              <a:gsLst>
                <a:gs pos="100000">
                  <a:srgbClr val="FBFBFB"/>
                </a:gs>
                <a:gs pos="0">
                  <a:srgbClr val="E6E6E6">
                    <a:lumMod val="15000"/>
                    <a:lumOff val="85000"/>
                  </a:srgbClr>
                </a:gs>
              </a:gsLst>
              <a:lin ang="2700000" scaled="1"/>
            </a:gradFill>
            <a:ln w="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+mj-lt"/>
                </a:rPr>
                <a:t>65</a:t>
              </a:r>
              <a:endParaRPr lang="en-US" sz="16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2"/>
                </a:solidFill>
                <a:latin typeface="+mj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772EF88-9C1F-4FD2-B3FB-00BD378B02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1033" y="2733295"/>
              <a:ext cx="0" cy="2855285"/>
            </a:xfrm>
            <a:prstGeom prst="line">
              <a:avLst/>
            </a:prstGeom>
            <a:gradFill>
              <a:gsLst>
                <a:gs pos="100000">
                  <a:srgbClr val="FBFBFB"/>
                </a:gs>
                <a:gs pos="0">
                  <a:srgbClr val="E6E6E6">
                    <a:lumMod val="15000"/>
                    <a:lumOff val="85000"/>
                  </a:srgbClr>
                </a:gs>
              </a:gsLst>
              <a:lin ang="2700000" scaled="1"/>
            </a:gradFill>
            <a:ln w="15875" cap="rnd">
              <a:solidFill>
                <a:schemeClr val="tx2"/>
              </a:solidFill>
              <a:prstDash val="dash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B59EDF0-B39A-40E9-8896-F81407BCDE11}"/>
                </a:ext>
              </a:extLst>
            </p:cNvPr>
            <p:cNvSpPr/>
            <p:nvPr/>
          </p:nvSpPr>
          <p:spPr>
            <a:xfrm>
              <a:off x="2738272" y="5002038"/>
              <a:ext cx="4988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f-ZA" sz="4400" b="1" noProof="1">
                  <a:solidFill>
                    <a:schemeClr val="bg2">
                      <a:lumMod val="95000"/>
                    </a:schemeClr>
                  </a:solidFill>
                  <a:latin typeface="+mj-lt"/>
                  <a:ea typeface="Times New Roman" charset="0"/>
                  <a:cs typeface="Times New Roman" charset="0"/>
                </a:rPr>
                <a:t>$</a:t>
              </a:r>
              <a:endParaRPr lang="en-US" sz="4400" b="1" dirty="0">
                <a:solidFill>
                  <a:schemeClr val="bg2">
                    <a:lumMod val="95000"/>
                  </a:schemeClr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1468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2685ADB-295B-4139-90D4-4A6DAD96E4E6}"/>
              </a:ext>
            </a:extLst>
          </p:cNvPr>
          <p:cNvSpPr/>
          <p:nvPr/>
        </p:nvSpPr>
        <p:spPr>
          <a:xfrm>
            <a:off x="0" y="0"/>
            <a:ext cx="6069168" cy="6858000"/>
          </a:xfrm>
          <a:custGeom>
            <a:avLst/>
            <a:gdLst>
              <a:gd name="connsiteX0" fmla="*/ 0 w 6069168"/>
              <a:gd name="connsiteY0" fmla="*/ 0 h 6858000"/>
              <a:gd name="connsiteX1" fmla="*/ 5101323 w 6069168"/>
              <a:gd name="connsiteY1" fmla="*/ 0 h 6858000"/>
              <a:gd name="connsiteX2" fmla="*/ 5120666 w 6069168"/>
              <a:gd name="connsiteY2" fmla="*/ 30173 h 6858000"/>
              <a:gd name="connsiteX3" fmla="*/ 6069168 w 6069168"/>
              <a:gd name="connsiteY3" fmla="*/ 3427434 h 6858000"/>
              <a:gd name="connsiteX4" fmla="*/ 6069168 w 6069168"/>
              <a:gd name="connsiteY4" fmla="*/ 3430566 h 6858000"/>
              <a:gd name="connsiteX5" fmla="*/ 5120666 w 6069168"/>
              <a:gd name="connsiteY5" fmla="*/ 6827827 h 6858000"/>
              <a:gd name="connsiteX6" fmla="*/ 5101323 w 6069168"/>
              <a:gd name="connsiteY6" fmla="*/ 6858000 h 6858000"/>
              <a:gd name="connsiteX7" fmla="*/ 0 w 606916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69168" h="6858000">
                <a:moveTo>
                  <a:pt x="0" y="0"/>
                </a:moveTo>
                <a:lnTo>
                  <a:pt x="5101323" y="0"/>
                </a:lnTo>
                <a:lnTo>
                  <a:pt x="5120666" y="30173"/>
                </a:lnTo>
                <a:cubicBezTo>
                  <a:pt x="5722562" y="1020761"/>
                  <a:pt x="6069168" y="2183620"/>
                  <a:pt x="6069168" y="3427434"/>
                </a:cubicBezTo>
                <a:lnTo>
                  <a:pt x="6069168" y="3430566"/>
                </a:lnTo>
                <a:cubicBezTo>
                  <a:pt x="6069168" y="4674380"/>
                  <a:pt x="5722562" y="5837240"/>
                  <a:pt x="5120666" y="6827827"/>
                </a:cubicBezTo>
                <a:lnTo>
                  <a:pt x="510132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44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ln>
                  <a:solidFill>
                    <a:srgbClr val="000000">
                      <a:alpha val="0"/>
                    </a:srgbClr>
                  </a:solidFill>
                </a:ln>
                <a:noFill/>
                <a:latin typeface="+mj-lt"/>
                <a:cs typeface="Lato Semibold" panose="020F0502020204030203" pitchFamily="34" charset="0"/>
              </a:rPr>
              <a:t>2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0EEA6B8-88D1-4F3F-9DA2-947448B6D0DA}"/>
              </a:ext>
            </a:extLst>
          </p:cNvPr>
          <p:cNvSpPr/>
          <p:nvPr/>
        </p:nvSpPr>
        <p:spPr>
          <a:xfrm>
            <a:off x="0" y="0"/>
            <a:ext cx="5391150" cy="6972300"/>
          </a:xfrm>
          <a:custGeom>
            <a:avLst/>
            <a:gdLst>
              <a:gd name="connsiteX0" fmla="*/ 0 w 5391150"/>
              <a:gd name="connsiteY0" fmla="*/ 0 h 6858000"/>
              <a:gd name="connsiteX1" fmla="*/ 4285912 w 5391150"/>
              <a:gd name="connsiteY1" fmla="*/ 0 h 6858000"/>
              <a:gd name="connsiteX2" fmla="*/ 4388029 w 5391150"/>
              <a:gd name="connsiteY2" fmla="*/ 143601 h 6858000"/>
              <a:gd name="connsiteX3" fmla="*/ 5391150 w 5391150"/>
              <a:gd name="connsiteY3" fmla="*/ 3427596 h 6858000"/>
              <a:gd name="connsiteX4" fmla="*/ 5391150 w 5391150"/>
              <a:gd name="connsiteY4" fmla="*/ 3430404 h 6858000"/>
              <a:gd name="connsiteX5" fmla="*/ 4388029 w 5391150"/>
              <a:gd name="connsiteY5" fmla="*/ 6714399 h 6858000"/>
              <a:gd name="connsiteX6" fmla="*/ 4285912 w 5391150"/>
              <a:gd name="connsiteY6" fmla="*/ 6858000 h 6858000"/>
              <a:gd name="connsiteX7" fmla="*/ 0 w 539115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1150" h="6858000">
                <a:moveTo>
                  <a:pt x="0" y="0"/>
                </a:moveTo>
                <a:lnTo>
                  <a:pt x="4285912" y="0"/>
                </a:lnTo>
                <a:lnTo>
                  <a:pt x="4388029" y="143601"/>
                </a:lnTo>
                <a:cubicBezTo>
                  <a:pt x="5021348" y="1081037"/>
                  <a:pt x="5391150" y="2211130"/>
                  <a:pt x="5391150" y="3427596"/>
                </a:cubicBezTo>
                <a:lnTo>
                  <a:pt x="5391150" y="3430404"/>
                </a:lnTo>
                <a:cubicBezTo>
                  <a:pt x="5391150" y="4646870"/>
                  <a:pt x="5021348" y="5776964"/>
                  <a:pt x="4388029" y="6714399"/>
                </a:cubicBezTo>
                <a:lnTo>
                  <a:pt x="42859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ln>
                  <a:solidFill>
                    <a:srgbClr val="000000">
                      <a:alpha val="0"/>
                    </a:srgbClr>
                  </a:solidFill>
                </a:ln>
                <a:noFill/>
              </a:rPr>
              <a:t>1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EE38B84-3E84-4DBA-B5A1-7E900095403B}"/>
              </a:ext>
            </a:extLst>
          </p:cNvPr>
          <p:cNvSpPr/>
          <p:nvPr/>
        </p:nvSpPr>
        <p:spPr>
          <a:xfrm>
            <a:off x="178827" y="2999994"/>
            <a:ext cx="466153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Find &amp; Increase</a:t>
            </a:r>
          </a:p>
          <a:p>
            <a:r>
              <a:rPr lang="en-US" sz="40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Your Annuity Score</a:t>
            </a:r>
          </a:p>
          <a:p>
            <a:endParaRPr lang="en-US" sz="5400" b="1" noProof="1">
              <a:ln>
                <a:solidFill>
                  <a:schemeClr val="accent1">
                    <a:alpha val="0"/>
                  </a:schemeClr>
                </a:solidFill>
              </a:ln>
              <a:latin typeface="NimbusSanL" panose="00000800000000000000" pitchFamily="50" charset="0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2CA3B21B-2D32-4E44-BF1E-60934F9A8325}"/>
              </a:ext>
            </a:extLst>
          </p:cNvPr>
          <p:cNvSpPr/>
          <p:nvPr/>
        </p:nvSpPr>
        <p:spPr>
          <a:xfrm>
            <a:off x="5362167" y="915808"/>
            <a:ext cx="856492" cy="857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000044"/>
                </a:solidFill>
                <a:latin typeface="+mj-lt"/>
                <a:cs typeface="Lato Semibold" panose="020F0502020204030203" pitchFamily="34" charset="0"/>
              </a:rPr>
              <a:t>1</a:t>
            </a: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074446AE-3790-4A56-8535-BED57C3D1077}"/>
              </a:ext>
            </a:extLst>
          </p:cNvPr>
          <p:cNvSpPr/>
          <p:nvPr/>
        </p:nvSpPr>
        <p:spPr>
          <a:xfrm>
            <a:off x="5611237" y="2999994"/>
            <a:ext cx="856492" cy="857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000044"/>
                </a:solidFill>
                <a:latin typeface="+mj-lt"/>
                <a:cs typeface="Lato Semibold" panose="020F0502020204030203" pitchFamily="34" charset="0"/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A02BAB4D-FCCD-4CD6-8A66-31A577CFE60E}"/>
              </a:ext>
            </a:extLst>
          </p:cNvPr>
          <p:cNvSpPr/>
          <p:nvPr/>
        </p:nvSpPr>
        <p:spPr>
          <a:xfrm>
            <a:off x="6438746" y="5220391"/>
            <a:ext cx="582960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Options to Increase up to 300%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F5141381-7C2C-4F22-9015-8B0624AE5FB6}"/>
              </a:ext>
            </a:extLst>
          </p:cNvPr>
          <p:cNvSpPr/>
          <p:nvPr/>
        </p:nvSpPr>
        <p:spPr>
          <a:xfrm>
            <a:off x="5362167" y="5084180"/>
            <a:ext cx="856492" cy="857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000044"/>
                </a:solidFill>
                <a:latin typeface="+mj-lt"/>
                <a:cs typeface="Lato Semibold" panose="020F0502020204030203" pitchFamily="34" charset="0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D479FB-E0EB-4D54-847A-385FAD2CF64D}"/>
              </a:ext>
            </a:extLst>
          </p:cNvPr>
          <p:cNvSpPr/>
          <p:nvPr/>
        </p:nvSpPr>
        <p:spPr>
          <a:xfrm>
            <a:off x="6438746" y="1052429"/>
            <a:ext cx="5600854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Calculate Your Annuity Score(s)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0B6948-7ABE-4403-AB85-F7DBEF262A58}"/>
              </a:ext>
            </a:extLst>
          </p:cNvPr>
          <p:cNvSpPr/>
          <p:nvPr/>
        </p:nvSpPr>
        <p:spPr>
          <a:xfrm>
            <a:off x="6515100" y="3136615"/>
            <a:ext cx="5753254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Evaluate Your Guarantees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D74BC-48DC-7848-9577-4370C5C181D5}"/>
              </a:ext>
            </a:extLst>
          </p:cNvPr>
          <p:cNvSpPr/>
          <p:nvPr/>
        </p:nvSpPr>
        <p:spPr>
          <a:xfrm>
            <a:off x="108232" y="1164337"/>
            <a:ext cx="503384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FREE</a:t>
            </a:r>
            <a:r>
              <a:rPr lang="en-US" sz="40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 </a:t>
            </a:r>
          </a:p>
          <a:p>
            <a:r>
              <a:rPr lang="en-US" sz="40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30 Minute Review</a:t>
            </a:r>
          </a:p>
        </p:txBody>
      </p:sp>
      <p:pic>
        <p:nvPicPr>
          <p:cNvPr id="15" name="Picture 14" descr="Text, logo&#10;&#10;Description automatically generated">
            <a:extLst>
              <a:ext uri="{FF2B5EF4-FFF2-40B4-BE49-F238E27FC236}">
                <a16:creationId xmlns:a16="http://schemas.microsoft.com/office/drawing/2014/main" id="{A2D2429E-9A98-924D-A6DC-4557322D7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7" y="370702"/>
            <a:ext cx="4152900" cy="5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20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01497 -0.00023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00" y="-23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1497 -0.00023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01497 -0.00023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00" y="-23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01498 -0.00023 " pathEditMode="relative" rAng="0" ptsTypes="AA">
                                      <p:cBhvr>
                                        <p:cTn id="26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-0.01497 -0.00024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00" y="-23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01498 -0.00024 " pathEditMode="relative" rAng="0" ptsTypes="AA">
                                      <p:cBhvr>
                                        <p:cTn id="38" dur="750" spd="-100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5" grpId="1" animBg="1"/>
      <p:bldP spid="187" grpId="0" animBg="1"/>
      <p:bldP spid="187" grpId="1" animBg="1"/>
      <p:bldP spid="188" grpId="0"/>
      <p:bldP spid="188" grpId="1"/>
      <p:bldP spid="189" grpId="0" animBg="1"/>
      <p:bldP spid="189" grpId="1" animBg="1"/>
      <p:bldP spid="12" grpId="0"/>
      <p:bldP spid="12" grpId="1"/>
      <p:bldP spid="13" grpId="0"/>
      <p:bldP spid="13" grpId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E027C78E-8BB1-4C5C-89C9-98A310760B42}"/>
              </a:ext>
            </a:extLst>
          </p:cNvPr>
          <p:cNvSpPr/>
          <p:nvPr/>
        </p:nvSpPr>
        <p:spPr>
          <a:xfrm>
            <a:off x="2655872" y="1229800"/>
            <a:ext cx="6939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Let’s Do This!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8581734-AD34-4A1E-B90C-2E7FEB18FCCE}"/>
              </a:ext>
            </a:extLst>
          </p:cNvPr>
          <p:cNvSpPr/>
          <p:nvPr/>
        </p:nvSpPr>
        <p:spPr>
          <a:xfrm>
            <a:off x="9275817" y="6458537"/>
            <a:ext cx="314216" cy="3142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spc="300" dirty="0">
                <a:noFill/>
                <a:latin typeface="+mj-lt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B4A421-6AB6-43CE-A6B5-B5F43E60B260}"/>
              </a:ext>
            </a:extLst>
          </p:cNvPr>
          <p:cNvSpPr/>
          <p:nvPr/>
        </p:nvSpPr>
        <p:spPr>
          <a:xfrm>
            <a:off x="9621571" y="6461757"/>
            <a:ext cx="10385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spc="300" dirty="0">
                <a:noFill/>
                <a:latin typeface="+mj-lt"/>
                <a:ea typeface="Times New Roman" charset="0"/>
                <a:cs typeface="Times New Roman" charset="0"/>
              </a:rPr>
              <a:t>Growth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CC75C37-E0E9-4040-A133-B1FDE63F2BB4}"/>
              </a:ext>
            </a:extLst>
          </p:cNvPr>
          <p:cNvSpPr/>
          <p:nvPr/>
        </p:nvSpPr>
        <p:spPr>
          <a:xfrm>
            <a:off x="283436" y="2998329"/>
            <a:ext cx="910121" cy="861341"/>
          </a:xfrm>
          <a:custGeom>
            <a:avLst/>
            <a:gdLst>
              <a:gd name="connsiteX0" fmla="*/ 0 w 910121"/>
              <a:gd name="connsiteY0" fmla="*/ 430671 h 861341"/>
              <a:gd name="connsiteX1" fmla="*/ 455061 w 910121"/>
              <a:gd name="connsiteY1" fmla="*/ 0 h 861341"/>
              <a:gd name="connsiteX2" fmla="*/ 910122 w 910121"/>
              <a:gd name="connsiteY2" fmla="*/ 430671 h 861341"/>
              <a:gd name="connsiteX3" fmla="*/ 455061 w 910121"/>
              <a:gd name="connsiteY3" fmla="*/ 861342 h 861341"/>
              <a:gd name="connsiteX4" fmla="*/ 0 w 910121"/>
              <a:gd name="connsiteY4" fmla="*/ 430671 h 8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21" h="861341" extrusionOk="0">
                <a:moveTo>
                  <a:pt x="0" y="430671"/>
                </a:moveTo>
                <a:cubicBezTo>
                  <a:pt x="-23035" y="157776"/>
                  <a:pt x="189729" y="16850"/>
                  <a:pt x="455061" y="0"/>
                </a:cubicBezTo>
                <a:cubicBezTo>
                  <a:pt x="740510" y="17570"/>
                  <a:pt x="923459" y="233258"/>
                  <a:pt x="910122" y="430671"/>
                </a:cubicBezTo>
                <a:cubicBezTo>
                  <a:pt x="919312" y="681588"/>
                  <a:pt x="699519" y="845663"/>
                  <a:pt x="455061" y="861342"/>
                </a:cubicBezTo>
                <a:cubicBezTo>
                  <a:pt x="238239" y="841810"/>
                  <a:pt x="16338" y="670526"/>
                  <a:pt x="0" y="430671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393759-FD72-4648-BF97-6B710543BB0B}"/>
              </a:ext>
            </a:extLst>
          </p:cNvPr>
          <p:cNvSpPr/>
          <p:nvPr/>
        </p:nvSpPr>
        <p:spPr>
          <a:xfrm>
            <a:off x="1317516" y="3136613"/>
            <a:ext cx="1104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44"/>
                </a:solidFill>
                <a:latin typeface="+mj-lt"/>
                <a:cs typeface="Times New Roman" charset="0"/>
              </a:rPr>
              <a:t>10</a:t>
            </a:r>
            <a:r>
              <a:rPr lang="en-US" sz="2000" b="1" dirty="0">
                <a:solidFill>
                  <a:srgbClr val="000044"/>
                </a:solidFill>
                <a:latin typeface="+mj-lt"/>
                <a:cs typeface="Times New Roman" charset="0"/>
              </a:rPr>
              <a:t>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4A66C1-98E6-4BC5-BEB5-41A6B14DFF37}"/>
              </a:ext>
            </a:extLst>
          </p:cNvPr>
          <p:cNvSpPr/>
          <p:nvPr/>
        </p:nvSpPr>
        <p:spPr>
          <a:xfrm>
            <a:off x="2590348" y="3136613"/>
            <a:ext cx="1104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44"/>
                </a:solidFill>
                <a:latin typeface="+mj-lt"/>
                <a:cs typeface="Times New Roman" charset="0"/>
              </a:rPr>
              <a:t>11</a:t>
            </a:r>
            <a:r>
              <a:rPr lang="en-US" sz="2000" b="1" dirty="0">
                <a:solidFill>
                  <a:srgbClr val="000044"/>
                </a:solidFill>
                <a:latin typeface="+mj-lt"/>
                <a:cs typeface="Times New Roman" charset="0"/>
              </a:rPr>
              <a:t>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AA3210-E171-4375-9F85-13150DF9DBF7}"/>
              </a:ext>
            </a:extLst>
          </p:cNvPr>
          <p:cNvSpPr/>
          <p:nvPr/>
        </p:nvSpPr>
        <p:spPr>
          <a:xfrm>
            <a:off x="3869240" y="3136613"/>
            <a:ext cx="1075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44"/>
                </a:solidFill>
                <a:latin typeface="+mj-lt"/>
                <a:cs typeface="Times New Roman" charset="0"/>
              </a:rPr>
              <a:t>12</a:t>
            </a:r>
            <a:r>
              <a:rPr lang="en-US" sz="2000" b="1" dirty="0">
                <a:solidFill>
                  <a:srgbClr val="000044"/>
                </a:solidFill>
                <a:latin typeface="+mj-lt"/>
                <a:cs typeface="Times New Roman" charset="0"/>
              </a:rPr>
              <a:t>PM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5589AE-88C5-4D8C-B5D6-6016B6D09089}"/>
              </a:ext>
            </a:extLst>
          </p:cNvPr>
          <p:cNvSpPr/>
          <p:nvPr/>
        </p:nvSpPr>
        <p:spPr>
          <a:xfrm>
            <a:off x="5114115" y="3136613"/>
            <a:ext cx="832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44"/>
                </a:solidFill>
                <a:latin typeface="+mj-lt"/>
                <a:cs typeface="Times New Roman" charset="0"/>
              </a:rPr>
              <a:t>1</a:t>
            </a:r>
            <a:r>
              <a:rPr lang="en-US" sz="2000" b="1" dirty="0">
                <a:solidFill>
                  <a:srgbClr val="000044"/>
                </a:solidFill>
                <a:latin typeface="+mj-lt"/>
                <a:cs typeface="Times New Roman" charset="0"/>
              </a:rPr>
              <a:t>PM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420BDF-543F-46B3-AA79-75A1D35FE6B0}"/>
              </a:ext>
            </a:extLst>
          </p:cNvPr>
          <p:cNvSpPr/>
          <p:nvPr/>
        </p:nvSpPr>
        <p:spPr>
          <a:xfrm>
            <a:off x="6104113" y="3136613"/>
            <a:ext cx="832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44"/>
                </a:solidFill>
                <a:latin typeface="+mj-lt"/>
                <a:cs typeface="Times New Roman" charset="0"/>
              </a:rPr>
              <a:t>2</a:t>
            </a:r>
            <a:r>
              <a:rPr lang="en-US" sz="2000" b="1" dirty="0">
                <a:solidFill>
                  <a:srgbClr val="000044"/>
                </a:solidFill>
                <a:latin typeface="+mj-lt"/>
                <a:cs typeface="Times New Roman" charset="0"/>
              </a:rPr>
              <a:t>PM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5447A3-4DB7-4272-A0E4-55147AF947EF}"/>
              </a:ext>
            </a:extLst>
          </p:cNvPr>
          <p:cNvSpPr/>
          <p:nvPr/>
        </p:nvSpPr>
        <p:spPr>
          <a:xfrm>
            <a:off x="7094111" y="3136613"/>
            <a:ext cx="832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44"/>
                </a:solidFill>
                <a:latin typeface="+mj-lt"/>
                <a:cs typeface="Times New Roman" charset="0"/>
              </a:rPr>
              <a:t>3</a:t>
            </a:r>
            <a:r>
              <a:rPr lang="en-US" sz="2000" b="1" dirty="0">
                <a:solidFill>
                  <a:srgbClr val="000044"/>
                </a:solidFill>
                <a:latin typeface="+mj-lt"/>
                <a:cs typeface="Times New Roman" charset="0"/>
              </a:rPr>
              <a:t>PM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B6E71F-A159-4236-B77B-42A3F2A05F90}"/>
              </a:ext>
            </a:extLst>
          </p:cNvPr>
          <p:cNvSpPr/>
          <p:nvPr/>
        </p:nvSpPr>
        <p:spPr>
          <a:xfrm>
            <a:off x="8084109" y="3136613"/>
            <a:ext cx="832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44"/>
                </a:solidFill>
                <a:latin typeface="+mj-lt"/>
                <a:cs typeface="Times New Roman" charset="0"/>
              </a:rPr>
              <a:t>4</a:t>
            </a:r>
            <a:r>
              <a:rPr lang="en-US" sz="2000" b="1" dirty="0">
                <a:solidFill>
                  <a:srgbClr val="000044"/>
                </a:solidFill>
                <a:latin typeface="+mj-lt"/>
                <a:cs typeface="Times New Roman" charset="0"/>
              </a:rPr>
              <a:t>PM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83B55B-EE0B-438E-96D4-A1A5384E10C1}"/>
              </a:ext>
            </a:extLst>
          </p:cNvPr>
          <p:cNvSpPr/>
          <p:nvPr/>
        </p:nvSpPr>
        <p:spPr>
          <a:xfrm>
            <a:off x="9074107" y="3136613"/>
            <a:ext cx="832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44"/>
                </a:solidFill>
                <a:latin typeface="+mj-lt"/>
                <a:cs typeface="Times New Roman" charset="0"/>
              </a:rPr>
              <a:t>5</a:t>
            </a:r>
            <a:r>
              <a:rPr lang="en-US" sz="2000" b="1" dirty="0">
                <a:solidFill>
                  <a:srgbClr val="000044"/>
                </a:solidFill>
                <a:latin typeface="+mj-lt"/>
                <a:cs typeface="Times New Roman" charset="0"/>
              </a:rPr>
              <a:t>PM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FFA756-0411-47D5-AF93-A73F9575F5C9}"/>
              </a:ext>
            </a:extLst>
          </p:cNvPr>
          <p:cNvSpPr/>
          <p:nvPr/>
        </p:nvSpPr>
        <p:spPr>
          <a:xfrm>
            <a:off x="10064105" y="3136613"/>
            <a:ext cx="832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44"/>
                </a:solidFill>
                <a:latin typeface="+mj-lt"/>
                <a:cs typeface="Times New Roman" charset="0"/>
              </a:rPr>
              <a:t>6</a:t>
            </a:r>
            <a:r>
              <a:rPr lang="en-US" sz="2000" b="1" dirty="0">
                <a:solidFill>
                  <a:srgbClr val="000044"/>
                </a:solidFill>
                <a:latin typeface="+mj-lt"/>
                <a:cs typeface="Times New Roman" charset="0"/>
              </a:rPr>
              <a:t>PM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DE7764-B78C-47EC-BB9B-805DA1082B9E}"/>
              </a:ext>
            </a:extLst>
          </p:cNvPr>
          <p:cNvSpPr/>
          <p:nvPr/>
        </p:nvSpPr>
        <p:spPr>
          <a:xfrm>
            <a:off x="11054100" y="3136613"/>
            <a:ext cx="832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44"/>
                </a:solidFill>
                <a:latin typeface="+mj-lt"/>
                <a:cs typeface="Times New Roman" charset="0"/>
              </a:rPr>
              <a:t>7</a:t>
            </a:r>
            <a:r>
              <a:rPr lang="en-US" sz="2000" b="1" dirty="0">
                <a:solidFill>
                  <a:srgbClr val="000044"/>
                </a:solidFill>
                <a:latin typeface="+mj-lt"/>
                <a:cs typeface="Times New Roman" charset="0"/>
              </a:rPr>
              <a:t>PM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EB26F1-23DB-477F-AE5B-21477DDF3AC1}"/>
              </a:ext>
            </a:extLst>
          </p:cNvPr>
          <p:cNvSpPr/>
          <p:nvPr/>
        </p:nvSpPr>
        <p:spPr>
          <a:xfrm>
            <a:off x="299562" y="3136613"/>
            <a:ext cx="861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44"/>
                </a:solidFill>
                <a:latin typeface="+mj-lt"/>
                <a:cs typeface="Times New Roman" charset="0"/>
              </a:rPr>
              <a:t>9</a:t>
            </a:r>
            <a:r>
              <a:rPr lang="en-US" sz="2000" b="1" dirty="0">
                <a:solidFill>
                  <a:srgbClr val="000044"/>
                </a:solidFill>
                <a:latin typeface="+mj-lt"/>
                <a:cs typeface="Times New Roman" charset="0"/>
              </a:rPr>
              <a:t>AM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FC3593B-6CFA-4149-A47C-8271F2534EB8}"/>
              </a:ext>
            </a:extLst>
          </p:cNvPr>
          <p:cNvSpPr/>
          <p:nvPr/>
        </p:nvSpPr>
        <p:spPr>
          <a:xfrm rot="10800000">
            <a:off x="2651352" y="3067470"/>
            <a:ext cx="3311631" cy="723057"/>
          </a:xfrm>
          <a:custGeom>
            <a:avLst/>
            <a:gdLst>
              <a:gd name="connsiteX0" fmla="*/ 0 w 3311631"/>
              <a:gd name="connsiteY0" fmla="*/ 361529 h 723057"/>
              <a:gd name="connsiteX1" fmla="*/ 361529 w 3311631"/>
              <a:gd name="connsiteY1" fmla="*/ 0 h 723057"/>
              <a:gd name="connsiteX2" fmla="*/ 956901 w 3311631"/>
              <a:gd name="connsiteY2" fmla="*/ 0 h 723057"/>
              <a:gd name="connsiteX3" fmla="*/ 1578159 w 3311631"/>
              <a:gd name="connsiteY3" fmla="*/ 0 h 723057"/>
              <a:gd name="connsiteX4" fmla="*/ 2199417 w 3311631"/>
              <a:gd name="connsiteY4" fmla="*/ 0 h 723057"/>
              <a:gd name="connsiteX5" fmla="*/ 2950103 w 3311631"/>
              <a:gd name="connsiteY5" fmla="*/ 0 h 723057"/>
              <a:gd name="connsiteX6" fmla="*/ 3311632 w 3311631"/>
              <a:gd name="connsiteY6" fmla="*/ 361529 h 723057"/>
              <a:gd name="connsiteX7" fmla="*/ 3311631 w 3311631"/>
              <a:gd name="connsiteY7" fmla="*/ 361529 h 723057"/>
              <a:gd name="connsiteX8" fmla="*/ 2950102 w 3311631"/>
              <a:gd name="connsiteY8" fmla="*/ 723058 h 723057"/>
              <a:gd name="connsiteX9" fmla="*/ 2354730 w 3311631"/>
              <a:gd name="connsiteY9" fmla="*/ 723058 h 723057"/>
              <a:gd name="connsiteX10" fmla="*/ 1707587 w 3311631"/>
              <a:gd name="connsiteY10" fmla="*/ 723058 h 723057"/>
              <a:gd name="connsiteX11" fmla="*/ 1008672 w 3311631"/>
              <a:gd name="connsiteY11" fmla="*/ 723057 h 723057"/>
              <a:gd name="connsiteX12" fmla="*/ 361529 w 3311631"/>
              <a:gd name="connsiteY12" fmla="*/ 723057 h 723057"/>
              <a:gd name="connsiteX13" fmla="*/ 0 w 3311631"/>
              <a:gd name="connsiteY13" fmla="*/ 361528 h 723057"/>
              <a:gd name="connsiteX14" fmla="*/ 0 w 3311631"/>
              <a:gd name="connsiteY14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1631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89615" y="22822"/>
                  <a:pt x="792176" y="-25808"/>
                  <a:pt x="956901" y="0"/>
                </a:cubicBezTo>
                <a:cubicBezTo>
                  <a:pt x="1121626" y="25808"/>
                  <a:pt x="1352692" y="5585"/>
                  <a:pt x="1578159" y="0"/>
                </a:cubicBezTo>
                <a:cubicBezTo>
                  <a:pt x="1803626" y="-5585"/>
                  <a:pt x="2055100" y="-23480"/>
                  <a:pt x="2199417" y="0"/>
                </a:cubicBezTo>
                <a:cubicBezTo>
                  <a:pt x="2343734" y="23480"/>
                  <a:pt x="2714238" y="18384"/>
                  <a:pt x="2950103" y="0"/>
                </a:cubicBezTo>
                <a:cubicBezTo>
                  <a:pt x="3125168" y="8609"/>
                  <a:pt x="3315355" y="127272"/>
                  <a:pt x="3311632" y="361529"/>
                </a:cubicBezTo>
                <a:lnTo>
                  <a:pt x="3311631" y="361529"/>
                </a:lnTo>
                <a:cubicBezTo>
                  <a:pt x="3292951" y="552437"/>
                  <a:pt x="3157030" y="706992"/>
                  <a:pt x="2950102" y="723058"/>
                </a:cubicBezTo>
                <a:cubicBezTo>
                  <a:pt x="2657190" y="748867"/>
                  <a:pt x="2572644" y="695342"/>
                  <a:pt x="2354730" y="723058"/>
                </a:cubicBezTo>
                <a:cubicBezTo>
                  <a:pt x="2136816" y="750774"/>
                  <a:pt x="2026310" y="728866"/>
                  <a:pt x="1707587" y="723058"/>
                </a:cubicBezTo>
                <a:cubicBezTo>
                  <a:pt x="1388864" y="717250"/>
                  <a:pt x="1272220" y="747861"/>
                  <a:pt x="1008672" y="723057"/>
                </a:cubicBezTo>
                <a:cubicBezTo>
                  <a:pt x="745123" y="698253"/>
                  <a:pt x="618200" y="745103"/>
                  <a:pt x="361529" y="723057"/>
                </a:cubicBezTo>
                <a:cubicBezTo>
                  <a:pt x="161265" y="715353"/>
                  <a:pt x="17792" y="596612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1161532-9982-4ECB-ACC2-7B38922F0B9E}"/>
              </a:ext>
            </a:extLst>
          </p:cNvPr>
          <p:cNvSpPr/>
          <p:nvPr/>
        </p:nvSpPr>
        <p:spPr>
          <a:xfrm rot="10800000">
            <a:off x="9086583" y="3067471"/>
            <a:ext cx="1791014" cy="723057"/>
          </a:xfrm>
          <a:custGeom>
            <a:avLst/>
            <a:gdLst>
              <a:gd name="connsiteX0" fmla="*/ 0 w 1791014"/>
              <a:gd name="connsiteY0" fmla="*/ 361529 h 723057"/>
              <a:gd name="connsiteX1" fmla="*/ 361529 w 1791014"/>
              <a:gd name="connsiteY1" fmla="*/ 0 h 723057"/>
              <a:gd name="connsiteX2" fmla="*/ 874148 w 1791014"/>
              <a:gd name="connsiteY2" fmla="*/ 0 h 723057"/>
              <a:gd name="connsiteX3" fmla="*/ 1429486 w 1791014"/>
              <a:gd name="connsiteY3" fmla="*/ 0 h 723057"/>
              <a:gd name="connsiteX4" fmla="*/ 1791015 w 1791014"/>
              <a:gd name="connsiteY4" fmla="*/ 361529 h 723057"/>
              <a:gd name="connsiteX5" fmla="*/ 1791014 w 1791014"/>
              <a:gd name="connsiteY5" fmla="*/ 361529 h 723057"/>
              <a:gd name="connsiteX6" fmla="*/ 1429485 w 1791014"/>
              <a:gd name="connsiteY6" fmla="*/ 723058 h 723057"/>
              <a:gd name="connsiteX7" fmla="*/ 874148 w 1791014"/>
              <a:gd name="connsiteY7" fmla="*/ 723057 h 723057"/>
              <a:gd name="connsiteX8" fmla="*/ 361529 w 1791014"/>
              <a:gd name="connsiteY8" fmla="*/ 723057 h 723057"/>
              <a:gd name="connsiteX9" fmla="*/ 0 w 1791014"/>
              <a:gd name="connsiteY9" fmla="*/ 361528 h 723057"/>
              <a:gd name="connsiteX10" fmla="*/ 0 w 1791014"/>
              <a:gd name="connsiteY10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014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36133" y="6285"/>
                  <a:pt x="739827" y="21985"/>
                  <a:pt x="874148" y="0"/>
                </a:cubicBezTo>
                <a:cubicBezTo>
                  <a:pt x="1008469" y="-21985"/>
                  <a:pt x="1282205" y="-13691"/>
                  <a:pt x="1429486" y="0"/>
                </a:cubicBezTo>
                <a:cubicBezTo>
                  <a:pt x="1637284" y="-4603"/>
                  <a:pt x="1801179" y="163108"/>
                  <a:pt x="1791015" y="361529"/>
                </a:cubicBezTo>
                <a:lnTo>
                  <a:pt x="1791014" y="361529"/>
                </a:lnTo>
                <a:cubicBezTo>
                  <a:pt x="1768526" y="585115"/>
                  <a:pt x="1604550" y="731667"/>
                  <a:pt x="1429485" y="723058"/>
                </a:cubicBezTo>
                <a:cubicBezTo>
                  <a:pt x="1286794" y="745898"/>
                  <a:pt x="1144256" y="713826"/>
                  <a:pt x="874148" y="723057"/>
                </a:cubicBezTo>
                <a:cubicBezTo>
                  <a:pt x="604040" y="732289"/>
                  <a:pt x="551782" y="725636"/>
                  <a:pt x="361529" y="723057"/>
                </a:cubicBezTo>
                <a:cubicBezTo>
                  <a:pt x="184202" y="719864"/>
                  <a:pt x="23170" y="538944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1E761B9-3BCC-4976-818F-949A297E28A0}"/>
              </a:ext>
            </a:extLst>
          </p:cNvPr>
          <p:cNvSpPr/>
          <p:nvPr/>
        </p:nvSpPr>
        <p:spPr>
          <a:xfrm rot="690628">
            <a:off x="6110284" y="2998328"/>
            <a:ext cx="801016" cy="861340"/>
          </a:xfrm>
          <a:custGeom>
            <a:avLst/>
            <a:gdLst>
              <a:gd name="connsiteX0" fmla="*/ 0 w 801016"/>
              <a:gd name="connsiteY0" fmla="*/ 430670 h 861340"/>
              <a:gd name="connsiteX1" fmla="*/ 400508 w 801016"/>
              <a:gd name="connsiteY1" fmla="*/ 0 h 861340"/>
              <a:gd name="connsiteX2" fmla="*/ 801016 w 801016"/>
              <a:gd name="connsiteY2" fmla="*/ 430670 h 861340"/>
              <a:gd name="connsiteX3" fmla="*/ 400508 w 801016"/>
              <a:gd name="connsiteY3" fmla="*/ 861340 h 861340"/>
              <a:gd name="connsiteX4" fmla="*/ 0 w 801016"/>
              <a:gd name="connsiteY4" fmla="*/ 430670 h 8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16" h="861340" extrusionOk="0">
                <a:moveTo>
                  <a:pt x="0" y="430670"/>
                </a:moveTo>
                <a:cubicBezTo>
                  <a:pt x="-12510" y="173787"/>
                  <a:pt x="170482" y="10623"/>
                  <a:pt x="400508" y="0"/>
                </a:cubicBezTo>
                <a:cubicBezTo>
                  <a:pt x="631940" y="5271"/>
                  <a:pt x="804414" y="203122"/>
                  <a:pt x="801016" y="430670"/>
                </a:cubicBezTo>
                <a:cubicBezTo>
                  <a:pt x="806918" y="676912"/>
                  <a:pt x="618991" y="855147"/>
                  <a:pt x="400508" y="861340"/>
                </a:cubicBezTo>
                <a:cubicBezTo>
                  <a:pt x="216175" y="840472"/>
                  <a:pt x="31237" y="672350"/>
                  <a:pt x="0" y="430670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547E608-F939-4E48-9200-18659706009F}"/>
              </a:ext>
            </a:extLst>
          </p:cNvPr>
          <p:cNvSpPr/>
          <p:nvPr/>
        </p:nvSpPr>
        <p:spPr>
          <a:xfrm>
            <a:off x="283436" y="2998329"/>
            <a:ext cx="910121" cy="861341"/>
          </a:xfrm>
          <a:custGeom>
            <a:avLst/>
            <a:gdLst>
              <a:gd name="connsiteX0" fmla="*/ 0 w 910121"/>
              <a:gd name="connsiteY0" fmla="*/ 430671 h 861341"/>
              <a:gd name="connsiteX1" fmla="*/ 455061 w 910121"/>
              <a:gd name="connsiteY1" fmla="*/ 0 h 861341"/>
              <a:gd name="connsiteX2" fmla="*/ 910122 w 910121"/>
              <a:gd name="connsiteY2" fmla="*/ 430671 h 861341"/>
              <a:gd name="connsiteX3" fmla="*/ 455061 w 910121"/>
              <a:gd name="connsiteY3" fmla="*/ 861342 h 861341"/>
              <a:gd name="connsiteX4" fmla="*/ 0 w 910121"/>
              <a:gd name="connsiteY4" fmla="*/ 430671 h 8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21" h="861341" extrusionOk="0">
                <a:moveTo>
                  <a:pt x="0" y="430671"/>
                </a:moveTo>
                <a:cubicBezTo>
                  <a:pt x="-23035" y="157776"/>
                  <a:pt x="189729" y="16850"/>
                  <a:pt x="455061" y="0"/>
                </a:cubicBezTo>
                <a:cubicBezTo>
                  <a:pt x="740510" y="17570"/>
                  <a:pt x="923459" y="233258"/>
                  <a:pt x="910122" y="430671"/>
                </a:cubicBezTo>
                <a:cubicBezTo>
                  <a:pt x="919312" y="681588"/>
                  <a:pt x="699519" y="845663"/>
                  <a:pt x="455061" y="861342"/>
                </a:cubicBezTo>
                <a:cubicBezTo>
                  <a:pt x="238239" y="841810"/>
                  <a:pt x="16338" y="670526"/>
                  <a:pt x="0" y="430671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507C4F3-AB7D-48E0-B37D-3E7C42E015E6}"/>
              </a:ext>
            </a:extLst>
          </p:cNvPr>
          <p:cNvSpPr/>
          <p:nvPr/>
        </p:nvSpPr>
        <p:spPr>
          <a:xfrm rot="10800000">
            <a:off x="2651352" y="3067470"/>
            <a:ext cx="3311631" cy="723057"/>
          </a:xfrm>
          <a:custGeom>
            <a:avLst/>
            <a:gdLst>
              <a:gd name="connsiteX0" fmla="*/ 0 w 3311631"/>
              <a:gd name="connsiteY0" fmla="*/ 361529 h 723057"/>
              <a:gd name="connsiteX1" fmla="*/ 361529 w 3311631"/>
              <a:gd name="connsiteY1" fmla="*/ 0 h 723057"/>
              <a:gd name="connsiteX2" fmla="*/ 956901 w 3311631"/>
              <a:gd name="connsiteY2" fmla="*/ 0 h 723057"/>
              <a:gd name="connsiteX3" fmla="*/ 1578159 w 3311631"/>
              <a:gd name="connsiteY3" fmla="*/ 0 h 723057"/>
              <a:gd name="connsiteX4" fmla="*/ 2199417 w 3311631"/>
              <a:gd name="connsiteY4" fmla="*/ 0 h 723057"/>
              <a:gd name="connsiteX5" fmla="*/ 2950103 w 3311631"/>
              <a:gd name="connsiteY5" fmla="*/ 0 h 723057"/>
              <a:gd name="connsiteX6" fmla="*/ 3311632 w 3311631"/>
              <a:gd name="connsiteY6" fmla="*/ 361529 h 723057"/>
              <a:gd name="connsiteX7" fmla="*/ 3311631 w 3311631"/>
              <a:gd name="connsiteY7" fmla="*/ 361529 h 723057"/>
              <a:gd name="connsiteX8" fmla="*/ 2950102 w 3311631"/>
              <a:gd name="connsiteY8" fmla="*/ 723058 h 723057"/>
              <a:gd name="connsiteX9" fmla="*/ 2354730 w 3311631"/>
              <a:gd name="connsiteY9" fmla="*/ 723058 h 723057"/>
              <a:gd name="connsiteX10" fmla="*/ 1707587 w 3311631"/>
              <a:gd name="connsiteY10" fmla="*/ 723058 h 723057"/>
              <a:gd name="connsiteX11" fmla="*/ 1008672 w 3311631"/>
              <a:gd name="connsiteY11" fmla="*/ 723057 h 723057"/>
              <a:gd name="connsiteX12" fmla="*/ 361529 w 3311631"/>
              <a:gd name="connsiteY12" fmla="*/ 723057 h 723057"/>
              <a:gd name="connsiteX13" fmla="*/ 0 w 3311631"/>
              <a:gd name="connsiteY13" fmla="*/ 361528 h 723057"/>
              <a:gd name="connsiteX14" fmla="*/ 0 w 3311631"/>
              <a:gd name="connsiteY14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1631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89615" y="22822"/>
                  <a:pt x="792176" y="-25808"/>
                  <a:pt x="956901" y="0"/>
                </a:cubicBezTo>
                <a:cubicBezTo>
                  <a:pt x="1121626" y="25808"/>
                  <a:pt x="1352692" y="5585"/>
                  <a:pt x="1578159" y="0"/>
                </a:cubicBezTo>
                <a:cubicBezTo>
                  <a:pt x="1803626" y="-5585"/>
                  <a:pt x="2055100" y="-23480"/>
                  <a:pt x="2199417" y="0"/>
                </a:cubicBezTo>
                <a:cubicBezTo>
                  <a:pt x="2343734" y="23480"/>
                  <a:pt x="2714238" y="18384"/>
                  <a:pt x="2950103" y="0"/>
                </a:cubicBezTo>
                <a:cubicBezTo>
                  <a:pt x="3125168" y="8609"/>
                  <a:pt x="3315355" y="127272"/>
                  <a:pt x="3311632" y="361529"/>
                </a:cubicBezTo>
                <a:lnTo>
                  <a:pt x="3311631" y="361529"/>
                </a:lnTo>
                <a:cubicBezTo>
                  <a:pt x="3292951" y="552437"/>
                  <a:pt x="3157030" y="706992"/>
                  <a:pt x="2950102" y="723058"/>
                </a:cubicBezTo>
                <a:cubicBezTo>
                  <a:pt x="2657190" y="748867"/>
                  <a:pt x="2572644" y="695342"/>
                  <a:pt x="2354730" y="723058"/>
                </a:cubicBezTo>
                <a:cubicBezTo>
                  <a:pt x="2136816" y="750774"/>
                  <a:pt x="2026310" y="728866"/>
                  <a:pt x="1707587" y="723058"/>
                </a:cubicBezTo>
                <a:cubicBezTo>
                  <a:pt x="1388864" y="717250"/>
                  <a:pt x="1272220" y="747861"/>
                  <a:pt x="1008672" y="723057"/>
                </a:cubicBezTo>
                <a:cubicBezTo>
                  <a:pt x="745123" y="698253"/>
                  <a:pt x="618200" y="745103"/>
                  <a:pt x="361529" y="723057"/>
                </a:cubicBezTo>
                <a:cubicBezTo>
                  <a:pt x="161265" y="715353"/>
                  <a:pt x="17792" y="596612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1A0A863-111E-45A2-96FA-7FB7B355E006}"/>
              </a:ext>
            </a:extLst>
          </p:cNvPr>
          <p:cNvSpPr/>
          <p:nvPr/>
        </p:nvSpPr>
        <p:spPr>
          <a:xfrm rot="10800000">
            <a:off x="9086583" y="3067471"/>
            <a:ext cx="1791014" cy="723057"/>
          </a:xfrm>
          <a:custGeom>
            <a:avLst/>
            <a:gdLst>
              <a:gd name="connsiteX0" fmla="*/ 0 w 1791014"/>
              <a:gd name="connsiteY0" fmla="*/ 361529 h 723057"/>
              <a:gd name="connsiteX1" fmla="*/ 361529 w 1791014"/>
              <a:gd name="connsiteY1" fmla="*/ 0 h 723057"/>
              <a:gd name="connsiteX2" fmla="*/ 874148 w 1791014"/>
              <a:gd name="connsiteY2" fmla="*/ 0 h 723057"/>
              <a:gd name="connsiteX3" fmla="*/ 1429486 w 1791014"/>
              <a:gd name="connsiteY3" fmla="*/ 0 h 723057"/>
              <a:gd name="connsiteX4" fmla="*/ 1791015 w 1791014"/>
              <a:gd name="connsiteY4" fmla="*/ 361529 h 723057"/>
              <a:gd name="connsiteX5" fmla="*/ 1791014 w 1791014"/>
              <a:gd name="connsiteY5" fmla="*/ 361529 h 723057"/>
              <a:gd name="connsiteX6" fmla="*/ 1429485 w 1791014"/>
              <a:gd name="connsiteY6" fmla="*/ 723058 h 723057"/>
              <a:gd name="connsiteX7" fmla="*/ 874148 w 1791014"/>
              <a:gd name="connsiteY7" fmla="*/ 723057 h 723057"/>
              <a:gd name="connsiteX8" fmla="*/ 361529 w 1791014"/>
              <a:gd name="connsiteY8" fmla="*/ 723057 h 723057"/>
              <a:gd name="connsiteX9" fmla="*/ 0 w 1791014"/>
              <a:gd name="connsiteY9" fmla="*/ 361528 h 723057"/>
              <a:gd name="connsiteX10" fmla="*/ 0 w 1791014"/>
              <a:gd name="connsiteY10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014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36133" y="6285"/>
                  <a:pt x="739827" y="21985"/>
                  <a:pt x="874148" y="0"/>
                </a:cubicBezTo>
                <a:cubicBezTo>
                  <a:pt x="1008469" y="-21985"/>
                  <a:pt x="1282205" y="-13691"/>
                  <a:pt x="1429486" y="0"/>
                </a:cubicBezTo>
                <a:cubicBezTo>
                  <a:pt x="1637284" y="-4603"/>
                  <a:pt x="1801179" y="163108"/>
                  <a:pt x="1791015" y="361529"/>
                </a:cubicBezTo>
                <a:lnTo>
                  <a:pt x="1791014" y="361529"/>
                </a:lnTo>
                <a:cubicBezTo>
                  <a:pt x="1768526" y="585115"/>
                  <a:pt x="1604550" y="731667"/>
                  <a:pt x="1429485" y="723058"/>
                </a:cubicBezTo>
                <a:cubicBezTo>
                  <a:pt x="1286794" y="745898"/>
                  <a:pt x="1144256" y="713826"/>
                  <a:pt x="874148" y="723057"/>
                </a:cubicBezTo>
                <a:cubicBezTo>
                  <a:pt x="604040" y="732289"/>
                  <a:pt x="551782" y="725636"/>
                  <a:pt x="361529" y="723057"/>
                </a:cubicBezTo>
                <a:cubicBezTo>
                  <a:pt x="184202" y="719864"/>
                  <a:pt x="23170" y="538944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BF85D37-C982-450F-96E9-73AF5E8DB3FB}"/>
              </a:ext>
            </a:extLst>
          </p:cNvPr>
          <p:cNvSpPr/>
          <p:nvPr/>
        </p:nvSpPr>
        <p:spPr>
          <a:xfrm rot="690628">
            <a:off x="6110284" y="2998328"/>
            <a:ext cx="801016" cy="861340"/>
          </a:xfrm>
          <a:custGeom>
            <a:avLst/>
            <a:gdLst>
              <a:gd name="connsiteX0" fmla="*/ 0 w 801016"/>
              <a:gd name="connsiteY0" fmla="*/ 430670 h 861340"/>
              <a:gd name="connsiteX1" fmla="*/ 400508 w 801016"/>
              <a:gd name="connsiteY1" fmla="*/ 0 h 861340"/>
              <a:gd name="connsiteX2" fmla="*/ 801016 w 801016"/>
              <a:gd name="connsiteY2" fmla="*/ 430670 h 861340"/>
              <a:gd name="connsiteX3" fmla="*/ 400508 w 801016"/>
              <a:gd name="connsiteY3" fmla="*/ 861340 h 861340"/>
              <a:gd name="connsiteX4" fmla="*/ 0 w 801016"/>
              <a:gd name="connsiteY4" fmla="*/ 430670 h 8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16" h="861340" extrusionOk="0">
                <a:moveTo>
                  <a:pt x="0" y="430670"/>
                </a:moveTo>
                <a:cubicBezTo>
                  <a:pt x="-12510" y="173787"/>
                  <a:pt x="170482" y="10623"/>
                  <a:pt x="400508" y="0"/>
                </a:cubicBezTo>
                <a:cubicBezTo>
                  <a:pt x="631940" y="5271"/>
                  <a:pt x="804414" y="203122"/>
                  <a:pt x="801016" y="430670"/>
                </a:cubicBezTo>
                <a:cubicBezTo>
                  <a:pt x="806918" y="676912"/>
                  <a:pt x="618991" y="855147"/>
                  <a:pt x="400508" y="861340"/>
                </a:cubicBezTo>
                <a:cubicBezTo>
                  <a:pt x="216175" y="840472"/>
                  <a:pt x="31237" y="672350"/>
                  <a:pt x="0" y="430670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F186159-D3F9-47D4-AFB5-07F829EAAF5E}"/>
              </a:ext>
            </a:extLst>
          </p:cNvPr>
          <p:cNvSpPr/>
          <p:nvPr/>
        </p:nvSpPr>
        <p:spPr>
          <a:xfrm>
            <a:off x="283436" y="2998329"/>
            <a:ext cx="910121" cy="861341"/>
          </a:xfrm>
          <a:custGeom>
            <a:avLst/>
            <a:gdLst>
              <a:gd name="connsiteX0" fmla="*/ 0 w 910121"/>
              <a:gd name="connsiteY0" fmla="*/ 430671 h 861341"/>
              <a:gd name="connsiteX1" fmla="*/ 455061 w 910121"/>
              <a:gd name="connsiteY1" fmla="*/ 0 h 861341"/>
              <a:gd name="connsiteX2" fmla="*/ 910122 w 910121"/>
              <a:gd name="connsiteY2" fmla="*/ 430671 h 861341"/>
              <a:gd name="connsiteX3" fmla="*/ 455061 w 910121"/>
              <a:gd name="connsiteY3" fmla="*/ 861342 h 861341"/>
              <a:gd name="connsiteX4" fmla="*/ 0 w 910121"/>
              <a:gd name="connsiteY4" fmla="*/ 430671 h 8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21" h="861341" extrusionOk="0">
                <a:moveTo>
                  <a:pt x="0" y="430671"/>
                </a:moveTo>
                <a:cubicBezTo>
                  <a:pt x="-23035" y="157776"/>
                  <a:pt x="189729" y="16850"/>
                  <a:pt x="455061" y="0"/>
                </a:cubicBezTo>
                <a:cubicBezTo>
                  <a:pt x="740510" y="17570"/>
                  <a:pt x="923459" y="233258"/>
                  <a:pt x="910122" y="430671"/>
                </a:cubicBezTo>
                <a:cubicBezTo>
                  <a:pt x="919312" y="681588"/>
                  <a:pt x="699519" y="845663"/>
                  <a:pt x="455061" y="861342"/>
                </a:cubicBezTo>
                <a:cubicBezTo>
                  <a:pt x="238239" y="841810"/>
                  <a:pt x="16338" y="670526"/>
                  <a:pt x="0" y="430671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236FD84-FF09-4BA2-B7BE-73B076823858}"/>
              </a:ext>
            </a:extLst>
          </p:cNvPr>
          <p:cNvSpPr/>
          <p:nvPr/>
        </p:nvSpPr>
        <p:spPr>
          <a:xfrm rot="10800000">
            <a:off x="2651352" y="3067470"/>
            <a:ext cx="3311631" cy="723057"/>
          </a:xfrm>
          <a:custGeom>
            <a:avLst/>
            <a:gdLst>
              <a:gd name="connsiteX0" fmla="*/ 0 w 3311631"/>
              <a:gd name="connsiteY0" fmla="*/ 361529 h 723057"/>
              <a:gd name="connsiteX1" fmla="*/ 361529 w 3311631"/>
              <a:gd name="connsiteY1" fmla="*/ 0 h 723057"/>
              <a:gd name="connsiteX2" fmla="*/ 956901 w 3311631"/>
              <a:gd name="connsiteY2" fmla="*/ 0 h 723057"/>
              <a:gd name="connsiteX3" fmla="*/ 1578159 w 3311631"/>
              <a:gd name="connsiteY3" fmla="*/ 0 h 723057"/>
              <a:gd name="connsiteX4" fmla="*/ 2199417 w 3311631"/>
              <a:gd name="connsiteY4" fmla="*/ 0 h 723057"/>
              <a:gd name="connsiteX5" fmla="*/ 2950103 w 3311631"/>
              <a:gd name="connsiteY5" fmla="*/ 0 h 723057"/>
              <a:gd name="connsiteX6" fmla="*/ 3311632 w 3311631"/>
              <a:gd name="connsiteY6" fmla="*/ 361529 h 723057"/>
              <a:gd name="connsiteX7" fmla="*/ 3311631 w 3311631"/>
              <a:gd name="connsiteY7" fmla="*/ 361529 h 723057"/>
              <a:gd name="connsiteX8" fmla="*/ 2950102 w 3311631"/>
              <a:gd name="connsiteY8" fmla="*/ 723058 h 723057"/>
              <a:gd name="connsiteX9" fmla="*/ 2354730 w 3311631"/>
              <a:gd name="connsiteY9" fmla="*/ 723058 h 723057"/>
              <a:gd name="connsiteX10" fmla="*/ 1707587 w 3311631"/>
              <a:gd name="connsiteY10" fmla="*/ 723058 h 723057"/>
              <a:gd name="connsiteX11" fmla="*/ 1008672 w 3311631"/>
              <a:gd name="connsiteY11" fmla="*/ 723057 h 723057"/>
              <a:gd name="connsiteX12" fmla="*/ 361529 w 3311631"/>
              <a:gd name="connsiteY12" fmla="*/ 723057 h 723057"/>
              <a:gd name="connsiteX13" fmla="*/ 0 w 3311631"/>
              <a:gd name="connsiteY13" fmla="*/ 361528 h 723057"/>
              <a:gd name="connsiteX14" fmla="*/ 0 w 3311631"/>
              <a:gd name="connsiteY14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1631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89615" y="22822"/>
                  <a:pt x="792176" y="-25808"/>
                  <a:pt x="956901" y="0"/>
                </a:cubicBezTo>
                <a:cubicBezTo>
                  <a:pt x="1121626" y="25808"/>
                  <a:pt x="1352692" y="5585"/>
                  <a:pt x="1578159" y="0"/>
                </a:cubicBezTo>
                <a:cubicBezTo>
                  <a:pt x="1803626" y="-5585"/>
                  <a:pt x="2055100" y="-23480"/>
                  <a:pt x="2199417" y="0"/>
                </a:cubicBezTo>
                <a:cubicBezTo>
                  <a:pt x="2343734" y="23480"/>
                  <a:pt x="2714238" y="18384"/>
                  <a:pt x="2950103" y="0"/>
                </a:cubicBezTo>
                <a:cubicBezTo>
                  <a:pt x="3125168" y="8609"/>
                  <a:pt x="3315355" y="127272"/>
                  <a:pt x="3311632" y="361529"/>
                </a:cubicBezTo>
                <a:lnTo>
                  <a:pt x="3311631" y="361529"/>
                </a:lnTo>
                <a:cubicBezTo>
                  <a:pt x="3292951" y="552437"/>
                  <a:pt x="3157030" y="706992"/>
                  <a:pt x="2950102" y="723058"/>
                </a:cubicBezTo>
                <a:cubicBezTo>
                  <a:pt x="2657190" y="748867"/>
                  <a:pt x="2572644" y="695342"/>
                  <a:pt x="2354730" y="723058"/>
                </a:cubicBezTo>
                <a:cubicBezTo>
                  <a:pt x="2136816" y="750774"/>
                  <a:pt x="2026310" y="728866"/>
                  <a:pt x="1707587" y="723058"/>
                </a:cubicBezTo>
                <a:cubicBezTo>
                  <a:pt x="1388864" y="717250"/>
                  <a:pt x="1272220" y="747861"/>
                  <a:pt x="1008672" y="723057"/>
                </a:cubicBezTo>
                <a:cubicBezTo>
                  <a:pt x="745123" y="698253"/>
                  <a:pt x="618200" y="745103"/>
                  <a:pt x="361529" y="723057"/>
                </a:cubicBezTo>
                <a:cubicBezTo>
                  <a:pt x="161265" y="715353"/>
                  <a:pt x="17792" y="596612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361448E-4D46-412C-8408-A4FC74DA8114}"/>
              </a:ext>
            </a:extLst>
          </p:cNvPr>
          <p:cNvSpPr/>
          <p:nvPr/>
        </p:nvSpPr>
        <p:spPr>
          <a:xfrm rot="10800000">
            <a:off x="9086583" y="3067471"/>
            <a:ext cx="1791014" cy="723057"/>
          </a:xfrm>
          <a:custGeom>
            <a:avLst/>
            <a:gdLst>
              <a:gd name="connsiteX0" fmla="*/ 0 w 1791014"/>
              <a:gd name="connsiteY0" fmla="*/ 361529 h 723057"/>
              <a:gd name="connsiteX1" fmla="*/ 361529 w 1791014"/>
              <a:gd name="connsiteY1" fmla="*/ 0 h 723057"/>
              <a:gd name="connsiteX2" fmla="*/ 874148 w 1791014"/>
              <a:gd name="connsiteY2" fmla="*/ 0 h 723057"/>
              <a:gd name="connsiteX3" fmla="*/ 1429486 w 1791014"/>
              <a:gd name="connsiteY3" fmla="*/ 0 h 723057"/>
              <a:gd name="connsiteX4" fmla="*/ 1791015 w 1791014"/>
              <a:gd name="connsiteY4" fmla="*/ 361529 h 723057"/>
              <a:gd name="connsiteX5" fmla="*/ 1791014 w 1791014"/>
              <a:gd name="connsiteY5" fmla="*/ 361529 h 723057"/>
              <a:gd name="connsiteX6" fmla="*/ 1429485 w 1791014"/>
              <a:gd name="connsiteY6" fmla="*/ 723058 h 723057"/>
              <a:gd name="connsiteX7" fmla="*/ 874148 w 1791014"/>
              <a:gd name="connsiteY7" fmla="*/ 723057 h 723057"/>
              <a:gd name="connsiteX8" fmla="*/ 361529 w 1791014"/>
              <a:gd name="connsiteY8" fmla="*/ 723057 h 723057"/>
              <a:gd name="connsiteX9" fmla="*/ 0 w 1791014"/>
              <a:gd name="connsiteY9" fmla="*/ 361528 h 723057"/>
              <a:gd name="connsiteX10" fmla="*/ 0 w 1791014"/>
              <a:gd name="connsiteY10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014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36133" y="6285"/>
                  <a:pt x="739827" y="21985"/>
                  <a:pt x="874148" y="0"/>
                </a:cubicBezTo>
                <a:cubicBezTo>
                  <a:pt x="1008469" y="-21985"/>
                  <a:pt x="1282205" y="-13691"/>
                  <a:pt x="1429486" y="0"/>
                </a:cubicBezTo>
                <a:cubicBezTo>
                  <a:pt x="1637284" y="-4603"/>
                  <a:pt x="1801179" y="163108"/>
                  <a:pt x="1791015" y="361529"/>
                </a:cubicBezTo>
                <a:lnTo>
                  <a:pt x="1791014" y="361529"/>
                </a:lnTo>
                <a:cubicBezTo>
                  <a:pt x="1768526" y="585115"/>
                  <a:pt x="1604550" y="731667"/>
                  <a:pt x="1429485" y="723058"/>
                </a:cubicBezTo>
                <a:cubicBezTo>
                  <a:pt x="1286794" y="745898"/>
                  <a:pt x="1144256" y="713826"/>
                  <a:pt x="874148" y="723057"/>
                </a:cubicBezTo>
                <a:cubicBezTo>
                  <a:pt x="604040" y="732289"/>
                  <a:pt x="551782" y="725636"/>
                  <a:pt x="361529" y="723057"/>
                </a:cubicBezTo>
                <a:cubicBezTo>
                  <a:pt x="184202" y="719864"/>
                  <a:pt x="23170" y="538944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5BEC019-3310-4448-ACE2-299F29F2F2C3}"/>
              </a:ext>
            </a:extLst>
          </p:cNvPr>
          <p:cNvSpPr/>
          <p:nvPr/>
        </p:nvSpPr>
        <p:spPr>
          <a:xfrm rot="690628">
            <a:off x="6110284" y="2998328"/>
            <a:ext cx="801016" cy="861340"/>
          </a:xfrm>
          <a:custGeom>
            <a:avLst/>
            <a:gdLst>
              <a:gd name="connsiteX0" fmla="*/ 0 w 801016"/>
              <a:gd name="connsiteY0" fmla="*/ 430670 h 861340"/>
              <a:gd name="connsiteX1" fmla="*/ 400508 w 801016"/>
              <a:gd name="connsiteY1" fmla="*/ 0 h 861340"/>
              <a:gd name="connsiteX2" fmla="*/ 801016 w 801016"/>
              <a:gd name="connsiteY2" fmla="*/ 430670 h 861340"/>
              <a:gd name="connsiteX3" fmla="*/ 400508 w 801016"/>
              <a:gd name="connsiteY3" fmla="*/ 861340 h 861340"/>
              <a:gd name="connsiteX4" fmla="*/ 0 w 801016"/>
              <a:gd name="connsiteY4" fmla="*/ 430670 h 8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16" h="861340" extrusionOk="0">
                <a:moveTo>
                  <a:pt x="0" y="430670"/>
                </a:moveTo>
                <a:cubicBezTo>
                  <a:pt x="-12510" y="173787"/>
                  <a:pt x="170482" y="10623"/>
                  <a:pt x="400508" y="0"/>
                </a:cubicBezTo>
                <a:cubicBezTo>
                  <a:pt x="631940" y="5271"/>
                  <a:pt x="804414" y="203122"/>
                  <a:pt x="801016" y="430670"/>
                </a:cubicBezTo>
                <a:cubicBezTo>
                  <a:pt x="806918" y="676912"/>
                  <a:pt x="618991" y="855147"/>
                  <a:pt x="400508" y="861340"/>
                </a:cubicBezTo>
                <a:cubicBezTo>
                  <a:pt x="216175" y="840472"/>
                  <a:pt x="31237" y="672350"/>
                  <a:pt x="0" y="430670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7873E9D-8F18-46E2-AB74-622C24EC1368}"/>
              </a:ext>
            </a:extLst>
          </p:cNvPr>
          <p:cNvSpPr/>
          <p:nvPr/>
        </p:nvSpPr>
        <p:spPr>
          <a:xfrm>
            <a:off x="283436" y="2998329"/>
            <a:ext cx="910121" cy="861341"/>
          </a:xfrm>
          <a:custGeom>
            <a:avLst/>
            <a:gdLst>
              <a:gd name="connsiteX0" fmla="*/ 0 w 910121"/>
              <a:gd name="connsiteY0" fmla="*/ 430671 h 861341"/>
              <a:gd name="connsiteX1" fmla="*/ 455061 w 910121"/>
              <a:gd name="connsiteY1" fmla="*/ 0 h 861341"/>
              <a:gd name="connsiteX2" fmla="*/ 910122 w 910121"/>
              <a:gd name="connsiteY2" fmla="*/ 430671 h 861341"/>
              <a:gd name="connsiteX3" fmla="*/ 455061 w 910121"/>
              <a:gd name="connsiteY3" fmla="*/ 861342 h 861341"/>
              <a:gd name="connsiteX4" fmla="*/ 0 w 910121"/>
              <a:gd name="connsiteY4" fmla="*/ 430671 h 8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21" h="861341" extrusionOk="0">
                <a:moveTo>
                  <a:pt x="0" y="430671"/>
                </a:moveTo>
                <a:cubicBezTo>
                  <a:pt x="-23035" y="157776"/>
                  <a:pt x="189729" y="16850"/>
                  <a:pt x="455061" y="0"/>
                </a:cubicBezTo>
                <a:cubicBezTo>
                  <a:pt x="740510" y="17570"/>
                  <a:pt x="923459" y="233258"/>
                  <a:pt x="910122" y="430671"/>
                </a:cubicBezTo>
                <a:cubicBezTo>
                  <a:pt x="919312" y="681588"/>
                  <a:pt x="699519" y="845663"/>
                  <a:pt x="455061" y="861342"/>
                </a:cubicBezTo>
                <a:cubicBezTo>
                  <a:pt x="238239" y="841810"/>
                  <a:pt x="16338" y="670526"/>
                  <a:pt x="0" y="430671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3A636A0-CE46-401D-A852-153AC8C3318F}"/>
              </a:ext>
            </a:extLst>
          </p:cNvPr>
          <p:cNvSpPr/>
          <p:nvPr/>
        </p:nvSpPr>
        <p:spPr>
          <a:xfrm rot="10800000">
            <a:off x="2651352" y="3067470"/>
            <a:ext cx="3311631" cy="723057"/>
          </a:xfrm>
          <a:custGeom>
            <a:avLst/>
            <a:gdLst>
              <a:gd name="connsiteX0" fmla="*/ 0 w 3311631"/>
              <a:gd name="connsiteY0" fmla="*/ 361529 h 723057"/>
              <a:gd name="connsiteX1" fmla="*/ 361529 w 3311631"/>
              <a:gd name="connsiteY1" fmla="*/ 0 h 723057"/>
              <a:gd name="connsiteX2" fmla="*/ 956901 w 3311631"/>
              <a:gd name="connsiteY2" fmla="*/ 0 h 723057"/>
              <a:gd name="connsiteX3" fmla="*/ 1578159 w 3311631"/>
              <a:gd name="connsiteY3" fmla="*/ 0 h 723057"/>
              <a:gd name="connsiteX4" fmla="*/ 2199417 w 3311631"/>
              <a:gd name="connsiteY4" fmla="*/ 0 h 723057"/>
              <a:gd name="connsiteX5" fmla="*/ 2950103 w 3311631"/>
              <a:gd name="connsiteY5" fmla="*/ 0 h 723057"/>
              <a:gd name="connsiteX6" fmla="*/ 3311632 w 3311631"/>
              <a:gd name="connsiteY6" fmla="*/ 361529 h 723057"/>
              <a:gd name="connsiteX7" fmla="*/ 3311631 w 3311631"/>
              <a:gd name="connsiteY7" fmla="*/ 361529 h 723057"/>
              <a:gd name="connsiteX8" fmla="*/ 2950102 w 3311631"/>
              <a:gd name="connsiteY8" fmla="*/ 723058 h 723057"/>
              <a:gd name="connsiteX9" fmla="*/ 2354730 w 3311631"/>
              <a:gd name="connsiteY9" fmla="*/ 723058 h 723057"/>
              <a:gd name="connsiteX10" fmla="*/ 1707587 w 3311631"/>
              <a:gd name="connsiteY10" fmla="*/ 723058 h 723057"/>
              <a:gd name="connsiteX11" fmla="*/ 1008672 w 3311631"/>
              <a:gd name="connsiteY11" fmla="*/ 723057 h 723057"/>
              <a:gd name="connsiteX12" fmla="*/ 361529 w 3311631"/>
              <a:gd name="connsiteY12" fmla="*/ 723057 h 723057"/>
              <a:gd name="connsiteX13" fmla="*/ 0 w 3311631"/>
              <a:gd name="connsiteY13" fmla="*/ 361528 h 723057"/>
              <a:gd name="connsiteX14" fmla="*/ 0 w 3311631"/>
              <a:gd name="connsiteY14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1631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89615" y="22822"/>
                  <a:pt x="792176" y="-25808"/>
                  <a:pt x="956901" y="0"/>
                </a:cubicBezTo>
                <a:cubicBezTo>
                  <a:pt x="1121626" y="25808"/>
                  <a:pt x="1352692" y="5585"/>
                  <a:pt x="1578159" y="0"/>
                </a:cubicBezTo>
                <a:cubicBezTo>
                  <a:pt x="1803626" y="-5585"/>
                  <a:pt x="2055100" y="-23480"/>
                  <a:pt x="2199417" y="0"/>
                </a:cubicBezTo>
                <a:cubicBezTo>
                  <a:pt x="2343734" y="23480"/>
                  <a:pt x="2714238" y="18384"/>
                  <a:pt x="2950103" y="0"/>
                </a:cubicBezTo>
                <a:cubicBezTo>
                  <a:pt x="3125168" y="8609"/>
                  <a:pt x="3315355" y="127272"/>
                  <a:pt x="3311632" y="361529"/>
                </a:cubicBezTo>
                <a:lnTo>
                  <a:pt x="3311631" y="361529"/>
                </a:lnTo>
                <a:cubicBezTo>
                  <a:pt x="3292951" y="552437"/>
                  <a:pt x="3157030" y="706992"/>
                  <a:pt x="2950102" y="723058"/>
                </a:cubicBezTo>
                <a:cubicBezTo>
                  <a:pt x="2657190" y="748867"/>
                  <a:pt x="2572644" y="695342"/>
                  <a:pt x="2354730" y="723058"/>
                </a:cubicBezTo>
                <a:cubicBezTo>
                  <a:pt x="2136816" y="750774"/>
                  <a:pt x="2026310" y="728866"/>
                  <a:pt x="1707587" y="723058"/>
                </a:cubicBezTo>
                <a:cubicBezTo>
                  <a:pt x="1388864" y="717250"/>
                  <a:pt x="1272220" y="747861"/>
                  <a:pt x="1008672" y="723057"/>
                </a:cubicBezTo>
                <a:cubicBezTo>
                  <a:pt x="745123" y="698253"/>
                  <a:pt x="618200" y="745103"/>
                  <a:pt x="361529" y="723057"/>
                </a:cubicBezTo>
                <a:cubicBezTo>
                  <a:pt x="161265" y="715353"/>
                  <a:pt x="17792" y="596612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D87B87F-3DB3-47F0-8134-9C80B55544EA}"/>
              </a:ext>
            </a:extLst>
          </p:cNvPr>
          <p:cNvSpPr/>
          <p:nvPr/>
        </p:nvSpPr>
        <p:spPr>
          <a:xfrm rot="10800000">
            <a:off x="9086583" y="3067471"/>
            <a:ext cx="1791014" cy="723057"/>
          </a:xfrm>
          <a:custGeom>
            <a:avLst/>
            <a:gdLst>
              <a:gd name="connsiteX0" fmla="*/ 0 w 1791014"/>
              <a:gd name="connsiteY0" fmla="*/ 361529 h 723057"/>
              <a:gd name="connsiteX1" fmla="*/ 361529 w 1791014"/>
              <a:gd name="connsiteY1" fmla="*/ 0 h 723057"/>
              <a:gd name="connsiteX2" fmla="*/ 874148 w 1791014"/>
              <a:gd name="connsiteY2" fmla="*/ 0 h 723057"/>
              <a:gd name="connsiteX3" fmla="*/ 1429486 w 1791014"/>
              <a:gd name="connsiteY3" fmla="*/ 0 h 723057"/>
              <a:gd name="connsiteX4" fmla="*/ 1791015 w 1791014"/>
              <a:gd name="connsiteY4" fmla="*/ 361529 h 723057"/>
              <a:gd name="connsiteX5" fmla="*/ 1791014 w 1791014"/>
              <a:gd name="connsiteY5" fmla="*/ 361529 h 723057"/>
              <a:gd name="connsiteX6" fmla="*/ 1429485 w 1791014"/>
              <a:gd name="connsiteY6" fmla="*/ 723058 h 723057"/>
              <a:gd name="connsiteX7" fmla="*/ 874148 w 1791014"/>
              <a:gd name="connsiteY7" fmla="*/ 723057 h 723057"/>
              <a:gd name="connsiteX8" fmla="*/ 361529 w 1791014"/>
              <a:gd name="connsiteY8" fmla="*/ 723057 h 723057"/>
              <a:gd name="connsiteX9" fmla="*/ 0 w 1791014"/>
              <a:gd name="connsiteY9" fmla="*/ 361528 h 723057"/>
              <a:gd name="connsiteX10" fmla="*/ 0 w 1791014"/>
              <a:gd name="connsiteY10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014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36133" y="6285"/>
                  <a:pt x="739827" y="21985"/>
                  <a:pt x="874148" y="0"/>
                </a:cubicBezTo>
                <a:cubicBezTo>
                  <a:pt x="1008469" y="-21985"/>
                  <a:pt x="1282205" y="-13691"/>
                  <a:pt x="1429486" y="0"/>
                </a:cubicBezTo>
                <a:cubicBezTo>
                  <a:pt x="1637284" y="-4603"/>
                  <a:pt x="1801179" y="163108"/>
                  <a:pt x="1791015" y="361529"/>
                </a:cubicBezTo>
                <a:lnTo>
                  <a:pt x="1791014" y="361529"/>
                </a:lnTo>
                <a:cubicBezTo>
                  <a:pt x="1768526" y="585115"/>
                  <a:pt x="1604550" y="731667"/>
                  <a:pt x="1429485" y="723058"/>
                </a:cubicBezTo>
                <a:cubicBezTo>
                  <a:pt x="1286794" y="745898"/>
                  <a:pt x="1144256" y="713826"/>
                  <a:pt x="874148" y="723057"/>
                </a:cubicBezTo>
                <a:cubicBezTo>
                  <a:pt x="604040" y="732289"/>
                  <a:pt x="551782" y="725636"/>
                  <a:pt x="361529" y="723057"/>
                </a:cubicBezTo>
                <a:cubicBezTo>
                  <a:pt x="184202" y="719864"/>
                  <a:pt x="23170" y="538944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3DF4F39-20B6-43F7-969E-AABAF7627855}"/>
              </a:ext>
            </a:extLst>
          </p:cNvPr>
          <p:cNvSpPr/>
          <p:nvPr/>
        </p:nvSpPr>
        <p:spPr>
          <a:xfrm rot="690628">
            <a:off x="6110284" y="2998328"/>
            <a:ext cx="801016" cy="861340"/>
          </a:xfrm>
          <a:custGeom>
            <a:avLst/>
            <a:gdLst>
              <a:gd name="connsiteX0" fmla="*/ 0 w 801016"/>
              <a:gd name="connsiteY0" fmla="*/ 430670 h 861340"/>
              <a:gd name="connsiteX1" fmla="*/ 400508 w 801016"/>
              <a:gd name="connsiteY1" fmla="*/ 0 h 861340"/>
              <a:gd name="connsiteX2" fmla="*/ 801016 w 801016"/>
              <a:gd name="connsiteY2" fmla="*/ 430670 h 861340"/>
              <a:gd name="connsiteX3" fmla="*/ 400508 w 801016"/>
              <a:gd name="connsiteY3" fmla="*/ 861340 h 861340"/>
              <a:gd name="connsiteX4" fmla="*/ 0 w 801016"/>
              <a:gd name="connsiteY4" fmla="*/ 430670 h 8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16" h="861340" extrusionOk="0">
                <a:moveTo>
                  <a:pt x="0" y="430670"/>
                </a:moveTo>
                <a:cubicBezTo>
                  <a:pt x="-12510" y="173787"/>
                  <a:pt x="170482" y="10623"/>
                  <a:pt x="400508" y="0"/>
                </a:cubicBezTo>
                <a:cubicBezTo>
                  <a:pt x="631940" y="5271"/>
                  <a:pt x="804414" y="203122"/>
                  <a:pt x="801016" y="430670"/>
                </a:cubicBezTo>
                <a:cubicBezTo>
                  <a:pt x="806918" y="676912"/>
                  <a:pt x="618991" y="855147"/>
                  <a:pt x="400508" y="861340"/>
                </a:cubicBezTo>
                <a:cubicBezTo>
                  <a:pt x="216175" y="840472"/>
                  <a:pt x="31237" y="672350"/>
                  <a:pt x="0" y="430670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78F785F-2D57-4BB4-B644-8241248CDC4A}"/>
              </a:ext>
            </a:extLst>
          </p:cNvPr>
          <p:cNvSpPr/>
          <p:nvPr/>
        </p:nvSpPr>
        <p:spPr>
          <a:xfrm>
            <a:off x="283436" y="2998329"/>
            <a:ext cx="910121" cy="861341"/>
          </a:xfrm>
          <a:custGeom>
            <a:avLst/>
            <a:gdLst>
              <a:gd name="connsiteX0" fmla="*/ 0 w 910121"/>
              <a:gd name="connsiteY0" fmla="*/ 430671 h 861341"/>
              <a:gd name="connsiteX1" fmla="*/ 455061 w 910121"/>
              <a:gd name="connsiteY1" fmla="*/ 0 h 861341"/>
              <a:gd name="connsiteX2" fmla="*/ 910122 w 910121"/>
              <a:gd name="connsiteY2" fmla="*/ 430671 h 861341"/>
              <a:gd name="connsiteX3" fmla="*/ 455061 w 910121"/>
              <a:gd name="connsiteY3" fmla="*/ 861342 h 861341"/>
              <a:gd name="connsiteX4" fmla="*/ 0 w 910121"/>
              <a:gd name="connsiteY4" fmla="*/ 430671 h 8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21" h="861341" extrusionOk="0">
                <a:moveTo>
                  <a:pt x="0" y="430671"/>
                </a:moveTo>
                <a:cubicBezTo>
                  <a:pt x="-23035" y="157776"/>
                  <a:pt x="189729" y="16850"/>
                  <a:pt x="455061" y="0"/>
                </a:cubicBezTo>
                <a:cubicBezTo>
                  <a:pt x="740510" y="17570"/>
                  <a:pt x="923459" y="233258"/>
                  <a:pt x="910122" y="430671"/>
                </a:cubicBezTo>
                <a:cubicBezTo>
                  <a:pt x="919312" y="681588"/>
                  <a:pt x="699519" y="845663"/>
                  <a:pt x="455061" y="861342"/>
                </a:cubicBezTo>
                <a:cubicBezTo>
                  <a:pt x="238239" y="841810"/>
                  <a:pt x="16338" y="670526"/>
                  <a:pt x="0" y="430671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3F0341B-B96E-43FC-9888-CA7F811743B6}"/>
              </a:ext>
            </a:extLst>
          </p:cNvPr>
          <p:cNvSpPr/>
          <p:nvPr/>
        </p:nvSpPr>
        <p:spPr>
          <a:xfrm rot="10800000">
            <a:off x="2651352" y="3067470"/>
            <a:ext cx="3311631" cy="723057"/>
          </a:xfrm>
          <a:custGeom>
            <a:avLst/>
            <a:gdLst>
              <a:gd name="connsiteX0" fmla="*/ 0 w 3311631"/>
              <a:gd name="connsiteY0" fmla="*/ 361529 h 723057"/>
              <a:gd name="connsiteX1" fmla="*/ 361529 w 3311631"/>
              <a:gd name="connsiteY1" fmla="*/ 0 h 723057"/>
              <a:gd name="connsiteX2" fmla="*/ 956901 w 3311631"/>
              <a:gd name="connsiteY2" fmla="*/ 0 h 723057"/>
              <a:gd name="connsiteX3" fmla="*/ 1578159 w 3311631"/>
              <a:gd name="connsiteY3" fmla="*/ 0 h 723057"/>
              <a:gd name="connsiteX4" fmla="*/ 2199417 w 3311631"/>
              <a:gd name="connsiteY4" fmla="*/ 0 h 723057"/>
              <a:gd name="connsiteX5" fmla="*/ 2950103 w 3311631"/>
              <a:gd name="connsiteY5" fmla="*/ 0 h 723057"/>
              <a:gd name="connsiteX6" fmla="*/ 3311632 w 3311631"/>
              <a:gd name="connsiteY6" fmla="*/ 361529 h 723057"/>
              <a:gd name="connsiteX7" fmla="*/ 3311631 w 3311631"/>
              <a:gd name="connsiteY7" fmla="*/ 361529 h 723057"/>
              <a:gd name="connsiteX8" fmla="*/ 2950102 w 3311631"/>
              <a:gd name="connsiteY8" fmla="*/ 723058 h 723057"/>
              <a:gd name="connsiteX9" fmla="*/ 2354730 w 3311631"/>
              <a:gd name="connsiteY9" fmla="*/ 723058 h 723057"/>
              <a:gd name="connsiteX10" fmla="*/ 1707587 w 3311631"/>
              <a:gd name="connsiteY10" fmla="*/ 723058 h 723057"/>
              <a:gd name="connsiteX11" fmla="*/ 1008672 w 3311631"/>
              <a:gd name="connsiteY11" fmla="*/ 723057 h 723057"/>
              <a:gd name="connsiteX12" fmla="*/ 361529 w 3311631"/>
              <a:gd name="connsiteY12" fmla="*/ 723057 h 723057"/>
              <a:gd name="connsiteX13" fmla="*/ 0 w 3311631"/>
              <a:gd name="connsiteY13" fmla="*/ 361528 h 723057"/>
              <a:gd name="connsiteX14" fmla="*/ 0 w 3311631"/>
              <a:gd name="connsiteY14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1631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89615" y="22822"/>
                  <a:pt x="792176" y="-25808"/>
                  <a:pt x="956901" y="0"/>
                </a:cubicBezTo>
                <a:cubicBezTo>
                  <a:pt x="1121626" y="25808"/>
                  <a:pt x="1352692" y="5585"/>
                  <a:pt x="1578159" y="0"/>
                </a:cubicBezTo>
                <a:cubicBezTo>
                  <a:pt x="1803626" y="-5585"/>
                  <a:pt x="2055100" y="-23480"/>
                  <a:pt x="2199417" y="0"/>
                </a:cubicBezTo>
                <a:cubicBezTo>
                  <a:pt x="2343734" y="23480"/>
                  <a:pt x="2714238" y="18384"/>
                  <a:pt x="2950103" y="0"/>
                </a:cubicBezTo>
                <a:cubicBezTo>
                  <a:pt x="3125168" y="8609"/>
                  <a:pt x="3315355" y="127272"/>
                  <a:pt x="3311632" y="361529"/>
                </a:cubicBezTo>
                <a:lnTo>
                  <a:pt x="3311631" y="361529"/>
                </a:lnTo>
                <a:cubicBezTo>
                  <a:pt x="3292951" y="552437"/>
                  <a:pt x="3157030" y="706992"/>
                  <a:pt x="2950102" y="723058"/>
                </a:cubicBezTo>
                <a:cubicBezTo>
                  <a:pt x="2657190" y="748867"/>
                  <a:pt x="2572644" y="695342"/>
                  <a:pt x="2354730" y="723058"/>
                </a:cubicBezTo>
                <a:cubicBezTo>
                  <a:pt x="2136816" y="750774"/>
                  <a:pt x="2026310" y="728866"/>
                  <a:pt x="1707587" y="723058"/>
                </a:cubicBezTo>
                <a:cubicBezTo>
                  <a:pt x="1388864" y="717250"/>
                  <a:pt x="1272220" y="747861"/>
                  <a:pt x="1008672" y="723057"/>
                </a:cubicBezTo>
                <a:cubicBezTo>
                  <a:pt x="745123" y="698253"/>
                  <a:pt x="618200" y="745103"/>
                  <a:pt x="361529" y="723057"/>
                </a:cubicBezTo>
                <a:cubicBezTo>
                  <a:pt x="161265" y="715353"/>
                  <a:pt x="17792" y="596612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DFF8A96-DF6D-4831-B4C3-17C1CE233253}"/>
              </a:ext>
            </a:extLst>
          </p:cNvPr>
          <p:cNvSpPr/>
          <p:nvPr/>
        </p:nvSpPr>
        <p:spPr>
          <a:xfrm rot="10800000">
            <a:off x="9086583" y="3067471"/>
            <a:ext cx="1791014" cy="723057"/>
          </a:xfrm>
          <a:custGeom>
            <a:avLst/>
            <a:gdLst>
              <a:gd name="connsiteX0" fmla="*/ 0 w 1791014"/>
              <a:gd name="connsiteY0" fmla="*/ 361529 h 723057"/>
              <a:gd name="connsiteX1" fmla="*/ 361529 w 1791014"/>
              <a:gd name="connsiteY1" fmla="*/ 0 h 723057"/>
              <a:gd name="connsiteX2" fmla="*/ 874148 w 1791014"/>
              <a:gd name="connsiteY2" fmla="*/ 0 h 723057"/>
              <a:gd name="connsiteX3" fmla="*/ 1429486 w 1791014"/>
              <a:gd name="connsiteY3" fmla="*/ 0 h 723057"/>
              <a:gd name="connsiteX4" fmla="*/ 1791015 w 1791014"/>
              <a:gd name="connsiteY4" fmla="*/ 361529 h 723057"/>
              <a:gd name="connsiteX5" fmla="*/ 1791014 w 1791014"/>
              <a:gd name="connsiteY5" fmla="*/ 361529 h 723057"/>
              <a:gd name="connsiteX6" fmla="*/ 1429485 w 1791014"/>
              <a:gd name="connsiteY6" fmla="*/ 723058 h 723057"/>
              <a:gd name="connsiteX7" fmla="*/ 874148 w 1791014"/>
              <a:gd name="connsiteY7" fmla="*/ 723057 h 723057"/>
              <a:gd name="connsiteX8" fmla="*/ 361529 w 1791014"/>
              <a:gd name="connsiteY8" fmla="*/ 723057 h 723057"/>
              <a:gd name="connsiteX9" fmla="*/ 0 w 1791014"/>
              <a:gd name="connsiteY9" fmla="*/ 361528 h 723057"/>
              <a:gd name="connsiteX10" fmla="*/ 0 w 1791014"/>
              <a:gd name="connsiteY10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014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36133" y="6285"/>
                  <a:pt x="739827" y="21985"/>
                  <a:pt x="874148" y="0"/>
                </a:cubicBezTo>
                <a:cubicBezTo>
                  <a:pt x="1008469" y="-21985"/>
                  <a:pt x="1282205" y="-13691"/>
                  <a:pt x="1429486" y="0"/>
                </a:cubicBezTo>
                <a:cubicBezTo>
                  <a:pt x="1637284" y="-4603"/>
                  <a:pt x="1801179" y="163108"/>
                  <a:pt x="1791015" y="361529"/>
                </a:cubicBezTo>
                <a:lnTo>
                  <a:pt x="1791014" y="361529"/>
                </a:lnTo>
                <a:cubicBezTo>
                  <a:pt x="1768526" y="585115"/>
                  <a:pt x="1604550" y="731667"/>
                  <a:pt x="1429485" y="723058"/>
                </a:cubicBezTo>
                <a:cubicBezTo>
                  <a:pt x="1286794" y="745898"/>
                  <a:pt x="1144256" y="713826"/>
                  <a:pt x="874148" y="723057"/>
                </a:cubicBezTo>
                <a:cubicBezTo>
                  <a:pt x="604040" y="732289"/>
                  <a:pt x="551782" y="725636"/>
                  <a:pt x="361529" y="723057"/>
                </a:cubicBezTo>
                <a:cubicBezTo>
                  <a:pt x="184202" y="719864"/>
                  <a:pt x="23170" y="538944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35C8785-185D-4185-9615-83CDE0FF0C19}"/>
              </a:ext>
            </a:extLst>
          </p:cNvPr>
          <p:cNvSpPr/>
          <p:nvPr/>
        </p:nvSpPr>
        <p:spPr>
          <a:xfrm rot="690628">
            <a:off x="6110284" y="2998328"/>
            <a:ext cx="801016" cy="861340"/>
          </a:xfrm>
          <a:custGeom>
            <a:avLst/>
            <a:gdLst>
              <a:gd name="connsiteX0" fmla="*/ 0 w 801016"/>
              <a:gd name="connsiteY0" fmla="*/ 430670 h 861340"/>
              <a:gd name="connsiteX1" fmla="*/ 400508 w 801016"/>
              <a:gd name="connsiteY1" fmla="*/ 0 h 861340"/>
              <a:gd name="connsiteX2" fmla="*/ 801016 w 801016"/>
              <a:gd name="connsiteY2" fmla="*/ 430670 h 861340"/>
              <a:gd name="connsiteX3" fmla="*/ 400508 w 801016"/>
              <a:gd name="connsiteY3" fmla="*/ 861340 h 861340"/>
              <a:gd name="connsiteX4" fmla="*/ 0 w 801016"/>
              <a:gd name="connsiteY4" fmla="*/ 430670 h 8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16" h="861340" extrusionOk="0">
                <a:moveTo>
                  <a:pt x="0" y="430670"/>
                </a:moveTo>
                <a:cubicBezTo>
                  <a:pt x="-12510" y="173787"/>
                  <a:pt x="170482" y="10623"/>
                  <a:pt x="400508" y="0"/>
                </a:cubicBezTo>
                <a:cubicBezTo>
                  <a:pt x="631940" y="5271"/>
                  <a:pt x="804414" y="203122"/>
                  <a:pt x="801016" y="430670"/>
                </a:cubicBezTo>
                <a:cubicBezTo>
                  <a:pt x="806918" y="676912"/>
                  <a:pt x="618991" y="855147"/>
                  <a:pt x="400508" y="861340"/>
                </a:cubicBezTo>
                <a:cubicBezTo>
                  <a:pt x="216175" y="840472"/>
                  <a:pt x="31237" y="672350"/>
                  <a:pt x="0" y="430670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5BE1527-92BE-4A15-8E60-DC86886042D5}"/>
              </a:ext>
            </a:extLst>
          </p:cNvPr>
          <p:cNvSpPr/>
          <p:nvPr/>
        </p:nvSpPr>
        <p:spPr>
          <a:xfrm>
            <a:off x="283436" y="2998329"/>
            <a:ext cx="910121" cy="861341"/>
          </a:xfrm>
          <a:custGeom>
            <a:avLst/>
            <a:gdLst>
              <a:gd name="connsiteX0" fmla="*/ 0 w 910121"/>
              <a:gd name="connsiteY0" fmla="*/ 430671 h 861341"/>
              <a:gd name="connsiteX1" fmla="*/ 455061 w 910121"/>
              <a:gd name="connsiteY1" fmla="*/ 0 h 861341"/>
              <a:gd name="connsiteX2" fmla="*/ 910122 w 910121"/>
              <a:gd name="connsiteY2" fmla="*/ 430671 h 861341"/>
              <a:gd name="connsiteX3" fmla="*/ 455061 w 910121"/>
              <a:gd name="connsiteY3" fmla="*/ 861342 h 861341"/>
              <a:gd name="connsiteX4" fmla="*/ 0 w 910121"/>
              <a:gd name="connsiteY4" fmla="*/ 430671 h 8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21" h="861341" extrusionOk="0">
                <a:moveTo>
                  <a:pt x="0" y="430671"/>
                </a:moveTo>
                <a:cubicBezTo>
                  <a:pt x="-23035" y="157776"/>
                  <a:pt x="189729" y="16850"/>
                  <a:pt x="455061" y="0"/>
                </a:cubicBezTo>
                <a:cubicBezTo>
                  <a:pt x="740510" y="17570"/>
                  <a:pt x="923459" y="233258"/>
                  <a:pt x="910122" y="430671"/>
                </a:cubicBezTo>
                <a:cubicBezTo>
                  <a:pt x="919312" y="681588"/>
                  <a:pt x="699519" y="845663"/>
                  <a:pt x="455061" y="861342"/>
                </a:cubicBezTo>
                <a:cubicBezTo>
                  <a:pt x="238239" y="841810"/>
                  <a:pt x="16338" y="670526"/>
                  <a:pt x="0" y="430671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790B6EC-4B01-454C-A846-6657A9EE7ED9}"/>
              </a:ext>
            </a:extLst>
          </p:cNvPr>
          <p:cNvSpPr/>
          <p:nvPr/>
        </p:nvSpPr>
        <p:spPr>
          <a:xfrm rot="10800000">
            <a:off x="2651352" y="3067470"/>
            <a:ext cx="3311631" cy="723057"/>
          </a:xfrm>
          <a:custGeom>
            <a:avLst/>
            <a:gdLst>
              <a:gd name="connsiteX0" fmla="*/ 0 w 3311631"/>
              <a:gd name="connsiteY0" fmla="*/ 361529 h 723057"/>
              <a:gd name="connsiteX1" fmla="*/ 361529 w 3311631"/>
              <a:gd name="connsiteY1" fmla="*/ 0 h 723057"/>
              <a:gd name="connsiteX2" fmla="*/ 956901 w 3311631"/>
              <a:gd name="connsiteY2" fmla="*/ 0 h 723057"/>
              <a:gd name="connsiteX3" fmla="*/ 1578159 w 3311631"/>
              <a:gd name="connsiteY3" fmla="*/ 0 h 723057"/>
              <a:gd name="connsiteX4" fmla="*/ 2199417 w 3311631"/>
              <a:gd name="connsiteY4" fmla="*/ 0 h 723057"/>
              <a:gd name="connsiteX5" fmla="*/ 2950103 w 3311631"/>
              <a:gd name="connsiteY5" fmla="*/ 0 h 723057"/>
              <a:gd name="connsiteX6" fmla="*/ 3311632 w 3311631"/>
              <a:gd name="connsiteY6" fmla="*/ 361529 h 723057"/>
              <a:gd name="connsiteX7" fmla="*/ 3311631 w 3311631"/>
              <a:gd name="connsiteY7" fmla="*/ 361529 h 723057"/>
              <a:gd name="connsiteX8" fmla="*/ 2950102 w 3311631"/>
              <a:gd name="connsiteY8" fmla="*/ 723058 h 723057"/>
              <a:gd name="connsiteX9" fmla="*/ 2354730 w 3311631"/>
              <a:gd name="connsiteY9" fmla="*/ 723058 h 723057"/>
              <a:gd name="connsiteX10" fmla="*/ 1707587 w 3311631"/>
              <a:gd name="connsiteY10" fmla="*/ 723058 h 723057"/>
              <a:gd name="connsiteX11" fmla="*/ 1008672 w 3311631"/>
              <a:gd name="connsiteY11" fmla="*/ 723057 h 723057"/>
              <a:gd name="connsiteX12" fmla="*/ 361529 w 3311631"/>
              <a:gd name="connsiteY12" fmla="*/ 723057 h 723057"/>
              <a:gd name="connsiteX13" fmla="*/ 0 w 3311631"/>
              <a:gd name="connsiteY13" fmla="*/ 361528 h 723057"/>
              <a:gd name="connsiteX14" fmla="*/ 0 w 3311631"/>
              <a:gd name="connsiteY14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1631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89615" y="22822"/>
                  <a:pt x="792176" y="-25808"/>
                  <a:pt x="956901" y="0"/>
                </a:cubicBezTo>
                <a:cubicBezTo>
                  <a:pt x="1121626" y="25808"/>
                  <a:pt x="1352692" y="5585"/>
                  <a:pt x="1578159" y="0"/>
                </a:cubicBezTo>
                <a:cubicBezTo>
                  <a:pt x="1803626" y="-5585"/>
                  <a:pt x="2055100" y="-23480"/>
                  <a:pt x="2199417" y="0"/>
                </a:cubicBezTo>
                <a:cubicBezTo>
                  <a:pt x="2343734" y="23480"/>
                  <a:pt x="2714238" y="18384"/>
                  <a:pt x="2950103" y="0"/>
                </a:cubicBezTo>
                <a:cubicBezTo>
                  <a:pt x="3125168" y="8609"/>
                  <a:pt x="3315355" y="127272"/>
                  <a:pt x="3311632" y="361529"/>
                </a:cubicBezTo>
                <a:lnTo>
                  <a:pt x="3311631" y="361529"/>
                </a:lnTo>
                <a:cubicBezTo>
                  <a:pt x="3292951" y="552437"/>
                  <a:pt x="3157030" y="706992"/>
                  <a:pt x="2950102" y="723058"/>
                </a:cubicBezTo>
                <a:cubicBezTo>
                  <a:pt x="2657190" y="748867"/>
                  <a:pt x="2572644" y="695342"/>
                  <a:pt x="2354730" y="723058"/>
                </a:cubicBezTo>
                <a:cubicBezTo>
                  <a:pt x="2136816" y="750774"/>
                  <a:pt x="2026310" y="728866"/>
                  <a:pt x="1707587" y="723058"/>
                </a:cubicBezTo>
                <a:cubicBezTo>
                  <a:pt x="1388864" y="717250"/>
                  <a:pt x="1272220" y="747861"/>
                  <a:pt x="1008672" y="723057"/>
                </a:cubicBezTo>
                <a:cubicBezTo>
                  <a:pt x="745123" y="698253"/>
                  <a:pt x="618200" y="745103"/>
                  <a:pt x="361529" y="723057"/>
                </a:cubicBezTo>
                <a:cubicBezTo>
                  <a:pt x="161265" y="715353"/>
                  <a:pt x="17792" y="596612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21BD65F-9E52-43FF-9521-63782412227B}"/>
              </a:ext>
            </a:extLst>
          </p:cNvPr>
          <p:cNvSpPr/>
          <p:nvPr/>
        </p:nvSpPr>
        <p:spPr>
          <a:xfrm rot="10800000">
            <a:off x="9086583" y="3067471"/>
            <a:ext cx="1791014" cy="723057"/>
          </a:xfrm>
          <a:custGeom>
            <a:avLst/>
            <a:gdLst>
              <a:gd name="connsiteX0" fmla="*/ 0 w 1791014"/>
              <a:gd name="connsiteY0" fmla="*/ 361529 h 723057"/>
              <a:gd name="connsiteX1" fmla="*/ 361529 w 1791014"/>
              <a:gd name="connsiteY1" fmla="*/ 0 h 723057"/>
              <a:gd name="connsiteX2" fmla="*/ 874148 w 1791014"/>
              <a:gd name="connsiteY2" fmla="*/ 0 h 723057"/>
              <a:gd name="connsiteX3" fmla="*/ 1429486 w 1791014"/>
              <a:gd name="connsiteY3" fmla="*/ 0 h 723057"/>
              <a:gd name="connsiteX4" fmla="*/ 1791015 w 1791014"/>
              <a:gd name="connsiteY4" fmla="*/ 361529 h 723057"/>
              <a:gd name="connsiteX5" fmla="*/ 1791014 w 1791014"/>
              <a:gd name="connsiteY5" fmla="*/ 361529 h 723057"/>
              <a:gd name="connsiteX6" fmla="*/ 1429485 w 1791014"/>
              <a:gd name="connsiteY6" fmla="*/ 723058 h 723057"/>
              <a:gd name="connsiteX7" fmla="*/ 874148 w 1791014"/>
              <a:gd name="connsiteY7" fmla="*/ 723057 h 723057"/>
              <a:gd name="connsiteX8" fmla="*/ 361529 w 1791014"/>
              <a:gd name="connsiteY8" fmla="*/ 723057 h 723057"/>
              <a:gd name="connsiteX9" fmla="*/ 0 w 1791014"/>
              <a:gd name="connsiteY9" fmla="*/ 361528 h 723057"/>
              <a:gd name="connsiteX10" fmla="*/ 0 w 1791014"/>
              <a:gd name="connsiteY10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014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36133" y="6285"/>
                  <a:pt x="739827" y="21985"/>
                  <a:pt x="874148" y="0"/>
                </a:cubicBezTo>
                <a:cubicBezTo>
                  <a:pt x="1008469" y="-21985"/>
                  <a:pt x="1282205" y="-13691"/>
                  <a:pt x="1429486" y="0"/>
                </a:cubicBezTo>
                <a:cubicBezTo>
                  <a:pt x="1637284" y="-4603"/>
                  <a:pt x="1801179" y="163108"/>
                  <a:pt x="1791015" y="361529"/>
                </a:cubicBezTo>
                <a:lnTo>
                  <a:pt x="1791014" y="361529"/>
                </a:lnTo>
                <a:cubicBezTo>
                  <a:pt x="1768526" y="585115"/>
                  <a:pt x="1604550" y="731667"/>
                  <a:pt x="1429485" y="723058"/>
                </a:cubicBezTo>
                <a:cubicBezTo>
                  <a:pt x="1286794" y="745898"/>
                  <a:pt x="1144256" y="713826"/>
                  <a:pt x="874148" y="723057"/>
                </a:cubicBezTo>
                <a:cubicBezTo>
                  <a:pt x="604040" y="732289"/>
                  <a:pt x="551782" y="725636"/>
                  <a:pt x="361529" y="723057"/>
                </a:cubicBezTo>
                <a:cubicBezTo>
                  <a:pt x="184202" y="719864"/>
                  <a:pt x="23170" y="538944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5E703EF-F10C-4B47-952F-0E244026D138}"/>
              </a:ext>
            </a:extLst>
          </p:cNvPr>
          <p:cNvSpPr/>
          <p:nvPr/>
        </p:nvSpPr>
        <p:spPr>
          <a:xfrm rot="690628">
            <a:off x="6110284" y="2998328"/>
            <a:ext cx="801016" cy="861340"/>
          </a:xfrm>
          <a:custGeom>
            <a:avLst/>
            <a:gdLst>
              <a:gd name="connsiteX0" fmla="*/ 0 w 801016"/>
              <a:gd name="connsiteY0" fmla="*/ 430670 h 861340"/>
              <a:gd name="connsiteX1" fmla="*/ 400508 w 801016"/>
              <a:gd name="connsiteY1" fmla="*/ 0 h 861340"/>
              <a:gd name="connsiteX2" fmla="*/ 801016 w 801016"/>
              <a:gd name="connsiteY2" fmla="*/ 430670 h 861340"/>
              <a:gd name="connsiteX3" fmla="*/ 400508 w 801016"/>
              <a:gd name="connsiteY3" fmla="*/ 861340 h 861340"/>
              <a:gd name="connsiteX4" fmla="*/ 0 w 801016"/>
              <a:gd name="connsiteY4" fmla="*/ 430670 h 8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16" h="861340" extrusionOk="0">
                <a:moveTo>
                  <a:pt x="0" y="430670"/>
                </a:moveTo>
                <a:cubicBezTo>
                  <a:pt x="-12510" y="173787"/>
                  <a:pt x="170482" y="10623"/>
                  <a:pt x="400508" y="0"/>
                </a:cubicBezTo>
                <a:cubicBezTo>
                  <a:pt x="631940" y="5271"/>
                  <a:pt x="804414" y="203122"/>
                  <a:pt x="801016" y="430670"/>
                </a:cubicBezTo>
                <a:cubicBezTo>
                  <a:pt x="806918" y="676912"/>
                  <a:pt x="618991" y="855147"/>
                  <a:pt x="400508" y="861340"/>
                </a:cubicBezTo>
                <a:cubicBezTo>
                  <a:pt x="216175" y="840472"/>
                  <a:pt x="31237" y="672350"/>
                  <a:pt x="0" y="430670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BE34070-EFC3-4043-A0AE-FE8691501599}"/>
              </a:ext>
            </a:extLst>
          </p:cNvPr>
          <p:cNvSpPr/>
          <p:nvPr/>
        </p:nvSpPr>
        <p:spPr>
          <a:xfrm>
            <a:off x="283436" y="2998329"/>
            <a:ext cx="910121" cy="861341"/>
          </a:xfrm>
          <a:custGeom>
            <a:avLst/>
            <a:gdLst>
              <a:gd name="connsiteX0" fmla="*/ 0 w 910121"/>
              <a:gd name="connsiteY0" fmla="*/ 430671 h 861341"/>
              <a:gd name="connsiteX1" fmla="*/ 455061 w 910121"/>
              <a:gd name="connsiteY1" fmla="*/ 0 h 861341"/>
              <a:gd name="connsiteX2" fmla="*/ 910122 w 910121"/>
              <a:gd name="connsiteY2" fmla="*/ 430671 h 861341"/>
              <a:gd name="connsiteX3" fmla="*/ 455061 w 910121"/>
              <a:gd name="connsiteY3" fmla="*/ 861342 h 861341"/>
              <a:gd name="connsiteX4" fmla="*/ 0 w 910121"/>
              <a:gd name="connsiteY4" fmla="*/ 430671 h 8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21" h="861341" extrusionOk="0">
                <a:moveTo>
                  <a:pt x="0" y="430671"/>
                </a:moveTo>
                <a:cubicBezTo>
                  <a:pt x="-23035" y="157776"/>
                  <a:pt x="189729" y="16850"/>
                  <a:pt x="455061" y="0"/>
                </a:cubicBezTo>
                <a:cubicBezTo>
                  <a:pt x="740510" y="17570"/>
                  <a:pt x="923459" y="233258"/>
                  <a:pt x="910122" y="430671"/>
                </a:cubicBezTo>
                <a:cubicBezTo>
                  <a:pt x="919312" y="681588"/>
                  <a:pt x="699519" y="845663"/>
                  <a:pt x="455061" y="861342"/>
                </a:cubicBezTo>
                <a:cubicBezTo>
                  <a:pt x="238239" y="841810"/>
                  <a:pt x="16338" y="670526"/>
                  <a:pt x="0" y="430671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3AFA291-7F5E-42B3-8235-6759AD58B122}"/>
              </a:ext>
            </a:extLst>
          </p:cNvPr>
          <p:cNvSpPr/>
          <p:nvPr/>
        </p:nvSpPr>
        <p:spPr>
          <a:xfrm rot="10800000">
            <a:off x="2651352" y="3067470"/>
            <a:ext cx="3311631" cy="723057"/>
          </a:xfrm>
          <a:custGeom>
            <a:avLst/>
            <a:gdLst>
              <a:gd name="connsiteX0" fmla="*/ 0 w 3311631"/>
              <a:gd name="connsiteY0" fmla="*/ 361529 h 723057"/>
              <a:gd name="connsiteX1" fmla="*/ 361529 w 3311631"/>
              <a:gd name="connsiteY1" fmla="*/ 0 h 723057"/>
              <a:gd name="connsiteX2" fmla="*/ 956901 w 3311631"/>
              <a:gd name="connsiteY2" fmla="*/ 0 h 723057"/>
              <a:gd name="connsiteX3" fmla="*/ 1578159 w 3311631"/>
              <a:gd name="connsiteY3" fmla="*/ 0 h 723057"/>
              <a:gd name="connsiteX4" fmla="*/ 2199417 w 3311631"/>
              <a:gd name="connsiteY4" fmla="*/ 0 h 723057"/>
              <a:gd name="connsiteX5" fmla="*/ 2950103 w 3311631"/>
              <a:gd name="connsiteY5" fmla="*/ 0 h 723057"/>
              <a:gd name="connsiteX6" fmla="*/ 3311632 w 3311631"/>
              <a:gd name="connsiteY6" fmla="*/ 361529 h 723057"/>
              <a:gd name="connsiteX7" fmla="*/ 3311631 w 3311631"/>
              <a:gd name="connsiteY7" fmla="*/ 361529 h 723057"/>
              <a:gd name="connsiteX8" fmla="*/ 2950102 w 3311631"/>
              <a:gd name="connsiteY8" fmla="*/ 723058 h 723057"/>
              <a:gd name="connsiteX9" fmla="*/ 2354730 w 3311631"/>
              <a:gd name="connsiteY9" fmla="*/ 723058 h 723057"/>
              <a:gd name="connsiteX10" fmla="*/ 1707587 w 3311631"/>
              <a:gd name="connsiteY10" fmla="*/ 723058 h 723057"/>
              <a:gd name="connsiteX11" fmla="*/ 1008672 w 3311631"/>
              <a:gd name="connsiteY11" fmla="*/ 723057 h 723057"/>
              <a:gd name="connsiteX12" fmla="*/ 361529 w 3311631"/>
              <a:gd name="connsiteY12" fmla="*/ 723057 h 723057"/>
              <a:gd name="connsiteX13" fmla="*/ 0 w 3311631"/>
              <a:gd name="connsiteY13" fmla="*/ 361528 h 723057"/>
              <a:gd name="connsiteX14" fmla="*/ 0 w 3311631"/>
              <a:gd name="connsiteY14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1631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89615" y="22822"/>
                  <a:pt x="792176" y="-25808"/>
                  <a:pt x="956901" y="0"/>
                </a:cubicBezTo>
                <a:cubicBezTo>
                  <a:pt x="1121626" y="25808"/>
                  <a:pt x="1352692" y="5585"/>
                  <a:pt x="1578159" y="0"/>
                </a:cubicBezTo>
                <a:cubicBezTo>
                  <a:pt x="1803626" y="-5585"/>
                  <a:pt x="2055100" y="-23480"/>
                  <a:pt x="2199417" y="0"/>
                </a:cubicBezTo>
                <a:cubicBezTo>
                  <a:pt x="2343734" y="23480"/>
                  <a:pt x="2714238" y="18384"/>
                  <a:pt x="2950103" y="0"/>
                </a:cubicBezTo>
                <a:cubicBezTo>
                  <a:pt x="3125168" y="8609"/>
                  <a:pt x="3315355" y="127272"/>
                  <a:pt x="3311632" y="361529"/>
                </a:cubicBezTo>
                <a:lnTo>
                  <a:pt x="3311631" y="361529"/>
                </a:lnTo>
                <a:cubicBezTo>
                  <a:pt x="3292951" y="552437"/>
                  <a:pt x="3157030" y="706992"/>
                  <a:pt x="2950102" y="723058"/>
                </a:cubicBezTo>
                <a:cubicBezTo>
                  <a:pt x="2657190" y="748867"/>
                  <a:pt x="2572644" y="695342"/>
                  <a:pt x="2354730" y="723058"/>
                </a:cubicBezTo>
                <a:cubicBezTo>
                  <a:pt x="2136816" y="750774"/>
                  <a:pt x="2026310" y="728866"/>
                  <a:pt x="1707587" y="723058"/>
                </a:cubicBezTo>
                <a:cubicBezTo>
                  <a:pt x="1388864" y="717250"/>
                  <a:pt x="1272220" y="747861"/>
                  <a:pt x="1008672" y="723057"/>
                </a:cubicBezTo>
                <a:cubicBezTo>
                  <a:pt x="745123" y="698253"/>
                  <a:pt x="618200" y="745103"/>
                  <a:pt x="361529" y="723057"/>
                </a:cubicBezTo>
                <a:cubicBezTo>
                  <a:pt x="161265" y="715353"/>
                  <a:pt x="17792" y="596612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F035BF0-0825-4CE3-83A8-287C588195AC}"/>
              </a:ext>
            </a:extLst>
          </p:cNvPr>
          <p:cNvSpPr/>
          <p:nvPr/>
        </p:nvSpPr>
        <p:spPr>
          <a:xfrm rot="10800000">
            <a:off x="9086583" y="3067471"/>
            <a:ext cx="1791014" cy="723057"/>
          </a:xfrm>
          <a:custGeom>
            <a:avLst/>
            <a:gdLst>
              <a:gd name="connsiteX0" fmla="*/ 0 w 1791014"/>
              <a:gd name="connsiteY0" fmla="*/ 361529 h 723057"/>
              <a:gd name="connsiteX1" fmla="*/ 361529 w 1791014"/>
              <a:gd name="connsiteY1" fmla="*/ 0 h 723057"/>
              <a:gd name="connsiteX2" fmla="*/ 874148 w 1791014"/>
              <a:gd name="connsiteY2" fmla="*/ 0 h 723057"/>
              <a:gd name="connsiteX3" fmla="*/ 1429486 w 1791014"/>
              <a:gd name="connsiteY3" fmla="*/ 0 h 723057"/>
              <a:gd name="connsiteX4" fmla="*/ 1791015 w 1791014"/>
              <a:gd name="connsiteY4" fmla="*/ 361529 h 723057"/>
              <a:gd name="connsiteX5" fmla="*/ 1791014 w 1791014"/>
              <a:gd name="connsiteY5" fmla="*/ 361529 h 723057"/>
              <a:gd name="connsiteX6" fmla="*/ 1429485 w 1791014"/>
              <a:gd name="connsiteY6" fmla="*/ 723058 h 723057"/>
              <a:gd name="connsiteX7" fmla="*/ 874148 w 1791014"/>
              <a:gd name="connsiteY7" fmla="*/ 723057 h 723057"/>
              <a:gd name="connsiteX8" fmla="*/ 361529 w 1791014"/>
              <a:gd name="connsiteY8" fmla="*/ 723057 h 723057"/>
              <a:gd name="connsiteX9" fmla="*/ 0 w 1791014"/>
              <a:gd name="connsiteY9" fmla="*/ 361528 h 723057"/>
              <a:gd name="connsiteX10" fmla="*/ 0 w 1791014"/>
              <a:gd name="connsiteY10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014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36133" y="6285"/>
                  <a:pt x="739827" y="21985"/>
                  <a:pt x="874148" y="0"/>
                </a:cubicBezTo>
                <a:cubicBezTo>
                  <a:pt x="1008469" y="-21985"/>
                  <a:pt x="1282205" y="-13691"/>
                  <a:pt x="1429486" y="0"/>
                </a:cubicBezTo>
                <a:cubicBezTo>
                  <a:pt x="1637284" y="-4603"/>
                  <a:pt x="1801179" y="163108"/>
                  <a:pt x="1791015" y="361529"/>
                </a:cubicBezTo>
                <a:lnTo>
                  <a:pt x="1791014" y="361529"/>
                </a:lnTo>
                <a:cubicBezTo>
                  <a:pt x="1768526" y="585115"/>
                  <a:pt x="1604550" y="731667"/>
                  <a:pt x="1429485" y="723058"/>
                </a:cubicBezTo>
                <a:cubicBezTo>
                  <a:pt x="1286794" y="745898"/>
                  <a:pt x="1144256" y="713826"/>
                  <a:pt x="874148" y="723057"/>
                </a:cubicBezTo>
                <a:cubicBezTo>
                  <a:pt x="604040" y="732289"/>
                  <a:pt x="551782" y="725636"/>
                  <a:pt x="361529" y="723057"/>
                </a:cubicBezTo>
                <a:cubicBezTo>
                  <a:pt x="184202" y="719864"/>
                  <a:pt x="23170" y="538944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0FAC6AB-47A2-4A20-BB3E-1DF91CA7BEDD}"/>
              </a:ext>
            </a:extLst>
          </p:cNvPr>
          <p:cNvSpPr/>
          <p:nvPr/>
        </p:nvSpPr>
        <p:spPr>
          <a:xfrm rot="690628">
            <a:off x="6110284" y="2998328"/>
            <a:ext cx="801016" cy="861340"/>
          </a:xfrm>
          <a:custGeom>
            <a:avLst/>
            <a:gdLst>
              <a:gd name="connsiteX0" fmla="*/ 0 w 801016"/>
              <a:gd name="connsiteY0" fmla="*/ 430670 h 861340"/>
              <a:gd name="connsiteX1" fmla="*/ 400508 w 801016"/>
              <a:gd name="connsiteY1" fmla="*/ 0 h 861340"/>
              <a:gd name="connsiteX2" fmla="*/ 801016 w 801016"/>
              <a:gd name="connsiteY2" fmla="*/ 430670 h 861340"/>
              <a:gd name="connsiteX3" fmla="*/ 400508 w 801016"/>
              <a:gd name="connsiteY3" fmla="*/ 861340 h 861340"/>
              <a:gd name="connsiteX4" fmla="*/ 0 w 801016"/>
              <a:gd name="connsiteY4" fmla="*/ 430670 h 8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16" h="861340" extrusionOk="0">
                <a:moveTo>
                  <a:pt x="0" y="430670"/>
                </a:moveTo>
                <a:cubicBezTo>
                  <a:pt x="-12510" y="173787"/>
                  <a:pt x="170482" y="10623"/>
                  <a:pt x="400508" y="0"/>
                </a:cubicBezTo>
                <a:cubicBezTo>
                  <a:pt x="631940" y="5271"/>
                  <a:pt x="804414" y="203122"/>
                  <a:pt x="801016" y="430670"/>
                </a:cubicBezTo>
                <a:cubicBezTo>
                  <a:pt x="806918" y="676912"/>
                  <a:pt x="618991" y="855147"/>
                  <a:pt x="400508" y="861340"/>
                </a:cubicBezTo>
                <a:cubicBezTo>
                  <a:pt x="216175" y="840472"/>
                  <a:pt x="31237" y="672350"/>
                  <a:pt x="0" y="430670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482CB0D-0D11-4FEA-93C9-F168D2E5D781}"/>
              </a:ext>
            </a:extLst>
          </p:cNvPr>
          <p:cNvSpPr/>
          <p:nvPr/>
        </p:nvSpPr>
        <p:spPr>
          <a:xfrm>
            <a:off x="283436" y="2998329"/>
            <a:ext cx="910121" cy="861341"/>
          </a:xfrm>
          <a:custGeom>
            <a:avLst/>
            <a:gdLst>
              <a:gd name="connsiteX0" fmla="*/ 0 w 910121"/>
              <a:gd name="connsiteY0" fmla="*/ 430671 h 861341"/>
              <a:gd name="connsiteX1" fmla="*/ 455061 w 910121"/>
              <a:gd name="connsiteY1" fmla="*/ 0 h 861341"/>
              <a:gd name="connsiteX2" fmla="*/ 910122 w 910121"/>
              <a:gd name="connsiteY2" fmla="*/ 430671 h 861341"/>
              <a:gd name="connsiteX3" fmla="*/ 455061 w 910121"/>
              <a:gd name="connsiteY3" fmla="*/ 861342 h 861341"/>
              <a:gd name="connsiteX4" fmla="*/ 0 w 910121"/>
              <a:gd name="connsiteY4" fmla="*/ 430671 h 8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21" h="861341" extrusionOk="0">
                <a:moveTo>
                  <a:pt x="0" y="430671"/>
                </a:moveTo>
                <a:cubicBezTo>
                  <a:pt x="-23035" y="157776"/>
                  <a:pt x="189729" y="16850"/>
                  <a:pt x="455061" y="0"/>
                </a:cubicBezTo>
                <a:cubicBezTo>
                  <a:pt x="740510" y="17570"/>
                  <a:pt x="923459" y="233258"/>
                  <a:pt x="910122" y="430671"/>
                </a:cubicBezTo>
                <a:cubicBezTo>
                  <a:pt x="919312" y="681588"/>
                  <a:pt x="699519" y="845663"/>
                  <a:pt x="455061" y="861342"/>
                </a:cubicBezTo>
                <a:cubicBezTo>
                  <a:pt x="238239" y="841810"/>
                  <a:pt x="16338" y="670526"/>
                  <a:pt x="0" y="430671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FABFED6-152D-4292-B357-83C2038C260C}"/>
              </a:ext>
            </a:extLst>
          </p:cNvPr>
          <p:cNvSpPr/>
          <p:nvPr/>
        </p:nvSpPr>
        <p:spPr>
          <a:xfrm rot="10800000">
            <a:off x="2651352" y="3067470"/>
            <a:ext cx="3311631" cy="723057"/>
          </a:xfrm>
          <a:custGeom>
            <a:avLst/>
            <a:gdLst>
              <a:gd name="connsiteX0" fmla="*/ 0 w 3311631"/>
              <a:gd name="connsiteY0" fmla="*/ 361529 h 723057"/>
              <a:gd name="connsiteX1" fmla="*/ 361529 w 3311631"/>
              <a:gd name="connsiteY1" fmla="*/ 0 h 723057"/>
              <a:gd name="connsiteX2" fmla="*/ 956901 w 3311631"/>
              <a:gd name="connsiteY2" fmla="*/ 0 h 723057"/>
              <a:gd name="connsiteX3" fmla="*/ 1578159 w 3311631"/>
              <a:gd name="connsiteY3" fmla="*/ 0 h 723057"/>
              <a:gd name="connsiteX4" fmla="*/ 2199417 w 3311631"/>
              <a:gd name="connsiteY4" fmla="*/ 0 h 723057"/>
              <a:gd name="connsiteX5" fmla="*/ 2950103 w 3311631"/>
              <a:gd name="connsiteY5" fmla="*/ 0 h 723057"/>
              <a:gd name="connsiteX6" fmla="*/ 3311632 w 3311631"/>
              <a:gd name="connsiteY6" fmla="*/ 361529 h 723057"/>
              <a:gd name="connsiteX7" fmla="*/ 3311631 w 3311631"/>
              <a:gd name="connsiteY7" fmla="*/ 361529 h 723057"/>
              <a:gd name="connsiteX8" fmla="*/ 2950102 w 3311631"/>
              <a:gd name="connsiteY8" fmla="*/ 723058 h 723057"/>
              <a:gd name="connsiteX9" fmla="*/ 2354730 w 3311631"/>
              <a:gd name="connsiteY9" fmla="*/ 723058 h 723057"/>
              <a:gd name="connsiteX10" fmla="*/ 1707587 w 3311631"/>
              <a:gd name="connsiteY10" fmla="*/ 723058 h 723057"/>
              <a:gd name="connsiteX11" fmla="*/ 1008672 w 3311631"/>
              <a:gd name="connsiteY11" fmla="*/ 723057 h 723057"/>
              <a:gd name="connsiteX12" fmla="*/ 361529 w 3311631"/>
              <a:gd name="connsiteY12" fmla="*/ 723057 h 723057"/>
              <a:gd name="connsiteX13" fmla="*/ 0 w 3311631"/>
              <a:gd name="connsiteY13" fmla="*/ 361528 h 723057"/>
              <a:gd name="connsiteX14" fmla="*/ 0 w 3311631"/>
              <a:gd name="connsiteY14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1631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89615" y="22822"/>
                  <a:pt x="792176" y="-25808"/>
                  <a:pt x="956901" y="0"/>
                </a:cubicBezTo>
                <a:cubicBezTo>
                  <a:pt x="1121626" y="25808"/>
                  <a:pt x="1352692" y="5585"/>
                  <a:pt x="1578159" y="0"/>
                </a:cubicBezTo>
                <a:cubicBezTo>
                  <a:pt x="1803626" y="-5585"/>
                  <a:pt x="2055100" y="-23480"/>
                  <a:pt x="2199417" y="0"/>
                </a:cubicBezTo>
                <a:cubicBezTo>
                  <a:pt x="2343734" y="23480"/>
                  <a:pt x="2714238" y="18384"/>
                  <a:pt x="2950103" y="0"/>
                </a:cubicBezTo>
                <a:cubicBezTo>
                  <a:pt x="3125168" y="8609"/>
                  <a:pt x="3315355" y="127272"/>
                  <a:pt x="3311632" y="361529"/>
                </a:cubicBezTo>
                <a:lnTo>
                  <a:pt x="3311631" y="361529"/>
                </a:lnTo>
                <a:cubicBezTo>
                  <a:pt x="3292951" y="552437"/>
                  <a:pt x="3157030" y="706992"/>
                  <a:pt x="2950102" y="723058"/>
                </a:cubicBezTo>
                <a:cubicBezTo>
                  <a:pt x="2657190" y="748867"/>
                  <a:pt x="2572644" y="695342"/>
                  <a:pt x="2354730" y="723058"/>
                </a:cubicBezTo>
                <a:cubicBezTo>
                  <a:pt x="2136816" y="750774"/>
                  <a:pt x="2026310" y="728866"/>
                  <a:pt x="1707587" y="723058"/>
                </a:cubicBezTo>
                <a:cubicBezTo>
                  <a:pt x="1388864" y="717250"/>
                  <a:pt x="1272220" y="747861"/>
                  <a:pt x="1008672" y="723057"/>
                </a:cubicBezTo>
                <a:cubicBezTo>
                  <a:pt x="745123" y="698253"/>
                  <a:pt x="618200" y="745103"/>
                  <a:pt x="361529" y="723057"/>
                </a:cubicBezTo>
                <a:cubicBezTo>
                  <a:pt x="161265" y="715353"/>
                  <a:pt x="17792" y="596612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45B409D2-09D5-42A8-AECD-939718FB21CD}"/>
              </a:ext>
            </a:extLst>
          </p:cNvPr>
          <p:cNvSpPr/>
          <p:nvPr/>
        </p:nvSpPr>
        <p:spPr>
          <a:xfrm rot="10800000">
            <a:off x="9086583" y="3067471"/>
            <a:ext cx="1791014" cy="723057"/>
          </a:xfrm>
          <a:custGeom>
            <a:avLst/>
            <a:gdLst>
              <a:gd name="connsiteX0" fmla="*/ 0 w 1791014"/>
              <a:gd name="connsiteY0" fmla="*/ 361529 h 723057"/>
              <a:gd name="connsiteX1" fmla="*/ 361529 w 1791014"/>
              <a:gd name="connsiteY1" fmla="*/ 0 h 723057"/>
              <a:gd name="connsiteX2" fmla="*/ 874148 w 1791014"/>
              <a:gd name="connsiteY2" fmla="*/ 0 h 723057"/>
              <a:gd name="connsiteX3" fmla="*/ 1429486 w 1791014"/>
              <a:gd name="connsiteY3" fmla="*/ 0 h 723057"/>
              <a:gd name="connsiteX4" fmla="*/ 1791015 w 1791014"/>
              <a:gd name="connsiteY4" fmla="*/ 361529 h 723057"/>
              <a:gd name="connsiteX5" fmla="*/ 1791014 w 1791014"/>
              <a:gd name="connsiteY5" fmla="*/ 361529 h 723057"/>
              <a:gd name="connsiteX6" fmla="*/ 1429485 w 1791014"/>
              <a:gd name="connsiteY6" fmla="*/ 723058 h 723057"/>
              <a:gd name="connsiteX7" fmla="*/ 874148 w 1791014"/>
              <a:gd name="connsiteY7" fmla="*/ 723057 h 723057"/>
              <a:gd name="connsiteX8" fmla="*/ 361529 w 1791014"/>
              <a:gd name="connsiteY8" fmla="*/ 723057 h 723057"/>
              <a:gd name="connsiteX9" fmla="*/ 0 w 1791014"/>
              <a:gd name="connsiteY9" fmla="*/ 361528 h 723057"/>
              <a:gd name="connsiteX10" fmla="*/ 0 w 1791014"/>
              <a:gd name="connsiteY10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014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36133" y="6285"/>
                  <a:pt x="739827" y="21985"/>
                  <a:pt x="874148" y="0"/>
                </a:cubicBezTo>
                <a:cubicBezTo>
                  <a:pt x="1008469" y="-21985"/>
                  <a:pt x="1282205" y="-13691"/>
                  <a:pt x="1429486" y="0"/>
                </a:cubicBezTo>
                <a:cubicBezTo>
                  <a:pt x="1637284" y="-4603"/>
                  <a:pt x="1801179" y="163108"/>
                  <a:pt x="1791015" y="361529"/>
                </a:cubicBezTo>
                <a:lnTo>
                  <a:pt x="1791014" y="361529"/>
                </a:lnTo>
                <a:cubicBezTo>
                  <a:pt x="1768526" y="585115"/>
                  <a:pt x="1604550" y="731667"/>
                  <a:pt x="1429485" y="723058"/>
                </a:cubicBezTo>
                <a:cubicBezTo>
                  <a:pt x="1286794" y="745898"/>
                  <a:pt x="1144256" y="713826"/>
                  <a:pt x="874148" y="723057"/>
                </a:cubicBezTo>
                <a:cubicBezTo>
                  <a:pt x="604040" y="732289"/>
                  <a:pt x="551782" y="725636"/>
                  <a:pt x="361529" y="723057"/>
                </a:cubicBezTo>
                <a:cubicBezTo>
                  <a:pt x="184202" y="719864"/>
                  <a:pt x="23170" y="538944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2ED56BB-BE76-4299-AE75-F0AB1B232DB5}"/>
              </a:ext>
            </a:extLst>
          </p:cNvPr>
          <p:cNvSpPr/>
          <p:nvPr/>
        </p:nvSpPr>
        <p:spPr>
          <a:xfrm rot="690628">
            <a:off x="6110284" y="2998328"/>
            <a:ext cx="801016" cy="861340"/>
          </a:xfrm>
          <a:custGeom>
            <a:avLst/>
            <a:gdLst>
              <a:gd name="connsiteX0" fmla="*/ 0 w 801016"/>
              <a:gd name="connsiteY0" fmla="*/ 430670 h 861340"/>
              <a:gd name="connsiteX1" fmla="*/ 400508 w 801016"/>
              <a:gd name="connsiteY1" fmla="*/ 0 h 861340"/>
              <a:gd name="connsiteX2" fmla="*/ 801016 w 801016"/>
              <a:gd name="connsiteY2" fmla="*/ 430670 h 861340"/>
              <a:gd name="connsiteX3" fmla="*/ 400508 w 801016"/>
              <a:gd name="connsiteY3" fmla="*/ 861340 h 861340"/>
              <a:gd name="connsiteX4" fmla="*/ 0 w 801016"/>
              <a:gd name="connsiteY4" fmla="*/ 430670 h 8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16" h="861340" extrusionOk="0">
                <a:moveTo>
                  <a:pt x="0" y="430670"/>
                </a:moveTo>
                <a:cubicBezTo>
                  <a:pt x="-12510" y="173787"/>
                  <a:pt x="170482" y="10623"/>
                  <a:pt x="400508" y="0"/>
                </a:cubicBezTo>
                <a:cubicBezTo>
                  <a:pt x="631940" y="5271"/>
                  <a:pt x="804414" y="203122"/>
                  <a:pt x="801016" y="430670"/>
                </a:cubicBezTo>
                <a:cubicBezTo>
                  <a:pt x="806918" y="676912"/>
                  <a:pt x="618991" y="855147"/>
                  <a:pt x="400508" y="861340"/>
                </a:cubicBezTo>
                <a:cubicBezTo>
                  <a:pt x="216175" y="840472"/>
                  <a:pt x="31237" y="672350"/>
                  <a:pt x="0" y="430670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DF72D1D-C2DF-4B16-8E78-9F0FE10C5DC7}"/>
              </a:ext>
            </a:extLst>
          </p:cNvPr>
          <p:cNvSpPr/>
          <p:nvPr/>
        </p:nvSpPr>
        <p:spPr>
          <a:xfrm>
            <a:off x="283436" y="2998329"/>
            <a:ext cx="910121" cy="861341"/>
          </a:xfrm>
          <a:custGeom>
            <a:avLst/>
            <a:gdLst>
              <a:gd name="connsiteX0" fmla="*/ 0 w 910121"/>
              <a:gd name="connsiteY0" fmla="*/ 430671 h 861341"/>
              <a:gd name="connsiteX1" fmla="*/ 455061 w 910121"/>
              <a:gd name="connsiteY1" fmla="*/ 0 h 861341"/>
              <a:gd name="connsiteX2" fmla="*/ 910122 w 910121"/>
              <a:gd name="connsiteY2" fmla="*/ 430671 h 861341"/>
              <a:gd name="connsiteX3" fmla="*/ 455061 w 910121"/>
              <a:gd name="connsiteY3" fmla="*/ 861342 h 861341"/>
              <a:gd name="connsiteX4" fmla="*/ 0 w 910121"/>
              <a:gd name="connsiteY4" fmla="*/ 430671 h 8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21" h="861341" extrusionOk="0">
                <a:moveTo>
                  <a:pt x="0" y="430671"/>
                </a:moveTo>
                <a:cubicBezTo>
                  <a:pt x="-23035" y="157776"/>
                  <a:pt x="189729" y="16850"/>
                  <a:pt x="455061" y="0"/>
                </a:cubicBezTo>
                <a:cubicBezTo>
                  <a:pt x="740510" y="17570"/>
                  <a:pt x="923459" y="233258"/>
                  <a:pt x="910122" y="430671"/>
                </a:cubicBezTo>
                <a:cubicBezTo>
                  <a:pt x="919312" y="681588"/>
                  <a:pt x="699519" y="845663"/>
                  <a:pt x="455061" y="861342"/>
                </a:cubicBezTo>
                <a:cubicBezTo>
                  <a:pt x="238239" y="841810"/>
                  <a:pt x="16338" y="670526"/>
                  <a:pt x="0" y="430671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21B30B8-9F3A-4E1B-A3F2-3F5B296DD120}"/>
              </a:ext>
            </a:extLst>
          </p:cNvPr>
          <p:cNvSpPr/>
          <p:nvPr/>
        </p:nvSpPr>
        <p:spPr>
          <a:xfrm rot="10800000">
            <a:off x="2651352" y="3067470"/>
            <a:ext cx="3311631" cy="723057"/>
          </a:xfrm>
          <a:custGeom>
            <a:avLst/>
            <a:gdLst>
              <a:gd name="connsiteX0" fmla="*/ 0 w 3311631"/>
              <a:gd name="connsiteY0" fmla="*/ 361529 h 723057"/>
              <a:gd name="connsiteX1" fmla="*/ 361529 w 3311631"/>
              <a:gd name="connsiteY1" fmla="*/ 0 h 723057"/>
              <a:gd name="connsiteX2" fmla="*/ 956901 w 3311631"/>
              <a:gd name="connsiteY2" fmla="*/ 0 h 723057"/>
              <a:gd name="connsiteX3" fmla="*/ 1578159 w 3311631"/>
              <a:gd name="connsiteY3" fmla="*/ 0 h 723057"/>
              <a:gd name="connsiteX4" fmla="*/ 2199417 w 3311631"/>
              <a:gd name="connsiteY4" fmla="*/ 0 h 723057"/>
              <a:gd name="connsiteX5" fmla="*/ 2950103 w 3311631"/>
              <a:gd name="connsiteY5" fmla="*/ 0 h 723057"/>
              <a:gd name="connsiteX6" fmla="*/ 3311632 w 3311631"/>
              <a:gd name="connsiteY6" fmla="*/ 361529 h 723057"/>
              <a:gd name="connsiteX7" fmla="*/ 3311631 w 3311631"/>
              <a:gd name="connsiteY7" fmla="*/ 361529 h 723057"/>
              <a:gd name="connsiteX8" fmla="*/ 2950102 w 3311631"/>
              <a:gd name="connsiteY8" fmla="*/ 723058 h 723057"/>
              <a:gd name="connsiteX9" fmla="*/ 2354730 w 3311631"/>
              <a:gd name="connsiteY9" fmla="*/ 723058 h 723057"/>
              <a:gd name="connsiteX10" fmla="*/ 1707587 w 3311631"/>
              <a:gd name="connsiteY10" fmla="*/ 723058 h 723057"/>
              <a:gd name="connsiteX11" fmla="*/ 1008672 w 3311631"/>
              <a:gd name="connsiteY11" fmla="*/ 723057 h 723057"/>
              <a:gd name="connsiteX12" fmla="*/ 361529 w 3311631"/>
              <a:gd name="connsiteY12" fmla="*/ 723057 h 723057"/>
              <a:gd name="connsiteX13" fmla="*/ 0 w 3311631"/>
              <a:gd name="connsiteY13" fmla="*/ 361528 h 723057"/>
              <a:gd name="connsiteX14" fmla="*/ 0 w 3311631"/>
              <a:gd name="connsiteY14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1631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89615" y="22822"/>
                  <a:pt x="792176" y="-25808"/>
                  <a:pt x="956901" y="0"/>
                </a:cubicBezTo>
                <a:cubicBezTo>
                  <a:pt x="1121626" y="25808"/>
                  <a:pt x="1352692" y="5585"/>
                  <a:pt x="1578159" y="0"/>
                </a:cubicBezTo>
                <a:cubicBezTo>
                  <a:pt x="1803626" y="-5585"/>
                  <a:pt x="2055100" y="-23480"/>
                  <a:pt x="2199417" y="0"/>
                </a:cubicBezTo>
                <a:cubicBezTo>
                  <a:pt x="2343734" y="23480"/>
                  <a:pt x="2714238" y="18384"/>
                  <a:pt x="2950103" y="0"/>
                </a:cubicBezTo>
                <a:cubicBezTo>
                  <a:pt x="3125168" y="8609"/>
                  <a:pt x="3315355" y="127272"/>
                  <a:pt x="3311632" y="361529"/>
                </a:cubicBezTo>
                <a:lnTo>
                  <a:pt x="3311631" y="361529"/>
                </a:lnTo>
                <a:cubicBezTo>
                  <a:pt x="3292951" y="552437"/>
                  <a:pt x="3157030" y="706992"/>
                  <a:pt x="2950102" y="723058"/>
                </a:cubicBezTo>
                <a:cubicBezTo>
                  <a:pt x="2657190" y="748867"/>
                  <a:pt x="2572644" y="695342"/>
                  <a:pt x="2354730" y="723058"/>
                </a:cubicBezTo>
                <a:cubicBezTo>
                  <a:pt x="2136816" y="750774"/>
                  <a:pt x="2026310" y="728866"/>
                  <a:pt x="1707587" y="723058"/>
                </a:cubicBezTo>
                <a:cubicBezTo>
                  <a:pt x="1388864" y="717250"/>
                  <a:pt x="1272220" y="747861"/>
                  <a:pt x="1008672" y="723057"/>
                </a:cubicBezTo>
                <a:cubicBezTo>
                  <a:pt x="745123" y="698253"/>
                  <a:pt x="618200" y="745103"/>
                  <a:pt x="361529" y="723057"/>
                </a:cubicBezTo>
                <a:cubicBezTo>
                  <a:pt x="161265" y="715353"/>
                  <a:pt x="17792" y="596612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CF9905EA-F2FB-42F4-9E71-E2C748EE2964}"/>
              </a:ext>
            </a:extLst>
          </p:cNvPr>
          <p:cNvSpPr/>
          <p:nvPr/>
        </p:nvSpPr>
        <p:spPr>
          <a:xfrm rot="10800000">
            <a:off x="9086583" y="3067471"/>
            <a:ext cx="1791014" cy="723057"/>
          </a:xfrm>
          <a:custGeom>
            <a:avLst/>
            <a:gdLst>
              <a:gd name="connsiteX0" fmla="*/ 0 w 1791014"/>
              <a:gd name="connsiteY0" fmla="*/ 361529 h 723057"/>
              <a:gd name="connsiteX1" fmla="*/ 361529 w 1791014"/>
              <a:gd name="connsiteY1" fmla="*/ 0 h 723057"/>
              <a:gd name="connsiteX2" fmla="*/ 874148 w 1791014"/>
              <a:gd name="connsiteY2" fmla="*/ 0 h 723057"/>
              <a:gd name="connsiteX3" fmla="*/ 1429486 w 1791014"/>
              <a:gd name="connsiteY3" fmla="*/ 0 h 723057"/>
              <a:gd name="connsiteX4" fmla="*/ 1791015 w 1791014"/>
              <a:gd name="connsiteY4" fmla="*/ 361529 h 723057"/>
              <a:gd name="connsiteX5" fmla="*/ 1791014 w 1791014"/>
              <a:gd name="connsiteY5" fmla="*/ 361529 h 723057"/>
              <a:gd name="connsiteX6" fmla="*/ 1429485 w 1791014"/>
              <a:gd name="connsiteY6" fmla="*/ 723058 h 723057"/>
              <a:gd name="connsiteX7" fmla="*/ 874148 w 1791014"/>
              <a:gd name="connsiteY7" fmla="*/ 723057 h 723057"/>
              <a:gd name="connsiteX8" fmla="*/ 361529 w 1791014"/>
              <a:gd name="connsiteY8" fmla="*/ 723057 h 723057"/>
              <a:gd name="connsiteX9" fmla="*/ 0 w 1791014"/>
              <a:gd name="connsiteY9" fmla="*/ 361528 h 723057"/>
              <a:gd name="connsiteX10" fmla="*/ 0 w 1791014"/>
              <a:gd name="connsiteY10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014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36133" y="6285"/>
                  <a:pt x="739827" y="21985"/>
                  <a:pt x="874148" y="0"/>
                </a:cubicBezTo>
                <a:cubicBezTo>
                  <a:pt x="1008469" y="-21985"/>
                  <a:pt x="1282205" y="-13691"/>
                  <a:pt x="1429486" y="0"/>
                </a:cubicBezTo>
                <a:cubicBezTo>
                  <a:pt x="1637284" y="-4603"/>
                  <a:pt x="1801179" y="163108"/>
                  <a:pt x="1791015" y="361529"/>
                </a:cubicBezTo>
                <a:lnTo>
                  <a:pt x="1791014" y="361529"/>
                </a:lnTo>
                <a:cubicBezTo>
                  <a:pt x="1768526" y="585115"/>
                  <a:pt x="1604550" y="731667"/>
                  <a:pt x="1429485" y="723058"/>
                </a:cubicBezTo>
                <a:cubicBezTo>
                  <a:pt x="1286794" y="745898"/>
                  <a:pt x="1144256" y="713826"/>
                  <a:pt x="874148" y="723057"/>
                </a:cubicBezTo>
                <a:cubicBezTo>
                  <a:pt x="604040" y="732289"/>
                  <a:pt x="551782" y="725636"/>
                  <a:pt x="361529" y="723057"/>
                </a:cubicBezTo>
                <a:cubicBezTo>
                  <a:pt x="184202" y="719864"/>
                  <a:pt x="23170" y="538944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A7D79F7-1C28-48C7-87C2-F03CE12F7033}"/>
              </a:ext>
            </a:extLst>
          </p:cNvPr>
          <p:cNvSpPr/>
          <p:nvPr/>
        </p:nvSpPr>
        <p:spPr>
          <a:xfrm rot="690628">
            <a:off x="6110284" y="2998328"/>
            <a:ext cx="801016" cy="861340"/>
          </a:xfrm>
          <a:custGeom>
            <a:avLst/>
            <a:gdLst>
              <a:gd name="connsiteX0" fmla="*/ 0 w 801016"/>
              <a:gd name="connsiteY0" fmla="*/ 430670 h 861340"/>
              <a:gd name="connsiteX1" fmla="*/ 400508 w 801016"/>
              <a:gd name="connsiteY1" fmla="*/ 0 h 861340"/>
              <a:gd name="connsiteX2" fmla="*/ 801016 w 801016"/>
              <a:gd name="connsiteY2" fmla="*/ 430670 h 861340"/>
              <a:gd name="connsiteX3" fmla="*/ 400508 w 801016"/>
              <a:gd name="connsiteY3" fmla="*/ 861340 h 861340"/>
              <a:gd name="connsiteX4" fmla="*/ 0 w 801016"/>
              <a:gd name="connsiteY4" fmla="*/ 430670 h 8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16" h="861340" extrusionOk="0">
                <a:moveTo>
                  <a:pt x="0" y="430670"/>
                </a:moveTo>
                <a:cubicBezTo>
                  <a:pt x="-12510" y="173787"/>
                  <a:pt x="170482" y="10623"/>
                  <a:pt x="400508" y="0"/>
                </a:cubicBezTo>
                <a:cubicBezTo>
                  <a:pt x="631940" y="5271"/>
                  <a:pt x="804414" y="203122"/>
                  <a:pt x="801016" y="430670"/>
                </a:cubicBezTo>
                <a:cubicBezTo>
                  <a:pt x="806918" y="676912"/>
                  <a:pt x="618991" y="855147"/>
                  <a:pt x="400508" y="861340"/>
                </a:cubicBezTo>
                <a:cubicBezTo>
                  <a:pt x="216175" y="840472"/>
                  <a:pt x="31237" y="672350"/>
                  <a:pt x="0" y="430670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AA50FB4-A3A3-45BA-85AE-415A03B0B20A}"/>
              </a:ext>
            </a:extLst>
          </p:cNvPr>
          <p:cNvSpPr/>
          <p:nvPr/>
        </p:nvSpPr>
        <p:spPr>
          <a:xfrm>
            <a:off x="283436" y="2998329"/>
            <a:ext cx="910121" cy="861341"/>
          </a:xfrm>
          <a:custGeom>
            <a:avLst/>
            <a:gdLst>
              <a:gd name="connsiteX0" fmla="*/ 0 w 910121"/>
              <a:gd name="connsiteY0" fmla="*/ 430671 h 861341"/>
              <a:gd name="connsiteX1" fmla="*/ 455061 w 910121"/>
              <a:gd name="connsiteY1" fmla="*/ 0 h 861341"/>
              <a:gd name="connsiteX2" fmla="*/ 910122 w 910121"/>
              <a:gd name="connsiteY2" fmla="*/ 430671 h 861341"/>
              <a:gd name="connsiteX3" fmla="*/ 455061 w 910121"/>
              <a:gd name="connsiteY3" fmla="*/ 861342 h 861341"/>
              <a:gd name="connsiteX4" fmla="*/ 0 w 910121"/>
              <a:gd name="connsiteY4" fmla="*/ 430671 h 8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21" h="861341" extrusionOk="0">
                <a:moveTo>
                  <a:pt x="0" y="430671"/>
                </a:moveTo>
                <a:cubicBezTo>
                  <a:pt x="-23035" y="157776"/>
                  <a:pt x="189729" y="16850"/>
                  <a:pt x="455061" y="0"/>
                </a:cubicBezTo>
                <a:cubicBezTo>
                  <a:pt x="740510" y="17570"/>
                  <a:pt x="923459" y="233258"/>
                  <a:pt x="910122" y="430671"/>
                </a:cubicBezTo>
                <a:cubicBezTo>
                  <a:pt x="919312" y="681588"/>
                  <a:pt x="699519" y="845663"/>
                  <a:pt x="455061" y="861342"/>
                </a:cubicBezTo>
                <a:cubicBezTo>
                  <a:pt x="238239" y="841810"/>
                  <a:pt x="16338" y="670526"/>
                  <a:pt x="0" y="430671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0D60174E-0B91-4B85-8BD9-09447645F7C7}"/>
              </a:ext>
            </a:extLst>
          </p:cNvPr>
          <p:cNvSpPr/>
          <p:nvPr/>
        </p:nvSpPr>
        <p:spPr>
          <a:xfrm rot="10800000">
            <a:off x="2651352" y="3067470"/>
            <a:ext cx="3311631" cy="723057"/>
          </a:xfrm>
          <a:custGeom>
            <a:avLst/>
            <a:gdLst>
              <a:gd name="connsiteX0" fmla="*/ 0 w 3311631"/>
              <a:gd name="connsiteY0" fmla="*/ 361529 h 723057"/>
              <a:gd name="connsiteX1" fmla="*/ 361529 w 3311631"/>
              <a:gd name="connsiteY1" fmla="*/ 0 h 723057"/>
              <a:gd name="connsiteX2" fmla="*/ 956901 w 3311631"/>
              <a:gd name="connsiteY2" fmla="*/ 0 h 723057"/>
              <a:gd name="connsiteX3" fmla="*/ 1578159 w 3311631"/>
              <a:gd name="connsiteY3" fmla="*/ 0 h 723057"/>
              <a:gd name="connsiteX4" fmla="*/ 2199417 w 3311631"/>
              <a:gd name="connsiteY4" fmla="*/ 0 h 723057"/>
              <a:gd name="connsiteX5" fmla="*/ 2950103 w 3311631"/>
              <a:gd name="connsiteY5" fmla="*/ 0 h 723057"/>
              <a:gd name="connsiteX6" fmla="*/ 3311632 w 3311631"/>
              <a:gd name="connsiteY6" fmla="*/ 361529 h 723057"/>
              <a:gd name="connsiteX7" fmla="*/ 3311631 w 3311631"/>
              <a:gd name="connsiteY7" fmla="*/ 361529 h 723057"/>
              <a:gd name="connsiteX8" fmla="*/ 2950102 w 3311631"/>
              <a:gd name="connsiteY8" fmla="*/ 723058 h 723057"/>
              <a:gd name="connsiteX9" fmla="*/ 2354730 w 3311631"/>
              <a:gd name="connsiteY9" fmla="*/ 723058 h 723057"/>
              <a:gd name="connsiteX10" fmla="*/ 1707587 w 3311631"/>
              <a:gd name="connsiteY10" fmla="*/ 723058 h 723057"/>
              <a:gd name="connsiteX11" fmla="*/ 1008672 w 3311631"/>
              <a:gd name="connsiteY11" fmla="*/ 723057 h 723057"/>
              <a:gd name="connsiteX12" fmla="*/ 361529 w 3311631"/>
              <a:gd name="connsiteY12" fmla="*/ 723057 h 723057"/>
              <a:gd name="connsiteX13" fmla="*/ 0 w 3311631"/>
              <a:gd name="connsiteY13" fmla="*/ 361528 h 723057"/>
              <a:gd name="connsiteX14" fmla="*/ 0 w 3311631"/>
              <a:gd name="connsiteY14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1631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89615" y="22822"/>
                  <a:pt x="792176" y="-25808"/>
                  <a:pt x="956901" y="0"/>
                </a:cubicBezTo>
                <a:cubicBezTo>
                  <a:pt x="1121626" y="25808"/>
                  <a:pt x="1352692" y="5585"/>
                  <a:pt x="1578159" y="0"/>
                </a:cubicBezTo>
                <a:cubicBezTo>
                  <a:pt x="1803626" y="-5585"/>
                  <a:pt x="2055100" y="-23480"/>
                  <a:pt x="2199417" y="0"/>
                </a:cubicBezTo>
                <a:cubicBezTo>
                  <a:pt x="2343734" y="23480"/>
                  <a:pt x="2714238" y="18384"/>
                  <a:pt x="2950103" y="0"/>
                </a:cubicBezTo>
                <a:cubicBezTo>
                  <a:pt x="3125168" y="8609"/>
                  <a:pt x="3315355" y="127272"/>
                  <a:pt x="3311632" y="361529"/>
                </a:cubicBezTo>
                <a:lnTo>
                  <a:pt x="3311631" y="361529"/>
                </a:lnTo>
                <a:cubicBezTo>
                  <a:pt x="3292951" y="552437"/>
                  <a:pt x="3157030" y="706992"/>
                  <a:pt x="2950102" y="723058"/>
                </a:cubicBezTo>
                <a:cubicBezTo>
                  <a:pt x="2657190" y="748867"/>
                  <a:pt x="2572644" y="695342"/>
                  <a:pt x="2354730" y="723058"/>
                </a:cubicBezTo>
                <a:cubicBezTo>
                  <a:pt x="2136816" y="750774"/>
                  <a:pt x="2026310" y="728866"/>
                  <a:pt x="1707587" y="723058"/>
                </a:cubicBezTo>
                <a:cubicBezTo>
                  <a:pt x="1388864" y="717250"/>
                  <a:pt x="1272220" y="747861"/>
                  <a:pt x="1008672" y="723057"/>
                </a:cubicBezTo>
                <a:cubicBezTo>
                  <a:pt x="745123" y="698253"/>
                  <a:pt x="618200" y="745103"/>
                  <a:pt x="361529" y="723057"/>
                </a:cubicBezTo>
                <a:cubicBezTo>
                  <a:pt x="161265" y="715353"/>
                  <a:pt x="17792" y="596612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BD8F5AB4-6822-4B56-B99A-DDE685677E1B}"/>
              </a:ext>
            </a:extLst>
          </p:cNvPr>
          <p:cNvSpPr/>
          <p:nvPr/>
        </p:nvSpPr>
        <p:spPr>
          <a:xfrm rot="10800000">
            <a:off x="9086583" y="3067471"/>
            <a:ext cx="1791014" cy="723057"/>
          </a:xfrm>
          <a:custGeom>
            <a:avLst/>
            <a:gdLst>
              <a:gd name="connsiteX0" fmla="*/ 0 w 1791014"/>
              <a:gd name="connsiteY0" fmla="*/ 361529 h 723057"/>
              <a:gd name="connsiteX1" fmla="*/ 361529 w 1791014"/>
              <a:gd name="connsiteY1" fmla="*/ 0 h 723057"/>
              <a:gd name="connsiteX2" fmla="*/ 874148 w 1791014"/>
              <a:gd name="connsiteY2" fmla="*/ 0 h 723057"/>
              <a:gd name="connsiteX3" fmla="*/ 1429486 w 1791014"/>
              <a:gd name="connsiteY3" fmla="*/ 0 h 723057"/>
              <a:gd name="connsiteX4" fmla="*/ 1791015 w 1791014"/>
              <a:gd name="connsiteY4" fmla="*/ 361529 h 723057"/>
              <a:gd name="connsiteX5" fmla="*/ 1791014 w 1791014"/>
              <a:gd name="connsiteY5" fmla="*/ 361529 h 723057"/>
              <a:gd name="connsiteX6" fmla="*/ 1429485 w 1791014"/>
              <a:gd name="connsiteY6" fmla="*/ 723058 h 723057"/>
              <a:gd name="connsiteX7" fmla="*/ 874148 w 1791014"/>
              <a:gd name="connsiteY7" fmla="*/ 723057 h 723057"/>
              <a:gd name="connsiteX8" fmla="*/ 361529 w 1791014"/>
              <a:gd name="connsiteY8" fmla="*/ 723057 h 723057"/>
              <a:gd name="connsiteX9" fmla="*/ 0 w 1791014"/>
              <a:gd name="connsiteY9" fmla="*/ 361528 h 723057"/>
              <a:gd name="connsiteX10" fmla="*/ 0 w 1791014"/>
              <a:gd name="connsiteY10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014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36133" y="6285"/>
                  <a:pt x="739827" y="21985"/>
                  <a:pt x="874148" y="0"/>
                </a:cubicBezTo>
                <a:cubicBezTo>
                  <a:pt x="1008469" y="-21985"/>
                  <a:pt x="1282205" y="-13691"/>
                  <a:pt x="1429486" y="0"/>
                </a:cubicBezTo>
                <a:cubicBezTo>
                  <a:pt x="1637284" y="-4603"/>
                  <a:pt x="1801179" y="163108"/>
                  <a:pt x="1791015" y="361529"/>
                </a:cubicBezTo>
                <a:lnTo>
                  <a:pt x="1791014" y="361529"/>
                </a:lnTo>
                <a:cubicBezTo>
                  <a:pt x="1768526" y="585115"/>
                  <a:pt x="1604550" y="731667"/>
                  <a:pt x="1429485" y="723058"/>
                </a:cubicBezTo>
                <a:cubicBezTo>
                  <a:pt x="1286794" y="745898"/>
                  <a:pt x="1144256" y="713826"/>
                  <a:pt x="874148" y="723057"/>
                </a:cubicBezTo>
                <a:cubicBezTo>
                  <a:pt x="604040" y="732289"/>
                  <a:pt x="551782" y="725636"/>
                  <a:pt x="361529" y="723057"/>
                </a:cubicBezTo>
                <a:cubicBezTo>
                  <a:pt x="184202" y="719864"/>
                  <a:pt x="23170" y="538944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A9AD1A7-C1D0-4A84-8270-CA42B089B831}"/>
              </a:ext>
            </a:extLst>
          </p:cNvPr>
          <p:cNvSpPr/>
          <p:nvPr/>
        </p:nvSpPr>
        <p:spPr>
          <a:xfrm rot="690628">
            <a:off x="6110284" y="2998328"/>
            <a:ext cx="801016" cy="861340"/>
          </a:xfrm>
          <a:custGeom>
            <a:avLst/>
            <a:gdLst>
              <a:gd name="connsiteX0" fmla="*/ 0 w 801016"/>
              <a:gd name="connsiteY0" fmla="*/ 430670 h 861340"/>
              <a:gd name="connsiteX1" fmla="*/ 400508 w 801016"/>
              <a:gd name="connsiteY1" fmla="*/ 0 h 861340"/>
              <a:gd name="connsiteX2" fmla="*/ 801016 w 801016"/>
              <a:gd name="connsiteY2" fmla="*/ 430670 h 861340"/>
              <a:gd name="connsiteX3" fmla="*/ 400508 w 801016"/>
              <a:gd name="connsiteY3" fmla="*/ 861340 h 861340"/>
              <a:gd name="connsiteX4" fmla="*/ 0 w 801016"/>
              <a:gd name="connsiteY4" fmla="*/ 430670 h 8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16" h="861340" extrusionOk="0">
                <a:moveTo>
                  <a:pt x="0" y="430670"/>
                </a:moveTo>
                <a:cubicBezTo>
                  <a:pt x="-12510" y="173787"/>
                  <a:pt x="170482" y="10623"/>
                  <a:pt x="400508" y="0"/>
                </a:cubicBezTo>
                <a:cubicBezTo>
                  <a:pt x="631940" y="5271"/>
                  <a:pt x="804414" y="203122"/>
                  <a:pt x="801016" y="430670"/>
                </a:cubicBezTo>
                <a:cubicBezTo>
                  <a:pt x="806918" y="676912"/>
                  <a:pt x="618991" y="855147"/>
                  <a:pt x="400508" y="861340"/>
                </a:cubicBezTo>
                <a:cubicBezTo>
                  <a:pt x="216175" y="840472"/>
                  <a:pt x="31237" y="672350"/>
                  <a:pt x="0" y="430670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7FDCC39-16F6-4A9A-8E58-2770AA1A47DF}"/>
              </a:ext>
            </a:extLst>
          </p:cNvPr>
          <p:cNvSpPr/>
          <p:nvPr/>
        </p:nvSpPr>
        <p:spPr>
          <a:xfrm>
            <a:off x="283436" y="2998329"/>
            <a:ext cx="910121" cy="861341"/>
          </a:xfrm>
          <a:custGeom>
            <a:avLst/>
            <a:gdLst>
              <a:gd name="connsiteX0" fmla="*/ 0 w 910121"/>
              <a:gd name="connsiteY0" fmla="*/ 430671 h 861341"/>
              <a:gd name="connsiteX1" fmla="*/ 455061 w 910121"/>
              <a:gd name="connsiteY1" fmla="*/ 0 h 861341"/>
              <a:gd name="connsiteX2" fmla="*/ 910122 w 910121"/>
              <a:gd name="connsiteY2" fmla="*/ 430671 h 861341"/>
              <a:gd name="connsiteX3" fmla="*/ 455061 w 910121"/>
              <a:gd name="connsiteY3" fmla="*/ 861342 h 861341"/>
              <a:gd name="connsiteX4" fmla="*/ 0 w 910121"/>
              <a:gd name="connsiteY4" fmla="*/ 430671 h 8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21" h="861341" extrusionOk="0">
                <a:moveTo>
                  <a:pt x="0" y="430671"/>
                </a:moveTo>
                <a:cubicBezTo>
                  <a:pt x="-23035" y="157776"/>
                  <a:pt x="189729" y="16850"/>
                  <a:pt x="455061" y="0"/>
                </a:cubicBezTo>
                <a:cubicBezTo>
                  <a:pt x="740510" y="17570"/>
                  <a:pt x="923459" y="233258"/>
                  <a:pt x="910122" y="430671"/>
                </a:cubicBezTo>
                <a:cubicBezTo>
                  <a:pt x="919312" y="681588"/>
                  <a:pt x="699519" y="845663"/>
                  <a:pt x="455061" y="861342"/>
                </a:cubicBezTo>
                <a:cubicBezTo>
                  <a:pt x="238239" y="841810"/>
                  <a:pt x="16338" y="670526"/>
                  <a:pt x="0" y="430671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6916DED5-756E-4265-8F07-57D5E565FEAA}"/>
              </a:ext>
            </a:extLst>
          </p:cNvPr>
          <p:cNvSpPr/>
          <p:nvPr/>
        </p:nvSpPr>
        <p:spPr>
          <a:xfrm rot="10800000">
            <a:off x="2651352" y="3067470"/>
            <a:ext cx="3311631" cy="723057"/>
          </a:xfrm>
          <a:custGeom>
            <a:avLst/>
            <a:gdLst>
              <a:gd name="connsiteX0" fmla="*/ 0 w 3311631"/>
              <a:gd name="connsiteY0" fmla="*/ 361529 h 723057"/>
              <a:gd name="connsiteX1" fmla="*/ 361529 w 3311631"/>
              <a:gd name="connsiteY1" fmla="*/ 0 h 723057"/>
              <a:gd name="connsiteX2" fmla="*/ 956901 w 3311631"/>
              <a:gd name="connsiteY2" fmla="*/ 0 h 723057"/>
              <a:gd name="connsiteX3" fmla="*/ 1578159 w 3311631"/>
              <a:gd name="connsiteY3" fmla="*/ 0 h 723057"/>
              <a:gd name="connsiteX4" fmla="*/ 2199417 w 3311631"/>
              <a:gd name="connsiteY4" fmla="*/ 0 h 723057"/>
              <a:gd name="connsiteX5" fmla="*/ 2950103 w 3311631"/>
              <a:gd name="connsiteY5" fmla="*/ 0 h 723057"/>
              <a:gd name="connsiteX6" fmla="*/ 3311632 w 3311631"/>
              <a:gd name="connsiteY6" fmla="*/ 361529 h 723057"/>
              <a:gd name="connsiteX7" fmla="*/ 3311631 w 3311631"/>
              <a:gd name="connsiteY7" fmla="*/ 361529 h 723057"/>
              <a:gd name="connsiteX8" fmla="*/ 2950102 w 3311631"/>
              <a:gd name="connsiteY8" fmla="*/ 723058 h 723057"/>
              <a:gd name="connsiteX9" fmla="*/ 2354730 w 3311631"/>
              <a:gd name="connsiteY9" fmla="*/ 723058 h 723057"/>
              <a:gd name="connsiteX10" fmla="*/ 1707587 w 3311631"/>
              <a:gd name="connsiteY10" fmla="*/ 723058 h 723057"/>
              <a:gd name="connsiteX11" fmla="*/ 1008672 w 3311631"/>
              <a:gd name="connsiteY11" fmla="*/ 723057 h 723057"/>
              <a:gd name="connsiteX12" fmla="*/ 361529 w 3311631"/>
              <a:gd name="connsiteY12" fmla="*/ 723057 h 723057"/>
              <a:gd name="connsiteX13" fmla="*/ 0 w 3311631"/>
              <a:gd name="connsiteY13" fmla="*/ 361528 h 723057"/>
              <a:gd name="connsiteX14" fmla="*/ 0 w 3311631"/>
              <a:gd name="connsiteY14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1631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89615" y="22822"/>
                  <a:pt x="792176" y="-25808"/>
                  <a:pt x="956901" y="0"/>
                </a:cubicBezTo>
                <a:cubicBezTo>
                  <a:pt x="1121626" y="25808"/>
                  <a:pt x="1352692" y="5585"/>
                  <a:pt x="1578159" y="0"/>
                </a:cubicBezTo>
                <a:cubicBezTo>
                  <a:pt x="1803626" y="-5585"/>
                  <a:pt x="2055100" y="-23480"/>
                  <a:pt x="2199417" y="0"/>
                </a:cubicBezTo>
                <a:cubicBezTo>
                  <a:pt x="2343734" y="23480"/>
                  <a:pt x="2714238" y="18384"/>
                  <a:pt x="2950103" y="0"/>
                </a:cubicBezTo>
                <a:cubicBezTo>
                  <a:pt x="3125168" y="8609"/>
                  <a:pt x="3315355" y="127272"/>
                  <a:pt x="3311632" y="361529"/>
                </a:cubicBezTo>
                <a:lnTo>
                  <a:pt x="3311631" y="361529"/>
                </a:lnTo>
                <a:cubicBezTo>
                  <a:pt x="3292951" y="552437"/>
                  <a:pt x="3157030" y="706992"/>
                  <a:pt x="2950102" y="723058"/>
                </a:cubicBezTo>
                <a:cubicBezTo>
                  <a:pt x="2657190" y="748867"/>
                  <a:pt x="2572644" y="695342"/>
                  <a:pt x="2354730" y="723058"/>
                </a:cubicBezTo>
                <a:cubicBezTo>
                  <a:pt x="2136816" y="750774"/>
                  <a:pt x="2026310" y="728866"/>
                  <a:pt x="1707587" y="723058"/>
                </a:cubicBezTo>
                <a:cubicBezTo>
                  <a:pt x="1388864" y="717250"/>
                  <a:pt x="1272220" y="747861"/>
                  <a:pt x="1008672" y="723057"/>
                </a:cubicBezTo>
                <a:cubicBezTo>
                  <a:pt x="745123" y="698253"/>
                  <a:pt x="618200" y="745103"/>
                  <a:pt x="361529" y="723057"/>
                </a:cubicBezTo>
                <a:cubicBezTo>
                  <a:pt x="161265" y="715353"/>
                  <a:pt x="17792" y="596612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5E7B3106-2CE0-40D9-B67B-717DDFA32580}"/>
              </a:ext>
            </a:extLst>
          </p:cNvPr>
          <p:cNvSpPr/>
          <p:nvPr/>
        </p:nvSpPr>
        <p:spPr>
          <a:xfrm rot="10800000">
            <a:off x="9086583" y="3067471"/>
            <a:ext cx="1791014" cy="723057"/>
          </a:xfrm>
          <a:custGeom>
            <a:avLst/>
            <a:gdLst>
              <a:gd name="connsiteX0" fmla="*/ 0 w 1791014"/>
              <a:gd name="connsiteY0" fmla="*/ 361529 h 723057"/>
              <a:gd name="connsiteX1" fmla="*/ 361529 w 1791014"/>
              <a:gd name="connsiteY1" fmla="*/ 0 h 723057"/>
              <a:gd name="connsiteX2" fmla="*/ 874148 w 1791014"/>
              <a:gd name="connsiteY2" fmla="*/ 0 h 723057"/>
              <a:gd name="connsiteX3" fmla="*/ 1429486 w 1791014"/>
              <a:gd name="connsiteY3" fmla="*/ 0 h 723057"/>
              <a:gd name="connsiteX4" fmla="*/ 1791015 w 1791014"/>
              <a:gd name="connsiteY4" fmla="*/ 361529 h 723057"/>
              <a:gd name="connsiteX5" fmla="*/ 1791014 w 1791014"/>
              <a:gd name="connsiteY5" fmla="*/ 361529 h 723057"/>
              <a:gd name="connsiteX6" fmla="*/ 1429485 w 1791014"/>
              <a:gd name="connsiteY6" fmla="*/ 723058 h 723057"/>
              <a:gd name="connsiteX7" fmla="*/ 874148 w 1791014"/>
              <a:gd name="connsiteY7" fmla="*/ 723057 h 723057"/>
              <a:gd name="connsiteX8" fmla="*/ 361529 w 1791014"/>
              <a:gd name="connsiteY8" fmla="*/ 723057 h 723057"/>
              <a:gd name="connsiteX9" fmla="*/ 0 w 1791014"/>
              <a:gd name="connsiteY9" fmla="*/ 361528 h 723057"/>
              <a:gd name="connsiteX10" fmla="*/ 0 w 1791014"/>
              <a:gd name="connsiteY10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014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36133" y="6285"/>
                  <a:pt x="739827" y="21985"/>
                  <a:pt x="874148" y="0"/>
                </a:cubicBezTo>
                <a:cubicBezTo>
                  <a:pt x="1008469" y="-21985"/>
                  <a:pt x="1282205" y="-13691"/>
                  <a:pt x="1429486" y="0"/>
                </a:cubicBezTo>
                <a:cubicBezTo>
                  <a:pt x="1637284" y="-4603"/>
                  <a:pt x="1801179" y="163108"/>
                  <a:pt x="1791015" y="361529"/>
                </a:cubicBezTo>
                <a:lnTo>
                  <a:pt x="1791014" y="361529"/>
                </a:lnTo>
                <a:cubicBezTo>
                  <a:pt x="1768526" y="585115"/>
                  <a:pt x="1604550" y="731667"/>
                  <a:pt x="1429485" y="723058"/>
                </a:cubicBezTo>
                <a:cubicBezTo>
                  <a:pt x="1286794" y="745898"/>
                  <a:pt x="1144256" y="713826"/>
                  <a:pt x="874148" y="723057"/>
                </a:cubicBezTo>
                <a:cubicBezTo>
                  <a:pt x="604040" y="732289"/>
                  <a:pt x="551782" y="725636"/>
                  <a:pt x="361529" y="723057"/>
                </a:cubicBezTo>
                <a:cubicBezTo>
                  <a:pt x="184202" y="719864"/>
                  <a:pt x="23170" y="538944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F857115-A321-4FC8-869E-315A5B5ED99F}"/>
              </a:ext>
            </a:extLst>
          </p:cNvPr>
          <p:cNvSpPr/>
          <p:nvPr/>
        </p:nvSpPr>
        <p:spPr>
          <a:xfrm rot="690628">
            <a:off x="6110284" y="2998328"/>
            <a:ext cx="801016" cy="861340"/>
          </a:xfrm>
          <a:custGeom>
            <a:avLst/>
            <a:gdLst>
              <a:gd name="connsiteX0" fmla="*/ 0 w 801016"/>
              <a:gd name="connsiteY0" fmla="*/ 430670 h 861340"/>
              <a:gd name="connsiteX1" fmla="*/ 400508 w 801016"/>
              <a:gd name="connsiteY1" fmla="*/ 0 h 861340"/>
              <a:gd name="connsiteX2" fmla="*/ 801016 w 801016"/>
              <a:gd name="connsiteY2" fmla="*/ 430670 h 861340"/>
              <a:gd name="connsiteX3" fmla="*/ 400508 w 801016"/>
              <a:gd name="connsiteY3" fmla="*/ 861340 h 861340"/>
              <a:gd name="connsiteX4" fmla="*/ 0 w 801016"/>
              <a:gd name="connsiteY4" fmla="*/ 430670 h 8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16" h="861340" extrusionOk="0">
                <a:moveTo>
                  <a:pt x="0" y="430670"/>
                </a:moveTo>
                <a:cubicBezTo>
                  <a:pt x="-12510" y="173787"/>
                  <a:pt x="170482" y="10623"/>
                  <a:pt x="400508" y="0"/>
                </a:cubicBezTo>
                <a:cubicBezTo>
                  <a:pt x="631940" y="5271"/>
                  <a:pt x="804414" y="203122"/>
                  <a:pt x="801016" y="430670"/>
                </a:cubicBezTo>
                <a:cubicBezTo>
                  <a:pt x="806918" y="676912"/>
                  <a:pt x="618991" y="855147"/>
                  <a:pt x="400508" y="861340"/>
                </a:cubicBezTo>
                <a:cubicBezTo>
                  <a:pt x="216175" y="840472"/>
                  <a:pt x="31237" y="672350"/>
                  <a:pt x="0" y="430670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3312C65-68D5-40FA-A987-97B2237EFCB0}"/>
              </a:ext>
            </a:extLst>
          </p:cNvPr>
          <p:cNvSpPr/>
          <p:nvPr/>
        </p:nvSpPr>
        <p:spPr>
          <a:xfrm>
            <a:off x="283436" y="2998329"/>
            <a:ext cx="910121" cy="861341"/>
          </a:xfrm>
          <a:custGeom>
            <a:avLst/>
            <a:gdLst>
              <a:gd name="connsiteX0" fmla="*/ 0 w 910121"/>
              <a:gd name="connsiteY0" fmla="*/ 430671 h 861341"/>
              <a:gd name="connsiteX1" fmla="*/ 455061 w 910121"/>
              <a:gd name="connsiteY1" fmla="*/ 0 h 861341"/>
              <a:gd name="connsiteX2" fmla="*/ 910122 w 910121"/>
              <a:gd name="connsiteY2" fmla="*/ 430671 h 861341"/>
              <a:gd name="connsiteX3" fmla="*/ 455061 w 910121"/>
              <a:gd name="connsiteY3" fmla="*/ 861342 h 861341"/>
              <a:gd name="connsiteX4" fmla="*/ 0 w 910121"/>
              <a:gd name="connsiteY4" fmla="*/ 430671 h 8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21" h="861341" extrusionOk="0">
                <a:moveTo>
                  <a:pt x="0" y="430671"/>
                </a:moveTo>
                <a:cubicBezTo>
                  <a:pt x="-23035" y="157776"/>
                  <a:pt x="189729" y="16850"/>
                  <a:pt x="455061" y="0"/>
                </a:cubicBezTo>
                <a:cubicBezTo>
                  <a:pt x="740510" y="17570"/>
                  <a:pt x="923459" y="233258"/>
                  <a:pt x="910122" y="430671"/>
                </a:cubicBezTo>
                <a:cubicBezTo>
                  <a:pt x="919312" y="681588"/>
                  <a:pt x="699519" y="845663"/>
                  <a:pt x="455061" y="861342"/>
                </a:cubicBezTo>
                <a:cubicBezTo>
                  <a:pt x="238239" y="841810"/>
                  <a:pt x="16338" y="670526"/>
                  <a:pt x="0" y="430671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D44FCCB9-3357-415E-922D-4DC9635B3D5F}"/>
              </a:ext>
            </a:extLst>
          </p:cNvPr>
          <p:cNvSpPr/>
          <p:nvPr/>
        </p:nvSpPr>
        <p:spPr>
          <a:xfrm rot="10800000">
            <a:off x="2651352" y="3067470"/>
            <a:ext cx="3311631" cy="723057"/>
          </a:xfrm>
          <a:custGeom>
            <a:avLst/>
            <a:gdLst>
              <a:gd name="connsiteX0" fmla="*/ 0 w 3311631"/>
              <a:gd name="connsiteY0" fmla="*/ 361529 h 723057"/>
              <a:gd name="connsiteX1" fmla="*/ 361529 w 3311631"/>
              <a:gd name="connsiteY1" fmla="*/ 0 h 723057"/>
              <a:gd name="connsiteX2" fmla="*/ 956901 w 3311631"/>
              <a:gd name="connsiteY2" fmla="*/ 0 h 723057"/>
              <a:gd name="connsiteX3" fmla="*/ 1578159 w 3311631"/>
              <a:gd name="connsiteY3" fmla="*/ 0 h 723057"/>
              <a:gd name="connsiteX4" fmla="*/ 2199417 w 3311631"/>
              <a:gd name="connsiteY4" fmla="*/ 0 h 723057"/>
              <a:gd name="connsiteX5" fmla="*/ 2950103 w 3311631"/>
              <a:gd name="connsiteY5" fmla="*/ 0 h 723057"/>
              <a:gd name="connsiteX6" fmla="*/ 3311632 w 3311631"/>
              <a:gd name="connsiteY6" fmla="*/ 361529 h 723057"/>
              <a:gd name="connsiteX7" fmla="*/ 3311631 w 3311631"/>
              <a:gd name="connsiteY7" fmla="*/ 361529 h 723057"/>
              <a:gd name="connsiteX8" fmla="*/ 2950102 w 3311631"/>
              <a:gd name="connsiteY8" fmla="*/ 723058 h 723057"/>
              <a:gd name="connsiteX9" fmla="*/ 2354730 w 3311631"/>
              <a:gd name="connsiteY9" fmla="*/ 723058 h 723057"/>
              <a:gd name="connsiteX10" fmla="*/ 1707587 w 3311631"/>
              <a:gd name="connsiteY10" fmla="*/ 723058 h 723057"/>
              <a:gd name="connsiteX11" fmla="*/ 1008672 w 3311631"/>
              <a:gd name="connsiteY11" fmla="*/ 723057 h 723057"/>
              <a:gd name="connsiteX12" fmla="*/ 361529 w 3311631"/>
              <a:gd name="connsiteY12" fmla="*/ 723057 h 723057"/>
              <a:gd name="connsiteX13" fmla="*/ 0 w 3311631"/>
              <a:gd name="connsiteY13" fmla="*/ 361528 h 723057"/>
              <a:gd name="connsiteX14" fmla="*/ 0 w 3311631"/>
              <a:gd name="connsiteY14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1631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89615" y="22822"/>
                  <a:pt x="792176" y="-25808"/>
                  <a:pt x="956901" y="0"/>
                </a:cubicBezTo>
                <a:cubicBezTo>
                  <a:pt x="1121626" y="25808"/>
                  <a:pt x="1352692" y="5585"/>
                  <a:pt x="1578159" y="0"/>
                </a:cubicBezTo>
                <a:cubicBezTo>
                  <a:pt x="1803626" y="-5585"/>
                  <a:pt x="2055100" y="-23480"/>
                  <a:pt x="2199417" y="0"/>
                </a:cubicBezTo>
                <a:cubicBezTo>
                  <a:pt x="2343734" y="23480"/>
                  <a:pt x="2714238" y="18384"/>
                  <a:pt x="2950103" y="0"/>
                </a:cubicBezTo>
                <a:cubicBezTo>
                  <a:pt x="3125168" y="8609"/>
                  <a:pt x="3315355" y="127272"/>
                  <a:pt x="3311632" y="361529"/>
                </a:cubicBezTo>
                <a:lnTo>
                  <a:pt x="3311631" y="361529"/>
                </a:lnTo>
                <a:cubicBezTo>
                  <a:pt x="3292951" y="552437"/>
                  <a:pt x="3157030" y="706992"/>
                  <a:pt x="2950102" y="723058"/>
                </a:cubicBezTo>
                <a:cubicBezTo>
                  <a:pt x="2657190" y="748867"/>
                  <a:pt x="2572644" y="695342"/>
                  <a:pt x="2354730" y="723058"/>
                </a:cubicBezTo>
                <a:cubicBezTo>
                  <a:pt x="2136816" y="750774"/>
                  <a:pt x="2026310" y="728866"/>
                  <a:pt x="1707587" y="723058"/>
                </a:cubicBezTo>
                <a:cubicBezTo>
                  <a:pt x="1388864" y="717250"/>
                  <a:pt x="1272220" y="747861"/>
                  <a:pt x="1008672" y="723057"/>
                </a:cubicBezTo>
                <a:cubicBezTo>
                  <a:pt x="745123" y="698253"/>
                  <a:pt x="618200" y="745103"/>
                  <a:pt x="361529" y="723057"/>
                </a:cubicBezTo>
                <a:cubicBezTo>
                  <a:pt x="161265" y="715353"/>
                  <a:pt x="17792" y="596612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EF2CADEA-7003-45C1-9587-7527502063E7}"/>
              </a:ext>
            </a:extLst>
          </p:cNvPr>
          <p:cNvSpPr/>
          <p:nvPr/>
        </p:nvSpPr>
        <p:spPr>
          <a:xfrm rot="10800000">
            <a:off x="9086583" y="3067471"/>
            <a:ext cx="1791014" cy="723057"/>
          </a:xfrm>
          <a:custGeom>
            <a:avLst/>
            <a:gdLst>
              <a:gd name="connsiteX0" fmla="*/ 0 w 1791014"/>
              <a:gd name="connsiteY0" fmla="*/ 361529 h 723057"/>
              <a:gd name="connsiteX1" fmla="*/ 361529 w 1791014"/>
              <a:gd name="connsiteY1" fmla="*/ 0 h 723057"/>
              <a:gd name="connsiteX2" fmla="*/ 874148 w 1791014"/>
              <a:gd name="connsiteY2" fmla="*/ 0 h 723057"/>
              <a:gd name="connsiteX3" fmla="*/ 1429486 w 1791014"/>
              <a:gd name="connsiteY3" fmla="*/ 0 h 723057"/>
              <a:gd name="connsiteX4" fmla="*/ 1791015 w 1791014"/>
              <a:gd name="connsiteY4" fmla="*/ 361529 h 723057"/>
              <a:gd name="connsiteX5" fmla="*/ 1791014 w 1791014"/>
              <a:gd name="connsiteY5" fmla="*/ 361529 h 723057"/>
              <a:gd name="connsiteX6" fmla="*/ 1429485 w 1791014"/>
              <a:gd name="connsiteY6" fmla="*/ 723058 h 723057"/>
              <a:gd name="connsiteX7" fmla="*/ 874148 w 1791014"/>
              <a:gd name="connsiteY7" fmla="*/ 723057 h 723057"/>
              <a:gd name="connsiteX8" fmla="*/ 361529 w 1791014"/>
              <a:gd name="connsiteY8" fmla="*/ 723057 h 723057"/>
              <a:gd name="connsiteX9" fmla="*/ 0 w 1791014"/>
              <a:gd name="connsiteY9" fmla="*/ 361528 h 723057"/>
              <a:gd name="connsiteX10" fmla="*/ 0 w 1791014"/>
              <a:gd name="connsiteY10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014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36133" y="6285"/>
                  <a:pt x="739827" y="21985"/>
                  <a:pt x="874148" y="0"/>
                </a:cubicBezTo>
                <a:cubicBezTo>
                  <a:pt x="1008469" y="-21985"/>
                  <a:pt x="1282205" y="-13691"/>
                  <a:pt x="1429486" y="0"/>
                </a:cubicBezTo>
                <a:cubicBezTo>
                  <a:pt x="1637284" y="-4603"/>
                  <a:pt x="1801179" y="163108"/>
                  <a:pt x="1791015" y="361529"/>
                </a:cubicBezTo>
                <a:lnTo>
                  <a:pt x="1791014" y="361529"/>
                </a:lnTo>
                <a:cubicBezTo>
                  <a:pt x="1768526" y="585115"/>
                  <a:pt x="1604550" y="731667"/>
                  <a:pt x="1429485" y="723058"/>
                </a:cubicBezTo>
                <a:cubicBezTo>
                  <a:pt x="1286794" y="745898"/>
                  <a:pt x="1144256" y="713826"/>
                  <a:pt x="874148" y="723057"/>
                </a:cubicBezTo>
                <a:cubicBezTo>
                  <a:pt x="604040" y="732289"/>
                  <a:pt x="551782" y="725636"/>
                  <a:pt x="361529" y="723057"/>
                </a:cubicBezTo>
                <a:cubicBezTo>
                  <a:pt x="184202" y="719864"/>
                  <a:pt x="23170" y="538944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BF7A813-FEBB-482A-9590-4DFBC60C7FEB}"/>
              </a:ext>
            </a:extLst>
          </p:cNvPr>
          <p:cNvSpPr/>
          <p:nvPr/>
        </p:nvSpPr>
        <p:spPr>
          <a:xfrm rot="690628">
            <a:off x="6110284" y="2998328"/>
            <a:ext cx="801016" cy="861340"/>
          </a:xfrm>
          <a:custGeom>
            <a:avLst/>
            <a:gdLst>
              <a:gd name="connsiteX0" fmla="*/ 0 w 801016"/>
              <a:gd name="connsiteY0" fmla="*/ 430670 h 861340"/>
              <a:gd name="connsiteX1" fmla="*/ 400508 w 801016"/>
              <a:gd name="connsiteY1" fmla="*/ 0 h 861340"/>
              <a:gd name="connsiteX2" fmla="*/ 801016 w 801016"/>
              <a:gd name="connsiteY2" fmla="*/ 430670 h 861340"/>
              <a:gd name="connsiteX3" fmla="*/ 400508 w 801016"/>
              <a:gd name="connsiteY3" fmla="*/ 861340 h 861340"/>
              <a:gd name="connsiteX4" fmla="*/ 0 w 801016"/>
              <a:gd name="connsiteY4" fmla="*/ 430670 h 8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16" h="861340" extrusionOk="0">
                <a:moveTo>
                  <a:pt x="0" y="430670"/>
                </a:moveTo>
                <a:cubicBezTo>
                  <a:pt x="-12510" y="173787"/>
                  <a:pt x="170482" y="10623"/>
                  <a:pt x="400508" y="0"/>
                </a:cubicBezTo>
                <a:cubicBezTo>
                  <a:pt x="631940" y="5271"/>
                  <a:pt x="804414" y="203122"/>
                  <a:pt x="801016" y="430670"/>
                </a:cubicBezTo>
                <a:cubicBezTo>
                  <a:pt x="806918" y="676912"/>
                  <a:pt x="618991" y="855147"/>
                  <a:pt x="400508" y="861340"/>
                </a:cubicBezTo>
                <a:cubicBezTo>
                  <a:pt x="216175" y="840472"/>
                  <a:pt x="31237" y="672350"/>
                  <a:pt x="0" y="430670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D3FE7D4-A57E-479E-9AE0-ED599A30965B}"/>
              </a:ext>
            </a:extLst>
          </p:cNvPr>
          <p:cNvSpPr/>
          <p:nvPr/>
        </p:nvSpPr>
        <p:spPr>
          <a:xfrm>
            <a:off x="283436" y="2998329"/>
            <a:ext cx="910121" cy="861341"/>
          </a:xfrm>
          <a:custGeom>
            <a:avLst/>
            <a:gdLst>
              <a:gd name="connsiteX0" fmla="*/ 0 w 910121"/>
              <a:gd name="connsiteY0" fmla="*/ 430671 h 861341"/>
              <a:gd name="connsiteX1" fmla="*/ 455061 w 910121"/>
              <a:gd name="connsiteY1" fmla="*/ 0 h 861341"/>
              <a:gd name="connsiteX2" fmla="*/ 910122 w 910121"/>
              <a:gd name="connsiteY2" fmla="*/ 430671 h 861341"/>
              <a:gd name="connsiteX3" fmla="*/ 455061 w 910121"/>
              <a:gd name="connsiteY3" fmla="*/ 861342 h 861341"/>
              <a:gd name="connsiteX4" fmla="*/ 0 w 910121"/>
              <a:gd name="connsiteY4" fmla="*/ 430671 h 8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21" h="861341" extrusionOk="0">
                <a:moveTo>
                  <a:pt x="0" y="430671"/>
                </a:moveTo>
                <a:cubicBezTo>
                  <a:pt x="-23035" y="157776"/>
                  <a:pt x="189729" y="16850"/>
                  <a:pt x="455061" y="0"/>
                </a:cubicBezTo>
                <a:cubicBezTo>
                  <a:pt x="740510" y="17570"/>
                  <a:pt x="923459" y="233258"/>
                  <a:pt x="910122" y="430671"/>
                </a:cubicBezTo>
                <a:cubicBezTo>
                  <a:pt x="919312" y="681588"/>
                  <a:pt x="699519" y="845663"/>
                  <a:pt x="455061" y="861342"/>
                </a:cubicBezTo>
                <a:cubicBezTo>
                  <a:pt x="238239" y="841810"/>
                  <a:pt x="16338" y="670526"/>
                  <a:pt x="0" y="430671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DA381B9A-4FF5-46B7-8D35-82EC43F25CE8}"/>
              </a:ext>
            </a:extLst>
          </p:cNvPr>
          <p:cNvSpPr/>
          <p:nvPr/>
        </p:nvSpPr>
        <p:spPr>
          <a:xfrm rot="10800000">
            <a:off x="2651352" y="3067470"/>
            <a:ext cx="3311631" cy="723057"/>
          </a:xfrm>
          <a:custGeom>
            <a:avLst/>
            <a:gdLst>
              <a:gd name="connsiteX0" fmla="*/ 0 w 3311631"/>
              <a:gd name="connsiteY0" fmla="*/ 361529 h 723057"/>
              <a:gd name="connsiteX1" fmla="*/ 361529 w 3311631"/>
              <a:gd name="connsiteY1" fmla="*/ 0 h 723057"/>
              <a:gd name="connsiteX2" fmla="*/ 956901 w 3311631"/>
              <a:gd name="connsiteY2" fmla="*/ 0 h 723057"/>
              <a:gd name="connsiteX3" fmla="*/ 1578159 w 3311631"/>
              <a:gd name="connsiteY3" fmla="*/ 0 h 723057"/>
              <a:gd name="connsiteX4" fmla="*/ 2199417 w 3311631"/>
              <a:gd name="connsiteY4" fmla="*/ 0 h 723057"/>
              <a:gd name="connsiteX5" fmla="*/ 2950103 w 3311631"/>
              <a:gd name="connsiteY5" fmla="*/ 0 h 723057"/>
              <a:gd name="connsiteX6" fmla="*/ 3311632 w 3311631"/>
              <a:gd name="connsiteY6" fmla="*/ 361529 h 723057"/>
              <a:gd name="connsiteX7" fmla="*/ 3311631 w 3311631"/>
              <a:gd name="connsiteY7" fmla="*/ 361529 h 723057"/>
              <a:gd name="connsiteX8" fmla="*/ 2950102 w 3311631"/>
              <a:gd name="connsiteY8" fmla="*/ 723058 h 723057"/>
              <a:gd name="connsiteX9" fmla="*/ 2354730 w 3311631"/>
              <a:gd name="connsiteY9" fmla="*/ 723058 h 723057"/>
              <a:gd name="connsiteX10" fmla="*/ 1707587 w 3311631"/>
              <a:gd name="connsiteY10" fmla="*/ 723058 h 723057"/>
              <a:gd name="connsiteX11" fmla="*/ 1008672 w 3311631"/>
              <a:gd name="connsiteY11" fmla="*/ 723057 h 723057"/>
              <a:gd name="connsiteX12" fmla="*/ 361529 w 3311631"/>
              <a:gd name="connsiteY12" fmla="*/ 723057 h 723057"/>
              <a:gd name="connsiteX13" fmla="*/ 0 w 3311631"/>
              <a:gd name="connsiteY13" fmla="*/ 361528 h 723057"/>
              <a:gd name="connsiteX14" fmla="*/ 0 w 3311631"/>
              <a:gd name="connsiteY14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1631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89615" y="22822"/>
                  <a:pt x="792176" y="-25808"/>
                  <a:pt x="956901" y="0"/>
                </a:cubicBezTo>
                <a:cubicBezTo>
                  <a:pt x="1121626" y="25808"/>
                  <a:pt x="1352692" y="5585"/>
                  <a:pt x="1578159" y="0"/>
                </a:cubicBezTo>
                <a:cubicBezTo>
                  <a:pt x="1803626" y="-5585"/>
                  <a:pt x="2055100" y="-23480"/>
                  <a:pt x="2199417" y="0"/>
                </a:cubicBezTo>
                <a:cubicBezTo>
                  <a:pt x="2343734" y="23480"/>
                  <a:pt x="2714238" y="18384"/>
                  <a:pt x="2950103" y="0"/>
                </a:cubicBezTo>
                <a:cubicBezTo>
                  <a:pt x="3125168" y="8609"/>
                  <a:pt x="3315355" y="127272"/>
                  <a:pt x="3311632" y="361529"/>
                </a:cubicBezTo>
                <a:lnTo>
                  <a:pt x="3311631" y="361529"/>
                </a:lnTo>
                <a:cubicBezTo>
                  <a:pt x="3292951" y="552437"/>
                  <a:pt x="3157030" y="706992"/>
                  <a:pt x="2950102" y="723058"/>
                </a:cubicBezTo>
                <a:cubicBezTo>
                  <a:pt x="2657190" y="748867"/>
                  <a:pt x="2572644" y="695342"/>
                  <a:pt x="2354730" y="723058"/>
                </a:cubicBezTo>
                <a:cubicBezTo>
                  <a:pt x="2136816" y="750774"/>
                  <a:pt x="2026310" y="728866"/>
                  <a:pt x="1707587" y="723058"/>
                </a:cubicBezTo>
                <a:cubicBezTo>
                  <a:pt x="1388864" y="717250"/>
                  <a:pt x="1272220" y="747861"/>
                  <a:pt x="1008672" y="723057"/>
                </a:cubicBezTo>
                <a:cubicBezTo>
                  <a:pt x="745123" y="698253"/>
                  <a:pt x="618200" y="745103"/>
                  <a:pt x="361529" y="723057"/>
                </a:cubicBezTo>
                <a:cubicBezTo>
                  <a:pt x="161265" y="715353"/>
                  <a:pt x="17792" y="596612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D41D4A8C-2B6B-4CBB-90A8-AC15E01FEC9C}"/>
              </a:ext>
            </a:extLst>
          </p:cNvPr>
          <p:cNvSpPr/>
          <p:nvPr/>
        </p:nvSpPr>
        <p:spPr>
          <a:xfrm rot="10800000">
            <a:off x="9086583" y="3067471"/>
            <a:ext cx="1791014" cy="723057"/>
          </a:xfrm>
          <a:custGeom>
            <a:avLst/>
            <a:gdLst>
              <a:gd name="connsiteX0" fmla="*/ 0 w 1791014"/>
              <a:gd name="connsiteY0" fmla="*/ 361529 h 723057"/>
              <a:gd name="connsiteX1" fmla="*/ 361529 w 1791014"/>
              <a:gd name="connsiteY1" fmla="*/ 0 h 723057"/>
              <a:gd name="connsiteX2" fmla="*/ 874148 w 1791014"/>
              <a:gd name="connsiteY2" fmla="*/ 0 h 723057"/>
              <a:gd name="connsiteX3" fmla="*/ 1429486 w 1791014"/>
              <a:gd name="connsiteY3" fmla="*/ 0 h 723057"/>
              <a:gd name="connsiteX4" fmla="*/ 1791015 w 1791014"/>
              <a:gd name="connsiteY4" fmla="*/ 361529 h 723057"/>
              <a:gd name="connsiteX5" fmla="*/ 1791014 w 1791014"/>
              <a:gd name="connsiteY5" fmla="*/ 361529 h 723057"/>
              <a:gd name="connsiteX6" fmla="*/ 1429485 w 1791014"/>
              <a:gd name="connsiteY6" fmla="*/ 723058 h 723057"/>
              <a:gd name="connsiteX7" fmla="*/ 874148 w 1791014"/>
              <a:gd name="connsiteY7" fmla="*/ 723057 h 723057"/>
              <a:gd name="connsiteX8" fmla="*/ 361529 w 1791014"/>
              <a:gd name="connsiteY8" fmla="*/ 723057 h 723057"/>
              <a:gd name="connsiteX9" fmla="*/ 0 w 1791014"/>
              <a:gd name="connsiteY9" fmla="*/ 361528 h 723057"/>
              <a:gd name="connsiteX10" fmla="*/ 0 w 1791014"/>
              <a:gd name="connsiteY10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014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36133" y="6285"/>
                  <a:pt x="739827" y="21985"/>
                  <a:pt x="874148" y="0"/>
                </a:cubicBezTo>
                <a:cubicBezTo>
                  <a:pt x="1008469" y="-21985"/>
                  <a:pt x="1282205" y="-13691"/>
                  <a:pt x="1429486" y="0"/>
                </a:cubicBezTo>
                <a:cubicBezTo>
                  <a:pt x="1637284" y="-4603"/>
                  <a:pt x="1801179" y="163108"/>
                  <a:pt x="1791015" y="361529"/>
                </a:cubicBezTo>
                <a:lnTo>
                  <a:pt x="1791014" y="361529"/>
                </a:lnTo>
                <a:cubicBezTo>
                  <a:pt x="1768526" y="585115"/>
                  <a:pt x="1604550" y="731667"/>
                  <a:pt x="1429485" y="723058"/>
                </a:cubicBezTo>
                <a:cubicBezTo>
                  <a:pt x="1286794" y="745898"/>
                  <a:pt x="1144256" y="713826"/>
                  <a:pt x="874148" y="723057"/>
                </a:cubicBezTo>
                <a:cubicBezTo>
                  <a:pt x="604040" y="732289"/>
                  <a:pt x="551782" y="725636"/>
                  <a:pt x="361529" y="723057"/>
                </a:cubicBezTo>
                <a:cubicBezTo>
                  <a:pt x="184202" y="719864"/>
                  <a:pt x="23170" y="538944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1574742A-5DBF-4F15-A8C8-AFD7558C6875}"/>
              </a:ext>
            </a:extLst>
          </p:cNvPr>
          <p:cNvSpPr/>
          <p:nvPr/>
        </p:nvSpPr>
        <p:spPr>
          <a:xfrm rot="690628">
            <a:off x="6110284" y="2998328"/>
            <a:ext cx="801016" cy="861340"/>
          </a:xfrm>
          <a:custGeom>
            <a:avLst/>
            <a:gdLst>
              <a:gd name="connsiteX0" fmla="*/ 0 w 801016"/>
              <a:gd name="connsiteY0" fmla="*/ 430670 h 861340"/>
              <a:gd name="connsiteX1" fmla="*/ 400508 w 801016"/>
              <a:gd name="connsiteY1" fmla="*/ 0 h 861340"/>
              <a:gd name="connsiteX2" fmla="*/ 801016 w 801016"/>
              <a:gd name="connsiteY2" fmla="*/ 430670 h 861340"/>
              <a:gd name="connsiteX3" fmla="*/ 400508 w 801016"/>
              <a:gd name="connsiteY3" fmla="*/ 861340 h 861340"/>
              <a:gd name="connsiteX4" fmla="*/ 0 w 801016"/>
              <a:gd name="connsiteY4" fmla="*/ 430670 h 8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16" h="861340" extrusionOk="0">
                <a:moveTo>
                  <a:pt x="0" y="430670"/>
                </a:moveTo>
                <a:cubicBezTo>
                  <a:pt x="-12510" y="173787"/>
                  <a:pt x="170482" y="10623"/>
                  <a:pt x="400508" y="0"/>
                </a:cubicBezTo>
                <a:cubicBezTo>
                  <a:pt x="631940" y="5271"/>
                  <a:pt x="804414" y="203122"/>
                  <a:pt x="801016" y="430670"/>
                </a:cubicBezTo>
                <a:cubicBezTo>
                  <a:pt x="806918" y="676912"/>
                  <a:pt x="618991" y="855147"/>
                  <a:pt x="400508" y="861340"/>
                </a:cubicBezTo>
                <a:cubicBezTo>
                  <a:pt x="216175" y="840472"/>
                  <a:pt x="31237" y="672350"/>
                  <a:pt x="0" y="430670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B3709B95-6DF2-48C1-84E2-12412620E6EE}"/>
              </a:ext>
            </a:extLst>
          </p:cNvPr>
          <p:cNvSpPr/>
          <p:nvPr/>
        </p:nvSpPr>
        <p:spPr>
          <a:xfrm>
            <a:off x="283436" y="2998329"/>
            <a:ext cx="910121" cy="861341"/>
          </a:xfrm>
          <a:custGeom>
            <a:avLst/>
            <a:gdLst>
              <a:gd name="connsiteX0" fmla="*/ 0 w 910121"/>
              <a:gd name="connsiteY0" fmla="*/ 430671 h 861341"/>
              <a:gd name="connsiteX1" fmla="*/ 455061 w 910121"/>
              <a:gd name="connsiteY1" fmla="*/ 0 h 861341"/>
              <a:gd name="connsiteX2" fmla="*/ 910122 w 910121"/>
              <a:gd name="connsiteY2" fmla="*/ 430671 h 861341"/>
              <a:gd name="connsiteX3" fmla="*/ 455061 w 910121"/>
              <a:gd name="connsiteY3" fmla="*/ 861342 h 861341"/>
              <a:gd name="connsiteX4" fmla="*/ 0 w 910121"/>
              <a:gd name="connsiteY4" fmla="*/ 430671 h 8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21" h="861341" extrusionOk="0">
                <a:moveTo>
                  <a:pt x="0" y="430671"/>
                </a:moveTo>
                <a:cubicBezTo>
                  <a:pt x="-23035" y="157776"/>
                  <a:pt x="189729" y="16850"/>
                  <a:pt x="455061" y="0"/>
                </a:cubicBezTo>
                <a:cubicBezTo>
                  <a:pt x="740510" y="17570"/>
                  <a:pt x="923459" y="233258"/>
                  <a:pt x="910122" y="430671"/>
                </a:cubicBezTo>
                <a:cubicBezTo>
                  <a:pt x="919312" y="681588"/>
                  <a:pt x="699519" y="845663"/>
                  <a:pt x="455061" y="861342"/>
                </a:cubicBezTo>
                <a:cubicBezTo>
                  <a:pt x="238239" y="841810"/>
                  <a:pt x="16338" y="670526"/>
                  <a:pt x="0" y="430671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188B1711-531C-40B3-8220-46DA42BA7018}"/>
              </a:ext>
            </a:extLst>
          </p:cNvPr>
          <p:cNvSpPr/>
          <p:nvPr/>
        </p:nvSpPr>
        <p:spPr>
          <a:xfrm rot="10800000">
            <a:off x="2651352" y="3067470"/>
            <a:ext cx="3311631" cy="723057"/>
          </a:xfrm>
          <a:custGeom>
            <a:avLst/>
            <a:gdLst>
              <a:gd name="connsiteX0" fmla="*/ 0 w 3311631"/>
              <a:gd name="connsiteY0" fmla="*/ 361529 h 723057"/>
              <a:gd name="connsiteX1" fmla="*/ 361529 w 3311631"/>
              <a:gd name="connsiteY1" fmla="*/ 0 h 723057"/>
              <a:gd name="connsiteX2" fmla="*/ 956901 w 3311631"/>
              <a:gd name="connsiteY2" fmla="*/ 0 h 723057"/>
              <a:gd name="connsiteX3" fmla="*/ 1578159 w 3311631"/>
              <a:gd name="connsiteY3" fmla="*/ 0 h 723057"/>
              <a:gd name="connsiteX4" fmla="*/ 2199417 w 3311631"/>
              <a:gd name="connsiteY4" fmla="*/ 0 h 723057"/>
              <a:gd name="connsiteX5" fmla="*/ 2950103 w 3311631"/>
              <a:gd name="connsiteY5" fmla="*/ 0 h 723057"/>
              <a:gd name="connsiteX6" fmla="*/ 3311632 w 3311631"/>
              <a:gd name="connsiteY6" fmla="*/ 361529 h 723057"/>
              <a:gd name="connsiteX7" fmla="*/ 3311631 w 3311631"/>
              <a:gd name="connsiteY7" fmla="*/ 361529 h 723057"/>
              <a:gd name="connsiteX8" fmla="*/ 2950102 w 3311631"/>
              <a:gd name="connsiteY8" fmla="*/ 723058 h 723057"/>
              <a:gd name="connsiteX9" fmla="*/ 2354730 w 3311631"/>
              <a:gd name="connsiteY9" fmla="*/ 723058 h 723057"/>
              <a:gd name="connsiteX10" fmla="*/ 1707587 w 3311631"/>
              <a:gd name="connsiteY10" fmla="*/ 723058 h 723057"/>
              <a:gd name="connsiteX11" fmla="*/ 1008672 w 3311631"/>
              <a:gd name="connsiteY11" fmla="*/ 723057 h 723057"/>
              <a:gd name="connsiteX12" fmla="*/ 361529 w 3311631"/>
              <a:gd name="connsiteY12" fmla="*/ 723057 h 723057"/>
              <a:gd name="connsiteX13" fmla="*/ 0 w 3311631"/>
              <a:gd name="connsiteY13" fmla="*/ 361528 h 723057"/>
              <a:gd name="connsiteX14" fmla="*/ 0 w 3311631"/>
              <a:gd name="connsiteY14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1631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89615" y="22822"/>
                  <a:pt x="792176" y="-25808"/>
                  <a:pt x="956901" y="0"/>
                </a:cubicBezTo>
                <a:cubicBezTo>
                  <a:pt x="1121626" y="25808"/>
                  <a:pt x="1352692" y="5585"/>
                  <a:pt x="1578159" y="0"/>
                </a:cubicBezTo>
                <a:cubicBezTo>
                  <a:pt x="1803626" y="-5585"/>
                  <a:pt x="2055100" y="-23480"/>
                  <a:pt x="2199417" y="0"/>
                </a:cubicBezTo>
                <a:cubicBezTo>
                  <a:pt x="2343734" y="23480"/>
                  <a:pt x="2714238" y="18384"/>
                  <a:pt x="2950103" y="0"/>
                </a:cubicBezTo>
                <a:cubicBezTo>
                  <a:pt x="3125168" y="8609"/>
                  <a:pt x="3315355" y="127272"/>
                  <a:pt x="3311632" y="361529"/>
                </a:cubicBezTo>
                <a:lnTo>
                  <a:pt x="3311631" y="361529"/>
                </a:lnTo>
                <a:cubicBezTo>
                  <a:pt x="3292951" y="552437"/>
                  <a:pt x="3157030" y="706992"/>
                  <a:pt x="2950102" y="723058"/>
                </a:cubicBezTo>
                <a:cubicBezTo>
                  <a:pt x="2657190" y="748867"/>
                  <a:pt x="2572644" y="695342"/>
                  <a:pt x="2354730" y="723058"/>
                </a:cubicBezTo>
                <a:cubicBezTo>
                  <a:pt x="2136816" y="750774"/>
                  <a:pt x="2026310" y="728866"/>
                  <a:pt x="1707587" y="723058"/>
                </a:cubicBezTo>
                <a:cubicBezTo>
                  <a:pt x="1388864" y="717250"/>
                  <a:pt x="1272220" y="747861"/>
                  <a:pt x="1008672" y="723057"/>
                </a:cubicBezTo>
                <a:cubicBezTo>
                  <a:pt x="745123" y="698253"/>
                  <a:pt x="618200" y="745103"/>
                  <a:pt x="361529" y="723057"/>
                </a:cubicBezTo>
                <a:cubicBezTo>
                  <a:pt x="161265" y="715353"/>
                  <a:pt x="17792" y="596612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F856A82-CF4D-446F-9274-AF7A6BB8A716}"/>
              </a:ext>
            </a:extLst>
          </p:cNvPr>
          <p:cNvSpPr/>
          <p:nvPr/>
        </p:nvSpPr>
        <p:spPr>
          <a:xfrm rot="10800000">
            <a:off x="9086583" y="3067471"/>
            <a:ext cx="1791014" cy="723057"/>
          </a:xfrm>
          <a:custGeom>
            <a:avLst/>
            <a:gdLst>
              <a:gd name="connsiteX0" fmla="*/ 0 w 1791014"/>
              <a:gd name="connsiteY0" fmla="*/ 361529 h 723057"/>
              <a:gd name="connsiteX1" fmla="*/ 361529 w 1791014"/>
              <a:gd name="connsiteY1" fmla="*/ 0 h 723057"/>
              <a:gd name="connsiteX2" fmla="*/ 874148 w 1791014"/>
              <a:gd name="connsiteY2" fmla="*/ 0 h 723057"/>
              <a:gd name="connsiteX3" fmla="*/ 1429486 w 1791014"/>
              <a:gd name="connsiteY3" fmla="*/ 0 h 723057"/>
              <a:gd name="connsiteX4" fmla="*/ 1791015 w 1791014"/>
              <a:gd name="connsiteY4" fmla="*/ 361529 h 723057"/>
              <a:gd name="connsiteX5" fmla="*/ 1791014 w 1791014"/>
              <a:gd name="connsiteY5" fmla="*/ 361529 h 723057"/>
              <a:gd name="connsiteX6" fmla="*/ 1429485 w 1791014"/>
              <a:gd name="connsiteY6" fmla="*/ 723058 h 723057"/>
              <a:gd name="connsiteX7" fmla="*/ 874148 w 1791014"/>
              <a:gd name="connsiteY7" fmla="*/ 723057 h 723057"/>
              <a:gd name="connsiteX8" fmla="*/ 361529 w 1791014"/>
              <a:gd name="connsiteY8" fmla="*/ 723057 h 723057"/>
              <a:gd name="connsiteX9" fmla="*/ 0 w 1791014"/>
              <a:gd name="connsiteY9" fmla="*/ 361528 h 723057"/>
              <a:gd name="connsiteX10" fmla="*/ 0 w 1791014"/>
              <a:gd name="connsiteY10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014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36133" y="6285"/>
                  <a:pt x="739827" y="21985"/>
                  <a:pt x="874148" y="0"/>
                </a:cubicBezTo>
                <a:cubicBezTo>
                  <a:pt x="1008469" y="-21985"/>
                  <a:pt x="1282205" y="-13691"/>
                  <a:pt x="1429486" y="0"/>
                </a:cubicBezTo>
                <a:cubicBezTo>
                  <a:pt x="1637284" y="-4603"/>
                  <a:pt x="1801179" y="163108"/>
                  <a:pt x="1791015" y="361529"/>
                </a:cubicBezTo>
                <a:lnTo>
                  <a:pt x="1791014" y="361529"/>
                </a:lnTo>
                <a:cubicBezTo>
                  <a:pt x="1768526" y="585115"/>
                  <a:pt x="1604550" y="731667"/>
                  <a:pt x="1429485" y="723058"/>
                </a:cubicBezTo>
                <a:cubicBezTo>
                  <a:pt x="1286794" y="745898"/>
                  <a:pt x="1144256" y="713826"/>
                  <a:pt x="874148" y="723057"/>
                </a:cubicBezTo>
                <a:cubicBezTo>
                  <a:pt x="604040" y="732289"/>
                  <a:pt x="551782" y="725636"/>
                  <a:pt x="361529" y="723057"/>
                </a:cubicBezTo>
                <a:cubicBezTo>
                  <a:pt x="184202" y="719864"/>
                  <a:pt x="23170" y="538944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2357E74-CBC0-4D24-97AF-05F85E347B3F}"/>
              </a:ext>
            </a:extLst>
          </p:cNvPr>
          <p:cNvSpPr/>
          <p:nvPr/>
        </p:nvSpPr>
        <p:spPr>
          <a:xfrm rot="690628">
            <a:off x="6110284" y="2998328"/>
            <a:ext cx="801016" cy="861340"/>
          </a:xfrm>
          <a:custGeom>
            <a:avLst/>
            <a:gdLst>
              <a:gd name="connsiteX0" fmla="*/ 0 w 801016"/>
              <a:gd name="connsiteY0" fmla="*/ 430670 h 861340"/>
              <a:gd name="connsiteX1" fmla="*/ 400508 w 801016"/>
              <a:gd name="connsiteY1" fmla="*/ 0 h 861340"/>
              <a:gd name="connsiteX2" fmla="*/ 801016 w 801016"/>
              <a:gd name="connsiteY2" fmla="*/ 430670 h 861340"/>
              <a:gd name="connsiteX3" fmla="*/ 400508 w 801016"/>
              <a:gd name="connsiteY3" fmla="*/ 861340 h 861340"/>
              <a:gd name="connsiteX4" fmla="*/ 0 w 801016"/>
              <a:gd name="connsiteY4" fmla="*/ 430670 h 8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16" h="861340" extrusionOk="0">
                <a:moveTo>
                  <a:pt x="0" y="430670"/>
                </a:moveTo>
                <a:cubicBezTo>
                  <a:pt x="-12510" y="173787"/>
                  <a:pt x="170482" y="10623"/>
                  <a:pt x="400508" y="0"/>
                </a:cubicBezTo>
                <a:cubicBezTo>
                  <a:pt x="631940" y="5271"/>
                  <a:pt x="804414" y="203122"/>
                  <a:pt x="801016" y="430670"/>
                </a:cubicBezTo>
                <a:cubicBezTo>
                  <a:pt x="806918" y="676912"/>
                  <a:pt x="618991" y="855147"/>
                  <a:pt x="400508" y="861340"/>
                </a:cubicBezTo>
                <a:cubicBezTo>
                  <a:pt x="216175" y="840472"/>
                  <a:pt x="31237" y="672350"/>
                  <a:pt x="0" y="430670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63EB93E-DDC2-4034-A083-8EAC1DF8BE8E}"/>
              </a:ext>
            </a:extLst>
          </p:cNvPr>
          <p:cNvSpPr/>
          <p:nvPr/>
        </p:nvSpPr>
        <p:spPr>
          <a:xfrm>
            <a:off x="283436" y="2998329"/>
            <a:ext cx="910121" cy="861341"/>
          </a:xfrm>
          <a:custGeom>
            <a:avLst/>
            <a:gdLst>
              <a:gd name="connsiteX0" fmla="*/ 0 w 910121"/>
              <a:gd name="connsiteY0" fmla="*/ 430671 h 861341"/>
              <a:gd name="connsiteX1" fmla="*/ 455061 w 910121"/>
              <a:gd name="connsiteY1" fmla="*/ 0 h 861341"/>
              <a:gd name="connsiteX2" fmla="*/ 910122 w 910121"/>
              <a:gd name="connsiteY2" fmla="*/ 430671 h 861341"/>
              <a:gd name="connsiteX3" fmla="*/ 455061 w 910121"/>
              <a:gd name="connsiteY3" fmla="*/ 861342 h 861341"/>
              <a:gd name="connsiteX4" fmla="*/ 0 w 910121"/>
              <a:gd name="connsiteY4" fmla="*/ 430671 h 8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21" h="861341" extrusionOk="0">
                <a:moveTo>
                  <a:pt x="0" y="430671"/>
                </a:moveTo>
                <a:cubicBezTo>
                  <a:pt x="-23035" y="157776"/>
                  <a:pt x="189729" y="16850"/>
                  <a:pt x="455061" y="0"/>
                </a:cubicBezTo>
                <a:cubicBezTo>
                  <a:pt x="740510" y="17570"/>
                  <a:pt x="923459" y="233258"/>
                  <a:pt x="910122" y="430671"/>
                </a:cubicBezTo>
                <a:cubicBezTo>
                  <a:pt x="919312" y="681588"/>
                  <a:pt x="699519" y="845663"/>
                  <a:pt x="455061" y="861342"/>
                </a:cubicBezTo>
                <a:cubicBezTo>
                  <a:pt x="238239" y="841810"/>
                  <a:pt x="16338" y="670526"/>
                  <a:pt x="0" y="430671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5CE75C8E-7E25-40C1-B45B-A8AEC1091D2F}"/>
              </a:ext>
            </a:extLst>
          </p:cNvPr>
          <p:cNvSpPr/>
          <p:nvPr/>
        </p:nvSpPr>
        <p:spPr>
          <a:xfrm rot="10800000">
            <a:off x="2651352" y="3067470"/>
            <a:ext cx="3311631" cy="723057"/>
          </a:xfrm>
          <a:custGeom>
            <a:avLst/>
            <a:gdLst>
              <a:gd name="connsiteX0" fmla="*/ 0 w 3311631"/>
              <a:gd name="connsiteY0" fmla="*/ 361529 h 723057"/>
              <a:gd name="connsiteX1" fmla="*/ 361529 w 3311631"/>
              <a:gd name="connsiteY1" fmla="*/ 0 h 723057"/>
              <a:gd name="connsiteX2" fmla="*/ 956901 w 3311631"/>
              <a:gd name="connsiteY2" fmla="*/ 0 h 723057"/>
              <a:gd name="connsiteX3" fmla="*/ 1578159 w 3311631"/>
              <a:gd name="connsiteY3" fmla="*/ 0 h 723057"/>
              <a:gd name="connsiteX4" fmla="*/ 2199417 w 3311631"/>
              <a:gd name="connsiteY4" fmla="*/ 0 h 723057"/>
              <a:gd name="connsiteX5" fmla="*/ 2950103 w 3311631"/>
              <a:gd name="connsiteY5" fmla="*/ 0 h 723057"/>
              <a:gd name="connsiteX6" fmla="*/ 3311632 w 3311631"/>
              <a:gd name="connsiteY6" fmla="*/ 361529 h 723057"/>
              <a:gd name="connsiteX7" fmla="*/ 3311631 w 3311631"/>
              <a:gd name="connsiteY7" fmla="*/ 361529 h 723057"/>
              <a:gd name="connsiteX8" fmla="*/ 2950102 w 3311631"/>
              <a:gd name="connsiteY8" fmla="*/ 723058 h 723057"/>
              <a:gd name="connsiteX9" fmla="*/ 2354730 w 3311631"/>
              <a:gd name="connsiteY9" fmla="*/ 723058 h 723057"/>
              <a:gd name="connsiteX10" fmla="*/ 1707587 w 3311631"/>
              <a:gd name="connsiteY10" fmla="*/ 723058 h 723057"/>
              <a:gd name="connsiteX11" fmla="*/ 1008672 w 3311631"/>
              <a:gd name="connsiteY11" fmla="*/ 723057 h 723057"/>
              <a:gd name="connsiteX12" fmla="*/ 361529 w 3311631"/>
              <a:gd name="connsiteY12" fmla="*/ 723057 h 723057"/>
              <a:gd name="connsiteX13" fmla="*/ 0 w 3311631"/>
              <a:gd name="connsiteY13" fmla="*/ 361528 h 723057"/>
              <a:gd name="connsiteX14" fmla="*/ 0 w 3311631"/>
              <a:gd name="connsiteY14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1631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89615" y="22822"/>
                  <a:pt x="792176" y="-25808"/>
                  <a:pt x="956901" y="0"/>
                </a:cubicBezTo>
                <a:cubicBezTo>
                  <a:pt x="1121626" y="25808"/>
                  <a:pt x="1352692" y="5585"/>
                  <a:pt x="1578159" y="0"/>
                </a:cubicBezTo>
                <a:cubicBezTo>
                  <a:pt x="1803626" y="-5585"/>
                  <a:pt x="2055100" y="-23480"/>
                  <a:pt x="2199417" y="0"/>
                </a:cubicBezTo>
                <a:cubicBezTo>
                  <a:pt x="2343734" y="23480"/>
                  <a:pt x="2714238" y="18384"/>
                  <a:pt x="2950103" y="0"/>
                </a:cubicBezTo>
                <a:cubicBezTo>
                  <a:pt x="3125168" y="8609"/>
                  <a:pt x="3315355" y="127272"/>
                  <a:pt x="3311632" y="361529"/>
                </a:cubicBezTo>
                <a:lnTo>
                  <a:pt x="3311631" y="361529"/>
                </a:lnTo>
                <a:cubicBezTo>
                  <a:pt x="3292951" y="552437"/>
                  <a:pt x="3157030" y="706992"/>
                  <a:pt x="2950102" y="723058"/>
                </a:cubicBezTo>
                <a:cubicBezTo>
                  <a:pt x="2657190" y="748867"/>
                  <a:pt x="2572644" y="695342"/>
                  <a:pt x="2354730" y="723058"/>
                </a:cubicBezTo>
                <a:cubicBezTo>
                  <a:pt x="2136816" y="750774"/>
                  <a:pt x="2026310" y="728866"/>
                  <a:pt x="1707587" y="723058"/>
                </a:cubicBezTo>
                <a:cubicBezTo>
                  <a:pt x="1388864" y="717250"/>
                  <a:pt x="1272220" y="747861"/>
                  <a:pt x="1008672" y="723057"/>
                </a:cubicBezTo>
                <a:cubicBezTo>
                  <a:pt x="745123" y="698253"/>
                  <a:pt x="618200" y="745103"/>
                  <a:pt x="361529" y="723057"/>
                </a:cubicBezTo>
                <a:cubicBezTo>
                  <a:pt x="161265" y="715353"/>
                  <a:pt x="17792" y="596612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67B0A02A-E575-452D-A0EA-77E166C85F32}"/>
              </a:ext>
            </a:extLst>
          </p:cNvPr>
          <p:cNvSpPr/>
          <p:nvPr/>
        </p:nvSpPr>
        <p:spPr>
          <a:xfrm rot="10800000">
            <a:off x="9086583" y="3067471"/>
            <a:ext cx="1791014" cy="723057"/>
          </a:xfrm>
          <a:custGeom>
            <a:avLst/>
            <a:gdLst>
              <a:gd name="connsiteX0" fmla="*/ 0 w 1791014"/>
              <a:gd name="connsiteY0" fmla="*/ 361529 h 723057"/>
              <a:gd name="connsiteX1" fmla="*/ 361529 w 1791014"/>
              <a:gd name="connsiteY1" fmla="*/ 0 h 723057"/>
              <a:gd name="connsiteX2" fmla="*/ 874148 w 1791014"/>
              <a:gd name="connsiteY2" fmla="*/ 0 h 723057"/>
              <a:gd name="connsiteX3" fmla="*/ 1429486 w 1791014"/>
              <a:gd name="connsiteY3" fmla="*/ 0 h 723057"/>
              <a:gd name="connsiteX4" fmla="*/ 1791015 w 1791014"/>
              <a:gd name="connsiteY4" fmla="*/ 361529 h 723057"/>
              <a:gd name="connsiteX5" fmla="*/ 1791014 w 1791014"/>
              <a:gd name="connsiteY5" fmla="*/ 361529 h 723057"/>
              <a:gd name="connsiteX6" fmla="*/ 1429485 w 1791014"/>
              <a:gd name="connsiteY6" fmla="*/ 723058 h 723057"/>
              <a:gd name="connsiteX7" fmla="*/ 874148 w 1791014"/>
              <a:gd name="connsiteY7" fmla="*/ 723057 h 723057"/>
              <a:gd name="connsiteX8" fmla="*/ 361529 w 1791014"/>
              <a:gd name="connsiteY8" fmla="*/ 723057 h 723057"/>
              <a:gd name="connsiteX9" fmla="*/ 0 w 1791014"/>
              <a:gd name="connsiteY9" fmla="*/ 361528 h 723057"/>
              <a:gd name="connsiteX10" fmla="*/ 0 w 1791014"/>
              <a:gd name="connsiteY10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014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36133" y="6285"/>
                  <a:pt x="739827" y="21985"/>
                  <a:pt x="874148" y="0"/>
                </a:cubicBezTo>
                <a:cubicBezTo>
                  <a:pt x="1008469" y="-21985"/>
                  <a:pt x="1282205" y="-13691"/>
                  <a:pt x="1429486" y="0"/>
                </a:cubicBezTo>
                <a:cubicBezTo>
                  <a:pt x="1637284" y="-4603"/>
                  <a:pt x="1801179" y="163108"/>
                  <a:pt x="1791015" y="361529"/>
                </a:cubicBezTo>
                <a:lnTo>
                  <a:pt x="1791014" y="361529"/>
                </a:lnTo>
                <a:cubicBezTo>
                  <a:pt x="1768526" y="585115"/>
                  <a:pt x="1604550" y="731667"/>
                  <a:pt x="1429485" y="723058"/>
                </a:cubicBezTo>
                <a:cubicBezTo>
                  <a:pt x="1286794" y="745898"/>
                  <a:pt x="1144256" y="713826"/>
                  <a:pt x="874148" y="723057"/>
                </a:cubicBezTo>
                <a:cubicBezTo>
                  <a:pt x="604040" y="732289"/>
                  <a:pt x="551782" y="725636"/>
                  <a:pt x="361529" y="723057"/>
                </a:cubicBezTo>
                <a:cubicBezTo>
                  <a:pt x="184202" y="719864"/>
                  <a:pt x="23170" y="538944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F65B6D70-C7A8-4AEE-ACB1-2E194412A811}"/>
              </a:ext>
            </a:extLst>
          </p:cNvPr>
          <p:cNvSpPr/>
          <p:nvPr/>
        </p:nvSpPr>
        <p:spPr>
          <a:xfrm rot="690628">
            <a:off x="6110284" y="2998328"/>
            <a:ext cx="801016" cy="861340"/>
          </a:xfrm>
          <a:custGeom>
            <a:avLst/>
            <a:gdLst>
              <a:gd name="connsiteX0" fmla="*/ 0 w 801016"/>
              <a:gd name="connsiteY0" fmla="*/ 430670 h 861340"/>
              <a:gd name="connsiteX1" fmla="*/ 400508 w 801016"/>
              <a:gd name="connsiteY1" fmla="*/ 0 h 861340"/>
              <a:gd name="connsiteX2" fmla="*/ 801016 w 801016"/>
              <a:gd name="connsiteY2" fmla="*/ 430670 h 861340"/>
              <a:gd name="connsiteX3" fmla="*/ 400508 w 801016"/>
              <a:gd name="connsiteY3" fmla="*/ 861340 h 861340"/>
              <a:gd name="connsiteX4" fmla="*/ 0 w 801016"/>
              <a:gd name="connsiteY4" fmla="*/ 430670 h 8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16" h="861340" extrusionOk="0">
                <a:moveTo>
                  <a:pt x="0" y="430670"/>
                </a:moveTo>
                <a:cubicBezTo>
                  <a:pt x="-12510" y="173787"/>
                  <a:pt x="170482" y="10623"/>
                  <a:pt x="400508" y="0"/>
                </a:cubicBezTo>
                <a:cubicBezTo>
                  <a:pt x="631940" y="5271"/>
                  <a:pt x="804414" y="203122"/>
                  <a:pt x="801016" y="430670"/>
                </a:cubicBezTo>
                <a:cubicBezTo>
                  <a:pt x="806918" y="676912"/>
                  <a:pt x="618991" y="855147"/>
                  <a:pt x="400508" y="861340"/>
                </a:cubicBezTo>
                <a:cubicBezTo>
                  <a:pt x="216175" y="840472"/>
                  <a:pt x="31237" y="672350"/>
                  <a:pt x="0" y="430670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7CB54786-F756-4841-BA5B-9A2E2A2D80F0}"/>
              </a:ext>
            </a:extLst>
          </p:cNvPr>
          <p:cNvSpPr/>
          <p:nvPr/>
        </p:nvSpPr>
        <p:spPr>
          <a:xfrm>
            <a:off x="283436" y="2998329"/>
            <a:ext cx="910121" cy="861341"/>
          </a:xfrm>
          <a:custGeom>
            <a:avLst/>
            <a:gdLst>
              <a:gd name="connsiteX0" fmla="*/ 0 w 910121"/>
              <a:gd name="connsiteY0" fmla="*/ 430671 h 861341"/>
              <a:gd name="connsiteX1" fmla="*/ 455061 w 910121"/>
              <a:gd name="connsiteY1" fmla="*/ 0 h 861341"/>
              <a:gd name="connsiteX2" fmla="*/ 910122 w 910121"/>
              <a:gd name="connsiteY2" fmla="*/ 430671 h 861341"/>
              <a:gd name="connsiteX3" fmla="*/ 455061 w 910121"/>
              <a:gd name="connsiteY3" fmla="*/ 861342 h 861341"/>
              <a:gd name="connsiteX4" fmla="*/ 0 w 910121"/>
              <a:gd name="connsiteY4" fmla="*/ 430671 h 8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21" h="861341" extrusionOk="0">
                <a:moveTo>
                  <a:pt x="0" y="430671"/>
                </a:moveTo>
                <a:cubicBezTo>
                  <a:pt x="-23035" y="157776"/>
                  <a:pt x="189729" y="16850"/>
                  <a:pt x="455061" y="0"/>
                </a:cubicBezTo>
                <a:cubicBezTo>
                  <a:pt x="740510" y="17570"/>
                  <a:pt x="923459" y="233258"/>
                  <a:pt x="910122" y="430671"/>
                </a:cubicBezTo>
                <a:cubicBezTo>
                  <a:pt x="919312" y="681588"/>
                  <a:pt x="699519" y="845663"/>
                  <a:pt x="455061" y="861342"/>
                </a:cubicBezTo>
                <a:cubicBezTo>
                  <a:pt x="238239" y="841810"/>
                  <a:pt x="16338" y="670526"/>
                  <a:pt x="0" y="430671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236445F6-EA29-4B17-AAA4-ED8BD1F0EBF8}"/>
              </a:ext>
            </a:extLst>
          </p:cNvPr>
          <p:cNvSpPr/>
          <p:nvPr/>
        </p:nvSpPr>
        <p:spPr>
          <a:xfrm rot="10800000">
            <a:off x="2651352" y="3067470"/>
            <a:ext cx="3311631" cy="723057"/>
          </a:xfrm>
          <a:custGeom>
            <a:avLst/>
            <a:gdLst>
              <a:gd name="connsiteX0" fmla="*/ 0 w 3311631"/>
              <a:gd name="connsiteY0" fmla="*/ 361529 h 723057"/>
              <a:gd name="connsiteX1" fmla="*/ 361529 w 3311631"/>
              <a:gd name="connsiteY1" fmla="*/ 0 h 723057"/>
              <a:gd name="connsiteX2" fmla="*/ 956901 w 3311631"/>
              <a:gd name="connsiteY2" fmla="*/ 0 h 723057"/>
              <a:gd name="connsiteX3" fmla="*/ 1578159 w 3311631"/>
              <a:gd name="connsiteY3" fmla="*/ 0 h 723057"/>
              <a:gd name="connsiteX4" fmla="*/ 2199417 w 3311631"/>
              <a:gd name="connsiteY4" fmla="*/ 0 h 723057"/>
              <a:gd name="connsiteX5" fmla="*/ 2950103 w 3311631"/>
              <a:gd name="connsiteY5" fmla="*/ 0 h 723057"/>
              <a:gd name="connsiteX6" fmla="*/ 3311632 w 3311631"/>
              <a:gd name="connsiteY6" fmla="*/ 361529 h 723057"/>
              <a:gd name="connsiteX7" fmla="*/ 3311631 w 3311631"/>
              <a:gd name="connsiteY7" fmla="*/ 361529 h 723057"/>
              <a:gd name="connsiteX8" fmla="*/ 2950102 w 3311631"/>
              <a:gd name="connsiteY8" fmla="*/ 723058 h 723057"/>
              <a:gd name="connsiteX9" fmla="*/ 2354730 w 3311631"/>
              <a:gd name="connsiteY9" fmla="*/ 723058 h 723057"/>
              <a:gd name="connsiteX10" fmla="*/ 1707587 w 3311631"/>
              <a:gd name="connsiteY10" fmla="*/ 723058 h 723057"/>
              <a:gd name="connsiteX11" fmla="*/ 1008672 w 3311631"/>
              <a:gd name="connsiteY11" fmla="*/ 723057 h 723057"/>
              <a:gd name="connsiteX12" fmla="*/ 361529 w 3311631"/>
              <a:gd name="connsiteY12" fmla="*/ 723057 h 723057"/>
              <a:gd name="connsiteX13" fmla="*/ 0 w 3311631"/>
              <a:gd name="connsiteY13" fmla="*/ 361528 h 723057"/>
              <a:gd name="connsiteX14" fmla="*/ 0 w 3311631"/>
              <a:gd name="connsiteY14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1631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89615" y="22822"/>
                  <a:pt x="792176" y="-25808"/>
                  <a:pt x="956901" y="0"/>
                </a:cubicBezTo>
                <a:cubicBezTo>
                  <a:pt x="1121626" y="25808"/>
                  <a:pt x="1352692" y="5585"/>
                  <a:pt x="1578159" y="0"/>
                </a:cubicBezTo>
                <a:cubicBezTo>
                  <a:pt x="1803626" y="-5585"/>
                  <a:pt x="2055100" y="-23480"/>
                  <a:pt x="2199417" y="0"/>
                </a:cubicBezTo>
                <a:cubicBezTo>
                  <a:pt x="2343734" y="23480"/>
                  <a:pt x="2714238" y="18384"/>
                  <a:pt x="2950103" y="0"/>
                </a:cubicBezTo>
                <a:cubicBezTo>
                  <a:pt x="3125168" y="8609"/>
                  <a:pt x="3315355" y="127272"/>
                  <a:pt x="3311632" y="361529"/>
                </a:cubicBezTo>
                <a:lnTo>
                  <a:pt x="3311631" y="361529"/>
                </a:lnTo>
                <a:cubicBezTo>
                  <a:pt x="3292951" y="552437"/>
                  <a:pt x="3157030" y="706992"/>
                  <a:pt x="2950102" y="723058"/>
                </a:cubicBezTo>
                <a:cubicBezTo>
                  <a:pt x="2657190" y="748867"/>
                  <a:pt x="2572644" y="695342"/>
                  <a:pt x="2354730" y="723058"/>
                </a:cubicBezTo>
                <a:cubicBezTo>
                  <a:pt x="2136816" y="750774"/>
                  <a:pt x="2026310" y="728866"/>
                  <a:pt x="1707587" y="723058"/>
                </a:cubicBezTo>
                <a:cubicBezTo>
                  <a:pt x="1388864" y="717250"/>
                  <a:pt x="1272220" y="747861"/>
                  <a:pt x="1008672" y="723057"/>
                </a:cubicBezTo>
                <a:cubicBezTo>
                  <a:pt x="745123" y="698253"/>
                  <a:pt x="618200" y="745103"/>
                  <a:pt x="361529" y="723057"/>
                </a:cubicBezTo>
                <a:cubicBezTo>
                  <a:pt x="161265" y="715353"/>
                  <a:pt x="17792" y="596612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47C2C798-9DC0-46FE-BC18-9E5CACA39866}"/>
              </a:ext>
            </a:extLst>
          </p:cNvPr>
          <p:cNvSpPr/>
          <p:nvPr/>
        </p:nvSpPr>
        <p:spPr>
          <a:xfrm rot="10800000">
            <a:off x="9086583" y="3067471"/>
            <a:ext cx="1791014" cy="723057"/>
          </a:xfrm>
          <a:custGeom>
            <a:avLst/>
            <a:gdLst>
              <a:gd name="connsiteX0" fmla="*/ 0 w 1791014"/>
              <a:gd name="connsiteY0" fmla="*/ 361529 h 723057"/>
              <a:gd name="connsiteX1" fmla="*/ 361529 w 1791014"/>
              <a:gd name="connsiteY1" fmla="*/ 0 h 723057"/>
              <a:gd name="connsiteX2" fmla="*/ 874148 w 1791014"/>
              <a:gd name="connsiteY2" fmla="*/ 0 h 723057"/>
              <a:gd name="connsiteX3" fmla="*/ 1429486 w 1791014"/>
              <a:gd name="connsiteY3" fmla="*/ 0 h 723057"/>
              <a:gd name="connsiteX4" fmla="*/ 1791015 w 1791014"/>
              <a:gd name="connsiteY4" fmla="*/ 361529 h 723057"/>
              <a:gd name="connsiteX5" fmla="*/ 1791014 w 1791014"/>
              <a:gd name="connsiteY5" fmla="*/ 361529 h 723057"/>
              <a:gd name="connsiteX6" fmla="*/ 1429485 w 1791014"/>
              <a:gd name="connsiteY6" fmla="*/ 723058 h 723057"/>
              <a:gd name="connsiteX7" fmla="*/ 874148 w 1791014"/>
              <a:gd name="connsiteY7" fmla="*/ 723057 h 723057"/>
              <a:gd name="connsiteX8" fmla="*/ 361529 w 1791014"/>
              <a:gd name="connsiteY8" fmla="*/ 723057 h 723057"/>
              <a:gd name="connsiteX9" fmla="*/ 0 w 1791014"/>
              <a:gd name="connsiteY9" fmla="*/ 361528 h 723057"/>
              <a:gd name="connsiteX10" fmla="*/ 0 w 1791014"/>
              <a:gd name="connsiteY10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014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36133" y="6285"/>
                  <a:pt x="739827" y="21985"/>
                  <a:pt x="874148" y="0"/>
                </a:cubicBezTo>
                <a:cubicBezTo>
                  <a:pt x="1008469" y="-21985"/>
                  <a:pt x="1282205" y="-13691"/>
                  <a:pt x="1429486" y="0"/>
                </a:cubicBezTo>
                <a:cubicBezTo>
                  <a:pt x="1637284" y="-4603"/>
                  <a:pt x="1801179" y="163108"/>
                  <a:pt x="1791015" y="361529"/>
                </a:cubicBezTo>
                <a:lnTo>
                  <a:pt x="1791014" y="361529"/>
                </a:lnTo>
                <a:cubicBezTo>
                  <a:pt x="1768526" y="585115"/>
                  <a:pt x="1604550" y="731667"/>
                  <a:pt x="1429485" y="723058"/>
                </a:cubicBezTo>
                <a:cubicBezTo>
                  <a:pt x="1286794" y="745898"/>
                  <a:pt x="1144256" y="713826"/>
                  <a:pt x="874148" y="723057"/>
                </a:cubicBezTo>
                <a:cubicBezTo>
                  <a:pt x="604040" y="732289"/>
                  <a:pt x="551782" y="725636"/>
                  <a:pt x="361529" y="723057"/>
                </a:cubicBezTo>
                <a:cubicBezTo>
                  <a:pt x="184202" y="719864"/>
                  <a:pt x="23170" y="538944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C5E9383-1831-4CF0-8664-0A1D8F331CEB}"/>
              </a:ext>
            </a:extLst>
          </p:cNvPr>
          <p:cNvSpPr/>
          <p:nvPr/>
        </p:nvSpPr>
        <p:spPr>
          <a:xfrm rot="690628">
            <a:off x="6110284" y="2998328"/>
            <a:ext cx="801016" cy="861340"/>
          </a:xfrm>
          <a:custGeom>
            <a:avLst/>
            <a:gdLst>
              <a:gd name="connsiteX0" fmla="*/ 0 w 801016"/>
              <a:gd name="connsiteY0" fmla="*/ 430670 h 861340"/>
              <a:gd name="connsiteX1" fmla="*/ 400508 w 801016"/>
              <a:gd name="connsiteY1" fmla="*/ 0 h 861340"/>
              <a:gd name="connsiteX2" fmla="*/ 801016 w 801016"/>
              <a:gd name="connsiteY2" fmla="*/ 430670 h 861340"/>
              <a:gd name="connsiteX3" fmla="*/ 400508 w 801016"/>
              <a:gd name="connsiteY3" fmla="*/ 861340 h 861340"/>
              <a:gd name="connsiteX4" fmla="*/ 0 w 801016"/>
              <a:gd name="connsiteY4" fmla="*/ 430670 h 8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16" h="861340" extrusionOk="0">
                <a:moveTo>
                  <a:pt x="0" y="430670"/>
                </a:moveTo>
                <a:cubicBezTo>
                  <a:pt x="-12510" y="173787"/>
                  <a:pt x="170482" y="10623"/>
                  <a:pt x="400508" y="0"/>
                </a:cubicBezTo>
                <a:cubicBezTo>
                  <a:pt x="631940" y="5271"/>
                  <a:pt x="804414" y="203122"/>
                  <a:pt x="801016" y="430670"/>
                </a:cubicBezTo>
                <a:cubicBezTo>
                  <a:pt x="806918" y="676912"/>
                  <a:pt x="618991" y="855147"/>
                  <a:pt x="400508" y="861340"/>
                </a:cubicBezTo>
                <a:cubicBezTo>
                  <a:pt x="216175" y="840472"/>
                  <a:pt x="31237" y="672350"/>
                  <a:pt x="0" y="430670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EB2009E-177E-46B8-B81A-8E6F9FCD2C12}"/>
              </a:ext>
            </a:extLst>
          </p:cNvPr>
          <p:cNvSpPr/>
          <p:nvPr/>
        </p:nvSpPr>
        <p:spPr>
          <a:xfrm>
            <a:off x="283436" y="2998329"/>
            <a:ext cx="910121" cy="861341"/>
          </a:xfrm>
          <a:custGeom>
            <a:avLst/>
            <a:gdLst>
              <a:gd name="connsiteX0" fmla="*/ 0 w 910121"/>
              <a:gd name="connsiteY0" fmla="*/ 430671 h 861341"/>
              <a:gd name="connsiteX1" fmla="*/ 455061 w 910121"/>
              <a:gd name="connsiteY1" fmla="*/ 0 h 861341"/>
              <a:gd name="connsiteX2" fmla="*/ 910122 w 910121"/>
              <a:gd name="connsiteY2" fmla="*/ 430671 h 861341"/>
              <a:gd name="connsiteX3" fmla="*/ 455061 w 910121"/>
              <a:gd name="connsiteY3" fmla="*/ 861342 h 861341"/>
              <a:gd name="connsiteX4" fmla="*/ 0 w 910121"/>
              <a:gd name="connsiteY4" fmla="*/ 430671 h 8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21" h="861341" extrusionOk="0">
                <a:moveTo>
                  <a:pt x="0" y="430671"/>
                </a:moveTo>
                <a:cubicBezTo>
                  <a:pt x="-23035" y="157776"/>
                  <a:pt x="189729" y="16850"/>
                  <a:pt x="455061" y="0"/>
                </a:cubicBezTo>
                <a:cubicBezTo>
                  <a:pt x="740510" y="17570"/>
                  <a:pt x="923459" y="233258"/>
                  <a:pt x="910122" y="430671"/>
                </a:cubicBezTo>
                <a:cubicBezTo>
                  <a:pt x="919312" y="681588"/>
                  <a:pt x="699519" y="845663"/>
                  <a:pt x="455061" y="861342"/>
                </a:cubicBezTo>
                <a:cubicBezTo>
                  <a:pt x="238239" y="841810"/>
                  <a:pt x="16338" y="670526"/>
                  <a:pt x="0" y="430671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D69AF777-0B42-458A-8ABA-3D2101E6D31E}"/>
              </a:ext>
            </a:extLst>
          </p:cNvPr>
          <p:cNvSpPr/>
          <p:nvPr/>
        </p:nvSpPr>
        <p:spPr>
          <a:xfrm rot="10800000">
            <a:off x="2651352" y="3067470"/>
            <a:ext cx="3311631" cy="723057"/>
          </a:xfrm>
          <a:custGeom>
            <a:avLst/>
            <a:gdLst>
              <a:gd name="connsiteX0" fmla="*/ 0 w 3311631"/>
              <a:gd name="connsiteY0" fmla="*/ 361529 h 723057"/>
              <a:gd name="connsiteX1" fmla="*/ 361529 w 3311631"/>
              <a:gd name="connsiteY1" fmla="*/ 0 h 723057"/>
              <a:gd name="connsiteX2" fmla="*/ 956901 w 3311631"/>
              <a:gd name="connsiteY2" fmla="*/ 0 h 723057"/>
              <a:gd name="connsiteX3" fmla="*/ 1578159 w 3311631"/>
              <a:gd name="connsiteY3" fmla="*/ 0 h 723057"/>
              <a:gd name="connsiteX4" fmla="*/ 2199417 w 3311631"/>
              <a:gd name="connsiteY4" fmla="*/ 0 h 723057"/>
              <a:gd name="connsiteX5" fmla="*/ 2950103 w 3311631"/>
              <a:gd name="connsiteY5" fmla="*/ 0 h 723057"/>
              <a:gd name="connsiteX6" fmla="*/ 3311632 w 3311631"/>
              <a:gd name="connsiteY6" fmla="*/ 361529 h 723057"/>
              <a:gd name="connsiteX7" fmla="*/ 3311631 w 3311631"/>
              <a:gd name="connsiteY7" fmla="*/ 361529 h 723057"/>
              <a:gd name="connsiteX8" fmla="*/ 2950102 w 3311631"/>
              <a:gd name="connsiteY8" fmla="*/ 723058 h 723057"/>
              <a:gd name="connsiteX9" fmla="*/ 2354730 w 3311631"/>
              <a:gd name="connsiteY9" fmla="*/ 723058 h 723057"/>
              <a:gd name="connsiteX10" fmla="*/ 1707587 w 3311631"/>
              <a:gd name="connsiteY10" fmla="*/ 723058 h 723057"/>
              <a:gd name="connsiteX11" fmla="*/ 1008672 w 3311631"/>
              <a:gd name="connsiteY11" fmla="*/ 723057 h 723057"/>
              <a:gd name="connsiteX12" fmla="*/ 361529 w 3311631"/>
              <a:gd name="connsiteY12" fmla="*/ 723057 h 723057"/>
              <a:gd name="connsiteX13" fmla="*/ 0 w 3311631"/>
              <a:gd name="connsiteY13" fmla="*/ 361528 h 723057"/>
              <a:gd name="connsiteX14" fmla="*/ 0 w 3311631"/>
              <a:gd name="connsiteY14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1631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89615" y="22822"/>
                  <a:pt x="792176" y="-25808"/>
                  <a:pt x="956901" y="0"/>
                </a:cubicBezTo>
                <a:cubicBezTo>
                  <a:pt x="1121626" y="25808"/>
                  <a:pt x="1352692" y="5585"/>
                  <a:pt x="1578159" y="0"/>
                </a:cubicBezTo>
                <a:cubicBezTo>
                  <a:pt x="1803626" y="-5585"/>
                  <a:pt x="2055100" y="-23480"/>
                  <a:pt x="2199417" y="0"/>
                </a:cubicBezTo>
                <a:cubicBezTo>
                  <a:pt x="2343734" y="23480"/>
                  <a:pt x="2714238" y="18384"/>
                  <a:pt x="2950103" y="0"/>
                </a:cubicBezTo>
                <a:cubicBezTo>
                  <a:pt x="3125168" y="8609"/>
                  <a:pt x="3315355" y="127272"/>
                  <a:pt x="3311632" y="361529"/>
                </a:cubicBezTo>
                <a:lnTo>
                  <a:pt x="3311631" y="361529"/>
                </a:lnTo>
                <a:cubicBezTo>
                  <a:pt x="3292951" y="552437"/>
                  <a:pt x="3157030" y="706992"/>
                  <a:pt x="2950102" y="723058"/>
                </a:cubicBezTo>
                <a:cubicBezTo>
                  <a:pt x="2657190" y="748867"/>
                  <a:pt x="2572644" y="695342"/>
                  <a:pt x="2354730" y="723058"/>
                </a:cubicBezTo>
                <a:cubicBezTo>
                  <a:pt x="2136816" y="750774"/>
                  <a:pt x="2026310" y="728866"/>
                  <a:pt x="1707587" y="723058"/>
                </a:cubicBezTo>
                <a:cubicBezTo>
                  <a:pt x="1388864" y="717250"/>
                  <a:pt x="1272220" y="747861"/>
                  <a:pt x="1008672" y="723057"/>
                </a:cubicBezTo>
                <a:cubicBezTo>
                  <a:pt x="745123" y="698253"/>
                  <a:pt x="618200" y="745103"/>
                  <a:pt x="361529" y="723057"/>
                </a:cubicBezTo>
                <a:cubicBezTo>
                  <a:pt x="161265" y="715353"/>
                  <a:pt x="17792" y="596612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9B77649D-C12A-4E83-9DE9-3BEC93026AF6}"/>
              </a:ext>
            </a:extLst>
          </p:cNvPr>
          <p:cNvSpPr/>
          <p:nvPr/>
        </p:nvSpPr>
        <p:spPr>
          <a:xfrm rot="10800000">
            <a:off x="9086583" y="3067471"/>
            <a:ext cx="1791014" cy="723057"/>
          </a:xfrm>
          <a:custGeom>
            <a:avLst/>
            <a:gdLst>
              <a:gd name="connsiteX0" fmla="*/ 0 w 1791014"/>
              <a:gd name="connsiteY0" fmla="*/ 361529 h 723057"/>
              <a:gd name="connsiteX1" fmla="*/ 361529 w 1791014"/>
              <a:gd name="connsiteY1" fmla="*/ 0 h 723057"/>
              <a:gd name="connsiteX2" fmla="*/ 874148 w 1791014"/>
              <a:gd name="connsiteY2" fmla="*/ 0 h 723057"/>
              <a:gd name="connsiteX3" fmla="*/ 1429486 w 1791014"/>
              <a:gd name="connsiteY3" fmla="*/ 0 h 723057"/>
              <a:gd name="connsiteX4" fmla="*/ 1791015 w 1791014"/>
              <a:gd name="connsiteY4" fmla="*/ 361529 h 723057"/>
              <a:gd name="connsiteX5" fmla="*/ 1791014 w 1791014"/>
              <a:gd name="connsiteY5" fmla="*/ 361529 h 723057"/>
              <a:gd name="connsiteX6" fmla="*/ 1429485 w 1791014"/>
              <a:gd name="connsiteY6" fmla="*/ 723058 h 723057"/>
              <a:gd name="connsiteX7" fmla="*/ 874148 w 1791014"/>
              <a:gd name="connsiteY7" fmla="*/ 723057 h 723057"/>
              <a:gd name="connsiteX8" fmla="*/ 361529 w 1791014"/>
              <a:gd name="connsiteY8" fmla="*/ 723057 h 723057"/>
              <a:gd name="connsiteX9" fmla="*/ 0 w 1791014"/>
              <a:gd name="connsiteY9" fmla="*/ 361528 h 723057"/>
              <a:gd name="connsiteX10" fmla="*/ 0 w 1791014"/>
              <a:gd name="connsiteY10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014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36133" y="6285"/>
                  <a:pt x="739827" y="21985"/>
                  <a:pt x="874148" y="0"/>
                </a:cubicBezTo>
                <a:cubicBezTo>
                  <a:pt x="1008469" y="-21985"/>
                  <a:pt x="1282205" y="-13691"/>
                  <a:pt x="1429486" y="0"/>
                </a:cubicBezTo>
                <a:cubicBezTo>
                  <a:pt x="1637284" y="-4603"/>
                  <a:pt x="1801179" y="163108"/>
                  <a:pt x="1791015" y="361529"/>
                </a:cubicBezTo>
                <a:lnTo>
                  <a:pt x="1791014" y="361529"/>
                </a:lnTo>
                <a:cubicBezTo>
                  <a:pt x="1768526" y="585115"/>
                  <a:pt x="1604550" y="731667"/>
                  <a:pt x="1429485" y="723058"/>
                </a:cubicBezTo>
                <a:cubicBezTo>
                  <a:pt x="1286794" y="745898"/>
                  <a:pt x="1144256" y="713826"/>
                  <a:pt x="874148" y="723057"/>
                </a:cubicBezTo>
                <a:cubicBezTo>
                  <a:pt x="604040" y="732289"/>
                  <a:pt x="551782" y="725636"/>
                  <a:pt x="361529" y="723057"/>
                </a:cubicBezTo>
                <a:cubicBezTo>
                  <a:pt x="184202" y="719864"/>
                  <a:pt x="23170" y="538944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0049818-EACA-4ABE-9BAB-7A0FA8F5CF76}"/>
              </a:ext>
            </a:extLst>
          </p:cNvPr>
          <p:cNvSpPr/>
          <p:nvPr/>
        </p:nvSpPr>
        <p:spPr>
          <a:xfrm rot="690628">
            <a:off x="6110284" y="2998328"/>
            <a:ext cx="801016" cy="861340"/>
          </a:xfrm>
          <a:custGeom>
            <a:avLst/>
            <a:gdLst>
              <a:gd name="connsiteX0" fmla="*/ 0 w 801016"/>
              <a:gd name="connsiteY0" fmla="*/ 430670 h 861340"/>
              <a:gd name="connsiteX1" fmla="*/ 400508 w 801016"/>
              <a:gd name="connsiteY1" fmla="*/ 0 h 861340"/>
              <a:gd name="connsiteX2" fmla="*/ 801016 w 801016"/>
              <a:gd name="connsiteY2" fmla="*/ 430670 h 861340"/>
              <a:gd name="connsiteX3" fmla="*/ 400508 w 801016"/>
              <a:gd name="connsiteY3" fmla="*/ 861340 h 861340"/>
              <a:gd name="connsiteX4" fmla="*/ 0 w 801016"/>
              <a:gd name="connsiteY4" fmla="*/ 430670 h 8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16" h="861340" extrusionOk="0">
                <a:moveTo>
                  <a:pt x="0" y="430670"/>
                </a:moveTo>
                <a:cubicBezTo>
                  <a:pt x="-12510" y="173787"/>
                  <a:pt x="170482" y="10623"/>
                  <a:pt x="400508" y="0"/>
                </a:cubicBezTo>
                <a:cubicBezTo>
                  <a:pt x="631940" y="5271"/>
                  <a:pt x="804414" y="203122"/>
                  <a:pt x="801016" y="430670"/>
                </a:cubicBezTo>
                <a:cubicBezTo>
                  <a:pt x="806918" y="676912"/>
                  <a:pt x="618991" y="855147"/>
                  <a:pt x="400508" y="861340"/>
                </a:cubicBezTo>
                <a:cubicBezTo>
                  <a:pt x="216175" y="840472"/>
                  <a:pt x="31237" y="672350"/>
                  <a:pt x="0" y="430670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CC198D0-DDD2-4781-AD0C-C8502609CC25}"/>
              </a:ext>
            </a:extLst>
          </p:cNvPr>
          <p:cNvSpPr/>
          <p:nvPr/>
        </p:nvSpPr>
        <p:spPr>
          <a:xfrm>
            <a:off x="283436" y="2998329"/>
            <a:ext cx="910121" cy="861341"/>
          </a:xfrm>
          <a:custGeom>
            <a:avLst/>
            <a:gdLst>
              <a:gd name="connsiteX0" fmla="*/ 0 w 910121"/>
              <a:gd name="connsiteY0" fmla="*/ 430671 h 861341"/>
              <a:gd name="connsiteX1" fmla="*/ 455061 w 910121"/>
              <a:gd name="connsiteY1" fmla="*/ 0 h 861341"/>
              <a:gd name="connsiteX2" fmla="*/ 910122 w 910121"/>
              <a:gd name="connsiteY2" fmla="*/ 430671 h 861341"/>
              <a:gd name="connsiteX3" fmla="*/ 455061 w 910121"/>
              <a:gd name="connsiteY3" fmla="*/ 861342 h 861341"/>
              <a:gd name="connsiteX4" fmla="*/ 0 w 910121"/>
              <a:gd name="connsiteY4" fmla="*/ 430671 h 8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21" h="861341" extrusionOk="0">
                <a:moveTo>
                  <a:pt x="0" y="430671"/>
                </a:moveTo>
                <a:cubicBezTo>
                  <a:pt x="-23035" y="157776"/>
                  <a:pt x="189729" y="16850"/>
                  <a:pt x="455061" y="0"/>
                </a:cubicBezTo>
                <a:cubicBezTo>
                  <a:pt x="740510" y="17570"/>
                  <a:pt x="923459" y="233258"/>
                  <a:pt x="910122" y="430671"/>
                </a:cubicBezTo>
                <a:cubicBezTo>
                  <a:pt x="919312" y="681588"/>
                  <a:pt x="699519" y="845663"/>
                  <a:pt x="455061" y="861342"/>
                </a:cubicBezTo>
                <a:cubicBezTo>
                  <a:pt x="238239" y="841810"/>
                  <a:pt x="16338" y="670526"/>
                  <a:pt x="0" y="430671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910E8ECB-2DB5-40F4-A365-CC6C7BF80D03}"/>
              </a:ext>
            </a:extLst>
          </p:cNvPr>
          <p:cNvSpPr/>
          <p:nvPr/>
        </p:nvSpPr>
        <p:spPr>
          <a:xfrm rot="10800000">
            <a:off x="2651352" y="3067470"/>
            <a:ext cx="3311631" cy="723057"/>
          </a:xfrm>
          <a:custGeom>
            <a:avLst/>
            <a:gdLst>
              <a:gd name="connsiteX0" fmla="*/ 0 w 3311631"/>
              <a:gd name="connsiteY0" fmla="*/ 361529 h 723057"/>
              <a:gd name="connsiteX1" fmla="*/ 361529 w 3311631"/>
              <a:gd name="connsiteY1" fmla="*/ 0 h 723057"/>
              <a:gd name="connsiteX2" fmla="*/ 956901 w 3311631"/>
              <a:gd name="connsiteY2" fmla="*/ 0 h 723057"/>
              <a:gd name="connsiteX3" fmla="*/ 1578159 w 3311631"/>
              <a:gd name="connsiteY3" fmla="*/ 0 h 723057"/>
              <a:gd name="connsiteX4" fmla="*/ 2199417 w 3311631"/>
              <a:gd name="connsiteY4" fmla="*/ 0 h 723057"/>
              <a:gd name="connsiteX5" fmla="*/ 2950103 w 3311631"/>
              <a:gd name="connsiteY5" fmla="*/ 0 h 723057"/>
              <a:gd name="connsiteX6" fmla="*/ 3311632 w 3311631"/>
              <a:gd name="connsiteY6" fmla="*/ 361529 h 723057"/>
              <a:gd name="connsiteX7" fmla="*/ 3311631 w 3311631"/>
              <a:gd name="connsiteY7" fmla="*/ 361529 h 723057"/>
              <a:gd name="connsiteX8" fmla="*/ 2950102 w 3311631"/>
              <a:gd name="connsiteY8" fmla="*/ 723058 h 723057"/>
              <a:gd name="connsiteX9" fmla="*/ 2354730 w 3311631"/>
              <a:gd name="connsiteY9" fmla="*/ 723058 h 723057"/>
              <a:gd name="connsiteX10" fmla="*/ 1707587 w 3311631"/>
              <a:gd name="connsiteY10" fmla="*/ 723058 h 723057"/>
              <a:gd name="connsiteX11" fmla="*/ 1008672 w 3311631"/>
              <a:gd name="connsiteY11" fmla="*/ 723057 h 723057"/>
              <a:gd name="connsiteX12" fmla="*/ 361529 w 3311631"/>
              <a:gd name="connsiteY12" fmla="*/ 723057 h 723057"/>
              <a:gd name="connsiteX13" fmla="*/ 0 w 3311631"/>
              <a:gd name="connsiteY13" fmla="*/ 361528 h 723057"/>
              <a:gd name="connsiteX14" fmla="*/ 0 w 3311631"/>
              <a:gd name="connsiteY14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1631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89615" y="22822"/>
                  <a:pt x="792176" y="-25808"/>
                  <a:pt x="956901" y="0"/>
                </a:cubicBezTo>
                <a:cubicBezTo>
                  <a:pt x="1121626" y="25808"/>
                  <a:pt x="1352692" y="5585"/>
                  <a:pt x="1578159" y="0"/>
                </a:cubicBezTo>
                <a:cubicBezTo>
                  <a:pt x="1803626" y="-5585"/>
                  <a:pt x="2055100" y="-23480"/>
                  <a:pt x="2199417" y="0"/>
                </a:cubicBezTo>
                <a:cubicBezTo>
                  <a:pt x="2343734" y="23480"/>
                  <a:pt x="2714238" y="18384"/>
                  <a:pt x="2950103" y="0"/>
                </a:cubicBezTo>
                <a:cubicBezTo>
                  <a:pt x="3125168" y="8609"/>
                  <a:pt x="3315355" y="127272"/>
                  <a:pt x="3311632" y="361529"/>
                </a:cubicBezTo>
                <a:lnTo>
                  <a:pt x="3311631" y="361529"/>
                </a:lnTo>
                <a:cubicBezTo>
                  <a:pt x="3292951" y="552437"/>
                  <a:pt x="3157030" y="706992"/>
                  <a:pt x="2950102" y="723058"/>
                </a:cubicBezTo>
                <a:cubicBezTo>
                  <a:pt x="2657190" y="748867"/>
                  <a:pt x="2572644" y="695342"/>
                  <a:pt x="2354730" y="723058"/>
                </a:cubicBezTo>
                <a:cubicBezTo>
                  <a:pt x="2136816" y="750774"/>
                  <a:pt x="2026310" y="728866"/>
                  <a:pt x="1707587" y="723058"/>
                </a:cubicBezTo>
                <a:cubicBezTo>
                  <a:pt x="1388864" y="717250"/>
                  <a:pt x="1272220" y="747861"/>
                  <a:pt x="1008672" y="723057"/>
                </a:cubicBezTo>
                <a:cubicBezTo>
                  <a:pt x="745123" y="698253"/>
                  <a:pt x="618200" y="745103"/>
                  <a:pt x="361529" y="723057"/>
                </a:cubicBezTo>
                <a:cubicBezTo>
                  <a:pt x="161265" y="715353"/>
                  <a:pt x="17792" y="596612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3D2D1A7B-214E-4F2A-A387-18A48EA60A04}"/>
              </a:ext>
            </a:extLst>
          </p:cNvPr>
          <p:cNvSpPr/>
          <p:nvPr/>
        </p:nvSpPr>
        <p:spPr>
          <a:xfrm rot="10800000">
            <a:off x="9086583" y="3067471"/>
            <a:ext cx="1791014" cy="723057"/>
          </a:xfrm>
          <a:custGeom>
            <a:avLst/>
            <a:gdLst>
              <a:gd name="connsiteX0" fmla="*/ 0 w 1791014"/>
              <a:gd name="connsiteY0" fmla="*/ 361529 h 723057"/>
              <a:gd name="connsiteX1" fmla="*/ 361529 w 1791014"/>
              <a:gd name="connsiteY1" fmla="*/ 0 h 723057"/>
              <a:gd name="connsiteX2" fmla="*/ 874148 w 1791014"/>
              <a:gd name="connsiteY2" fmla="*/ 0 h 723057"/>
              <a:gd name="connsiteX3" fmla="*/ 1429486 w 1791014"/>
              <a:gd name="connsiteY3" fmla="*/ 0 h 723057"/>
              <a:gd name="connsiteX4" fmla="*/ 1791015 w 1791014"/>
              <a:gd name="connsiteY4" fmla="*/ 361529 h 723057"/>
              <a:gd name="connsiteX5" fmla="*/ 1791014 w 1791014"/>
              <a:gd name="connsiteY5" fmla="*/ 361529 h 723057"/>
              <a:gd name="connsiteX6" fmla="*/ 1429485 w 1791014"/>
              <a:gd name="connsiteY6" fmla="*/ 723058 h 723057"/>
              <a:gd name="connsiteX7" fmla="*/ 874148 w 1791014"/>
              <a:gd name="connsiteY7" fmla="*/ 723057 h 723057"/>
              <a:gd name="connsiteX8" fmla="*/ 361529 w 1791014"/>
              <a:gd name="connsiteY8" fmla="*/ 723057 h 723057"/>
              <a:gd name="connsiteX9" fmla="*/ 0 w 1791014"/>
              <a:gd name="connsiteY9" fmla="*/ 361528 h 723057"/>
              <a:gd name="connsiteX10" fmla="*/ 0 w 1791014"/>
              <a:gd name="connsiteY10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014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36133" y="6285"/>
                  <a:pt x="739827" y="21985"/>
                  <a:pt x="874148" y="0"/>
                </a:cubicBezTo>
                <a:cubicBezTo>
                  <a:pt x="1008469" y="-21985"/>
                  <a:pt x="1282205" y="-13691"/>
                  <a:pt x="1429486" y="0"/>
                </a:cubicBezTo>
                <a:cubicBezTo>
                  <a:pt x="1637284" y="-4603"/>
                  <a:pt x="1801179" y="163108"/>
                  <a:pt x="1791015" y="361529"/>
                </a:cubicBezTo>
                <a:lnTo>
                  <a:pt x="1791014" y="361529"/>
                </a:lnTo>
                <a:cubicBezTo>
                  <a:pt x="1768526" y="585115"/>
                  <a:pt x="1604550" y="731667"/>
                  <a:pt x="1429485" y="723058"/>
                </a:cubicBezTo>
                <a:cubicBezTo>
                  <a:pt x="1286794" y="745898"/>
                  <a:pt x="1144256" y="713826"/>
                  <a:pt x="874148" y="723057"/>
                </a:cubicBezTo>
                <a:cubicBezTo>
                  <a:pt x="604040" y="732289"/>
                  <a:pt x="551782" y="725636"/>
                  <a:pt x="361529" y="723057"/>
                </a:cubicBezTo>
                <a:cubicBezTo>
                  <a:pt x="184202" y="719864"/>
                  <a:pt x="23170" y="538944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05D4D284-8BA6-4676-9743-969824F1E975}"/>
              </a:ext>
            </a:extLst>
          </p:cNvPr>
          <p:cNvSpPr/>
          <p:nvPr/>
        </p:nvSpPr>
        <p:spPr>
          <a:xfrm rot="690628">
            <a:off x="6110284" y="2998328"/>
            <a:ext cx="801016" cy="861340"/>
          </a:xfrm>
          <a:custGeom>
            <a:avLst/>
            <a:gdLst>
              <a:gd name="connsiteX0" fmla="*/ 0 w 801016"/>
              <a:gd name="connsiteY0" fmla="*/ 430670 h 861340"/>
              <a:gd name="connsiteX1" fmla="*/ 400508 w 801016"/>
              <a:gd name="connsiteY1" fmla="*/ 0 h 861340"/>
              <a:gd name="connsiteX2" fmla="*/ 801016 w 801016"/>
              <a:gd name="connsiteY2" fmla="*/ 430670 h 861340"/>
              <a:gd name="connsiteX3" fmla="*/ 400508 w 801016"/>
              <a:gd name="connsiteY3" fmla="*/ 861340 h 861340"/>
              <a:gd name="connsiteX4" fmla="*/ 0 w 801016"/>
              <a:gd name="connsiteY4" fmla="*/ 430670 h 8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16" h="861340" extrusionOk="0">
                <a:moveTo>
                  <a:pt x="0" y="430670"/>
                </a:moveTo>
                <a:cubicBezTo>
                  <a:pt x="-12510" y="173787"/>
                  <a:pt x="170482" y="10623"/>
                  <a:pt x="400508" y="0"/>
                </a:cubicBezTo>
                <a:cubicBezTo>
                  <a:pt x="631940" y="5271"/>
                  <a:pt x="804414" y="203122"/>
                  <a:pt x="801016" y="430670"/>
                </a:cubicBezTo>
                <a:cubicBezTo>
                  <a:pt x="806918" y="676912"/>
                  <a:pt x="618991" y="855147"/>
                  <a:pt x="400508" y="861340"/>
                </a:cubicBezTo>
                <a:cubicBezTo>
                  <a:pt x="216175" y="840472"/>
                  <a:pt x="31237" y="672350"/>
                  <a:pt x="0" y="430670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495049CA-023B-4F30-A72B-19E1A7A69AA7}"/>
              </a:ext>
            </a:extLst>
          </p:cNvPr>
          <p:cNvSpPr/>
          <p:nvPr/>
        </p:nvSpPr>
        <p:spPr>
          <a:xfrm>
            <a:off x="283436" y="2998329"/>
            <a:ext cx="910121" cy="861341"/>
          </a:xfrm>
          <a:custGeom>
            <a:avLst/>
            <a:gdLst>
              <a:gd name="connsiteX0" fmla="*/ 0 w 910121"/>
              <a:gd name="connsiteY0" fmla="*/ 430671 h 861341"/>
              <a:gd name="connsiteX1" fmla="*/ 455061 w 910121"/>
              <a:gd name="connsiteY1" fmla="*/ 0 h 861341"/>
              <a:gd name="connsiteX2" fmla="*/ 910122 w 910121"/>
              <a:gd name="connsiteY2" fmla="*/ 430671 h 861341"/>
              <a:gd name="connsiteX3" fmla="*/ 455061 w 910121"/>
              <a:gd name="connsiteY3" fmla="*/ 861342 h 861341"/>
              <a:gd name="connsiteX4" fmla="*/ 0 w 910121"/>
              <a:gd name="connsiteY4" fmla="*/ 430671 h 8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21" h="861341" extrusionOk="0">
                <a:moveTo>
                  <a:pt x="0" y="430671"/>
                </a:moveTo>
                <a:cubicBezTo>
                  <a:pt x="-23035" y="157776"/>
                  <a:pt x="189729" y="16850"/>
                  <a:pt x="455061" y="0"/>
                </a:cubicBezTo>
                <a:cubicBezTo>
                  <a:pt x="740510" y="17570"/>
                  <a:pt x="923459" y="233258"/>
                  <a:pt x="910122" y="430671"/>
                </a:cubicBezTo>
                <a:cubicBezTo>
                  <a:pt x="919312" y="681588"/>
                  <a:pt x="699519" y="845663"/>
                  <a:pt x="455061" y="861342"/>
                </a:cubicBezTo>
                <a:cubicBezTo>
                  <a:pt x="238239" y="841810"/>
                  <a:pt x="16338" y="670526"/>
                  <a:pt x="0" y="430671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4EBACC98-5C48-44A4-BA36-C2E006830B4C}"/>
              </a:ext>
            </a:extLst>
          </p:cNvPr>
          <p:cNvSpPr/>
          <p:nvPr/>
        </p:nvSpPr>
        <p:spPr>
          <a:xfrm rot="10800000">
            <a:off x="2651352" y="3067470"/>
            <a:ext cx="3311631" cy="723057"/>
          </a:xfrm>
          <a:custGeom>
            <a:avLst/>
            <a:gdLst>
              <a:gd name="connsiteX0" fmla="*/ 0 w 3311631"/>
              <a:gd name="connsiteY0" fmla="*/ 361529 h 723057"/>
              <a:gd name="connsiteX1" fmla="*/ 361529 w 3311631"/>
              <a:gd name="connsiteY1" fmla="*/ 0 h 723057"/>
              <a:gd name="connsiteX2" fmla="*/ 956901 w 3311631"/>
              <a:gd name="connsiteY2" fmla="*/ 0 h 723057"/>
              <a:gd name="connsiteX3" fmla="*/ 1578159 w 3311631"/>
              <a:gd name="connsiteY3" fmla="*/ 0 h 723057"/>
              <a:gd name="connsiteX4" fmla="*/ 2199417 w 3311631"/>
              <a:gd name="connsiteY4" fmla="*/ 0 h 723057"/>
              <a:gd name="connsiteX5" fmla="*/ 2950103 w 3311631"/>
              <a:gd name="connsiteY5" fmla="*/ 0 h 723057"/>
              <a:gd name="connsiteX6" fmla="*/ 3311632 w 3311631"/>
              <a:gd name="connsiteY6" fmla="*/ 361529 h 723057"/>
              <a:gd name="connsiteX7" fmla="*/ 3311631 w 3311631"/>
              <a:gd name="connsiteY7" fmla="*/ 361529 h 723057"/>
              <a:gd name="connsiteX8" fmla="*/ 2950102 w 3311631"/>
              <a:gd name="connsiteY8" fmla="*/ 723058 h 723057"/>
              <a:gd name="connsiteX9" fmla="*/ 2354730 w 3311631"/>
              <a:gd name="connsiteY9" fmla="*/ 723058 h 723057"/>
              <a:gd name="connsiteX10" fmla="*/ 1707587 w 3311631"/>
              <a:gd name="connsiteY10" fmla="*/ 723058 h 723057"/>
              <a:gd name="connsiteX11" fmla="*/ 1008672 w 3311631"/>
              <a:gd name="connsiteY11" fmla="*/ 723057 h 723057"/>
              <a:gd name="connsiteX12" fmla="*/ 361529 w 3311631"/>
              <a:gd name="connsiteY12" fmla="*/ 723057 h 723057"/>
              <a:gd name="connsiteX13" fmla="*/ 0 w 3311631"/>
              <a:gd name="connsiteY13" fmla="*/ 361528 h 723057"/>
              <a:gd name="connsiteX14" fmla="*/ 0 w 3311631"/>
              <a:gd name="connsiteY14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1631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89615" y="22822"/>
                  <a:pt x="792176" y="-25808"/>
                  <a:pt x="956901" y="0"/>
                </a:cubicBezTo>
                <a:cubicBezTo>
                  <a:pt x="1121626" y="25808"/>
                  <a:pt x="1352692" y="5585"/>
                  <a:pt x="1578159" y="0"/>
                </a:cubicBezTo>
                <a:cubicBezTo>
                  <a:pt x="1803626" y="-5585"/>
                  <a:pt x="2055100" y="-23480"/>
                  <a:pt x="2199417" y="0"/>
                </a:cubicBezTo>
                <a:cubicBezTo>
                  <a:pt x="2343734" y="23480"/>
                  <a:pt x="2714238" y="18384"/>
                  <a:pt x="2950103" y="0"/>
                </a:cubicBezTo>
                <a:cubicBezTo>
                  <a:pt x="3125168" y="8609"/>
                  <a:pt x="3315355" y="127272"/>
                  <a:pt x="3311632" y="361529"/>
                </a:cubicBezTo>
                <a:lnTo>
                  <a:pt x="3311631" y="361529"/>
                </a:lnTo>
                <a:cubicBezTo>
                  <a:pt x="3292951" y="552437"/>
                  <a:pt x="3157030" y="706992"/>
                  <a:pt x="2950102" y="723058"/>
                </a:cubicBezTo>
                <a:cubicBezTo>
                  <a:pt x="2657190" y="748867"/>
                  <a:pt x="2572644" y="695342"/>
                  <a:pt x="2354730" y="723058"/>
                </a:cubicBezTo>
                <a:cubicBezTo>
                  <a:pt x="2136816" y="750774"/>
                  <a:pt x="2026310" y="728866"/>
                  <a:pt x="1707587" y="723058"/>
                </a:cubicBezTo>
                <a:cubicBezTo>
                  <a:pt x="1388864" y="717250"/>
                  <a:pt x="1272220" y="747861"/>
                  <a:pt x="1008672" y="723057"/>
                </a:cubicBezTo>
                <a:cubicBezTo>
                  <a:pt x="745123" y="698253"/>
                  <a:pt x="618200" y="745103"/>
                  <a:pt x="361529" y="723057"/>
                </a:cubicBezTo>
                <a:cubicBezTo>
                  <a:pt x="161265" y="715353"/>
                  <a:pt x="17792" y="596612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29361A1F-5C4D-45AA-81C2-465A43AD6E6F}"/>
              </a:ext>
            </a:extLst>
          </p:cNvPr>
          <p:cNvSpPr/>
          <p:nvPr/>
        </p:nvSpPr>
        <p:spPr>
          <a:xfrm rot="10800000">
            <a:off x="9086583" y="3067471"/>
            <a:ext cx="1791014" cy="723057"/>
          </a:xfrm>
          <a:custGeom>
            <a:avLst/>
            <a:gdLst>
              <a:gd name="connsiteX0" fmla="*/ 0 w 1791014"/>
              <a:gd name="connsiteY0" fmla="*/ 361529 h 723057"/>
              <a:gd name="connsiteX1" fmla="*/ 361529 w 1791014"/>
              <a:gd name="connsiteY1" fmla="*/ 0 h 723057"/>
              <a:gd name="connsiteX2" fmla="*/ 874148 w 1791014"/>
              <a:gd name="connsiteY2" fmla="*/ 0 h 723057"/>
              <a:gd name="connsiteX3" fmla="*/ 1429486 w 1791014"/>
              <a:gd name="connsiteY3" fmla="*/ 0 h 723057"/>
              <a:gd name="connsiteX4" fmla="*/ 1791015 w 1791014"/>
              <a:gd name="connsiteY4" fmla="*/ 361529 h 723057"/>
              <a:gd name="connsiteX5" fmla="*/ 1791014 w 1791014"/>
              <a:gd name="connsiteY5" fmla="*/ 361529 h 723057"/>
              <a:gd name="connsiteX6" fmla="*/ 1429485 w 1791014"/>
              <a:gd name="connsiteY6" fmla="*/ 723058 h 723057"/>
              <a:gd name="connsiteX7" fmla="*/ 874148 w 1791014"/>
              <a:gd name="connsiteY7" fmla="*/ 723057 h 723057"/>
              <a:gd name="connsiteX8" fmla="*/ 361529 w 1791014"/>
              <a:gd name="connsiteY8" fmla="*/ 723057 h 723057"/>
              <a:gd name="connsiteX9" fmla="*/ 0 w 1791014"/>
              <a:gd name="connsiteY9" fmla="*/ 361528 h 723057"/>
              <a:gd name="connsiteX10" fmla="*/ 0 w 1791014"/>
              <a:gd name="connsiteY10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014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36133" y="6285"/>
                  <a:pt x="739827" y="21985"/>
                  <a:pt x="874148" y="0"/>
                </a:cubicBezTo>
                <a:cubicBezTo>
                  <a:pt x="1008469" y="-21985"/>
                  <a:pt x="1282205" y="-13691"/>
                  <a:pt x="1429486" y="0"/>
                </a:cubicBezTo>
                <a:cubicBezTo>
                  <a:pt x="1637284" y="-4603"/>
                  <a:pt x="1801179" y="163108"/>
                  <a:pt x="1791015" y="361529"/>
                </a:cubicBezTo>
                <a:lnTo>
                  <a:pt x="1791014" y="361529"/>
                </a:lnTo>
                <a:cubicBezTo>
                  <a:pt x="1768526" y="585115"/>
                  <a:pt x="1604550" y="731667"/>
                  <a:pt x="1429485" y="723058"/>
                </a:cubicBezTo>
                <a:cubicBezTo>
                  <a:pt x="1286794" y="745898"/>
                  <a:pt x="1144256" y="713826"/>
                  <a:pt x="874148" y="723057"/>
                </a:cubicBezTo>
                <a:cubicBezTo>
                  <a:pt x="604040" y="732289"/>
                  <a:pt x="551782" y="725636"/>
                  <a:pt x="361529" y="723057"/>
                </a:cubicBezTo>
                <a:cubicBezTo>
                  <a:pt x="184202" y="719864"/>
                  <a:pt x="23170" y="538944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967CC10A-C94A-4603-8A78-A655F5B58DB6}"/>
              </a:ext>
            </a:extLst>
          </p:cNvPr>
          <p:cNvSpPr/>
          <p:nvPr/>
        </p:nvSpPr>
        <p:spPr>
          <a:xfrm rot="690628">
            <a:off x="6110284" y="2998328"/>
            <a:ext cx="801016" cy="861340"/>
          </a:xfrm>
          <a:custGeom>
            <a:avLst/>
            <a:gdLst>
              <a:gd name="connsiteX0" fmla="*/ 0 w 801016"/>
              <a:gd name="connsiteY0" fmla="*/ 430670 h 861340"/>
              <a:gd name="connsiteX1" fmla="*/ 400508 w 801016"/>
              <a:gd name="connsiteY1" fmla="*/ 0 h 861340"/>
              <a:gd name="connsiteX2" fmla="*/ 801016 w 801016"/>
              <a:gd name="connsiteY2" fmla="*/ 430670 h 861340"/>
              <a:gd name="connsiteX3" fmla="*/ 400508 w 801016"/>
              <a:gd name="connsiteY3" fmla="*/ 861340 h 861340"/>
              <a:gd name="connsiteX4" fmla="*/ 0 w 801016"/>
              <a:gd name="connsiteY4" fmla="*/ 430670 h 8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16" h="861340" extrusionOk="0">
                <a:moveTo>
                  <a:pt x="0" y="430670"/>
                </a:moveTo>
                <a:cubicBezTo>
                  <a:pt x="-12510" y="173787"/>
                  <a:pt x="170482" y="10623"/>
                  <a:pt x="400508" y="0"/>
                </a:cubicBezTo>
                <a:cubicBezTo>
                  <a:pt x="631940" y="5271"/>
                  <a:pt x="804414" y="203122"/>
                  <a:pt x="801016" y="430670"/>
                </a:cubicBezTo>
                <a:cubicBezTo>
                  <a:pt x="806918" y="676912"/>
                  <a:pt x="618991" y="855147"/>
                  <a:pt x="400508" y="861340"/>
                </a:cubicBezTo>
                <a:cubicBezTo>
                  <a:pt x="216175" y="840472"/>
                  <a:pt x="31237" y="672350"/>
                  <a:pt x="0" y="430670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AE7703C-BEEE-4A3C-86DF-8958BB429A24}"/>
              </a:ext>
            </a:extLst>
          </p:cNvPr>
          <p:cNvSpPr/>
          <p:nvPr/>
        </p:nvSpPr>
        <p:spPr>
          <a:xfrm>
            <a:off x="283436" y="2998329"/>
            <a:ext cx="910121" cy="861341"/>
          </a:xfrm>
          <a:custGeom>
            <a:avLst/>
            <a:gdLst>
              <a:gd name="connsiteX0" fmla="*/ 0 w 910121"/>
              <a:gd name="connsiteY0" fmla="*/ 430671 h 861341"/>
              <a:gd name="connsiteX1" fmla="*/ 455061 w 910121"/>
              <a:gd name="connsiteY1" fmla="*/ 0 h 861341"/>
              <a:gd name="connsiteX2" fmla="*/ 910122 w 910121"/>
              <a:gd name="connsiteY2" fmla="*/ 430671 h 861341"/>
              <a:gd name="connsiteX3" fmla="*/ 455061 w 910121"/>
              <a:gd name="connsiteY3" fmla="*/ 861342 h 861341"/>
              <a:gd name="connsiteX4" fmla="*/ 0 w 910121"/>
              <a:gd name="connsiteY4" fmla="*/ 430671 h 8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21" h="861341" extrusionOk="0">
                <a:moveTo>
                  <a:pt x="0" y="430671"/>
                </a:moveTo>
                <a:cubicBezTo>
                  <a:pt x="-23035" y="157776"/>
                  <a:pt x="189729" y="16850"/>
                  <a:pt x="455061" y="0"/>
                </a:cubicBezTo>
                <a:cubicBezTo>
                  <a:pt x="740510" y="17570"/>
                  <a:pt x="923459" y="233258"/>
                  <a:pt x="910122" y="430671"/>
                </a:cubicBezTo>
                <a:cubicBezTo>
                  <a:pt x="919312" y="681588"/>
                  <a:pt x="699519" y="845663"/>
                  <a:pt x="455061" y="861342"/>
                </a:cubicBezTo>
                <a:cubicBezTo>
                  <a:pt x="238239" y="841810"/>
                  <a:pt x="16338" y="670526"/>
                  <a:pt x="0" y="430671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641CD988-8E50-4056-A51C-1A9A62520C4D}"/>
              </a:ext>
            </a:extLst>
          </p:cNvPr>
          <p:cNvSpPr/>
          <p:nvPr/>
        </p:nvSpPr>
        <p:spPr>
          <a:xfrm rot="10800000">
            <a:off x="2651352" y="3067470"/>
            <a:ext cx="3311631" cy="723057"/>
          </a:xfrm>
          <a:custGeom>
            <a:avLst/>
            <a:gdLst>
              <a:gd name="connsiteX0" fmla="*/ 0 w 3311631"/>
              <a:gd name="connsiteY0" fmla="*/ 361529 h 723057"/>
              <a:gd name="connsiteX1" fmla="*/ 361529 w 3311631"/>
              <a:gd name="connsiteY1" fmla="*/ 0 h 723057"/>
              <a:gd name="connsiteX2" fmla="*/ 956901 w 3311631"/>
              <a:gd name="connsiteY2" fmla="*/ 0 h 723057"/>
              <a:gd name="connsiteX3" fmla="*/ 1578159 w 3311631"/>
              <a:gd name="connsiteY3" fmla="*/ 0 h 723057"/>
              <a:gd name="connsiteX4" fmla="*/ 2199417 w 3311631"/>
              <a:gd name="connsiteY4" fmla="*/ 0 h 723057"/>
              <a:gd name="connsiteX5" fmla="*/ 2950103 w 3311631"/>
              <a:gd name="connsiteY5" fmla="*/ 0 h 723057"/>
              <a:gd name="connsiteX6" fmla="*/ 3311632 w 3311631"/>
              <a:gd name="connsiteY6" fmla="*/ 361529 h 723057"/>
              <a:gd name="connsiteX7" fmla="*/ 3311631 w 3311631"/>
              <a:gd name="connsiteY7" fmla="*/ 361529 h 723057"/>
              <a:gd name="connsiteX8" fmla="*/ 2950102 w 3311631"/>
              <a:gd name="connsiteY8" fmla="*/ 723058 h 723057"/>
              <a:gd name="connsiteX9" fmla="*/ 2354730 w 3311631"/>
              <a:gd name="connsiteY9" fmla="*/ 723058 h 723057"/>
              <a:gd name="connsiteX10" fmla="*/ 1707587 w 3311631"/>
              <a:gd name="connsiteY10" fmla="*/ 723058 h 723057"/>
              <a:gd name="connsiteX11" fmla="*/ 1008672 w 3311631"/>
              <a:gd name="connsiteY11" fmla="*/ 723057 h 723057"/>
              <a:gd name="connsiteX12" fmla="*/ 361529 w 3311631"/>
              <a:gd name="connsiteY12" fmla="*/ 723057 h 723057"/>
              <a:gd name="connsiteX13" fmla="*/ 0 w 3311631"/>
              <a:gd name="connsiteY13" fmla="*/ 361528 h 723057"/>
              <a:gd name="connsiteX14" fmla="*/ 0 w 3311631"/>
              <a:gd name="connsiteY14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1631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89615" y="22822"/>
                  <a:pt x="792176" y="-25808"/>
                  <a:pt x="956901" y="0"/>
                </a:cubicBezTo>
                <a:cubicBezTo>
                  <a:pt x="1121626" y="25808"/>
                  <a:pt x="1352692" y="5585"/>
                  <a:pt x="1578159" y="0"/>
                </a:cubicBezTo>
                <a:cubicBezTo>
                  <a:pt x="1803626" y="-5585"/>
                  <a:pt x="2055100" y="-23480"/>
                  <a:pt x="2199417" y="0"/>
                </a:cubicBezTo>
                <a:cubicBezTo>
                  <a:pt x="2343734" y="23480"/>
                  <a:pt x="2714238" y="18384"/>
                  <a:pt x="2950103" y="0"/>
                </a:cubicBezTo>
                <a:cubicBezTo>
                  <a:pt x="3125168" y="8609"/>
                  <a:pt x="3315355" y="127272"/>
                  <a:pt x="3311632" y="361529"/>
                </a:cubicBezTo>
                <a:lnTo>
                  <a:pt x="3311631" y="361529"/>
                </a:lnTo>
                <a:cubicBezTo>
                  <a:pt x="3292951" y="552437"/>
                  <a:pt x="3157030" y="706992"/>
                  <a:pt x="2950102" y="723058"/>
                </a:cubicBezTo>
                <a:cubicBezTo>
                  <a:pt x="2657190" y="748867"/>
                  <a:pt x="2572644" y="695342"/>
                  <a:pt x="2354730" y="723058"/>
                </a:cubicBezTo>
                <a:cubicBezTo>
                  <a:pt x="2136816" y="750774"/>
                  <a:pt x="2026310" y="728866"/>
                  <a:pt x="1707587" y="723058"/>
                </a:cubicBezTo>
                <a:cubicBezTo>
                  <a:pt x="1388864" y="717250"/>
                  <a:pt x="1272220" y="747861"/>
                  <a:pt x="1008672" y="723057"/>
                </a:cubicBezTo>
                <a:cubicBezTo>
                  <a:pt x="745123" y="698253"/>
                  <a:pt x="618200" y="745103"/>
                  <a:pt x="361529" y="723057"/>
                </a:cubicBezTo>
                <a:cubicBezTo>
                  <a:pt x="161265" y="715353"/>
                  <a:pt x="17792" y="596612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30C60CD8-439B-4ABC-9B54-B7D2525BBDFB}"/>
              </a:ext>
            </a:extLst>
          </p:cNvPr>
          <p:cNvSpPr/>
          <p:nvPr/>
        </p:nvSpPr>
        <p:spPr>
          <a:xfrm rot="10800000">
            <a:off x="9086583" y="3067471"/>
            <a:ext cx="1791014" cy="723057"/>
          </a:xfrm>
          <a:custGeom>
            <a:avLst/>
            <a:gdLst>
              <a:gd name="connsiteX0" fmla="*/ 0 w 1791014"/>
              <a:gd name="connsiteY0" fmla="*/ 361529 h 723057"/>
              <a:gd name="connsiteX1" fmla="*/ 361529 w 1791014"/>
              <a:gd name="connsiteY1" fmla="*/ 0 h 723057"/>
              <a:gd name="connsiteX2" fmla="*/ 874148 w 1791014"/>
              <a:gd name="connsiteY2" fmla="*/ 0 h 723057"/>
              <a:gd name="connsiteX3" fmla="*/ 1429486 w 1791014"/>
              <a:gd name="connsiteY3" fmla="*/ 0 h 723057"/>
              <a:gd name="connsiteX4" fmla="*/ 1791015 w 1791014"/>
              <a:gd name="connsiteY4" fmla="*/ 361529 h 723057"/>
              <a:gd name="connsiteX5" fmla="*/ 1791014 w 1791014"/>
              <a:gd name="connsiteY5" fmla="*/ 361529 h 723057"/>
              <a:gd name="connsiteX6" fmla="*/ 1429485 w 1791014"/>
              <a:gd name="connsiteY6" fmla="*/ 723058 h 723057"/>
              <a:gd name="connsiteX7" fmla="*/ 874148 w 1791014"/>
              <a:gd name="connsiteY7" fmla="*/ 723057 h 723057"/>
              <a:gd name="connsiteX8" fmla="*/ 361529 w 1791014"/>
              <a:gd name="connsiteY8" fmla="*/ 723057 h 723057"/>
              <a:gd name="connsiteX9" fmla="*/ 0 w 1791014"/>
              <a:gd name="connsiteY9" fmla="*/ 361528 h 723057"/>
              <a:gd name="connsiteX10" fmla="*/ 0 w 1791014"/>
              <a:gd name="connsiteY10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014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36133" y="6285"/>
                  <a:pt x="739827" y="21985"/>
                  <a:pt x="874148" y="0"/>
                </a:cubicBezTo>
                <a:cubicBezTo>
                  <a:pt x="1008469" y="-21985"/>
                  <a:pt x="1282205" y="-13691"/>
                  <a:pt x="1429486" y="0"/>
                </a:cubicBezTo>
                <a:cubicBezTo>
                  <a:pt x="1637284" y="-4603"/>
                  <a:pt x="1801179" y="163108"/>
                  <a:pt x="1791015" y="361529"/>
                </a:cubicBezTo>
                <a:lnTo>
                  <a:pt x="1791014" y="361529"/>
                </a:lnTo>
                <a:cubicBezTo>
                  <a:pt x="1768526" y="585115"/>
                  <a:pt x="1604550" y="731667"/>
                  <a:pt x="1429485" y="723058"/>
                </a:cubicBezTo>
                <a:cubicBezTo>
                  <a:pt x="1286794" y="745898"/>
                  <a:pt x="1144256" y="713826"/>
                  <a:pt x="874148" y="723057"/>
                </a:cubicBezTo>
                <a:cubicBezTo>
                  <a:pt x="604040" y="732289"/>
                  <a:pt x="551782" y="725636"/>
                  <a:pt x="361529" y="723057"/>
                </a:cubicBezTo>
                <a:cubicBezTo>
                  <a:pt x="184202" y="719864"/>
                  <a:pt x="23170" y="538944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5A7E696C-A669-43D3-A738-128C601F888D}"/>
              </a:ext>
            </a:extLst>
          </p:cNvPr>
          <p:cNvSpPr/>
          <p:nvPr/>
        </p:nvSpPr>
        <p:spPr>
          <a:xfrm rot="690628">
            <a:off x="6110284" y="2998328"/>
            <a:ext cx="801016" cy="861340"/>
          </a:xfrm>
          <a:custGeom>
            <a:avLst/>
            <a:gdLst>
              <a:gd name="connsiteX0" fmla="*/ 0 w 801016"/>
              <a:gd name="connsiteY0" fmla="*/ 430670 h 861340"/>
              <a:gd name="connsiteX1" fmla="*/ 400508 w 801016"/>
              <a:gd name="connsiteY1" fmla="*/ 0 h 861340"/>
              <a:gd name="connsiteX2" fmla="*/ 801016 w 801016"/>
              <a:gd name="connsiteY2" fmla="*/ 430670 h 861340"/>
              <a:gd name="connsiteX3" fmla="*/ 400508 w 801016"/>
              <a:gd name="connsiteY3" fmla="*/ 861340 h 861340"/>
              <a:gd name="connsiteX4" fmla="*/ 0 w 801016"/>
              <a:gd name="connsiteY4" fmla="*/ 430670 h 8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16" h="861340" extrusionOk="0">
                <a:moveTo>
                  <a:pt x="0" y="430670"/>
                </a:moveTo>
                <a:cubicBezTo>
                  <a:pt x="-12510" y="173787"/>
                  <a:pt x="170482" y="10623"/>
                  <a:pt x="400508" y="0"/>
                </a:cubicBezTo>
                <a:cubicBezTo>
                  <a:pt x="631940" y="5271"/>
                  <a:pt x="804414" y="203122"/>
                  <a:pt x="801016" y="430670"/>
                </a:cubicBezTo>
                <a:cubicBezTo>
                  <a:pt x="806918" y="676912"/>
                  <a:pt x="618991" y="855147"/>
                  <a:pt x="400508" y="861340"/>
                </a:cubicBezTo>
                <a:cubicBezTo>
                  <a:pt x="216175" y="840472"/>
                  <a:pt x="31237" y="672350"/>
                  <a:pt x="0" y="430670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D578055-43F2-482E-862E-2E1E11A136D3}"/>
              </a:ext>
            </a:extLst>
          </p:cNvPr>
          <p:cNvSpPr/>
          <p:nvPr/>
        </p:nvSpPr>
        <p:spPr>
          <a:xfrm>
            <a:off x="283436" y="2998329"/>
            <a:ext cx="910121" cy="861341"/>
          </a:xfrm>
          <a:custGeom>
            <a:avLst/>
            <a:gdLst>
              <a:gd name="connsiteX0" fmla="*/ 0 w 910121"/>
              <a:gd name="connsiteY0" fmla="*/ 430671 h 861341"/>
              <a:gd name="connsiteX1" fmla="*/ 455061 w 910121"/>
              <a:gd name="connsiteY1" fmla="*/ 0 h 861341"/>
              <a:gd name="connsiteX2" fmla="*/ 910122 w 910121"/>
              <a:gd name="connsiteY2" fmla="*/ 430671 h 861341"/>
              <a:gd name="connsiteX3" fmla="*/ 455061 w 910121"/>
              <a:gd name="connsiteY3" fmla="*/ 861342 h 861341"/>
              <a:gd name="connsiteX4" fmla="*/ 0 w 910121"/>
              <a:gd name="connsiteY4" fmla="*/ 430671 h 8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21" h="861341" extrusionOk="0">
                <a:moveTo>
                  <a:pt x="0" y="430671"/>
                </a:moveTo>
                <a:cubicBezTo>
                  <a:pt x="-23035" y="157776"/>
                  <a:pt x="189729" y="16850"/>
                  <a:pt x="455061" y="0"/>
                </a:cubicBezTo>
                <a:cubicBezTo>
                  <a:pt x="740510" y="17570"/>
                  <a:pt x="923459" y="233258"/>
                  <a:pt x="910122" y="430671"/>
                </a:cubicBezTo>
                <a:cubicBezTo>
                  <a:pt x="919312" y="681588"/>
                  <a:pt x="699519" y="845663"/>
                  <a:pt x="455061" y="861342"/>
                </a:cubicBezTo>
                <a:cubicBezTo>
                  <a:pt x="238239" y="841810"/>
                  <a:pt x="16338" y="670526"/>
                  <a:pt x="0" y="430671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C47EF03F-40B3-4DCE-BAE1-81547CA5F173}"/>
              </a:ext>
            </a:extLst>
          </p:cNvPr>
          <p:cNvSpPr/>
          <p:nvPr/>
        </p:nvSpPr>
        <p:spPr>
          <a:xfrm rot="10800000">
            <a:off x="2651352" y="3067470"/>
            <a:ext cx="3311631" cy="723057"/>
          </a:xfrm>
          <a:custGeom>
            <a:avLst/>
            <a:gdLst>
              <a:gd name="connsiteX0" fmla="*/ 0 w 3311631"/>
              <a:gd name="connsiteY0" fmla="*/ 361529 h 723057"/>
              <a:gd name="connsiteX1" fmla="*/ 361529 w 3311631"/>
              <a:gd name="connsiteY1" fmla="*/ 0 h 723057"/>
              <a:gd name="connsiteX2" fmla="*/ 956901 w 3311631"/>
              <a:gd name="connsiteY2" fmla="*/ 0 h 723057"/>
              <a:gd name="connsiteX3" fmla="*/ 1578159 w 3311631"/>
              <a:gd name="connsiteY3" fmla="*/ 0 h 723057"/>
              <a:gd name="connsiteX4" fmla="*/ 2199417 w 3311631"/>
              <a:gd name="connsiteY4" fmla="*/ 0 h 723057"/>
              <a:gd name="connsiteX5" fmla="*/ 2950103 w 3311631"/>
              <a:gd name="connsiteY5" fmla="*/ 0 h 723057"/>
              <a:gd name="connsiteX6" fmla="*/ 3311632 w 3311631"/>
              <a:gd name="connsiteY6" fmla="*/ 361529 h 723057"/>
              <a:gd name="connsiteX7" fmla="*/ 3311631 w 3311631"/>
              <a:gd name="connsiteY7" fmla="*/ 361529 h 723057"/>
              <a:gd name="connsiteX8" fmla="*/ 2950102 w 3311631"/>
              <a:gd name="connsiteY8" fmla="*/ 723058 h 723057"/>
              <a:gd name="connsiteX9" fmla="*/ 2354730 w 3311631"/>
              <a:gd name="connsiteY9" fmla="*/ 723058 h 723057"/>
              <a:gd name="connsiteX10" fmla="*/ 1707587 w 3311631"/>
              <a:gd name="connsiteY10" fmla="*/ 723058 h 723057"/>
              <a:gd name="connsiteX11" fmla="*/ 1008672 w 3311631"/>
              <a:gd name="connsiteY11" fmla="*/ 723057 h 723057"/>
              <a:gd name="connsiteX12" fmla="*/ 361529 w 3311631"/>
              <a:gd name="connsiteY12" fmla="*/ 723057 h 723057"/>
              <a:gd name="connsiteX13" fmla="*/ 0 w 3311631"/>
              <a:gd name="connsiteY13" fmla="*/ 361528 h 723057"/>
              <a:gd name="connsiteX14" fmla="*/ 0 w 3311631"/>
              <a:gd name="connsiteY14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1631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89615" y="22822"/>
                  <a:pt x="792176" y="-25808"/>
                  <a:pt x="956901" y="0"/>
                </a:cubicBezTo>
                <a:cubicBezTo>
                  <a:pt x="1121626" y="25808"/>
                  <a:pt x="1352692" y="5585"/>
                  <a:pt x="1578159" y="0"/>
                </a:cubicBezTo>
                <a:cubicBezTo>
                  <a:pt x="1803626" y="-5585"/>
                  <a:pt x="2055100" y="-23480"/>
                  <a:pt x="2199417" y="0"/>
                </a:cubicBezTo>
                <a:cubicBezTo>
                  <a:pt x="2343734" y="23480"/>
                  <a:pt x="2714238" y="18384"/>
                  <a:pt x="2950103" y="0"/>
                </a:cubicBezTo>
                <a:cubicBezTo>
                  <a:pt x="3125168" y="8609"/>
                  <a:pt x="3315355" y="127272"/>
                  <a:pt x="3311632" y="361529"/>
                </a:cubicBezTo>
                <a:lnTo>
                  <a:pt x="3311631" y="361529"/>
                </a:lnTo>
                <a:cubicBezTo>
                  <a:pt x="3292951" y="552437"/>
                  <a:pt x="3157030" y="706992"/>
                  <a:pt x="2950102" y="723058"/>
                </a:cubicBezTo>
                <a:cubicBezTo>
                  <a:pt x="2657190" y="748867"/>
                  <a:pt x="2572644" y="695342"/>
                  <a:pt x="2354730" y="723058"/>
                </a:cubicBezTo>
                <a:cubicBezTo>
                  <a:pt x="2136816" y="750774"/>
                  <a:pt x="2026310" y="728866"/>
                  <a:pt x="1707587" y="723058"/>
                </a:cubicBezTo>
                <a:cubicBezTo>
                  <a:pt x="1388864" y="717250"/>
                  <a:pt x="1272220" y="747861"/>
                  <a:pt x="1008672" y="723057"/>
                </a:cubicBezTo>
                <a:cubicBezTo>
                  <a:pt x="745123" y="698253"/>
                  <a:pt x="618200" y="745103"/>
                  <a:pt x="361529" y="723057"/>
                </a:cubicBezTo>
                <a:cubicBezTo>
                  <a:pt x="161265" y="715353"/>
                  <a:pt x="17792" y="596612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6EAC8DE-F65A-4767-B603-F3765EDA00FE}"/>
              </a:ext>
            </a:extLst>
          </p:cNvPr>
          <p:cNvSpPr/>
          <p:nvPr/>
        </p:nvSpPr>
        <p:spPr>
          <a:xfrm rot="10800000">
            <a:off x="9086583" y="3067471"/>
            <a:ext cx="1791014" cy="723057"/>
          </a:xfrm>
          <a:custGeom>
            <a:avLst/>
            <a:gdLst>
              <a:gd name="connsiteX0" fmla="*/ 0 w 1791014"/>
              <a:gd name="connsiteY0" fmla="*/ 361529 h 723057"/>
              <a:gd name="connsiteX1" fmla="*/ 361529 w 1791014"/>
              <a:gd name="connsiteY1" fmla="*/ 0 h 723057"/>
              <a:gd name="connsiteX2" fmla="*/ 874148 w 1791014"/>
              <a:gd name="connsiteY2" fmla="*/ 0 h 723057"/>
              <a:gd name="connsiteX3" fmla="*/ 1429486 w 1791014"/>
              <a:gd name="connsiteY3" fmla="*/ 0 h 723057"/>
              <a:gd name="connsiteX4" fmla="*/ 1791015 w 1791014"/>
              <a:gd name="connsiteY4" fmla="*/ 361529 h 723057"/>
              <a:gd name="connsiteX5" fmla="*/ 1791014 w 1791014"/>
              <a:gd name="connsiteY5" fmla="*/ 361529 h 723057"/>
              <a:gd name="connsiteX6" fmla="*/ 1429485 w 1791014"/>
              <a:gd name="connsiteY6" fmla="*/ 723058 h 723057"/>
              <a:gd name="connsiteX7" fmla="*/ 874148 w 1791014"/>
              <a:gd name="connsiteY7" fmla="*/ 723057 h 723057"/>
              <a:gd name="connsiteX8" fmla="*/ 361529 w 1791014"/>
              <a:gd name="connsiteY8" fmla="*/ 723057 h 723057"/>
              <a:gd name="connsiteX9" fmla="*/ 0 w 1791014"/>
              <a:gd name="connsiteY9" fmla="*/ 361528 h 723057"/>
              <a:gd name="connsiteX10" fmla="*/ 0 w 1791014"/>
              <a:gd name="connsiteY10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014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36133" y="6285"/>
                  <a:pt x="739827" y="21985"/>
                  <a:pt x="874148" y="0"/>
                </a:cubicBezTo>
                <a:cubicBezTo>
                  <a:pt x="1008469" y="-21985"/>
                  <a:pt x="1282205" y="-13691"/>
                  <a:pt x="1429486" y="0"/>
                </a:cubicBezTo>
                <a:cubicBezTo>
                  <a:pt x="1637284" y="-4603"/>
                  <a:pt x="1801179" y="163108"/>
                  <a:pt x="1791015" y="361529"/>
                </a:cubicBezTo>
                <a:lnTo>
                  <a:pt x="1791014" y="361529"/>
                </a:lnTo>
                <a:cubicBezTo>
                  <a:pt x="1768526" y="585115"/>
                  <a:pt x="1604550" y="731667"/>
                  <a:pt x="1429485" y="723058"/>
                </a:cubicBezTo>
                <a:cubicBezTo>
                  <a:pt x="1286794" y="745898"/>
                  <a:pt x="1144256" y="713826"/>
                  <a:pt x="874148" y="723057"/>
                </a:cubicBezTo>
                <a:cubicBezTo>
                  <a:pt x="604040" y="732289"/>
                  <a:pt x="551782" y="725636"/>
                  <a:pt x="361529" y="723057"/>
                </a:cubicBezTo>
                <a:cubicBezTo>
                  <a:pt x="184202" y="719864"/>
                  <a:pt x="23170" y="538944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B9C95705-6543-4DE5-A1B8-C19CA52BF561}"/>
              </a:ext>
            </a:extLst>
          </p:cNvPr>
          <p:cNvSpPr/>
          <p:nvPr/>
        </p:nvSpPr>
        <p:spPr>
          <a:xfrm rot="690628">
            <a:off x="6110284" y="2998328"/>
            <a:ext cx="801016" cy="861340"/>
          </a:xfrm>
          <a:custGeom>
            <a:avLst/>
            <a:gdLst>
              <a:gd name="connsiteX0" fmla="*/ 0 w 801016"/>
              <a:gd name="connsiteY0" fmla="*/ 430670 h 861340"/>
              <a:gd name="connsiteX1" fmla="*/ 400508 w 801016"/>
              <a:gd name="connsiteY1" fmla="*/ 0 h 861340"/>
              <a:gd name="connsiteX2" fmla="*/ 801016 w 801016"/>
              <a:gd name="connsiteY2" fmla="*/ 430670 h 861340"/>
              <a:gd name="connsiteX3" fmla="*/ 400508 w 801016"/>
              <a:gd name="connsiteY3" fmla="*/ 861340 h 861340"/>
              <a:gd name="connsiteX4" fmla="*/ 0 w 801016"/>
              <a:gd name="connsiteY4" fmla="*/ 430670 h 8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16" h="861340" extrusionOk="0">
                <a:moveTo>
                  <a:pt x="0" y="430670"/>
                </a:moveTo>
                <a:cubicBezTo>
                  <a:pt x="-12510" y="173787"/>
                  <a:pt x="170482" y="10623"/>
                  <a:pt x="400508" y="0"/>
                </a:cubicBezTo>
                <a:cubicBezTo>
                  <a:pt x="631940" y="5271"/>
                  <a:pt x="804414" y="203122"/>
                  <a:pt x="801016" y="430670"/>
                </a:cubicBezTo>
                <a:cubicBezTo>
                  <a:pt x="806918" y="676912"/>
                  <a:pt x="618991" y="855147"/>
                  <a:pt x="400508" y="861340"/>
                </a:cubicBezTo>
                <a:cubicBezTo>
                  <a:pt x="216175" y="840472"/>
                  <a:pt x="31237" y="672350"/>
                  <a:pt x="0" y="430670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9459D32-1390-45BF-B1BB-8A6BFFB4AE3B}"/>
              </a:ext>
            </a:extLst>
          </p:cNvPr>
          <p:cNvSpPr/>
          <p:nvPr/>
        </p:nvSpPr>
        <p:spPr>
          <a:xfrm>
            <a:off x="283436" y="2998329"/>
            <a:ext cx="910121" cy="861341"/>
          </a:xfrm>
          <a:custGeom>
            <a:avLst/>
            <a:gdLst>
              <a:gd name="connsiteX0" fmla="*/ 0 w 910121"/>
              <a:gd name="connsiteY0" fmla="*/ 430671 h 861341"/>
              <a:gd name="connsiteX1" fmla="*/ 455061 w 910121"/>
              <a:gd name="connsiteY1" fmla="*/ 0 h 861341"/>
              <a:gd name="connsiteX2" fmla="*/ 910122 w 910121"/>
              <a:gd name="connsiteY2" fmla="*/ 430671 h 861341"/>
              <a:gd name="connsiteX3" fmla="*/ 455061 w 910121"/>
              <a:gd name="connsiteY3" fmla="*/ 861342 h 861341"/>
              <a:gd name="connsiteX4" fmla="*/ 0 w 910121"/>
              <a:gd name="connsiteY4" fmla="*/ 430671 h 8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21" h="861341" extrusionOk="0">
                <a:moveTo>
                  <a:pt x="0" y="430671"/>
                </a:moveTo>
                <a:cubicBezTo>
                  <a:pt x="-23035" y="157776"/>
                  <a:pt x="189729" y="16850"/>
                  <a:pt x="455061" y="0"/>
                </a:cubicBezTo>
                <a:cubicBezTo>
                  <a:pt x="740510" y="17570"/>
                  <a:pt x="923459" y="233258"/>
                  <a:pt x="910122" y="430671"/>
                </a:cubicBezTo>
                <a:cubicBezTo>
                  <a:pt x="919312" y="681588"/>
                  <a:pt x="699519" y="845663"/>
                  <a:pt x="455061" y="861342"/>
                </a:cubicBezTo>
                <a:cubicBezTo>
                  <a:pt x="238239" y="841810"/>
                  <a:pt x="16338" y="670526"/>
                  <a:pt x="0" y="430671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01323E56-5BE3-41DC-BA52-A28B47973FFF}"/>
              </a:ext>
            </a:extLst>
          </p:cNvPr>
          <p:cNvSpPr/>
          <p:nvPr/>
        </p:nvSpPr>
        <p:spPr>
          <a:xfrm rot="10800000">
            <a:off x="2651352" y="3067470"/>
            <a:ext cx="3311631" cy="723057"/>
          </a:xfrm>
          <a:custGeom>
            <a:avLst/>
            <a:gdLst>
              <a:gd name="connsiteX0" fmla="*/ 0 w 3311631"/>
              <a:gd name="connsiteY0" fmla="*/ 361529 h 723057"/>
              <a:gd name="connsiteX1" fmla="*/ 361529 w 3311631"/>
              <a:gd name="connsiteY1" fmla="*/ 0 h 723057"/>
              <a:gd name="connsiteX2" fmla="*/ 956901 w 3311631"/>
              <a:gd name="connsiteY2" fmla="*/ 0 h 723057"/>
              <a:gd name="connsiteX3" fmla="*/ 1578159 w 3311631"/>
              <a:gd name="connsiteY3" fmla="*/ 0 h 723057"/>
              <a:gd name="connsiteX4" fmla="*/ 2199417 w 3311631"/>
              <a:gd name="connsiteY4" fmla="*/ 0 h 723057"/>
              <a:gd name="connsiteX5" fmla="*/ 2950103 w 3311631"/>
              <a:gd name="connsiteY5" fmla="*/ 0 h 723057"/>
              <a:gd name="connsiteX6" fmla="*/ 3311632 w 3311631"/>
              <a:gd name="connsiteY6" fmla="*/ 361529 h 723057"/>
              <a:gd name="connsiteX7" fmla="*/ 3311631 w 3311631"/>
              <a:gd name="connsiteY7" fmla="*/ 361529 h 723057"/>
              <a:gd name="connsiteX8" fmla="*/ 2950102 w 3311631"/>
              <a:gd name="connsiteY8" fmla="*/ 723058 h 723057"/>
              <a:gd name="connsiteX9" fmla="*/ 2354730 w 3311631"/>
              <a:gd name="connsiteY9" fmla="*/ 723058 h 723057"/>
              <a:gd name="connsiteX10" fmla="*/ 1707587 w 3311631"/>
              <a:gd name="connsiteY10" fmla="*/ 723058 h 723057"/>
              <a:gd name="connsiteX11" fmla="*/ 1008672 w 3311631"/>
              <a:gd name="connsiteY11" fmla="*/ 723057 h 723057"/>
              <a:gd name="connsiteX12" fmla="*/ 361529 w 3311631"/>
              <a:gd name="connsiteY12" fmla="*/ 723057 h 723057"/>
              <a:gd name="connsiteX13" fmla="*/ 0 w 3311631"/>
              <a:gd name="connsiteY13" fmla="*/ 361528 h 723057"/>
              <a:gd name="connsiteX14" fmla="*/ 0 w 3311631"/>
              <a:gd name="connsiteY14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1631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89615" y="22822"/>
                  <a:pt x="792176" y="-25808"/>
                  <a:pt x="956901" y="0"/>
                </a:cubicBezTo>
                <a:cubicBezTo>
                  <a:pt x="1121626" y="25808"/>
                  <a:pt x="1352692" y="5585"/>
                  <a:pt x="1578159" y="0"/>
                </a:cubicBezTo>
                <a:cubicBezTo>
                  <a:pt x="1803626" y="-5585"/>
                  <a:pt x="2055100" y="-23480"/>
                  <a:pt x="2199417" y="0"/>
                </a:cubicBezTo>
                <a:cubicBezTo>
                  <a:pt x="2343734" y="23480"/>
                  <a:pt x="2714238" y="18384"/>
                  <a:pt x="2950103" y="0"/>
                </a:cubicBezTo>
                <a:cubicBezTo>
                  <a:pt x="3125168" y="8609"/>
                  <a:pt x="3315355" y="127272"/>
                  <a:pt x="3311632" y="361529"/>
                </a:cubicBezTo>
                <a:lnTo>
                  <a:pt x="3311631" y="361529"/>
                </a:lnTo>
                <a:cubicBezTo>
                  <a:pt x="3292951" y="552437"/>
                  <a:pt x="3157030" y="706992"/>
                  <a:pt x="2950102" y="723058"/>
                </a:cubicBezTo>
                <a:cubicBezTo>
                  <a:pt x="2657190" y="748867"/>
                  <a:pt x="2572644" y="695342"/>
                  <a:pt x="2354730" y="723058"/>
                </a:cubicBezTo>
                <a:cubicBezTo>
                  <a:pt x="2136816" y="750774"/>
                  <a:pt x="2026310" y="728866"/>
                  <a:pt x="1707587" y="723058"/>
                </a:cubicBezTo>
                <a:cubicBezTo>
                  <a:pt x="1388864" y="717250"/>
                  <a:pt x="1272220" y="747861"/>
                  <a:pt x="1008672" y="723057"/>
                </a:cubicBezTo>
                <a:cubicBezTo>
                  <a:pt x="745123" y="698253"/>
                  <a:pt x="618200" y="745103"/>
                  <a:pt x="361529" y="723057"/>
                </a:cubicBezTo>
                <a:cubicBezTo>
                  <a:pt x="161265" y="715353"/>
                  <a:pt x="17792" y="596612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783996D8-1AE0-4418-9DA8-290E155F7787}"/>
              </a:ext>
            </a:extLst>
          </p:cNvPr>
          <p:cNvSpPr/>
          <p:nvPr/>
        </p:nvSpPr>
        <p:spPr>
          <a:xfrm rot="10800000">
            <a:off x="9086583" y="3067471"/>
            <a:ext cx="1791014" cy="723057"/>
          </a:xfrm>
          <a:custGeom>
            <a:avLst/>
            <a:gdLst>
              <a:gd name="connsiteX0" fmla="*/ 0 w 1791014"/>
              <a:gd name="connsiteY0" fmla="*/ 361529 h 723057"/>
              <a:gd name="connsiteX1" fmla="*/ 361529 w 1791014"/>
              <a:gd name="connsiteY1" fmla="*/ 0 h 723057"/>
              <a:gd name="connsiteX2" fmla="*/ 874148 w 1791014"/>
              <a:gd name="connsiteY2" fmla="*/ 0 h 723057"/>
              <a:gd name="connsiteX3" fmla="*/ 1429486 w 1791014"/>
              <a:gd name="connsiteY3" fmla="*/ 0 h 723057"/>
              <a:gd name="connsiteX4" fmla="*/ 1791015 w 1791014"/>
              <a:gd name="connsiteY4" fmla="*/ 361529 h 723057"/>
              <a:gd name="connsiteX5" fmla="*/ 1791014 w 1791014"/>
              <a:gd name="connsiteY5" fmla="*/ 361529 h 723057"/>
              <a:gd name="connsiteX6" fmla="*/ 1429485 w 1791014"/>
              <a:gd name="connsiteY6" fmla="*/ 723058 h 723057"/>
              <a:gd name="connsiteX7" fmla="*/ 874148 w 1791014"/>
              <a:gd name="connsiteY7" fmla="*/ 723057 h 723057"/>
              <a:gd name="connsiteX8" fmla="*/ 361529 w 1791014"/>
              <a:gd name="connsiteY8" fmla="*/ 723057 h 723057"/>
              <a:gd name="connsiteX9" fmla="*/ 0 w 1791014"/>
              <a:gd name="connsiteY9" fmla="*/ 361528 h 723057"/>
              <a:gd name="connsiteX10" fmla="*/ 0 w 1791014"/>
              <a:gd name="connsiteY10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014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36133" y="6285"/>
                  <a:pt x="739827" y="21985"/>
                  <a:pt x="874148" y="0"/>
                </a:cubicBezTo>
                <a:cubicBezTo>
                  <a:pt x="1008469" y="-21985"/>
                  <a:pt x="1282205" y="-13691"/>
                  <a:pt x="1429486" y="0"/>
                </a:cubicBezTo>
                <a:cubicBezTo>
                  <a:pt x="1637284" y="-4603"/>
                  <a:pt x="1801179" y="163108"/>
                  <a:pt x="1791015" y="361529"/>
                </a:cubicBezTo>
                <a:lnTo>
                  <a:pt x="1791014" y="361529"/>
                </a:lnTo>
                <a:cubicBezTo>
                  <a:pt x="1768526" y="585115"/>
                  <a:pt x="1604550" y="731667"/>
                  <a:pt x="1429485" y="723058"/>
                </a:cubicBezTo>
                <a:cubicBezTo>
                  <a:pt x="1286794" y="745898"/>
                  <a:pt x="1144256" y="713826"/>
                  <a:pt x="874148" y="723057"/>
                </a:cubicBezTo>
                <a:cubicBezTo>
                  <a:pt x="604040" y="732289"/>
                  <a:pt x="551782" y="725636"/>
                  <a:pt x="361529" y="723057"/>
                </a:cubicBezTo>
                <a:cubicBezTo>
                  <a:pt x="184202" y="719864"/>
                  <a:pt x="23170" y="538944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5E23AA83-44D9-4A88-BEA2-F9A684FB3050}"/>
              </a:ext>
            </a:extLst>
          </p:cNvPr>
          <p:cNvSpPr/>
          <p:nvPr/>
        </p:nvSpPr>
        <p:spPr>
          <a:xfrm rot="690628">
            <a:off x="6110284" y="2998328"/>
            <a:ext cx="801016" cy="861340"/>
          </a:xfrm>
          <a:custGeom>
            <a:avLst/>
            <a:gdLst>
              <a:gd name="connsiteX0" fmla="*/ 0 w 801016"/>
              <a:gd name="connsiteY0" fmla="*/ 430670 h 861340"/>
              <a:gd name="connsiteX1" fmla="*/ 400508 w 801016"/>
              <a:gd name="connsiteY1" fmla="*/ 0 h 861340"/>
              <a:gd name="connsiteX2" fmla="*/ 801016 w 801016"/>
              <a:gd name="connsiteY2" fmla="*/ 430670 h 861340"/>
              <a:gd name="connsiteX3" fmla="*/ 400508 w 801016"/>
              <a:gd name="connsiteY3" fmla="*/ 861340 h 861340"/>
              <a:gd name="connsiteX4" fmla="*/ 0 w 801016"/>
              <a:gd name="connsiteY4" fmla="*/ 430670 h 8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16" h="861340" extrusionOk="0">
                <a:moveTo>
                  <a:pt x="0" y="430670"/>
                </a:moveTo>
                <a:cubicBezTo>
                  <a:pt x="-12510" y="173787"/>
                  <a:pt x="170482" y="10623"/>
                  <a:pt x="400508" y="0"/>
                </a:cubicBezTo>
                <a:cubicBezTo>
                  <a:pt x="631940" y="5271"/>
                  <a:pt x="804414" y="203122"/>
                  <a:pt x="801016" y="430670"/>
                </a:cubicBezTo>
                <a:cubicBezTo>
                  <a:pt x="806918" y="676912"/>
                  <a:pt x="618991" y="855147"/>
                  <a:pt x="400508" y="861340"/>
                </a:cubicBezTo>
                <a:cubicBezTo>
                  <a:pt x="216175" y="840472"/>
                  <a:pt x="31237" y="672350"/>
                  <a:pt x="0" y="430670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8E8EC828-8388-41B4-AD6F-983762162313}"/>
              </a:ext>
            </a:extLst>
          </p:cNvPr>
          <p:cNvSpPr/>
          <p:nvPr/>
        </p:nvSpPr>
        <p:spPr>
          <a:xfrm>
            <a:off x="283436" y="2998329"/>
            <a:ext cx="910121" cy="861341"/>
          </a:xfrm>
          <a:custGeom>
            <a:avLst/>
            <a:gdLst>
              <a:gd name="connsiteX0" fmla="*/ 0 w 910121"/>
              <a:gd name="connsiteY0" fmla="*/ 430671 h 861341"/>
              <a:gd name="connsiteX1" fmla="*/ 455061 w 910121"/>
              <a:gd name="connsiteY1" fmla="*/ 0 h 861341"/>
              <a:gd name="connsiteX2" fmla="*/ 910122 w 910121"/>
              <a:gd name="connsiteY2" fmla="*/ 430671 h 861341"/>
              <a:gd name="connsiteX3" fmla="*/ 455061 w 910121"/>
              <a:gd name="connsiteY3" fmla="*/ 861342 h 861341"/>
              <a:gd name="connsiteX4" fmla="*/ 0 w 910121"/>
              <a:gd name="connsiteY4" fmla="*/ 430671 h 8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21" h="861341" extrusionOk="0">
                <a:moveTo>
                  <a:pt x="0" y="430671"/>
                </a:moveTo>
                <a:cubicBezTo>
                  <a:pt x="-23035" y="157776"/>
                  <a:pt x="189729" y="16850"/>
                  <a:pt x="455061" y="0"/>
                </a:cubicBezTo>
                <a:cubicBezTo>
                  <a:pt x="740510" y="17570"/>
                  <a:pt x="923459" y="233258"/>
                  <a:pt x="910122" y="430671"/>
                </a:cubicBezTo>
                <a:cubicBezTo>
                  <a:pt x="919312" y="681588"/>
                  <a:pt x="699519" y="845663"/>
                  <a:pt x="455061" y="861342"/>
                </a:cubicBezTo>
                <a:cubicBezTo>
                  <a:pt x="238239" y="841810"/>
                  <a:pt x="16338" y="670526"/>
                  <a:pt x="0" y="430671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D51DF15F-685E-4001-8BDF-A834DD96DED3}"/>
              </a:ext>
            </a:extLst>
          </p:cNvPr>
          <p:cNvSpPr/>
          <p:nvPr/>
        </p:nvSpPr>
        <p:spPr>
          <a:xfrm rot="10800000">
            <a:off x="2651352" y="3067470"/>
            <a:ext cx="3311631" cy="723057"/>
          </a:xfrm>
          <a:custGeom>
            <a:avLst/>
            <a:gdLst>
              <a:gd name="connsiteX0" fmla="*/ 0 w 3311631"/>
              <a:gd name="connsiteY0" fmla="*/ 361529 h 723057"/>
              <a:gd name="connsiteX1" fmla="*/ 361529 w 3311631"/>
              <a:gd name="connsiteY1" fmla="*/ 0 h 723057"/>
              <a:gd name="connsiteX2" fmla="*/ 956901 w 3311631"/>
              <a:gd name="connsiteY2" fmla="*/ 0 h 723057"/>
              <a:gd name="connsiteX3" fmla="*/ 1578159 w 3311631"/>
              <a:gd name="connsiteY3" fmla="*/ 0 h 723057"/>
              <a:gd name="connsiteX4" fmla="*/ 2199417 w 3311631"/>
              <a:gd name="connsiteY4" fmla="*/ 0 h 723057"/>
              <a:gd name="connsiteX5" fmla="*/ 2950103 w 3311631"/>
              <a:gd name="connsiteY5" fmla="*/ 0 h 723057"/>
              <a:gd name="connsiteX6" fmla="*/ 3311632 w 3311631"/>
              <a:gd name="connsiteY6" fmla="*/ 361529 h 723057"/>
              <a:gd name="connsiteX7" fmla="*/ 3311631 w 3311631"/>
              <a:gd name="connsiteY7" fmla="*/ 361529 h 723057"/>
              <a:gd name="connsiteX8" fmla="*/ 2950102 w 3311631"/>
              <a:gd name="connsiteY8" fmla="*/ 723058 h 723057"/>
              <a:gd name="connsiteX9" fmla="*/ 2354730 w 3311631"/>
              <a:gd name="connsiteY9" fmla="*/ 723058 h 723057"/>
              <a:gd name="connsiteX10" fmla="*/ 1707587 w 3311631"/>
              <a:gd name="connsiteY10" fmla="*/ 723058 h 723057"/>
              <a:gd name="connsiteX11" fmla="*/ 1008672 w 3311631"/>
              <a:gd name="connsiteY11" fmla="*/ 723057 h 723057"/>
              <a:gd name="connsiteX12" fmla="*/ 361529 w 3311631"/>
              <a:gd name="connsiteY12" fmla="*/ 723057 h 723057"/>
              <a:gd name="connsiteX13" fmla="*/ 0 w 3311631"/>
              <a:gd name="connsiteY13" fmla="*/ 361528 h 723057"/>
              <a:gd name="connsiteX14" fmla="*/ 0 w 3311631"/>
              <a:gd name="connsiteY14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1631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89615" y="22822"/>
                  <a:pt x="792176" y="-25808"/>
                  <a:pt x="956901" y="0"/>
                </a:cubicBezTo>
                <a:cubicBezTo>
                  <a:pt x="1121626" y="25808"/>
                  <a:pt x="1352692" y="5585"/>
                  <a:pt x="1578159" y="0"/>
                </a:cubicBezTo>
                <a:cubicBezTo>
                  <a:pt x="1803626" y="-5585"/>
                  <a:pt x="2055100" y="-23480"/>
                  <a:pt x="2199417" y="0"/>
                </a:cubicBezTo>
                <a:cubicBezTo>
                  <a:pt x="2343734" y="23480"/>
                  <a:pt x="2714238" y="18384"/>
                  <a:pt x="2950103" y="0"/>
                </a:cubicBezTo>
                <a:cubicBezTo>
                  <a:pt x="3125168" y="8609"/>
                  <a:pt x="3315355" y="127272"/>
                  <a:pt x="3311632" y="361529"/>
                </a:cubicBezTo>
                <a:lnTo>
                  <a:pt x="3311631" y="361529"/>
                </a:lnTo>
                <a:cubicBezTo>
                  <a:pt x="3292951" y="552437"/>
                  <a:pt x="3157030" y="706992"/>
                  <a:pt x="2950102" y="723058"/>
                </a:cubicBezTo>
                <a:cubicBezTo>
                  <a:pt x="2657190" y="748867"/>
                  <a:pt x="2572644" y="695342"/>
                  <a:pt x="2354730" y="723058"/>
                </a:cubicBezTo>
                <a:cubicBezTo>
                  <a:pt x="2136816" y="750774"/>
                  <a:pt x="2026310" y="728866"/>
                  <a:pt x="1707587" y="723058"/>
                </a:cubicBezTo>
                <a:cubicBezTo>
                  <a:pt x="1388864" y="717250"/>
                  <a:pt x="1272220" y="747861"/>
                  <a:pt x="1008672" y="723057"/>
                </a:cubicBezTo>
                <a:cubicBezTo>
                  <a:pt x="745123" y="698253"/>
                  <a:pt x="618200" y="745103"/>
                  <a:pt x="361529" y="723057"/>
                </a:cubicBezTo>
                <a:cubicBezTo>
                  <a:pt x="161265" y="715353"/>
                  <a:pt x="17792" y="596612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B26769A6-3A5D-4CFB-939A-20D9C2042806}"/>
              </a:ext>
            </a:extLst>
          </p:cNvPr>
          <p:cNvSpPr/>
          <p:nvPr/>
        </p:nvSpPr>
        <p:spPr>
          <a:xfrm rot="10800000">
            <a:off x="9086583" y="3067471"/>
            <a:ext cx="1791014" cy="723057"/>
          </a:xfrm>
          <a:custGeom>
            <a:avLst/>
            <a:gdLst>
              <a:gd name="connsiteX0" fmla="*/ 0 w 1791014"/>
              <a:gd name="connsiteY0" fmla="*/ 361529 h 723057"/>
              <a:gd name="connsiteX1" fmla="*/ 361529 w 1791014"/>
              <a:gd name="connsiteY1" fmla="*/ 0 h 723057"/>
              <a:gd name="connsiteX2" fmla="*/ 874148 w 1791014"/>
              <a:gd name="connsiteY2" fmla="*/ 0 h 723057"/>
              <a:gd name="connsiteX3" fmla="*/ 1429486 w 1791014"/>
              <a:gd name="connsiteY3" fmla="*/ 0 h 723057"/>
              <a:gd name="connsiteX4" fmla="*/ 1791015 w 1791014"/>
              <a:gd name="connsiteY4" fmla="*/ 361529 h 723057"/>
              <a:gd name="connsiteX5" fmla="*/ 1791014 w 1791014"/>
              <a:gd name="connsiteY5" fmla="*/ 361529 h 723057"/>
              <a:gd name="connsiteX6" fmla="*/ 1429485 w 1791014"/>
              <a:gd name="connsiteY6" fmla="*/ 723058 h 723057"/>
              <a:gd name="connsiteX7" fmla="*/ 874148 w 1791014"/>
              <a:gd name="connsiteY7" fmla="*/ 723057 h 723057"/>
              <a:gd name="connsiteX8" fmla="*/ 361529 w 1791014"/>
              <a:gd name="connsiteY8" fmla="*/ 723057 h 723057"/>
              <a:gd name="connsiteX9" fmla="*/ 0 w 1791014"/>
              <a:gd name="connsiteY9" fmla="*/ 361528 h 723057"/>
              <a:gd name="connsiteX10" fmla="*/ 0 w 1791014"/>
              <a:gd name="connsiteY10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014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36133" y="6285"/>
                  <a:pt x="739827" y="21985"/>
                  <a:pt x="874148" y="0"/>
                </a:cubicBezTo>
                <a:cubicBezTo>
                  <a:pt x="1008469" y="-21985"/>
                  <a:pt x="1282205" y="-13691"/>
                  <a:pt x="1429486" y="0"/>
                </a:cubicBezTo>
                <a:cubicBezTo>
                  <a:pt x="1637284" y="-4603"/>
                  <a:pt x="1801179" y="163108"/>
                  <a:pt x="1791015" y="361529"/>
                </a:cubicBezTo>
                <a:lnTo>
                  <a:pt x="1791014" y="361529"/>
                </a:lnTo>
                <a:cubicBezTo>
                  <a:pt x="1768526" y="585115"/>
                  <a:pt x="1604550" y="731667"/>
                  <a:pt x="1429485" y="723058"/>
                </a:cubicBezTo>
                <a:cubicBezTo>
                  <a:pt x="1286794" y="745898"/>
                  <a:pt x="1144256" y="713826"/>
                  <a:pt x="874148" y="723057"/>
                </a:cubicBezTo>
                <a:cubicBezTo>
                  <a:pt x="604040" y="732289"/>
                  <a:pt x="551782" y="725636"/>
                  <a:pt x="361529" y="723057"/>
                </a:cubicBezTo>
                <a:cubicBezTo>
                  <a:pt x="184202" y="719864"/>
                  <a:pt x="23170" y="538944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F5D0E4E0-680B-42B0-9D10-621A9EDD543F}"/>
              </a:ext>
            </a:extLst>
          </p:cNvPr>
          <p:cNvSpPr/>
          <p:nvPr/>
        </p:nvSpPr>
        <p:spPr>
          <a:xfrm rot="690628">
            <a:off x="6110284" y="2998328"/>
            <a:ext cx="801016" cy="861340"/>
          </a:xfrm>
          <a:custGeom>
            <a:avLst/>
            <a:gdLst>
              <a:gd name="connsiteX0" fmla="*/ 0 w 801016"/>
              <a:gd name="connsiteY0" fmla="*/ 430670 h 861340"/>
              <a:gd name="connsiteX1" fmla="*/ 400508 w 801016"/>
              <a:gd name="connsiteY1" fmla="*/ 0 h 861340"/>
              <a:gd name="connsiteX2" fmla="*/ 801016 w 801016"/>
              <a:gd name="connsiteY2" fmla="*/ 430670 h 861340"/>
              <a:gd name="connsiteX3" fmla="*/ 400508 w 801016"/>
              <a:gd name="connsiteY3" fmla="*/ 861340 h 861340"/>
              <a:gd name="connsiteX4" fmla="*/ 0 w 801016"/>
              <a:gd name="connsiteY4" fmla="*/ 430670 h 8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16" h="861340" extrusionOk="0">
                <a:moveTo>
                  <a:pt x="0" y="430670"/>
                </a:moveTo>
                <a:cubicBezTo>
                  <a:pt x="-12510" y="173787"/>
                  <a:pt x="170482" y="10623"/>
                  <a:pt x="400508" y="0"/>
                </a:cubicBezTo>
                <a:cubicBezTo>
                  <a:pt x="631940" y="5271"/>
                  <a:pt x="804414" y="203122"/>
                  <a:pt x="801016" y="430670"/>
                </a:cubicBezTo>
                <a:cubicBezTo>
                  <a:pt x="806918" y="676912"/>
                  <a:pt x="618991" y="855147"/>
                  <a:pt x="400508" y="861340"/>
                </a:cubicBezTo>
                <a:cubicBezTo>
                  <a:pt x="216175" y="840472"/>
                  <a:pt x="31237" y="672350"/>
                  <a:pt x="0" y="430670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7C588422-8043-4854-A313-A7E5BD192CF2}"/>
              </a:ext>
            </a:extLst>
          </p:cNvPr>
          <p:cNvSpPr/>
          <p:nvPr/>
        </p:nvSpPr>
        <p:spPr>
          <a:xfrm>
            <a:off x="283436" y="2998329"/>
            <a:ext cx="910121" cy="861341"/>
          </a:xfrm>
          <a:custGeom>
            <a:avLst/>
            <a:gdLst>
              <a:gd name="connsiteX0" fmla="*/ 0 w 910121"/>
              <a:gd name="connsiteY0" fmla="*/ 430671 h 861341"/>
              <a:gd name="connsiteX1" fmla="*/ 455061 w 910121"/>
              <a:gd name="connsiteY1" fmla="*/ 0 h 861341"/>
              <a:gd name="connsiteX2" fmla="*/ 910122 w 910121"/>
              <a:gd name="connsiteY2" fmla="*/ 430671 h 861341"/>
              <a:gd name="connsiteX3" fmla="*/ 455061 w 910121"/>
              <a:gd name="connsiteY3" fmla="*/ 861342 h 861341"/>
              <a:gd name="connsiteX4" fmla="*/ 0 w 910121"/>
              <a:gd name="connsiteY4" fmla="*/ 430671 h 8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121" h="861341" extrusionOk="0">
                <a:moveTo>
                  <a:pt x="0" y="430671"/>
                </a:moveTo>
                <a:cubicBezTo>
                  <a:pt x="-23035" y="157776"/>
                  <a:pt x="189729" y="16850"/>
                  <a:pt x="455061" y="0"/>
                </a:cubicBezTo>
                <a:cubicBezTo>
                  <a:pt x="740510" y="17570"/>
                  <a:pt x="923459" y="233258"/>
                  <a:pt x="910122" y="430671"/>
                </a:cubicBezTo>
                <a:cubicBezTo>
                  <a:pt x="919312" y="681588"/>
                  <a:pt x="699519" y="845663"/>
                  <a:pt x="455061" y="861342"/>
                </a:cubicBezTo>
                <a:cubicBezTo>
                  <a:pt x="238239" y="841810"/>
                  <a:pt x="16338" y="670526"/>
                  <a:pt x="0" y="430671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B5DBEFB-2C6E-41E5-9E0C-5351D1D17B09}"/>
              </a:ext>
            </a:extLst>
          </p:cNvPr>
          <p:cNvSpPr/>
          <p:nvPr/>
        </p:nvSpPr>
        <p:spPr>
          <a:xfrm rot="10800000">
            <a:off x="2651352" y="3067470"/>
            <a:ext cx="3311631" cy="723057"/>
          </a:xfrm>
          <a:custGeom>
            <a:avLst/>
            <a:gdLst>
              <a:gd name="connsiteX0" fmla="*/ 0 w 3311631"/>
              <a:gd name="connsiteY0" fmla="*/ 361529 h 723057"/>
              <a:gd name="connsiteX1" fmla="*/ 361529 w 3311631"/>
              <a:gd name="connsiteY1" fmla="*/ 0 h 723057"/>
              <a:gd name="connsiteX2" fmla="*/ 956901 w 3311631"/>
              <a:gd name="connsiteY2" fmla="*/ 0 h 723057"/>
              <a:gd name="connsiteX3" fmla="*/ 1578159 w 3311631"/>
              <a:gd name="connsiteY3" fmla="*/ 0 h 723057"/>
              <a:gd name="connsiteX4" fmla="*/ 2199417 w 3311631"/>
              <a:gd name="connsiteY4" fmla="*/ 0 h 723057"/>
              <a:gd name="connsiteX5" fmla="*/ 2950103 w 3311631"/>
              <a:gd name="connsiteY5" fmla="*/ 0 h 723057"/>
              <a:gd name="connsiteX6" fmla="*/ 3311632 w 3311631"/>
              <a:gd name="connsiteY6" fmla="*/ 361529 h 723057"/>
              <a:gd name="connsiteX7" fmla="*/ 3311631 w 3311631"/>
              <a:gd name="connsiteY7" fmla="*/ 361529 h 723057"/>
              <a:gd name="connsiteX8" fmla="*/ 2950102 w 3311631"/>
              <a:gd name="connsiteY8" fmla="*/ 723058 h 723057"/>
              <a:gd name="connsiteX9" fmla="*/ 2354730 w 3311631"/>
              <a:gd name="connsiteY9" fmla="*/ 723058 h 723057"/>
              <a:gd name="connsiteX10" fmla="*/ 1707587 w 3311631"/>
              <a:gd name="connsiteY10" fmla="*/ 723058 h 723057"/>
              <a:gd name="connsiteX11" fmla="*/ 1008672 w 3311631"/>
              <a:gd name="connsiteY11" fmla="*/ 723057 h 723057"/>
              <a:gd name="connsiteX12" fmla="*/ 361529 w 3311631"/>
              <a:gd name="connsiteY12" fmla="*/ 723057 h 723057"/>
              <a:gd name="connsiteX13" fmla="*/ 0 w 3311631"/>
              <a:gd name="connsiteY13" fmla="*/ 361528 h 723057"/>
              <a:gd name="connsiteX14" fmla="*/ 0 w 3311631"/>
              <a:gd name="connsiteY14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1631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89615" y="22822"/>
                  <a:pt x="792176" y="-25808"/>
                  <a:pt x="956901" y="0"/>
                </a:cubicBezTo>
                <a:cubicBezTo>
                  <a:pt x="1121626" y="25808"/>
                  <a:pt x="1352692" y="5585"/>
                  <a:pt x="1578159" y="0"/>
                </a:cubicBezTo>
                <a:cubicBezTo>
                  <a:pt x="1803626" y="-5585"/>
                  <a:pt x="2055100" y="-23480"/>
                  <a:pt x="2199417" y="0"/>
                </a:cubicBezTo>
                <a:cubicBezTo>
                  <a:pt x="2343734" y="23480"/>
                  <a:pt x="2714238" y="18384"/>
                  <a:pt x="2950103" y="0"/>
                </a:cubicBezTo>
                <a:cubicBezTo>
                  <a:pt x="3125168" y="8609"/>
                  <a:pt x="3315355" y="127272"/>
                  <a:pt x="3311632" y="361529"/>
                </a:cubicBezTo>
                <a:lnTo>
                  <a:pt x="3311631" y="361529"/>
                </a:lnTo>
                <a:cubicBezTo>
                  <a:pt x="3292951" y="552437"/>
                  <a:pt x="3157030" y="706992"/>
                  <a:pt x="2950102" y="723058"/>
                </a:cubicBezTo>
                <a:cubicBezTo>
                  <a:pt x="2657190" y="748867"/>
                  <a:pt x="2572644" y="695342"/>
                  <a:pt x="2354730" y="723058"/>
                </a:cubicBezTo>
                <a:cubicBezTo>
                  <a:pt x="2136816" y="750774"/>
                  <a:pt x="2026310" y="728866"/>
                  <a:pt x="1707587" y="723058"/>
                </a:cubicBezTo>
                <a:cubicBezTo>
                  <a:pt x="1388864" y="717250"/>
                  <a:pt x="1272220" y="747861"/>
                  <a:pt x="1008672" y="723057"/>
                </a:cubicBezTo>
                <a:cubicBezTo>
                  <a:pt x="745123" y="698253"/>
                  <a:pt x="618200" y="745103"/>
                  <a:pt x="361529" y="723057"/>
                </a:cubicBezTo>
                <a:cubicBezTo>
                  <a:pt x="161265" y="715353"/>
                  <a:pt x="17792" y="596612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A21BFAA3-FFEF-4929-814A-A36FB40F1D96}"/>
              </a:ext>
            </a:extLst>
          </p:cNvPr>
          <p:cNvSpPr/>
          <p:nvPr/>
        </p:nvSpPr>
        <p:spPr>
          <a:xfrm rot="10800000">
            <a:off x="9086583" y="3067471"/>
            <a:ext cx="1791014" cy="723057"/>
          </a:xfrm>
          <a:custGeom>
            <a:avLst/>
            <a:gdLst>
              <a:gd name="connsiteX0" fmla="*/ 0 w 1791014"/>
              <a:gd name="connsiteY0" fmla="*/ 361529 h 723057"/>
              <a:gd name="connsiteX1" fmla="*/ 361529 w 1791014"/>
              <a:gd name="connsiteY1" fmla="*/ 0 h 723057"/>
              <a:gd name="connsiteX2" fmla="*/ 874148 w 1791014"/>
              <a:gd name="connsiteY2" fmla="*/ 0 h 723057"/>
              <a:gd name="connsiteX3" fmla="*/ 1429486 w 1791014"/>
              <a:gd name="connsiteY3" fmla="*/ 0 h 723057"/>
              <a:gd name="connsiteX4" fmla="*/ 1791015 w 1791014"/>
              <a:gd name="connsiteY4" fmla="*/ 361529 h 723057"/>
              <a:gd name="connsiteX5" fmla="*/ 1791014 w 1791014"/>
              <a:gd name="connsiteY5" fmla="*/ 361529 h 723057"/>
              <a:gd name="connsiteX6" fmla="*/ 1429485 w 1791014"/>
              <a:gd name="connsiteY6" fmla="*/ 723058 h 723057"/>
              <a:gd name="connsiteX7" fmla="*/ 874148 w 1791014"/>
              <a:gd name="connsiteY7" fmla="*/ 723057 h 723057"/>
              <a:gd name="connsiteX8" fmla="*/ 361529 w 1791014"/>
              <a:gd name="connsiteY8" fmla="*/ 723057 h 723057"/>
              <a:gd name="connsiteX9" fmla="*/ 0 w 1791014"/>
              <a:gd name="connsiteY9" fmla="*/ 361528 h 723057"/>
              <a:gd name="connsiteX10" fmla="*/ 0 w 1791014"/>
              <a:gd name="connsiteY10" fmla="*/ 361529 h 7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1014" h="723057" extrusionOk="0">
                <a:moveTo>
                  <a:pt x="0" y="361529"/>
                </a:moveTo>
                <a:cubicBezTo>
                  <a:pt x="-8101" y="149538"/>
                  <a:pt x="132027" y="35885"/>
                  <a:pt x="361529" y="0"/>
                </a:cubicBezTo>
                <a:cubicBezTo>
                  <a:pt x="536133" y="6285"/>
                  <a:pt x="739827" y="21985"/>
                  <a:pt x="874148" y="0"/>
                </a:cubicBezTo>
                <a:cubicBezTo>
                  <a:pt x="1008469" y="-21985"/>
                  <a:pt x="1282205" y="-13691"/>
                  <a:pt x="1429486" y="0"/>
                </a:cubicBezTo>
                <a:cubicBezTo>
                  <a:pt x="1637284" y="-4603"/>
                  <a:pt x="1801179" y="163108"/>
                  <a:pt x="1791015" y="361529"/>
                </a:cubicBezTo>
                <a:lnTo>
                  <a:pt x="1791014" y="361529"/>
                </a:lnTo>
                <a:cubicBezTo>
                  <a:pt x="1768526" y="585115"/>
                  <a:pt x="1604550" y="731667"/>
                  <a:pt x="1429485" y="723058"/>
                </a:cubicBezTo>
                <a:cubicBezTo>
                  <a:pt x="1286794" y="745898"/>
                  <a:pt x="1144256" y="713826"/>
                  <a:pt x="874148" y="723057"/>
                </a:cubicBezTo>
                <a:cubicBezTo>
                  <a:pt x="604040" y="732289"/>
                  <a:pt x="551782" y="725636"/>
                  <a:pt x="361529" y="723057"/>
                </a:cubicBezTo>
                <a:cubicBezTo>
                  <a:pt x="184202" y="719864"/>
                  <a:pt x="23170" y="538944"/>
                  <a:pt x="0" y="361528"/>
                </a:cubicBezTo>
                <a:lnTo>
                  <a:pt x="0" y="361529"/>
                </a:ln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D538AA99-1850-42B8-8116-DA6866AF84DA}"/>
              </a:ext>
            </a:extLst>
          </p:cNvPr>
          <p:cNvSpPr/>
          <p:nvPr/>
        </p:nvSpPr>
        <p:spPr>
          <a:xfrm rot="690628">
            <a:off x="6110284" y="2998328"/>
            <a:ext cx="801016" cy="861340"/>
          </a:xfrm>
          <a:custGeom>
            <a:avLst/>
            <a:gdLst>
              <a:gd name="connsiteX0" fmla="*/ 0 w 801016"/>
              <a:gd name="connsiteY0" fmla="*/ 430670 h 861340"/>
              <a:gd name="connsiteX1" fmla="*/ 400508 w 801016"/>
              <a:gd name="connsiteY1" fmla="*/ 0 h 861340"/>
              <a:gd name="connsiteX2" fmla="*/ 801016 w 801016"/>
              <a:gd name="connsiteY2" fmla="*/ 430670 h 861340"/>
              <a:gd name="connsiteX3" fmla="*/ 400508 w 801016"/>
              <a:gd name="connsiteY3" fmla="*/ 861340 h 861340"/>
              <a:gd name="connsiteX4" fmla="*/ 0 w 801016"/>
              <a:gd name="connsiteY4" fmla="*/ 430670 h 8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016" h="861340" extrusionOk="0">
                <a:moveTo>
                  <a:pt x="0" y="430670"/>
                </a:moveTo>
                <a:cubicBezTo>
                  <a:pt x="-12510" y="173787"/>
                  <a:pt x="170482" y="10623"/>
                  <a:pt x="400508" y="0"/>
                </a:cubicBezTo>
                <a:cubicBezTo>
                  <a:pt x="631940" y="5271"/>
                  <a:pt x="804414" y="203122"/>
                  <a:pt x="801016" y="430670"/>
                </a:cubicBezTo>
                <a:cubicBezTo>
                  <a:pt x="806918" y="676912"/>
                  <a:pt x="618991" y="855147"/>
                  <a:pt x="400508" y="861340"/>
                </a:cubicBezTo>
                <a:cubicBezTo>
                  <a:pt x="216175" y="840472"/>
                  <a:pt x="31237" y="672350"/>
                  <a:pt x="0" y="430670"/>
                </a:cubicBezTo>
                <a:close/>
              </a:path>
            </a:pathLst>
          </a:custGeom>
          <a:noFill/>
          <a:ln w="44450" cap="rnd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51922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44"/>
              </a:solidFill>
            </a:endParaRPr>
          </a:p>
        </p:txBody>
      </p:sp>
      <p:pic>
        <p:nvPicPr>
          <p:cNvPr id="138" name="Picture 137" descr="Text, logo&#10;&#10;Description automatically generated">
            <a:extLst>
              <a:ext uri="{FF2B5EF4-FFF2-40B4-BE49-F238E27FC236}">
                <a16:creationId xmlns:a16="http://schemas.microsoft.com/office/drawing/2014/main" id="{68CB4A9E-A89C-6742-8363-B9328755F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7" y="370702"/>
            <a:ext cx="4152900" cy="5409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5323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75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75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75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75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25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5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25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5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75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25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2500"/>
                            </p:stCondLst>
                            <p:childTnLst>
                              <p:par>
                                <p:cTn id="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250"/>
                            </p:stCondLst>
                            <p:childTnLst>
                              <p:par>
                                <p:cTn id="10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8250"/>
                            </p:stCondLst>
                            <p:childTnLst>
                              <p:par>
                                <p:cTn id="10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25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0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4250"/>
                            </p:stCondLst>
                            <p:childTnLst>
                              <p:par>
                                <p:cTn id="1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750"/>
                            </p:stCondLst>
                            <p:childTnLst>
                              <p:par>
                                <p:cTn id="12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1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8750"/>
                            </p:stCondLst>
                            <p:childTnLst>
                              <p:par>
                                <p:cTn id="13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3250"/>
                            </p:stCondLst>
                            <p:childTnLst>
                              <p:par>
                                <p:cTn id="1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4750"/>
                            </p:stCondLst>
                            <p:childTnLst>
                              <p:par>
                                <p:cTn id="15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6000"/>
                            </p:stCondLst>
                            <p:childTnLst>
                              <p:par>
                                <p:cTn id="1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750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8750"/>
                            </p:stCondLst>
                            <p:childTnLst>
                              <p:par>
                                <p:cTn id="1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1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6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1750"/>
                            </p:stCondLst>
                            <p:childTnLst>
                              <p:par>
                                <p:cTn id="1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375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5000"/>
                            </p:stCondLst>
                            <p:childTnLst>
                              <p:par>
                                <p:cTn id="1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6500"/>
                            </p:stCondLst>
                            <p:childTnLst>
                              <p:par>
                                <p:cTn id="18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7750"/>
                            </p:stCondLst>
                            <p:childTnLst>
                              <p:par>
                                <p:cTn id="1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1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9250"/>
                            </p:stCondLst>
                            <p:childTnLst>
                              <p:par>
                                <p:cTn id="19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0500"/>
                            </p:stCondLst>
                            <p:childTnLst>
                              <p:par>
                                <p:cTn id="1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" dur="1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2250"/>
                            </p:stCondLst>
                            <p:childTnLst>
                              <p:par>
                                <p:cTn id="20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3500"/>
                            </p:stCondLst>
                            <p:childTnLst>
                              <p:par>
                                <p:cTn id="2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75500"/>
                            </p:stCondLst>
                            <p:childTnLst>
                              <p:par>
                                <p:cTn id="20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76750"/>
                            </p:stCondLst>
                            <p:childTnLst>
                              <p:par>
                                <p:cTn id="2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5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8250"/>
                            </p:stCondLst>
                            <p:childTnLst>
                              <p:par>
                                <p:cTn id="2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9500"/>
                            </p:stCondLst>
                            <p:childTnLst>
                              <p:par>
                                <p:cTn id="2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3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81000"/>
                            </p:stCondLst>
                            <p:childTnLst>
                              <p:par>
                                <p:cTn id="22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82250"/>
                            </p:stCondLst>
                            <p:childTnLst>
                              <p:par>
                                <p:cTn id="2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1" dur="1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3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85250"/>
                            </p:stCondLst>
                            <p:childTnLst>
                              <p:par>
                                <p:cTn id="2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87250"/>
                            </p:stCondLst>
                            <p:childTnLst>
                              <p:par>
                                <p:cTn id="24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8500"/>
                            </p:stCondLst>
                            <p:childTnLst>
                              <p:par>
                                <p:cTn id="2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7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90000"/>
                            </p:stCondLst>
                            <p:childTnLst>
                              <p:par>
                                <p:cTn id="24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91250"/>
                            </p:stCondLst>
                            <p:childTnLst>
                              <p:par>
                                <p:cTn id="2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5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92750"/>
                            </p:stCondLst>
                            <p:childTnLst>
                              <p:par>
                                <p:cTn id="25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94000"/>
                            </p:stCondLst>
                            <p:childTnLst>
                              <p:par>
                                <p:cTn id="2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3" dur="1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5750"/>
                            </p:stCondLst>
                            <p:childTnLst>
                              <p:par>
                                <p:cTn id="26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99000"/>
                            </p:stCondLst>
                            <p:childTnLst>
                              <p:par>
                                <p:cTn id="27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250"/>
                            </p:stCondLst>
                            <p:childTnLst>
                              <p:par>
                                <p:cTn id="2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9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01750"/>
                            </p:stCondLst>
                            <p:childTnLst>
                              <p:par>
                                <p:cTn id="28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03000"/>
                            </p:stCondLst>
                            <p:childTnLst>
                              <p:par>
                                <p:cTn id="2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7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4500"/>
                            </p:stCondLst>
                            <p:childTnLst>
                              <p:par>
                                <p:cTn id="28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05750"/>
                            </p:stCondLst>
                            <p:childTnLst>
                              <p:par>
                                <p:cTn id="2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5" dur="1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7500"/>
                            </p:stCondLst>
                            <p:childTnLst>
                              <p:par>
                                <p:cTn id="29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08750"/>
                            </p:stCondLst>
                            <p:childTnLst>
                              <p:par>
                                <p:cTn id="30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10750"/>
                            </p:stCondLst>
                            <p:childTnLst>
                              <p:par>
                                <p:cTn id="30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0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1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1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14750"/>
                            </p:stCondLst>
                            <p:childTnLst>
                              <p:par>
                                <p:cTn id="3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9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16250"/>
                            </p:stCondLst>
                            <p:childTnLst>
                              <p:par>
                                <p:cTn id="32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7" dur="1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19250"/>
                            </p:stCondLst>
                            <p:childTnLst>
                              <p:par>
                                <p:cTn id="32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3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23750"/>
                            </p:stCondLst>
                            <p:childTnLst>
                              <p:par>
                                <p:cTn id="3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3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25250"/>
                            </p:stCondLst>
                            <p:childTnLst>
                              <p:par>
                                <p:cTn id="34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1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5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29250"/>
                            </p:stCondLst>
                            <p:childTnLst>
                              <p:par>
                                <p:cTn id="3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9" dur="1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6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32250"/>
                            </p:stCondLst>
                            <p:childTnLst>
                              <p:par>
                                <p:cTn id="3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34250"/>
                            </p:stCondLst>
                            <p:childTnLst>
                              <p:par>
                                <p:cTn id="36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35500"/>
                            </p:stCondLst>
                            <p:childTnLst>
                              <p:par>
                                <p:cTn id="3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5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37000"/>
                            </p:stCondLst>
                            <p:childTnLst>
                              <p:par>
                                <p:cTn id="37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38250"/>
                            </p:stCondLst>
                            <p:childTnLst>
                              <p:par>
                                <p:cTn id="3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3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39750"/>
                            </p:stCondLst>
                            <p:childTnLst>
                              <p:par>
                                <p:cTn id="38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41000"/>
                            </p:stCondLst>
                            <p:childTnLst>
                              <p:par>
                                <p:cTn id="3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1" dur="1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42750"/>
                            </p:stCondLst>
                            <p:childTnLst>
                              <p:par>
                                <p:cTn id="39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3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0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47250"/>
                            </p:stCondLst>
                            <p:childTnLst>
                              <p:par>
                                <p:cTn id="4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7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48750"/>
                            </p:stCondLst>
                            <p:childTnLst>
                              <p:par>
                                <p:cTn id="40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5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52750"/>
                            </p:stCondLst>
                            <p:childTnLst>
                              <p:par>
                                <p:cTn id="4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2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55750"/>
                            </p:stCondLst>
                            <p:childTnLst>
                              <p:par>
                                <p:cTn id="4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57750"/>
                            </p:stCondLst>
                            <p:childTnLst>
                              <p:par>
                                <p:cTn id="43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9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4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61750"/>
                            </p:stCondLst>
                            <p:childTnLst>
                              <p:par>
                                <p:cTn id="4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7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63250"/>
                            </p:stCondLst>
                            <p:childTnLst>
                              <p:par>
                                <p:cTn id="44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64500"/>
                            </p:stCondLst>
                            <p:childTnLst>
                              <p:par>
                                <p:cTn id="4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66250"/>
                            </p:stCondLst>
                            <p:childTnLst>
                              <p:par>
                                <p:cTn id="45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67500"/>
                            </p:stCondLst>
                            <p:childTnLst>
                              <p:par>
                                <p:cTn id="4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69500"/>
                            </p:stCondLst>
                            <p:childTnLst>
                              <p:par>
                                <p:cTn id="46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70750"/>
                            </p:stCondLst>
                            <p:childTnLst>
                              <p:par>
                                <p:cTn id="4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1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72250"/>
                            </p:stCondLst>
                            <p:childTnLst>
                              <p:par>
                                <p:cTn id="47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73500"/>
                            </p:stCondLst>
                            <p:childTnLst>
                              <p:par>
                                <p:cTn id="4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9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75000"/>
                            </p:stCondLst>
                            <p:childTnLst>
                              <p:par>
                                <p:cTn id="48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76250"/>
                            </p:stCondLst>
                            <p:childTnLst>
                              <p:par>
                                <p:cTn id="4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7" dur="1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48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79250"/>
                            </p:stCondLst>
                            <p:childTnLst>
                              <p:par>
                                <p:cTn id="4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81250"/>
                            </p:stCondLst>
                            <p:childTnLst>
                              <p:par>
                                <p:cTn id="49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0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3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0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6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85250"/>
                            </p:stCondLst>
                            <p:childTnLst>
                              <p:par>
                                <p:cTn id="50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1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86750"/>
                            </p:stCondLst>
                            <p:childTnLst>
                              <p:par>
                                <p:cTn id="51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4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9" dur="1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89750"/>
                            </p:stCondLst>
                            <p:childTnLst>
                              <p:par>
                                <p:cTn id="52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91000"/>
                            </p:stCondLst>
                            <p:childTnLst>
                              <p:par>
                                <p:cTn id="5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93000"/>
                            </p:stCondLst>
                            <p:childTnLst>
                              <p:par>
                                <p:cTn id="52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94250"/>
                            </p:stCondLst>
                            <p:childTnLst>
                              <p:par>
                                <p:cTn id="5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5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95750"/>
                            </p:stCondLst>
                            <p:childTnLst>
                              <p:par>
                                <p:cTn id="53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97000"/>
                            </p:stCondLst>
                            <p:childTnLst>
                              <p:par>
                                <p:cTn id="5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3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98500"/>
                            </p:stCondLst>
                            <p:childTnLst>
                              <p:par>
                                <p:cTn id="54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99750"/>
                            </p:stCondLst>
                            <p:childTnLst>
                              <p:par>
                                <p:cTn id="5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1" dur="1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201500"/>
                            </p:stCondLst>
                            <p:childTnLst>
                              <p:par>
                                <p:cTn id="55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4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202750"/>
                            </p:stCondLst>
                            <p:childTnLst>
                              <p:par>
                                <p:cTn id="5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204750"/>
                            </p:stCondLst>
                            <p:childTnLst>
                              <p:par>
                                <p:cTn id="56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2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206000"/>
                            </p:stCondLst>
                            <p:childTnLst>
                              <p:par>
                                <p:cTn id="5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7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207500"/>
                            </p:stCondLst>
                            <p:childTnLst>
                              <p:par>
                                <p:cTn id="56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208750"/>
                            </p:stCondLst>
                            <p:childTnLst>
                              <p:par>
                                <p:cTn id="5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5" dur="1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210250"/>
                            </p:stCondLst>
                            <p:childTnLst>
                              <p:par>
                                <p:cTn id="57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211500"/>
                            </p:stCondLst>
                            <p:childTnLst>
                              <p:par>
                                <p:cTn id="5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3" dur="1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213250"/>
                            </p:stCondLst>
                            <p:childTnLst>
                              <p:par>
                                <p:cTn id="58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6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214500"/>
                            </p:stCondLst>
                            <p:childTnLst>
                              <p:par>
                                <p:cTn id="5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216500"/>
                            </p:stCondLst>
                            <p:childTnLst>
                              <p:par>
                                <p:cTn id="59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217750"/>
                            </p:stCondLst>
                            <p:childTnLst>
                              <p:par>
                                <p:cTn id="5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9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219250"/>
                            </p:stCondLst>
                            <p:childTnLst>
                              <p:par>
                                <p:cTn id="60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2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7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0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0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223250"/>
                            </p:stCondLst>
                            <p:childTnLst>
                              <p:par>
                                <p:cTn id="6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5" dur="1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225000"/>
                            </p:stCondLst>
                            <p:childTnLst>
                              <p:par>
                                <p:cTn id="6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26250"/>
                            </p:stCondLst>
                            <p:childTnLst>
                              <p:par>
                                <p:cTn id="6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228250"/>
                            </p:stCondLst>
                            <p:childTnLst>
                              <p:par>
                                <p:cTn id="62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6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29500"/>
                            </p:stCondLst>
                            <p:childTnLst>
                              <p:par>
                                <p:cTn id="6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1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31000"/>
                            </p:stCondLst>
                            <p:childTnLst>
                              <p:par>
                                <p:cTn id="63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4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232250"/>
                            </p:stCondLst>
                            <p:childTnLst>
                              <p:par>
                                <p:cTn id="6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9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33750"/>
                            </p:stCondLst>
                            <p:childTnLst>
                              <p:par>
                                <p:cTn id="64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35000"/>
                            </p:stCondLst>
                            <p:childTnLst>
                              <p:par>
                                <p:cTn id="6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7" dur="1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236750"/>
                            </p:stCondLst>
                            <p:childTnLst>
                              <p:par>
                                <p:cTn id="64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0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38000"/>
                            </p:stCondLst>
                            <p:childTnLst>
                              <p:par>
                                <p:cTn id="6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40000"/>
                            </p:stCondLst>
                            <p:childTnLst>
                              <p:par>
                                <p:cTn id="65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8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241250"/>
                            </p:stCondLst>
                            <p:childTnLst>
                              <p:par>
                                <p:cTn id="6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3"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42750"/>
                            </p:stCondLst>
                            <p:childTnLst>
                              <p:par>
                                <p:cTn id="66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44000"/>
                            </p:stCondLst>
                            <p:childTnLst>
                              <p:par>
                                <p:cTn id="6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1" dur="1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245500"/>
                            </p:stCondLst>
                            <p:childTnLst>
                              <p:par>
                                <p:cTn id="67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4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46750"/>
                            </p:stCondLst>
                            <p:childTnLst>
                              <p:par>
                                <p:cTn id="6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9" dur="1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48500"/>
                            </p:stCondLst>
                            <p:childTnLst>
                              <p:par>
                                <p:cTn id="68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249750"/>
                            </p:stCondLst>
                            <p:childTnLst>
                              <p:par>
                                <p:cTn id="6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51750"/>
                            </p:stCondLst>
                            <p:childTnLst>
                              <p:par>
                                <p:cTn id="68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0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53000"/>
                            </p:stCondLst>
                            <p:childTnLst>
                              <p:par>
                                <p:cTn id="6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5" dur="1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254500"/>
                            </p:stCondLst>
                            <p:childTnLst>
                              <p:par>
                                <p:cTn id="69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8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55750"/>
                            </p:stCondLst>
                            <p:childTnLst>
                              <p:par>
                                <p:cTn id="70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3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57250"/>
                            </p:stCondLst>
                            <p:childTnLst>
                              <p:par>
                                <p:cTn id="70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6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258500"/>
                            </p:stCondLst>
                            <p:childTnLst>
                              <p:par>
                                <p:cTn id="70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1" dur="1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60250"/>
                            </p:stCondLst>
                            <p:childTnLst>
                              <p:par>
                                <p:cTn id="71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61500"/>
                            </p:stCondLst>
                            <p:childTnLst>
                              <p:par>
                                <p:cTn id="7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263500"/>
                            </p:stCondLst>
                            <p:childTnLst>
                              <p:par>
                                <p:cTn id="72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2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64750"/>
                            </p:stCondLst>
                            <p:childTnLst>
                              <p:par>
                                <p:cTn id="7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7" dur="1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66250"/>
                            </p:stCondLst>
                            <p:childTnLst>
                              <p:par>
                                <p:cTn id="72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267500"/>
                            </p:stCondLst>
                            <p:childTnLst>
                              <p:par>
                                <p:cTn id="7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5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69000"/>
                            </p:stCondLst>
                            <p:childTnLst>
                              <p:par>
                                <p:cTn id="73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8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70250"/>
                            </p:stCondLst>
                            <p:childTnLst>
                              <p:par>
                                <p:cTn id="7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3" dur="1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272000"/>
                            </p:stCondLst>
                            <p:childTnLst>
                              <p:par>
                                <p:cTn id="74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6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73250"/>
                            </p:stCondLst>
                            <p:childTnLst>
                              <p:par>
                                <p:cTn id="7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75250"/>
                            </p:stCondLst>
                            <p:childTnLst>
                              <p:par>
                                <p:cTn id="75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4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276500"/>
                            </p:stCondLst>
                            <p:childTnLst>
                              <p:par>
                                <p:cTn id="7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9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78000"/>
                            </p:stCondLst>
                            <p:childTnLst>
                              <p:par>
                                <p:cTn id="76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2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79250"/>
                            </p:stCondLst>
                            <p:childTnLst>
                              <p:par>
                                <p:cTn id="7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7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>
                            <p:stCondLst>
                              <p:cond delay="280750"/>
                            </p:stCondLst>
                            <p:childTnLst>
                              <p:par>
                                <p:cTn id="76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0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2EA8E7EF-ED5D-4786-A70D-747267403773}"/>
              </a:ext>
            </a:extLst>
          </p:cNvPr>
          <p:cNvSpPr/>
          <p:nvPr/>
        </p:nvSpPr>
        <p:spPr>
          <a:xfrm>
            <a:off x="0" y="658730"/>
            <a:ext cx="5165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noProof="1">
                <a:noFill/>
                <a:latin typeface="+mj-lt"/>
                <a:ea typeface="Times New Roman" charset="0"/>
                <a:cs typeface="Times New Roman" charset="0"/>
              </a:rPr>
              <a:t>Fees Combined with Lost Opportunity Costs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003CC575-FC2C-477C-BE5A-D398F5121973}"/>
              </a:ext>
            </a:extLst>
          </p:cNvPr>
          <p:cNvSpPr/>
          <p:nvPr/>
        </p:nvSpPr>
        <p:spPr>
          <a:xfrm>
            <a:off x="3961092" y="5266911"/>
            <a:ext cx="1344709" cy="361289"/>
          </a:xfrm>
          <a:custGeom>
            <a:avLst/>
            <a:gdLst>
              <a:gd name="connsiteX0" fmla="*/ 1344709 w 1344709"/>
              <a:gd name="connsiteY0" fmla="*/ 0 h 361289"/>
              <a:gd name="connsiteX1" fmla="*/ 1344709 w 1344709"/>
              <a:gd name="connsiteY1" fmla="*/ 361289 h 361289"/>
              <a:gd name="connsiteX2" fmla="*/ 0 w 1344709"/>
              <a:gd name="connsiteY2" fmla="*/ 361289 h 36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4709" h="361289">
                <a:moveTo>
                  <a:pt x="1344709" y="0"/>
                </a:moveTo>
                <a:lnTo>
                  <a:pt x="1344709" y="361289"/>
                </a:lnTo>
                <a:lnTo>
                  <a:pt x="0" y="361289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spc="300" dirty="0"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666C97FA-81EB-4A92-8983-BB2F44E95F61}"/>
              </a:ext>
            </a:extLst>
          </p:cNvPr>
          <p:cNvSpPr>
            <a:spLocks/>
          </p:cNvSpPr>
          <p:nvPr/>
        </p:nvSpPr>
        <p:spPr bwMode="auto">
          <a:xfrm>
            <a:off x="9465450" y="1156638"/>
            <a:ext cx="1392218" cy="4471563"/>
          </a:xfrm>
          <a:custGeom>
            <a:avLst/>
            <a:gdLst>
              <a:gd name="connsiteX0" fmla="*/ 1392218 w 1392218"/>
              <a:gd name="connsiteY0" fmla="*/ 0 h 4471563"/>
              <a:gd name="connsiteX1" fmla="*/ 1392218 w 1392218"/>
              <a:gd name="connsiteY1" fmla="*/ 4471563 h 4471563"/>
              <a:gd name="connsiteX2" fmla="*/ 14564 w 1392218"/>
              <a:gd name="connsiteY2" fmla="*/ 4471563 h 4471563"/>
              <a:gd name="connsiteX3" fmla="*/ 0 w 1392218"/>
              <a:gd name="connsiteY3" fmla="*/ 4471563 h 4471563"/>
              <a:gd name="connsiteX4" fmla="*/ 0 w 1392218"/>
              <a:gd name="connsiteY4" fmla="*/ 1613837 h 4471563"/>
              <a:gd name="connsiteX5" fmla="*/ 14564 w 1392218"/>
              <a:gd name="connsiteY5" fmla="*/ 1601729 h 44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2218" h="4471563">
                <a:moveTo>
                  <a:pt x="1392218" y="0"/>
                </a:moveTo>
                <a:lnTo>
                  <a:pt x="1392218" y="4471563"/>
                </a:lnTo>
                <a:lnTo>
                  <a:pt x="14564" y="4471563"/>
                </a:lnTo>
                <a:lnTo>
                  <a:pt x="0" y="4471563"/>
                </a:lnTo>
                <a:lnTo>
                  <a:pt x="0" y="1613837"/>
                </a:lnTo>
                <a:lnTo>
                  <a:pt x="14564" y="1601729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spc="300" dirty="0"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10EDF2C1-9102-4483-9C37-EFEE34E1BD70}"/>
              </a:ext>
            </a:extLst>
          </p:cNvPr>
          <p:cNvSpPr/>
          <p:nvPr/>
        </p:nvSpPr>
        <p:spPr>
          <a:xfrm>
            <a:off x="8073269" y="2770443"/>
            <a:ext cx="1392217" cy="2857756"/>
          </a:xfrm>
          <a:custGeom>
            <a:avLst/>
            <a:gdLst>
              <a:gd name="connsiteX0" fmla="*/ 1392217 w 1392217"/>
              <a:gd name="connsiteY0" fmla="*/ 0 h 2857756"/>
              <a:gd name="connsiteX1" fmla="*/ 1392217 w 1392217"/>
              <a:gd name="connsiteY1" fmla="*/ 2857756 h 2857756"/>
              <a:gd name="connsiteX2" fmla="*/ 29092 w 1392217"/>
              <a:gd name="connsiteY2" fmla="*/ 2857756 h 2857756"/>
              <a:gd name="connsiteX3" fmla="*/ 0 w 1392217"/>
              <a:gd name="connsiteY3" fmla="*/ 2857756 h 2857756"/>
              <a:gd name="connsiteX4" fmla="*/ 0 w 1392217"/>
              <a:gd name="connsiteY4" fmla="*/ 1150200 h 2857756"/>
              <a:gd name="connsiteX5" fmla="*/ 29092 w 1392217"/>
              <a:gd name="connsiteY5" fmla="*/ 1133200 h 28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2217" h="2857756">
                <a:moveTo>
                  <a:pt x="1392217" y="0"/>
                </a:moveTo>
                <a:lnTo>
                  <a:pt x="1392217" y="2857756"/>
                </a:lnTo>
                <a:lnTo>
                  <a:pt x="29092" y="2857756"/>
                </a:lnTo>
                <a:lnTo>
                  <a:pt x="0" y="2857756"/>
                </a:lnTo>
                <a:lnTo>
                  <a:pt x="0" y="1150200"/>
                </a:lnTo>
                <a:lnTo>
                  <a:pt x="29092" y="113320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spc="300"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800F95A9-C60A-45A4-9917-9A94712D55A2}"/>
              </a:ext>
            </a:extLst>
          </p:cNvPr>
          <p:cNvSpPr>
            <a:spLocks/>
          </p:cNvSpPr>
          <p:nvPr/>
        </p:nvSpPr>
        <p:spPr bwMode="auto">
          <a:xfrm>
            <a:off x="6691623" y="3914467"/>
            <a:ext cx="1392217" cy="1713733"/>
          </a:xfrm>
          <a:custGeom>
            <a:avLst/>
            <a:gdLst>
              <a:gd name="connsiteX0" fmla="*/ 1392217 w 1392217"/>
              <a:gd name="connsiteY0" fmla="*/ 0 h 1713733"/>
              <a:gd name="connsiteX1" fmla="*/ 1392217 w 1392217"/>
              <a:gd name="connsiteY1" fmla="*/ 1713733 h 1713733"/>
              <a:gd name="connsiteX2" fmla="*/ 33084 w 1392217"/>
              <a:gd name="connsiteY2" fmla="*/ 1713733 h 1713733"/>
              <a:gd name="connsiteX3" fmla="*/ 0 w 1392217"/>
              <a:gd name="connsiteY3" fmla="*/ 1713733 h 1713733"/>
              <a:gd name="connsiteX4" fmla="*/ 0 w 1392217"/>
              <a:gd name="connsiteY4" fmla="*/ 807306 h 1713733"/>
              <a:gd name="connsiteX5" fmla="*/ 33084 w 1392217"/>
              <a:gd name="connsiteY5" fmla="*/ 794191 h 171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2217" h="1713733">
                <a:moveTo>
                  <a:pt x="1392217" y="0"/>
                </a:moveTo>
                <a:lnTo>
                  <a:pt x="1392217" y="1713733"/>
                </a:lnTo>
                <a:lnTo>
                  <a:pt x="33084" y="1713733"/>
                </a:lnTo>
                <a:lnTo>
                  <a:pt x="0" y="1713733"/>
                </a:lnTo>
                <a:lnTo>
                  <a:pt x="0" y="807306"/>
                </a:lnTo>
                <a:lnTo>
                  <a:pt x="33084" y="79419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spc="300" dirty="0"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6F05AEC1-E537-4FF1-AE3B-E25068F16965}"/>
              </a:ext>
            </a:extLst>
          </p:cNvPr>
          <p:cNvSpPr>
            <a:spLocks/>
          </p:cNvSpPr>
          <p:nvPr/>
        </p:nvSpPr>
        <p:spPr bwMode="auto">
          <a:xfrm>
            <a:off x="5299442" y="4721758"/>
            <a:ext cx="1392217" cy="906441"/>
          </a:xfrm>
          <a:custGeom>
            <a:avLst/>
            <a:gdLst>
              <a:gd name="connsiteX0" fmla="*/ 1392217 w 1392217"/>
              <a:gd name="connsiteY0" fmla="*/ 0 h 906441"/>
              <a:gd name="connsiteX1" fmla="*/ 1392217 w 1392217"/>
              <a:gd name="connsiteY1" fmla="*/ 906441 h 906441"/>
              <a:gd name="connsiteX2" fmla="*/ 39303 w 1392217"/>
              <a:gd name="connsiteY2" fmla="*/ 906441 h 906441"/>
              <a:gd name="connsiteX3" fmla="*/ 0 w 1392217"/>
              <a:gd name="connsiteY3" fmla="*/ 906441 h 906441"/>
              <a:gd name="connsiteX4" fmla="*/ 0 w 1392217"/>
              <a:gd name="connsiteY4" fmla="*/ 546860 h 906441"/>
              <a:gd name="connsiteX5" fmla="*/ 39303 w 1392217"/>
              <a:gd name="connsiteY5" fmla="*/ 536301 h 90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2217" h="906441">
                <a:moveTo>
                  <a:pt x="1392217" y="0"/>
                </a:moveTo>
                <a:lnTo>
                  <a:pt x="1392217" y="906441"/>
                </a:lnTo>
                <a:lnTo>
                  <a:pt x="39303" y="906441"/>
                </a:lnTo>
                <a:lnTo>
                  <a:pt x="0" y="906441"/>
                </a:lnTo>
                <a:lnTo>
                  <a:pt x="0" y="546860"/>
                </a:lnTo>
                <a:lnTo>
                  <a:pt x="39303" y="53630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spc="300" dirty="0"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EF0BB5-6A90-4B0A-B7DB-9EADB3342CA8}"/>
              </a:ext>
            </a:extLst>
          </p:cNvPr>
          <p:cNvGrpSpPr/>
          <p:nvPr/>
        </p:nvGrpSpPr>
        <p:grpSpPr>
          <a:xfrm>
            <a:off x="10096500" y="455374"/>
            <a:ext cx="1591115" cy="884006"/>
            <a:chOff x="10096500" y="455374"/>
            <a:chExt cx="1591115" cy="884006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D2818DC1-0568-4B8F-9B4C-3AD4FAF5A910}"/>
                </a:ext>
              </a:extLst>
            </p:cNvPr>
            <p:cNvSpPr/>
            <p:nvPr/>
          </p:nvSpPr>
          <p:spPr>
            <a:xfrm>
              <a:off x="10711855" y="1120217"/>
              <a:ext cx="219163" cy="219163"/>
            </a:xfrm>
            <a:prstGeom prst="ellipse">
              <a:avLst/>
            </a:prstGeom>
            <a:solidFill>
              <a:srgbClr val="000044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829A6AA-032D-49B2-8C31-658D138FFC89}"/>
                </a:ext>
              </a:extLst>
            </p:cNvPr>
            <p:cNvCxnSpPr>
              <a:cxnSpLocks/>
            </p:cNvCxnSpPr>
            <p:nvPr/>
          </p:nvCxnSpPr>
          <p:spPr>
            <a:xfrm>
              <a:off x="10821436" y="961256"/>
              <a:ext cx="0" cy="80916"/>
            </a:xfrm>
            <a:prstGeom prst="line">
              <a:avLst/>
            </a:prstGeom>
            <a:ln w="12700" cap="rnd">
              <a:solidFill>
                <a:srgbClr val="009B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">
              <a:extLst>
                <a:ext uri="{FF2B5EF4-FFF2-40B4-BE49-F238E27FC236}">
                  <a16:creationId xmlns:a16="http://schemas.microsoft.com/office/drawing/2014/main" id="{1F245624-AFE5-4438-8BA4-DF4FA375830C}"/>
                </a:ext>
              </a:extLst>
            </p:cNvPr>
            <p:cNvSpPr txBox="1"/>
            <p:nvPr/>
          </p:nvSpPr>
          <p:spPr>
            <a:xfrm>
              <a:off x="10096500" y="455374"/>
              <a:ext cx="1591115" cy="46166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$159,000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F166138-4371-41B9-A06F-2BA7610CEB38}"/>
              </a:ext>
            </a:extLst>
          </p:cNvPr>
          <p:cNvGrpSpPr/>
          <p:nvPr/>
        </p:nvGrpSpPr>
        <p:grpSpPr>
          <a:xfrm>
            <a:off x="8820350" y="2059968"/>
            <a:ext cx="1216600" cy="823278"/>
            <a:chOff x="8820350" y="2059968"/>
            <a:chExt cx="1216600" cy="823278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C692A45-9A3E-4ABF-B9C4-AAD8C637E28B}"/>
                </a:ext>
              </a:extLst>
            </p:cNvPr>
            <p:cNvCxnSpPr>
              <a:cxnSpLocks/>
            </p:cNvCxnSpPr>
            <p:nvPr/>
          </p:nvCxnSpPr>
          <p:spPr>
            <a:xfrm>
              <a:off x="9465450" y="2516630"/>
              <a:ext cx="0" cy="80916"/>
            </a:xfrm>
            <a:prstGeom prst="line">
              <a:avLst/>
            </a:prstGeom>
            <a:ln w="12700" cap="rnd">
              <a:solidFill>
                <a:srgbClr val="009B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E778F3C6-DF90-4320-9FAA-33B211D9B491}"/>
                </a:ext>
              </a:extLst>
            </p:cNvPr>
            <p:cNvSpPr/>
            <p:nvPr/>
          </p:nvSpPr>
          <p:spPr>
            <a:xfrm>
              <a:off x="9355869" y="2664083"/>
              <a:ext cx="219163" cy="219163"/>
            </a:xfrm>
            <a:prstGeom prst="ellipse">
              <a:avLst/>
            </a:prstGeom>
            <a:solidFill>
              <a:srgbClr val="000044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1" name="TextBox 16">
              <a:extLst>
                <a:ext uri="{FF2B5EF4-FFF2-40B4-BE49-F238E27FC236}">
                  <a16:creationId xmlns:a16="http://schemas.microsoft.com/office/drawing/2014/main" id="{C1E36602-F6D6-4D93-9791-8C3134F26A8C}"/>
                </a:ext>
              </a:extLst>
            </p:cNvPr>
            <p:cNvSpPr txBox="1"/>
            <p:nvPr/>
          </p:nvSpPr>
          <p:spPr>
            <a:xfrm>
              <a:off x="8820350" y="2059968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$86,047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1882565-AF1A-458B-856C-EB7E75F36318}"/>
              </a:ext>
            </a:extLst>
          </p:cNvPr>
          <p:cNvGrpSpPr/>
          <p:nvPr/>
        </p:nvGrpSpPr>
        <p:grpSpPr>
          <a:xfrm>
            <a:off x="7459065" y="3257276"/>
            <a:ext cx="1216600" cy="783543"/>
            <a:chOff x="7459065" y="3257276"/>
            <a:chExt cx="1216600" cy="783543"/>
          </a:xfrm>
        </p:grpSpPr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11694DDF-4AE1-4A3F-ACE4-B370AD430964}"/>
                </a:ext>
              </a:extLst>
            </p:cNvPr>
            <p:cNvCxnSpPr>
              <a:cxnSpLocks/>
            </p:cNvCxnSpPr>
            <p:nvPr/>
          </p:nvCxnSpPr>
          <p:spPr>
            <a:xfrm>
              <a:off x="8073269" y="3674202"/>
              <a:ext cx="0" cy="80916"/>
            </a:xfrm>
            <a:prstGeom prst="line">
              <a:avLst/>
            </a:prstGeom>
            <a:ln w="12700" cap="rnd">
              <a:solidFill>
                <a:srgbClr val="009B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331DD5D9-8F6D-44DC-A270-B39418F549FA}"/>
                </a:ext>
              </a:extLst>
            </p:cNvPr>
            <p:cNvSpPr/>
            <p:nvPr/>
          </p:nvSpPr>
          <p:spPr>
            <a:xfrm>
              <a:off x="7963688" y="3821656"/>
              <a:ext cx="219163" cy="219163"/>
            </a:xfrm>
            <a:prstGeom prst="ellipse">
              <a:avLst/>
            </a:prstGeom>
            <a:solidFill>
              <a:srgbClr val="000044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7" name="TextBox 16">
              <a:extLst>
                <a:ext uri="{FF2B5EF4-FFF2-40B4-BE49-F238E27FC236}">
                  <a16:creationId xmlns:a16="http://schemas.microsoft.com/office/drawing/2014/main" id="{DBAD7C5B-1119-4260-87E4-14984D8CDE21}"/>
                </a:ext>
              </a:extLst>
            </p:cNvPr>
            <p:cNvSpPr txBox="1"/>
            <p:nvPr/>
          </p:nvSpPr>
          <p:spPr>
            <a:xfrm>
              <a:off x="7459065" y="3257276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$40,730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FC192D3-6F7A-4130-8370-1E6020197B8F}"/>
              </a:ext>
            </a:extLst>
          </p:cNvPr>
          <p:cNvGrpSpPr/>
          <p:nvPr/>
        </p:nvGrpSpPr>
        <p:grpSpPr>
          <a:xfrm>
            <a:off x="6072788" y="4005793"/>
            <a:ext cx="1216600" cy="789075"/>
            <a:chOff x="6072788" y="4005793"/>
            <a:chExt cx="1216600" cy="789075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7A3F22A-B107-4927-B967-C1FE38F81851}"/>
                </a:ext>
              </a:extLst>
            </p:cNvPr>
            <p:cNvCxnSpPr>
              <a:cxnSpLocks/>
            </p:cNvCxnSpPr>
            <p:nvPr/>
          </p:nvCxnSpPr>
          <p:spPr>
            <a:xfrm>
              <a:off x="6681088" y="4428252"/>
              <a:ext cx="0" cy="80916"/>
            </a:xfrm>
            <a:prstGeom prst="line">
              <a:avLst/>
            </a:prstGeom>
            <a:ln w="12700" cap="rnd">
              <a:solidFill>
                <a:srgbClr val="009B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867E20D-B0F0-4F13-8C58-804B4AE9BC3D}"/>
                </a:ext>
              </a:extLst>
            </p:cNvPr>
            <p:cNvSpPr/>
            <p:nvPr/>
          </p:nvSpPr>
          <p:spPr>
            <a:xfrm>
              <a:off x="6571507" y="4575705"/>
              <a:ext cx="219163" cy="219163"/>
            </a:xfrm>
            <a:prstGeom prst="ellipse">
              <a:avLst/>
            </a:prstGeom>
            <a:solidFill>
              <a:srgbClr val="000044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3" name="TextBox 16">
              <a:extLst>
                <a:ext uri="{FF2B5EF4-FFF2-40B4-BE49-F238E27FC236}">
                  <a16:creationId xmlns:a16="http://schemas.microsoft.com/office/drawing/2014/main" id="{A9CE2B52-7E9B-484D-A1A9-C82BBC39AF9E}"/>
                </a:ext>
              </a:extLst>
            </p:cNvPr>
            <p:cNvSpPr txBox="1"/>
            <p:nvPr/>
          </p:nvSpPr>
          <p:spPr>
            <a:xfrm>
              <a:off x="6072788" y="4005793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$14,990</a:t>
              </a:r>
            </a:p>
          </p:txBody>
        </p: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B9961AD-1A51-4F6B-A454-84DCDA830E28}"/>
              </a:ext>
            </a:extLst>
          </p:cNvPr>
          <p:cNvSpPr/>
          <p:nvPr/>
        </p:nvSpPr>
        <p:spPr>
          <a:xfrm>
            <a:off x="460773" y="639502"/>
            <a:ext cx="8787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noProof="1">
                <a:latin typeface="+mj-lt"/>
                <a:cs typeface="Times New Roman" charset="0"/>
              </a:rPr>
              <a:t>Economists Call This: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A1B6A4-BB98-431D-88AC-20F0D0115337}"/>
              </a:ext>
            </a:extLst>
          </p:cNvPr>
          <p:cNvSpPr/>
          <p:nvPr/>
        </p:nvSpPr>
        <p:spPr>
          <a:xfrm>
            <a:off x="460773" y="1174550"/>
            <a:ext cx="6110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44"/>
                </a:solidFill>
                <a:latin typeface="+mj-lt"/>
                <a:cs typeface="Times New Roman" charset="0"/>
              </a:rPr>
              <a:t>Lost Opportunity Cost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9428EAE-2325-48D0-8A83-624C5B3C015E}"/>
              </a:ext>
            </a:extLst>
          </p:cNvPr>
          <p:cNvSpPr>
            <a:spLocks/>
          </p:cNvSpPr>
          <p:nvPr/>
        </p:nvSpPr>
        <p:spPr bwMode="auto">
          <a:xfrm>
            <a:off x="9465450" y="3035003"/>
            <a:ext cx="1392218" cy="2593198"/>
          </a:xfrm>
          <a:custGeom>
            <a:avLst/>
            <a:gdLst>
              <a:gd name="connsiteX0" fmla="*/ 1573295 w 1573295"/>
              <a:gd name="connsiteY0" fmla="*/ 0 h 3817271"/>
              <a:gd name="connsiteX1" fmla="*/ 1573295 w 1573295"/>
              <a:gd name="connsiteY1" fmla="*/ 3817271 h 3817271"/>
              <a:gd name="connsiteX2" fmla="*/ 4804 w 1573295"/>
              <a:gd name="connsiteY2" fmla="*/ 3817271 h 3817271"/>
              <a:gd name="connsiteX3" fmla="*/ 0 w 1573295"/>
              <a:gd name="connsiteY3" fmla="*/ 3817271 h 3817271"/>
              <a:gd name="connsiteX4" fmla="*/ 0 w 1573295"/>
              <a:gd name="connsiteY4" fmla="*/ 1085540 h 3817271"/>
              <a:gd name="connsiteX5" fmla="*/ 4804 w 1573295"/>
              <a:gd name="connsiteY5" fmla="*/ 1082808 h 381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295" h="3817271">
                <a:moveTo>
                  <a:pt x="1573295" y="0"/>
                </a:moveTo>
                <a:lnTo>
                  <a:pt x="1573295" y="3817271"/>
                </a:lnTo>
                <a:lnTo>
                  <a:pt x="4804" y="3817271"/>
                </a:lnTo>
                <a:lnTo>
                  <a:pt x="0" y="3817271"/>
                </a:lnTo>
                <a:lnTo>
                  <a:pt x="0" y="1085540"/>
                </a:lnTo>
                <a:lnTo>
                  <a:pt x="4804" y="108280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cs typeface="Times New Roman" charset="0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EFD91292-B9C6-4032-9BAE-D026B15D29D1}"/>
              </a:ext>
            </a:extLst>
          </p:cNvPr>
          <p:cNvSpPr/>
          <p:nvPr/>
        </p:nvSpPr>
        <p:spPr>
          <a:xfrm>
            <a:off x="8073269" y="3772635"/>
            <a:ext cx="1392217" cy="1855564"/>
          </a:xfrm>
          <a:custGeom>
            <a:avLst/>
            <a:gdLst>
              <a:gd name="connsiteX0" fmla="*/ 1573295 w 1573295"/>
              <a:gd name="connsiteY0" fmla="*/ 0 h 2731451"/>
              <a:gd name="connsiteX1" fmla="*/ 1573295 w 1573295"/>
              <a:gd name="connsiteY1" fmla="*/ 2731451 h 2731451"/>
              <a:gd name="connsiteX2" fmla="*/ 8437 w 1573295"/>
              <a:gd name="connsiteY2" fmla="*/ 2731451 h 2731451"/>
              <a:gd name="connsiteX3" fmla="*/ 0 w 1573295"/>
              <a:gd name="connsiteY3" fmla="*/ 2731451 h 2731451"/>
              <a:gd name="connsiteX4" fmla="*/ 0 w 1573295"/>
              <a:gd name="connsiteY4" fmla="*/ 894186 h 2731451"/>
              <a:gd name="connsiteX5" fmla="*/ 8437 w 1573295"/>
              <a:gd name="connsiteY5" fmla="*/ 890179 h 273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295" h="2731451">
                <a:moveTo>
                  <a:pt x="1573295" y="0"/>
                </a:moveTo>
                <a:lnTo>
                  <a:pt x="1573295" y="2731451"/>
                </a:lnTo>
                <a:lnTo>
                  <a:pt x="8437" y="2731451"/>
                </a:lnTo>
                <a:lnTo>
                  <a:pt x="0" y="2731451"/>
                </a:lnTo>
                <a:lnTo>
                  <a:pt x="0" y="894186"/>
                </a:lnTo>
                <a:lnTo>
                  <a:pt x="8437" y="89017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atin typeface="+mj-lt"/>
              <a:cs typeface="Times New Roman" charset="0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7A087E86-4B23-4820-B8B8-A35411F5F050}"/>
              </a:ext>
            </a:extLst>
          </p:cNvPr>
          <p:cNvSpPr>
            <a:spLocks/>
          </p:cNvSpPr>
          <p:nvPr/>
        </p:nvSpPr>
        <p:spPr bwMode="auto">
          <a:xfrm>
            <a:off x="6691623" y="4376297"/>
            <a:ext cx="1392217" cy="1251902"/>
          </a:xfrm>
          <a:custGeom>
            <a:avLst/>
            <a:gdLst>
              <a:gd name="connsiteX0" fmla="*/ 1573295 w 1573295"/>
              <a:gd name="connsiteY0" fmla="*/ 0 h 1842841"/>
              <a:gd name="connsiteX1" fmla="*/ 1573295 w 1573295"/>
              <a:gd name="connsiteY1" fmla="*/ 1842841 h 1842841"/>
              <a:gd name="connsiteX2" fmla="*/ 1570537 w 1573295"/>
              <a:gd name="connsiteY2" fmla="*/ 1842841 h 1842841"/>
              <a:gd name="connsiteX3" fmla="*/ 12026 w 1573295"/>
              <a:gd name="connsiteY3" fmla="*/ 1842841 h 1842841"/>
              <a:gd name="connsiteX4" fmla="*/ 0 w 1573295"/>
              <a:gd name="connsiteY4" fmla="*/ 1842841 h 1842841"/>
              <a:gd name="connsiteX5" fmla="*/ 0 w 1573295"/>
              <a:gd name="connsiteY5" fmla="*/ 746387 h 1842841"/>
              <a:gd name="connsiteX6" fmla="*/ 12026 w 1573295"/>
              <a:gd name="connsiteY6" fmla="*/ 741737 h 1842841"/>
              <a:gd name="connsiteX7" fmla="*/ 1570537 w 1573295"/>
              <a:gd name="connsiteY7" fmla="*/ 1569 h 184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3295" h="1842841">
                <a:moveTo>
                  <a:pt x="1573295" y="0"/>
                </a:moveTo>
                <a:lnTo>
                  <a:pt x="1573295" y="1842841"/>
                </a:lnTo>
                <a:lnTo>
                  <a:pt x="1570537" y="1842841"/>
                </a:lnTo>
                <a:lnTo>
                  <a:pt x="12026" y="1842841"/>
                </a:lnTo>
                <a:lnTo>
                  <a:pt x="0" y="1842841"/>
                </a:lnTo>
                <a:lnTo>
                  <a:pt x="0" y="746387"/>
                </a:lnTo>
                <a:lnTo>
                  <a:pt x="12026" y="741737"/>
                </a:lnTo>
                <a:lnTo>
                  <a:pt x="1570537" y="156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cs typeface="Times New Roman" charset="0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2E3C10CE-0BB3-4102-B4B2-6EA73D3B4EF2}"/>
              </a:ext>
            </a:extLst>
          </p:cNvPr>
          <p:cNvSpPr>
            <a:spLocks/>
          </p:cNvSpPr>
          <p:nvPr/>
        </p:nvSpPr>
        <p:spPr bwMode="auto">
          <a:xfrm>
            <a:off x="5299442" y="4883342"/>
            <a:ext cx="1392217" cy="744857"/>
          </a:xfrm>
          <a:custGeom>
            <a:avLst/>
            <a:gdLst>
              <a:gd name="connsiteX0" fmla="*/ 1573295 w 1573295"/>
              <a:gd name="connsiteY0" fmla="*/ 0 h 1096454"/>
              <a:gd name="connsiteX1" fmla="*/ 1573295 w 1573295"/>
              <a:gd name="connsiteY1" fmla="*/ 1096454 h 1096454"/>
              <a:gd name="connsiteX2" fmla="*/ 15167 w 1573295"/>
              <a:gd name="connsiteY2" fmla="*/ 1096454 h 1096454"/>
              <a:gd name="connsiteX3" fmla="*/ 0 w 1573295"/>
              <a:gd name="connsiteY3" fmla="*/ 1096454 h 1096454"/>
              <a:gd name="connsiteX4" fmla="*/ 0 w 1573295"/>
              <a:gd name="connsiteY4" fmla="*/ 607231 h 1096454"/>
              <a:gd name="connsiteX5" fmla="*/ 15167 w 1573295"/>
              <a:gd name="connsiteY5" fmla="*/ 602454 h 10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295" h="1096454">
                <a:moveTo>
                  <a:pt x="1573295" y="0"/>
                </a:moveTo>
                <a:lnTo>
                  <a:pt x="1573295" y="1096454"/>
                </a:lnTo>
                <a:lnTo>
                  <a:pt x="15167" y="1096454"/>
                </a:lnTo>
                <a:lnTo>
                  <a:pt x="0" y="1096454"/>
                </a:lnTo>
                <a:lnTo>
                  <a:pt x="0" y="607231"/>
                </a:lnTo>
                <a:lnTo>
                  <a:pt x="15167" y="60245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cs typeface="Times New Roman" charset="0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07D79179-153F-49C6-9B84-8943290415DB}"/>
              </a:ext>
            </a:extLst>
          </p:cNvPr>
          <p:cNvSpPr/>
          <p:nvPr/>
        </p:nvSpPr>
        <p:spPr>
          <a:xfrm>
            <a:off x="3929776" y="5295496"/>
            <a:ext cx="1376023" cy="332703"/>
          </a:xfrm>
          <a:custGeom>
            <a:avLst/>
            <a:gdLst>
              <a:gd name="connsiteX0" fmla="*/ 1554994 w 1554994"/>
              <a:gd name="connsiteY0" fmla="*/ 0 h 489749"/>
              <a:gd name="connsiteX1" fmla="*/ 1554994 w 1554994"/>
              <a:gd name="connsiteY1" fmla="*/ 489749 h 489749"/>
              <a:gd name="connsiteX2" fmla="*/ 0 w 1554994"/>
              <a:gd name="connsiteY2" fmla="*/ 489749 h 48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994" h="489749">
                <a:moveTo>
                  <a:pt x="1554994" y="0"/>
                </a:moveTo>
                <a:lnTo>
                  <a:pt x="1554994" y="489749"/>
                </a:lnTo>
                <a:lnTo>
                  <a:pt x="0" y="4897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cs typeface="Times New Roman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434970-299C-4D0B-AADA-BC9DA8D52F0D}"/>
              </a:ext>
            </a:extLst>
          </p:cNvPr>
          <p:cNvGrpSpPr/>
          <p:nvPr/>
        </p:nvGrpSpPr>
        <p:grpSpPr>
          <a:xfrm>
            <a:off x="4673813" y="4512908"/>
            <a:ext cx="1216600" cy="782704"/>
            <a:chOff x="4673813" y="4512908"/>
            <a:chExt cx="1216600" cy="782704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462D440-5AE7-4DEC-B85C-D9DB40A560AE}"/>
                </a:ext>
              </a:extLst>
            </p:cNvPr>
            <p:cNvCxnSpPr>
              <a:cxnSpLocks/>
            </p:cNvCxnSpPr>
            <p:nvPr/>
          </p:nvCxnSpPr>
          <p:spPr>
            <a:xfrm>
              <a:off x="5288907" y="4928995"/>
              <a:ext cx="0" cy="80916"/>
            </a:xfrm>
            <a:prstGeom prst="line">
              <a:avLst/>
            </a:prstGeom>
            <a:ln w="12700" cap="rnd">
              <a:solidFill>
                <a:srgbClr val="009B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CFDD48A2-489C-4D0D-BF0F-0A2FF5AF1C5F}"/>
                </a:ext>
              </a:extLst>
            </p:cNvPr>
            <p:cNvSpPr/>
            <p:nvPr/>
          </p:nvSpPr>
          <p:spPr>
            <a:xfrm>
              <a:off x="5179325" y="5076449"/>
              <a:ext cx="219163" cy="219163"/>
            </a:xfrm>
            <a:prstGeom prst="ellipse">
              <a:avLst/>
            </a:prstGeom>
            <a:solidFill>
              <a:srgbClr val="000044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9" name="TextBox 16">
              <a:extLst>
                <a:ext uri="{FF2B5EF4-FFF2-40B4-BE49-F238E27FC236}">
                  <a16:creationId xmlns:a16="http://schemas.microsoft.com/office/drawing/2014/main" id="{B4625370-5CB4-4D62-8EA9-55D681DA0FA0}"/>
                </a:ext>
              </a:extLst>
            </p:cNvPr>
            <p:cNvSpPr txBox="1"/>
            <p:nvPr/>
          </p:nvSpPr>
          <p:spPr>
            <a:xfrm>
              <a:off x="4673813" y="4512908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$2,867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68692E0-1246-47AD-A89D-1E4E990EB464}"/>
              </a:ext>
            </a:extLst>
          </p:cNvPr>
          <p:cNvGrpSpPr/>
          <p:nvPr/>
        </p:nvGrpSpPr>
        <p:grpSpPr>
          <a:xfrm>
            <a:off x="3397571" y="4926918"/>
            <a:ext cx="1216600" cy="782703"/>
            <a:chOff x="3397571" y="4926918"/>
            <a:chExt cx="1216600" cy="782703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E168A1F-CE03-4D35-A7C5-2B0BB6D7B249}"/>
                </a:ext>
              </a:extLst>
            </p:cNvPr>
            <p:cNvCxnSpPr>
              <a:cxnSpLocks/>
            </p:cNvCxnSpPr>
            <p:nvPr/>
          </p:nvCxnSpPr>
          <p:spPr>
            <a:xfrm>
              <a:off x="4005871" y="5343004"/>
              <a:ext cx="0" cy="80916"/>
            </a:xfrm>
            <a:prstGeom prst="line">
              <a:avLst/>
            </a:prstGeom>
            <a:ln w="12700" cap="rnd">
              <a:solidFill>
                <a:srgbClr val="009B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E1295A6-ACD4-4432-A626-DA9E036A22E4}"/>
                </a:ext>
              </a:extLst>
            </p:cNvPr>
            <p:cNvSpPr/>
            <p:nvPr/>
          </p:nvSpPr>
          <p:spPr>
            <a:xfrm>
              <a:off x="3896290" y="5490458"/>
              <a:ext cx="219163" cy="219163"/>
            </a:xfrm>
            <a:prstGeom prst="ellipse">
              <a:avLst/>
            </a:prstGeom>
            <a:solidFill>
              <a:srgbClr val="000044"/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5" name="TextBox 16">
              <a:extLst>
                <a:ext uri="{FF2B5EF4-FFF2-40B4-BE49-F238E27FC236}">
                  <a16:creationId xmlns:a16="http://schemas.microsoft.com/office/drawing/2014/main" id="{AB917CBA-2FF9-4E41-A631-40DE5EEEF37C}"/>
                </a:ext>
              </a:extLst>
            </p:cNvPr>
            <p:cNvSpPr txBox="1"/>
            <p:nvPr/>
          </p:nvSpPr>
          <p:spPr>
            <a:xfrm>
              <a:off x="3397571" y="4926918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</a:rPr>
                <a:t>$0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8748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09" grpId="0" animBg="1"/>
      <p:bldP spid="110" grpId="0" animBg="1"/>
      <p:bldP spid="111" grpId="0" animBg="1"/>
      <p:bldP spid="112" grpId="0" animBg="1"/>
      <p:bldP spid="42" grpId="0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003CC575-FC2C-477C-BE5A-D398F5121973}"/>
              </a:ext>
            </a:extLst>
          </p:cNvPr>
          <p:cNvSpPr/>
          <p:nvPr/>
        </p:nvSpPr>
        <p:spPr>
          <a:xfrm>
            <a:off x="3961092" y="5266911"/>
            <a:ext cx="1344709" cy="361289"/>
          </a:xfrm>
          <a:custGeom>
            <a:avLst/>
            <a:gdLst>
              <a:gd name="connsiteX0" fmla="*/ 1344709 w 1344709"/>
              <a:gd name="connsiteY0" fmla="*/ 0 h 361289"/>
              <a:gd name="connsiteX1" fmla="*/ 1344709 w 1344709"/>
              <a:gd name="connsiteY1" fmla="*/ 361289 h 361289"/>
              <a:gd name="connsiteX2" fmla="*/ 0 w 1344709"/>
              <a:gd name="connsiteY2" fmla="*/ 361289 h 36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4709" h="361289">
                <a:moveTo>
                  <a:pt x="1344709" y="0"/>
                </a:moveTo>
                <a:lnTo>
                  <a:pt x="1344709" y="361289"/>
                </a:lnTo>
                <a:lnTo>
                  <a:pt x="0" y="361289"/>
                </a:lnTo>
                <a:close/>
              </a:path>
            </a:pathLst>
          </a:custGeom>
          <a:solidFill>
            <a:srgbClr val="E13D45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cs typeface="Times New Roman" charset="0"/>
            </a:endParaRP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666C97FA-81EB-4A92-8983-BB2F44E95F61}"/>
              </a:ext>
            </a:extLst>
          </p:cNvPr>
          <p:cNvSpPr>
            <a:spLocks/>
          </p:cNvSpPr>
          <p:nvPr/>
        </p:nvSpPr>
        <p:spPr bwMode="auto">
          <a:xfrm>
            <a:off x="9465450" y="1156637"/>
            <a:ext cx="1392218" cy="4471563"/>
          </a:xfrm>
          <a:custGeom>
            <a:avLst/>
            <a:gdLst>
              <a:gd name="connsiteX0" fmla="*/ 1392218 w 1392218"/>
              <a:gd name="connsiteY0" fmla="*/ 0 h 4471563"/>
              <a:gd name="connsiteX1" fmla="*/ 1392218 w 1392218"/>
              <a:gd name="connsiteY1" fmla="*/ 4471563 h 4471563"/>
              <a:gd name="connsiteX2" fmla="*/ 14564 w 1392218"/>
              <a:gd name="connsiteY2" fmla="*/ 4471563 h 4471563"/>
              <a:gd name="connsiteX3" fmla="*/ 0 w 1392218"/>
              <a:gd name="connsiteY3" fmla="*/ 4471563 h 4471563"/>
              <a:gd name="connsiteX4" fmla="*/ 0 w 1392218"/>
              <a:gd name="connsiteY4" fmla="*/ 1613837 h 4471563"/>
              <a:gd name="connsiteX5" fmla="*/ 14564 w 1392218"/>
              <a:gd name="connsiteY5" fmla="*/ 1601729 h 44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2218" h="4471563">
                <a:moveTo>
                  <a:pt x="1392218" y="0"/>
                </a:moveTo>
                <a:lnTo>
                  <a:pt x="1392218" y="4471563"/>
                </a:lnTo>
                <a:lnTo>
                  <a:pt x="14564" y="4471563"/>
                </a:lnTo>
                <a:lnTo>
                  <a:pt x="0" y="4471563"/>
                </a:lnTo>
                <a:lnTo>
                  <a:pt x="0" y="1613837"/>
                </a:lnTo>
                <a:lnTo>
                  <a:pt x="14564" y="1601729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cs typeface="Times New Roman" charset="0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10EDF2C1-9102-4483-9C37-EFEE34E1BD70}"/>
              </a:ext>
            </a:extLst>
          </p:cNvPr>
          <p:cNvSpPr/>
          <p:nvPr/>
        </p:nvSpPr>
        <p:spPr>
          <a:xfrm>
            <a:off x="8073269" y="2770443"/>
            <a:ext cx="1392217" cy="2857756"/>
          </a:xfrm>
          <a:custGeom>
            <a:avLst/>
            <a:gdLst>
              <a:gd name="connsiteX0" fmla="*/ 1392217 w 1392217"/>
              <a:gd name="connsiteY0" fmla="*/ 0 h 2857756"/>
              <a:gd name="connsiteX1" fmla="*/ 1392217 w 1392217"/>
              <a:gd name="connsiteY1" fmla="*/ 2857756 h 2857756"/>
              <a:gd name="connsiteX2" fmla="*/ 29092 w 1392217"/>
              <a:gd name="connsiteY2" fmla="*/ 2857756 h 2857756"/>
              <a:gd name="connsiteX3" fmla="*/ 0 w 1392217"/>
              <a:gd name="connsiteY3" fmla="*/ 2857756 h 2857756"/>
              <a:gd name="connsiteX4" fmla="*/ 0 w 1392217"/>
              <a:gd name="connsiteY4" fmla="*/ 1150200 h 2857756"/>
              <a:gd name="connsiteX5" fmla="*/ 29092 w 1392217"/>
              <a:gd name="connsiteY5" fmla="*/ 1133200 h 28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2217" h="2857756">
                <a:moveTo>
                  <a:pt x="1392217" y="0"/>
                </a:moveTo>
                <a:lnTo>
                  <a:pt x="1392217" y="2857756"/>
                </a:lnTo>
                <a:lnTo>
                  <a:pt x="29092" y="2857756"/>
                </a:lnTo>
                <a:lnTo>
                  <a:pt x="0" y="2857756"/>
                </a:lnTo>
                <a:lnTo>
                  <a:pt x="0" y="1150200"/>
                </a:lnTo>
                <a:lnTo>
                  <a:pt x="29092" y="113320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atin typeface="+mj-lt"/>
              <a:cs typeface="Times New Roman" charset="0"/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800F95A9-C60A-45A4-9917-9A94712D55A2}"/>
              </a:ext>
            </a:extLst>
          </p:cNvPr>
          <p:cNvSpPr>
            <a:spLocks/>
          </p:cNvSpPr>
          <p:nvPr/>
        </p:nvSpPr>
        <p:spPr bwMode="auto">
          <a:xfrm>
            <a:off x="6691623" y="3914467"/>
            <a:ext cx="1392217" cy="1713733"/>
          </a:xfrm>
          <a:custGeom>
            <a:avLst/>
            <a:gdLst>
              <a:gd name="connsiteX0" fmla="*/ 1392217 w 1392217"/>
              <a:gd name="connsiteY0" fmla="*/ 0 h 1713733"/>
              <a:gd name="connsiteX1" fmla="*/ 1392217 w 1392217"/>
              <a:gd name="connsiteY1" fmla="*/ 1713733 h 1713733"/>
              <a:gd name="connsiteX2" fmla="*/ 33084 w 1392217"/>
              <a:gd name="connsiteY2" fmla="*/ 1713733 h 1713733"/>
              <a:gd name="connsiteX3" fmla="*/ 0 w 1392217"/>
              <a:gd name="connsiteY3" fmla="*/ 1713733 h 1713733"/>
              <a:gd name="connsiteX4" fmla="*/ 0 w 1392217"/>
              <a:gd name="connsiteY4" fmla="*/ 807306 h 1713733"/>
              <a:gd name="connsiteX5" fmla="*/ 33084 w 1392217"/>
              <a:gd name="connsiteY5" fmla="*/ 794191 h 171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2217" h="1713733">
                <a:moveTo>
                  <a:pt x="1392217" y="0"/>
                </a:moveTo>
                <a:lnTo>
                  <a:pt x="1392217" y="1713733"/>
                </a:lnTo>
                <a:lnTo>
                  <a:pt x="33084" y="1713733"/>
                </a:lnTo>
                <a:lnTo>
                  <a:pt x="0" y="1713733"/>
                </a:lnTo>
                <a:lnTo>
                  <a:pt x="0" y="807306"/>
                </a:lnTo>
                <a:lnTo>
                  <a:pt x="33084" y="79419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cs typeface="Times New Roman" charset="0"/>
            </a:endParaRP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6F05AEC1-E537-4FF1-AE3B-E25068F16965}"/>
              </a:ext>
            </a:extLst>
          </p:cNvPr>
          <p:cNvSpPr>
            <a:spLocks/>
          </p:cNvSpPr>
          <p:nvPr/>
        </p:nvSpPr>
        <p:spPr bwMode="auto">
          <a:xfrm>
            <a:off x="5299442" y="4721758"/>
            <a:ext cx="1392217" cy="906441"/>
          </a:xfrm>
          <a:custGeom>
            <a:avLst/>
            <a:gdLst>
              <a:gd name="connsiteX0" fmla="*/ 1392217 w 1392217"/>
              <a:gd name="connsiteY0" fmla="*/ 0 h 906441"/>
              <a:gd name="connsiteX1" fmla="*/ 1392217 w 1392217"/>
              <a:gd name="connsiteY1" fmla="*/ 906441 h 906441"/>
              <a:gd name="connsiteX2" fmla="*/ 39303 w 1392217"/>
              <a:gd name="connsiteY2" fmla="*/ 906441 h 906441"/>
              <a:gd name="connsiteX3" fmla="*/ 0 w 1392217"/>
              <a:gd name="connsiteY3" fmla="*/ 906441 h 906441"/>
              <a:gd name="connsiteX4" fmla="*/ 0 w 1392217"/>
              <a:gd name="connsiteY4" fmla="*/ 546860 h 906441"/>
              <a:gd name="connsiteX5" fmla="*/ 39303 w 1392217"/>
              <a:gd name="connsiteY5" fmla="*/ 536301 h 90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2217" h="906441">
                <a:moveTo>
                  <a:pt x="1392217" y="0"/>
                </a:moveTo>
                <a:lnTo>
                  <a:pt x="1392217" y="906441"/>
                </a:lnTo>
                <a:lnTo>
                  <a:pt x="39303" y="906441"/>
                </a:lnTo>
                <a:lnTo>
                  <a:pt x="0" y="906441"/>
                </a:lnTo>
                <a:lnTo>
                  <a:pt x="0" y="546860"/>
                </a:lnTo>
                <a:lnTo>
                  <a:pt x="39303" y="53630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cs typeface="Times New Roman" charset="0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2EE2563B-32C6-4119-BAF5-0566F4F9BF62}"/>
              </a:ext>
            </a:extLst>
          </p:cNvPr>
          <p:cNvSpPr>
            <a:spLocks/>
          </p:cNvSpPr>
          <p:nvPr/>
        </p:nvSpPr>
        <p:spPr bwMode="auto">
          <a:xfrm>
            <a:off x="9465450" y="3035003"/>
            <a:ext cx="1392218" cy="2593198"/>
          </a:xfrm>
          <a:custGeom>
            <a:avLst/>
            <a:gdLst>
              <a:gd name="connsiteX0" fmla="*/ 1573295 w 1573295"/>
              <a:gd name="connsiteY0" fmla="*/ 0 h 3817271"/>
              <a:gd name="connsiteX1" fmla="*/ 1573295 w 1573295"/>
              <a:gd name="connsiteY1" fmla="*/ 3817271 h 3817271"/>
              <a:gd name="connsiteX2" fmla="*/ 4804 w 1573295"/>
              <a:gd name="connsiteY2" fmla="*/ 3817271 h 3817271"/>
              <a:gd name="connsiteX3" fmla="*/ 0 w 1573295"/>
              <a:gd name="connsiteY3" fmla="*/ 3817271 h 3817271"/>
              <a:gd name="connsiteX4" fmla="*/ 0 w 1573295"/>
              <a:gd name="connsiteY4" fmla="*/ 1085540 h 3817271"/>
              <a:gd name="connsiteX5" fmla="*/ 4804 w 1573295"/>
              <a:gd name="connsiteY5" fmla="*/ 1082808 h 381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295" h="3817271">
                <a:moveTo>
                  <a:pt x="1573295" y="0"/>
                </a:moveTo>
                <a:lnTo>
                  <a:pt x="1573295" y="3817271"/>
                </a:lnTo>
                <a:lnTo>
                  <a:pt x="4804" y="3817271"/>
                </a:lnTo>
                <a:lnTo>
                  <a:pt x="0" y="3817271"/>
                </a:lnTo>
                <a:lnTo>
                  <a:pt x="0" y="1085540"/>
                </a:lnTo>
                <a:lnTo>
                  <a:pt x="4804" y="108280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lt1"/>
              </a:solidFill>
              <a:latin typeface="+mj-lt"/>
              <a:cs typeface="Times New Roman" charset="0"/>
            </a:endParaRP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3D79DF9A-CD80-4CAE-AFE2-73B67EE9ABE1}"/>
              </a:ext>
            </a:extLst>
          </p:cNvPr>
          <p:cNvSpPr/>
          <p:nvPr/>
        </p:nvSpPr>
        <p:spPr>
          <a:xfrm>
            <a:off x="8073269" y="3772635"/>
            <a:ext cx="1392217" cy="1855564"/>
          </a:xfrm>
          <a:custGeom>
            <a:avLst/>
            <a:gdLst>
              <a:gd name="connsiteX0" fmla="*/ 1573295 w 1573295"/>
              <a:gd name="connsiteY0" fmla="*/ 0 h 2731451"/>
              <a:gd name="connsiteX1" fmla="*/ 1573295 w 1573295"/>
              <a:gd name="connsiteY1" fmla="*/ 2731451 h 2731451"/>
              <a:gd name="connsiteX2" fmla="*/ 8437 w 1573295"/>
              <a:gd name="connsiteY2" fmla="*/ 2731451 h 2731451"/>
              <a:gd name="connsiteX3" fmla="*/ 0 w 1573295"/>
              <a:gd name="connsiteY3" fmla="*/ 2731451 h 2731451"/>
              <a:gd name="connsiteX4" fmla="*/ 0 w 1573295"/>
              <a:gd name="connsiteY4" fmla="*/ 894186 h 2731451"/>
              <a:gd name="connsiteX5" fmla="*/ 8437 w 1573295"/>
              <a:gd name="connsiteY5" fmla="*/ 890179 h 273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295" h="2731451">
                <a:moveTo>
                  <a:pt x="1573295" y="0"/>
                </a:moveTo>
                <a:lnTo>
                  <a:pt x="1573295" y="2731451"/>
                </a:lnTo>
                <a:lnTo>
                  <a:pt x="8437" y="2731451"/>
                </a:lnTo>
                <a:lnTo>
                  <a:pt x="0" y="2731451"/>
                </a:lnTo>
                <a:lnTo>
                  <a:pt x="0" y="894186"/>
                </a:lnTo>
                <a:lnTo>
                  <a:pt x="8437" y="89017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lt1"/>
              </a:solidFill>
              <a:latin typeface="+mj-lt"/>
              <a:cs typeface="Times New Roman" charset="0"/>
            </a:endParaRPr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0C20C910-1076-4A1D-A662-D3C6638841FB}"/>
              </a:ext>
            </a:extLst>
          </p:cNvPr>
          <p:cNvSpPr>
            <a:spLocks/>
          </p:cNvSpPr>
          <p:nvPr/>
        </p:nvSpPr>
        <p:spPr bwMode="auto">
          <a:xfrm>
            <a:off x="6691623" y="4376297"/>
            <a:ext cx="1392217" cy="1251902"/>
          </a:xfrm>
          <a:custGeom>
            <a:avLst/>
            <a:gdLst>
              <a:gd name="connsiteX0" fmla="*/ 1573295 w 1573295"/>
              <a:gd name="connsiteY0" fmla="*/ 0 h 1842841"/>
              <a:gd name="connsiteX1" fmla="*/ 1573295 w 1573295"/>
              <a:gd name="connsiteY1" fmla="*/ 1842841 h 1842841"/>
              <a:gd name="connsiteX2" fmla="*/ 1570537 w 1573295"/>
              <a:gd name="connsiteY2" fmla="*/ 1842841 h 1842841"/>
              <a:gd name="connsiteX3" fmla="*/ 12026 w 1573295"/>
              <a:gd name="connsiteY3" fmla="*/ 1842841 h 1842841"/>
              <a:gd name="connsiteX4" fmla="*/ 0 w 1573295"/>
              <a:gd name="connsiteY4" fmla="*/ 1842841 h 1842841"/>
              <a:gd name="connsiteX5" fmla="*/ 0 w 1573295"/>
              <a:gd name="connsiteY5" fmla="*/ 746387 h 1842841"/>
              <a:gd name="connsiteX6" fmla="*/ 12026 w 1573295"/>
              <a:gd name="connsiteY6" fmla="*/ 741737 h 1842841"/>
              <a:gd name="connsiteX7" fmla="*/ 1570537 w 1573295"/>
              <a:gd name="connsiteY7" fmla="*/ 1569 h 184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3295" h="1842841">
                <a:moveTo>
                  <a:pt x="1573295" y="0"/>
                </a:moveTo>
                <a:lnTo>
                  <a:pt x="1573295" y="1842841"/>
                </a:lnTo>
                <a:lnTo>
                  <a:pt x="1570537" y="1842841"/>
                </a:lnTo>
                <a:lnTo>
                  <a:pt x="12026" y="1842841"/>
                </a:lnTo>
                <a:lnTo>
                  <a:pt x="0" y="1842841"/>
                </a:lnTo>
                <a:lnTo>
                  <a:pt x="0" y="746387"/>
                </a:lnTo>
                <a:lnTo>
                  <a:pt x="12026" y="741737"/>
                </a:lnTo>
                <a:lnTo>
                  <a:pt x="1570537" y="156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lt1"/>
              </a:solidFill>
              <a:latin typeface="+mj-lt"/>
              <a:cs typeface="Times New Roman" charset="0"/>
            </a:endParaRPr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FC135F2E-FEFD-47FA-BD00-752F64C8A7E9}"/>
              </a:ext>
            </a:extLst>
          </p:cNvPr>
          <p:cNvSpPr>
            <a:spLocks/>
          </p:cNvSpPr>
          <p:nvPr/>
        </p:nvSpPr>
        <p:spPr bwMode="auto">
          <a:xfrm>
            <a:off x="5299442" y="4883342"/>
            <a:ext cx="1392217" cy="744857"/>
          </a:xfrm>
          <a:custGeom>
            <a:avLst/>
            <a:gdLst>
              <a:gd name="connsiteX0" fmla="*/ 1573295 w 1573295"/>
              <a:gd name="connsiteY0" fmla="*/ 0 h 1096454"/>
              <a:gd name="connsiteX1" fmla="*/ 1573295 w 1573295"/>
              <a:gd name="connsiteY1" fmla="*/ 1096454 h 1096454"/>
              <a:gd name="connsiteX2" fmla="*/ 15167 w 1573295"/>
              <a:gd name="connsiteY2" fmla="*/ 1096454 h 1096454"/>
              <a:gd name="connsiteX3" fmla="*/ 0 w 1573295"/>
              <a:gd name="connsiteY3" fmla="*/ 1096454 h 1096454"/>
              <a:gd name="connsiteX4" fmla="*/ 0 w 1573295"/>
              <a:gd name="connsiteY4" fmla="*/ 607231 h 1096454"/>
              <a:gd name="connsiteX5" fmla="*/ 15167 w 1573295"/>
              <a:gd name="connsiteY5" fmla="*/ 602454 h 10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295" h="1096454">
                <a:moveTo>
                  <a:pt x="1573295" y="0"/>
                </a:moveTo>
                <a:lnTo>
                  <a:pt x="1573295" y="1096454"/>
                </a:lnTo>
                <a:lnTo>
                  <a:pt x="15167" y="1096454"/>
                </a:lnTo>
                <a:lnTo>
                  <a:pt x="0" y="1096454"/>
                </a:lnTo>
                <a:lnTo>
                  <a:pt x="0" y="607231"/>
                </a:lnTo>
                <a:lnTo>
                  <a:pt x="15167" y="60245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lt1"/>
              </a:solidFill>
              <a:latin typeface="+mj-lt"/>
              <a:cs typeface="Times New Roman" charset="0"/>
            </a:endParaRP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7DF11ADF-FE0C-40DF-878C-30CD63246A80}"/>
              </a:ext>
            </a:extLst>
          </p:cNvPr>
          <p:cNvSpPr/>
          <p:nvPr/>
        </p:nvSpPr>
        <p:spPr>
          <a:xfrm>
            <a:off x="3929776" y="5295496"/>
            <a:ext cx="1376023" cy="332703"/>
          </a:xfrm>
          <a:custGeom>
            <a:avLst/>
            <a:gdLst>
              <a:gd name="connsiteX0" fmla="*/ 1554994 w 1554994"/>
              <a:gd name="connsiteY0" fmla="*/ 0 h 489749"/>
              <a:gd name="connsiteX1" fmla="*/ 1554994 w 1554994"/>
              <a:gd name="connsiteY1" fmla="*/ 489749 h 489749"/>
              <a:gd name="connsiteX2" fmla="*/ 0 w 1554994"/>
              <a:gd name="connsiteY2" fmla="*/ 489749 h 48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994" h="489749">
                <a:moveTo>
                  <a:pt x="1554994" y="0"/>
                </a:moveTo>
                <a:lnTo>
                  <a:pt x="1554994" y="489749"/>
                </a:lnTo>
                <a:lnTo>
                  <a:pt x="0" y="4897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lt1"/>
              </a:solidFill>
              <a:latin typeface="+mj-lt"/>
              <a:cs typeface="Times New Roman" charset="0"/>
            </a:endParaRP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7462D440-5AE7-4DEC-B85C-D9DB40A560AE}"/>
              </a:ext>
            </a:extLst>
          </p:cNvPr>
          <p:cNvCxnSpPr>
            <a:cxnSpLocks/>
          </p:cNvCxnSpPr>
          <p:nvPr/>
        </p:nvCxnSpPr>
        <p:spPr>
          <a:xfrm>
            <a:off x="5288907" y="4928995"/>
            <a:ext cx="0" cy="80916"/>
          </a:xfrm>
          <a:prstGeom prst="line">
            <a:avLst/>
          </a:prstGeom>
          <a:ln w="127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>
            <a:extLst>
              <a:ext uri="{FF2B5EF4-FFF2-40B4-BE49-F238E27FC236}">
                <a16:creationId xmlns:a16="http://schemas.microsoft.com/office/drawing/2014/main" id="{CFDD48A2-489C-4D0D-BF0F-0A2FF5AF1C5F}"/>
              </a:ext>
            </a:extLst>
          </p:cNvPr>
          <p:cNvSpPr/>
          <p:nvPr/>
        </p:nvSpPr>
        <p:spPr>
          <a:xfrm>
            <a:off x="5179325" y="5076449"/>
            <a:ext cx="219163" cy="219163"/>
          </a:xfrm>
          <a:prstGeom prst="ellipse">
            <a:avLst/>
          </a:prstGeom>
          <a:solidFill>
            <a:srgbClr val="000044"/>
          </a:solidFill>
          <a:ln w="2540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149" name="TextBox 16">
            <a:extLst>
              <a:ext uri="{FF2B5EF4-FFF2-40B4-BE49-F238E27FC236}">
                <a16:creationId xmlns:a16="http://schemas.microsoft.com/office/drawing/2014/main" id="{B4625370-5CB4-4D62-8EA9-55D681DA0FA0}"/>
              </a:ext>
            </a:extLst>
          </p:cNvPr>
          <p:cNvSpPr txBox="1"/>
          <p:nvPr/>
        </p:nvSpPr>
        <p:spPr>
          <a:xfrm>
            <a:off x="4673813" y="4512908"/>
            <a:ext cx="12166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$31,275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D2818DC1-0568-4B8F-9B4C-3AD4FAF5A910}"/>
              </a:ext>
            </a:extLst>
          </p:cNvPr>
          <p:cNvSpPr/>
          <p:nvPr/>
        </p:nvSpPr>
        <p:spPr>
          <a:xfrm>
            <a:off x="10711855" y="1120217"/>
            <a:ext cx="219163" cy="219163"/>
          </a:xfrm>
          <a:prstGeom prst="ellipse">
            <a:avLst/>
          </a:prstGeom>
          <a:solidFill>
            <a:srgbClr val="000044"/>
          </a:solidFill>
          <a:ln w="2540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  <a:ea typeface="Times New Roman" charset="0"/>
              <a:cs typeface="Times New Roman" charset="0"/>
            </a:endParaRP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C829A6AA-032D-49B2-8C31-658D138FFC89}"/>
              </a:ext>
            </a:extLst>
          </p:cNvPr>
          <p:cNvCxnSpPr>
            <a:cxnSpLocks/>
          </p:cNvCxnSpPr>
          <p:nvPr/>
        </p:nvCxnSpPr>
        <p:spPr>
          <a:xfrm>
            <a:off x="10821436" y="961256"/>
            <a:ext cx="0" cy="80916"/>
          </a:xfrm>
          <a:prstGeom prst="line">
            <a:avLst/>
          </a:prstGeom>
          <a:ln w="127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">
            <a:extLst>
              <a:ext uri="{FF2B5EF4-FFF2-40B4-BE49-F238E27FC236}">
                <a16:creationId xmlns:a16="http://schemas.microsoft.com/office/drawing/2014/main" id="{1F245624-AFE5-4438-8BA4-DF4FA375830C}"/>
              </a:ext>
            </a:extLst>
          </p:cNvPr>
          <p:cNvSpPr txBox="1"/>
          <p:nvPr/>
        </p:nvSpPr>
        <p:spPr>
          <a:xfrm>
            <a:off x="9982200" y="455374"/>
            <a:ext cx="174351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BA1D24"/>
                </a:solidFill>
                <a:latin typeface="+mj-lt"/>
              </a:rPr>
              <a:t>$376,000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0C692A45-9A3E-4ABF-B9C4-AAD8C637E28B}"/>
              </a:ext>
            </a:extLst>
          </p:cNvPr>
          <p:cNvCxnSpPr>
            <a:cxnSpLocks/>
          </p:cNvCxnSpPr>
          <p:nvPr/>
        </p:nvCxnSpPr>
        <p:spPr>
          <a:xfrm>
            <a:off x="9465450" y="2516630"/>
            <a:ext cx="0" cy="80916"/>
          </a:xfrm>
          <a:prstGeom prst="line">
            <a:avLst/>
          </a:prstGeom>
          <a:ln w="127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 159">
            <a:extLst>
              <a:ext uri="{FF2B5EF4-FFF2-40B4-BE49-F238E27FC236}">
                <a16:creationId xmlns:a16="http://schemas.microsoft.com/office/drawing/2014/main" id="{E778F3C6-DF90-4320-9FAA-33B211D9B491}"/>
              </a:ext>
            </a:extLst>
          </p:cNvPr>
          <p:cNvSpPr/>
          <p:nvPr/>
        </p:nvSpPr>
        <p:spPr>
          <a:xfrm>
            <a:off x="9355869" y="2664083"/>
            <a:ext cx="219163" cy="219163"/>
          </a:xfrm>
          <a:prstGeom prst="ellipse">
            <a:avLst/>
          </a:prstGeom>
          <a:solidFill>
            <a:srgbClr val="000044"/>
          </a:solidFill>
          <a:ln w="2540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161" name="TextBox 16">
            <a:extLst>
              <a:ext uri="{FF2B5EF4-FFF2-40B4-BE49-F238E27FC236}">
                <a16:creationId xmlns:a16="http://schemas.microsoft.com/office/drawing/2014/main" id="{C1E36602-F6D6-4D93-9791-8C3134F26A8C}"/>
              </a:ext>
            </a:extLst>
          </p:cNvPr>
          <p:cNvSpPr txBox="1"/>
          <p:nvPr/>
        </p:nvSpPr>
        <p:spPr>
          <a:xfrm>
            <a:off x="8820350" y="2019300"/>
            <a:ext cx="12166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$241,577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11694DDF-4AE1-4A3F-ACE4-B370AD430964}"/>
              </a:ext>
            </a:extLst>
          </p:cNvPr>
          <p:cNvCxnSpPr>
            <a:cxnSpLocks/>
          </p:cNvCxnSpPr>
          <p:nvPr/>
        </p:nvCxnSpPr>
        <p:spPr>
          <a:xfrm>
            <a:off x="8073269" y="3674202"/>
            <a:ext cx="0" cy="80916"/>
          </a:xfrm>
          <a:prstGeom prst="line">
            <a:avLst/>
          </a:prstGeom>
          <a:ln w="127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Oval 155">
            <a:extLst>
              <a:ext uri="{FF2B5EF4-FFF2-40B4-BE49-F238E27FC236}">
                <a16:creationId xmlns:a16="http://schemas.microsoft.com/office/drawing/2014/main" id="{331DD5D9-8F6D-44DC-A270-B39418F549FA}"/>
              </a:ext>
            </a:extLst>
          </p:cNvPr>
          <p:cNvSpPr/>
          <p:nvPr/>
        </p:nvSpPr>
        <p:spPr>
          <a:xfrm>
            <a:off x="7963688" y="3821656"/>
            <a:ext cx="219163" cy="219163"/>
          </a:xfrm>
          <a:prstGeom prst="ellipse">
            <a:avLst/>
          </a:prstGeom>
          <a:solidFill>
            <a:srgbClr val="000044"/>
          </a:solidFill>
          <a:ln w="2540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157" name="TextBox 16">
            <a:extLst>
              <a:ext uri="{FF2B5EF4-FFF2-40B4-BE49-F238E27FC236}">
                <a16:creationId xmlns:a16="http://schemas.microsoft.com/office/drawing/2014/main" id="{DBAD7C5B-1119-4260-87E4-14984D8CDE21}"/>
              </a:ext>
            </a:extLst>
          </p:cNvPr>
          <p:cNvSpPr txBox="1"/>
          <p:nvPr/>
        </p:nvSpPr>
        <p:spPr>
          <a:xfrm>
            <a:off x="7459065" y="3257276"/>
            <a:ext cx="12166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$145,467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F7A3F22A-B107-4927-B967-C1FE38F81851}"/>
              </a:ext>
            </a:extLst>
          </p:cNvPr>
          <p:cNvCxnSpPr>
            <a:cxnSpLocks/>
          </p:cNvCxnSpPr>
          <p:nvPr/>
        </p:nvCxnSpPr>
        <p:spPr>
          <a:xfrm>
            <a:off x="6681088" y="4428252"/>
            <a:ext cx="0" cy="80916"/>
          </a:xfrm>
          <a:prstGeom prst="line">
            <a:avLst/>
          </a:prstGeom>
          <a:ln w="127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>
            <a:extLst>
              <a:ext uri="{FF2B5EF4-FFF2-40B4-BE49-F238E27FC236}">
                <a16:creationId xmlns:a16="http://schemas.microsoft.com/office/drawing/2014/main" id="{D867E20D-B0F0-4F13-8C58-804B4AE9BC3D}"/>
              </a:ext>
            </a:extLst>
          </p:cNvPr>
          <p:cNvSpPr/>
          <p:nvPr/>
        </p:nvSpPr>
        <p:spPr>
          <a:xfrm>
            <a:off x="6571507" y="4575705"/>
            <a:ext cx="219163" cy="219163"/>
          </a:xfrm>
          <a:prstGeom prst="ellipse">
            <a:avLst/>
          </a:prstGeom>
          <a:solidFill>
            <a:srgbClr val="000044"/>
          </a:solidFill>
          <a:ln w="2540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153" name="TextBox 16">
            <a:extLst>
              <a:ext uri="{FF2B5EF4-FFF2-40B4-BE49-F238E27FC236}">
                <a16:creationId xmlns:a16="http://schemas.microsoft.com/office/drawing/2014/main" id="{A9CE2B52-7E9B-484D-A1A9-C82BBC39AF9E}"/>
              </a:ext>
            </a:extLst>
          </p:cNvPr>
          <p:cNvSpPr txBox="1"/>
          <p:nvPr/>
        </p:nvSpPr>
        <p:spPr>
          <a:xfrm>
            <a:off x="6072788" y="4005793"/>
            <a:ext cx="12166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$77,877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1E168A1F-CE03-4D35-A7C5-2B0BB6D7B249}"/>
              </a:ext>
            </a:extLst>
          </p:cNvPr>
          <p:cNvCxnSpPr>
            <a:cxnSpLocks/>
          </p:cNvCxnSpPr>
          <p:nvPr/>
        </p:nvCxnSpPr>
        <p:spPr>
          <a:xfrm>
            <a:off x="4005871" y="5343004"/>
            <a:ext cx="0" cy="80916"/>
          </a:xfrm>
          <a:prstGeom prst="line">
            <a:avLst/>
          </a:prstGeom>
          <a:ln w="127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id="{2E1295A6-ACD4-4432-A626-DA9E036A22E4}"/>
              </a:ext>
            </a:extLst>
          </p:cNvPr>
          <p:cNvSpPr/>
          <p:nvPr/>
        </p:nvSpPr>
        <p:spPr>
          <a:xfrm>
            <a:off x="3896290" y="5490458"/>
            <a:ext cx="219163" cy="219163"/>
          </a:xfrm>
          <a:prstGeom prst="ellipse">
            <a:avLst/>
          </a:prstGeom>
          <a:solidFill>
            <a:srgbClr val="000044"/>
          </a:solidFill>
          <a:ln w="25400">
            <a:solidFill>
              <a:srgbClr val="F5F5F5"/>
            </a:solidFill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145" name="TextBox 16">
            <a:extLst>
              <a:ext uri="{FF2B5EF4-FFF2-40B4-BE49-F238E27FC236}">
                <a16:creationId xmlns:a16="http://schemas.microsoft.com/office/drawing/2014/main" id="{AB917CBA-2FF9-4E41-A631-40DE5EEEF37C}"/>
              </a:ext>
            </a:extLst>
          </p:cNvPr>
          <p:cNvSpPr txBox="1"/>
          <p:nvPr/>
        </p:nvSpPr>
        <p:spPr>
          <a:xfrm>
            <a:off x="3397571" y="4926918"/>
            <a:ext cx="12166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$0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063696-36BD-4F6F-B153-EEE773F97462}"/>
              </a:ext>
            </a:extLst>
          </p:cNvPr>
          <p:cNvSpPr/>
          <p:nvPr/>
        </p:nvSpPr>
        <p:spPr>
          <a:xfrm>
            <a:off x="2738272" y="5774226"/>
            <a:ext cx="9148928" cy="3678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B9961AD-1A51-4F6B-A454-84DCDA830E28}"/>
              </a:ext>
            </a:extLst>
          </p:cNvPr>
          <p:cNvSpPr/>
          <p:nvPr/>
        </p:nvSpPr>
        <p:spPr>
          <a:xfrm>
            <a:off x="460772" y="639502"/>
            <a:ext cx="7612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Factoring in the Lost Opportunity Cost, Joe lost </a:t>
            </a:r>
            <a:r>
              <a:rPr lang="en-US" sz="3600" b="1" noProof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2000">
                      <a:schemeClr val="accent6"/>
                    </a:gs>
                    <a:gs pos="74000">
                      <a:schemeClr val="accent6">
                        <a:lumMod val="7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$376,000 </a:t>
            </a:r>
          </a:p>
          <a:p>
            <a:r>
              <a:rPr lang="en-US" sz="3600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to a 1% fee 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89FE84F-94A8-48DC-9985-6FDC02E26291}"/>
              </a:ext>
            </a:extLst>
          </p:cNvPr>
          <p:cNvGrpSpPr/>
          <p:nvPr/>
        </p:nvGrpSpPr>
        <p:grpSpPr>
          <a:xfrm>
            <a:off x="3331033" y="2733295"/>
            <a:ext cx="8157518" cy="3723268"/>
            <a:chOff x="3331033" y="2733295"/>
            <a:chExt cx="8157518" cy="3723268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A9D78DD-E819-4A2A-AA1C-9BBC309AB765}"/>
                </a:ext>
              </a:extLst>
            </p:cNvPr>
            <p:cNvCxnSpPr>
              <a:cxnSpLocks/>
            </p:cNvCxnSpPr>
            <p:nvPr/>
          </p:nvCxnSpPr>
          <p:spPr>
            <a:xfrm>
              <a:off x="3397571" y="6143802"/>
              <a:ext cx="8090980" cy="0"/>
            </a:xfrm>
            <a:prstGeom prst="line">
              <a:avLst/>
            </a:prstGeom>
            <a:gradFill>
              <a:gsLst>
                <a:gs pos="100000">
                  <a:srgbClr val="FBFBFB"/>
                </a:gs>
                <a:gs pos="0">
                  <a:srgbClr val="E6E6E6">
                    <a:lumMod val="15000"/>
                    <a:lumOff val="85000"/>
                  </a:srgbClr>
                </a:gs>
              </a:gsLst>
              <a:lin ang="2700000" scaled="1"/>
            </a:gradFill>
            <a:ln w="15875" cap="rnd">
              <a:solidFill>
                <a:schemeClr val="tx2"/>
              </a:solidFill>
              <a:prstDash val="dash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536197F-9A06-4490-94F5-DD393867D14F}"/>
                </a:ext>
              </a:extLst>
            </p:cNvPr>
            <p:cNvSpPr/>
            <p:nvPr/>
          </p:nvSpPr>
          <p:spPr>
            <a:xfrm>
              <a:off x="10442975" y="5844393"/>
              <a:ext cx="612172" cy="612170"/>
            </a:xfrm>
            <a:prstGeom prst="ellipse">
              <a:avLst/>
            </a:prstGeom>
            <a:gradFill>
              <a:gsLst>
                <a:gs pos="100000">
                  <a:srgbClr val="FBFBFB"/>
                </a:gs>
                <a:gs pos="0">
                  <a:srgbClr val="E6E6E6">
                    <a:lumMod val="15000"/>
                    <a:lumOff val="85000"/>
                  </a:srgbClr>
                </a:gs>
              </a:gsLst>
              <a:lin ang="2700000" scaled="1"/>
            </a:gradFill>
            <a:ln w="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+mj-lt"/>
                </a:rPr>
                <a:t>90</a:t>
              </a:r>
              <a:endParaRPr lang="en-US" sz="16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7EA32E2-C7DA-4F89-8EAD-0085A0DD8C4F}"/>
                </a:ext>
              </a:extLst>
            </p:cNvPr>
            <p:cNvSpPr/>
            <p:nvPr/>
          </p:nvSpPr>
          <p:spPr>
            <a:xfrm>
              <a:off x="9047341" y="5844393"/>
              <a:ext cx="612172" cy="612170"/>
            </a:xfrm>
            <a:prstGeom prst="ellipse">
              <a:avLst/>
            </a:prstGeom>
            <a:gradFill>
              <a:gsLst>
                <a:gs pos="100000">
                  <a:srgbClr val="FBFBFB"/>
                </a:gs>
                <a:gs pos="0">
                  <a:srgbClr val="E6E6E6">
                    <a:lumMod val="15000"/>
                    <a:lumOff val="85000"/>
                  </a:srgbClr>
                </a:gs>
              </a:gsLst>
              <a:lin ang="2700000" scaled="1"/>
            </a:gradFill>
            <a:ln w="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+mj-lt"/>
                </a:rPr>
                <a:t>85</a:t>
              </a:r>
              <a:endParaRPr 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20CF21C-290A-45C6-9F96-2CD8E8A079ED}"/>
                </a:ext>
              </a:extLst>
            </p:cNvPr>
            <p:cNvSpPr/>
            <p:nvPr/>
          </p:nvSpPr>
          <p:spPr>
            <a:xfrm>
              <a:off x="7728568" y="5844393"/>
              <a:ext cx="612172" cy="612170"/>
            </a:xfrm>
            <a:prstGeom prst="ellipse">
              <a:avLst/>
            </a:prstGeom>
            <a:gradFill>
              <a:gsLst>
                <a:gs pos="100000">
                  <a:srgbClr val="FBFBFB"/>
                </a:gs>
                <a:gs pos="0">
                  <a:srgbClr val="E6E6E6">
                    <a:lumMod val="15000"/>
                    <a:lumOff val="85000"/>
                  </a:srgbClr>
                </a:gs>
              </a:gsLst>
              <a:lin ang="2700000" scaled="1"/>
            </a:gradFill>
            <a:ln w="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+mj-lt"/>
                </a:rPr>
                <a:t>80</a:t>
              </a:r>
              <a:endParaRPr 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B83F40E-BD9E-4737-8C51-F0E1833F25D4}"/>
                </a:ext>
              </a:extLst>
            </p:cNvPr>
            <p:cNvSpPr/>
            <p:nvPr/>
          </p:nvSpPr>
          <p:spPr>
            <a:xfrm>
              <a:off x="6409795" y="5844393"/>
              <a:ext cx="612172" cy="612170"/>
            </a:xfrm>
            <a:prstGeom prst="ellipse">
              <a:avLst/>
            </a:prstGeom>
            <a:gradFill>
              <a:gsLst>
                <a:gs pos="100000">
                  <a:srgbClr val="FBFBFB"/>
                </a:gs>
                <a:gs pos="0">
                  <a:srgbClr val="E6E6E6">
                    <a:lumMod val="15000"/>
                    <a:lumOff val="85000"/>
                  </a:srgbClr>
                </a:gs>
              </a:gsLst>
              <a:lin ang="2700000" scaled="1"/>
            </a:gradFill>
            <a:ln w="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+mj-lt"/>
                </a:rPr>
                <a:t>75</a:t>
              </a:r>
              <a:endParaRPr 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7ABB76A-4E37-4354-9D54-78B15CC87FA5}"/>
                </a:ext>
              </a:extLst>
            </p:cNvPr>
            <p:cNvSpPr/>
            <p:nvPr/>
          </p:nvSpPr>
          <p:spPr>
            <a:xfrm>
              <a:off x="5091022" y="5844393"/>
              <a:ext cx="612172" cy="612170"/>
            </a:xfrm>
            <a:prstGeom prst="ellipse">
              <a:avLst/>
            </a:prstGeom>
            <a:gradFill>
              <a:gsLst>
                <a:gs pos="100000">
                  <a:srgbClr val="FBFBFB"/>
                </a:gs>
                <a:gs pos="0">
                  <a:srgbClr val="E6E6E6">
                    <a:lumMod val="15000"/>
                    <a:lumOff val="85000"/>
                  </a:srgbClr>
                </a:gs>
              </a:gsLst>
              <a:lin ang="2700000" scaled="1"/>
            </a:gradFill>
            <a:ln w="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+mj-lt"/>
                </a:rPr>
                <a:t>70</a:t>
              </a:r>
              <a:endParaRPr 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2188C43-E238-4287-BB54-7AAD81087161}"/>
                </a:ext>
              </a:extLst>
            </p:cNvPr>
            <p:cNvSpPr/>
            <p:nvPr/>
          </p:nvSpPr>
          <p:spPr>
            <a:xfrm>
              <a:off x="3695390" y="5844394"/>
              <a:ext cx="612172" cy="612168"/>
            </a:xfrm>
            <a:prstGeom prst="ellipse">
              <a:avLst/>
            </a:prstGeom>
            <a:gradFill>
              <a:gsLst>
                <a:gs pos="100000">
                  <a:srgbClr val="FBFBFB"/>
                </a:gs>
                <a:gs pos="0">
                  <a:srgbClr val="E6E6E6">
                    <a:lumMod val="15000"/>
                    <a:lumOff val="85000"/>
                  </a:srgbClr>
                </a:gs>
              </a:gsLst>
              <a:lin ang="2700000" scaled="1"/>
            </a:gradFill>
            <a:ln w="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+mj-lt"/>
                </a:rPr>
                <a:t>65</a:t>
              </a:r>
              <a:endParaRPr lang="en-US" sz="16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2"/>
                </a:solidFill>
                <a:latin typeface="+mj-lt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D468EA1-FBB2-456E-9D9E-39EDB385E1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1033" y="2733295"/>
              <a:ext cx="0" cy="2855285"/>
            </a:xfrm>
            <a:prstGeom prst="line">
              <a:avLst/>
            </a:prstGeom>
            <a:gradFill>
              <a:gsLst>
                <a:gs pos="100000">
                  <a:srgbClr val="FBFBFB"/>
                </a:gs>
                <a:gs pos="0">
                  <a:srgbClr val="E6E6E6">
                    <a:lumMod val="15000"/>
                    <a:lumOff val="85000"/>
                  </a:srgbClr>
                </a:gs>
              </a:gsLst>
              <a:lin ang="2700000" scaled="1"/>
            </a:gradFill>
            <a:ln w="15875" cap="rnd">
              <a:solidFill>
                <a:schemeClr val="tx2"/>
              </a:solidFill>
              <a:prstDash val="dash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020997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90C79B-33C2-433C-8E11-58A0CFC94AAC}"/>
              </a:ext>
            </a:extLst>
          </p:cNvPr>
          <p:cNvGrpSpPr/>
          <p:nvPr/>
        </p:nvGrpSpPr>
        <p:grpSpPr>
          <a:xfrm>
            <a:off x="-1066799" y="-470281"/>
            <a:ext cx="12192000" cy="12192001"/>
            <a:chOff x="-1066799" y="-470281"/>
            <a:chExt cx="12192000" cy="12192001"/>
          </a:xfrm>
          <a:noFill/>
        </p:grpSpPr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F860B948-571B-4962-9AFB-04C83DE7AB1C}"/>
                </a:ext>
              </a:extLst>
            </p:cNvPr>
            <p:cNvSpPr/>
            <p:nvPr/>
          </p:nvSpPr>
          <p:spPr>
            <a:xfrm rot="17574289">
              <a:off x="-1066799" y="-470281"/>
              <a:ext cx="12192000" cy="12192000"/>
            </a:xfrm>
            <a:prstGeom prst="blockArc">
              <a:avLst>
                <a:gd name="adj1" fmla="val 1592687"/>
                <a:gd name="adj2" fmla="val 2633531"/>
                <a:gd name="adj3" fmla="val 417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F2F30"/>
                </a:solidFill>
                <a:effectLst/>
                <a:uLnTx/>
                <a:uFillTx/>
                <a:latin typeface="Avenir Heavy"/>
                <a:ea typeface="+mn-ea"/>
                <a:cs typeface="+mn-cs"/>
              </a:endParaRPr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A6BC8672-5459-4CDA-81B2-4199DE74F4D8}"/>
                </a:ext>
              </a:extLst>
            </p:cNvPr>
            <p:cNvSpPr/>
            <p:nvPr/>
          </p:nvSpPr>
          <p:spPr>
            <a:xfrm>
              <a:off x="-1066799" y="-470280"/>
              <a:ext cx="12192000" cy="12192000"/>
            </a:xfrm>
            <a:prstGeom prst="blockArc">
              <a:avLst>
                <a:gd name="adj1" fmla="val 12315901"/>
                <a:gd name="adj2" fmla="val 2632511"/>
                <a:gd name="adj3" fmla="val 43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F2F30"/>
                </a:solidFill>
                <a:effectLst/>
                <a:uLnTx/>
                <a:uFillTx/>
                <a:latin typeface="Avenir Heavy"/>
                <a:ea typeface="+mn-ea"/>
                <a:cs typeface="+mn-cs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8D8EABFB-0356-4657-A5B6-CCEA3CCB3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 anchor="t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5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a typeface="Roboto Black" panose="02000000000000000000" pitchFamily="2" charset="0"/>
                <a:cs typeface="Roboto Condensed" panose="02000000000000000000" pitchFamily="2" charset="0"/>
              </a:rPr>
              <a:t>Top 5 Ways  </a:t>
            </a:r>
            <a:br>
              <a:rPr lang="en-US" sz="5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a typeface="Roboto Black" panose="02000000000000000000" pitchFamily="2" charset="0"/>
                <a:cs typeface="Roboto Condensed" panose="02000000000000000000" pitchFamily="2" charset="0"/>
              </a:rPr>
            </a:br>
            <a:r>
              <a:rPr lang="en-US" sz="5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a typeface="Roboto Black" panose="02000000000000000000" pitchFamily="2" charset="0"/>
                <a:cs typeface="Roboto Condensed" panose="02000000000000000000" pitchFamily="2" charset="0"/>
              </a:rPr>
              <a:t>To Increase Your </a:t>
            </a:r>
            <a:endParaRPr lang="en-US" sz="5600" dirty="0">
              <a:ln>
                <a:solidFill>
                  <a:schemeClr val="accent1">
                    <a:alpha val="0"/>
                  </a:schemeClr>
                </a:solidFill>
              </a:ln>
              <a:noFill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D8393E7-27E3-7048-BD8B-FF956CEA7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35275"/>
            <a:ext cx="9116552" cy="11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ck Arc 11">
            <a:extLst>
              <a:ext uri="{FF2B5EF4-FFF2-40B4-BE49-F238E27FC236}">
                <a16:creationId xmlns:a16="http://schemas.microsoft.com/office/drawing/2014/main" id="{C46D9C61-BEDF-4D2A-A8D9-8DFD0905DC38}"/>
              </a:ext>
            </a:extLst>
          </p:cNvPr>
          <p:cNvSpPr/>
          <p:nvPr/>
        </p:nvSpPr>
        <p:spPr>
          <a:xfrm rot="20159722">
            <a:off x="5219168" y="806088"/>
            <a:ext cx="4705814" cy="4705833"/>
          </a:xfrm>
          <a:prstGeom prst="blockArc">
            <a:avLst>
              <a:gd name="adj1" fmla="val 17620403"/>
              <a:gd name="adj2" fmla="val 0"/>
              <a:gd name="adj3" fmla="val 25000"/>
            </a:avLst>
          </a:prstGeom>
          <a:solidFill>
            <a:schemeClr val="accent6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001" sz="1600" dirty="0">
              <a:latin typeface="+mj-lt"/>
              <a:cs typeface="Times New Roman" charset="0"/>
            </a:endParaRPr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E93963B0-1142-44D7-9255-3D0F400BC4A5}"/>
              </a:ext>
            </a:extLst>
          </p:cNvPr>
          <p:cNvSpPr/>
          <p:nvPr/>
        </p:nvSpPr>
        <p:spPr>
          <a:xfrm rot="5400000">
            <a:off x="5219168" y="806090"/>
            <a:ext cx="4705814" cy="4705833"/>
          </a:xfrm>
          <a:prstGeom prst="blockArc">
            <a:avLst>
              <a:gd name="adj1" fmla="val 10699967"/>
              <a:gd name="adj2" fmla="val 0"/>
              <a:gd name="adj3" fmla="val 25000"/>
            </a:avLst>
          </a:prstGeom>
          <a:solidFill>
            <a:srgbClr val="28D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001" dirty="0"/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F149EEC6-1E7A-4C9E-B72C-5FE99A89F031}"/>
              </a:ext>
            </a:extLst>
          </p:cNvPr>
          <p:cNvSpPr txBox="1"/>
          <p:nvPr/>
        </p:nvSpPr>
        <p:spPr>
          <a:xfrm>
            <a:off x="801252" y="3973159"/>
            <a:ext cx="4238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noFill/>
                <a:latin typeface="+mj-lt"/>
                <a:ea typeface="Times New Roman" charset="0"/>
                <a:cs typeface="Times New Roman" charset="0"/>
              </a:rPr>
              <a:t>Calculated as a</a:t>
            </a:r>
          </a:p>
          <a:p>
            <a:r>
              <a:rPr lang="en-US" sz="4400" dirty="0">
                <a:noFill/>
                <a:latin typeface="+mj-lt"/>
                <a:ea typeface="Times New Roman" charset="0"/>
                <a:cs typeface="Times New Roman" charset="0"/>
              </a:rPr>
              <a:t>% of the </a:t>
            </a:r>
          </a:p>
          <a:p>
            <a:r>
              <a:rPr lang="en-US" sz="4400" dirty="0">
                <a:noFill/>
                <a:latin typeface="+mj-lt"/>
                <a:ea typeface="Times New Roman" charset="0"/>
                <a:cs typeface="Times New Roman" charset="0"/>
              </a:rPr>
              <a:t>Total Growth</a:t>
            </a:r>
          </a:p>
        </p:txBody>
      </p:sp>
      <p:sp>
        <p:nvSpPr>
          <p:cNvPr id="82" name="TextBox 16">
            <a:extLst>
              <a:ext uri="{FF2B5EF4-FFF2-40B4-BE49-F238E27FC236}">
                <a16:creationId xmlns:a16="http://schemas.microsoft.com/office/drawing/2014/main" id="{BCF3B342-8BF8-454C-A96C-3E1A3A73EE9B}"/>
              </a:ext>
            </a:extLst>
          </p:cNvPr>
          <p:cNvSpPr txBox="1"/>
          <p:nvPr/>
        </p:nvSpPr>
        <p:spPr>
          <a:xfrm>
            <a:off x="688437" y="2674948"/>
            <a:ext cx="43515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+mj-lt"/>
                <a:ea typeface="Times New Roman" charset="0"/>
                <a:cs typeface="Times New Roman" charset="0"/>
              </a:rPr>
              <a:t>$1,200,000</a:t>
            </a:r>
            <a:r>
              <a:rPr lang="en-US" sz="3200" b="1" dirty="0">
                <a:latin typeface="+mj-lt"/>
                <a:ea typeface="Times New Roman" charset="0"/>
                <a:cs typeface="Times New Roman" charset="0"/>
              </a:rPr>
              <a:t> </a:t>
            </a:r>
          </a:p>
          <a:p>
            <a:r>
              <a:rPr lang="en-US" sz="3200" dirty="0">
                <a:latin typeface="+mj-lt"/>
                <a:ea typeface="Times New Roman" charset="0"/>
                <a:cs typeface="Times New Roman" charset="0"/>
              </a:rPr>
              <a:t>Growth Before Fees </a:t>
            </a:r>
            <a:endParaRPr lang="en-US" sz="6000" dirty="0">
              <a:latin typeface="+mj-lt"/>
              <a:ea typeface="Times New Roman" charset="0"/>
              <a:cs typeface="Times New Roman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E8E6F2-AB95-4194-B5F7-F9B5AD350D75}"/>
              </a:ext>
            </a:extLst>
          </p:cNvPr>
          <p:cNvGrpSpPr/>
          <p:nvPr/>
        </p:nvGrpSpPr>
        <p:grpSpPr>
          <a:xfrm>
            <a:off x="6359353" y="5894146"/>
            <a:ext cx="2425445" cy="314216"/>
            <a:chOff x="9116160" y="6135113"/>
            <a:chExt cx="2425445" cy="314216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F39B905-D5BF-4E11-9637-73F7EF940C0E}"/>
                </a:ext>
              </a:extLst>
            </p:cNvPr>
            <p:cNvSpPr/>
            <p:nvPr/>
          </p:nvSpPr>
          <p:spPr>
            <a:xfrm>
              <a:off x="9116160" y="6135113"/>
              <a:ext cx="314216" cy="314216"/>
            </a:xfrm>
            <a:prstGeom prst="ellipse">
              <a:avLst/>
            </a:prstGeom>
            <a:solidFill>
              <a:srgbClr val="5B7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pc="300" dirty="0">
                  <a:gradFill>
                    <a:gsLst>
                      <a:gs pos="0">
                        <a:schemeClr val="bg1"/>
                      </a:gs>
                      <a:gs pos="76000">
                        <a:schemeClr val="bg1">
                          <a:lumMod val="9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DAF6F55-5E80-415F-B3BF-50E72CDAC8E4}"/>
                </a:ext>
              </a:extLst>
            </p:cNvPr>
            <p:cNvSpPr/>
            <p:nvPr/>
          </p:nvSpPr>
          <p:spPr>
            <a:xfrm>
              <a:off x="9461914" y="6153722"/>
              <a:ext cx="1038546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200" spc="100" dirty="0"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Growth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6C74830-901E-43F5-977B-D38B80551F8C}"/>
                </a:ext>
              </a:extLst>
            </p:cNvPr>
            <p:cNvSpPr/>
            <p:nvPr/>
          </p:nvSpPr>
          <p:spPr>
            <a:xfrm>
              <a:off x="10419297" y="6135113"/>
              <a:ext cx="314216" cy="314216"/>
            </a:xfrm>
            <a:prstGeom prst="ellipse">
              <a:avLst/>
            </a:prstGeom>
            <a:solidFill>
              <a:srgbClr val="BA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pc="300" dirty="0">
                  <a:gradFill>
                    <a:gsLst>
                      <a:gs pos="0">
                        <a:schemeClr val="bg1"/>
                      </a:gs>
                      <a:gs pos="76000">
                        <a:schemeClr val="bg1">
                          <a:lumMod val="9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64EBE8E-72FF-4FE2-B0E3-EA6EA9038158}"/>
                </a:ext>
              </a:extLst>
            </p:cNvPr>
            <p:cNvSpPr/>
            <p:nvPr/>
          </p:nvSpPr>
          <p:spPr>
            <a:xfrm>
              <a:off x="10765051" y="6153722"/>
              <a:ext cx="776554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200" spc="100" dirty="0"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Fees</a:t>
              </a:r>
            </a:p>
          </p:txBody>
        </p:sp>
      </p:grpSp>
      <p:sp>
        <p:nvSpPr>
          <p:cNvPr id="15" name="TextBox 16">
            <a:extLst>
              <a:ext uri="{FF2B5EF4-FFF2-40B4-BE49-F238E27FC236}">
                <a16:creationId xmlns:a16="http://schemas.microsoft.com/office/drawing/2014/main" id="{12BBAACE-9F53-4567-8D2B-6E8345689D2F}"/>
              </a:ext>
            </a:extLst>
          </p:cNvPr>
          <p:cNvSpPr txBox="1"/>
          <p:nvPr/>
        </p:nvSpPr>
        <p:spPr>
          <a:xfrm>
            <a:off x="801308" y="1157638"/>
            <a:ext cx="42387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noFill/>
                <a:latin typeface="+mj-lt"/>
                <a:ea typeface="Times New Roman" charset="0"/>
                <a:cs typeface="Times New Roman" charset="0"/>
              </a:rPr>
              <a:t>1</a:t>
            </a:r>
            <a:r>
              <a:rPr lang="en-US" sz="4000" dirty="0">
                <a:noFill/>
                <a:latin typeface="+mj-lt"/>
                <a:ea typeface="Times New Roman" charset="0"/>
                <a:cs typeface="Times New Roman" charset="0"/>
              </a:rPr>
              <a:t>%</a:t>
            </a:r>
            <a:endParaRPr lang="en-US" sz="6000" dirty="0">
              <a:noFill/>
              <a:latin typeface="+mj-lt"/>
              <a:ea typeface="Times New Roman" charset="0"/>
              <a:cs typeface="Times New Roman" charset="0"/>
            </a:endParaRPr>
          </a:p>
          <a:p>
            <a:r>
              <a:rPr lang="en-US" sz="3200" dirty="0">
                <a:noFill/>
                <a:latin typeface="+mj-lt"/>
                <a:ea typeface="Times New Roman" charset="0"/>
                <a:cs typeface="Times New Roman" charset="0"/>
              </a:rPr>
              <a:t>Annually Fee</a:t>
            </a: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16C473B6-0EFD-4C06-A328-1135F7CEF69A}"/>
              </a:ext>
            </a:extLst>
          </p:cNvPr>
          <p:cNvSpPr/>
          <p:nvPr/>
        </p:nvSpPr>
        <p:spPr>
          <a:xfrm rot="16200000">
            <a:off x="5219168" y="806088"/>
            <a:ext cx="4705814" cy="4705833"/>
          </a:xfrm>
          <a:prstGeom prst="blockArc">
            <a:avLst>
              <a:gd name="adj1" fmla="val 10699967"/>
              <a:gd name="adj2" fmla="val 0"/>
              <a:gd name="adj3" fmla="val 25000"/>
            </a:avLst>
          </a:prstGeom>
          <a:solidFill>
            <a:srgbClr val="28D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001"/>
          </a:p>
        </p:txBody>
      </p:sp>
      <p:sp>
        <p:nvSpPr>
          <p:cNvPr id="24" name="Circle: Hollow 23">
            <a:extLst>
              <a:ext uri="{FF2B5EF4-FFF2-40B4-BE49-F238E27FC236}">
                <a16:creationId xmlns:a16="http://schemas.microsoft.com/office/drawing/2014/main" id="{0F7C0860-0902-4BBF-A3A3-A1AB5E877A11}"/>
              </a:ext>
            </a:extLst>
          </p:cNvPr>
          <p:cNvSpPr/>
          <p:nvPr/>
        </p:nvSpPr>
        <p:spPr>
          <a:xfrm rot="16200000">
            <a:off x="5219168" y="806088"/>
            <a:ext cx="4705814" cy="4705833"/>
          </a:xfrm>
          <a:prstGeom prst="donut">
            <a:avLst/>
          </a:prstGeom>
          <a:solidFill>
            <a:srgbClr val="5B7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00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24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lock Arc 27">
            <a:extLst>
              <a:ext uri="{FF2B5EF4-FFF2-40B4-BE49-F238E27FC236}">
                <a16:creationId xmlns:a16="http://schemas.microsoft.com/office/drawing/2014/main" id="{170D7D04-AB0B-4FFD-9C45-4EC05CBCC3EB}"/>
              </a:ext>
            </a:extLst>
          </p:cNvPr>
          <p:cNvSpPr/>
          <p:nvPr/>
        </p:nvSpPr>
        <p:spPr>
          <a:xfrm rot="1414803">
            <a:off x="5219158" y="806097"/>
            <a:ext cx="4705814" cy="4705833"/>
          </a:xfrm>
          <a:prstGeom prst="blockArc">
            <a:avLst>
              <a:gd name="adj1" fmla="val 18410748"/>
              <a:gd name="adj2" fmla="val 0"/>
              <a:gd name="adj3" fmla="val 25000"/>
            </a:avLst>
          </a:prstGeom>
          <a:solidFill>
            <a:schemeClr val="accent6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001" sz="1600" dirty="0">
              <a:latin typeface="+mj-lt"/>
              <a:cs typeface="Times New Roman" charset="0"/>
            </a:endParaRPr>
          </a:p>
        </p:txBody>
      </p:sp>
      <p:sp>
        <p:nvSpPr>
          <p:cNvPr id="38" name="Block Arc 37">
            <a:extLst>
              <a:ext uri="{FF2B5EF4-FFF2-40B4-BE49-F238E27FC236}">
                <a16:creationId xmlns:a16="http://schemas.microsoft.com/office/drawing/2014/main" id="{6DE874F4-02A2-4657-82F9-2BE9176CFBB3}"/>
              </a:ext>
            </a:extLst>
          </p:cNvPr>
          <p:cNvSpPr/>
          <p:nvPr/>
        </p:nvSpPr>
        <p:spPr>
          <a:xfrm rot="20138980">
            <a:off x="5219168" y="806088"/>
            <a:ext cx="4705814" cy="4705833"/>
          </a:xfrm>
          <a:prstGeom prst="blockArc">
            <a:avLst>
              <a:gd name="adj1" fmla="val 17620403"/>
              <a:gd name="adj2" fmla="val 0"/>
              <a:gd name="adj3" fmla="val 25000"/>
            </a:avLst>
          </a:prstGeom>
          <a:solidFill>
            <a:schemeClr val="accent6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001" sz="1600" dirty="0">
              <a:latin typeface="+mj-lt"/>
              <a:cs typeface="Times New Roman" charset="0"/>
            </a:endParaRPr>
          </a:p>
        </p:txBody>
      </p:sp>
      <p:sp>
        <p:nvSpPr>
          <p:cNvPr id="39" name="Block Arc 38">
            <a:extLst>
              <a:ext uri="{FF2B5EF4-FFF2-40B4-BE49-F238E27FC236}">
                <a16:creationId xmlns:a16="http://schemas.microsoft.com/office/drawing/2014/main" id="{62C5D7D2-2DA0-42DC-8705-753FDEC7DE25}"/>
              </a:ext>
            </a:extLst>
          </p:cNvPr>
          <p:cNvSpPr/>
          <p:nvPr/>
        </p:nvSpPr>
        <p:spPr>
          <a:xfrm rot="12306968">
            <a:off x="5219168" y="806088"/>
            <a:ext cx="4705814" cy="4705833"/>
          </a:xfrm>
          <a:prstGeom prst="blockArc">
            <a:avLst>
              <a:gd name="adj1" fmla="val 10699967"/>
              <a:gd name="adj2" fmla="val 0"/>
              <a:gd name="adj3" fmla="val 25000"/>
            </a:avLst>
          </a:prstGeom>
          <a:solidFill>
            <a:srgbClr val="5B7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001" dirty="0"/>
          </a:p>
        </p:txBody>
      </p:sp>
      <p:sp>
        <p:nvSpPr>
          <p:cNvPr id="40" name="Block Arc 39">
            <a:extLst>
              <a:ext uri="{FF2B5EF4-FFF2-40B4-BE49-F238E27FC236}">
                <a16:creationId xmlns:a16="http://schemas.microsoft.com/office/drawing/2014/main" id="{7158615D-C8E5-4CD1-9206-C9DAE595ECC7}"/>
              </a:ext>
            </a:extLst>
          </p:cNvPr>
          <p:cNvSpPr/>
          <p:nvPr/>
        </p:nvSpPr>
        <p:spPr>
          <a:xfrm rot="16200000">
            <a:off x="5219168" y="806088"/>
            <a:ext cx="4705814" cy="4705833"/>
          </a:xfrm>
          <a:prstGeom prst="blockArc">
            <a:avLst>
              <a:gd name="adj1" fmla="val 10699967"/>
              <a:gd name="adj2" fmla="val 0"/>
              <a:gd name="adj3" fmla="val 25000"/>
            </a:avLst>
          </a:prstGeom>
          <a:solidFill>
            <a:srgbClr val="5B7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001"/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76FADA4D-37A3-4211-9706-7C21A44332F1}"/>
              </a:ext>
            </a:extLst>
          </p:cNvPr>
          <p:cNvSpPr txBox="1"/>
          <p:nvPr/>
        </p:nvSpPr>
        <p:spPr>
          <a:xfrm>
            <a:off x="688437" y="2958356"/>
            <a:ext cx="4646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noFill/>
                <a:latin typeface="+mj-lt"/>
                <a:ea typeface="Times New Roman" charset="0"/>
                <a:cs typeface="Times New Roman" charset="0"/>
              </a:rPr>
              <a:t>Total Costs as </a:t>
            </a:r>
          </a:p>
          <a:p>
            <a:r>
              <a:rPr lang="en-US" sz="3600" dirty="0">
                <a:noFill/>
                <a:latin typeface="+mj-lt"/>
                <a:ea typeface="Times New Roman" charset="0"/>
                <a:cs typeface="Times New Roman" charset="0"/>
              </a:rPr>
              <a:t>a % of Growth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727FD30-979B-4161-A10D-D34EE42456A2}"/>
              </a:ext>
            </a:extLst>
          </p:cNvPr>
          <p:cNvGrpSpPr/>
          <p:nvPr/>
        </p:nvGrpSpPr>
        <p:grpSpPr>
          <a:xfrm>
            <a:off x="6359353" y="5894146"/>
            <a:ext cx="2425445" cy="314216"/>
            <a:chOff x="9116160" y="6135113"/>
            <a:chExt cx="2425445" cy="314216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25CB670-E275-410A-8999-B35D12DC4D03}"/>
                </a:ext>
              </a:extLst>
            </p:cNvPr>
            <p:cNvSpPr/>
            <p:nvPr/>
          </p:nvSpPr>
          <p:spPr>
            <a:xfrm>
              <a:off x="9116160" y="6135113"/>
              <a:ext cx="314216" cy="314216"/>
            </a:xfrm>
            <a:prstGeom prst="ellipse">
              <a:avLst/>
            </a:prstGeom>
            <a:solidFill>
              <a:srgbClr val="5B7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pc="300" dirty="0">
                  <a:gradFill>
                    <a:gsLst>
                      <a:gs pos="0">
                        <a:schemeClr val="bg1"/>
                      </a:gs>
                      <a:gs pos="76000">
                        <a:schemeClr val="bg1">
                          <a:lumMod val="9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0313DB0-E0AA-4C61-BF87-80BE62B87E0D}"/>
                </a:ext>
              </a:extLst>
            </p:cNvPr>
            <p:cNvSpPr/>
            <p:nvPr/>
          </p:nvSpPr>
          <p:spPr>
            <a:xfrm>
              <a:off x="9461914" y="6153722"/>
              <a:ext cx="1038546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200" spc="100" dirty="0"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Growth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19F226D-B1E2-4DA3-9A7F-9E1832101609}"/>
                </a:ext>
              </a:extLst>
            </p:cNvPr>
            <p:cNvSpPr/>
            <p:nvPr/>
          </p:nvSpPr>
          <p:spPr>
            <a:xfrm>
              <a:off x="10419297" y="6135113"/>
              <a:ext cx="314216" cy="314216"/>
            </a:xfrm>
            <a:prstGeom prst="ellipse">
              <a:avLst/>
            </a:prstGeom>
            <a:solidFill>
              <a:srgbClr val="BA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pc="300" dirty="0">
                  <a:gradFill>
                    <a:gsLst>
                      <a:gs pos="0">
                        <a:schemeClr val="bg1"/>
                      </a:gs>
                      <a:gs pos="76000">
                        <a:schemeClr val="bg1">
                          <a:lumMod val="9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2C45B5A-CE18-4933-8E3B-312D5A129926}"/>
                </a:ext>
              </a:extLst>
            </p:cNvPr>
            <p:cNvSpPr/>
            <p:nvPr/>
          </p:nvSpPr>
          <p:spPr>
            <a:xfrm>
              <a:off x="10765051" y="6153722"/>
              <a:ext cx="776554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200" spc="100" dirty="0"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Fees</a:t>
              </a:r>
            </a:p>
          </p:txBody>
        </p:sp>
      </p:grpSp>
      <p:sp>
        <p:nvSpPr>
          <p:cNvPr id="45" name="Callout: Bent Line with No Border 44">
            <a:extLst>
              <a:ext uri="{FF2B5EF4-FFF2-40B4-BE49-F238E27FC236}">
                <a16:creationId xmlns:a16="http://schemas.microsoft.com/office/drawing/2014/main" id="{1104CB68-688C-4AED-8174-2F0429EF6423}"/>
              </a:ext>
            </a:extLst>
          </p:cNvPr>
          <p:cNvSpPr/>
          <p:nvPr/>
        </p:nvSpPr>
        <p:spPr>
          <a:xfrm>
            <a:off x="9651017" y="1334806"/>
            <a:ext cx="1988901" cy="1016000"/>
          </a:xfrm>
          <a:prstGeom prst="callout2">
            <a:avLst/>
          </a:prstGeom>
          <a:noFill/>
          <a:ln w="60325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0D8E5937-D131-47D2-A7EE-C8B7308B7E72}"/>
              </a:ext>
            </a:extLst>
          </p:cNvPr>
          <p:cNvSpPr txBox="1"/>
          <p:nvPr/>
        </p:nvSpPr>
        <p:spPr>
          <a:xfrm>
            <a:off x="9651018" y="1142368"/>
            <a:ext cx="242266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noFill/>
                <a:latin typeface="+mj-lt"/>
                <a:ea typeface="Times New Roman" charset="0"/>
                <a:cs typeface="Times New Roman" charset="0"/>
              </a:rPr>
              <a:t>31%</a:t>
            </a:r>
            <a:endParaRPr lang="en-US" sz="4400" dirty="0">
              <a:noFill/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48" name="Callout: Bent Line with No Border 47">
            <a:extLst>
              <a:ext uri="{FF2B5EF4-FFF2-40B4-BE49-F238E27FC236}">
                <a16:creationId xmlns:a16="http://schemas.microsoft.com/office/drawing/2014/main" id="{8650CD15-2A0D-4B06-A7D9-0E882C8AD2E2}"/>
              </a:ext>
            </a:extLst>
          </p:cNvPr>
          <p:cNvSpPr/>
          <p:nvPr/>
        </p:nvSpPr>
        <p:spPr>
          <a:xfrm flipH="1" flipV="1">
            <a:off x="3568712" y="4377273"/>
            <a:ext cx="1988901" cy="1016000"/>
          </a:xfrm>
          <a:prstGeom prst="callout2">
            <a:avLst/>
          </a:prstGeom>
          <a:noFill/>
          <a:ln w="60325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49" name="TextBox 16">
            <a:extLst>
              <a:ext uri="{FF2B5EF4-FFF2-40B4-BE49-F238E27FC236}">
                <a16:creationId xmlns:a16="http://schemas.microsoft.com/office/drawing/2014/main" id="{C5EB53D7-F830-48B9-9E5F-146C91F48622}"/>
              </a:ext>
            </a:extLst>
          </p:cNvPr>
          <p:cNvSpPr txBox="1"/>
          <p:nvPr/>
        </p:nvSpPr>
        <p:spPr>
          <a:xfrm rot="10800000" flipH="1" flipV="1">
            <a:off x="3134949" y="4883271"/>
            <a:ext cx="242266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400" b="1" dirty="0">
                <a:noFill/>
                <a:latin typeface="+mj-lt"/>
                <a:ea typeface="Times New Roman" charset="0"/>
                <a:cs typeface="Times New Roman" charset="0"/>
              </a:rPr>
              <a:t>69%</a:t>
            </a:r>
            <a:endParaRPr lang="en-US" sz="4400" dirty="0">
              <a:noFill/>
              <a:latin typeface="+mj-lt"/>
              <a:ea typeface="Times New Roman" charset="0"/>
              <a:cs typeface="Times New Roman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7C3D1E-8AFA-4F20-ACAB-9470A4A34D3C}"/>
              </a:ext>
            </a:extLst>
          </p:cNvPr>
          <p:cNvGrpSpPr/>
          <p:nvPr/>
        </p:nvGrpSpPr>
        <p:grpSpPr>
          <a:xfrm>
            <a:off x="9867900" y="1148585"/>
            <a:ext cx="2422665" cy="1213615"/>
            <a:chOff x="9769335" y="452023"/>
            <a:chExt cx="2422665" cy="1213615"/>
          </a:xfrm>
        </p:grpSpPr>
        <p:sp>
          <p:nvSpPr>
            <p:cNvPr id="21" name="Callout: Bent Line with No Border 20">
              <a:extLst>
                <a:ext uri="{FF2B5EF4-FFF2-40B4-BE49-F238E27FC236}">
                  <a16:creationId xmlns:a16="http://schemas.microsoft.com/office/drawing/2014/main" id="{F7729BCD-5C3F-4683-A440-06CE8D0EE872}"/>
                </a:ext>
              </a:extLst>
            </p:cNvPr>
            <p:cNvSpPr/>
            <p:nvPr/>
          </p:nvSpPr>
          <p:spPr>
            <a:xfrm>
              <a:off x="9769335" y="649638"/>
              <a:ext cx="1988901" cy="1016000"/>
            </a:xfrm>
            <a:prstGeom prst="callout2">
              <a:avLst/>
            </a:prstGeom>
            <a:noFill/>
            <a:ln w="60325" cap="rnd">
              <a:solidFill>
                <a:schemeClr val="accent3">
                  <a:lumMod val="50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DCD56304-C6B3-490B-9738-D110ACECBF77}"/>
                </a:ext>
              </a:extLst>
            </p:cNvPr>
            <p:cNvSpPr txBox="1"/>
            <p:nvPr/>
          </p:nvSpPr>
          <p:spPr>
            <a:xfrm>
              <a:off x="9769336" y="452023"/>
              <a:ext cx="24226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>
                  <a:solidFill>
                    <a:schemeClr val="accent3"/>
                  </a:solidFill>
                  <a:latin typeface="+mj-lt"/>
                  <a:ea typeface="Times New Roman" charset="0"/>
                  <a:cs typeface="Times New Roman" charset="0"/>
                </a:rPr>
                <a:t>$376,000</a:t>
              </a:r>
            </a:p>
            <a:p>
              <a:r>
                <a:rPr lang="en-US" sz="1600" dirty="0">
                  <a:solidFill>
                    <a:schemeClr val="accent3"/>
                  </a:solidFill>
                  <a:latin typeface="+mj-lt"/>
                  <a:ea typeface="Times New Roman" charset="0"/>
                  <a:cs typeface="Times New Roman" charset="0"/>
                </a:rPr>
                <a:t>Total Fee Costs</a:t>
              </a:r>
              <a:endParaRPr lang="en-US" sz="3600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3" name="TextBox 16">
            <a:extLst>
              <a:ext uri="{FF2B5EF4-FFF2-40B4-BE49-F238E27FC236}">
                <a16:creationId xmlns:a16="http://schemas.microsoft.com/office/drawing/2014/main" id="{E9BD5538-C38E-2B42-800F-903BC00DECC6}"/>
              </a:ext>
            </a:extLst>
          </p:cNvPr>
          <p:cNvSpPr txBox="1"/>
          <p:nvPr/>
        </p:nvSpPr>
        <p:spPr>
          <a:xfrm>
            <a:off x="688437" y="2674948"/>
            <a:ext cx="426456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+mj-lt"/>
                <a:ea typeface="Times New Roman" charset="0"/>
                <a:cs typeface="Times New Roman" charset="0"/>
              </a:rPr>
              <a:t>$1,200,000</a:t>
            </a:r>
            <a:r>
              <a:rPr lang="en-US" sz="3200" b="1" dirty="0">
                <a:latin typeface="+mj-lt"/>
                <a:ea typeface="Times New Roman" charset="0"/>
                <a:cs typeface="Times New Roman" charset="0"/>
              </a:rPr>
              <a:t> </a:t>
            </a:r>
          </a:p>
          <a:p>
            <a:r>
              <a:rPr lang="en-US" sz="3200" dirty="0">
                <a:latin typeface="+mj-lt"/>
                <a:ea typeface="Times New Roman" charset="0"/>
                <a:cs typeface="Times New Roman" charset="0"/>
              </a:rPr>
              <a:t>Growth Before Fees  </a:t>
            </a:r>
            <a:endParaRPr lang="en-US" sz="6000" dirty="0">
              <a:latin typeface="+mj-lt"/>
              <a:ea typeface="Times New Roman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7692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Wor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lock Arc 27">
            <a:extLst>
              <a:ext uri="{FF2B5EF4-FFF2-40B4-BE49-F238E27FC236}">
                <a16:creationId xmlns:a16="http://schemas.microsoft.com/office/drawing/2014/main" id="{170D7D04-AB0B-4FFD-9C45-4EC05CBCC3EB}"/>
              </a:ext>
            </a:extLst>
          </p:cNvPr>
          <p:cNvSpPr/>
          <p:nvPr/>
        </p:nvSpPr>
        <p:spPr>
          <a:xfrm rot="1414803">
            <a:off x="5219158" y="806097"/>
            <a:ext cx="4705814" cy="4705833"/>
          </a:xfrm>
          <a:prstGeom prst="blockArc">
            <a:avLst>
              <a:gd name="adj1" fmla="val 18410748"/>
              <a:gd name="adj2" fmla="val 0"/>
              <a:gd name="adj3" fmla="val 25000"/>
            </a:avLst>
          </a:prstGeom>
          <a:solidFill>
            <a:schemeClr val="accent6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001" sz="1600" dirty="0">
              <a:latin typeface="+mj-lt"/>
              <a:cs typeface="Times New Roman" charset="0"/>
            </a:endParaRPr>
          </a:p>
        </p:txBody>
      </p:sp>
      <p:sp>
        <p:nvSpPr>
          <p:cNvPr id="38" name="Block Arc 37">
            <a:extLst>
              <a:ext uri="{FF2B5EF4-FFF2-40B4-BE49-F238E27FC236}">
                <a16:creationId xmlns:a16="http://schemas.microsoft.com/office/drawing/2014/main" id="{6DE874F4-02A2-4657-82F9-2BE9176CFBB3}"/>
              </a:ext>
            </a:extLst>
          </p:cNvPr>
          <p:cNvSpPr/>
          <p:nvPr/>
        </p:nvSpPr>
        <p:spPr>
          <a:xfrm rot="20138980">
            <a:off x="5219168" y="806088"/>
            <a:ext cx="4705814" cy="4705833"/>
          </a:xfrm>
          <a:prstGeom prst="blockArc">
            <a:avLst>
              <a:gd name="adj1" fmla="val 17620403"/>
              <a:gd name="adj2" fmla="val 0"/>
              <a:gd name="adj3" fmla="val 25000"/>
            </a:avLst>
          </a:prstGeom>
          <a:solidFill>
            <a:schemeClr val="accent6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001" sz="1600" dirty="0">
              <a:latin typeface="+mj-lt"/>
              <a:cs typeface="Times New Roman" charset="0"/>
            </a:endParaRPr>
          </a:p>
        </p:txBody>
      </p:sp>
      <p:sp>
        <p:nvSpPr>
          <p:cNvPr id="39" name="Block Arc 38">
            <a:extLst>
              <a:ext uri="{FF2B5EF4-FFF2-40B4-BE49-F238E27FC236}">
                <a16:creationId xmlns:a16="http://schemas.microsoft.com/office/drawing/2014/main" id="{62C5D7D2-2DA0-42DC-8705-753FDEC7DE25}"/>
              </a:ext>
            </a:extLst>
          </p:cNvPr>
          <p:cNvSpPr/>
          <p:nvPr/>
        </p:nvSpPr>
        <p:spPr>
          <a:xfrm rot="12306968">
            <a:off x="5219168" y="806088"/>
            <a:ext cx="4705814" cy="4705833"/>
          </a:xfrm>
          <a:prstGeom prst="blockArc">
            <a:avLst>
              <a:gd name="adj1" fmla="val 10699967"/>
              <a:gd name="adj2" fmla="val 0"/>
              <a:gd name="adj3" fmla="val 25000"/>
            </a:avLst>
          </a:prstGeom>
          <a:solidFill>
            <a:srgbClr val="5B7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001" dirty="0"/>
          </a:p>
        </p:txBody>
      </p:sp>
      <p:sp>
        <p:nvSpPr>
          <p:cNvPr id="40" name="Block Arc 39">
            <a:extLst>
              <a:ext uri="{FF2B5EF4-FFF2-40B4-BE49-F238E27FC236}">
                <a16:creationId xmlns:a16="http://schemas.microsoft.com/office/drawing/2014/main" id="{7158615D-C8E5-4CD1-9206-C9DAE595ECC7}"/>
              </a:ext>
            </a:extLst>
          </p:cNvPr>
          <p:cNvSpPr/>
          <p:nvPr/>
        </p:nvSpPr>
        <p:spPr>
          <a:xfrm rot="16200000">
            <a:off x="5219168" y="806088"/>
            <a:ext cx="4705814" cy="4705833"/>
          </a:xfrm>
          <a:prstGeom prst="blockArc">
            <a:avLst>
              <a:gd name="adj1" fmla="val 10699967"/>
              <a:gd name="adj2" fmla="val 0"/>
              <a:gd name="adj3" fmla="val 25000"/>
            </a:avLst>
          </a:prstGeom>
          <a:solidFill>
            <a:srgbClr val="5B7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001"/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76FADA4D-37A3-4211-9706-7C21A44332F1}"/>
              </a:ext>
            </a:extLst>
          </p:cNvPr>
          <p:cNvSpPr txBox="1"/>
          <p:nvPr/>
        </p:nvSpPr>
        <p:spPr>
          <a:xfrm>
            <a:off x="688437" y="2958356"/>
            <a:ext cx="4646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noFill/>
                <a:latin typeface="+mj-lt"/>
                <a:ea typeface="Times New Roman" charset="0"/>
                <a:cs typeface="Times New Roman" charset="0"/>
              </a:rPr>
              <a:t>Total Costs as </a:t>
            </a:r>
          </a:p>
          <a:p>
            <a:r>
              <a:rPr lang="en-US" sz="3600" dirty="0">
                <a:noFill/>
                <a:latin typeface="+mj-lt"/>
                <a:ea typeface="Times New Roman" charset="0"/>
                <a:cs typeface="Times New Roman" charset="0"/>
              </a:rPr>
              <a:t>a % of Growth</a:t>
            </a:r>
          </a:p>
        </p:txBody>
      </p:sp>
      <p:sp>
        <p:nvSpPr>
          <p:cNvPr id="82" name="TextBox 16">
            <a:extLst>
              <a:ext uri="{FF2B5EF4-FFF2-40B4-BE49-F238E27FC236}">
                <a16:creationId xmlns:a16="http://schemas.microsoft.com/office/drawing/2014/main" id="{BCF3B342-8BF8-454C-A96C-3E1A3A73EE9B}"/>
              </a:ext>
            </a:extLst>
          </p:cNvPr>
          <p:cNvSpPr txBox="1"/>
          <p:nvPr/>
        </p:nvSpPr>
        <p:spPr>
          <a:xfrm>
            <a:off x="688436" y="2674948"/>
            <a:ext cx="45307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+mj-lt"/>
                <a:cs typeface="Times New Roman" charset="0"/>
              </a:rPr>
              <a:t>Calculated as a %</a:t>
            </a:r>
          </a:p>
          <a:p>
            <a:r>
              <a:rPr lang="en-US" sz="3600" b="1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rPr>
              <a:t>376,000</a:t>
            </a:r>
            <a:r>
              <a:rPr lang="en-US" sz="3600" b="1" dirty="0">
                <a:latin typeface="+mj-lt"/>
                <a:ea typeface="Times New Roman" charset="0"/>
                <a:cs typeface="Times New Roman" charset="0"/>
              </a:rPr>
              <a:t>/1,200,000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727FD30-979B-4161-A10D-D34EE42456A2}"/>
              </a:ext>
            </a:extLst>
          </p:cNvPr>
          <p:cNvGrpSpPr/>
          <p:nvPr/>
        </p:nvGrpSpPr>
        <p:grpSpPr>
          <a:xfrm>
            <a:off x="6359353" y="5894146"/>
            <a:ext cx="2425445" cy="314216"/>
            <a:chOff x="9116160" y="6135113"/>
            <a:chExt cx="2425445" cy="314216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25CB670-E275-410A-8999-B35D12DC4D03}"/>
                </a:ext>
              </a:extLst>
            </p:cNvPr>
            <p:cNvSpPr/>
            <p:nvPr/>
          </p:nvSpPr>
          <p:spPr>
            <a:xfrm>
              <a:off x="9116160" y="6135113"/>
              <a:ext cx="314216" cy="314216"/>
            </a:xfrm>
            <a:prstGeom prst="ellipse">
              <a:avLst/>
            </a:prstGeom>
            <a:solidFill>
              <a:srgbClr val="5B7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pc="300" dirty="0">
                  <a:gradFill>
                    <a:gsLst>
                      <a:gs pos="0">
                        <a:schemeClr val="bg1"/>
                      </a:gs>
                      <a:gs pos="76000">
                        <a:schemeClr val="bg1">
                          <a:lumMod val="9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0313DB0-E0AA-4C61-BF87-80BE62B87E0D}"/>
                </a:ext>
              </a:extLst>
            </p:cNvPr>
            <p:cNvSpPr/>
            <p:nvPr/>
          </p:nvSpPr>
          <p:spPr>
            <a:xfrm>
              <a:off x="9461914" y="6153722"/>
              <a:ext cx="1038546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200" spc="100" dirty="0"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Growth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19F226D-B1E2-4DA3-9A7F-9E1832101609}"/>
                </a:ext>
              </a:extLst>
            </p:cNvPr>
            <p:cNvSpPr/>
            <p:nvPr/>
          </p:nvSpPr>
          <p:spPr>
            <a:xfrm>
              <a:off x="10419297" y="6135113"/>
              <a:ext cx="314216" cy="314216"/>
            </a:xfrm>
            <a:prstGeom prst="ellipse">
              <a:avLst/>
            </a:prstGeom>
            <a:solidFill>
              <a:srgbClr val="BA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pc="300" dirty="0">
                  <a:gradFill>
                    <a:gsLst>
                      <a:gs pos="0">
                        <a:schemeClr val="bg1"/>
                      </a:gs>
                      <a:gs pos="76000">
                        <a:schemeClr val="bg1">
                          <a:lumMod val="9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2C45B5A-CE18-4933-8E3B-312D5A129926}"/>
                </a:ext>
              </a:extLst>
            </p:cNvPr>
            <p:cNvSpPr/>
            <p:nvPr/>
          </p:nvSpPr>
          <p:spPr>
            <a:xfrm>
              <a:off x="10765051" y="6153722"/>
              <a:ext cx="776554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200" spc="100" dirty="0"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Fees</a:t>
              </a:r>
            </a:p>
          </p:txBody>
        </p:sp>
      </p:grpSp>
      <p:sp>
        <p:nvSpPr>
          <p:cNvPr id="45" name="Callout: Bent Line with No Border 44">
            <a:extLst>
              <a:ext uri="{FF2B5EF4-FFF2-40B4-BE49-F238E27FC236}">
                <a16:creationId xmlns:a16="http://schemas.microsoft.com/office/drawing/2014/main" id="{1104CB68-688C-4AED-8174-2F0429EF6423}"/>
              </a:ext>
            </a:extLst>
          </p:cNvPr>
          <p:cNvSpPr/>
          <p:nvPr/>
        </p:nvSpPr>
        <p:spPr>
          <a:xfrm>
            <a:off x="9651017" y="1334806"/>
            <a:ext cx="1988901" cy="1016000"/>
          </a:xfrm>
          <a:prstGeom prst="callout2">
            <a:avLst/>
          </a:prstGeom>
          <a:noFill/>
          <a:ln w="60325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0D8E5937-D131-47D2-A7EE-C8B7308B7E72}"/>
              </a:ext>
            </a:extLst>
          </p:cNvPr>
          <p:cNvSpPr txBox="1"/>
          <p:nvPr/>
        </p:nvSpPr>
        <p:spPr>
          <a:xfrm>
            <a:off x="9651018" y="1142368"/>
            <a:ext cx="242266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noFill/>
                <a:latin typeface="+mj-lt"/>
                <a:ea typeface="Times New Roman" charset="0"/>
                <a:cs typeface="Times New Roman" charset="0"/>
              </a:rPr>
              <a:t>31%</a:t>
            </a:r>
            <a:endParaRPr lang="en-US" sz="4400" dirty="0">
              <a:noFill/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48" name="Callout: Bent Line with No Border 47">
            <a:extLst>
              <a:ext uri="{FF2B5EF4-FFF2-40B4-BE49-F238E27FC236}">
                <a16:creationId xmlns:a16="http://schemas.microsoft.com/office/drawing/2014/main" id="{8650CD15-2A0D-4B06-A7D9-0E882C8AD2E2}"/>
              </a:ext>
            </a:extLst>
          </p:cNvPr>
          <p:cNvSpPr/>
          <p:nvPr/>
        </p:nvSpPr>
        <p:spPr>
          <a:xfrm flipH="1" flipV="1">
            <a:off x="3568712" y="4377273"/>
            <a:ext cx="1988901" cy="1016000"/>
          </a:xfrm>
          <a:prstGeom prst="callout2">
            <a:avLst/>
          </a:prstGeom>
          <a:noFill/>
          <a:ln w="60325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49" name="TextBox 16">
            <a:extLst>
              <a:ext uri="{FF2B5EF4-FFF2-40B4-BE49-F238E27FC236}">
                <a16:creationId xmlns:a16="http://schemas.microsoft.com/office/drawing/2014/main" id="{C5EB53D7-F830-48B9-9E5F-146C91F48622}"/>
              </a:ext>
            </a:extLst>
          </p:cNvPr>
          <p:cNvSpPr txBox="1"/>
          <p:nvPr/>
        </p:nvSpPr>
        <p:spPr>
          <a:xfrm rot="10800000" flipH="1" flipV="1">
            <a:off x="3134949" y="4883271"/>
            <a:ext cx="242266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400" b="1" dirty="0">
                <a:noFill/>
                <a:latin typeface="+mj-lt"/>
                <a:ea typeface="Times New Roman" charset="0"/>
                <a:cs typeface="Times New Roman" charset="0"/>
              </a:rPr>
              <a:t>69%</a:t>
            </a:r>
            <a:endParaRPr lang="en-US" sz="4400" dirty="0">
              <a:noFill/>
              <a:latin typeface="+mj-lt"/>
              <a:ea typeface="Times New Roman" charset="0"/>
              <a:cs typeface="Times New Roman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7C3D1E-8AFA-4F20-ACAB-9470A4A34D3C}"/>
              </a:ext>
            </a:extLst>
          </p:cNvPr>
          <p:cNvGrpSpPr/>
          <p:nvPr/>
        </p:nvGrpSpPr>
        <p:grpSpPr>
          <a:xfrm>
            <a:off x="9867900" y="1148585"/>
            <a:ext cx="2422665" cy="1213615"/>
            <a:chOff x="9769335" y="452023"/>
            <a:chExt cx="2422665" cy="1213615"/>
          </a:xfrm>
        </p:grpSpPr>
        <p:sp>
          <p:nvSpPr>
            <p:cNvPr id="21" name="Callout: Bent Line with No Border 20">
              <a:extLst>
                <a:ext uri="{FF2B5EF4-FFF2-40B4-BE49-F238E27FC236}">
                  <a16:creationId xmlns:a16="http://schemas.microsoft.com/office/drawing/2014/main" id="{F7729BCD-5C3F-4683-A440-06CE8D0EE872}"/>
                </a:ext>
              </a:extLst>
            </p:cNvPr>
            <p:cNvSpPr/>
            <p:nvPr/>
          </p:nvSpPr>
          <p:spPr>
            <a:xfrm>
              <a:off x="9769335" y="649638"/>
              <a:ext cx="1988901" cy="1016000"/>
            </a:xfrm>
            <a:prstGeom prst="callout2">
              <a:avLst/>
            </a:prstGeom>
            <a:noFill/>
            <a:ln w="60325" cap="rnd">
              <a:solidFill>
                <a:schemeClr val="accent3">
                  <a:lumMod val="50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DCD56304-C6B3-490B-9738-D110ACECBF77}"/>
                </a:ext>
              </a:extLst>
            </p:cNvPr>
            <p:cNvSpPr txBox="1"/>
            <p:nvPr/>
          </p:nvSpPr>
          <p:spPr>
            <a:xfrm>
              <a:off x="9769336" y="452023"/>
              <a:ext cx="24226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>
                  <a:solidFill>
                    <a:schemeClr val="accent3"/>
                  </a:solidFill>
                  <a:latin typeface="+mj-lt"/>
                  <a:ea typeface="Times New Roman" charset="0"/>
                  <a:cs typeface="Times New Roman" charset="0"/>
                </a:rPr>
                <a:t>$376,000</a:t>
              </a:r>
            </a:p>
            <a:p>
              <a:r>
                <a:rPr lang="en-US" sz="1600" dirty="0">
                  <a:solidFill>
                    <a:schemeClr val="accent3"/>
                  </a:solidFill>
                  <a:latin typeface="+mj-lt"/>
                  <a:ea typeface="Times New Roman" charset="0"/>
                  <a:cs typeface="Times New Roman" charset="0"/>
                </a:rPr>
                <a:t>Total Fee Costs</a:t>
              </a:r>
              <a:endParaRPr lang="en-US" sz="3600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08401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Wor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lock Arc 23">
            <a:extLst>
              <a:ext uri="{FF2B5EF4-FFF2-40B4-BE49-F238E27FC236}">
                <a16:creationId xmlns:a16="http://schemas.microsoft.com/office/drawing/2014/main" id="{45DD52DA-562D-42EB-9132-D793C3022E9C}"/>
              </a:ext>
            </a:extLst>
          </p:cNvPr>
          <p:cNvSpPr/>
          <p:nvPr/>
        </p:nvSpPr>
        <p:spPr>
          <a:xfrm rot="1414803">
            <a:off x="5219158" y="806097"/>
            <a:ext cx="4705814" cy="4705833"/>
          </a:xfrm>
          <a:prstGeom prst="blockArc">
            <a:avLst>
              <a:gd name="adj1" fmla="val 18410748"/>
              <a:gd name="adj2" fmla="val 0"/>
              <a:gd name="adj3" fmla="val 25000"/>
            </a:avLst>
          </a:prstGeom>
          <a:solidFill>
            <a:schemeClr val="accent6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001" sz="1600" dirty="0">
              <a:latin typeface="+mj-lt"/>
              <a:cs typeface="Times New Roman" charset="0"/>
            </a:endParaRPr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900DFE2E-88E0-44AC-AB47-411AA78249F5}"/>
              </a:ext>
            </a:extLst>
          </p:cNvPr>
          <p:cNvSpPr/>
          <p:nvPr/>
        </p:nvSpPr>
        <p:spPr>
          <a:xfrm rot="20138980">
            <a:off x="5219168" y="806088"/>
            <a:ext cx="4705814" cy="4705833"/>
          </a:xfrm>
          <a:prstGeom prst="blockArc">
            <a:avLst>
              <a:gd name="adj1" fmla="val 17620403"/>
              <a:gd name="adj2" fmla="val 0"/>
              <a:gd name="adj3" fmla="val 25000"/>
            </a:avLst>
          </a:prstGeom>
          <a:solidFill>
            <a:schemeClr val="accent6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001" sz="1600" dirty="0">
              <a:latin typeface="+mj-lt"/>
              <a:cs typeface="Times New Roman" charset="0"/>
            </a:endParaRPr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8D67E6F9-6251-4C7F-B21A-DA81AD204DB2}"/>
              </a:ext>
            </a:extLst>
          </p:cNvPr>
          <p:cNvSpPr/>
          <p:nvPr/>
        </p:nvSpPr>
        <p:spPr>
          <a:xfrm rot="12306968">
            <a:off x="5219168" y="806088"/>
            <a:ext cx="4705814" cy="4705833"/>
          </a:xfrm>
          <a:prstGeom prst="blockArc">
            <a:avLst>
              <a:gd name="adj1" fmla="val 10699967"/>
              <a:gd name="adj2" fmla="val 0"/>
              <a:gd name="adj3" fmla="val 25000"/>
            </a:avLst>
          </a:prstGeom>
          <a:solidFill>
            <a:srgbClr val="5B7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001" dirty="0"/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D4EAA7D0-AD13-4BB9-A645-1E63A2B94D67}"/>
              </a:ext>
            </a:extLst>
          </p:cNvPr>
          <p:cNvSpPr/>
          <p:nvPr/>
        </p:nvSpPr>
        <p:spPr>
          <a:xfrm rot="16200000">
            <a:off x="5219168" y="806088"/>
            <a:ext cx="4705814" cy="4705833"/>
          </a:xfrm>
          <a:prstGeom prst="blockArc">
            <a:avLst>
              <a:gd name="adj1" fmla="val 10699967"/>
              <a:gd name="adj2" fmla="val 0"/>
              <a:gd name="adj3" fmla="val 25000"/>
            </a:avLst>
          </a:prstGeom>
          <a:solidFill>
            <a:srgbClr val="5B7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001"/>
          </a:p>
        </p:txBody>
      </p:sp>
      <p:sp>
        <p:nvSpPr>
          <p:cNvPr id="21" name="Callout: Bent Line with No Border 20">
            <a:extLst>
              <a:ext uri="{FF2B5EF4-FFF2-40B4-BE49-F238E27FC236}">
                <a16:creationId xmlns:a16="http://schemas.microsoft.com/office/drawing/2014/main" id="{F7729BCD-5C3F-4683-A440-06CE8D0EE872}"/>
              </a:ext>
            </a:extLst>
          </p:cNvPr>
          <p:cNvSpPr/>
          <p:nvPr/>
        </p:nvSpPr>
        <p:spPr>
          <a:xfrm>
            <a:off x="10134600" y="1334806"/>
            <a:ext cx="1988901" cy="1016000"/>
          </a:xfrm>
          <a:prstGeom prst="callout2">
            <a:avLst/>
          </a:prstGeom>
          <a:noFill/>
          <a:ln w="60325" cap="rnd">
            <a:solidFill>
              <a:schemeClr val="accent3">
                <a:lumMod val="5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DCD56304-C6B3-490B-9738-D110ACECBF77}"/>
              </a:ext>
            </a:extLst>
          </p:cNvPr>
          <p:cNvSpPr txBox="1"/>
          <p:nvPr/>
        </p:nvSpPr>
        <p:spPr>
          <a:xfrm>
            <a:off x="10134601" y="1142368"/>
            <a:ext cx="2422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rPr>
              <a:t>31%</a:t>
            </a:r>
            <a:endParaRPr lang="en-US" sz="4400" dirty="0">
              <a:solidFill>
                <a:schemeClr val="accent3"/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2" name="Callout: Bent Line with No Border 31">
            <a:extLst>
              <a:ext uri="{FF2B5EF4-FFF2-40B4-BE49-F238E27FC236}">
                <a16:creationId xmlns:a16="http://schemas.microsoft.com/office/drawing/2014/main" id="{56DB76BC-5FE2-4610-95F1-F552B861E4A2}"/>
              </a:ext>
            </a:extLst>
          </p:cNvPr>
          <p:cNvSpPr/>
          <p:nvPr/>
        </p:nvSpPr>
        <p:spPr>
          <a:xfrm flipH="1" flipV="1">
            <a:off x="3242965" y="4377273"/>
            <a:ext cx="1988901" cy="1016000"/>
          </a:xfrm>
          <a:prstGeom prst="callout2">
            <a:avLst/>
          </a:prstGeom>
          <a:noFill/>
          <a:ln w="60325" cap="rnd">
            <a:solidFill>
              <a:schemeClr val="accent4">
                <a:lumMod val="5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D561C8E4-BD52-43EA-B49A-BB062C6AA4AE}"/>
              </a:ext>
            </a:extLst>
          </p:cNvPr>
          <p:cNvSpPr txBox="1"/>
          <p:nvPr/>
        </p:nvSpPr>
        <p:spPr>
          <a:xfrm rot="10800000" flipH="1" flipV="1">
            <a:off x="2809202" y="4883271"/>
            <a:ext cx="2422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400" b="1" dirty="0">
                <a:solidFill>
                  <a:srgbClr val="000044"/>
                </a:solidFill>
                <a:latin typeface="+mj-lt"/>
                <a:ea typeface="Times New Roman" charset="0"/>
                <a:cs typeface="Times New Roman" charset="0"/>
              </a:rPr>
              <a:t>69%</a:t>
            </a:r>
            <a:endParaRPr lang="en-US" sz="4400" dirty="0">
              <a:solidFill>
                <a:srgbClr val="000044"/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F369ACD2-B91E-473E-A059-D9E61E5DC8D7}"/>
              </a:ext>
            </a:extLst>
          </p:cNvPr>
          <p:cNvSpPr txBox="1"/>
          <p:nvPr/>
        </p:nvSpPr>
        <p:spPr>
          <a:xfrm>
            <a:off x="304800" y="2828836"/>
            <a:ext cx="4846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accent3"/>
                </a:solidFill>
                <a:latin typeface="+mj-lt"/>
                <a:cs typeface="Times New Roman" charset="0"/>
              </a:rPr>
              <a:t>31%</a:t>
            </a:r>
            <a:r>
              <a:rPr lang="en-US" sz="3600" dirty="0">
                <a:latin typeface="+mj-lt"/>
                <a:ea typeface="Times New Roman" charset="0"/>
                <a:cs typeface="Times New Roman" charset="0"/>
              </a:rPr>
              <a:t> of his Growth went to Fees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E04A744-F67C-451A-A900-C5671D7E6DFA}"/>
              </a:ext>
            </a:extLst>
          </p:cNvPr>
          <p:cNvGrpSpPr/>
          <p:nvPr/>
        </p:nvGrpSpPr>
        <p:grpSpPr>
          <a:xfrm>
            <a:off x="6359353" y="5894146"/>
            <a:ext cx="2425445" cy="314216"/>
            <a:chOff x="9116160" y="6135113"/>
            <a:chExt cx="2425445" cy="31421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30171F5-FA4A-4FDB-AC19-4B06704941AD}"/>
                </a:ext>
              </a:extLst>
            </p:cNvPr>
            <p:cNvSpPr/>
            <p:nvPr/>
          </p:nvSpPr>
          <p:spPr>
            <a:xfrm>
              <a:off x="9116160" y="6135113"/>
              <a:ext cx="314216" cy="314216"/>
            </a:xfrm>
            <a:prstGeom prst="ellipse">
              <a:avLst/>
            </a:prstGeom>
            <a:solidFill>
              <a:srgbClr val="000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pc="300" dirty="0">
                  <a:gradFill>
                    <a:gsLst>
                      <a:gs pos="0">
                        <a:schemeClr val="bg1"/>
                      </a:gs>
                      <a:gs pos="76000">
                        <a:schemeClr val="bg1">
                          <a:lumMod val="9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2A66C53-C34D-431B-A3E6-C8E53488403D}"/>
                </a:ext>
              </a:extLst>
            </p:cNvPr>
            <p:cNvSpPr/>
            <p:nvPr/>
          </p:nvSpPr>
          <p:spPr>
            <a:xfrm>
              <a:off x="9461914" y="6153722"/>
              <a:ext cx="1038546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200" spc="100" dirty="0"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Growth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1A2147E-B88B-41F5-AF67-687DE89F7A90}"/>
                </a:ext>
              </a:extLst>
            </p:cNvPr>
            <p:cNvSpPr/>
            <p:nvPr/>
          </p:nvSpPr>
          <p:spPr>
            <a:xfrm>
              <a:off x="10419297" y="6135113"/>
              <a:ext cx="314216" cy="314216"/>
            </a:xfrm>
            <a:prstGeom prst="ellipse">
              <a:avLst/>
            </a:prstGeom>
            <a:solidFill>
              <a:srgbClr val="BA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pc="300" dirty="0">
                  <a:gradFill>
                    <a:gsLst>
                      <a:gs pos="0">
                        <a:schemeClr val="bg1"/>
                      </a:gs>
                      <a:gs pos="76000">
                        <a:schemeClr val="bg1">
                          <a:lumMod val="9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068A291-B409-404A-B21D-5C3F133C847C}"/>
                </a:ext>
              </a:extLst>
            </p:cNvPr>
            <p:cNvSpPr/>
            <p:nvPr/>
          </p:nvSpPr>
          <p:spPr>
            <a:xfrm>
              <a:off x="10765051" y="6153722"/>
              <a:ext cx="776554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200" spc="100" dirty="0">
                  <a:solidFill>
                    <a:schemeClr val="tx2"/>
                  </a:solidFill>
                  <a:latin typeface="+mj-lt"/>
                  <a:ea typeface="Times New Roman" charset="0"/>
                  <a:cs typeface="Times New Roman" charset="0"/>
                </a:rPr>
                <a:t>Fees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5F03AC7E-2FAB-459A-BDD1-DD1182AB59C5}"/>
              </a:ext>
            </a:extLst>
          </p:cNvPr>
          <p:cNvSpPr txBox="1"/>
          <p:nvPr/>
        </p:nvSpPr>
        <p:spPr>
          <a:xfrm>
            <a:off x="8094726" y="232976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rgbClr val="574CFA">
                      <a:alpha val="0"/>
                    </a:srgbClr>
                  </a:solidFill>
                </a:ln>
                <a:noFill/>
              </a:rPr>
              <a:t>Performance Insights</a:t>
            </a:r>
          </a:p>
        </p:txBody>
      </p: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10A076EB-036B-4BF0-8583-2B4B052CF5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5826" y="64957"/>
            <a:ext cx="2628900" cy="629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2907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2B0EACCD-6B01-4837-9519-9283857942F9}"/>
              </a:ext>
            </a:extLst>
          </p:cNvPr>
          <p:cNvGrpSpPr/>
          <p:nvPr/>
        </p:nvGrpSpPr>
        <p:grpSpPr>
          <a:xfrm rot="20098553">
            <a:off x="-11179399" y="-1723851"/>
            <a:ext cx="10361558" cy="10361558"/>
            <a:chOff x="-10278751" y="-1590176"/>
            <a:chExt cx="10361558" cy="10361558"/>
          </a:xfrm>
          <a:noFill/>
        </p:grpSpPr>
        <p:sp>
          <p:nvSpPr>
            <p:cNvPr id="77" name="Block Arc 76">
              <a:extLst>
                <a:ext uri="{FF2B5EF4-FFF2-40B4-BE49-F238E27FC236}">
                  <a16:creationId xmlns:a16="http://schemas.microsoft.com/office/drawing/2014/main" id="{91EACDCA-1239-4614-9956-DD7D7B0CBB38}"/>
                </a:ext>
              </a:extLst>
            </p:cNvPr>
            <p:cNvSpPr/>
            <p:nvPr/>
          </p:nvSpPr>
          <p:spPr>
            <a:xfrm rot="4703462">
              <a:off x="-10278751" y="-1590176"/>
              <a:ext cx="10361558" cy="10361558"/>
            </a:xfrm>
            <a:prstGeom prst="blockArc">
              <a:avLst>
                <a:gd name="adj1" fmla="val 18052362"/>
                <a:gd name="adj2" fmla="val 6908359"/>
                <a:gd name="adj3" fmla="val 170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78" name="Block Arc 77">
              <a:extLst>
                <a:ext uri="{FF2B5EF4-FFF2-40B4-BE49-F238E27FC236}">
                  <a16:creationId xmlns:a16="http://schemas.microsoft.com/office/drawing/2014/main" id="{CFE0C85E-C99D-4891-806F-95AAC4B0FE38}"/>
                </a:ext>
              </a:extLst>
            </p:cNvPr>
            <p:cNvSpPr/>
            <p:nvPr/>
          </p:nvSpPr>
          <p:spPr>
            <a:xfrm rot="15763418">
              <a:off x="-10278751" y="-1590176"/>
              <a:ext cx="10361558" cy="10361558"/>
            </a:xfrm>
            <a:prstGeom prst="blockArc">
              <a:avLst>
                <a:gd name="adj1" fmla="val 17287550"/>
                <a:gd name="adj2" fmla="val 6908359"/>
                <a:gd name="adj3" fmla="val 170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30F3868-2516-42EE-A2C9-FC89DB66B37A}"/>
              </a:ext>
            </a:extLst>
          </p:cNvPr>
          <p:cNvGrpSpPr/>
          <p:nvPr/>
        </p:nvGrpSpPr>
        <p:grpSpPr>
          <a:xfrm>
            <a:off x="5452090" y="1089444"/>
            <a:ext cx="5891275" cy="552348"/>
            <a:chOff x="5452090" y="1089444"/>
            <a:chExt cx="5891275" cy="552348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3DD1E1C0-79B0-419F-AF01-C7624B3D3B95}"/>
                </a:ext>
              </a:extLst>
            </p:cNvPr>
            <p:cNvSpPr/>
            <p:nvPr/>
          </p:nvSpPr>
          <p:spPr>
            <a:xfrm>
              <a:off x="5452090" y="1089444"/>
              <a:ext cx="5891275" cy="5523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noFill/>
                </a:rPr>
                <a:t>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4B94E92-67D5-42A5-806A-700A8C523609}"/>
                </a:ext>
              </a:extLst>
            </p:cNvPr>
            <p:cNvSpPr txBox="1"/>
            <p:nvPr/>
          </p:nvSpPr>
          <p:spPr>
            <a:xfrm>
              <a:off x="5642590" y="1172144"/>
              <a:ext cx="314551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noProof="1">
                  <a:ln>
                    <a:solidFill>
                      <a:srgbClr val="574CFA">
                        <a:alpha val="0"/>
                      </a:srgbClr>
                    </a:solidFill>
                  </a:ln>
                </a:rPr>
                <a:t>Starting Account Value: </a:t>
              </a:r>
              <a:endParaRPr lang="en-001" sz="2000" b="1" dirty="0">
                <a:ln>
                  <a:solidFill>
                    <a:srgbClr val="574CFA">
                      <a:alpha val="0"/>
                    </a:srgbClr>
                  </a:solidFill>
                </a:ln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7202702-9167-4B6C-8E53-5A2D2F24E1B2}"/>
                </a:ext>
              </a:extLst>
            </p:cNvPr>
            <p:cNvSpPr txBox="1"/>
            <p:nvPr/>
          </p:nvSpPr>
          <p:spPr>
            <a:xfrm>
              <a:off x="8975104" y="1172144"/>
              <a:ext cx="221586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1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+mj-lt"/>
                </a:rPr>
                <a:t>$500,000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33043AB-68F6-41CD-8030-4583B6D512F9}"/>
                </a:ext>
              </a:extLst>
            </p:cNvPr>
            <p:cNvCxnSpPr>
              <a:cxnSpLocks/>
            </p:cNvCxnSpPr>
            <p:nvPr/>
          </p:nvCxnSpPr>
          <p:spPr>
            <a:xfrm>
              <a:off x="9525000" y="1245057"/>
              <a:ext cx="0" cy="241123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3A77FDD-D52C-45C5-BCD8-B0B9D6DC28A9}"/>
              </a:ext>
            </a:extLst>
          </p:cNvPr>
          <p:cNvGrpSpPr/>
          <p:nvPr/>
        </p:nvGrpSpPr>
        <p:grpSpPr>
          <a:xfrm>
            <a:off x="5452090" y="1698697"/>
            <a:ext cx="5891275" cy="552348"/>
            <a:chOff x="5452090" y="1698697"/>
            <a:chExt cx="5891275" cy="552348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528D0AEA-D240-4248-BAAF-EDA042481FF5}"/>
                </a:ext>
              </a:extLst>
            </p:cNvPr>
            <p:cNvSpPr/>
            <p:nvPr/>
          </p:nvSpPr>
          <p:spPr>
            <a:xfrm>
              <a:off x="5452090" y="1698697"/>
              <a:ext cx="5891275" cy="5523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noFill/>
                </a:rPr>
                <a:t>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7B03727-4B9F-4AD7-8FE1-4E3EDDD88824}"/>
                </a:ext>
              </a:extLst>
            </p:cNvPr>
            <p:cNvSpPr txBox="1"/>
            <p:nvPr/>
          </p:nvSpPr>
          <p:spPr>
            <a:xfrm>
              <a:off x="5642588" y="1774816"/>
              <a:ext cx="368494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noProof="1">
                  <a:ln>
                    <a:solidFill>
                      <a:srgbClr val="574CFA">
                        <a:alpha val="0"/>
                      </a:srgbClr>
                    </a:solidFill>
                  </a:ln>
                </a:rPr>
                <a:t>Ending Account Value:</a:t>
              </a:r>
              <a:endParaRPr lang="en-001" sz="2000" b="1">
                <a:ln>
                  <a:solidFill>
                    <a:srgbClr val="574CFA">
                      <a:alpha val="0"/>
                    </a:srgbClr>
                  </a:solidFill>
                </a:ln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5B3A7B8-3480-44AD-9CC1-A7E5E345CAB8}"/>
                </a:ext>
              </a:extLst>
            </p:cNvPr>
            <p:cNvSpPr txBox="1"/>
            <p:nvPr/>
          </p:nvSpPr>
          <p:spPr>
            <a:xfrm>
              <a:off x="8975104" y="1774816"/>
              <a:ext cx="221586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2000" b="1" noProof="1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+mj-lt"/>
                </a:rPr>
                <a:t>$1,300,000 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785B15B-3254-4E5D-8E2F-8330ECB6CDAD}"/>
                </a:ext>
              </a:extLst>
            </p:cNvPr>
            <p:cNvCxnSpPr>
              <a:cxnSpLocks/>
            </p:cNvCxnSpPr>
            <p:nvPr/>
          </p:nvCxnSpPr>
          <p:spPr>
            <a:xfrm>
              <a:off x="9525000" y="1854310"/>
              <a:ext cx="0" cy="241123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3A10349-B663-4AA5-8A6C-B2924D3097B8}"/>
              </a:ext>
            </a:extLst>
          </p:cNvPr>
          <p:cNvGrpSpPr/>
          <p:nvPr/>
        </p:nvGrpSpPr>
        <p:grpSpPr>
          <a:xfrm>
            <a:off x="5452090" y="2307950"/>
            <a:ext cx="5891275" cy="552348"/>
            <a:chOff x="5452090" y="2307950"/>
            <a:chExt cx="5891275" cy="552348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8D070BA0-1E71-4537-A9C0-3E68415E8548}"/>
                </a:ext>
              </a:extLst>
            </p:cNvPr>
            <p:cNvSpPr/>
            <p:nvPr/>
          </p:nvSpPr>
          <p:spPr>
            <a:xfrm>
              <a:off x="5452090" y="2307950"/>
              <a:ext cx="5891275" cy="5523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noFill/>
                </a:rPr>
                <a:t>1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5A55FEB-4B82-4F65-BC5B-C3E8D0845C98}"/>
                </a:ext>
              </a:extLst>
            </p:cNvPr>
            <p:cNvSpPr txBox="1"/>
            <p:nvPr/>
          </p:nvSpPr>
          <p:spPr>
            <a:xfrm>
              <a:off x="5642590" y="2384069"/>
              <a:ext cx="31801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noProof="1">
                  <a:ln>
                    <a:solidFill>
                      <a:srgbClr val="574CFA">
                        <a:alpha val="0"/>
                      </a:srgbClr>
                    </a:solidFill>
                  </a:ln>
                </a:rPr>
                <a:t>Company and Product: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093A056-B2CC-44E0-B855-27765ACB21CB}"/>
                </a:ext>
              </a:extLst>
            </p:cNvPr>
            <p:cNvSpPr txBox="1"/>
            <p:nvPr/>
          </p:nvSpPr>
          <p:spPr>
            <a:xfrm>
              <a:off x="8975104" y="2384069"/>
              <a:ext cx="221586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1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+mj-lt"/>
                </a:rPr>
                <a:t>XYZ Annuity  </a:t>
              </a: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0FA6A6C-F1DB-4C3F-AEAE-F7D27C5B6214}"/>
                </a:ext>
              </a:extLst>
            </p:cNvPr>
            <p:cNvCxnSpPr>
              <a:cxnSpLocks/>
            </p:cNvCxnSpPr>
            <p:nvPr/>
          </p:nvCxnSpPr>
          <p:spPr>
            <a:xfrm>
              <a:off x="9525000" y="2463563"/>
              <a:ext cx="0" cy="241123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C2A96B5-C62A-471C-8D5F-97A62DB32D7C}"/>
              </a:ext>
            </a:extLst>
          </p:cNvPr>
          <p:cNvGrpSpPr/>
          <p:nvPr/>
        </p:nvGrpSpPr>
        <p:grpSpPr>
          <a:xfrm>
            <a:off x="5452090" y="2917202"/>
            <a:ext cx="5891275" cy="552348"/>
            <a:chOff x="5452090" y="2917202"/>
            <a:chExt cx="5891275" cy="552348"/>
          </a:xfrm>
        </p:grpSpPr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A9A22B89-DADE-4B79-8884-FDEC9AA77D4D}"/>
                </a:ext>
              </a:extLst>
            </p:cNvPr>
            <p:cNvSpPr/>
            <p:nvPr/>
          </p:nvSpPr>
          <p:spPr>
            <a:xfrm>
              <a:off x="5452090" y="2917202"/>
              <a:ext cx="5891275" cy="5523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noFill/>
                </a:rPr>
                <a:t>1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49C5156-7804-450E-81CA-7B9C0D015B37}"/>
                </a:ext>
              </a:extLst>
            </p:cNvPr>
            <p:cNvSpPr txBox="1"/>
            <p:nvPr/>
          </p:nvSpPr>
          <p:spPr>
            <a:xfrm>
              <a:off x="5642590" y="2993321"/>
              <a:ext cx="377463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noProof="1">
                  <a:ln>
                    <a:solidFill>
                      <a:srgbClr val="574CFA">
                        <a:alpha val="0"/>
                      </a:srgbClr>
                    </a:solidFill>
                  </a:ln>
                </a:rPr>
                <a:t>Growth before Fees:</a:t>
              </a:r>
              <a:endParaRPr lang="en-001" sz="2000" b="1">
                <a:ln>
                  <a:solidFill>
                    <a:srgbClr val="574CFA">
                      <a:alpha val="0"/>
                    </a:srgbClr>
                  </a:solidFill>
                </a:ln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48F99E1-F479-4AB3-B0C7-FDE7E180FFF9}"/>
                </a:ext>
              </a:extLst>
            </p:cNvPr>
            <p:cNvSpPr txBox="1"/>
            <p:nvPr/>
          </p:nvSpPr>
          <p:spPr>
            <a:xfrm>
              <a:off x="8975104" y="2993321"/>
              <a:ext cx="221586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en-US" sz="2000" b="1" noProof="1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+mj-lt"/>
                </a:rPr>
                <a:t>$1,200,000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99BB3D9-9FCE-4D31-B759-46AC15DB47BB}"/>
                </a:ext>
              </a:extLst>
            </p:cNvPr>
            <p:cNvCxnSpPr>
              <a:cxnSpLocks/>
            </p:cNvCxnSpPr>
            <p:nvPr/>
          </p:nvCxnSpPr>
          <p:spPr>
            <a:xfrm>
              <a:off x="9525000" y="3072815"/>
              <a:ext cx="0" cy="241123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7A86FC3-8D6F-494B-9C1B-CE996BD5CEAC}"/>
              </a:ext>
            </a:extLst>
          </p:cNvPr>
          <p:cNvGrpSpPr/>
          <p:nvPr/>
        </p:nvGrpSpPr>
        <p:grpSpPr>
          <a:xfrm>
            <a:off x="5452090" y="3526455"/>
            <a:ext cx="5891275" cy="552348"/>
            <a:chOff x="5452090" y="3526455"/>
            <a:chExt cx="5891275" cy="552348"/>
          </a:xfrm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85EE2145-5E48-437A-8EB4-C8F95AA5D4B4}"/>
                </a:ext>
              </a:extLst>
            </p:cNvPr>
            <p:cNvSpPr/>
            <p:nvPr/>
          </p:nvSpPr>
          <p:spPr>
            <a:xfrm>
              <a:off x="5452090" y="3526455"/>
              <a:ext cx="5891275" cy="5523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noFill/>
                </a:rPr>
                <a:t>1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CC377D08-B509-4929-81A3-9472F5F42171}"/>
                </a:ext>
              </a:extLst>
            </p:cNvPr>
            <p:cNvSpPr txBox="1"/>
            <p:nvPr/>
          </p:nvSpPr>
          <p:spPr>
            <a:xfrm>
              <a:off x="5642589" y="3602574"/>
              <a:ext cx="398627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noProof="1">
                  <a:ln>
                    <a:solidFill>
                      <a:srgbClr val="574CFA">
                        <a:alpha val="0"/>
                      </a:srgbClr>
                    </a:solidFill>
                  </a:ln>
                </a:rPr>
                <a:t>Total Fee Costs (Fees + LOC): </a:t>
              </a:r>
              <a:endParaRPr lang="en-001" sz="2000" b="1">
                <a:ln>
                  <a:solidFill>
                    <a:srgbClr val="574CFA">
                      <a:alpha val="0"/>
                    </a:srgbClr>
                  </a:solidFill>
                </a:ln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F4375A82-82EC-41B9-BE48-D450ACEB825E}"/>
                </a:ext>
              </a:extLst>
            </p:cNvPr>
            <p:cNvSpPr txBox="1"/>
            <p:nvPr/>
          </p:nvSpPr>
          <p:spPr>
            <a:xfrm>
              <a:off x="8975104" y="3602574"/>
              <a:ext cx="221586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1">
                  <a:solidFill>
                    <a:schemeClr val="accent3"/>
                  </a:solidFill>
                  <a:latin typeface="+mj-lt"/>
                  <a:cs typeface="Times New Roman" charset="0"/>
                </a:rPr>
                <a:t>$376,000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0E24130-8C40-4E75-A093-BA35AB8F87ED}"/>
                </a:ext>
              </a:extLst>
            </p:cNvPr>
            <p:cNvCxnSpPr>
              <a:cxnSpLocks/>
            </p:cNvCxnSpPr>
            <p:nvPr/>
          </p:nvCxnSpPr>
          <p:spPr>
            <a:xfrm>
              <a:off x="9525000" y="3682068"/>
              <a:ext cx="0" cy="241123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BD87A5E-E562-41E7-816A-D265136166DC}"/>
              </a:ext>
            </a:extLst>
          </p:cNvPr>
          <p:cNvGrpSpPr/>
          <p:nvPr/>
        </p:nvGrpSpPr>
        <p:grpSpPr>
          <a:xfrm>
            <a:off x="5452090" y="4135708"/>
            <a:ext cx="5891275" cy="552348"/>
            <a:chOff x="5452090" y="4135708"/>
            <a:chExt cx="5891275" cy="552348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3DD15793-B34A-49CA-9484-74255BB94C02}"/>
                </a:ext>
              </a:extLst>
            </p:cNvPr>
            <p:cNvSpPr/>
            <p:nvPr/>
          </p:nvSpPr>
          <p:spPr>
            <a:xfrm>
              <a:off x="5452090" y="4135708"/>
              <a:ext cx="5891275" cy="5523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noFill/>
                </a:rPr>
                <a:t>1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71497EA-0559-4CA2-B365-911609D0C34B}"/>
                </a:ext>
              </a:extLst>
            </p:cNvPr>
            <p:cNvSpPr txBox="1"/>
            <p:nvPr/>
          </p:nvSpPr>
          <p:spPr>
            <a:xfrm>
              <a:off x="5642589" y="4211827"/>
              <a:ext cx="398627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noProof="1">
                  <a:ln>
                    <a:solidFill>
                      <a:srgbClr val="574CFA">
                        <a:alpha val="0"/>
                      </a:srgbClr>
                    </a:solidFill>
                  </a:ln>
                </a:rPr>
                <a:t>Fees as a % of Growth:</a:t>
              </a:r>
              <a:endParaRPr lang="en-001" sz="2000" b="1">
                <a:ln>
                  <a:solidFill>
                    <a:srgbClr val="574CFA">
                      <a:alpha val="0"/>
                    </a:srgbClr>
                  </a:solidFill>
                </a:ln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BF49D62-BB2D-448E-B645-DD05E1249031}"/>
                </a:ext>
              </a:extLst>
            </p:cNvPr>
            <p:cNvSpPr txBox="1"/>
            <p:nvPr/>
          </p:nvSpPr>
          <p:spPr>
            <a:xfrm>
              <a:off x="8975104" y="4211827"/>
              <a:ext cx="221586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en-US" sz="2000" b="1" noProof="1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+mj-lt"/>
                </a:rPr>
                <a:t>31%</a:t>
              </a:r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E6489AC-AA65-4C7A-B251-E7F81A686ABF}"/>
                </a:ext>
              </a:extLst>
            </p:cNvPr>
            <p:cNvCxnSpPr>
              <a:cxnSpLocks/>
            </p:cNvCxnSpPr>
            <p:nvPr/>
          </p:nvCxnSpPr>
          <p:spPr>
            <a:xfrm>
              <a:off x="9525000" y="4291321"/>
              <a:ext cx="0" cy="241123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1E69638-D9EF-46F7-8F43-778B602175FC}"/>
              </a:ext>
            </a:extLst>
          </p:cNvPr>
          <p:cNvGrpSpPr/>
          <p:nvPr/>
        </p:nvGrpSpPr>
        <p:grpSpPr>
          <a:xfrm>
            <a:off x="5452090" y="4744961"/>
            <a:ext cx="5891275" cy="552348"/>
            <a:chOff x="5452090" y="4744961"/>
            <a:chExt cx="5891275" cy="552348"/>
          </a:xfrm>
        </p:grpSpPr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5262EA93-DF50-4D33-99D8-7D321F38F932}"/>
                </a:ext>
              </a:extLst>
            </p:cNvPr>
            <p:cNvSpPr/>
            <p:nvPr/>
          </p:nvSpPr>
          <p:spPr>
            <a:xfrm>
              <a:off x="5452090" y="4744961"/>
              <a:ext cx="5891275" cy="5523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noFill/>
                </a:rPr>
                <a:t>1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8DABE95D-FB0E-4A96-8939-E6BC9436092F}"/>
                </a:ext>
              </a:extLst>
            </p:cNvPr>
            <p:cNvSpPr txBox="1"/>
            <p:nvPr/>
          </p:nvSpPr>
          <p:spPr>
            <a:xfrm>
              <a:off x="5642589" y="4821080"/>
              <a:ext cx="33325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noProof="1">
                  <a:ln>
                    <a:solidFill>
                      <a:srgbClr val="574CFA">
                        <a:alpha val="0"/>
                      </a:srgbClr>
                    </a:solidFill>
                  </a:ln>
                </a:rPr>
                <a:t>Internal Rate of Return:</a:t>
              </a:r>
              <a:endParaRPr lang="en-001" sz="2000" b="1" dirty="0">
                <a:ln>
                  <a:solidFill>
                    <a:srgbClr val="574CFA">
                      <a:alpha val="0"/>
                    </a:srgbClr>
                  </a:solidFill>
                </a:ln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6946805F-65AD-46AA-B111-370A0771C063}"/>
                </a:ext>
              </a:extLst>
            </p:cNvPr>
            <p:cNvSpPr txBox="1"/>
            <p:nvPr/>
          </p:nvSpPr>
          <p:spPr>
            <a:xfrm>
              <a:off x="8975104" y="4821080"/>
              <a:ext cx="221586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en-US" sz="2000" b="1" noProof="1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chemeClr val="tx2"/>
                  </a:solidFill>
                </a:rPr>
                <a:t>3.95%</a:t>
              </a:r>
              <a:endParaRPr lang="en-US" sz="2000" b="1" noProof="1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tx2"/>
                </a:solidFill>
                <a:latin typeface="+mj-lt"/>
              </a:endParaRP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7213B55-2418-483F-AB8C-77841E264E0F}"/>
                </a:ext>
              </a:extLst>
            </p:cNvPr>
            <p:cNvCxnSpPr>
              <a:cxnSpLocks/>
            </p:cNvCxnSpPr>
            <p:nvPr/>
          </p:nvCxnSpPr>
          <p:spPr>
            <a:xfrm>
              <a:off x="9525000" y="4900574"/>
              <a:ext cx="0" cy="241123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3F9FBD80-3440-4C6E-9A88-D4C236165952}"/>
              </a:ext>
            </a:extLst>
          </p:cNvPr>
          <p:cNvGrpSpPr/>
          <p:nvPr/>
        </p:nvGrpSpPr>
        <p:grpSpPr>
          <a:xfrm>
            <a:off x="5452090" y="5410200"/>
            <a:ext cx="5891275" cy="552348"/>
            <a:chOff x="5452090" y="5963467"/>
            <a:chExt cx="5891275" cy="552348"/>
          </a:xfrm>
        </p:grpSpPr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CFD680F7-0FB7-47DE-9A4B-C4C0E5EAE79C}"/>
                </a:ext>
              </a:extLst>
            </p:cNvPr>
            <p:cNvSpPr/>
            <p:nvPr/>
          </p:nvSpPr>
          <p:spPr>
            <a:xfrm>
              <a:off x="5452090" y="5963467"/>
              <a:ext cx="5891275" cy="5523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noFill/>
                </a:rPr>
                <a:t>1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7EF85D3A-EA26-4521-9CB8-2C3D71FA9C2F}"/>
                </a:ext>
              </a:extLst>
            </p:cNvPr>
            <p:cNvSpPr txBox="1"/>
            <p:nvPr/>
          </p:nvSpPr>
          <p:spPr>
            <a:xfrm>
              <a:off x="5642589" y="6039586"/>
              <a:ext cx="333857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noProof="1">
                  <a:ln>
                    <a:solidFill>
                      <a:srgbClr val="574CFA">
                        <a:alpha val="0"/>
                      </a:srgbClr>
                    </a:solidFill>
                  </a:ln>
                </a:rPr>
                <a:t>Annuity Number:</a:t>
              </a:r>
              <a:endParaRPr lang="en-001" sz="2000" b="1" dirty="0">
                <a:ln>
                  <a:solidFill>
                    <a:srgbClr val="574CFA">
                      <a:alpha val="0"/>
                    </a:srgbClr>
                  </a:solidFill>
                </a:ln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EB53CFDE-E4CA-4328-8000-ABFAAA855F2D}"/>
                </a:ext>
              </a:extLst>
            </p:cNvPr>
            <p:cNvSpPr txBox="1"/>
            <p:nvPr/>
          </p:nvSpPr>
          <p:spPr>
            <a:xfrm>
              <a:off x="8094726" y="6039586"/>
              <a:ext cx="309623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en-US" sz="2000" b="1" noProof="1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+mj-lt"/>
                </a:rPr>
                <a:t>49  </a:t>
              </a:r>
              <a:r>
                <a:rPr lang="en-US" sz="2000" b="1" noProof="1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FF0000"/>
                  </a:solidFill>
                  <a:latin typeface="+mj-lt"/>
                </a:rPr>
                <a:t>Non-Competitive </a:t>
              </a:r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2BF586BA-7E0C-4469-847D-82E6B575306A}"/>
                </a:ext>
              </a:extLst>
            </p:cNvPr>
            <p:cNvCxnSpPr>
              <a:cxnSpLocks/>
            </p:cNvCxnSpPr>
            <p:nvPr/>
          </p:nvCxnSpPr>
          <p:spPr>
            <a:xfrm>
              <a:off x="9525000" y="6119080"/>
              <a:ext cx="0" cy="241123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DCA7FF5-CFB0-4E2F-9E64-6024FCE9B150}"/>
              </a:ext>
            </a:extLst>
          </p:cNvPr>
          <p:cNvGrpSpPr/>
          <p:nvPr/>
        </p:nvGrpSpPr>
        <p:grpSpPr>
          <a:xfrm rot="20098553">
            <a:off x="-11218071" y="-1723851"/>
            <a:ext cx="10361558" cy="10361558"/>
            <a:chOff x="-10278751" y="-1590176"/>
            <a:chExt cx="10361558" cy="10361558"/>
          </a:xfrm>
          <a:noFill/>
        </p:grpSpPr>
        <p:sp>
          <p:nvSpPr>
            <p:cNvPr id="166" name="Block Arc 165">
              <a:extLst>
                <a:ext uri="{FF2B5EF4-FFF2-40B4-BE49-F238E27FC236}">
                  <a16:creationId xmlns:a16="http://schemas.microsoft.com/office/drawing/2014/main" id="{5086823C-5D1E-4928-9DAB-2B17EF946421}"/>
                </a:ext>
              </a:extLst>
            </p:cNvPr>
            <p:cNvSpPr/>
            <p:nvPr/>
          </p:nvSpPr>
          <p:spPr>
            <a:xfrm rot="4703462">
              <a:off x="-10278751" y="-1590176"/>
              <a:ext cx="10361558" cy="10361558"/>
            </a:xfrm>
            <a:prstGeom prst="blockArc">
              <a:avLst>
                <a:gd name="adj1" fmla="val 18052362"/>
                <a:gd name="adj2" fmla="val 6908359"/>
                <a:gd name="adj3" fmla="val 170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7" name="Block Arc 166">
              <a:extLst>
                <a:ext uri="{FF2B5EF4-FFF2-40B4-BE49-F238E27FC236}">
                  <a16:creationId xmlns:a16="http://schemas.microsoft.com/office/drawing/2014/main" id="{196822A9-8CFC-45F7-BF84-4BEF21F34011}"/>
                </a:ext>
              </a:extLst>
            </p:cNvPr>
            <p:cNvSpPr/>
            <p:nvPr/>
          </p:nvSpPr>
          <p:spPr>
            <a:xfrm rot="15763418">
              <a:off x="-10278751" y="-1590176"/>
              <a:ext cx="10361558" cy="10361558"/>
            </a:xfrm>
            <a:prstGeom prst="blockArc">
              <a:avLst>
                <a:gd name="adj1" fmla="val 17287550"/>
                <a:gd name="adj2" fmla="val 6908359"/>
                <a:gd name="adj3" fmla="val 170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C3344ECC-91A2-4D1B-ABA7-F6DBD8FE2318}"/>
              </a:ext>
            </a:extLst>
          </p:cNvPr>
          <p:cNvSpPr txBox="1"/>
          <p:nvPr/>
        </p:nvSpPr>
        <p:spPr>
          <a:xfrm>
            <a:off x="228600" y="342185"/>
            <a:ext cx="3780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noFill/>
                <a:latin typeface="+mj-lt"/>
                <a:cs typeface="Times New Roman" charset="0"/>
              </a:rPr>
              <a:t>Annuity Number</a:t>
            </a:r>
          </a:p>
        </p:txBody>
      </p:sp>
      <p:sp>
        <p:nvSpPr>
          <p:cNvPr id="169" name="TextBox 16">
            <a:extLst>
              <a:ext uri="{FF2B5EF4-FFF2-40B4-BE49-F238E27FC236}">
                <a16:creationId xmlns:a16="http://schemas.microsoft.com/office/drawing/2014/main" id="{4AC4F15C-F622-4326-A213-9CE60014003F}"/>
              </a:ext>
            </a:extLst>
          </p:cNvPr>
          <p:cNvSpPr txBox="1"/>
          <p:nvPr/>
        </p:nvSpPr>
        <p:spPr>
          <a:xfrm>
            <a:off x="1168923" y="3294798"/>
            <a:ext cx="2422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noFill/>
                <a:latin typeface="+mj-lt"/>
                <a:cs typeface="Times New Roman" charset="0"/>
              </a:rPr>
              <a:t>49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D280A48-9FC4-4964-9E46-40517AAC9061}"/>
              </a:ext>
            </a:extLst>
          </p:cNvPr>
          <p:cNvGrpSpPr/>
          <p:nvPr/>
        </p:nvGrpSpPr>
        <p:grpSpPr>
          <a:xfrm rot="21189448">
            <a:off x="228600" y="1668102"/>
            <a:ext cx="4303310" cy="4269054"/>
            <a:chOff x="391458" y="1329162"/>
            <a:chExt cx="4743574" cy="4705814"/>
          </a:xfrm>
          <a:noFill/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DC43D185-8270-4185-BD8B-5ABADE642DA8}"/>
                </a:ext>
              </a:extLst>
            </p:cNvPr>
            <p:cNvSpPr/>
            <p:nvPr/>
          </p:nvSpPr>
          <p:spPr>
            <a:xfrm rot="13858299">
              <a:off x="170137" y="1872623"/>
              <a:ext cx="4277199" cy="3834557"/>
            </a:xfrm>
            <a:custGeom>
              <a:avLst/>
              <a:gdLst>
                <a:gd name="connsiteX0" fmla="*/ 3752096 w 4277199"/>
                <a:gd name="connsiteY0" fmla="*/ 3834557 h 3834557"/>
                <a:gd name="connsiteX1" fmla="*/ 2838187 w 4277199"/>
                <a:gd name="connsiteY1" fmla="*/ 3093739 h 3834557"/>
                <a:gd name="connsiteX2" fmla="*/ 3084527 w 4277199"/>
                <a:gd name="connsiteY2" fmla="*/ 2547532 h 3834557"/>
                <a:gd name="connsiteX3" fmla="*/ 3100475 w 4277199"/>
                <a:gd name="connsiteY3" fmla="*/ 2348443 h 3834557"/>
                <a:gd name="connsiteX4" fmla="*/ 3092154 w 4277199"/>
                <a:gd name="connsiteY4" fmla="*/ 2210898 h 3834557"/>
                <a:gd name="connsiteX5" fmla="*/ 2700515 w 4277199"/>
                <a:gd name="connsiteY5" fmla="*/ 1468862 h 3834557"/>
                <a:gd name="connsiteX6" fmla="*/ 2606214 w 4277199"/>
                <a:gd name="connsiteY6" fmla="*/ 1394537 h 3834557"/>
                <a:gd name="connsiteX7" fmla="*/ 2511585 w 4277199"/>
                <a:gd name="connsiteY7" fmla="*/ 1333546 h 3834557"/>
                <a:gd name="connsiteX8" fmla="*/ 1727940 w 4277199"/>
                <a:gd name="connsiteY8" fmla="*/ 1192961 h 3834557"/>
                <a:gd name="connsiteX9" fmla="*/ 962136 w 4277199"/>
                <a:gd name="connsiteY9" fmla="*/ 1675909 h 3834557"/>
                <a:gd name="connsiteX10" fmla="*/ 0 w 4277199"/>
                <a:gd name="connsiteY10" fmla="*/ 998900 h 3834557"/>
                <a:gd name="connsiteX11" fmla="*/ 1531602 w 4277199"/>
                <a:gd name="connsiteY11" fmla="*/ 33007 h 3834557"/>
                <a:gd name="connsiteX12" fmla="*/ 3098890 w 4277199"/>
                <a:gd name="connsiteY12" fmla="*/ 314172 h 3834557"/>
                <a:gd name="connsiteX13" fmla="*/ 3280513 w 4277199"/>
                <a:gd name="connsiteY13" fmla="*/ 431233 h 3834557"/>
                <a:gd name="connsiteX14" fmla="*/ 3281002 w 4277199"/>
                <a:gd name="connsiteY14" fmla="*/ 430540 h 3834557"/>
                <a:gd name="connsiteX15" fmla="*/ 3288018 w 4277199"/>
                <a:gd name="connsiteY15" fmla="*/ 436070 h 3834557"/>
                <a:gd name="connsiteX16" fmla="*/ 3295754 w 4277199"/>
                <a:gd name="connsiteY16" fmla="*/ 441056 h 3834557"/>
                <a:gd name="connsiteX17" fmla="*/ 3295245 w 4277199"/>
                <a:gd name="connsiteY17" fmla="*/ 441766 h 3834557"/>
                <a:gd name="connsiteX18" fmla="*/ 3476735 w 4277199"/>
                <a:gd name="connsiteY18" fmla="*/ 584809 h 3834557"/>
                <a:gd name="connsiteX19" fmla="*/ 4260015 w 4277199"/>
                <a:gd name="connsiteY19" fmla="*/ 2068878 h 3834557"/>
                <a:gd name="connsiteX20" fmla="*/ 4276301 w 4277199"/>
                <a:gd name="connsiteY20" fmla="*/ 2338080 h 3834557"/>
                <a:gd name="connsiteX21" fmla="*/ 4277141 w 4277199"/>
                <a:gd name="connsiteY21" fmla="*/ 2338075 h 3834557"/>
                <a:gd name="connsiteX22" fmla="*/ 4276822 w 4277199"/>
                <a:gd name="connsiteY22" fmla="*/ 2346695 h 3834557"/>
                <a:gd name="connsiteX23" fmla="*/ 4277199 w 4277199"/>
                <a:gd name="connsiteY23" fmla="*/ 2352919 h 3834557"/>
                <a:gd name="connsiteX24" fmla="*/ 4276593 w 4277199"/>
                <a:gd name="connsiteY24" fmla="*/ 2352919 h 3834557"/>
                <a:gd name="connsiteX25" fmla="*/ 4269631 w 4277199"/>
                <a:gd name="connsiteY25" fmla="*/ 2541372 h 3834557"/>
                <a:gd name="connsiteX26" fmla="*/ 3752096 w 4277199"/>
                <a:gd name="connsiteY26" fmla="*/ 3834557 h 383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7199" h="3834557">
                  <a:moveTo>
                    <a:pt x="3752096" y="3834557"/>
                  </a:moveTo>
                  <a:lnTo>
                    <a:pt x="2838187" y="3093739"/>
                  </a:lnTo>
                  <a:cubicBezTo>
                    <a:pt x="2966781" y="2935099"/>
                    <a:pt x="3051119" y="2746689"/>
                    <a:pt x="3084527" y="2547532"/>
                  </a:cubicBezTo>
                  <a:lnTo>
                    <a:pt x="3100475" y="2348443"/>
                  </a:lnTo>
                  <a:lnTo>
                    <a:pt x="3092154" y="2210898"/>
                  </a:lnTo>
                  <a:cubicBezTo>
                    <a:pt x="3057307" y="1924131"/>
                    <a:pt x="2917909" y="1659704"/>
                    <a:pt x="2700515" y="1468862"/>
                  </a:cubicBezTo>
                  <a:lnTo>
                    <a:pt x="2606214" y="1394537"/>
                  </a:lnTo>
                  <a:lnTo>
                    <a:pt x="2511585" y="1333546"/>
                  </a:lnTo>
                  <a:cubicBezTo>
                    <a:pt x="2275713" y="1197639"/>
                    <a:pt x="1998726" y="1147129"/>
                    <a:pt x="1727940" y="1192961"/>
                  </a:cubicBezTo>
                  <a:cubicBezTo>
                    <a:pt x="1418468" y="1245342"/>
                    <a:pt x="1142759" y="1419215"/>
                    <a:pt x="962136" y="1675909"/>
                  </a:cubicBezTo>
                  <a:cubicBezTo>
                    <a:pt x="641424" y="1450240"/>
                    <a:pt x="320712" y="1224569"/>
                    <a:pt x="0" y="998900"/>
                  </a:cubicBezTo>
                  <a:cubicBezTo>
                    <a:pt x="361244" y="485514"/>
                    <a:pt x="912660" y="137768"/>
                    <a:pt x="1531602" y="33007"/>
                  </a:cubicBezTo>
                  <a:cubicBezTo>
                    <a:pt x="2073172" y="-58659"/>
                    <a:pt x="2627147" y="42359"/>
                    <a:pt x="3098890" y="314172"/>
                  </a:cubicBezTo>
                  <a:lnTo>
                    <a:pt x="3280513" y="431233"/>
                  </a:lnTo>
                  <a:lnTo>
                    <a:pt x="3281002" y="430540"/>
                  </a:lnTo>
                  <a:lnTo>
                    <a:pt x="3288018" y="436070"/>
                  </a:lnTo>
                  <a:lnTo>
                    <a:pt x="3295754" y="441056"/>
                  </a:lnTo>
                  <a:lnTo>
                    <a:pt x="3295245" y="441766"/>
                  </a:lnTo>
                  <a:lnTo>
                    <a:pt x="3476735" y="584809"/>
                  </a:lnTo>
                  <a:cubicBezTo>
                    <a:pt x="3911523" y="966491"/>
                    <a:pt x="4190321" y="1495345"/>
                    <a:pt x="4260015" y="2068878"/>
                  </a:cubicBezTo>
                  <a:lnTo>
                    <a:pt x="4276301" y="2338080"/>
                  </a:lnTo>
                  <a:lnTo>
                    <a:pt x="4277141" y="2338075"/>
                  </a:lnTo>
                  <a:lnTo>
                    <a:pt x="4276822" y="2346695"/>
                  </a:lnTo>
                  <a:lnTo>
                    <a:pt x="4277199" y="2352919"/>
                  </a:lnTo>
                  <a:lnTo>
                    <a:pt x="4276593" y="2352919"/>
                  </a:lnTo>
                  <a:lnTo>
                    <a:pt x="4269631" y="2541372"/>
                  </a:lnTo>
                  <a:cubicBezTo>
                    <a:pt x="4231725" y="3013198"/>
                    <a:pt x="4052148" y="3464398"/>
                    <a:pt x="3752096" y="3834557"/>
                  </a:cubicBezTo>
                  <a:close/>
                </a:path>
              </a:pathLst>
            </a:cu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001" sz="1600" dirty="0">
                <a:latin typeface="+mj-lt"/>
                <a:cs typeface="Times New Roman" charset="0"/>
              </a:endParaRPr>
            </a:p>
          </p:txBody>
        </p:sp>
        <p:sp>
          <p:nvSpPr>
            <p:cNvPr id="172" name="Block Arc 171">
              <a:extLst>
                <a:ext uri="{FF2B5EF4-FFF2-40B4-BE49-F238E27FC236}">
                  <a16:creationId xmlns:a16="http://schemas.microsoft.com/office/drawing/2014/main" id="{0D9CDA7D-1048-49F4-92CD-8E5C3E08CF5C}"/>
                </a:ext>
              </a:extLst>
            </p:cNvPr>
            <p:cNvSpPr/>
            <p:nvPr/>
          </p:nvSpPr>
          <p:spPr>
            <a:xfrm rot="5194351">
              <a:off x="429209" y="1329152"/>
              <a:ext cx="4705814" cy="4705833"/>
            </a:xfrm>
            <a:prstGeom prst="blockArc">
              <a:avLst>
                <a:gd name="adj1" fmla="val 10963205"/>
                <a:gd name="adj2" fmla="val 0"/>
                <a:gd name="adj3" fmla="val 25000"/>
              </a:avLst>
            </a:pr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001" sz="1600" dirty="0">
                <a:latin typeface="+mj-lt"/>
                <a:cs typeface="Times New Roman" charset="0"/>
              </a:endParaRPr>
            </a:p>
          </p:txBody>
        </p:sp>
      </p:grpSp>
      <p:pic>
        <p:nvPicPr>
          <p:cNvPr id="54" name="Picture 53" descr="Text, logo&#10;&#10;Description automatically generated">
            <a:extLst>
              <a:ext uri="{FF2B5EF4-FFF2-40B4-BE49-F238E27FC236}">
                <a16:creationId xmlns:a16="http://schemas.microsoft.com/office/drawing/2014/main" id="{C6FB5F1D-A240-694E-889B-FC9333AA2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7" y="370702"/>
            <a:ext cx="4152900" cy="5409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0298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1.875E-6 0.03704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1.875E-6 0.03704 " pathEditMode="relative" rAng="0" ptsTypes="AA">
                                      <p:cBhvr>
                                        <p:cTn id="16" dur="1000" spd="-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1.875E-6 0.03704 " pathEditMode="relative" rAng="0" ptsTypes="AA">
                                      <p:cBhvr>
                                        <p:cTn id="23" dur="1000" spd="-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1.875E-6 0.03704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1.875E-6 0.03704 " pathEditMode="relative" rAng="0" ptsTypes="AA">
                                      <p:cBhvr>
                                        <p:cTn id="37" dur="1000" spd="-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1.875E-6 0.03704 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1.875E-6 0.03704 " pathEditMode="relative" rAng="0" ptsTypes="AA">
                                      <p:cBhvr>
                                        <p:cTn id="51" dur="1000" spd="-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1.875E-6 0.03704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2B0EACCD-6B01-4837-9519-9283857942F9}"/>
              </a:ext>
            </a:extLst>
          </p:cNvPr>
          <p:cNvGrpSpPr/>
          <p:nvPr/>
        </p:nvGrpSpPr>
        <p:grpSpPr>
          <a:xfrm rot="20098553">
            <a:off x="-11179399" y="-1723851"/>
            <a:ext cx="10361558" cy="10361558"/>
            <a:chOff x="-10278751" y="-1590176"/>
            <a:chExt cx="10361558" cy="10361558"/>
          </a:xfrm>
          <a:noFill/>
        </p:grpSpPr>
        <p:sp>
          <p:nvSpPr>
            <p:cNvPr id="77" name="Block Arc 76">
              <a:extLst>
                <a:ext uri="{FF2B5EF4-FFF2-40B4-BE49-F238E27FC236}">
                  <a16:creationId xmlns:a16="http://schemas.microsoft.com/office/drawing/2014/main" id="{91EACDCA-1239-4614-9956-DD7D7B0CBB38}"/>
                </a:ext>
              </a:extLst>
            </p:cNvPr>
            <p:cNvSpPr/>
            <p:nvPr/>
          </p:nvSpPr>
          <p:spPr>
            <a:xfrm rot="4703462">
              <a:off x="-10278751" y="-1590176"/>
              <a:ext cx="10361558" cy="10361558"/>
            </a:xfrm>
            <a:prstGeom prst="blockArc">
              <a:avLst>
                <a:gd name="adj1" fmla="val 18052362"/>
                <a:gd name="adj2" fmla="val 6908359"/>
                <a:gd name="adj3" fmla="val 170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78" name="Block Arc 77">
              <a:extLst>
                <a:ext uri="{FF2B5EF4-FFF2-40B4-BE49-F238E27FC236}">
                  <a16:creationId xmlns:a16="http://schemas.microsoft.com/office/drawing/2014/main" id="{CFE0C85E-C99D-4891-806F-95AAC4B0FE38}"/>
                </a:ext>
              </a:extLst>
            </p:cNvPr>
            <p:cNvSpPr/>
            <p:nvPr/>
          </p:nvSpPr>
          <p:spPr>
            <a:xfrm rot="15763418">
              <a:off x="-10278751" y="-1590176"/>
              <a:ext cx="10361558" cy="10361558"/>
            </a:xfrm>
            <a:prstGeom prst="blockArc">
              <a:avLst>
                <a:gd name="adj1" fmla="val 17287550"/>
                <a:gd name="adj2" fmla="val 6908359"/>
                <a:gd name="adj3" fmla="val 170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13961577-227C-1342-81A1-89341E581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7" y="370702"/>
            <a:ext cx="4152900" cy="54092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0B6A1-F2C2-0646-AE0A-F730B02D1ECD}"/>
              </a:ext>
            </a:extLst>
          </p:cNvPr>
          <p:cNvGrpSpPr/>
          <p:nvPr/>
        </p:nvGrpSpPr>
        <p:grpSpPr>
          <a:xfrm>
            <a:off x="3710663" y="1257300"/>
            <a:ext cx="4770674" cy="4732698"/>
            <a:chOff x="391458" y="1329162"/>
            <a:chExt cx="4743574" cy="4705814"/>
          </a:xfrm>
        </p:grpSpPr>
        <p:sp>
          <p:nvSpPr>
            <p:cNvPr id="18" name="Freeform: Shape 22">
              <a:extLst>
                <a:ext uri="{FF2B5EF4-FFF2-40B4-BE49-F238E27FC236}">
                  <a16:creationId xmlns:a16="http://schemas.microsoft.com/office/drawing/2014/main" id="{5903EC26-78EE-6344-A2EB-72C2A6F993AD}"/>
                </a:ext>
              </a:extLst>
            </p:cNvPr>
            <p:cNvSpPr/>
            <p:nvPr/>
          </p:nvSpPr>
          <p:spPr>
            <a:xfrm rot="13858299">
              <a:off x="170137" y="1872623"/>
              <a:ext cx="4277199" cy="3834557"/>
            </a:xfrm>
            <a:custGeom>
              <a:avLst/>
              <a:gdLst>
                <a:gd name="connsiteX0" fmla="*/ 3752096 w 4277199"/>
                <a:gd name="connsiteY0" fmla="*/ 3834557 h 3834557"/>
                <a:gd name="connsiteX1" fmla="*/ 2838187 w 4277199"/>
                <a:gd name="connsiteY1" fmla="*/ 3093739 h 3834557"/>
                <a:gd name="connsiteX2" fmla="*/ 3084527 w 4277199"/>
                <a:gd name="connsiteY2" fmla="*/ 2547532 h 3834557"/>
                <a:gd name="connsiteX3" fmla="*/ 3100475 w 4277199"/>
                <a:gd name="connsiteY3" fmla="*/ 2348443 h 3834557"/>
                <a:gd name="connsiteX4" fmla="*/ 3092154 w 4277199"/>
                <a:gd name="connsiteY4" fmla="*/ 2210898 h 3834557"/>
                <a:gd name="connsiteX5" fmla="*/ 2700515 w 4277199"/>
                <a:gd name="connsiteY5" fmla="*/ 1468862 h 3834557"/>
                <a:gd name="connsiteX6" fmla="*/ 2606214 w 4277199"/>
                <a:gd name="connsiteY6" fmla="*/ 1394537 h 3834557"/>
                <a:gd name="connsiteX7" fmla="*/ 2511585 w 4277199"/>
                <a:gd name="connsiteY7" fmla="*/ 1333546 h 3834557"/>
                <a:gd name="connsiteX8" fmla="*/ 1727940 w 4277199"/>
                <a:gd name="connsiteY8" fmla="*/ 1192961 h 3834557"/>
                <a:gd name="connsiteX9" fmla="*/ 962136 w 4277199"/>
                <a:gd name="connsiteY9" fmla="*/ 1675909 h 3834557"/>
                <a:gd name="connsiteX10" fmla="*/ 0 w 4277199"/>
                <a:gd name="connsiteY10" fmla="*/ 998900 h 3834557"/>
                <a:gd name="connsiteX11" fmla="*/ 1531602 w 4277199"/>
                <a:gd name="connsiteY11" fmla="*/ 33007 h 3834557"/>
                <a:gd name="connsiteX12" fmla="*/ 3098890 w 4277199"/>
                <a:gd name="connsiteY12" fmla="*/ 314172 h 3834557"/>
                <a:gd name="connsiteX13" fmla="*/ 3280513 w 4277199"/>
                <a:gd name="connsiteY13" fmla="*/ 431233 h 3834557"/>
                <a:gd name="connsiteX14" fmla="*/ 3281002 w 4277199"/>
                <a:gd name="connsiteY14" fmla="*/ 430540 h 3834557"/>
                <a:gd name="connsiteX15" fmla="*/ 3288018 w 4277199"/>
                <a:gd name="connsiteY15" fmla="*/ 436070 h 3834557"/>
                <a:gd name="connsiteX16" fmla="*/ 3295754 w 4277199"/>
                <a:gd name="connsiteY16" fmla="*/ 441056 h 3834557"/>
                <a:gd name="connsiteX17" fmla="*/ 3295245 w 4277199"/>
                <a:gd name="connsiteY17" fmla="*/ 441766 h 3834557"/>
                <a:gd name="connsiteX18" fmla="*/ 3476735 w 4277199"/>
                <a:gd name="connsiteY18" fmla="*/ 584809 h 3834557"/>
                <a:gd name="connsiteX19" fmla="*/ 4260015 w 4277199"/>
                <a:gd name="connsiteY19" fmla="*/ 2068878 h 3834557"/>
                <a:gd name="connsiteX20" fmla="*/ 4276301 w 4277199"/>
                <a:gd name="connsiteY20" fmla="*/ 2338080 h 3834557"/>
                <a:gd name="connsiteX21" fmla="*/ 4277141 w 4277199"/>
                <a:gd name="connsiteY21" fmla="*/ 2338075 h 3834557"/>
                <a:gd name="connsiteX22" fmla="*/ 4276822 w 4277199"/>
                <a:gd name="connsiteY22" fmla="*/ 2346695 h 3834557"/>
                <a:gd name="connsiteX23" fmla="*/ 4277199 w 4277199"/>
                <a:gd name="connsiteY23" fmla="*/ 2352919 h 3834557"/>
                <a:gd name="connsiteX24" fmla="*/ 4276593 w 4277199"/>
                <a:gd name="connsiteY24" fmla="*/ 2352919 h 3834557"/>
                <a:gd name="connsiteX25" fmla="*/ 4269631 w 4277199"/>
                <a:gd name="connsiteY25" fmla="*/ 2541372 h 3834557"/>
                <a:gd name="connsiteX26" fmla="*/ 3752096 w 4277199"/>
                <a:gd name="connsiteY26" fmla="*/ 3834557 h 383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7199" h="3834557">
                  <a:moveTo>
                    <a:pt x="3752096" y="3834557"/>
                  </a:moveTo>
                  <a:lnTo>
                    <a:pt x="2838187" y="3093739"/>
                  </a:lnTo>
                  <a:cubicBezTo>
                    <a:pt x="2966781" y="2935099"/>
                    <a:pt x="3051119" y="2746689"/>
                    <a:pt x="3084527" y="2547532"/>
                  </a:cubicBezTo>
                  <a:lnTo>
                    <a:pt x="3100475" y="2348443"/>
                  </a:lnTo>
                  <a:lnTo>
                    <a:pt x="3092154" y="2210898"/>
                  </a:lnTo>
                  <a:cubicBezTo>
                    <a:pt x="3057307" y="1924131"/>
                    <a:pt x="2917909" y="1659704"/>
                    <a:pt x="2700515" y="1468862"/>
                  </a:cubicBezTo>
                  <a:lnTo>
                    <a:pt x="2606214" y="1394537"/>
                  </a:lnTo>
                  <a:lnTo>
                    <a:pt x="2511585" y="1333546"/>
                  </a:lnTo>
                  <a:cubicBezTo>
                    <a:pt x="2275713" y="1197639"/>
                    <a:pt x="1998726" y="1147129"/>
                    <a:pt x="1727940" y="1192961"/>
                  </a:cubicBezTo>
                  <a:cubicBezTo>
                    <a:pt x="1418468" y="1245342"/>
                    <a:pt x="1142759" y="1419215"/>
                    <a:pt x="962136" y="1675909"/>
                  </a:cubicBezTo>
                  <a:cubicBezTo>
                    <a:pt x="641424" y="1450240"/>
                    <a:pt x="320712" y="1224569"/>
                    <a:pt x="0" y="998900"/>
                  </a:cubicBezTo>
                  <a:cubicBezTo>
                    <a:pt x="361244" y="485514"/>
                    <a:pt x="912660" y="137768"/>
                    <a:pt x="1531602" y="33007"/>
                  </a:cubicBezTo>
                  <a:cubicBezTo>
                    <a:pt x="2073172" y="-58659"/>
                    <a:pt x="2627147" y="42359"/>
                    <a:pt x="3098890" y="314172"/>
                  </a:cubicBezTo>
                  <a:lnTo>
                    <a:pt x="3280513" y="431233"/>
                  </a:lnTo>
                  <a:lnTo>
                    <a:pt x="3281002" y="430540"/>
                  </a:lnTo>
                  <a:lnTo>
                    <a:pt x="3288018" y="436070"/>
                  </a:lnTo>
                  <a:lnTo>
                    <a:pt x="3295754" y="441056"/>
                  </a:lnTo>
                  <a:lnTo>
                    <a:pt x="3295245" y="441766"/>
                  </a:lnTo>
                  <a:lnTo>
                    <a:pt x="3476735" y="584809"/>
                  </a:lnTo>
                  <a:cubicBezTo>
                    <a:pt x="3911523" y="966491"/>
                    <a:pt x="4190321" y="1495345"/>
                    <a:pt x="4260015" y="2068878"/>
                  </a:cubicBezTo>
                  <a:lnTo>
                    <a:pt x="4276301" y="2338080"/>
                  </a:lnTo>
                  <a:lnTo>
                    <a:pt x="4277141" y="2338075"/>
                  </a:lnTo>
                  <a:lnTo>
                    <a:pt x="4276822" y="2346695"/>
                  </a:lnTo>
                  <a:lnTo>
                    <a:pt x="4277199" y="2352919"/>
                  </a:lnTo>
                  <a:lnTo>
                    <a:pt x="4276593" y="2352919"/>
                  </a:lnTo>
                  <a:lnTo>
                    <a:pt x="4269631" y="2541372"/>
                  </a:lnTo>
                  <a:cubicBezTo>
                    <a:pt x="4231725" y="3013198"/>
                    <a:pt x="4052148" y="3464398"/>
                    <a:pt x="3752096" y="3834557"/>
                  </a:cubicBezTo>
                  <a:close/>
                </a:path>
              </a:pathLst>
            </a:custGeom>
            <a:solidFill>
              <a:schemeClr val="tx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001" sz="1600" dirty="0">
                <a:latin typeface="+mj-lt"/>
                <a:cs typeface="Times New Roman" charset="0"/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4AFADCDC-7A26-D54F-B933-09D767A24D91}"/>
                </a:ext>
              </a:extLst>
            </p:cNvPr>
            <p:cNvSpPr/>
            <p:nvPr/>
          </p:nvSpPr>
          <p:spPr>
            <a:xfrm rot="5194351">
              <a:off x="429209" y="1329152"/>
              <a:ext cx="4705814" cy="4705833"/>
            </a:xfrm>
            <a:prstGeom prst="blockArc">
              <a:avLst>
                <a:gd name="adj1" fmla="val 10963205"/>
                <a:gd name="adj2" fmla="val 0"/>
                <a:gd name="adj3" fmla="val 25000"/>
              </a:avLst>
            </a:prstGeom>
            <a:solidFill>
              <a:srgbClr val="C00000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001" sz="1600" dirty="0">
                <a:latin typeface="+mj-lt"/>
                <a:cs typeface="Times New Roman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CAE51732-B6ED-5740-A14F-9D71C03D4EBF}"/>
              </a:ext>
            </a:extLst>
          </p:cNvPr>
          <p:cNvSpPr/>
          <p:nvPr/>
        </p:nvSpPr>
        <p:spPr>
          <a:xfrm>
            <a:off x="4305229" y="1813898"/>
            <a:ext cx="3619500" cy="3619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A2CD1D1C-B202-3348-B790-980478AC3F42}"/>
              </a:ext>
            </a:extLst>
          </p:cNvPr>
          <p:cNvSpPr txBox="1"/>
          <p:nvPr/>
        </p:nvSpPr>
        <p:spPr>
          <a:xfrm>
            <a:off x="4753110" y="2961930"/>
            <a:ext cx="2685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latin typeface="+mj-lt"/>
                <a:cs typeface="Times New Roman" charset="0"/>
              </a:rPr>
              <a:t>49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451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D9B76313-377A-4B91-A2DD-530C87A8E284}"/>
              </a:ext>
            </a:extLst>
          </p:cNvPr>
          <p:cNvSpPr txBox="1"/>
          <p:nvPr/>
        </p:nvSpPr>
        <p:spPr>
          <a:xfrm>
            <a:off x="840837" y="1334784"/>
            <a:ext cx="7860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0044"/>
                </a:solidFill>
                <a:latin typeface="+mj-lt"/>
                <a:ea typeface="Times New Roman" charset="0"/>
                <a:cs typeface="Times New Roman" charset="0"/>
              </a:rPr>
              <a:t>Fees</a:t>
            </a:r>
          </a:p>
          <a:p>
            <a:r>
              <a:rPr lang="en-US" sz="3600" dirty="0">
                <a:latin typeface="+mj-lt"/>
                <a:ea typeface="Times New Roman" charset="0"/>
                <a:cs typeface="Times New Roman" charset="0"/>
              </a:rPr>
              <a:t>by Annuity Type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C2DE31-1DF6-4517-B469-02BA77BC1738}"/>
              </a:ext>
            </a:extLst>
          </p:cNvPr>
          <p:cNvGrpSpPr/>
          <p:nvPr/>
        </p:nvGrpSpPr>
        <p:grpSpPr>
          <a:xfrm>
            <a:off x="1013631" y="3587108"/>
            <a:ext cx="3512161" cy="1446550"/>
            <a:chOff x="1013631" y="3587108"/>
            <a:chExt cx="3512161" cy="144655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FFFB746-D300-4347-8547-1F49067777DA}"/>
                </a:ext>
              </a:extLst>
            </p:cNvPr>
            <p:cNvSpPr/>
            <p:nvPr/>
          </p:nvSpPr>
          <p:spPr>
            <a:xfrm>
              <a:off x="1013631" y="3587108"/>
              <a:ext cx="811441" cy="144655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sz="8800" b="1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B69FB9B-8684-412B-84BE-296D545C097F}"/>
                </a:ext>
              </a:extLst>
            </p:cNvPr>
            <p:cNvSpPr/>
            <p:nvPr/>
          </p:nvSpPr>
          <p:spPr>
            <a:xfrm>
              <a:off x="1687134" y="3814863"/>
              <a:ext cx="2838658" cy="9910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200" dirty="0">
                  <a:solidFill>
                    <a:srgbClr val="000044"/>
                  </a:solidFill>
                  <a:latin typeface="+mj-lt"/>
                  <a:ea typeface="Times New Roman" charset="0"/>
                  <a:cs typeface="Times New Roman" charset="0"/>
                </a:rPr>
                <a:t>Fixed Annuities 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46C6E59-3476-4522-893A-13407EB82476}"/>
              </a:ext>
            </a:extLst>
          </p:cNvPr>
          <p:cNvSpPr/>
          <p:nvPr/>
        </p:nvSpPr>
        <p:spPr>
          <a:xfrm>
            <a:off x="4525792" y="3587108"/>
            <a:ext cx="811441" cy="14465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8800" b="1" dirty="0">
                <a:solidFill>
                  <a:schemeClr val="bg1">
                    <a:lumMod val="9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02D6BC-B5F1-4A98-9DCB-571D2A394761}"/>
              </a:ext>
            </a:extLst>
          </p:cNvPr>
          <p:cNvSpPr/>
          <p:nvPr/>
        </p:nvSpPr>
        <p:spPr>
          <a:xfrm>
            <a:off x="5291493" y="3814863"/>
            <a:ext cx="2838658" cy="9910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000044"/>
                </a:solidFill>
                <a:latin typeface="+mj-lt"/>
                <a:ea typeface="Times New Roman" charset="0"/>
                <a:cs typeface="Times New Roman" charset="0"/>
              </a:rPr>
              <a:t>Fixed Index Annuities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EB3550-8859-4801-840E-F4A9D7D2A076}"/>
              </a:ext>
            </a:extLst>
          </p:cNvPr>
          <p:cNvSpPr/>
          <p:nvPr/>
        </p:nvSpPr>
        <p:spPr>
          <a:xfrm>
            <a:off x="8037953" y="3587108"/>
            <a:ext cx="811441" cy="14465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8800" b="1" dirty="0">
                <a:solidFill>
                  <a:schemeClr val="bg1">
                    <a:lumMod val="9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B379D0-B4A0-4FDC-B4A9-18BA01211C4A}"/>
              </a:ext>
            </a:extLst>
          </p:cNvPr>
          <p:cNvSpPr/>
          <p:nvPr/>
        </p:nvSpPr>
        <p:spPr>
          <a:xfrm>
            <a:off x="8849394" y="3814863"/>
            <a:ext cx="2838658" cy="9910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000044"/>
                </a:solidFill>
                <a:latin typeface="+mj-lt"/>
                <a:ea typeface="Times New Roman" charset="0"/>
                <a:cs typeface="Times New Roman" charset="0"/>
              </a:rPr>
              <a:t>Variable Annuities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8651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D9B76313-377A-4B91-A2DD-530C87A8E284}"/>
              </a:ext>
            </a:extLst>
          </p:cNvPr>
          <p:cNvSpPr txBox="1"/>
          <p:nvPr/>
        </p:nvSpPr>
        <p:spPr>
          <a:xfrm>
            <a:off x="370935" y="318784"/>
            <a:ext cx="786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44"/>
                </a:solidFill>
                <a:latin typeface="+mj-lt"/>
                <a:ea typeface="Times New Roman" charset="0"/>
                <a:cs typeface="Times New Roman" charset="0"/>
              </a:rPr>
              <a:t>Fees by Annuity Type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0899E6-8786-4226-A5B1-32F8E1E8DB04}"/>
              </a:ext>
            </a:extLst>
          </p:cNvPr>
          <p:cNvGrpSpPr/>
          <p:nvPr/>
        </p:nvGrpSpPr>
        <p:grpSpPr>
          <a:xfrm>
            <a:off x="941307" y="4259717"/>
            <a:ext cx="3287660" cy="1569660"/>
            <a:chOff x="4301291" y="3220753"/>
            <a:chExt cx="3287660" cy="15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6C6E59-3476-4522-893A-13407EB82476}"/>
                </a:ext>
              </a:extLst>
            </p:cNvPr>
            <p:cNvSpPr/>
            <p:nvPr/>
          </p:nvSpPr>
          <p:spPr>
            <a:xfrm>
              <a:off x="4301291" y="3220753"/>
              <a:ext cx="86914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b="1" dirty="0">
                  <a:noFill/>
                  <a:latin typeface="+mj-lt"/>
                  <a:ea typeface="Times New Roman" charset="0"/>
                  <a:cs typeface="Times New Roman" charset="0"/>
                </a:rPr>
                <a:t>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02D6BC-B5F1-4A98-9DCB-571D2A394761}"/>
                </a:ext>
              </a:extLst>
            </p:cNvPr>
            <p:cNvSpPr/>
            <p:nvPr/>
          </p:nvSpPr>
          <p:spPr>
            <a:xfrm>
              <a:off x="4750293" y="3460819"/>
              <a:ext cx="2838658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dirty="0">
                  <a:noFill/>
                  <a:latin typeface="+mj-lt"/>
                  <a:ea typeface="Times New Roman" charset="0"/>
                  <a:cs typeface="Times New Roman" charset="0"/>
                </a:rPr>
                <a:t>Fixed Index Annuities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DCB99C3-8862-4A70-94C3-55E9DA6B529A}"/>
              </a:ext>
            </a:extLst>
          </p:cNvPr>
          <p:cNvGrpSpPr/>
          <p:nvPr/>
        </p:nvGrpSpPr>
        <p:grpSpPr>
          <a:xfrm>
            <a:off x="941307" y="5875263"/>
            <a:ext cx="3287660" cy="1569660"/>
            <a:chOff x="8037953" y="3220753"/>
            <a:chExt cx="3287660" cy="156966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DEB3550-8859-4801-840E-F4A9D7D2A076}"/>
                </a:ext>
              </a:extLst>
            </p:cNvPr>
            <p:cNvSpPr/>
            <p:nvPr/>
          </p:nvSpPr>
          <p:spPr>
            <a:xfrm>
              <a:off x="8037953" y="3220753"/>
              <a:ext cx="86914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b="1" dirty="0">
                  <a:noFill/>
                  <a:latin typeface="+mj-lt"/>
                  <a:ea typeface="Times New Roman" charset="0"/>
                  <a:cs typeface="Times New Roman" charset="0"/>
                </a:rPr>
                <a:t>3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1B379D0-B4A0-4FDC-B4A9-18BA01211C4A}"/>
                </a:ext>
              </a:extLst>
            </p:cNvPr>
            <p:cNvSpPr/>
            <p:nvPr/>
          </p:nvSpPr>
          <p:spPr>
            <a:xfrm>
              <a:off x="8486955" y="3460819"/>
              <a:ext cx="2838658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dirty="0">
                  <a:noFill/>
                  <a:latin typeface="+mj-lt"/>
                  <a:ea typeface="Times New Roman" charset="0"/>
                  <a:cs typeface="Times New Roman" charset="0"/>
                </a:rPr>
                <a:t>Variable Annuities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3A0911D-8889-4C59-86F7-9DA1CC806914}"/>
              </a:ext>
            </a:extLst>
          </p:cNvPr>
          <p:cNvSpPr txBox="1"/>
          <p:nvPr/>
        </p:nvSpPr>
        <p:spPr>
          <a:xfrm>
            <a:off x="5170162" y="2400300"/>
            <a:ext cx="677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ea typeface="Times New Roman" charset="0"/>
                <a:cs typeface="Times New Roman" charset="0"/>
              </a:rPr>
              <a:t>Protects Principal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AF01CA-BE4F-4C8C-9D3E-1A5A01E57C89}"/>
              </a:ext>
            </a:extLst>
          </p:cNvPr>
          <p:cNvSpPr txBox="1"/>
          <p:nvPr/>
        </p:nvSpPr>
        <p:spPr>
          <a:xfrm>
            <a:off x="5170161" y="3213763"/>
            <a:ext cx="677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ea typeface="Times New Roman" charset="0"/>
                <a:cs typeface="Times New Roman" charset="0"/>
              </a:rPr>
              <a:t>Level Fixed Return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8BC853-D5E5-473F-9D1D-E06988DBC677}"/>
              </a:ext>
            </a:extLst>
          </p:cNvPr>
          <p:cNvSpPr txBox="1"/>
          <p:nvPr/>
        </p:nvSpPr>
        <p:spPr>
          <a:xfrm>
            <a:off x="5213652" y="4027225"/>
            <a:ext cx="677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ea typeface="Times New Roman" charset="0"/>
                <a:cs typeface="Times New Roman" charset="0"/>
              </a:rPr>
              <a:t>No Fees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E72A66-067A-4C9D-B116-EBDA1D185D8B}"/>
              </a:ext>
            </a:extLst>
          </p:cNvPr>
          <p:cNvGrpSpPr/>
          <p:nvPr/>
        </p:nvGrpSpPr>
        <p:grpSpPr>
          <a:xfrm>
            <a:off x="902397" y="2693134"/>
            <a:ext cx="3536461" cy="1446550"/>
            <a:chOff x="1013631" y="3587108"/>
            <a:chExt cx="3536461" cy="14465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CBE4B25-FF1A-4A6E-B221-0DAA3C69AFD8}"/>
                </a:ext>
              </a:extLst>
            </p:cNvPr>
            <p:cNvSpPr/>
            <p:nvPr/>
          </p:nvSpPr>
          <p:spPr>
            <a:xfrm>
              <a:off x="1013631" y="3587108"/>
              <a:ext cx="811441" cy="144655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sz="8800" b="1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972DCF-1219-4C0C-A95E-C6BF28B82C1A}"/>
                </a:ext>
              </a:extLst>
            </p:cNvPr>
            <p:cNvSpPr/>
            <p:nvPr/>
          </p:nvSpPr>
          <p:spPr>
            <a:xfrm>
              <a:off x="1711434" y="3814863"/>
              <a:ext cx="2838658" cy="9910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200" dirty="0">
                  <a:solidFill>
                    <a:srgbClr val="000044"/>
                  </a:solidFill>
                  <a:latin typeface="+mj-lt"/>
                  <a:ea typeface="Times New Roman" charset="0"/>
                  <a:cs typeface="Times New Roman" charset="0"/>
                </a:rPr>
                <a:t>Fixed Annuities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86457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D9B76313-377A-4B91-A2DD-530C87A8E284}"/>
              </a:ext>
            </a:extLst>
          </p:cNvPr>
          <p:cNvSpPr txBox="1"/>
          <p:nvPr/>
        </p:nvSpPr>
        <p:spPr>
          <a:xfrm>
            <a:off x="370935" y="318784"/>
            <a:ext cx="786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44"/>
                </a:solidFill>
                <a:latin typeface="+mj-lt"/>
                <a:ea typeface="Times New Roman" charset="0"/>
                <a:cs typeface="Times New Roman" charset="0"/>
              </a:rPr>
              <a:t>Fees by Annuity Type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0899E6-8786-4226-A5B1-32F8E1E8DB04}"/>
              </a:ext>
            </a:extLst>
          </p:cNvPr>
          <p:cNvGrpSpPr/>
          <p:nvPr/>
        </p:nvGrpSpPr>
        <p:grpSpPr>
          <a:xfrm>
            <a:off x="941307" y="4259717"/>
            <a:ext cx="3287660" cy="1569660"/>
            <a:chOff x="4301291" y="3220753"/>
            <a:chExt cx="3287660" cy="15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6C6E59-3476-4522-893A-13407EB82476}"/>
                </a:ext>
              </a:extLst>
            </p:cNvPr>
            <p:cNvSpPr/>
            <p:nvPr/>
          </p:nvSpPr>
          <p:spPr>
            <a:xfrm>
              <a:off x="4301291" y="3220753"/>
              <a:ext cx="86914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b="1" dirty="0">
                  <a:noFill/>
                  <a:latin typeface="+mj-lt"/>
                  <a:ea typeface="Times New Roman" charset="0"/>
                  <a:cs typeface="Times New Roman" charset="0"/>
                </a:rPr>
                <a:t>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02D6BC-B5F1-4A98-9DCB-571D2A394761}"/>
                </a:ext>
              </a:extLst>
            </p:cNvPr>
            <p:cNvSpPr/>
            <p:nvPr/>
          </p:nvSpPr>
          <p:spPr>
            <a:xfrm>
              <a:off x="4750293" y="3460819"/>
              <a:ext cx="2838658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dirty="0">
                  <a:noFill/>
                  <a:latin typeface="+mj-lt"/>
                  <a:ea typeface="Times New Roman" charset="0"/>
                  <a:cs typeface="Times New Roman" charset="0"/>
                </a:rPr>
                <a:t>Fixed Index Annuities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DCB99C3-8862-4A70-94C3-55E9DA6B529A}"/>
              </a:ext>
            </a:extLst>
          </p:cNvPr>
          <p:cNvGrpSpPr/>
          <p:nvPr/>
        </p:nvGrpSpPr>
        <p:grpSpPr>
          <a:xfrm>
            <a:off x="941307" y="5875263"/>
            <a:ext cx="3287660" cy="1569660"/>
            <a:chOff x="8037953" y="3220753"/>
            <a:chExt cx="3287660" cy="156966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DEB3550-8859-4801-840E-F4A9D7D2A076}"/>
                </a:ext>
              </a:extLst>
            </p:cNvPr>
            <p:cNvSpPr/>
            <p:nvPr/>
          </p:nvSpPr>
          <p:spPr>
            <a:xfrm>
              <a:off x="8037953" y="3220753"/>
              <a:ext cx="86914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b="1" dirty="0">
                  <a:noFill/>
                  <a:latin typeface="+mj-lt"/>
                  <a:ea typeface="Times New Roman" charset="0"/>
                  <a:cs typeface="Times New Roman" charset="0"/>
                </a:rPr>
                <a:t>3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1B379D0-B4A0-4FDC-B4A9-18BA01211C4A}"/>
                </a:ext>
              </a:extLst>
            </p:cNvPr>
            <p:cNvSpPr/>
            <p:nvPr/>
          </p:nvSpPr>
          <p:spPr>
            <a:xfrm>
              <a:off x="8486955" y="3460819"/>
              <a:ext cx="2838658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dirty="0">
                  <a:noFill/>
                  <a:latin typeface="+mj-lt"/>
                  <a:ea typeface="Times New Roman" charset="0"/>
                  <a:cs typeface="Times New Roman" charset="0"/>
                </a:rPr>
                <a:t>Variable Annuities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3A0911D-8889-4C59-86F7-9DA1CC806914}"/>
              </a:ext>
            </a:extLst>
          </p:cNvPr>
          <p:cNvSpPr txBox="1"/>
          <p:nvPr/>
        </p:nvSpPr>
        <p:spPr>
          <a:xfrm>
            <a:off x="5170162" y="2362200"/>
            <a:ext cx="677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ea typeface="Times New Roman" charset="0"/>
                <a:cs typeface="Times New Roman" charset="0"/>
              </a:rPr>
              <a:t>Caps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AF01CA-BE4F-4C8C-9D3E-1A5A01E57C89}"/>
              </a:ext>
            </a:extLst>
          </p:cNvPr>
          <p:cNvSpPr txBox="1"/>
          <p:nvPr/>
        </p:nvSpPr>
        <p:spPr>
          <a:xfrm>
            <a:off x="5170161" y="3175663"/>
            <a:ext cx="677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ea typeface="Times New Roman" charset="0"/>
                <a:cs typeface="Times New Roman" charset="0"/>
              </a:rPr>
              <a:t>Participation Rates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8BC853-D5E5-473F-9D1D-E06988DBC677}"/>
              </a:ext>
            </a:extLst>
          </p:cNvPr>
          <p:cNvSpPr txBox="1"/>
          <p:nvPr/>
        </p:nvSpPr>
        <p:spPr>
          <a:xfrm>
            <a:off x="5213652" y="3989125"/>
            <a:ext cx="677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ea typeface="Times New Roman" charset="0"/>
                <a:cs typeface="Times New Roman" charset="0"/>
              </a:rPr>
              <a:t>Rider Charges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E72A66-067A-4C9D-B116-EBDA1D185D8B}"/>
              </a:ext>
            </a:extLst>
          </p:cNvPr>
          <p:cNvGrpSpPr/>
          <p:nvPr/>
        </p:nvGrpSpPr>
        <p:grpSpPr>
          <a:xfrm>
            <a:off x="902397" y="2693134"/>
            <a:ext cx="3536461" cy="1446550"/>
            <a:chOff x="1013631" y="3587108"/>
            <a:chExt cx="3536461" cy="14465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CBE4B25-FF1A-4A6E-B221-0DAA3C69AFD8}"/>
                </a:ext>
              </a:extLst>
            </p:cNvPr>
            <p:cNvSpPr/>
            <p:nvPr/>
          </p:nvSpPr>
          <p:spPr>
            <a:xfrm>
              <a:off x="1013631" y="3587108"/>
              <a:ext cx="184731" cy="144655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endParaRPr lang="en-US" sz="8800" b="1" dirty="0">
                <a:solidFill>
                  <a:schemeClr val="bg1">
                    <a:lumMod val="95000"/>
                  </a:schemeClr>
                </a:soli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972DCF-1219-4C0C-A95E-C6BF28B82C1A}"/>
                </a:ext>
              </a:extLst>
            </p:cNvPr>
            <p:cNvSpPr/>
            <p:nvPr/>
          </p:nvSpPr>
          <p:spPr>
            <a:xfrm>
              <a:off x="1711434" y="3814863"/>
              <a:ext cx="2838658" cy="9910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200" dirty="0">
                  <a:solidFill>
                    <a:srgbClr val="000044"/>
                  </a:solidFill>
                  <a:latin typeface="+mj-lt"/>
                  <a:ea typeface="Times New Roman" charset="0"/>
                  <a:cs typeface="Times New Roman" charset="0"/>
                </a:rPr>
                <a:t>Fixed Index Annuities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16059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D9B76313-377A-4B91-A2DD-530C87A8E284}"/>
              </a:ext>
            </a:extLst>
          </p:cNvPr>
          <p:cNvSpPr txBox="1"/>
          <p:nvPr/>
        </p:nvSpPr>
        <p:spPr>
          <a:xfrm>
            <a:off x="370935" y="318784"/>
            <a:ext cx="786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44"/>
                </a:solidFill>
                <a:latin typeface="+mj-lt"/>
                <a:cs typeface="Times New Roman" charset="0"/>
              </a:rPr>
              <a:t>Fees by Annuity Type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D1181E-3A85-465C-95A6-659692B38D2F}"/>
              </a:ext>
            </a:extLst>
          </p:cNvPr>
          <p:cNvSpPr txBox="1"/>
          <p:nvPr/>
        </p:nvSpPr>
        <p:spPr>
          <a:xfrm>
            <a:off x="5170162" y="2384705"/>
            <a:ext cx="677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ea typeface="Times New Roman" charset="0"/>
                <a:cs typeface="Times New Roman" charset="0"/>
              </a:rPr>
              <a:t>Invested in Stock Market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A0911D-8889-4C59-86F7-9DA1CC806914}"/>
              </a:ext>
            </a:extLst>
          </p:cNvPr>
          <p:cNvSpPr txBox="1"/>
          <p:nvPr/>
        </p:nvSpPr>
        <p:spPr>
          <a:xfrm>
            <a:off x="5170162" y="3198168"/>
            <a:ext cx="677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ea typeface="Times New Roman" charset="0"/>
                <a:cs typeface="Times New Roman" charset="0"/>
              </a:rPr>
              <a:t>Principal at Risk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AF01CA-BE4F-4C8C-9D3E-1A5A01E57C89}"/>
              </a:ext>
            </a:extLst>
          </p:cNvPr>
          <p:cNvSpPr txBox="1"/>
          <p:nvPr/>
        </p:nvSpPr>
        <p:spPr>
          <a:xfrm>
            <a:off x="5170161" y="4011631"/>
            <a:ext cx="677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ea typeface="Times New Roman" charset="0"/>
                <a:cs typeface="Times New Roman" charset="0"/>
              </a:rPr>
              <a:t>Multiple Fees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A9EC02-ED8D-4BCB-B225-17BEBA242A4A}"/>
              </a:ext>
            </a:extLst>
          </p:cNvPr>
          <p:cNvGrpSpPr/>
          <p:nvPr/>
        </p:nvGrpSpPr>
        <p:grpSpPr>
          <a:xfrm>
            <a:off x="941307" y="974068"/>
            <a:ext cx="3287660" cy="1569660"/>
            <a:chOff x="4301291" y="3220753"/>
            <a:chExt cx="3287660" cy="15696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5A18AC-D571-46E5-9D62-F1BD2E9FDEF9}"/>
                </a:ext>
              </a:extLst>
            </p:cNvPr>
            <p:cNvSpPr/>
            <p:nvPr/>
          </p:nvSpPr>
          <p:spPr>
            <a:xfrm>
              <a:off x="4301291" y="3220753"/>
              <a:ext cx="91403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b="1" dirty="0">
                  <a:solidFill>
                    <a:schemeClr val="bg2"/>
                  </a:solidFill>
                  <a:latin typeface="+mj-lt"/>
                  <a:ea typeface="Times New Roman" charset="0"/>
                  <a:cs typeface="Times New Roman" charset="0"/>
                </a:rPr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E34E44-4262-4F28-A5EE-844E9FC2652C}"/>
                </a:ext>
              </a:extLst>
            </p:cNvPr>
            <p:cNvSpPr/>
            <p:nvPr/>
          </p:nvSpPr>
          <p:spPr>
            <a:xfrm>
              <a:off x="4750293" y="3460819"/>
              <a:ext cx="2838658" cy="1103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dirty="0">
                  <a:solidFill>
                    <a:schemeClr val="bg2"/>
                  </a:solidFill>
                  <a:latin typeface="+mj-lt"/>
                  <a:ea typeface="Times New Roman" charset="0"/>
                  <a:cs typeface="Times New Roman" charset="0"/>
                </a:rPr>
                <a:t>Fixed Index Annuities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AB40E78-551F-431D-BC95-33ECC745E558}"/>
              </a:ext>
            </a:extLst>
          </p:cNvPr>
          <p:cNvGrpSpPr/>
          <p:nvPr/>
        </p:nvGrpSpPr>
        <p:grpSpPr>
          <a:xfrm>
            <a:off x="941307" y="2644170"/>
            <a:ext cx="3707807" cy="1569660"/>
            <a:chOff x="8037953" y="3220753"/>
            <a:chExt cx="3707807" cy="15696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7C4E91A-BFFF-44DF-8DB1-1A39CEC7FEC4}"/>
                </a:ext>
              </a:extLst>
            </p:cNvPr>
            <p:cNvSpPr/>
            <p:nvPr/>
          </p:nvSpPr>
          <p:spPr>
            <a:xfrm>
              <a:off x="8037953" y="3220753"/>
              <a:ext cx="86914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b="1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Times New Roman" charset="0"/>
                  <a:cs typeface="Times New Roman" charset="0"/>
                </a:rPr>
                <a:t>3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BFDEE33-778A-433F-BCF5-033C316275B0}"/>
                </a:ext>
              </a:extLst>
            </p:cNvPr>
            <p:cNvSpPr/>
            <p:nvPr/>
          </p:nvSpPr>
          <p:spPr>
            <a:xfrm>
              <a:off x="8907102" y="3516219"/>
              <a:ext cx="2838658" cy="991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200" dirty="0">
                  <a:solidFill>
                    <a:srgbClr val="000044"/>
                  </a:solidFill>
                  <a:latin typeface="+mj-lt"/>
                  <a:cs typeface="Times New Roman" charset="0"/>
                </a:rPr>
                <a:t>Variable Annuities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EAB4C-915D-44D2-9C73-CCAFE729F9CB}"/>
              </a:ext>
            </a:extLst>
          </p:cNvPr>
          <p:cNvSpPr/>
          <p:nvPr/>
        </p:nvSpPr>
        <p:spPr>
          <a:xfrm>
            <a:off x="1375881" y="4023222"/>
            <a:ext cx="2300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noFill/>
                <a:latin typeface="+mj-lt"/>
                <a:cs typeface="Times New Roman" charset="0"/>
              </a:rPr>
              <a:t>Fees 2-4%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139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2685ADB-295B-4139-90D4-4A6DAD96E4E6}"/>
              </a:ext>
            </a:extLst>
          </p:cNvPr>
          <p:cNvSpPr/>
          <p:nvPr/>
        </p:nvSpPr>
        <p:spPr>
          <a:xfrm>
            <a:off x="0" y="0"/>
            <a:ext cx="6069168" cy="6858000"/>
          </a:xfrm>
          <a:custGeom>
            <a:avLst/>
            <a:gdLst>
              <a:gd name="connsiteX0" fmla="*/ 0 w 6069168"/>
              <a:gd name="connsiteY0" fmla="*/ 0 h 6858000"/>
              <a:gd name="connsiteX1" fmla="*/ 5101323 w 6069168"/>
              <a:gd name="connsiteY1" fmla="*/ 0 h 6858000"/>
              <a:gd name="connsiteX2" fmla="*/ 5120666 w 6069168"/>
              <a:gd name="connsiteY2" fmla="*/ 30173 h 6858000"/>
              <a:gd name="connsiteX3" fmla="*/ 6069168 w 6069168"/>
              <a:gd name="connsiteY3" fmla="*/ 3427434 h 6858000"/>
              <a:gd name="connsiteX4" fmla="*/ 6069168 w 6069168"/>
              <a:gd name="connsiteY4" fmla="*/ 3430566 h 6858000"/>
              <a:gd name="connsiteX5" fmla="*/ 5120666 w 6069168"/>
              <a:gd name="connsiteY5" fmla="*/ 6827827 h 6858000"/>
              <a:gd name="connsiteX6" fmla="*/ 5101323 w 6069168"/>
              <a:gd name="connsiteY6" fmla="*/ 6858000 h 6858000"/>
              <a:gd name="connsiteX7" fmla="*/ 0 w 606916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69168" h="6858000">
                <a:moveTo>
                  <a:pt x="0" y="0"/>
                </a:moveTo>
                <a:lnTo>
                  <a:pt x="5101323" y="0"/>
                </a:lnTo>
                <a:lnTo>
                  <a:pt x="5120666" y="30173"/>
                </a:lnTo>
                <a:cubicBezTo>
                  <a:pt x="5722562" y="1020761"/>
                  <a:pt x="6069168" y="2183620"/>
                  <a:pt x="6069168" y="3427434"/>
                </a:cubicBezTo>
                <a:lnTo>
                  <a:pt x="6069168" y="3430566"/>
                </a:lnTo>
                <a:cubicBezTo>
                  <a:pt x="6069168" y="4674380"/>
                  <a:pt x="5722562" y="5837240"/>
                  <a:pt x="5120666" y="6827827"/>
                </a:cubicBezTo>
                <a:lnTo>
                  <a:pt x="510132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44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ln>
                  <a:solidFill>
                    <a:srgbClr val="000000">
                      <a:alpha val="0"/>
                    </a:srgbClr>
                  </a:solidFill>
                </a:ln>
                <a:noFill/>
                <a:latin typeface="+mj-lt"/>
                <a:cs typeface="Lato Semibold" panose="020F0502020204030203" pitchFamily="34" charset="0"/>
              </a:rPr>
              <a:t>2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0EEA6B8-88D1-4F3F-9DA2-947448B6D0DA}"/>
              </a:ext>
            </a:extLst>
          </p:cNvPr>
          <p:cNvSpPr/>
          <p:nvPr/>
        </p:nvSpPr>
        <p:spPr>
          <a:xfrm>
            <a:off x="0" y="0"/>
            <a:ext cx="5391150" cy="6972300"/>
          </a:xfrm>
          <a:custGeom>
            <a:avLst/>
            <a:gdLst>
              <a:gd name="connsiteX0" fmla="*/ 0 w 5391150"/>
              <a:gd name="connsiteY0" fmla="*/ 0 h 6858000"/>
              <a:gd name="connsiteX1" fmla="*/ 4285912 w 5391150"/>
              <a:gd name="connsiteY1" fmla="*/ 0 h 6858000"/>
              <a:gd name="connsiteX2" fmla="*/ 4388029 w 5391150"/>
              <a:gd name="connsiteY2" fmla="*/ 143601 h 6858000"/>
              <a:gd name="connsiteX3" fmla="*/ 5391150 w 5391150"/>
              <a:gd name="connsiteY3" fmla="*/ 3427596 h 6858000"/>
              <a:gd name="connsiteX4" fmla="*/ 5391150 w 5391150"/>
              <a:gd name="connsiteY4" fmla="*/ 3430404 h 6858000"/>
              <a:gd name="connsiteX5" fmla="*/ 4388029 w 5391150"/>
              <a:gd name="connsiteY5" fmla="*/ 6714399 h 6858000"/>
              <a:gd name="connsiteX6" fmla="*/ 4285912 w 5391150"/>
              <a:gd name="connsiteY6" fmla="*/ 6858000 h 6858000"/>
              <a:gd name="connsiteX7" fmla="*/ 0 w 539115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1150" h="6858000">
                <a:moveTo>
                  <a:pt x="0" y="0"/>
                </a:moveTo>
                <a:lnTo>
                  <a:pt x="4285912" y="0"/>
                </a:lnTo>
                <a:lnTo>
                  <a:pt x="4388029" y="143601"/>
                </a:lnTo>
                <a:cubicBezTo>
                  <a:pt x="5021348" y="1081037"/>
                  <a:pt x="5391150" y="2211130"/>
                  <a:pt x="5391150" y="3427596"/>
                </a:cubicBezTo>
                <a:lnTo>
                  <a:pt x="5391150" y="3430404"/>
                </a:lnTo>
                <a:cubicBezTo>
                  <a:pt x="5391150" y="4646870"/>
                  <a:pt x="5021348" y="5776964"/>
                  <a:pt x="4388029" y="6714399"/>
                </a:cubicBezTo>
                <a:lnTo>
                  <a:pt x="42859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ln>
                  <a:solidFill>
                    <a:srgbClr val="000000">
                      <a:alpha val="0"/>
                    </a:srgbClr>
                  </a:solidFill>
                </a:ln>
                <a:noFill/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F41C6C-B809-47F1-BC26-0A5AE52FC7DC}"/>
              </a:ext>
            </a:extLst>
          </p:cNvPr>
          <p:cNvSpPr/>
          <p:nvPr/>
        </p:nvSpPr>
        <p:spPr>
          <a:xfrm>
            <a:off x="3666552" y="1007033"/>
            <a:ext cx="4839966" cy="4843934"/>
          </a:xfrm>
          <a:prstGeom prst="ellipse">
            <a:avLst/>
          </a:prstGeom>
          <a:noFill/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2400" dirty="0">
              <a:ln>
                <a:solidFill>
                  <a:srgbClr val="000000">
                    <a:alpha val="0"/>
                  </a:srgbClr>
                </a:solidFill>
              </a:ln>
              <a:noFill/>
              <a:latin typeface="+mj-lt"/>
            </a:endParaRPr>
          </a:p>
        </p:txBody>
      </p:sp>
      <p:sp>
        <p:nvSpPr>
          <p:cNvPr id="28" name="Block Arc 27">
            <a:extLst>
              <a:ext uri="{FF2B5EF4-FFF2-40B4-BE49-F238E27FC236}">
                <a16:creationId xmlns:a16="http://schemas.microsoft.com/office/drawing/2014/main" id="{3734E737-559C-4E23-B6BD-DF5C270673CB}"/>
              </a:ext>
            </a:extLst>
          </p:cNvPr>
          <p:cNvSpPr/>
          <p:nvPr/>
        </p:nvSpPr>
        <p:spPr>
          <a:xfrm rot="5150431">
            <a:off x="3733628" y="1076084"/>
            <a:ext cx="4705814" cy="4705833"/>
          </a:xfrm>
          <a:prstGeom prst="blockArc">
            <a:avLst>
              <a:gd name="adj1" fmla="val 16168705"/>
              <a:gd name="adj2" fmla="val 0"/>
              <a:gd name="adj3" fmla="val 25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001" sz="1600" dirty="0">
              <a:noFill/>
              <a:latin typeface="+mj-lt"/>
              <a:cs typeface="Times New Roman" charset="0"/>
            </a:endParaRPr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587B9E33-7BE7-4771-B8FA-7900EC8CABDB}"/>
              </a:ext>
            </a:extLst>
          </p:cNvPr>
          <p:cNvSpPr/>
          <p:nvPr/>
        </p:nvSpPr>
        <p:spPr>
          <a:xfrm rot="5194351">
            <a:off x="3733628" y="1076084"/>
            <a:ext cx="4705814" cy="4705833"/>
          </a:xfrm>
          <a:prstGeom prst="blockArc">
            <a:avLst>
              <a:gd name="adj1" fmla="val 10963205"/>
              <a:gd name="adj2" fmla="val 0"/>
              <a:gd name="adj3" fmla="val 25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001" sz="1600" dirty="0">
              <a:noFill/>
              <a:latin typeface="+mj-lt"/>
              <a:cs typeface="Times New Roman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920DE9-FF47-4456-92CF-6343F568C1CA}"/>
              </a:ext>
            </a:extLst>
          </p:cNvPr>
          <p:cNvSpPr/>
          <p:nvPr/>
        </p:nvSpPr>
        <p:spPr>
          <a:xfrm>
            <a:off x="7255772" y="3286095"/>
            <a:ext cx="126967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ln>
                  <a:solidFill>
                    <a:srgbClr val="000000">
                      <a:alpha val="0"/>
                    </a:srgbClr>
                  </a:solidFill>
                </a:ln>
                <a:noFill/>
                <a:latin typeface="+mj-lt"/>
                <a:cs typeface="Times New Roman" charset="0"/>
              </a:rPr>
              <a:t>0 – 49%</a:t>
            </a:r>
            <a:endParaRPr lang="en-US" dirty="0">
              <a:ln>
                <a:solidFill>
                  <a:srgbClr val="000000">
                    <a:alpha val="0"/>
                  </a:srgbClr>
                </a:solidFill>
              </a:ln>
              <a:noFill/>
              <a:latin typeface="+mj-lt"/>
              <a:cs typeface="Times New Roman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8AC82C-82B2-4384-B985-F866BF51263E}"/>
              </a:ext>
            </a:extLst>
          </p:cNvPr>
          <p:cNvSpPr/>
          <p:nvPr/>
        </p:nvSpPr>
        <p:spPr>
          <a:xfrm>
            <a:off x="8801100" y="3167381"/>
            <a:ext cx="320358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>
                <a:ln>
                  <a:solidFill>
                    <a:srgbClr val="000000">
                      <a:alpha val="0"/>
                    </a:srgbClr>
                  </a:solidFill>
                </a:ln>
                <a:noFill/>
                <a:latin typeface="+mj-lt"/>
                <a:cs typeface="Times New Roman" charset="0"/>
              </a:rPr>
              <a:t>Non-Competitive</a:t>
            </a:r>
          </a:p>
        </p:txBody>
      </p:sp>
      <p:pic>
        <p:nvPicPr>
          <p:cNvPr id="12" name="Picture 11" descr="Text, logo&#10;&#10;Description automatically generated">
            <a:extLst>
              <a:ext uri="{FF2B5EF4-FFF2-40B4-BE49-F238E27FC236}">
                <a16:creationId xmlns:a16="http://schemas.microsoft.com/office/drawing/2014/main" id="{2B557FE1-A6CE-F345-AE11-BFD6A539D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7" y="370702"/>
            <a:ext cx="4152900" cy="5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44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Freeform: Shape 838">
            <a:extLst>
              <a:ext uri="{FF2B5EF4-FFF2-40B4-BE49-F238E27FC236}">
                <a16:creationId xmlns:a16="http://schemas.microsoft.com/office/drawing/2014/main" id="{26EC2EF3-084C-4E5B-8237-C29CB247F4D0}"/>
              </a:ext>
            </a:extLst>
          </p:cNvPr>
          <p:cNvSpPr/>
          <p:nvPr/>
        </p:nvSpPr>
        <p:spPr>
          <a:xfrm rot="14966779" flipH="1">
            <a:off x="6447713" y="332358"/>
            <a:ext cx="7470062" cy="6728302"/>
          </a:xfrm>
          <a:custGeom>
            <a:avLst/>
            <a:gdLst>
              <a:gd name="connsiteX0" fmla="*/ 1048618 w 7470062"/>
              <a:gd name="connsiteY0" fmla="*/ 6728302 h 6728302"/>
              <a:gd name="connsiteX1" fmla="*/ 0 w 7470062"/>
              <a:gd name="connsiteY1" fmla="*/ 3931638 h 6728302"/>
              <a:gd name="connsiteX2" fmla="*/ 0 w 7470062"/>
              <a:gd name="connsiteY2" fmla="*/ 2505519 h 6728302"/>
              <a:gd name="connsiteX3" fmla="*/ 112644 w 7470062"/>
              <a:gd name="connsiteY3" fmla="*/ 1760454 h 6728302"/>
              <a:gd name="connsiteX4" fmla="*/ 2505519 w 7470062"/>
              <a:gd name="connsiteY4" fmla="*/ 0 h 6728302"/>
              <a:gd name="connsiteX5" fmla="*/ 5850054 w 7470062"/>
              <a:gd name="connsiteY5" fmla="*/ 0 h 6728302"/>
              <a:gd name="connsiteX6" fmla="*/ 7470062 w 7470062"/>
              <a:gd name="connsiteY6" fmla="*/ 4320562 h 672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0062" h="6728302">
                <a:moveTo>
                  <a:pt x="1048618" y="6728302"/>
                </a:moveTo>
                <a:lnTo>
                  <a:pt x="0" y="3931638"/>
                </a:lnTo>
                <a:lnTo>
                  <a:pt x="0" y="2505519"/>
                </a:lnTo>
                <a:cubicBezTo>
                  <a:pt x="0" y="2246064"/>
                  <a:pt x="39437" y="1995820"/>
                  <a:pt x="112644" y="1760454"/>
                </a:cubicBezTo>
                <a:cubicBezTo>
                  <a:pt x="429871" y="740536"/>
                  <a:pt x="1381214" y="0"/>
                  <a:pt x="2505519" y="0"/>
                </a:cubicBezTo>
                <a:lnTo>
                  <a:pt x="5850054" y="0"/>
                </a:lnTo>
                <a:lnTo>
                  <a:pt x="7470062" y="432056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18437235-B74E-4E6C-B996-4205427154B8}"/>
              </a:ext>
            </a:extLst>
          </p:cNvPr>
          <p:cNvSpPr/>
          <p:nvPr/>
        </p:nvSpPr>
        <p:spPr>
          <a:xfrm>
            <a:off x="302884" y="2765998"/>
            <a:ext cx="283865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noFill/>
                <a:latin typeface="+mj-lt"/>
                <a:ea typeface="Times New Roman" charset="0"/>
                <a:cs typeface="Times New Roman" charset="0"/>
              </a:rPr>
              <a:t>AARP</a:t>
            </a:r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FE066817-FA6D-44FB-B803-807D8EE17675}"/>
              </a:ext>
            </a:extLst>
          </p:cNvPr>
          <p:cNvSpPr/>
          <p:nvPr/>
        </p:nvSpPr>
        <p:spPr>
          <a:xfrm>
            <a:off x="302883" y="3261005"/>
            <a:ext cx="32720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noFill/>
                <a:latin typeface="+mj-lt"/>
                <a:ea typeface="Times New Roman" charset="0"/>
                <a:cs typeface="Times New Roman" charset="0"/>
              </a:rPr>
              <a:t>8 out of 10 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D9B76313-377A-4B91-A2DD-530C87A8E284}"/>
              </a:ext>
            </a:extLst>
          </p:cNvPr>
          <p:cNvSpPr txBox="1"/>
          <p:nvPr/>
        </p:nvSpPr>
        <p:spPr>
          <a:xfrm>
            <a:off x="370935" y="318784"/>
            <a:ext cx="786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44"/>
                </a:solidFill>
                <a:latin typeface="+mj-lt"/>
                <a:cs typeface="Times New Roman" charset="0"/>
              </a:rPr>
              <a:t>Fees by Annuity Type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C2F601-7598-43DA-9822-02CFCA1CDC97}"/>
              </a:ext>
            </a:extLst>
          </p:cNvPr>
          <p:cNvSpPr/>
          <p:nvPr/>
        </p:nvSpPr>
        <p:spPr>
          <a:xfrm>
            <a:off x="1771120" y="4023222"/>
            <a:ext cx="2300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+mj-lt"/>
                <a:cs typeface="Times New Roman" charset="0"/>
              </a:rPr>
              <a:t>Fees 2-4%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D1181E-3A85-465C-95A6-659692B38D2F}"/>
              </a:ext>
            </a:extLst>
          </p:cNvPr>
          <p:cNvSpPr txBox="1"/>
          <p:nvPr/>
        </p:nvSpPr>
        <p:spPr>
          <a:xfrm>
            <a:off x="5288038" y="1973715"/>
            <a:ext cx="677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7200000" scaled="0"/>
                </a:gradFill>
                <a:latin typeface="+mj-lt"/>
                <a:ea typeface="Times New Roman" charset="0"/>
                <a:cs typeface="Times New Roman" charset="0"/>
              </a:rPr>
              <a:t>Mortality and Expense Charges (</a:t>
            </a:r>
            <a:r>
              <a:rPr lang="en-US" sz="2400" b="1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rPr>
              <a:t>1.25%</a:t>
            </a:r>
            <a:r>
              <a:rPr lang="en-US" sz="2400" b="1" dirty="0"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7200000" scaled="0"/>
                </a:gradFill>
                <a:latin typeface="+mj-lt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A0911D-8889-4C59-86F7-9DA1CC806914}"/>
              </a:ext>
            </a:extLst>
          </p:cNvPr>
          <p:cNvSpPr txBox="1"/>
          <p:nvPr/>
        </p:nvSpPr>
        <p:spPr>
          <a:xfrm>
            <a:off x="5288038" y="2787178"/>
            <a:ext cx="677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7200000" scaled="0"/>
                </a:gradFill>
                <a:latin typeface="+mj-lt"/>
                <a:ea typeface="Times New Roman" charset="0"/>
                <a:cs typeface="Times New Roman" charset="0"/>
              </a:rPr>
              <a:t>Administrative Charges (</a:t>
            </a:r>
            <a:r>
              <a:rPr lang="en-US" sz="2400" b="1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rPr>
              <a:t>0.28%</a:t>
            </a:r>
            <a:r>
              <a:rPr lang="en-US" sz="2400" b="1" dirty="0"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7200000" scaled="0"/>
                </a:gradFill>
                <a:latin typeface="+mj-lt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AF01CA-BE4F-4C8C-9D3E-1A5A01E57C89}"/>
              </a:ext>
            </a:extLst>
          </p:cNvPr>
          <p:cNvSpPr txBox="1"/>
          <p:nvPr/>
        </p:nvSpPr>
        <p:spPr>
          <a:xfrm>
            <a:off x="5288037" y="3600641"/>
            <a:ext cx="677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7200000" scaled="0"/>
                </a:gradFill>
                <a:latin typeface="+mj-lt"/>
                <a:ea typeface="Times New Roman" charset="0"/>
                <a:cs typeface="Times New Roman" charset="0"/>
              </a:rPr>
              <a:t>Expense Ratio Fees (</a:t>
            </a:r>
            <a:r>
              <a:rPr lang="en-US" sz="2400" b="1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rPr>
              <a:t>0.97%</a:t>
            </a:r>
            <a:r>
              <a:rPr lang="en-US" sz="2400" b="1" dirty="0"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7200000" scaled="0"/>
                </a:gradFill>
                <a:latin typeface="+mj-lt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849567-79C6-4D87-BE2A-7BAF9ACAACD4}"/>
              </a:ext>
            </a:extLst>
          </p:cNvPr>
          <p:cNvSpPr txBox="1"/>
          <p:nvPr/>
        </p:nvSpPr>
        <p:spPr>
          <a:xfrm>
            <a:off x="5288037" y="4414104"/>
            <a:ext cx="677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rPr>
              <a:t>2.50%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B680F2D-2FE5-47EF-B7CA-5A35A0476410}"/>
              </a:ext>
            </a:extLst>
          </p:cNvPr>
          <p:cNvCxnSpPr>
            <a:cxnSpLocks/>
          </p:cNvCxnSpPr>
          <p:nvPr/>
        </p:nvCxnSpPr>
        <p:spPr>
          <a:xfrm flipH="1">
            <a:off x="4963915" y="2204547"/>
            <a:ext cx="159658" cy="0"/>
          </a:xfrm>
          <a:prstGeom prst="line">
            <a:avLst/>
          </a:prstGeom>
          <a:ln w="381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9DC0F7A-A952-4210-848E-DE47458C6A5C}"/>
              </a:ext>
            </a:extLst>
          </p:cNvPr>
          <p:cNvCxnSpPr>
            <a:cxnSpLocks/>
          </p:cNvCxnSpPr>
          <p:nvPr/>
        </p:nvCxnSpPr>
        <p:spPr>
          <a:xfrm flipH="1">
            <a:off x="4963915" y="3018010"/>
            <a:ext cx="159658" cy="0"/>
          </a:xfrm>
          <a:prstGeom prst="line">
            <a:avLst/>
          </a:prstGeom>
          <a:ln w="381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0353DA-E4FD-44A5-9FF1-588ED6FB3232}"/>
              </a:ext>
            </a:extLst>
          </p:cNvPr>
          <p:cNvCxnSpPr>
            <a:cxnSpLocks/>
          </p:cNvCxnSpPr>
          <p:nvPr/>
        </p:nvCxnSpPr>
        <p:spPr>
          <a:xfrm flipH="1">
            <a:off x="4963915" y="3831473"/>
            <a:ext cx="159658" cy="0"/>
          </a:xfrm>
          <a:prstGeom prst="line">
            <a:avLst/>
          </a:prstGeom>
          <a:ln w="381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E31CDE-6AE4-46A7-B64C-40146823C0E8}"/>
              </a:ext>
            </a:extLst>
          </p:cNvPr>
          <p:cNvCxnSpPr>
            <a:cxnSpLocks/>
          </p:cNvCxnSpPr>
          <p:nvPr/>
        </p:nvCxnSpPr>
        <p:spPr>
          <a:xfrm flipH="1">
            <a:off x="4963915" y="4644936"/>
            <a:ext cx="159658" cy="0"/>
          </a:xfrm>
          <a:prstGeom prst="line">
            <a:avLst/>
          </a:prstGeom>
          <a:ln w="381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D1AF01CA-BE4F-4C8C-9D3E-1A5A01E57C89}"/>
              </a:ext>
            </a:extLst>
          </p:cNvPr>
          <p:cNvSpPr txBox="1"/>
          <p:nvPr/>
        </p:nvSpPr>
        <p:spPr>
          <a:xfrm>
            <a:off x="5288037" y="5070700"/>
            <a:ext cx="677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7200000" scaled="0"/>
                </a:gradFill>
                <a:latin typeface="+mj-lt"/>
                <a:ea typeface="Times New Roman" charset="0"/>
                <a:cs typeface="Times New Roman" charset="0"/>
              </a:rPr>
              <a:t>Income Riders (</a:t>
            </a:r>
            <a:r>
              <a:rPr lang="en-US" sz="2400" b="1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rPr>
              <a:t>1.00%</a:t>
            </a:r>
            <a:r>
              <a:rPr lang="en-US" sz="2400" b="1" dirty="0"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7200000" scaled="0"/>
                </a:gradFill>
                <a:latin typeface="+mj-lt"/>
                <a:ea typeface="Times New Roman" charset="0"/>
                <a:cs typeface="Times New Roman" charset="0"/>
              </a:rPr>
              <a:t>)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CE0353DA-E4FD-44A5-9FF1-588ED6FB3232}"/>
              </a:ext>
            </a:extLst>
          </p:cNvPr>
          <p:cNvCxnSpPr>
            <a:cxnSpLocks/>
          </p:cNvCxnSpPr>
          <p:nvPr/>
        </p:nvCxnSpPr>
        <p:spPr>
          <a:xfrm flipH="1">
            <a:off x="4963915" y="5301532"/>
            <a:ext cx="159658" cy="0"/>
          </a:xfrm>
          <a:prstGeom prst="line">
            <a:avLst/>
          </a:prstGeom>
          <a:ln w="381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67A10874-CC19-4CAF-B0C6-70F453D7AF99}"/>
              </a:ext>
            </a:extLst>
          </p:cNvPr>
          <p:cNvGrpSpPr/>
          <p:nvPr/>
        </p:nvGrpSpPr>
        <p:grpSpPr>
          <a:xfrm>
            <a:off x="941307" y="2644170"/>
            <a:ext cx="3707807" cy="1569660"/>
            <a:chOff x="8037953" y="3220753"/>
            <a:chExt cx="3707807" cy="1569660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DF4DC7BD-95D0-49D3-AD53-13973CED5465}"/>
                </a:ext>
              </a:extLst>
            </p:cNvPr>
            <p:cNvSpPr/>
            <p:nvPr/>
          </p:nvSpPr>
          <p:spPr>
            <a:xfrm>
              <a:off x="8037953" y="3220753"/>
              <a:ext cx="86914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b="1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Times New Roman" charset="0"/>
                  <a:cs typeface="Times New Roman" charset="0"/>
                </a:rPr>
                <a:t>3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AC10A81-D2EA-4063-8BCE-2B3E22E12D02}"/>
                </a:ext>
              </a:extLst>
            </p:cNvPr>
            <p:cNvSpPr/>
            <p:nvPr/>
          </p:nvSpPr>
          <p:spPr>
            <a:xfrm>
              <a:off x="8907102" y="3516219"/>
              <a:ext cx="2838658" cy="991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200" dirty="0">
                  <a:solidFill>
                    <a:srgbClr val="000044"/>
                  </a:solidFill>
                  <a:latin typeface="+mj-lt"/>
                  <a:cs typeface="Times New Roman" charset="0"/>
                </a:rPr>
                <a:t>Variable Annuities</a:t>
              </a:r>
            </a:p>
          </p:txBody>
        </p:sp>
      </p:grpSp>
      <p:sp>
        <p:nvSpPr>
          <p:cNvPr id="175" name="Rectangle 174">
            <a:extLst>
              <a:ext uri="{FF2B5EF4-FFF2-40B4-BE49-F238E27FC236}">
                <a16:creationId xmlns:a16="http://schemas.microsoft.com/office/drawing/2014/main" id="{90F9456F-07B8-40E5-AB5B-1FF3170FA5D0}"/>
              </a:ext>
            </a:extLst>
          </p:cNvPr>
          <p:cNvSpPr/>
          <p:nvPr/>
        </p:nvSpPr>
        <p:spPr>
          <a:xfrm>
            <a:off x="6019800" y="646166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spc="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</a:rPr>
              <a:t>* According to 2012 Morningstar figures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69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4" grpId="0"/>
      <p:bldP spid="17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Freeform: Shape 870">
            <a:extLst>
              <a:ext uri="{FF2B5EF4-FFF2-40B4-BE49-F238E27FC236}">
                <a16:creationId xmlns:a16="http://schemas.microsoft.com/office/drawing/2014/main" id="{B3A97DFE-CEA8-4382-B23A-B1AB26335897}"/>
              </a:ext>
            </a:extLst>
          </p:cNvPr>
          <p:cNvSpPr/>
          <p:nvPr/>
        </p:nvSpPr>
        <p:spPr>
          <a:xfrm rot="14966779" flipH="1">
            <a:off x="6246674" y="332358"/>
            <a:ext cx="7470062" cy="6728302"/>
          </a:xfrm>
          <a:custGeom>
            <a:avLst/>
            <a:gdLst>
              <a:gd name="connsiteX0" fmla="*/ 1048618 w 7470062"/>
              <a:gd name="connsiteY0" fmla="*/ 6728302 h 6728302"/>
              <a:gd name="connsiteX1" fmla="*/ 0 w 7470062"/>
              <a:gd name="connsiteY1" fmla="*/ 3931638 h 6728302"/>
              <a:gd name="connsiteX2" fmla="*/ 0 w 7470062"/>
              <a:gd name="connsiteY2" fmla="*/ 2505519 h 6728302"/>
              <a:gd name="connsiteX3" fmla="*/ 112644 w 7470062"/>
              <a:gd name="connsiteY3" fmla="*/ 1760454 h 6728302"/>
              <a:gd name="connsiteX4" fmla="*/ 2505519 w 7470062"/>
              <a:gd name="connsiteY4" fmla="*/ 0 h 6728302"/>
              <a:gd name="connsiteX5" fmla="*/ 5850054 w 7470062"/>
              <a:gd name="connsiteY5" fmla="*/ 0 h 6728302"/>
              <a:gd name="connsiteX6" fmla="*/ 7470062 w 7470062"/>
              <a:gd name="connsiteY6" fmla="*/ 4320562 h 672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0062" h="6728302">
                <a:moveTo>
                  <a:pt x="1048618" y="6728302"/>
                </a:moveTo>
                <a:lnTo>
                  <a:pt x="0" y="3931638"/>
                </a:lnTo>
                <a:lnTo>
                  <a:pt x="0" y="2505519"/>
                </a:lnTo>
                <a:cubicBezTo>
                  <a:pt x="0" y="2246064"/>
                  <a:pt x="39437" y="1995820"/>
                  <a:pt x="112644" y="1760454"/>
                </a:cubicBezTo>
                <a:cubicBezTo>
                  <a:pt x="429871" y="740536"/>
                  <a:pt x="1381214" y="0"/>
                  <a:pt x="2505519" y="0"/>
                </a:cubicBezTo>
                <a:lnTo>
                  <a:pt x="5850054" y="0"/>
                </a:lnTo>
                <a:lnTo>
                  <a:pt x="7470062" y="4320562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851" name="Freeform 294">
            <a:extLst>
              <a:ext uri="{FF2B5EF4-FFF2-40B4-BE49-F238E27FC236}">
                <a16:creationId xmlns:a16="http://schemas.microsoft.com/office/drawing/2014/main" id="{FDB5D6DB-1785-40C4-A836-81C984234570}"/>
              </a:ext>
            </a:extLst>
          </p:cNvPr>
          <p:cNvSpPr>
            <a:spLocks/>
          </p:cNvSpPr>
          <p:nvPr/>
        </p:nvSpPr>
        <p:spPr bwMode="auto">
          <a:xfrm>
            <a:off x="5659979" y="3378055"/>
            <a:ext cx="959324" cy="448788"/>
          </a:xfrm>
          <a:custGeom>
            <a:avLst/>
            <a:gdLst>
              <a:gd name="T0" fmla="*/ 388 w 646"/>
              <a:gd name="T1" fmla="*/ 18 h 306"/>
              <a:gd name="T2" fmla="*/ 36 w 646"/>
              <a:gd name="T3" fmla="*/ 121 h 306"/>
              <a:gd name="T4" fmla="*/ 257 w 646"/>
              <a:gd name="T5" fmla="*/ 288 h 306"/>
              <a:gd name="T6" fmla="*/ 609 w 646"/>
              <a:gd name="T7" fmla="*/ 185 h 306"/>
              <a:gd name="T8" fmla="*/ 388 w 646"/>
              <a:gd name="T9" fmla="*/ 18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6" h="306">
                <a:moveTo>
                  <a:pt x="388" y="18"/>
                </a:moveTo>
                <a:cubicBezTo>
                  <a:pt x="230" y="0"/>
                  <a:pt x="72" y="47"/>
                  <a:pt x="36" y="121"/>
                </a:cubicBezTo>
                <a:cubicBezTo>
                  <a:pt x="0" y="196"/>
                  <a:pt x="99" y="271"/>
                  <a:pt x="257" y="288"/>
                </a:cubicBezTo>
                <a:cubicBezTo>
                  <a:pt x="415" y="306"/>
                  <a:pt x="573" y="259"/>
                  <a:pt x="609" y="185"/>
                </a:cubicBezTo>
                <a:cubicBezTo>
                  <a:pt x="646" y="110"/>
                  <a:pt x="547" y="35"/>
                  <a:pt x="388" y="1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852" name="Freeform 309">
            <a:extLst>
              <a:ext uri="{FF2B5EF4-FFF2-40B4-BE49-F238E27FC236}">
                <a16:creationId xmlns:a16="http://schemas.microsoft.com/office/drawing/2014/main" id="{76709344-F8F7-4BA5-9F23-267E210A58A7}"/>
              </a:ext>
            </a:extLst>
          </p:cNvPr>
          <p:cNvSpPr>
            <a:spLocks/>
          </p:cNvSpPr>
          <p:nvPr/>
        </p:nvSpPr>
        <p:spPr bwMode="auto">
          <a:xfrm>
            <a:off x="6452123" y="3789264"/>
            <a:ext cx="959324" cy="448788"/>
          </a:xfrm>
          <a:custGeom>
            <a:avLst/>
            <a:gdLst>
              <a:gd name="T0" fmla="*/ 389 w 646"/>
              <a:gd name="T1" fmla="*/ 18 h 305"/>
              <a:gd name="T2" fmla="*/ 36 w 646"/>
              <a:gd name="T3" fmla="*/ 121 h 305"/>
              <a:gd name="T4" fmla="*/ 257 w 646"/>
              <a:gd name="T5" fmla="*/ 288 h 305"/>
              <a:gd name="T6" fmla="*/ 609 w 646"/>
              <a:gd name="T7" fmla="*/ 184 h 305"/>
              <a:gd name="T8" fmla="*/ 389 w 646"/>
              <a:gd name="T9" fmla="*/ 18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6" h="305">
                <a:moveTo>
                  <a:pt x="389" y="18"/>
                </a:moveTo>
                <a:cubicBezTo>
                  <a:pt x="230" y="0"/>
                  <a:pt x="73" y="47"/>
                  <a:pt x="36" y="121"/>
                </a:cubicBezTo>
                <a:cubicBezTo>
                  <a:pt x="0" y="196"/>
                  <a:pt x="99" y="270"/>
                  <a:pt x="257" y="288"/>
                </a:cubicBezTo>
                <a:cubicBezTo>
                  <a:pt x="415" y="305"/>
                  <a:pt x="573" y="259"/>
                  <a:pt x="609" y="184"/>
                </a:cubicBezTo>
                <a:cubicBezTo>
                  <a:pt x="646" y="110"/>
                  <a:pt x="547" y="35"/>
                  <a:pt x="389" y="1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853" name="Freeform 323">
            <a:extLst>
              <a:ext uri="{FF2B5EF4-FFF2-40B4-BE49-F238E27FC236}">
                <a16:creationId xmlns:a16="http://schemas.microsoft.com/office/drawing/2014/main" id="{E76C35C2-31AF-4DB9-953A-365FE5E935F5}"/>
              </a:ext>
            </a:extLst>
          </p:cNvPr>
          <p:cNvSpPr>
            <a:spLocks/>
          </p:cNvSpPr>
          <p:nvPr/>
        </p:nvSpPr>
        <p:spPr bwMode="auto">
          <a:xfrm>
            <a:off x="7245047" y="4169036"/>
            <a:ext cx="955208" cy="452902"/>
          </a:xfrm>
          <a:custGeom>
            <a:avLst/>
            <a:gdLst>
              <a:gd name="T0" fmla="*/ 389 w 646"/>
              <a:gd name="T1" fmla="*/ 17 h 305"/>
              <a:gd name="T2" fmla="*/ 37 w 646"/>
              <a:gd name="T3" fmla="*/ 121 h 305"/>
              <a:gd name="T4" fmla="*/ 258 w 646"/>
              <a:gd name="T5" fmla="*/ 288 h 305"/>
              <a:gd name="T6" fmla="*/ 610 w 646"/>
              <a:gd name="T7" fmla="*/ 184 h 305"/>
              <a:gd name="T8" fmla="*/ 389 w 646"/>
              <a:gd name="T9" fmla="*/ 1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6" h="305">
                <a:moveTo>
                  <a:pt x="389" y="17"/>
                </a:moveTo>
                <a:cubicBezTo>
                  <a:pt x="231" y="0"/>
                  <a:pt x="73" y="46"/>
                  <a:pt x="37" y="121"/>
                </a:cubicBezTo>
                <a:cubicBezTo>
                  <a:pt x="0" y="195"/>
                  <a:pt x="99" y="270"/>
                  <a:pt x="258" y="288"/>
                </a:cubicBezTo>
                <a:cubicBezTo>
                  <a:pt x="416" y="305"/>
                  <a:pt x="574" y="259"/>
                  <a:pt x="610" y="184"/>
                </a:cubicBezTo>
                <a:cubicBezTo>
                  <a:pt x="646" y="109"/>
                  <a:pt x="548" y="35"/>
                  <a:pt x="389" y="1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854" name="Freeform 441">
            <a:extLst>
              <a:ext uri="{FF2B5EF4-FFF2-40B4-BE49-F238E27FC236}">
                <a16:creationId xmlns:a16="http://schemas.microsoft.com/office/drawing/2014/main" id="{DA706F3C-0C6E-43B9-825A-83545348678F}"/>
              </a:ext>
            </a:extLst>
          </p:cNvPr>
          <p:cNvSpPr>
            <a:spLocks/>
          </p:cNvSpPr>
          <p:nvPr/>
        </p:nvSpPr>
        <p:spPr bwMode="auto">
          <a:xfrm flipH="1">
            <a:off x="8004387" y="4586773"/>
            <a:ext cx="1018258" cy="480722"/>
          </a:xfrm>
          <a:custGeom>
            <a:avLst/>
            <a:gdLst>
              <a:gd name="T0" fmla="*/ 257 w 646"/>
              <a:gd name="T1" fmla="*/ 18 h 305"/>
              <a:gd name="T2" fmla="*/ 610 w 646"/>
              <a:gd name="T3" fmla="*/ 121 h 305"/>
              <a:gd name="T4" fmla="*/ 389 w 646"/>
              <a:gd name="T5" fmla="*/ 288 h 305"/>
              <a:gd name="T6" fmla="*/ 36 w 646"/>
              <a:gd name="T7" fmla="*/ 184 h 305"/>
              <a:gd name="T8" fmla="*/ 257 w 646"/>
              <a:gd name="T9" fmla="*/ 18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6" h="305">
                <a:moveTo>
                  <a:pt x="257" y="18"/>
                </a:moveTo>
                <a:cubicBezTo>
                  <a:pt x="416" y="0"/>
                  <a:pt x="573" y="47"/>
                  <a:pt x="610" y="121"/>
                </a:cubicBezTo>
                <a:cubicBezTo>
                  <a:pt x="646" y="196"/>
                  <a:pt x="547" y="270"/>
                  <a:pt x="389" y="288"/>
                </a:cubicBezTo>
                <a:cubicBezTo>
                  <a:pt x="231" y="305"/>
                  <a:pt x="73" y="259"/>
                  <a:pt x="36" y="184"/>
                </a:cubicBezTo>
                <a:cubicBezTo>
                  <a:pt x="0" y="110"/>
                  <a:pt x="99" y="35"/>
                  <a:pt x="257" y="18"/>
                </a:cubicBezTo>
              </a:path>
            </a:pathLst>
          </a:custGeom>
          <a:solidFill>
            <a:srgbClr val="5B79F6">
              <a:alpha val="7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855" name="Freeform 309">
            <a:extLst>
              <a:ext uri="{FF2B5EF4-FFF2-40B4-BE49-F238E27FC236}">
                <a16:creationId xmlns:a16="http://schemas.microsoft.com/office/drawing/2014/main" id="{9C942F5B-DAA3-488A-A917-4E1EE26B3499}"/>
              </a:ext>
            </a:extLst>
          </p:cNvPr>
          <p:cNvSpPr>
            <a:spLocks/>
          </p:cNvSpPr>
          <p:nvPr/>
        </p:nvSpPr>
        <p:spPr bwMode="auto">
          <a:xfrm>
            <a:off x="8796536" y="5001442"/>
            <a:ext cx="1018250" cy="476354"/>
          </a:xfrm>
          <a:custGeom>
            <a:avLst/>
            <a:gdLst>
              <a:gd name="T0" fmla="*/ 389 w 646"/>
              <a:gd name="T1" fmla="*/ 18 h 305"/>
              <a:gd name="T2" fmla="*/ 36 w 646"/>
              <a:gd name="T3" fmla="*/ 121 h 305"/>
              <a:gd name="T4" fmla="*/ 257 w 646"/>
              <a:gd name="T5" fmla="*/ 288 h 305"/>
              <a:gd name="T6" fmla="*/ 609 w 646"/>
              <a:gd name="T7" fmla="*/ 184 h 305"/>
              <a:gd name="T8" fmla="*/ 389 w 646"/>
              <a:gd name="T9" fmla="*/ 18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6" h="305">
                <a:moveTo>
                  <a:pt x="389" y="18"/>
                </a:moveTo>
                <a:cubicBezTo>
                  <a:pt x="230" y="0"/>
                  <a:pt x="73" y="47"/>
                  <a:pt x="36" y="121"/>
                </a:cubicBezTo>
                <a:cubicBezTo>
                  <a:pt x="0" y="196"/>
                  <a:pt x="99" y="270"/>
                  <a:pt x="257" y="288"/>
                </a:cubicBezTo>
                <a:cubicBezTo>
                  <a:pt x="415" y="305"/>
                  <a:pt x="573" y="259"/>
                  <a:pt x="609" y="184"/>
                </a:cubicBezTo>
                <a:cubicBezTo>
                  <a:pt x="646" y="110"/>
                  <a:pt x="547" y="35"/>
                  <a:pt x="389" y="18"/>
                </a:cubicBezTo>
                <a:close/>
              </a:path>
            </a:pathLst>
          </a:custGeom>
          <a:solidFill>
            <a:srgbClr val="5B79F6">
              <a:alpha val="7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856" name="Freeform 309">
            <a:extLst>
              <a:ext uri="{FF2B5EF4-FFF2-40B4-BE49-F238E27FC236}">
                <a16:creationId xmlns:a16="http://schemas.microsoft.com/office/drawing/2014/main" id="{8D178041-F899-4CB5-A2DD-84F7DAB399AE}"/>
              </a:ext>
            </a:extLst>
          </p:cNvPr>
          <p:cNvSpPr>
            <a:spLocks/>
          </p:cNvSpPr>
          <p:nvPr/>
        </p:nvSpPr>
        <p:spPr bwMode="auto">
          <a:xfrm>
            <a:off x="10200865" y="4206890"/>
            <a:ext cx="850448" cy="397850"/>
          </a:xfrm>
          <a:custGeom>
            <a:avLst/>
            <a:gdLst>
              <a:gd name="T0" fmla="*/ 389 w 646"/>
              <a:gd name="T1" fmla="*/ 18 h 305"/>
              <a:gd name="T2" fmla="*/ 36 w 646"/>
              <a:gd name="T3" fmla="*/ 121 h 305"/>
              <a:gd name="T4" fmla="*/ 257 w 646"/>
              <a:gd name="T5" fmla="*/ 288 h 305"/>
              <a:gd name="T6" fmla="*/ 609 w 646"/>
              <a:gd name="T7" fmla="*/ 184 h 305"/>
              <a:gd name="T8" fmla="*/ 389 w 646"/>
              <a:gd name="T9" fmla="*/ 18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6" h="305">
                <a:moveTo>
                  <a:pt x="389" y="18"/>
                </a:moveTo>
                <a:cubicBezTo>
                  <a:pt x="230" y="0"/>
                  <a:pt x="73" y="47"/>
                  <a:pt x="36" y="121"/>
                </a:cubicBezTo>
                <a:cubicBezTo>
                  <a:pt x="0" y="196"/>
                  <a:pt x="99" y="270"/>
                  <a:pt x="257" y="288"/>
                </a:cubicBezTo>
                <a:cubicBezTo>
                  <a:pt x="415" y="305"/>
                  <a:pt x="573" y="259"/>
                  <a:pt x="609" y="184"/>
                </a:cubicBezTo>
                <a:cubicBezTo>
                  <a:pt x="646" y="110"/>
                  <a:pt x="547" y="35"/>
                  <a:pt x="389" y="1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857" name="Freeform 441">
            <a:extLst>
              <a:ext uri="{FF2B5EF4-FFF2-40B4-BE49-F238E27FC236}">
                <a16:creationId xmlns:a16="http://schemas.microsoft.com/office/drawing/2014/main" id="{C210D66D-5F44-4CF2-82CC-9E9CC5E23D76}"/>
              </a:ext>
            </a:extLst>
          </p:cNvPr>
          <p:cNvSpPr>
            <a:spLocks/>
          </p:cNvSpPr>
          <p:nvPr/>
        </p:nvSpPr>
        <p:spPr bwMode="auto">
          <a:xfrm flipH="1">
            <a:off x="9408720" y="3792725"/>
            <a:ext cx="850450" cy="401500"/>
          </a:xfrm>
          <a:custGeom>
            <a:avLst/>
            <a:gdLst>
              <a:gd name="T0" fmla="*/ 257 w 646"/>
              <a:gd name="T1" fmla="*/ 18 h 305"/>
              <a:gd name="T2" fmla="*/ 610 w 646"/>
              <a:gd name="T3" fmla="*/ 121 h 305"/>
              <a:gd name="T4" fmla="*/ 389 w 646"/>
              <a:gd name="T5" fmla="*/ 288 h 305"/>
              <a:gd name="T6" fmla="*/ 36 w 646"/>
              <a:gd name="T7" fmla="*/ 184 h 305"/>
              <a:gd name="T8" fmla="*/ 257 w 646"/>
              <a:gd name="T9" fmla="*/ 18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6" h="305">
                <a:moveTo>
                  <a:pt x="257" y="18"/>
                </a:moveTo>
                <a:cubicBezTo>
                  <a:pt x="416" y="0"/>
                  <a:pt x="573" y="47"/>
                  <a:pt x="610" y="121"/>
                </a:cubicBezTo>
                <a:cubicBezTo>
                  <a:pt x="646" y="196"/>
                  <a:pt x="547" y="270"/>
                  <a:pt x="389" y="288"/>
                </a:cubicBezTo>
                <a:cubicBezTo>
                  <a:pt x="231" y="305"/>
                  <a:pt x="73" y="259"/>
                  <a:pt x="36" y="184"/>
                </a:cubicBezTo>
                <a:cubicBezTo>
                  <a:pt x="0" y="110"/>
                  <a:pt x="99" y="35"/>
                  <a:pt x="257" y="18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858" name="Freeform 323">
            <a:extLst>
              <a:ext uri="{FF2B5EF4-FFF2-40B4-BE49-F238E27FC236}">
                <a16:creationId xmlns:a16="http://schemas.microsoft.com/office/drawing/2014/main" id="{170CE6CE-F771-45A5-833F-DFA0A44892C2}"/>
              </a:ext>
            </a:extLst>
          </p:cNvPr>
          <p:cNvSpPr>
            <a:spLocks/>
          </p:cNvSpPr>
          <p:nvPr/>
        </p:nvSpPr>
        <p:spPr bwMode="auto">
          <a:xfrm>
            <a:off x="8619535" y="3361078"/>
            <a:ext cx="846798" cy="401500"/>
          </a:xfrm>
          <a:custGeom>
            <a:avLst/>
            <a:gdLst>
              <a:gd name="T0" fmla="*/ 389 w 646"/>
              <a:gd name="T1" fmla="*/ 17 h 305"/>
              <a:gd name="T2" fmla="*/ 37 w 646"/>
              <a:gd name="T3" fmla="*/ 121 h 305"/>
              <a:gd name="T4" fmla="*/ 258 w 646"/>
              <a:gd name="T5" fmla="*/ 288 h 305"/>
              <a:gd name="T6" fmla="*/ 610 w 646"/>
              <a:gd name="T7" fmla="*/ 184 h 305"/>
              <a:gd name="T8" fmla="*/ 389 w 646"/>
              <a:gd name="T9" fmla="*/ 1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6" h="305">
                <a:moveTo>
                  <a:pt x="389" y="17"/>
                </a:moveTo>
                <a:cubicBezTo>
                  <a:pt x="231" y="0"/>
                  <a:pt x="73" y="46"/>
                  <a:pt x="37" y="121"/>
                </a:cubicBezTo>
                <a:cubicBezTo>
                  <a:pt x="0" y="195"/>
                  <a:pt x="99" y="270"/>
                  <a:pt x="258" y="288"/>
                </a:cubicBezTo>
                <a:cubicBezTo>
                  <a:pt x="416" y="305"/>
                  <a:pt x="574" y="259"/>
                  <a:pt x="610" y="184"/>
                </a:cubicBezTo>
                <a:cubicBezTo>
                  <a:pt x="646" y="109"/>
                  <a:pt x="548" y="35"/>
                  <a:pt x="389" y="1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859" name="Freeform 309">
            <a:extLst>
              <a:ext uri="{FF2B5EF4-FFF2-40B4-BE49-F238E27FC236}">
                <a16:creationId xmlns:a16="http://schemas.microsoft.com/office/drawing/2014/main" id="{821D6F08-9720-4353-BEBF-124E5071664B}"/>
              </a:ext>
            </a:extLst>
          </p:cNvPr>
          <p:cNvSpPr>
            <a:spLocks/>
          </p:cNvSpPr>
          <p:nvPr/>
        </p:nvSpPr>
        <p:spPr bwMode="auto">
          <a:xfrm>
            <a:off x="7826989" y="2980929"/>
            <a:ext cx="850448" cy="397850"/>
          </a:xfrm>
          <a:custGeom>
            <a:avLst/>
            <a:gdLst>
              <a:gd name="T0" fmla="*/ 389 w 646"/>
              <a:gd name="T1" fmla="*/ 18 h 305"/>
              <a:gd name="T2" fmla="*/ 36 w 646"/>
              <a:gd name="T3" fmla="*/ 121 h 305"/>
              <a:gd name="T4" fmla="*/ 257 w 646"/>
              <a:gd name="T5" fmla="*/ 288 h 305"/>
              <a:gd name="T6" fmla="*/ 609 w 646"/>
              <a:gd name="T7" fmla="*/ 184 h 305"/>
              <a:gd name="T8" fmla="*/ 389 w 646"/>
              <a:gd name="T9" fmla="*/ 18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6" h="305">
                <a:moveTo>
                  <a:pt x="389" y="18"/>
                </a:moveTo>
                <a:cubicBezTo>
                  <a:pt x="230" y="0"/>
                  <a:pt x="73" y="47"/>
                  <a:pt x="36" y="121"/>
                </a:cubicBezTo>
                <a:cubicBezTo>
                  <a:pt x="0" y="196"/>
                  <a:pt x="99" y="270"/>
                  <a:pt x="257" y="288"/>
                </a:cubicBezTo>
                <a:cubicBezTo>
                  <a:pt x="415" y="305"/>
                  <a:pt x="573" y="259"/>
                  <a:pt x="609" y="184"/>
                </a:cubicBezTo>
                <a:cubicBezTo>
                  <a:pt x="646" y="110"/>
                  <a:pt x="547" y="35"/>
                  <a:pt x="389" y="1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860" name="Freeform 294">
            <a:extLst>
              <a:ext uri="{FF2B5EF4-FFF2-40B4-BE49-F238E27FC236}">
                <a16:creationId xmlns:a16="http://schemas.microsoft.com/office/drawing/2014/main" id="{B613190E-7274-4A52-9469-705A7D5DEF5B}"/>
              </a:ext>
            </a:extLst>
          </p:cNvPr>
          <p:cNvSpPr>
            <a:spLocks/>
          </p:cNvSpPr>
          <p:nvPr/>
        </p:nvSpPr>
        <p:spPr bwMode="auto">
          <a:xfrm>
            <a:off x="7034845" y="2569719"/>
            <a:ext cx="850448" cy="397850"/>
          </a:xfrm>
          <a:custGeom>
            <a:avLst/>
            <a:gdLst>
              <a:gd name="T0" fmla="*/ 388 w 646"/>
              <a:gd name="T1" fmla="*/ 18 h 306"/>
              <a:gd name="T2" fmla="*/ 36 w 646"/>
              <a:gd name="T3" fmla="*/ 121 h 306"/>
              <a:gd name="T4" fmla="*/ 257 w 646"/>
              <a:gd name="T5" fmla="*/ 288 h 306"/>
              <a:gd name="T6" fmla="*/ 609 w 646"/>
              <a:gd name="T7" fmla="*/ 185 h 306"/>
              <a:gd name="T8" fmla="*/ 388 w 646"/>
              <a:gd name="T9" fmla="*/ 18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6" h="306">
                <a:moveTo>
                  <a:pt x="388" y="18"/>
                </a:moveTo>
                <a:cubicBezTo>
                  <a:pt x="230" y="0"/>
                  <a:pt x="72" y="47"/>
                  <a:pt x="36" y="121"/>
                </a:cubicBezTo>
                <a:cubicBezTo>
                  <a:pt x="0" y="196"/>
                  <a:pt x="99" y="271"/>
                  <a:pt x="257" y="288"/>
                </a:cubicBezTo>
                <a:cubicBezTo>
                  <a:pt x="415" y="306"/>
                  <a:pt x="573" y="259"/>
                  <a:pt x="609" y="185"/>
                </a:cubicBezTo>
                <a:cubicBezTo>
                  <a:pt x="646" y="110"/>
                  <a:pt x="547" y="35"/>
                  <a:pt x="388" y="1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  <a:ea typeface="Times New Roman" charset="0"/>
              <a:cs typeface="Times New Roman" charset="0"/>
            </a:endParaRPr>
          </a:p>
        </p:txBody>
      </p:sp>
      <p:grpSp>
        <p:nvGrpSpPr>
          <p:cNvPr id="1627" name="Group 1626">
            <a:extLst>
              <a:ext uri="{FF2B5EF4-FFF2-40B4-BE49-F238E27FC236}">
                <a16:creationId xmlns:a16="http://schemas.microsoft.com/office/drawing/2014/main" id="{21B2A8CC-044D-454F-A104-A4CAE3961490}"/>
              </a:ext>
            </a:extLst>
          </p:cNvPr>
          <p:cNvGrpSpPr/>
          <p:nvPr/>
        </p:nvGrpSpPr>
        <p:grpSpPr>
          <a:xfrm>
            <a:off x="7259627" y="1422171"/>
            <a:ext cx="437122" cy="1426877"/>
            <a:chOff x="7666027" y="1422171"/>
            <a:chExt cx="437122" cy="1426877"/>
          </a:xfrm>
        </p:grpSpPr>
        <p:sp>
          <p:nvSpPr>
            <p:cNvPr id="623" name="Freeform 293">
              <a:extLst>
                <a:ext uri="{FF2B5EF4-FFF2-40B4-BE49-F238E27FC236}">
                  <a16:creationId xmlns:a16="http://schemas.microsoft.com/office/drawing/2014/main" id="{1433AC7E-1B31-40D4-912C-1D6CF45D2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6027" y="1875147"/>
              <a:ext cx="88331" cy="439387"/>
            </a:xfrm>
            <a:custGeom>
              <a:avLst/>
              <a:gdLst>
                <a:gd name="T0" fmla="*/ 56 w 108"/>
                <a:gd name="T1" fmla="*/ 6 h 539"/>
                <a:gd name="T2" fmla="*/ 32 w 108"/>
                <a:gd name="T3" fmla="*/ 250 h 539"/>
                <a:gd name="T4" fmla="*/ 32 w 108"/>
                <a:gd name="T5" fmla="*/ 385 h 539"/>
                <a:gd name="T6" fmla="*/ 29 w 108"/>
                <a:gd name="T7" fmla="*/ 496 h 539"/>
                <a:gd name="T8" fmla="*/ 96 w 108"/>
                <a:gd name="T9" fmla="*/ 448 h 539"/>
                <a:gd name="T10" fmla="*/ 106 w 108"/>
                <a:gd name="T11" fmla="*/ 323 h 539"/>
                <a:gd name="T12" fmla="*/ 104 w 108"/>
                <a:gd name="T13" fmla="*/ 0 h 539"/>
                <a:gd name="T14" fmla="*/ 56 w 108"/>
                <a:gd name="T15" fmla="*/ 6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539">
                  <a:moveTo>
                    <a:pt x="56" y="6"/>
                  </a:moveTo>
                  <a:cubicBezTo>
                    <a:pt x="56" y="6"/>
                    <a:pt x="35" y="192"/>
                    <a:pt x="32" y="250"/>
                  </a:cubicBezTo>
                  <a:cubicBezTo>
                    <a:pt x="29" y="308"/>
                    <a:pt x="31" y="361"/>
                    <a:pt x="32" y="385"/>
                  </a:cubicBezTo>
                  <a:cubicBezTo>
                    <a:pt x="33" y="408"/>
                    <a:pt x="0" y="463"/>
                    <a:pt x="29" y="496"/>
                  </a:cubicBezTo>
                  <a:cubicBezTo>
                    <a:pt x="68" y="539"/>
                    <a:pt x="104" y="505"/>
                    <a:pt x="96" y="448"/>
                  </a:cubicBezTo>
                  <a:cubicBezTo>
                    <a:pt x="88" y="392"/>
                    <a:pt x="103" y="357"/>
                    <a:pt x="106" y="323"/>
                  </a:cubicBezTo>
                  <a:cubicBezTo>
                    <a:pt x="108" y="290"/>
                    <a:pt x="104" y="0"/>
                    <a:pt x="104" y="0"/>
                  </a:cubicBezTo>
                  <a:lnTo>
                    <a:pt x="56" y="6"/>
                  </a:lnTo>
                  <a:close/>
                </a:path>
              </a:pathLst>
            </a:custGeom>
            <a:solidFill>
              <a:srgbClr val="F0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25" name="Freeform 295">
              <a:extLst>
                <a:ext uri="{FF2B5EF4-FFF2-40B4-BE49-F238E27FC236}">
                  <a16:creationId xmlns:a16="http://schemas.microsoft.com/office/drawing/2014/main" id="{3D36FEC6-2B5F-4448-9C57-EED9DDF52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8158" y="2724479"/>
              <a:ext cx="156278" cy="124569"/>
            </a:xfrm>
            <a:custGeom>
              <a:avLst/>
              <a:gdLst>
                <a:gd name="T0" fmla="*/ 102 w 191"/>
                <a:gd name="T1" fmla="*/ 22 h 153"/>
                <a:gd name="T2" fmla="*/ 9 w 191"/>
                <a:gd name="T3" fmla="*/ 103 h 153"/>
                <a:gd name="T4" fmla="*/ 187 w 191"/>
                <a:gd name="T5" fmla="*/ 41 h 153"/>
                <a:gd name="T6" fmla="*/ 102 w 191"/>
                <a:gd name="T7" fmla="*/ 2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53">
                  <a:moveTo>
                    <a:pt x="102" y="22"/>
                  </a:moveTo>
                  <a:cubicBezTo>
                    <a:pt x="89" y="32"/>
                    <a:pt x="0" y="54"/>
                    <a:pt x="9" y="103"/>
                  </a:cubicBezTo>
                  <a:cubicBezTo>
                    <a:pt x="18" y="153"/>
                    <a:pt x="191" y="97"/>
                    <a:pt x="187" y="41"/>
                  </a:cubicBezTo>
                  <a:cubicBezTo>
                    <a:pt x="184" y="0"/>
                    <a:pt x="115" y="12"/>
                    <a:pt x="102" y="22"/>
                  </a:cubicBezTo>
                </a:path>
              </a:pathLst>
            </a:custGeom>
            <a:solidFill>
              <a:srgbClr val="513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26" name="Freeform 296">
              <a:extLst>
                <a:ext uri="{FF2B5EF4-FFF2-40B4-BE49-F238E27FC236}">
                  <a16:creationId xmlns:a16="http://schemas.microsoft.com/office/drawing/2014/main" id="{3A2BACE4-904D-4345-A76C-A72578405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6449" y="2647473"/>
              <a:ext cx="158542" cy="149482"/>
            </a:xfrm>
            <a:custGeom>
              <a:avLst/>
              <a:gdLst>
                <a:gd name="T0" fmla="*/ 93 w 196"/>
                <a:gd name="T1" fmla="*/ 39 h 184"/>
                <a:gd name="T2" fmla="*/ 19 w 196"/>
                <a:gd name="T3" fmla="*/ 137 h 184"/>
                <a:gd name="T4" fmla="*/ 180 w 196"/>
                <a:gd name="T5" fmla="*/ 40 h 184"/>
                <a:gd name="T6" fmla="*/ 93 w 196"/>
                <a:gd name="T7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84">
                  <a:moveTo>
                    <a:pt x="93" y="39"/>
                  </a:moveTo>
                  <a:cubicBezTo>
                    <a:pt x="82" y="51"/>
                    <a:pt x="0" y="91"/>
                    <a:pt x="19" y="137"/>
                  </a:cubicBezTo>
                  <a:cubicBezTo>
                    <a:pt x="38" y="184"/>
                    <a:pt x="196" y="94"/>
                    <a:pt x="180" y="40"/>
                  </a:cubicBezTo>
                  <a:cubicBezTo>
                    <a:pt x="169" y="0"/>
                    <a:pt x="103" y="26"/>
                    <a:pt x="93" y="39"/>
                  </a:cubicBezTo>
                </a:path>
              </a:pathLst>
            </a:custGeom>
            <a:solidFill>
              <a:srgbClr val="30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27" name="Freeform 297">
              <a:extLst>
                <a:ext uri="{FF2B5EF4-FFF2-40B4-BE49-F238E27FC236}">
                  <a16:creationId xmlns:a16="http://schemas.microsoft.com/office/drawing/2014/main" id="{D95D2ED5-50D1-4D8E-85AE-A9F31E290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033" y="2189967"/>
              <a:ext cx="208369" cy="509599"/>
            </a:xfrm>
            <a:custGeom>
              <a:avLst/>
              <a:gdLst>
                <a:gd name="T0" fmla="*/ 20 w 257"/>
                <a:gd name="T1" fmla="*/ 20 h 626"/>
                <a:gd name="T2" fmla="*/ 44 w 257"/>
                <a:gd name="T3" fmla="*/ 329 h 626"/>
                <a:gd name="T4" fmla="*/ 184 w 257"/>
                <a:gd name="T5" fmla="*/ 619 h 626"/>
                <a:gd name="T6" fmla="*/ 257 w 257"/>
                <a:gd name="T7" fmla="*/ 608 h 626"/>
                <a:gd name="T8" fmla="*/ 169 w 257"/>
                <a:gd name="T9" fmla="*/ 304 h 626"/>
                <a:gd name="T10" fmla="*/ 163 w 257"/>
                <a:gd name="T11" fmla="*/ 0 h 626"/>
                <a:gd name="T12" fmla="*/ 20 w 257"/>
                <a:gd name="T13" fmla="*/ 2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626">
                  <a:moveTo>
                    <a:pt x="20" y="20"/>
                  </a:moveTo>
                  <a:cubicBezTo>
                    <a:pt x="20" y="20"/>
                    <a:pt x="0" y="178"/>
                    <a:pt x="44" y="329"/>
                  </a:cubicBezTo>
                  <a:cubicBezTo>
                    <a:pt x="85" y="471"/>
                    <a:pt x="170" y="616"/>
                    <a:pt x="184" y="619"/>
                  </a:cubicBezTo>
                  <a:cubicBezTo>
                    <a:pt x="213" y="626"/>
                    <a:pt x="257" y="608"/>
                    <a:pt x="257" y="608"/>
                  </a:cubicBezTo>
                  <a:lnTo>
                    <a:pt x="169" y="304"/>
                  </a:lnTo>
                  <a:lnTo>
                    <a:pt x="163" y="0"/>
                  </a:lnTo>
                  <a:lnTo>
                    <a:pt x="20" y="20"/>
                  </a:lnTo>
                </a:path>
              </a:pathLst>
            </a:custGeom>
            <a:solidFill>
              <a:srgbClr val="644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28" name="Freeform 298">
              <a:extLst>
                <a:ext uri="{FF2B5EF4-FFF2-40B4-BE49-F238E27FC236}">
                  <a16:creationId xmlns:a16="http://schemas.microsoft.com/office/drawing/2014/main" id="{B3118E57-E9DA-4DEC-A2F8-FA7611065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9866" y="2203556"/>
              <a:ext cx="144952" cy="566220"/>
            </a:xfrm>
            <a:custGeom>
              <a:avLst/>
              <a:gdLst>
                <a:gd name="T0" fmla="*/ 0 w 177"/>
                <a:gd name="T1" fmla="*/ 0 h 696"/>
                <a:gd name="T2" fmla="*/ 75 w 177"/>
                <a:gd name="T3" fmla="*/ 677 h 696"/>
                <a:gd name="T4" fmla="*/ 149 w 177"/>
                <a:gd name="T5" fmla="*/ 681 h 696"/>
                <a:gd name="T6" fmla="*/ 177 w 177"/>
                <a:gd name="T7" fmla="*/ 5 h 696"/>
                <a:gd name="T8" fmla="*/ 0 w 177"/>
                <a:gd name="T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696">
                  <a:moveTo>
                    <a:pt x="0" y="0"/>
                  </a:moveTo>
                  <a:cubicBezTo>
                    <a:pt x="0" y="0"/>
                    <a:pt x="48" y="658"/>
                    <a:pt x="75" y="677"/>
                  </a:cubicBezTo>
                  <a:cubicBezTo>
                    <a:pt x="102" y="696"/>
                    <a:pt x="149" y="681"/>
                    <a:pt x="149" y="681"/>
                  </a:cubicBezTo>
                  <a:lnTo>
                    <a:pt x="17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6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29" name="Freeform 299">
              <a:extLst>
                <a:ext uri="{FF2B5EF4-FFF2-40B4-BE49-F238E27FC236}">
                  <a16:creationId xmlns:a16="http://schemas.microsoft.com/office/drawing/2014/main" id="{2D199166-E315-48F4-A5D4-A44C16267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8503" y="1693957"/>
              <a:ext cx="292170" cy="579810"/>
            </a:xfrm>
            <a:custGeom>
              <a:avLst/>
              <a:gdLst>
                <a:gd name="T0" fmla="*/ 230 w 359"/>
                <a:gd name="T1" fmla="*/ 18 h 713"/>
                <a:gd name="T2" fmla="*/ 353 w 359"/>
                <a:gd name="T3" fmla="*/ 136 h 713"/>
                <a:gd name="T4" fmla="*/ 359 w 359"/>
                <a:gd name="T5" fmla="*/ 635 h 713"/>
                <a:gd name="T6" fmla="*/ 152 w 359"/>
                <a:gd name="T7" fmla="*/ 705 h 713"/>
                <a:gd name="T8" fmla="*/ 0 w 359"/>
                <a:gd name="T9" fmla="*/ 625 h 713"/>
                <a:gd name="T10" fmla="*/ 39 w 359"/>
                <a:gd name="T11" fmla="*/ 94 h 713"/>
                <a:gd name="T12" fmla="*/ 230 w 359"/>
                <a:gd name="T13" fmla="*/ 1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9" h="713">
                  <a:moveTo>
                    <a:pt x="230" y="18"/>
                  </a:moveTo>
                  <a:cubicBezTo>
                    <a:pt x="230" y="18"/>
                    <a:pt x="349" y="31"/>
                    <a:pt x="353" y="136"/>
                  </a:cubicBezTo>
                  <a:cubicBezTo>
                    <a:pt x="357" y="241"/>
                    <a:pt x="359" y="620"/>
                    <a:pt x="359" y="635"/>
                  </a:cubicBezTo>
                  <a:cubicBezTo>
                    <a:pt x="359" y="649"/>
                    <a:pt x="308" y="713"/>
                    <a:pt x="152" y="705"/>
                  </a:cubicBezTo>
                  <a:cubicBezTo>
                    <a:pt x="4" y="697"/>
                    <a:pt x="0" y="651"/>
                    <a:pt x="0" y="625"/>
                  </a:cubicBezTo>
                  <a:cubicBezTo>
                    <a:pt x="0" y="572"/>
                    <a:pt x="11" y="181"/>
                    <a:pt x="39" y="94"/>
                  </a:cubicBezTo>
                  <a:cubicBezTo>
                    <a:pt x="68" y="7"/>
                    <a:pt x="167" y="0"/>
                    <a:pt x="230" y="18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30" name="Freeform 300">
              <a:extLst>
                <a:ext uri="{FF2B5EF4-FFF2-40B4-BE49-F238E27FC236}">
                  <a16:creationId xmlns:a16="http://schemas.microsoft.com/office/drawing/2014/main" id="{60B81ABE-551E-48CC-93B3-4ED8622B4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5893" y="1644129"/>
              <a:ext cx="77006" cy="117774"/>
            </a:xfrm>
            <a:custGeom>
              <a:avLst/>
              <a:gdLst>
                <a:gd name="T0" fmla="*/ 0 w 96"/>
                <a:gd name="T1" fmla="*/ 10 h 144"/>
                <a:gd name="T2" fmla="*/ 13 w 96"/>
                <a:gd name="T3" fmla="*/ 135 h 144"/>
                <a:gd name="T4" fmla="*/ 96 w 96"/>
                <a:gd name="T5" fmla="*/ 92 h 144"/>
                <a:gd name="T6" fmla="*/ 95 w 96"/>
                <a:gd name="T7" fmla="*/ 0 h 144"/>
                <a:gd name="T8" fmla="*/ 0 w 96"/>
                <a:gd name="T9" fmla="*/ 1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4">
                  <a:moveTo>
                    <a:pt x="0" y="10"/>
                  </a:moveTo>
                  <a:cubicBezTo>
                    <a:pt x="0" y="10"/>
                    <a:pt x="0" y="126"/>
                    <a:pt x="13" y="135"/>
                  </a:cubicBezTo>
                  <a:cubicBezTo>
                    <a:pt x="25" y="144"/>
                    <a:pt x="96" y="132"/>
                    <a:pt x="96" y="92"/>
                  </a:cubicBezTo>
                  <a:cubicBezTo>
                    <a:pt x="96" y="53"/>
                    <a:pt x="95" y="0"/>
                    <a:pt x="95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CD9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31" name="Freeform 301">
              <a:extLst>
                <a:ext uri="{FF2B5EF4-FFF2-40B4-BE49-F238E27FC236}">
                  <a16:creationId xmlns:a16="http://schemas.microsoft.com/office/drawing/2014/main" id="{57B5EE77-51F0-446B-BBC6-8CA52113F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822" y="1718871"/>
              <a:ext cx="142688" cy="199310"/>
            </a:xfrm>
            <a:custGeom>
              <a:avLst/>
              <a:gdLst>
                <a:gd name="T0" fmla="*/ 169 w 175"/>
                <a:gd name="T1" fmla="*/ 6 h 245"/>
                <a:gd name="T2" fmla="*/ 60 w 175"/>
                <a:gd name="T3" fmla="*/ 59 h 245"/>
                <a:gd name="T4" fmla="*/ 28 w 175"/>
                <a:gd name="T5" fmla="*/ 227 h 245"/>
                <a:gd name="T6" fmla="*/ 93 w 175"/>
                <a:gd name="T7" fmla="*/ 243 h 245"/>
                <a:gd name="T8" fmla="*/ 169 w 175"/>
                <a:gd name="T9" fmla="*/ 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45">
                  <a:moveTo>
                    <a:pt x="169" y="6"/>
                  </a:moveTo>
                  <a:cubicBezTo>
                    <a:pt x="169" y="6"/>
                    <a:pt x="82" y="0"/>
                    <a:pt x="60" y="59"/>
                  </a:cubicBezTo>
                  <a:cubicBezTo>
                    <a:pt x="37" y="117"/>
                    <a:pt x="0" y="218"/>
                    <a:pt x="28" y="227"/>
                  </a:cubicBezTo>
                  <a:cubicBezTo>
                    <a:pt x="56" y="236"/>
                    <a:pt x="81" y="245"/>
                    <a:pt x="93" y="243"/>
                  </a:cubicBezTo>
                  <a:cubicBezTo>
                    <a:pt x="105" y="242"/>
                    <a:pt x="175" y="74"/>
                    <a:pt x="169" y="6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32" name="Freeform 302">
              <a:extLst>
                <a:ext uri="{FF2B5EF4-FFF2-40B4-BE49-F238E27FC236}">
                  <a16:creationId xmlns:a16="http://schemas.microsoft.com/office/drawing/2014/main" id="{196ECFAE-9700-4F6D-AFBD-9D81E6B9D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5681" y="1474264"/>
              <a:ext cx="192516" cy="246873"/>
            </a:xfrm>
            <a:custGeom>
              <a:avLst/>
              <a:gdLst>
                <a:gd name="T0" fmla="*/ 11 w 237"/>
                <a:gd name="T1" fmla="*/ 52 h 303"/>
                <a:gd name="T2" fmla="*/ 75 w 237"/>
                <a:gd name="T3" fmla="*/ 295 h 303"/>
                <a:gd name="T4" fmla="*/ 211 w 237"/>
                <a:gd name="T5" fmla="*/ 201 h 303"/>
                <a:gd name="T6" fmla="*/ 184 w 237"/>
                <a:gd name="T7" fmla="*/ 12 h 303"/>
                <a:gd name="T8" fmla="*/ 11 w 237"/>
                <a:gd name="T9" fmla="*/ 5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303">
                  <a:moveTo>
                    <a:pt x="11" y="52"/>
                  </a:moveTo>
                  <a:cubicBezTo>
                    <a:pt x="11" y="52"/>
                    <a:pt x="0" y="284"/>
                    <a:pt x="75" y="295"/>
                  </a:cubicBezTo>
                  <a:cubicBezTo>
                    <a:pt x="131" y="303"/>
                    <a:pt x="208" y="277"/>
                    <a:pt x="211" y="201"/>
                  </a:cubicBezTo>
                  <a:cubicBezTo>
                    <a:pt x="213" y="125"/>
                    <a:pt x="237" y="12"/>
                    <a:pt x="184" y="12"/>
                  </a:cubicBezTo>
                  <a:cubicBezTo>
                    <a:pt x="131" y="12"/>
                    <a:pt x="5" y="0"/>
                    <a:pt x="11" y="52"/>
                  </a:cubicBezTo>
                </a:path>
              </a:pathLst>
            </a:custGeom>
            <a:solidFill>
              <a:srgbClr val="F1A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33" name="Freeform 303">
              <a:extLst>
                <a:ext uri="{FF2B5EF4-FFF2-40B4-BE49-F238E27FC236}">
                  <a16:creationId xmlns:a16="http://schemas.microsoft.com/office/drawing/2014/main" id="{3AC3F37F-3A4C-413E-BFED-2B9D5EBA8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899" y="1505972"/>
              <a:ext cx="58887" cy="149482"/>
            </a:xfrm>
            <a:custGeom>
              <a:avLst/>
              <a:gdLst>
                <a:gd name="T0" fmla="*/ 66 w 70"/>
                <a:gd name="T1" fmla="*/ 0 h 183"/>
                <a:gd name="T2" fmla="*/ 69 w 70"/>
                <a:gd name="T3" fmla="*/ 112 h 183"/>
                <a:gd name="T4" fmla="*/ 14 w 70"/>
                <a:gd name="T5" fmla="*/ 169 h 183"/>
                <a:gd name="T6" fmla="*/ 6 w 70"/>
                <a:gd name="T7" fmla="*/ 29 h 183"/>
                <a:gd name="T8" fmla="*/ 66 w 70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83">
                  <a:moveTo>
                    <a:pt x="66" y="0"/>
                  </a:moveTo>
                  <a:cubicBezTo>
                    <a:pt x="66" y="0"/>
                    <a:pt x="70" y="77"/>
                    <a:pt x="69" y="112"/>
                  </a:cubicBezTo>
                  <a:cubicBezTo>
                    <a:pt x="67" y="146"/>
                    <a:pt x="28" y="183"/>
                    <a:pt x="14" y="169"/>
                  </a:cubicBezTo>
                  <a:cubicBezTo>
                    <a:pt x="0" y="156"/>
                    <a:pt x="6" y="29"/>
                    <a:pt x="6" y="29"/>
                  </a:cubicBezTo>
                  <a:lnTo>
                    <a:pt x="66" y="0"/>
                  </a:ln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34" name="Freeform 304">
              <a:extLst>
                <a:ext uri="{FF2B5EF4-FFF2-40B4-BE49-F238E27FC236}">
                  <a16:creationId xmlns:a16="http://schemas.microsoft.com/office/drawing/2014/main" id="{28A356BF-EE81-4FE9-8786-142FE1C60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2092" y="1422171"/>
              <a:ext cx="233283" cy="199310"/>
            </a:xfrm>
            <a:custGeom>
              <a:avLst/>
              <a:gdLst>
                <a:gd name="T0" fmla="*/ 128 w 289"/>
                <a:gd name="T1" fmla="*/ 31 h 245"/>
                <a:gd name="T2" fmla="*/ 25 w 289"/>
                <a:gd name="T3" fmla="*/ 81 h 245"/>
                <a:gd name="T4" fmla="*/ 62 w 289"/>
                <a:gd name="T5" fmla="*/ 139 h 245"/>
                <a:gd name="T6" fmla="*/ 182 w 289"/>
                <a:gd name="T7" fmla="*/ 152 h 245"/>
                <a:gd name="T8" fmla="*/ 210 w 289"/>
                <a:gd name="T9" fmla="*/ 217 h 245"/>
                <a:gd name="T10" fmla="*/ 256 w 289"/>
                <a:gd name="T11" fmla="*/ 71 h 245"/>
                <a:gd name="T12" fmla="*/ 128 w 289"/>
                <a:gd name="T13" fmla="*/ 3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245">
                  <a:moveTo>
                    <a:pt x="128" y="31"/>
                  </a:moveTo>
                  <a:cubicBezTo>
                    <a:pt x="128" y="31"/>
                    <a:pt x="52" y="31"/>
                    <a:pt x="25" y="81"/>
                  </a:cubicBezTo>
                  <a:cubicBezTo>
                    <a:pt x="0" y="126"/>
                    <a:pt x="43" y="134"/>
                    <a:pt x="62" y="139"/>
                  </a:cubicBezTo>
                  <a:cubicBezTo>
                    <a:pt x="86" y="146"/>
                    <a:pt x="156" y="161"/>
                    <a:pt x="182" y="152"/>
                  </a:cubicBezTo>
                  <a:cubicBezTo>
                    <a:pt x="182" y="152"/>
                    <a:pt x="180" y="245"/>
                    <a:pt x="210" y="217"/>
                  </a:cubicBezTo>
                  <a:cubicBezTo>
                    <a:pt x="239" y="189"/>
                    <a:pt x="289" y="141"/>
                    <a:pt x="256" y="71"/>
                  </a:cubicBezTo>
                  <a:cubicBezTo>
                    <a:pt x="223" y="0"/>
                    <a:pt x="128" y="31"/>
                    <a:pt x="128" y="3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35" name="Freeform 305">
              <a:extLst>
                <a:ext uri="{FF2B5EF4-FFF2-40B4-BE49-F238E27FC236}">
                  <a16:creationId xmlns:a16="http://schemas.microsoft.com/office/drawing/2014/main" id="{A1CF6C4D-614E-4C1E-9322-7D6B26F36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6104" y="1573919"/>
              <a:ext cx="63417" cy="81536"/>
            </a:xfrm>
            <a:custGeom>
              <a:avLst/>
              <a:gdLst>
                <a:gd name="T0" fmla="*/ 15 w 79"/>
                <a:gd name="T1" fmla="*/ 41 h 102"/>
                <a:gd name="T2" fmla="*/ 54 w 79"/>
                <a:gd name="T3" fmla="*/ 18 h 102"/>
                <a:gd name="T4" fmla="*/ 29 w 79"/>
                <a:gd name="T5" fmla="*/ 90 h 102"/>
                <a:gd name="T6" fmla="*/ 15 w 79"/>
                <a:gd name="T7" fmla="*/ 4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102">
                  <a:moveTo>
                    <a:pt x="15" y="41"/>
                  </a:moveTo>
                  <a:cubicBezTo>
                    <a:pt x="15" y="41"/>
                    <a:pt x="30" y="0"/>
                    <a:pt x="54" y="18"/>
                  </a:cubicBezTo>
                  <a:cubicBezTo>
                    <a:pt x="79" y="35"/>
                    <a:pt x="59" y="102"/>
                    <a:pt x="29" y="90"/>
                  </a:cubicBezTo>
                  <a:cubicBezTo>
                    <a:pt x="0" y="79"/>
                    <a:pt x="15" y="41"/>
                    <a:pt x="15" y="41"/>
                  </a:cubicBezTo>
                  <a:close/>
                </a:path>
              </a:pathLst>
            </a:custGeom>
            <a:solidFill>
              <a:srgbClr val="F1A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36" name="Freeform 306">
              <a:extLst>
                <a:ext uri="{FF2B5EF4-FFF2-40B4-BE49-F238E27FC236}">
                  <a16:creationId xmlns:a16="http://schemas.microsoft.com/office/drawing/2014/main" id="{932EDE3B-61B8-4C96-AAED-89742C27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786" y="1850234"/>
              <a:ext cx="131363" cy="496010"/>
            </a:xfrm>
            <a:custGeom>
              <a:avLst/>
              <a:gdLst>
                <a:gd name="T0" fmla="*/ 106 w 162"/>
                <a:gd name="T1" fmla="*/ 0 h 610"/>
                <a:gd name="T2" fmla="*/ 141 w 162"/>
                <a:gd name="T3" fmla="*/ 179 h 610"/>
                <a:gd name="T4" fmla="*/ 127 w 162"/>
                <a:gd name="T5" fmla="*/ 427 h 610"/>
                <a:gd name="T6" fmla="*/ 136 w 162"/>
                <a:gd name="T7" fmla="*/ 474 h 610"/>
                <a:gd name="T8" fmla="*/ 103 w 162"/>
                <a:gd name="T9" fmla="*/ 595 h 610"/>
                <a:gd name="T10" fmla="*/ 71 w 162"/>
                <a:gd name="T11" fmla="*/ 461 h 610"/>
                <a:gd name="T12" fmla="*/ 55 w 162"/>
                <a:gd name="T13" fmla="*/ 181 h 610"/>
                <a:gd name="T14" fmla="*/ 0 w 162"/>
                <a:gd name="T15" fmla="*/ 22 h 610"/>
                <a:gd name="T16" fmla="*/ 106 w 162"/>
                <a:gd name="T17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610">
                  <a:moveTo>
                    <a:pt x="106" y="0"/>
                  </a:moveTo>
                  <a:cubicBezTo>
                    <a:pt x="106" y="0"/>
                    <a:pt x="136" y="89"/>
                    <a:pt x="141" y="179"/>
                  </a:cubicBezTo>
                  <a:cubicBezTo>
                    <a:pt x="143" y="231"/>
                    <a:pt x="127" y="427"/>
                    <a:pt x="127" y="427"/>
                  </a:cubicBezTo>
                  <a:cubicBezTo>
                    <a:pt x="127" y="427"/>
                    <a:pt x="132" y="461"/>
                    <a:pt x="136" y="474"/>
                  </a:cubicBezTo>
                  <a:cubicBezTo>
                    <a:pt x="148" y="510"/>
                    <a:pt x="162" y="577"/>
                    <a:pt x="103" y="595"/>
                  </a:cubicBezTo>
                  <a:cubicBezTo>
                    <a:pt x="52" y="610"/>
                    <a:pt x="59" y="526"/>
                    <a:pt x="71" y="461"/>
                  </a:cubicBezTo>
                  <a:cubicBezTo>
                    <a:pt x="73" y="450"/>
                    <a:pt x="63" y="246"/>
                    <a:pt x="55" y="181"/>
                  </a:cubicBezTo>
                  <a:cubicBezTo>
                    <a:pt x="44" y="100"/>
                    <a:pt x="0" y="22"/>
                    <a:pt x="0" y="22"/>
                  </a:cubicBezTo>
                  <a:lnTo>
                    <a:pt x="106" y="0"/>
                  </a:lnTo>
                </a:path>
              </a:pathLst>
            </a:custGeom>
            <a:solidFill>
              <a:srgbClr val="F0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37" name="Freeform 307">
              <a:extLst>
                <a:ext uri="{FF2B5EF4-FFF2-40B4-BE49-F238E27FC236}">
                  <a16:creationId xmlns:a16="http://schemas.microsoft.com/office/drawing/2014/main" id="{35BFB2C7-3A86-4075-87BD-9CAF807A3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9693" y="1723401"/>
              <a:ext cx="160807" cy="226488"/>
            </a:xfrm>
            <a:custGeom>
              <a:avLst/>
              <a:gdLst>
                <a:gd name="T0" fmla="*/ 117 w 197"/>
                <a:gd name="T1" fmla="*/ 21 h 277"/>
                <a:gd name="T2" fmla="*/ 10 w 197"/>
                <a:gd name="T3" fmla="*/ 53 h 277"/>
                <a:gd name="T4" fmla="*/ 74 w 197"/>
                <a:gd name="T5" fmla="*/ 274 h 277"/>
                <a:gd name="T6" fmla="*/ 148 w 197"/>
                <a:gd name="T7" fmla="*/ 267 h 277"/>
                <a:gd name="T8" fmla="*/ 189 w 197"/>
                <a:gd name="T9" fmla="*/ 224 h 277"/>
                <a:gd name="T10" fmla="*/ 117 w 197"/>
                <a:gd name="T11" fmla="*/ 2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277">
                  <a:moveTo>
                    <a:pt x="117" y="21"/>
                  </a:moveTo>
                  <a:cubicBezTo>
                    <a:pt x="91" y="0"/>
                    <a:pt x="20" y="0"/>
                    <a:pt x="10" y="53"/>
                  </a:cubicBezTo>
                  <a:cubicBezTo>
                    <a:pt x="0" y="107"/>
                    <a:pt x="52" y="269"/>
                    <a:pt x="74" y="274"/>
                  </a:cubicBezTo>
                  <a:cubicBezTo>
                    <a:pt x="89" y="277"/>
                    <a:pt x="123" y="275"/>
                    <a:pt x="148" y="267"/>
                  </a:cubicBezTo>
                  <a:cubicBezTo>
                    <a:pt x="177" y="256"/>
                    <a:pt x="185" y="236"/>
                    <a:pt x="189" y="224"/>
                  </a:cubicBezTo>
                  <a:cubicBezTo>
                    <a:pt x="197" y="205"/>
                    <a:pt x="160" y="58"/>
                    <a:pt x="117" y="2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628" name="Group 1627">
            <a:extLst>
              <a:ext uri="{FF2B5EF4-FFF2-40B4-BE49-F238E27FC236}">
                <a16:creationId xmlns:a16="http://schemas.microsoft.com/office/drawing/2014/main" id="{DBA402DF-4B43-45B2-9DC4-10D70F8C19E3}"/>
              </a:ext>
            </a:extLst>
          </p:cNvPr>
          <p:cNvGrpSpPr/>
          <p:nvPr/>
        </p:nvGrpSpPr>
        <p:grpSpPr>
          <a:xfrm>
            <a:off x="8065359" y="1835646"/>
            <a:ext cx="387296" cy="1426876"/>
            <a:chOff x="8471759" y="1835646"/>
            <a:chExt cx="387296" cy="1426876"/>
          </a:xfrm>
        </p:grpSpPr>
        <p:sp>
          <p:nvSpPr>
            <p:cNvPr id="639" name="Freeform 308">
              <a:extLst>
                <a:ext uri="{FF2B5EF4-FFF2-40B4-BE49-F238E27FC236}">
                  <a16:creationId xmlns:a16="http://schemas.microsoft.com/office/drawing/2014/main" id="{6270B9F2-0F18-4604-8A48-5CE37B4AA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6289" y="2288622"/>
              <a:ext cx="88331" cy="437122"/>
            </a:xfrm>
            <a:custGeom>
              <a:avLst/>
              <a:gdLst>
                <a:gd name="T0" fmla="*/ 36 w 109"/>
                <a:gd name="T1" fmla="*/ 7 h 539"/>
                <a:gd name="T2" fmla="*/ 43 w 109"/>
                <a:gd name="T3" fmla="*/ 87 h 539"/>
                <a:gd name="T4" fmla="*/ 32 w 109"/>
                <a:gd name="T5" fmla="*/ 250 h 539"/>
                <a:gd name="T6" fmla="*/ 32 w 109"/>
                <a:gd name="T7" fmla="*/ 384 h 539"/>
                <a:gd name="T8" fmla="*/ 29 w 109"/>
                <a:gd name="T9" fmla="*/ 496 h 539"/>
                <a:gd name="T10" fmla="*/ 96 w 109"/>
                <a:gd name="T11" fmla="*/ 448 h 539"/>
                <a:gd name="T12" fmla="*/ 106 w 109"/>
                <a:gd name="T13" fmla="*/ 323 h 539"/>
                <a:gd name="T14" fmla="*/ 104 w 109"/>
                <a:gd name="T15" fmla="*/ 0 h 539"/>
                <a:gd name="T16" fmla="*/ 36 w 109"/>
                <a:gd name="T17" fmla="*/ 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539">
                  <a:moveTo>
                    <a:pt x="36" y="7"/>
                  </a:moveTo>
                  <a:cubicBezTo>
                    <a:pt x="36" y="7"/>
                    <a:pt x="40" y="58"/>
                    <a:pt x="43" y="87"/>
                  </a:cubicBezTo>
                  <a:cubicBezTo>
                    <a:pt x="46" y="116"/>
                    <a:pt x="35" y="191"/>
                    <a:pt x="32" y="250"/>
                  </a:cubicBezTo>
                  <a:cubicBezTo>
                    <a:pt x="29" y="308"/>
                    <a:pt x="31" y="361"/>
                    <a:pt x="32" y="384"/>
                  </a:cubicBezTo>
                  <a:cubicBezTo>
                    <a:pt x="34" y="408"/>
                    <a:pt x="0" y="463"/>
                    <a:pt x="29" y="496"/>
                  </a:cubicBezTo>
                  <a:cubicBezTo>
                    <a:pt x="68" y="539"/>
                    <a:pt x="104" y="505"/>
                    <a:pt x="96" y="448"/>
                  </a:cubicBezTo>
                  <a:cubicBezTo>
                    <a:pt x="88" y="391"/>
                    <a:pt x="103" y="357"/>
                    <a:pt x="106" y="323"/>
                  </a:cubicBezTo>
                  <a:cubicBezTo>
                    <a:pt x="109" y="290"/>
                    <a:pt x="104" y="0"/>
                    <a:pt x="104" y="0"/>
                  </a:cubicBezTo>
                  <a:lnTo>
                    <a:pt x="36" y="7"/>
                  </a:lnTo>
                  <a:close/>
                </a:path>
              </a:pathLst>
            </a:custGeom>
            <a:solidFill>
              <a:srgbClr val="F0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41" name="Freeform 310">
              <a:extLst>
                <a:ext uri="{FF2B5EF4-FFF2-40B4-BE49-F238E27FC236}">
                  <a16:creationId xmlns:a16="http://schemas.microsoft.com/office/drawing/2014/main" id="{6439507D-4AD7-4FB0-9D5C-F19CEF710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0301" y="3137953"/>
              <a:ext cx="156278" cy="124569"/>
            </a:xfrm>
            <a:custGeom>
              <a:avLst/>
              <a:gdLst>
                <a:gd name="T0" fmla="*/ 102 w 191"/>
                <a:gd name="T1" fmla="*/ 22 h 153"/>
                <a:gd name="T2" fmla="*/ 9 w 191"/>
                <a:gd name="T3" fmla="*/ 103 h 153"/>
                <a:gd name="T4" fmla="*/ 187 w 191"/>
                <a:gd name="T5" fmla="*/ 41 h 153"/>
                <a:gd name="T6" fmla="*/ 102 w 191"/>
                <a:gd name="T7" fmla="*/ 2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53">
                  <a:moveTo>
                    <a:pt x="102" y="22"/>
                  </a:moveTo>
                  <a:cubicBezTo>
                    <a:pt x="89" y="32"/>
                    <a:pt x="0" y="54"/>
                    <a:pt x="9" y="103"/>
                  </a:cubicBezTo>
                  <a:cubicBezTo>
                    <a:pt x="18" y="153"/>
                    <a:pt x="191" y="97"/>
                    <a:pt x="187" y="41"/>
                  </a:cubicBezTo>
                  <a:cubicBezTo>
                    <a:pt x="184" y="0"/>
                    <a:pt x="115" y="12"/>
                    <a:pt x="102" y="22"/>
                  </a:cubicBezTo>
                  <a:close/>
                </a:path>
              </a:pathLst>
            </a:custGeom>
            <a:solidFill>
              <a:srgbClr val="332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42" name="Freeform 311">
              <a:extLst>
                <a:ext uri="{FF2B5EF4-FFF2-40B4-BE49-F238E27FC236}">
                  <a16:creationId xmlns:a16="http://schemas.microsoft.com/office/drawing/2014/main" id="{55C16885-4E11-4B64-951F-02ABF46A1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5349" y="3079066"/>
              <a:ext cx="154012" cy="124569"/>
            </a:xfrm>
            <a:custGeom>
              <a:avLst/>
              <a:gdLst>
                <a:gd name="T0" fmla="*/ 101 w 191"/>
                <a:gd name="T1" fmla="*/ 22 h 153"/>
                <a:gd name="T2" fmla="*/ 8 w 191"/>
                <a:gd name="T3" fmla="*/ 104 h 153"/>
                <a:gd name="T4" fmla="*/ 187 w 191"/>
                <a:gd name="T5" fmla="*/ 42 h 153"/>
                <a:gd name="T6" fmla="*/ 101 w 191"/>
                <a:gd name="T7" fmla="*/ 2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53">
                  <a:moveTo>
                    <a:pt x="101" y="22"/>
                  </a:moveTo>
                  <a:cubicBezTo>
                    <a:pt x="88" y="32"/>
                    <a:pt x="0" y="54"/>
                    <a:pt x="8" y="104"/>
                  </a:cubicBezTo>
                  <a:cubicBezTo>
                    <a:pt x="17" y="153"/>
                    <a:pt x="191" y="98"/>
                    <a:pt x="187" y="42"/>
                  </a:cubicBezTo>
                  <a:cubicBezTo>
                    <a:pt x="184" y="0"/>
                    <a:pt x="114" y="13"/>
                    <a:pt x="101" y="22"/>
                  </a:cubicBezTo>
                  <a:close/>
                </a:path>
              </a:pathLst>
            </a:custGeom>
            <a:solidFill>
              <a:srgbClr val="332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43" name="Freeform 312">
              <a:extLst>
                <a:ext uri="{FF2B5EF4-FFF2-40B4-BE49-F238E27FC236}">
                  <a16:creationId xmlns:a16="http://schemas.microsoft.com/office/drawing/2014/main" id="{98F17B4F-316D-4662-A317-BEDAF544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8381" y="2612500"/>
              <a:ext cx="133629" cy="509599"/>
            </a:xfrm>
            <a:custGeom>
              <a:avLst/>
              <a:gdLst>
                <a:gd name="T0" fmla="*/ 0 w 164"/>
                <a:gd name="T1" fmla="*/ 0 h 627"/>
                <a:gd name="T2" fmla="*/ 56 w 164"/>
                <a:gd name="T3" fmla="*/ 615 h 627"/>
                <a:gd name="T4" fmla="*/ 130 w 164"/>
                <a:gd name="T5" fmla="*/ 619 h 627"/>
                <a:gd name="T6" fmla="*/ 164 w 164"/>
                <a:gd name="T7" fmla="*/ 4 h 627"/>
                <a:gd name="T8" fmla="*/ 0 w 164"/>
                <a:gd name="T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627">
                  <a:moveTo>
                    <a:pt x="0" y="0"/>
                  </a:moveTo>
                  <a:cubicBezTo>
                    <a:pt x="0" y="0"/>
                    <a:pt x="29" y="602"/>
                    <a:pt x="56" y="615"/>
                  </a:cubicBezTo>
                  <a:cubicBezTo>
                    <a:pt x="83" y="627"/>
                    <a:pt x="130" y="619"/>
                    <a:pt x="130" y="619"/>
                  </a:cubicBezTo>
                  <a:lnTo>
                    <a:pt x="16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44" name="Freeform 313">
              <a:extLst>
                <a:ext uri="{FF2B5EF4-FFF2-40B4-BE49-F238E27FC236}">
                  <a16:creationId xmlns:a16="http://schemas.microsoft.com/office/drawing/2014/main" id="{7281C114-ED83-4330-A580-37C0F9896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2010" y="2617030"/>
              <a:ext cx="144952" cy="563957"/>
            </a:xfrm>
            <a:custGeom>
              <a:avLst/>
              <a:gdLst>
                <a:gd name="T0" fmla="*/ 0 w 177"/>
                <a:gd name="T1" fmla="*/ 0 h 696"/>
                <a:gd name="T2" fmla="*/ 75 w 177"/>
                <a:gd name="T3" fmla="*/ 677 h 696"/>
                <a:gd name="T4" fmla="*/ 149 w 177"/>
                <a:gd name="T5" fmla="*/ 681 h 696"/>
                <a:gd name="T6" fmla="*/ 177 w 177"/>
                <a:gd name="T7" fmla="*/ 5 h 696"/>
                <a:gd name="T8" fmla="*/ 0 w 177"/>
                <a:gd name="T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696">
                  <a:moveTo>
                    <a:pt x="0" y="0"/>
                  </a:moveTo>
                  <a:cubicBezTo>
                    <a:pt x="0" y="0"/>
                    <a:pt x="48" y="658"/>
                    <a:pt x="75" y="677"/>
                  </a:cubicBezTo>
                  <a:cubicBezTo>
                    <a:pt x="102" y="696"/>
                    <a:pt x="149" y="681"/>
                    <a:pt x="149" y="681"/>
                  </a:cubicBezTo>
                  <a:lnTo>
                    <a:pt x="17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45" name="Freeform 314">
              <a:extLst>
                <a:ext uri="{FF2B5EF4-FFF2-40B4-BE49-F238E27FC236}">
                  <a16:creationId xmlns:a16="http://schemas.microsoft.com/office/drawing/2014/main" id="{8E6D7FDC-A201-4D9C-A73D-2B222A0BD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7057" y="2105168"/>
              <a:ext cx="305760" cy="579810"/>
            </a:xfrm>
            <a:custGeom>
              <a:avLst/>
              <a:gdLst>
                <a:gd name="T0" fmla="*/ 232 w 375"/>
                <a:gd name="T1" fmla="*/ 19 h 713"/>
                <a:gd name="T2" fmla="*/ 369 w 375"/>
                <a:gd name="T3" fmla="*/ 136 h 713"/>
                <a:gd name="T4" fmla="*/ 375 w 375"/>
                <a:gd name="T5" fmla="*/ 635 h 713"/>
                <a:gd name="T6" fmla="*/ 168 w 375"/>
                <a:gd name="T7" fmla="*/ 705 h 713"/>
                <a:gd name="T8" fmla="*/ 0 w 375"/>
                <a:gd name="T9" fmla="*/ 629 h 713"/>
                <a:gd name="T10" fmla="*/ 36 w 375"/>
                <a:gd name="T11" fmla="*/ 80 h 713"/>
                <a:gd name="T12" fmla="*/ 232 w 375"/>
                <a:gd name="T13" fmla="*/ 19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713">
                  <a:moveTo>
                    <a:pt x="232" y="19"/>
                  </a:moveTo>
                  <a:cubicBezTo>
                    <a:pt x="232" y="19"/>
                    <a:pt x="365" y="30"/>
                    <a:pt x="369" y="136"/>
                  </a:cubicBezTo>
                  <a:cubicBezTo>
                    <a:pt x="374" y="241"/>
                    <a:pt x="375" y="620"/>
                    <a:pt x="375" y="635"/>
                  </a:cubicBezTo>
                  <a:cubicBezTo>
                    <a:pt x="375" y="649"/>
                    <a:pt x="324" y="713"/>
                    <a:pt x="168" y="705"/>
                  </a:cubicBezTo>
                  <a:cubicBezTo>
                    <a:pt x="20" y="697"/>
                    <a:pt x="0" y="655"/>
                    <a:pt x="0" y="629"/>
                  </a:cubicBezTo>
                  <a:cubicBezTo>
                    <a:pt x="0" y="575"/>
                    <a:pt x="16" y="169"/>
                    <a:pt x="36" y="80"/>
                  </a:cubicBezTo>
                  <a:cubicBezTo>
                    <a:pt x="48" y="25"/>
                    <a:pt x="169" y="0"/>
                    <a:pt x="232" y="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46" name="Freeform 315">
              <a:extLst>
                <a:ext uri="{FF2B5EF4-FFF2-40B4-BE49-F238E27FC236}">
                  <a16:creationId xmlns:a16="http://schemas.microsoft.com/office/drawing/2014/main" id="{6EA8F742-2516-4405-AEE2-780CE737B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8036" y="2057604"/>
              <a:ext cx="77006" cy="115510"/>
            </a:xfrm>
            <a:custGeom>
              <a:avLst/>
              <a:gdLst>
                <a:gd name="T0" fmla="*/ 0 w 96"/>
                <a:gd name="T1" fmla="*/ 10 h 144"/>
                <a:gd name="T2" fmla="*/ 13 w 96"/>
                <a:gd name="T3" fmla="*/ 135 h 144"/>
                <a:gd name="T4" fmla="*/ 96 w 96"/>
                <a:gd name="T5" fmla="*/ 92 h 144"/>
                <a:gd name="T6" fmla="*/ 95 w 96"/>
                <a:gd name="T7" fmla="*/ 0 h 144"/>
                <a:gd name="T8" fmla="*/ 0 w 96"/>
                <a:gd name="T9" fmla="*/ 1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4">
                  <a:moveTo>
                    <a:pt x="0" y="10"/>
                  </a:moveTo>
                  <a:cubicBezTo>
                    <a:pt x="0" y="10"/>
                    <a:pt x="0" y="125"/>
                    <a:pt x="13" y="135"/>
                  </a:cubicBezTo>
                  <a:cubicBezTo>
                    <a:pt x="26" y="144"/>
                    <a:pt x="96" y="132"/>
                    <a:pt x="96" y="92"/>
                  </a:cubicBezTo>
                  <a:cubicBezTo>
                    <a:pt x="96" y="52"/>
                    <a:pt x="95" y="0"/>
                    <a:pt x="95" y="0"/>
                  </a:cubicBezTo>
                  <a:lnTo>
                    <a:pt x="0" y="10"/>
                  </a:lnTo>
                </a:path>
              </a:pathLst>
            </a:custGeom>
            <a:solidFill>
              <a:srgbClr val="CD9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47" name="Freeform 316">
              <a:extLst>
                <a:ext uri="{FF2B5EF4-FFF2-40B4-BE49-F238E27FC236}">
                  <a16:creationId xmlns:a16="http://schemas.microsoft.com/office/drawing/2014/main" id="{DC4F8DBF-5EE1-4FD8-96AF-AFC97CE36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1759" y="2123286"/>
              <a:ext cx="142688" cy="199309"/>
            </a:xfrm>
            <a:custGeom>
              <a:avLst/>
              <a:gdLst>
                <a:gd name="T0" fmla="*/ 170 w 175"/>
                <a:gd name="T1" fmla="*/ 6 h 245"/>
                <a:gd name="T2" fmla="*/ 60 w 175"/>
                <a:gd name="T3" fmla="*/ 58 h 245"/>
                <a:gd name="T4" fmla="*/ 28 w 175"/>
                <a:gd name="T5" fmla="*/ 227 h 245"/>
                <a:gd name="T6" fmla="*/ 93 w 175"/>
                <a:gd name="T7" fmla="*/ 243 h 245"/>
                <a:gd name="T8" fmla="*/ 170 w 175"/>
                <a:gd name="T9" fmla="*/ 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45">
                  <a:moveTo>
                    <a:pt x="170" y="6"/>
                  </a:moveTo>
                  <a:cubicBezTo>
                    <a:pt x="170" y="6"/>
                    <a:pt x="82" y="0"/>
                    <a:pt x="60" y="58"/>
                  </a:cubicBezTo>
                  <a:cubicBezTo>
                    <a:pt x="37" y="117"/>
                    <a:pt x="0" y="218"/>
                    <a:pt x="28" y="227"/>
                  </a:cubicBezTo>
                  <a:cubicBezTo>
                    <a:pt x="56" y="236"/>
                    <a:pt x="81" y="245"/>
                    <a:pt x="93" y="243"/>
                  </a:cubicBezTo>
                  <a:cubicBezTo>
                    <a:pt x="105" y="242"/>
                    <a:pt x="175" y="73"/>
                    <a:pt x="170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48" name="Freeform 317">
              <a:extLst>
                <a:ext uri="{FF2B5EF4-FFF2-40B4-BE49-F238E27FC236}">
                  <a16:creationId xmlns:a16="http://schemas.microsoft.com/office/drawing/2014/main" id="{A3436A64-97BA-4A7F-BDC8-634C940C9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7825" y="1885473"/>
              <a:ext cx="194779" cy="246873"/>
            </a:xfrm>
            <a:custGeom>
              <a:avLst/>
              <a:gdLst>
                <a:gd name="T0" fmla="*/ 11 w 238"/>
                <a:gd name="T1" fmla="*/ 52 h 303"/>
                <a:gd name="T2" fmla="*/ 75 w 238"/>
                <a:gd name="T3" fmla="*/ 295 h 303"/>
                <a:gd name="T4" fmla="*/ 211 w 238"/>
                <a:gd name="T5" fmla="*/ 201 h 303"/>
                <a:gd name="T6" fmla="*/ 185 w 238"/>
                <a:gd name="T7" fmla="*/ 12 h 303"/>
                <a:gd name="T8" fmla="*/ 11 w 238"/>
                <a:gd name="T9" fmla="*/ 5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303">
                  <a:moveTo>
                    <a:pt x="11" y="52"/>
                  </a:moveTo>
                  <a:cubicBezTo>
                    <a:pt x="11" y="52"/>
                    <a:pt x="0" y="283"/>
                    <a:pt x="75" y="295"/>
                  </a:cubicBezTo>
                  <a:cubicBezTo>
                    <a:pt x="132" y="303"/>
                    <a:pt x="208" y="277"/>
                    <a:pt x="211" y="201"/>
                  </a:cubicBezTo>
                  <a:cubicBezTo>
                    <a:pt x="213" y="124"/>
                    <a:pt x="238" y="12"/>
                    <a:pt x="185" y="12"/>
                  </a:cubicBezTo>
                  <a:cubicBezTo>
                    <a:pt x="131" y="12"/>
                    <a:pt x="5" y="0"/>
                    <a:pt x="11" y="52"/>
                  </a:cubicBezTo>
                  <a:close/>
                </a:path>
              </a:pathLst>
            </a:custGeom>
            <a:solidFill>
              <a:srgbClr val="F1A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49" name="Freeform 318">
              <a:extLst>
                <a:ext uri="{FF2B5EF4-FFF2-40B4-BE49-F238E27FC236}">
                  <a16:creationId xmlns:a16="http://schemas.microsoft.com/office/drawing/2014/main" id="{C63819E8-DC9F-41AC-AD99-DE87E27B2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7307" y="1917181"/>
              <a:ext cx="56623" cy="149483"/>
            </a:xfrm>
            <a:custGeom>
              <a:avLst/>
              <a:gdLst>
                <a:gd name="T0" fmla="*/ 65 w 69"/>
                <a:gd name="T1" fmla="*/ 0 h 184"/>
                <a:gd name="T2" fmla="*/ 68 w 69"/>
                <a:gd name="T3" fmla="*/ 112 h 184"/>
                <a:gd name="T4" fmla="*/ 13 w 69"/>
                <a:gd name="T5" fmla="*/ 170 h 184"/>
                <a:gd name="T6" fmla="*/ 6 w 69"/>
                <a:gd name="T7" fmla="*/ 30 h 184"/>
                <a:gd name="T8" fmla="*/ 65 w 69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84">
                  <a:moveTo>
                    <a:pt x="65" y="0"/>
                  </a:moveTo>
                  <a:cubicBezTo>
                    <a:pt x="65" y="0"/>
                    <a:pt x="69" y="78"/>
                    <a:pt x="68" y="112"/>
                  </a:cubicBezTo>
                  <a:cubicBezTo>
                    <a:pt x="67" y="147"/>
                    <a:pt x="27" y="184"/>
                    <a:pt x="13" y="170"/>
                  </a:cubicBezTo>
                  <a:cubicBezTo>
                    <a:pt x="0" y="156"/>
                    <a:pt x="6" y="30"/>
                    <a:pt x="6" y="30"/>
                  </a:cubicBezTo>
                  <a:lnTo>
                    <a:pt x="65" y="0"/>
                  </a:lnTo>
                </a:path>
              </a:pathLst>
            </a:custGeom>
            <a:solidFill>
              <a:srgbClr val="CB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50" name="Freeform 319">
              <a:extLst>
                <a:ext uri="{FF2B5EF4-FFF2-40B4-BE49-F238E27FC236}">
                  <a16:creationId xmlns:a16="http://schemas.microsoft.com/office/drawing/2014/main" id="{238CB6F0-F693-4442-BF03-6D508430D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706" y="1835646"/>
              <a:ext cx="237813" cy="199309"/>
            </a:xfrm>
            <a:custGeom>
              <a:avLst/>
              <a:gdLst>
                <a:gd name="T0" fmla="*/ 132 w 293"/>
                <a:gd name="T1" fmla="*/ 31 h 245"/>
                <a:gd name="T2" fmla="*/ 26 w 293"/>
                <a:gd name="T3" fmla="*/ 79 h 245"/>
                <a:gd name="T4" fmla="*/ 32 w 293"/>
                <a:gd name="T5" fmla="*/ 171 h 245"/>
                <a:gd name="T6" fmla="*/ 65 w 293"/>
                <a:gd name="T7" fmla="*/ 159 h 245"/>
                <a:gd name="T8" fmla="*/ 107 w 293"/>
                <a:gd name="T9" fmla="*/ 133 h 245"/>
                <a:gd name="T10" fmla="*/ 98 w 293"/>
                <a:gd name="T11" fmla="*/ 168 h 245"/>
                <a:gd name="T12" fmla="*/ 165 w 293"/>
                <a:gd name="T13" fmla="*/ 120 h 245"/>
                <a:gd name="T14" fmla="*/ 214 w 293"/>
                <a:gd name="T15" fmla="*/ 217 h 245"/>
                <a:gd name="T16" fmla="*/ 260 w 293"/>
                <a:gd name="T17" fmla="*/ 71 h 245"/>
                <a:gd name="T18" fmla="*/ 132 w 293"/>
                <a:gd name="T19" fmla="*/ 3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3" h="245">
                  <a:moveTo>
                    <a:pt x="132" y="31"/>
                  </a:moveTo>
                  <a:cubicBezTo>
                    <a:pt x="132" y="31"/>
                    <a:pt x="54" y="31"/>
                    <a:pt x="26" y="79"/>
                  </a:cubicBezTo>
                  <a:cubicBezTo>
                    <a:pt x="0" y="124"/>
                    <a:pt x="13" y="174"/>
                    <a:pt x="32" y="171"/>
                  </a:cubicBezTo>
                  <a:cubicBezTo>
                    <a:pt x="40" y="170"/>
                    <a:pt x="51" y="166"/>
                    <a:pt x="65" y="159"/>
                  </a:cubicBezTo>
                  <a:cubicBezTo>
                    <a:pt x="80" y="152"/>
                    <a:pt x="107" y="133"/>
                    <a:pt x="107" y="133"/>
                  </a:cubicBezTo>
                  <a:cubicBezTo>
                    <a:pt x="107" y="133"/>
                    <a:pt x="103" y="147"/>
                    <a:pt x="98" y="168"/>
                  </a:cubicBezTo>
                  <a:cubicBezTo>
                    <a:pt x="124" y="162"/>
                    <a:pt x="158" y="135"/>
                    <a:pt x="165" y="120"/>
                  </a:cubicBezTo>
                  <a:cubicBezTo>
                    <a:pt x="168" y="115"/>
                    <a:pt x="184" y="245"/>
                    <a:pt x="214" y="217"/>
                  </a:cubicBezTo>
                  <a:cubicBezTo>
                    <a:pt x="244" y="189"/>
                    <a:pt x="293" y="141"/>
                    <a:pt x="260" y="71"/>
                  </a:cubicBezTo>
                  <a:cubicBezTo>
                    <a:pt x="227" y="0"/>
                    <a:pt x="132" y="31"/>
                    <a:pt x="132" y="31"/>
                  </a:cubicBezTo>
                </a:path>
              </a:pathLst>
            </a:custGeom>
            <a:solidFill>
              <a:srgbClr val="E3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51" name="Freeform 320">
              <a:extLst>
                <a:ext uri="{FF2B5EF4-FFF2-40B4-BE49-F238E27FC236}">
                  <a16:creationId xmlns:a16="http://schemas.microsoft.com/office/drawing/2014/main" id="{682714DF-A370-4538-B9E9-41610F2C5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8248" y="1985128"/>
              <a:ext cx="63417" cy="83801"/>
            </a:xfrm>
            <a:custGeom>
              <a:avLst/>
              <a:gdLst>
                <a:gd name="T0" fmla="*/ 15 w 79"/>
                <a:gd name="T1" fmla="*/ 41 h 102"/>
                <a:gd name="T2" fmla="*/ 55 w 79"/>
                <a:gd name="T3" fmla="*/ 18 h 102"/>
                <a:gd name="T4" fmla="*/ 30 w 79"/>
                <a:gd name="T5" fmla="*/ 90 h 102"/>
                <a:gd name="T6" fmla="*/ 15 w 79"/>
                <a:gd name="T7" fmla="*/ 4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102">
                  <a:moveTo>
                    <a:pt x="15" y="41"/>
                  </a:moveTo>
                  <a:cubicBezTo>
                    <a:pt x="15" y="41"/>
                    <a:pt x="30" y="0"/>
                    <a:pt x="55" y="18"/>
                  </a:cubicBezTo>
                  <a:cubicBezTo>
                    <a:pt x="79" y="35"/>
                    <a:pt x="59" y="102"/>
                    <a:pt x="30" y="90"/>
                  </a:cubicBezTo>
                  <a:cubicBezTo>
                    <a:pt x="0" y="79"/>
                    <a:pt x="15" y="41"/>
                    <a:pt x="15" y="41"/>
                  </a:cubicBezTo>
                </a:path>
              </a:pathLst>
            </a:custGeom>
            <a:solidFill>
              <a:srgbClr val="F1A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52" name="Freeform 321">
              <a:extLst>
                <a:ext uri="{FF2B5EF4-FFF2-40B4-BE49-F238E27FC236}">
                  <a16:creationId xmlns:a16="http://schemas.microsoft.com/office/drawing/2014/main" id="{8FF88DB0-01D2-4FA8-9C1E-D148591FE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0339" y="2281828"/>
              <a:ext cx="97391" cy="489214"/>
            </a:xfrm>
            <a:custGeom>
              <a:avLst/>
              <a:gdLst>
                <a:gd name="T0" fmla="*/ 115 w 120"/>
                <a:gd name="T1" fmla="*/ 0 h 601"/>
                <a:gd name="T2" fmla="*/ 116 w 120"/>
                <a:gd name="T3" fmla="*/ 199 h 601"/>
                <a:gd name="T4" fmla="*/ 106 w 120"/>
                <a:gd name="T5" fmla="*/ 325 h 601"/>
                <a:gd name="T6" fmla="*/ 93 w 120"/>
                <a:gd name="T7" fmla="*/ 427 h 601"/>
                <a:gd name="T8" fmla="*/ 97 w 120"/>
                <a:gd name="T9" fmla="*/ 474 h 601"/>
                <a:gd name="T10" fmla="*/ 52 w 120"/>
                <a:gd name="T11" fmla="*/ 591 h 601"/>
                <a:gd name="T12" fmla="*/ 33 w 120"/>
                <a:gd name="T13" fmla="*/ 455 h 601"/>
                <a:gd name="T14" fmla="*/ 28 w 120"/>
                <a:gd name="T15" fmla="*/ 331 h 601"/>
                <a:gd name="T16" fmla="*/ 30 w 120"/>
                <a:gd name="T17" fmla="*/ 193 h 601"/>
                <a:gd name="T18" fmla="*/ 7 w 120"/>
                <a:gd name="T19" fmla="*/ 10 h 601"/>
                <a:gd name="T20" fmla="*/ 115 w 120"/>
                <a:gd name="T21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601">
                  <a:moveTo>
                    <a:pt x="115" y="0"/>
                  </a:moveTo>
                  <a:cubicBezTo>
                    <a:pt x="115" y="0"/>
                    <a:pt x="120" y="108"/>
                    <a:pt x="116" y="199"/>
                  </a:cubicBezTo>
                  <a:cubicBezTo>
                    <a:pt x="113" y="251"/>
                    <a:pt x="108" y="312"/>
                    <a:pt x="106" y="325"/>
                  </a:cubicBezTo>
                  <a:cubicBezTo>
                    <a:pt x="102" y="358"/>
                    <a:pt x="93" y="427"/>
                    <a:pt x="93" y="427"/>
                  </a:cubicBezTo>
                  <a:cubicBezTo>
                    <a:pt x="93" y="427"/>
                    <a:pt x="94" y="461"/>
                    <a:pt x="97" y="474"/>
                  </a:cubicBezTo>
                  <a:cubicBezTo>
                    <a:pt x="105" y="511"/>
                    <a:pt x="112" y="580"/>
                    <a:pt x="52" y="591"/>
                  </a:cubicBezTo>
                  <a:cubicBezTo>
                    <a:pt x="0" y="601"/>
                    <a:pt x="15" y="518"/>
                    <a:pt x="33" y="455"/>
                  </a:cubicBezTo>
                  <a:cubicBezTo>
                    <a:pt x="37" y="444"/>
                    <a:pt x="29" y="382"/>
                    <a:pt x="28" y="331"/>
                  </a:cubicBezTo>
                  <a:cubicBezTo>
                    <a:pt x="27" y="272"/>
                    <a:pt x="32" y="258"/>
                    <a:pt x="30" y="193"/>
                  </a:cubicBezTo>
                  <a:cubicBezTo>
                    <a:pt x="28" y="110"/>
                    <a:pt x="7" y="10"/>
                    <a:pt x="7" y="10"/>
                  </a:cubicBezTo>
                  <a:lnTo>
                    <a:pt x="115" y="0"/>
                  </a:lnTo>
                </a:path>
              </a:pathLst>
            </a:custGeom>
            <a:solidFill>
              <a:srgbClr val="F0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53" name="Freeform 322">
              <a:extLst>
                <a:ext uri="{FF2B5EF4-FFF2-40B4-BE49-F238E27FC236}">
                  <a16:creationId xmlns:a16="http://schemas.microsoft.com/office/drawing/2014/main" id="{3FACA41F-BB89-46BB-BAB7-F1874518B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6367" y="2136875"/>
              <a:ext cx="142688" cy="237813"/>
            </a:xfrm>
            <a:custGeom>
              <a:avLst/>
              <a:gdLst>
                <a:gd name="T0" fmla="*/ 132 w 175"/>
                <a:gd name="T1" fmla="*/ 40 h 290"/>
                <a:gd name="T2" fmla="*/ 21 w 175"/>
                <a:gd name="T3" fmla="*/ 51 h 290"/>
                <a:gd name="T4" fmla="*/ 42 w 175"/>
                <a:gd name="T5" fmla="*/ 280 h 290"/>
                <a:gd name="T6" fmla="*/ 115 w 175"/>
                <a:gd name="T7" fmla="*/ 286 h 290"/>
                <a:gd name="T8" fmla="*/ 164 w 175"/>
                <a:gd name="T9" fmla="*/ 252 h 290"/>
                <a:gd name="T10" fmla="*/ 132 w 175"/>
                <a:gd name="T11" fmla="*/ 4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90">
                  <a:moveTo>
                    <a:pt x="132" y="40"/>
                  </a:moveTo>
                  <a:cubicBezTo>
                    <a:pt x="111" y="13"/>
                    <a:pt x="41" y="0"/>
                    <a:pt x="21" y="51"/>
                  </a:cubicBezTo>
                  <a:cubicBezTo>
                    <a:pt x="0" y="102"/>
                    <a:pt x="20" y="271"/>
                    <a:pt x="42" y="280"/>
                  </a:cubicBezTo>
                  <a:cubicBezTo>
                    <a:pt x="56" y="285"/>
                    <a:pt x="90" y="290"/>
                    <a:pt x="115" y="286"/>
                  </a:cubicBezTo>
                  <a:cubicBezTo>
                    <a:pt x="146" y="282"/>
                    <a:pt x="157" y="263"/>
                    <a:pt x="164" y="252"/>
                  </a:cubicBezTo>
                  <a:cubicBezTo>
                    <a:pt x="175" y="235"/>
                    <a:pt x="167" y="84"/>
                    <a:pt x="132" y="4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629" name="Group 1628">
            <a:extLst>
              <a:ext uri="{FF2B5EF4-FFF2-40B4-BE49-F238E27FC236}">
                <a16:creationId xmlns:a16="http://schemas.microsoft.com/office/drawing/2014/main" id="{79C3CEE2-54D6-469E-AF99-635D8E2AE391}"/>
              </a:ext>
            </a:extLst>
          </p:cNvPr>
          <p:cNvGrpSpPr/>
          <p:nvPr/>
        </p:nvGrpSpPr>
        <p:grpSpPr>
          <a:xfrm>
            <a:off x="8875333" y="2243666"/>
            <a:ext cx="346527" cy="1370254"/>
            <a:chOff x="9281733" y="2243666"/>
            <a:chExt cx="346527" cy="1370254"/>
          </a:xfrm>
        </p:grpSpPr>
        <p:sp>
          <p:nvSpPr>
            <p:cNvPr id="656" name="Freeform 324">
              <a:extLst>
                <a:ext uri="{FF2B5EF4-FFF2-40B4-BE49-F238E27FC236}">
                  <a16:creationId xmlns:a16="http://schemas.microsoft.com/office/drawing/2014/main" id="{A4D40FCD-8F94-434C-88A8-CA09D6A49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1560" y="3496146"/>
              <a:ext cx="113244" cy="90595"/>
            </a:xfrm>
            <a:custGeom>
              <a:avLst/>
              <a:gdLst>
                <a:gd name="T0" fmla="*/ 78 w 139"/>
                <a:gd name="T1" fmla="*/ 6 h 113"/>
                <a:gd name="T2" fmla="*/ 35 w 139"/>
                <a:gd name="T3" fmla="*/ 46 h 113"/>
                <a:gd name="T4" fmla="*/ 6 w 139"/>
                <a:gd name="T5" fmla="*/ 87 h 113"/>
                <a:gd name="T6" fmla="*/ 77 w 139"/>
                <a:gd name="T7" fmla="*/ 87 h 113"/>
                <a:gd name="T8" fmla="*/ 138 w 139"/>
                <a:gd name="T9" fmla="*/ 30 h 113"/>
                <a:gd name="T10" fmla="*/ 132 w 139"/>
                <a:gd name="T11" fmla="*/ 0 h 113"/>
                <a:gd name="T12" fmla="*/ 78 w 139"/>
                <a:gd name="T13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13">
                  <a:moveTo>
                    <a:pt x="78" y="6"/>
                  </a:moveTo>
                  <a:cubicBezTo>
                    <a:pt x="78" y="6"/>
                    <a:pt x="51" y="34"/>
                    <a:pt x="35" y="46"/>
                  </a:cubicBezTo>
                  <a:cubicBezTo>
                    <a:pt x="19" y="59"/>
                    <a:pt x="0" y="74"/>
                    <a:pt x="6" y="87"/>
                  </a:cubicBezTo>
                  <a:cubicBezTo>
                    <a:pt x="13" y="100"/>
                    <a:pt x="31" y="113"/>
                    <a:pt x="77" y="87"/>
                  </a:cubicBezTo>
                  <a:cubicBezTo>
                    <a:pt x="125" y="60"/>
                    <a:pt x="138" y="45"/>
                    <a:pt x="138" y="30"/>
                  </a:cubicBezTo>
                  <a:cubicBezTo>
                    <a:pt x="139" y="14"/>
                    <a:pt x="132" y="0"/>
                    <a:pt x="132" y="0"/>
                  </a:cubicBezTo>
                  <a:lnTo>
                    <a:pt x="78" y="6"/>
                  </a:lnTo>
                  <a:close/>
                </a:path>
              </a:pathLst>
            </a:custGeom>
            <a:solidFill>
              <a:srgbClr val="332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57" name="Freeform 325">
              <a:extLst>
                <a:ext uri="{FF2B5EF4-FFF2-40B4-BE49-F238E27FC236}">
                  <a16:creationId xmlns:a16="http://schemas.microsoft.com/office/drawing/2014/main" id="{ED3F6577-166F-4254-A98C-2AB7D93D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3269" y="3004666"/>
              <a:ext cx="88331" cy="520923"/>
            </a:xfrm>
            <a:custGeom>
              <a:avLst/>
              <a:gdLst>
                <a:gd name="T0" fmla="*/ 0 w 107"/>
                <a:gd name="T1" fmla="*/ 0 h 640"/>
                <a:gd name="T2" fmla="*/ 11 w 107"/>
                <a:gd name="T3" fmla="*/ 246 h 640"/>
                <a:gd name="T4" fmla="*/ 38 w 107"/>
                <a:gd name="T5" fmla="*/ 623 h 640"/>
                <a:gd name="T6" fmla="*/ 70 w 107"/>
                <a:gd name="T7" fmla="*/ 632 h 640"/>
                <a:gd name="T8" fmla="*/ 95 w 107"/>
                <a:gd name="T9" fmla="*/ 583 h 640"/>
                <a:gd name="T10" fmla="*/ 102 w 107"/>
                <a:gd name="T11" fmla="*/ 368 h 640"/>
                <a:gd name="T12" fmla="*/ 92 w 107"/>
                <a:gd name="T13" fmla="*/ 281 h 640"/>
                <a:gd name="T14" fmla="*/ 107 w 107"/>
                <a:gd name="T15" fmla="*/ 13 h 640"/>
                <a:gd name="T16" fmla="*/ 0 w 107"/>
                <a:gd name="T17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640">
                  <a:moveTo>
                    <a:pt x="0" y="0"/>
                  </a:moveTo>
                  <a:cubicBezTo>
                    <a:pt x="0" y="0"/>
                    <a:pt x="0" y="125"/>
                    <a:pt x="11" y="246"/>
                  </a:cubicBezTo>
                  <a:cubicBezTo>
                    <a:pt x="21" y="367"/>
                    <a:pt x="38" y="623"/>
                    <a:pt x="38" y="623"/>
                  </a:cubicBezTo>
                  <a:cubicBezTo>
                    <a:pt x="38" y="623"/>
                    <a:pt x="41" y="640"/>
                    <a:pt x="70" y="632"/>
                  </a:cubicBezTo>
                  <a:cubicBezTo>
                    <a:pt x="99" y="624"/>
                    <a:pt x="95" y="596"/>
                    <a:pt x="95" y="583"/>
                  </a:cubicBezTo>
                  <a:cubicBezTo>
                    <a:pt x="95" y="571"/>
                    <a:pt x="107" y="395"/>
                    <a:pt x="102" y="368"/>
                  </a:cubicBezTo>
                  <a:cubicBezTo>
                    <a:pt x="95" y="332"/>
                    <a:pt x="85" y="303"/>
                    <a:pt x="92" y="281"/>
                  </a:cubicBezTo>
                  <a:cubicBezTo>
                    <a:pt x="99" y="258"/>
                    <a:pt x="107" y="13"/>
                    <a:pt x="107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58" name="Freeform 326">
              <a:extLst>
                <a:ext uri="{FF2B5EF4-FFF2-40B4-BE49-F238E27FC236}">
                  <a16:creationId xmlns:a16="http://schemas.microsoft.com/office/drawing/2014/main" id="{9E6633B8-E05B-417F-B44E-C561A878C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5745" y="3521059"/>
              <a:ext cx="113244" cy="92861"/>
            </a:xfrm>
            <a:custGeom>
              <a:avLst/>
              <a:gdLst>
                <a:gd name="T0" fmla="*/ 78 w 138"/>
                <a:gd name="T1" fmla="*/ 6 h 113"/>
                <a:gd name="T2" fmla="*/ 34 w 138"/>
                <a:gd name="T3" fmla="*/ 46 h 113"/>
                <a:gd name="T4" fmla="*/ 6 w 138"/>
                <a:gd name="T5" fmla="*/ 87 h 113"/>
                <a:gd name="T6" fmla="*/ 77 w 138"/>
                <a:gd name="T7" fmla="*/ 87 h 113"/>
                <a:gd name="T8" fmla="*/ 138 w 138"/>
                <a:gd name="T9" fmla="*/ 30 h 113"/>
                <a:gd name="T10" fmla="*/ 131 w 138"/>
                <a:gd name="T11" fmla="*/ 0 h 113"/>
                <a:gd name="T12" fmla="*/ 78 w 138"/>
                <a:gd name="T13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113">
                  <a:moveTo>
                    <a:pt x="78" y="6"/>
                  </a:moveTo>
                  <a:cubicBezTo>
                    <a:pt x="78" y="6"/>
                    <a:pt x="50" y="33"/>
                    <a:pt x="34" y="46"/>
                  </a:cubicBezTo>
                  <a:cubicBezTo>
                    <a:pt x="18" y="58"/>
                    <a:pt x="0" y="74"/>
                    <a:pt x="6" y="87"/>
                  </a:cubicBezTo>
                  <a:cubicBezTo>
                    <a:pt x="12" y="100"/>
                    <a:pt x="30" y="113"/>
                    <a:pt x="77" y="87"/>
                  </a:cubicBezTo>
                  <a:cubicBezTo>
                    <a:pt x="125" y="60"/>
                    <a:pt x="137" y="45"/>
                    <a:pt x="138" y="30"/>
                  </a:cubicBezTo>
                  <a:cubicBezTo>
                    <a:pt x="138" y="14"/>
                    <a:pt x="131" y="0"/>
                    <a:pt x="131" y="0"/>
                  </a:cubicBezTo>
                  <a:lnTo>
                    <a:pt x="78" y="6"/>
                  </a:lnTo>
                  <a:close/>
                </a:path>
              </a:pathLst>
            </a:custGeom>
            <a:solidFill>
              <a:srgbClr val="332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59" name="Freeform 327">
              <a:extLst>
                <a:ext uri="{FF2B5EF4-FFF2-40B4-BE49-F238E27FC236}">
                  <a16:creationId xmlns:a16="http://schemas.microsoft.com/office/drawing/2014/main" id="{8DA325CC-6C92-4C4A-8DA5-16A0BE209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7453" y="3029580"/>
              <a:ext cx="86065" cy="520923"/>
            </a:xfrm>
            <a:custGeom>
              <a:avLst/>
              <a:gdLst>
                <a:gd name="T0" fmla="*/ 0 w 107"/>
                <a:gd name="T1" fmla="*/ 0 h 640"/>
                <a:gd name="T2" fmla="*/ 10 w 107"/>
                <a:gd name="T3" fmla="*/ 246 h 640"/>
                <a:gd name="T4" fmla="*/ 37 w 107"/>
                <a:gd name="T5" fmla="*/ 623 h 640"/>
                <a:gd name="T6" fmla="*/ 69 w 107"/>
                <a:gd name="T7" fmla="*/ 632 h 640"/>
                <a:gd name="T8" fmla="*/ 94 w 107"/>
                <a:gd name="T9" fmla="*/ 583 h 640"/>
                <a:gd name="T10" fmla="*/ 101 w 107"/>
                <a:gd name="T11" fmla="*/ 368 h 640"/>
                <a:gd name="T12" fmla="*/ 91 w 107"/>
                <a:gd name="T13" fmla="*/ 281 h 640"/>
                <a:gd name="T14" fmla="*/ 107 w 107"/>
                <a:gd name="T15" fmla="*/ 12 h 640"/>
                <a:gd name="T16" fmla="*/ 0 w 107"/>
                <a:gd name="T17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640">
                  <a:moveTo>
                    <a:pt x="0" y="0"/>
                  </a:moveTo>
                  <a:cubicBezTo>
                    <a:pt x="0" y="0"/>
                    <a:pt x="0" y="125"/>
                    <a:pt x="10" y="246"/>
                  </a:cubicBezTo>
                  <a:cubicBezTo>
                    <a:pt x="20" y="367"/>
                    <a:pt x="37" y="623"/>
                    <a:pt x="37" y="623"/>
                  </a:cubicBezTo>
                  <a:cubicBezTo>
                    <a:pt x="37" y="623"/>
                    <a:pt x="40" y="640"/>
                    <a:pt x="69" y="632"/>
                  </a:cubicBezTo>
                  <a:cubicBezTo>
                    <a:pt x="98" y="624"/>
                    <a:pt x="94" y="596"/>
                    <a:pt x="94" y="583"/>
                  </a:cubicBezTo>
                  <a:cubicBezTo>
                    <a:pt x="94" y="571"/>
                    <a:pt x="106" y="395"/>
                    <a:pt x="101" y="368"/>
                  </a:cubicBezTo>
                  <a:cubicBezTo>
                    <a:pt x="94" y="332"/>
                    <a:pt x="84" y="303"/>
                    <a:pt x="91" y="281"/>
                  </a:cubicBezTo>
                  <a:cubicBezTo>
                    <a:pt x="98" y="258"/>
                    <a:pt x="107" y="12"/>
                    <a:pt x="107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60" name="Freeform 328">
              <a:extLst>
                <a:ext uri="{FF2B5EF4-FFF2-40B4-BE49-F238E27FC236}">
                  <a16:creationId xmlns:a16="http://schemas.microsoft.com/office/drawing/2014/main" id="{16418905-2F2D-4CFA-B876-C7BBAC70D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1733" y="2678523"/>
              <a:ext cx="81535" cy="405415"/>
            </a:xfrm>
            <a:custGeom>
              <a:avLst/>
              <a:gdLst>
                <a:gd name="T0" fmla="*/ 34 w 101"/>
                <a:gd name="T1" fmla="*/ 6 h 500"/>
                <a:gd name="T2" fmla="*/ 41 w 101"/>
                <a:gd name="T3" fmla="*/ 81 h 500"/>
                <a:gd name="T4" fmla="*/ 30 w 101"/>
                <a:gd name="T5" fmla="*/ 232 h 500"/>
                <a:gd name="T6" fmla="*/ 30 w 101"/>
                <a:gd name="T7" fmla="*/ 357 h 500"/>
                <a:gd name="T8" fmla="*/ 28 w 101"/>
                <a:gd name="T9" fmla="*/ 460 h 500"/>
                <a:gd name="T10" fmla="*/ 90 w 101"/>
                <a:gd name="T11" fmla="*/ 417 h 500"/>
                <a:gd name="T12" fmla="*/ 99 w 101"/>
                <a:gd name="T13" fmla="*/ 301 h 500"/>
                <a:gd name="T14" fmla="*/ 97 w 101"/>
                <a:gd name="T15" fmla="*/ 0 h 500"/>
                <a:gd name="T16" fmla="*/ 34 w 101"/>
                <a:gd name="T17" fmla="*/ 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500">
                  <a:moveTo>
                    <a:pt x="34" y="6"/>
                  </a:moveTo>
                  <a:cubicBezTo>
                    <a:pt x="34" y="6"/>
                    <a:pt x="38" y="54"/>
                    <a:pt x="41" y="81"/>
                  </a:cubicBezTo>
                  <a:cubicBezTo>
                    <a:pt x="43" y="108"/>
                    <a:pt x="33" y="178"/>
                    <a:pt x="30" y="232"/>
                  </a:cubicBezTo>
                  <a:cubicBezTo>
                    <a:pt x="28" y="286"/>
                    <a:pt x="29" y="335"/>
                    <a:pt x="30" y="357"/>
                  </a:cubicBezTo>
                  <a:cubicBezTo>
                    <a:pt x="32" y="379"/>
                    <a:pt x="0" y="430"/>
                    <a:pt x="28" y="460"/>
                  </a:cubicBezTo>
                  <a:cubicBezTo>
                    <a:pt x="64" y="500"/>
                    <a:pt x="97" y="469"/>
                    <a:pt x="90" y="417"/>
                  </a:cubicBezTo>
                  <a:cubicBezTo>
                    <a:pt x="82" y="364"/>
                    <a:pt x="96" y="331"/>
                    <a:pt x="99" y="301"/>
                  </a:cubicBezTo>
                  <a:cubicBezTo>
                    <a:pt x="101" y="270"/>
                    <a:pt x="97" y="0"/>
                    <a:pt x="97" y="0"/>
                  </a:cubicBezTo>
                  <a:lnTo>
                    <a:pt x="34" y="6"/>
                  </a:ln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61" name="Freeform 329">
              <a:extLst>
                <a:ext uri="{FF2B5EF4-FFF2-40B4-BE49-F238E27FC236}">
                  <a16:creationId xmlns:a16="http://schemas.microsoft.com/office/drawing/2014/main" id="{A669515D-D5D5-43A0-A665-0C492151A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5322" y="2540367"/>
              <a:ext cx="108714" cy="190250"/>
            </a:xfrm>
            <a:custGeom>
              <a:avLst/>
              <a:gdLst>
                <a:gd name="T0" fmla="*/ 127 w 132"/>
                <a:gd name="T1" fmla="*/ 1 h 235"/>
                <a:gd name="T2" fmla="*/ 38 w 132"/>
                <a:gd name="T3" fmla="*/ 52 h 235"/>
                <a:gd name="T4" fmla="*/ 10 w 132"/>
                <a:gd name="T5" fmla="*/ 216 h 235"/>
                <a:gd name="T6" fmla="*/ 76 w 132"/>
                <a:gd name="T7" fmla="*/ 234 h 235"/>
                <a:gd name="T8" fmla="*/ 127 w 132"/>
                <a:gd name="T9" fmla="*/ 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35">
                  <a:moveTo>
                    <a:pt x="127" y="1"/>
                  </a:moveTo>
                  <a:cubicBezTo>
                    <a:pt x="127" y="1"/>
                    <a:pt x="75" y="0"/>
                    <a:pt x="38" y="52"/>
                  </a:cubicBezTo>
                  <a:cubicBezTo>
                    <a:pt x="4" y="101"/>
                    <a:pt x="0" y="202"/>
                    <a:pt x="10" y="216"/>
                  </a:cubicBezTo>
                  <a:cubicBezTo>
                    <a:pt x="21" y="231"/>
                    <a:pt x="64" y="235"/>
                    <a:pt x="76" y="234"/>
                  </a:cubicBezTo>
                  <a:cubicBezTo>
                    <a:pt x="87" y="232"/>
                    <a:pt x="132" y="66"/>
                    <a:pt x="127" y="1"/>
                  </a:cubicBezTo>
                  <a:close/>
                </a:path>
              </a:pathLst>
            </a:custGeom>
            <a:solidFill>
              <a:srgbClr val="F1E3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62" name="Freeform 330">
              <a:extLst>
                <a:ext uri="{FF2B5EF4-FFF2-40B4-BE49-F238E27FC236}">
                  <a16:creationId xmlns:a16="http://schemas.microsoft.com/office/drawing/2014/main" id="{27A679FC-36E5-4B2B-A5F0-4CFB13F88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3441" y="2529042"/>
              <a:ext cx="314819" cy="727027"/>
            </a:xfrm>
            <a:custGeom>
              <a:avLst/>
              <a:gdLst>
                <a:gd name="T0" fmla="*/ 154 w 385"/>
                <a:gd name="T1" fmla="*/ 6 h 894"/>
                <a:gd name="T2" fmla="*/ 53 w 385"/>
                <a:gd name="T3" fmla="*/ 50 h 894"/>
                <a:gd name="T4" fmla="*/ 35 w 385"/>
                <a:gd name="T5" fmla="*/ 202 h 894"/>
                <a:gd name="T6" fmla="*/ 57 w 385"/>
                <a:gd name="T7" fmla="*/ 394 h 894"/>
                <a:gd name="T8" fmla="*/ 1 w 385"/>
                <a:gd name="T9" fmla="*/ 746 h 894"/>
                <a:gd name="T10" fmla="*/ 1 w 385"/>
                <a:gd name="T11" fmla="*/ 834 h 894"/>
                <a:gd name="T12" fmla="*/ 144 w 385"/>
                <a:gd name="T13" fmla="*/ 884 h 894"/>
                <a:gd name="T14" fmla="*/ 372 w 385"/>
                <a:gd name="T15" fmla="*/ 800 h 894"/>
                <a:gd name="T16" fmla="*/ 328 w 385"/>
                <a:gd name="T17" fmla="*/ 478 h 894"/>
                <a:gd name="T18" fmla="*/ 310 w 385"/>
                <a:gd name="T19" fmla="*/ 242 h 894"/>
                <a:gd name="T20" fmla="*/ 284 w 385"/>
                <a:gd name="T21" fmla="*/ 52 h 894"/>
                <a:gd name="T22" fmla="*/ 154 w 385"/>
                <a:gd name="T23" fmla="*/ 6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5" h="894">
                  <a:moveTo>
                    <a:pt x="154" y="6"/>
                  </a:moveTo>
                  <a:cubicBezTo>
                    <a:pt x="112" y="6"/>
                    <a:pt x="67" y="11"/>
                    <a:pt x="53" y="50"/>
                  </a:cubicBezTo>
                  <a:cubicBezTo>
                    <a:pt x="40" y="88"/>
                    <a:pt x="19" y="176"/>
                    <a:pt x="35" y="202"/>
                  </a:cubicBezTo>
                  <a:cubicBezTo>
                    <a:pt x="51" y="227"/>
                    <a:pt x="60" y="354"/>
                    <a:pt x="57" y="394"/>
                  </a:cubicBezTo>
                  <a:cubicBezTo>
                    <a:pt x="55" y="434"/>
                    <a:pt x="3" y="672"/>
                    <a:pt x="1" y="746"/>
                  </a:cubicBezTo>
                  <a:cubicBezTo>
                    <a:pt x="0" y="819"/>
                    <a:pt x="1" y="834"/>
                    <a:pt x="1" y="834"/>
                  </a:cubicBezTo>
                  <a:cubicBezTo>
                    <a:pt x="1" y="834"/>
                    <a:pt x="33" y="877"/>
                    <a:pt x="144" y="884"/>
                  </a:cubicBezTo>
                  <a:cubicBezTo>
                    <a:pt x="296" y="894"/>
                    <a:pt x="358" y="830"/>
                    <a:pt x="372" y="800"/>
                  </a:cubicBezTo>
                  <a:cubicBezTo>
                    <a:pt x="385" y="769"/>
                    <a:pt x="344" y="542"/>
                    <a:pt x="328" y="478"/>
                  </a:cubicBezTo>
                  <a:cubicBezTo>
                    <a:pt x="312" y="414"/>
                    <a:pt x="312" y="295"/>
                    <a:pt x="310" y="242"/>
                  </a:cubicBezTo>
                  <a:cubicBezTo>
                    <a:pt x="307" y="188"/>
                    <a:pt x="332" y="94"/>
                    <a:pt x="284" y="52"/>
                  </a:cubicBezTo>
                  <a:cubicBezTo>
                    <a:pt x="225" y="0"/>
                    <a:pt x="196" y="6"/>
                    <a:pt x="154" y="6"/>
                  </a:cubicBezTo>
                </a:path>
              </a:pathLst>
            </a:custGeom>
            <a:solidFill>
              <a:srgbClr val="F1E3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63" name="Freeform 331">
              <a:extLst>
                <a:ext uri="{FF2B5EF4-FFF2-40B4-BE49-F238E27FC236}">
                  <a16:creationId xmlns:a16="http://schemas.microsoft.com/office/drawing/2014/main" id="{E5E44DCC-B861-4247-8C33-222307798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3826" y="2327467"/>
              <a:ext cx="99655" cy="228754"/>
            </a:xfrm>
            <a:custGeom>
              <a:avLst/>
              <a:gdLst>
                <a:gd name="T0" fmla="*/ 14 w 122"/>
                <a:gd name="T1" fmla="*/ 12 h 279"/>
                <a:gd name="T2" fmla="*/ 13 w 122"/>
                <a:gd name="T3" fmla="*/ 177 h 279"/>
                <a:gd name="T4" fmla="*/ 24 w 122"/>
                <a:gd name="T5" fmla="*/ 278 h 279"/>
                <a:gd name="T6" fmla="*/ 110 w 122"/>
                <a:gd name="T7" fmla="*/ 200 h 279"/>
                <a:gd name="T8" fmla="*/ 87 w 122"/>
                <a:gd name="T9" fmla="*/ 0 h 279"/>
                <a:gd name="T10" fmla="*/ 14 w 122"/>
                <a:gd name="T11" fmla="*/ 1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279">
                  <a:moveTo>
                    <a:pt x="14" y="12"/>
                  </a:moveTo>
                  <a:cubicBezTo>
                    <a:pt x="14" y="12"/>
                    <a:pt x="15" y="104"/>
                    <a:pt x="13" y="177"/>
                  </a:cubicBezTo>
                  <a:cubicBezTo>
                    <a:pt x="11" y="245"/>
                    <a:pt x="0" y="277"/>
                    <a:pt x="24" y="278"/>
                  </a:cubicBezTo>
                  <a:cubicBezTo>
                    <a:pt x="48" y="279"/>
                    <a:pt x="98" y="256"/>
                    <a:pt x="110" y="200"/>
                  </a:cubicBezTo>
                  <a:cubicBezTo>
                    <a:pt x="122" y="145"/>
                    <a:pt x="87" y="0"/>
                    <a:pt x="87" y="0"/>
                  </a:cubicBezTo>
                  <a:lnTo>
                    <a:pt x="14" y="12"/>
                  </a:lnTo>
                </a:path>
              </a:pathLst>
            </a:custGeom>
            <a:solidFill>
              <a:srgbClr val="705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64" name="Freeform 332">
              <a:extLst>
                <a:ext uri="{FF2B5EF4-FFF2-40B4-BE49-F238E27FC236}">
                  <a16:creationId xmlns:a16="http://schemas.microsoft.com/office/drawing/2014/main" id="{E0C4A705-6151-484E-8A89-8E195654D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8567" y="2456565"/>
              <a:ext cx="77006" cy="110980"/>
            </a:xfrm>
            <a:custGeom>
              <a:avLst/>
              <a:gdLst>
                <a:gd name="T0" fmla="*/ 0 w 93"/>
                <a:gd name="T1" fmla="*/ 9 h 137"/>
                <a:gd name="T2" fmla="*/ 21 w 93"/>
                <a:gd name="T3" fmla="*/ 128 h 137"/>
                <a:gd name="T4" fmla="*/ 93 w 93"/>
                <a:gd name="T5" fmla="*/ 88 h 137"/>
                <a:gd name="T6" fmla="*/ 88 w 93"/>
                <a:gd name="T7" fmla="*/ 0 h 137"/>
                <a:gd name="T8" fmla="*/ 0 w 93"/>
                <a:gd name="T9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37">
                  <a:moveTo>
                    <a:pt x="0" y="9"/>
                  </a:moveTo>
                  <a:cubicBezTo>
                    <a:pt x="0" y="9"/>
                    <a:pt x="8" y="120"/>
                    <a:pt x="21" y="128"/>
                  </a:cubicBezTo>
                  <a:cubicBezTo>
                    <a:pt x="33" y="137"/>
                    <a:pt x="93" y="126"/>
                    <a:pt x="93" y="88"/>
                  </a:cubicBezTo>
                  <a:cubicBezTo>
                    <a:pt x="93" y="50"/>
                    <a:pt x="88" y="0"/>
                    <a:pt x="88" y="0"/>
                  </a:cubicBezTo>
                  <a:lnTo>
                    <a:pt x="0" y="9"/>
                  </a:lnTo>
                </a:path>
              </a:pathLst>
            </a:custGeom>
            <a:solidFill>
              <a:srgbClr val="CD9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65" name="Freeform 333">
              <a:extLst>
                <a:ext uri="{FF2B5EF4-FFF2-40B4-BE49-F238E27FC236}">
                  <a16:creationId xmlns:a16="http://schemas.microsoft.com/office/drawing/2014/main" id="{DB24BD36-0011-420B-86C2-4E9B7F6E0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2886" y="2291230"/>
              <a:ext cx="185720" cy="235548"/>
            </a:xfrm>
            <a:custGeom>
              <a:avLst/>
              <a:gdLst>
                <a:gd name="T0" fmla="*/ 10 w 228"/>
                <a:gd name="T1" fmla="*/ 49 h 290"/>
                <a:gd name="T2" fmla="*/ 72 w 228"/>
                <a:gd name="T3" fmla="*/ 282 h 290"/>
                <a:gd name="T4" fmla="*/ 199 w 228"/>
                <a:gd name="T5" fmla="*/ 173 h 290"/>
                <a:gd name="T6" fmla="*/ 177 w 228"/>
                <a:gd name="T7" fmla="*/ 11 h 290"/>
                <a:gd name="T8" fmla="*/ 10 w 228"/>
                <a:gd name="T9" fmla="*/ 4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90">
                  <a:moveTo>
                    <a:pt x="10" y="49"/>
                  </a:moveTo>
                  <a:cubicBezTo>
                    <a:pt x="10" y="49"/>
                    <a:pt x="0" y="272"/>
                    <a:pt x="72" y="282"/>
                  </a:cubicBezTo>
                  <a:cubicBezTo>
                    <a:pt x="126" y="290"/>
                    <a:pt x="196" y="246"/>
                    <a:pt x="199" y="173"/>
                  </a:cubicBezTo>
                  <a:cubicBezTo>
                    <a:pt x="201" y="99"/>
                    <a:pt x="228" y="11"/>
                    <a:pt x="177" y="11"/>
                  </a:cubicBezTo>
                  <a:cubicBezTo>
                    <a:pt x="126" y="11"/>
                    <a:pt x="5" y="0"/>
                    <a:pt x="10" y="49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66" name="Freeform 334">
              <a:extLst>
                <a:ext uri="{FF2B5EF4-FFF2-40B4-BE49-F238E27FC236}">
                  <a16:creationId xmlns:a16="http://schemas.microsoft.com/office/drawing/2014/main" id="{167C914A-4358-4BA4-9429-87348175F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1983" y="2277640"/>
              <a:ext cx="90596" cy="308024"/>
            </a:xfrm>
            <a:custGeom>
              <a:avLst/>
              <a:gdLst>
                <a:gd name="T0" fmla="*/ 81 w 113"/>
                <a:gd name="T1" fmla="*/ 54 h 379"/>
                <a:gd name="T2" fmla="*/ 98 w 113"/>
                <a:gd name="T3" fmla="*/ 289 h 379"/>
                <a:gd name="T4" fmla="*/ 13 w 113"/>
                <a:gd name="T5" fmla="*/ 365 h 379"/>
                <a:gd name="T6" fmla="*/ 24 w 113"/>
                <a:gd name="T7" fmla="*/ 82 h 379"/>
                <a:gd name="T8" fmla="*/ 81 w 113"/>
                <a:gd name="T9" fmla="*/ 5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379">
                  <a:moveTo>
                    <a:pt x="81" y="54"/>
                  </a:moveTo>
                  <a:cubicBezTo>
                    <a:pt x="113" y="107"/>
                    <a:pt x="99" y="256"/>
                    <a:pt x="98" y="289"/>
                  </a:cubicBezTo>
                  <a:cubicBezTo>
                    <a:pt x="97" y="323"/>
                    <a:pt x="26" y="379"/>
                    <a:pt x="13" y="365"/>
                  </a:cubicBezTo>
                  <a:cubicBezTo>
                    <a:pt x="0" y="352"/>
                    <a:pt x="24" y="82"/>
                    <a:pt x="24" y="82"/>
                  </a:cubicBezTo>
                  <a:cubicBezTo>
                    <a:pt x="24" y="82"/>
                    <a:pt x="49" y="0"/>
                    <a:pt x="81" y="54"/>
                  </a:cubicBezTo>
                </a:path>
              </a:pathLst>
            </a:custGeom>
            <a:solidFill>
              <a:srgbClr val="705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67" name="Freeform 335">
              <a:extLst>
                <a:ext uri="{FF2B5EF4-FFF2-40B4-BE49-F238E27FC236}">
                  <a16:creationId xmlns:a16="http://schemas.microsoft.com/office/drawing/2014/main" id="{910D0E11-80FC-4D99-B41B-5E154DF29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7030" y="2243666"/>
              <a:ext cx="228754" cy="190250"/>
            </a:xfrm>
            <a:custGeom>
              <a:avLst/>
              <a:gdLst>
                <a:gd name="T0" fmla="*/ 127 w 281"/>
                <a:gd name="T1" fmla="*/ 29 h 234"/>
                <a:gd name="T2" fmla="*/ 25 w 281"/>
                <a:gd name="T3" fmla="*/ 75 h 234"/>
                <a:gd name="T4" fmla="*/ 31 w 281"/>
                <a:gd name="T5" fmla="*/ 163 h 234"/>
                <a:gd name="T6" fmla="*/ 63 w 281"/>
                <a:gd name="T7" fmla="*/ 152 h 234"/>
                <a:gd name="T8" fmla="*/ 103 w 281"/>
                <a:gd name="T9" fmla="*/ 127 h 234"/>
                <a:gd name="T10" fmla="*/ 94 w 281"/>
                <a:gd name="T11" fmla="*/ 160 h 234"/>
                <a:gd name="T12" fmla="*/ 159 w 281"/>
                <a:gd name="T13" fmla="*/ 114 h 234"/>
                <a:gd name="T14" fmla="*/ 205 w 281"/>
                <a:gd name="T15" fmla="*/ 207 h 234"/>
                <a:gd name="T16" fmla="*/ 249 w 281"/>
                <a:gd name="T17" fmla="*/ 67 h 234"/>
                <a:gd name="T18" fmla="*/ 127 w 281"/>
                <a:gd name="T19" fmla="*/ 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34">
                  <a:moveTo>
                    <a:pt x="127" y="29"/>
                  </a:moveTo>
                  <a:cubicBezTo>
                    <a:pt x="127" y="29"/>
                    <a:pt x="51" y="29"/>
                    <a:pt x="25" y="75"/>
                  </a:cubicBezTo>
                  <a:cubicBezTo>
                    <a:pt x="0" y="118"/>
                    <a:pt x="12" y="167"/>
                    <a:pt x="31" y="163"/>
                  </a:cubicBezTo>
                  <a:cubicBezTo>
                    <a:pt x="38" y="162"/>
                    <a:pt x="49" y="159"/>
                    <a:pt x="63" y="152"/>
                  </a:cubicBezTo>
                  <a:cubicBezTo>
                    <a:pt x="76" y="145"/>
                    <a:pt x="103" y="127"/>
                    <a:pt x="103" y="127"/>
                  </a:cubicBezTo>
                  <a:cubicBezTo>
                    <a:pt x="103" y="127"/>
                    <a:pt x="99" y="140"/>
                    <a:pt x="94" y="160"/>
                  </a:cubicBezTo>
                  <a:cubicBezTo>
                    <a:pt x="119" y="155"/>
                    <a:pt x="152" y="129"/>
                    <a:pt x="159" y="114"/>
                  </a:cubicBezTo>
                  <a:cubicBezTo>
                    <a:pt x="161" y="110"/>
                    <a:pt x="177" y="234"/>
                    <a:pt x="205" y="207"/>
                  </a:cubicBezTo>
                  <a:cubicBezTo>
                    <a:pt x="234" y="181"/>
                    <a:pt x="281" y="135"/>
                    <a:pt x="249" y="67"/>
                  </a:cubicBezTo>
                  <a:cubicBezTo>
                    <a:pt x="218" y="0"/>
                    <a:pt x="127" y="29"/>
                    <a:pt x="127" y="29"/>
                  </a:cubicBezTo>
                  <a:close/>
                </a:path>
              </a:pathLst>
            </a:custGeom>
            <a:solidFill>
              <a:srgbClr val="705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68" name="Freeform 336">
              <a:extLst>
                <a:ext uri="{FF2B5EF4-FFF2-40B4-BE49-F238E27FC236}">
                  <a16:creationId xmlns:a16="http://schemas.microsoft.com/office/drawing/2014/main" id="{C313FEBB-4D5A-4F8B-A3D8-C3E40FB9A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6340" y="2696643"/>
              <a:ext cx="81535" cy="409944"/>
            </a:xfrm>
            <a:custGeom>
              <a:avLst/>
              <a:gdLst>
                <a:gd name="T0" fmla="*/ 96 w 101"/>
                <a:gd name="T1" fmla="*/ 0 h 504"/>
                <a:gd name="T2" fmla="*/ 97 w 101"/>
                <a:gd name="T3" fmla="*/ 167 h 504"/>
                <a:gd name="T4" fmla="*/ 89 w 101"/>
                <a:gd name="T5" fmla="*/ 272 h 504"/>
                <a:gd name="T6" fmla="*/ 78 w 101"/>
                <a:gd name="T7" fmla="*/ 358 h 504"/>
                <a:gd name="T8" fmla="*/ 81 w 101"/>
                <a:gd name="T9" fmla="*/ 397 h 504"/>
                <a:gd name="T10" fmla="*/ 43 w 101"/>
                <a:gd name="T11" fmla="*/ 496 h 504"/>
                <a:gd name="T12" fmla="*/ 28 w 101"/>
                <a:gd name="T13" fmla="*/ 381 h 504"/>
                <a:gd name="T14" fmla="*/ 24 w 101"/>
                <a:gd name="T15" fmla="*/ 278 h 504"/>
                <a:gd name="T16" fmla="*/ 25 w 101"/>
                <a:gd name="T17" fmla="*/ 161 h 504"/>
                <a:gd name="T18" fmla="*/ 6 w 101"/>
                <a:gd name="T19" fmla="*/ 9 h 504"/>
                <a:gd name="T20" fmla="*/ 96 w 101"/>
                <a:gd name="T2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504">
                  <a:moveTo>
                    <a:pt x="96" y="0"/>
                  </a:moveTo>
                  <a:cubicBezTo>
                    <a:pt x="96" y="0"/>
                    <a:pt x="101" y="91"/>
                    <a:pt x="97" y="167"/>
                  </a:cubicBezTo>
                  <a:cubicBezTo>
                    <a:pt x="95" y="211"/>
                    <a:pt x="91" y="261"/>
                    <a:pt x="89" y="272"/>
                  </a:cubicBezTo>
                  <a:cubicBezTo>
                    <a:pt x="86" y="300"/>
                    <a:pt x="78" y="358"/>
                    <a:pt x="78" y="358"/>
                  </a:cubicBezTo>
                  <a:cubicBezTo>
                    <a:pt x="78" y="358"/>
                    <a:pt x="79" y="387"/>
                    <a:pt x="81" y="397"/>
                  </a:cubicBezTo>
                  <a:cubicBezTo>
                    <a:pt x="88" y="428"/>
                    <a:pt x="94" y="486"/>
                    <a:pt x="43" y="496"/>
                  </a:cubicBezTo>
                  <a:cubicBezTo>
                    <a:pt x="0" y="504"/>
                    <a:pt x="12" y="435"/>
                    <a:pt x="28" y="381"/>
                  </a:cubicBezTo>
                  <a:cubicBezTo>
                    <a:pt x="31" y="373"/>
                    <a:pt x="25" y="320"/>
                    <a:pt x="24" y="278"/>
                  </a:cubicBezTo>
                  <a:cubicBezTo>
                    <a:pt x="23" y="228"/>
                    <a:pt x="27" y="216"/>
                    <a:pt x="25" y="161"/>
                  </a:cubicBezTo>
                  <a:cubicBezTo>
                    <a:pt x="24" y="92"/>
                    <a:pt x="6" y="9"/>
                    <a:pt x="6" y="9"/>
                  </a:cubicBezTo>
                  <a:lnTo>
                    <a:pt x="96" y="0"/>
                  </a:ln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69" name="Freeform 337">
              <a:extLst>
                <a:ext uri="{FF2B5EF4-FFF2-40B4-BE49-F238E27FC236}">
                  <a16:creationId xmlns:a16="http://schemas.microsoft.com/office/drawing/2014/main" id="{0BAD0C54-B4D0-4284-8B70-7B190C913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838" y="2540367"/>
              <a:ext cx="131363" cy="217429"/>
            </a:xfrm>
            <a:custGeom>
              <a:avLst/>
              <a:gdLst>
                <a:gd name="T0" fmla="*/ 108 w 162"/>
                <a:gd name="T1" fmla="*/ 33 h 266"/>
                <a:gd name="T2" fmla="*/ 20 w 162"/>
                <a:gd name="T3" fmla="*/ 49 h 266"/>
                <a:gd name="T4" fmla="*/ 49 w 162"/>
                <a:gd name="T5" fmla="*/ 260 h 266"/>
                <a:gd name="T6" fmla="*/ 105 w 162"/>
                <a:gd name="T7" fmla="*/ 262 h 266"/>
                <a:gd name="T8" fmla="*/ 152 w 162"/>
                <a:gd name="T9" fmla="*/ 224 h 266"/>
                <a:gd name="T10" fmla="*/ 108 w 162"/>
                <a:gd name="T11" fmla="*/ 3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266">
                  <a:moveTo>
                    <a:pt x="108" y="33"/>
                  </a:moveTo>
                  <a:cubicBezTo>
                    <a:pt x="88" y="8"/>
                    <a:pt x="39" y="0"/>
                    <a:pt x="20" y="49"/>
                  </a:cubicBezTo>
                  <a:cubicBezTo>
                    <a:pt x="0" y="98"/>
                    <a:pt x="29" y="251"/>
                    <a:pt x="49" y="260"/>
                  </a:cubicBezTo>
                  <a:cubicBezTo>
                    <a:pt x="62" y="265"/>
                    <a:pt x="81" y="266"/>
                    <a:pt x="105" y="262"/>
                  </a:cubicBezTo>
                  <a:cubicBezTo>
                    <a:pt x="135" y="258"/>
                    <a:pt x="145" y="234"/>
                    <a:pt x="152" y="224"/>
                  </a:cubicBezTo>
                  <a:cubicBezTo>
                    <a:pt x="162" y="207"/>
                    <a:pt x="142" y="76"/>
                    <a:pt x="108" y="33"/>
                  </a:cubicBezTo>
                </a:path>
              </a:pathLst>
            </a:custGeom>
            <a:solidFill>
              <a:srgbClr val="F1E3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622" name="Group 1621">
            <a:extLst>
              <a:ext uri="{FF2B5EF4-FFF2-40B4-BE49-F238E27FC236}">
                <a16:creationId xmlns:a16="http://schemas.microsoft.com/office/drawing/2014/main" id="{7BF4DB94-E0E6-4720-8497-F79CFFEE2189}"/>
              </a:ext>
            </a:extLst>
          </p:cNvPr>
          <p:cNvGrpSpPr/>
          <p:nvPr/>
        </p:nvGrpSpPr>
        <p:grpSpPr>
          <a:xfrm>
            <a:off x="9665211" y="2632280"/>
            <a:ext cx="348792" cy="1413287"/>
            <a:chOff x="10071611" y="2632280"/>
            <a:chExt cx="348792" cy="1413287"/>
          </a:xfrm>
        </p:grpSpPr>
        <p:sp>
          <p:nvSpPr>
            <p:cNvPr id="675" name="Freeform 442">
              <a:extLst>
                <a:ext uri="{FF2B5EF4-FFF2-40B4-BE49-F238E27FC236}">
                  <a16:creationId xmlns:a16="http://schemas.microsoft.com/office/drawing/2014/main" id="{DE9AD186-FEEE-4AE0-A933-0972048E63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123704" y="3927793"/>
              <a:ext cx="113244" cy="90595"/>
            </a:xfrm>
            <a:custGeom>
              <a:avLst/>
              <a:gdLst>
                <a:gd name="T0" fmla="*/ 60 w 138"/>
                <a:gd name="T1" fmla="*/ 7 h 113"/>
                <a:gd name="T2" fmla="*/ 104 w 138"/>
                <a:gd name="T3" fmla="*/ 46 h 113"/>
                <a:gd name="T4" fmla="*/ 132 w 138"/>
                <a:gd name="T5" fmla="*/ 87 h 113"/>
                <a:gd name="T6" fmla="*/ 61 w 138"/>
                <a:gd name="T7" fmla="*/ 87 h 113"/>
                <a:gd name="T8" fmla="*/ 0 w 138"/>
                <a:gd name="T9" fmla="*/ 30 h 113"/>
                <a:gd name="T10" fmla="*/ 7 w 138"/>
                <a:gd name="T11" fmla="*/ 0 h 113"/>
                <a:gd name="T12" fmla="*/ 60 w 138"/>
                <a:gd name="T13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113">
                  <a:moveTo>
                    <a:pt x="60" y="7"/>
                  </a:moveTo>
                  <a:cubicBezTo>
                    <a:pt x="60" y="7"/>
                    <a:pt x="88" y="34"/>
                    <a:pt x="104" y="46"/>
                  </a:cubicBezTo>
                  <a:cubicBezTo>
                    <a:pt x="120" y="59"/>
                    <a:pt x="138" y="74"/>
                    <a:pt x="132" y="87"/>
                  </a:cubicBezTo>
                  <a:cubicBezTo>
                    <a:pt x="126" y="101"/>
                    <a:pt x="108" y="113"/>
                    <a:pt x="61" y="87"/>
                  </a:cubicBezTo>
                  <a:cubicBezTo>
                    <a:pt x="13" y="61"/>
                    <a:pt x="1" y="45"/>
                    <a:pt x="0" y="30"/>
                  </a:cubicBezTo>
                  <a:cubicBezTo>
                    <a:pt x="0" y="15"/>
                    <a:pt x="7" y="0"/>
                    <a:pt x="7" y="0"/>
                  </a:cubicBezTo>
                  <a:lnTo>
                    <a:pt x="60" y="7"/>
                  </a:lnTo>
                </a:path>
              </a:pathLst>
            </a:custGeom>
            <a:solidFill>
              <a:srgbClr val="EFB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76" name="Freeform 443">
              <a:extLst>
                <a:ext uri="{FF2B5EF4-FFF2-40B4-BE49-F238E27FC236}">
                  <a16:creationId xmlns:a16="http://schemas.microsoft.com/office/drawing/2014/main" id="{5DC84EC9-37D6-4978-AFA9-B2972807DD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155412" y="3436313"/>
              <a:ext cx="86065" cy="520923"/>
            </a:xfrm>
            <a:custGeom>
              <a:avLst/>
              <a:gdLst>
                <a:gd name="T0" fmla="*/ 107 w 107"/>
                <a:gd name="T1" fmla="*/ 0 h 641"/>
                <a:gd name="T2" fmla="*/ 97 w 107"/>
                <a:gd name="T3" fmla="*/ 246 h 641"/>
                <a:gd name="T4" fmla="*/ 70 w 107"/>
                <a:gd name="T5" fmla="*/ 623 h 641"/>
                <a:gd name="T6" fmla="*/ 38 w 107"/>
                <a:gd name="T7" fmla="*/ 632 h 641"/>
                <a:gd name="T8" fmla="*/ 13 w 107"/>
                <a:gd name="T9" fmla="*/ 584 h 641"/>
                <a:gd name="T10" fmla="*/ 6 w 107"/>
                <a:gd name="T11" fmla="*/ 368 h 641"/>
                <a:gd name="T12" fmla="*/ 16 w 107"/>
                <a:gd name="T13" fmla="*/ 281 h 641"/>
                <a:gd name="T14" fmla="*/ 0 w 107"/>
                <a:gd name="T15" fmla="*/ 13 h 641"/>
                <a:gd name="T16" fmla="*/ 107 w 107"/>
                <a:gd name="T17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641">
                  <a:moveTo>
                    <a:pt x="107" y="0"/>
                  </a:moveTo>
                  <a:cubicBezTo>
                    <a:pt x="107" y="0"/>
                    <a:pt x="107" y="125"/>
                    <a:pt x="97" y="246"/>
                  </a:cubicBezTo>
                  <a:cubicBezTo>
                    <a:pt x="86" y="367"/>
                    <a:pt x="70" y="623"/>
                    <a:pt x="70" y="623"/>
                  </a:cubicBezTo>
                  <a:cubicBezTo>
                    <a:pt x="70" y="623"/>
                    <a:pt x="67" y="641"/>
                    <a:pt x="38" y="632"/>
                  </a:cubicBezTo>
                  <a:cubicBezTo>
                    <a:pt x="9" y="624"/>
                    <a:pt x="13" y="596"/>
                    <a:pt x="13" y="584"/>
                  </a:cubicBezTo>
                  <a:cubicBezTo>
                    <a:pt x="13" y="571"/>
                    <a:pt x="1" y="396"/>
                    <a:pt x="6" y="368"/>
                  </a:cubicBezTo>
                  <a:cubicBezTo>
                    <a:pt x="13" y="332"/>
                    <a:pt x="23" y="303"/>
                    <a:pt x="16" y="281"/>
                  </a:cubicBezTo>
                  <a:cubicBezTo>
                    <a:pt x="9" y="259"/>
                    <a:pt x="0" y="13"/>
                    <a:pt x="0" y="13"/>
                  </a:cubicBezTo>
                  <a:lnTo>
                    <a:pt x="107" y="0"/>
                  </a:lnTo>
                </a:path>
              </a:pathLst>
            </a:custGeom>
            <a:solidFill>
              <a:srgbClr val="57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77" name="Freeform 444">
              <a:extLst>
                <a:ext uri="{FF2B5EF4-FFF2-40B4-BE49-F238E27FC236}">
                  <a16:creationId xmlns:a16="http://schemas.microsoft.com/office/drawing/2014/main" id="{9F8CF58B-E141-4692-A7E4-9790D107701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225623" y="3952706"/>
              <a:ext cx="113244" cy="92861"/>
            </a:xfrm>
            <a:custGeom>
              <a:avLst/>
              <a:gdLst>
                <a:gd name="T0" fmla="*/ 61 w 139"/>
                <a:gd name="T1" fmla="*/ 7 h 113"/>
                <a:gd name="T2" fmla="*/ 104 w 139"/>
                <a:gd name="T3" fmla="*/ 46 h 113"/>
                <a:gd name="T4" fmla="*/ 133 w 139"/>
                <a:gd name="T5" fmla="*/ 87 h 113"/>
                <a:gd name="T6" fmla="*/ 62 w 139"/>
                <a:gd name="T7" fmla="*/ 87 h 113"/>
                <a:gd name="T8" fmla="*/ 1 w 139"/>
                <a:gd name="T9" fmla="*/ 30 h 113"/>
                <a:gd name="T10" fmla="*/ 7 w 139"/>
                <a:gd name="T11" fmla="*/ 0 h 113"/>
                <a:gd name="T12" fmla="*/ 61 w 139"/>
                <a:gd name="T13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13">
                  <a:moveTo>
                    <a:pt x="61" y="7"/>
                  </a:moveTo>
                  <a:cubicBezTo>
                    <a:pt x="61" y="7"/>
                    <a:pt x="88" y="34"/>
                    <a:pt x="104" y="46"/>
                  </a:cubicBezTo>
                  <a:cubicBezTo>
                    <a:pt x="120" y="59"/>
                    <a:pt x="139" y="74"/>
                    <a:pt x="133" y="87"/>
                  </a:cubicBezTo>
                  <a:cubicBezTo>
                    <a:pt x="126" y="101"/>
                    <a:pt x="108" y="113"/>
                    <a:pt x="62" y="87"/>
                  </a:cubicBezTo>
                  <a:cubicBezTo>
                    <a:pt x="14" y="61"/>
                    <a:pt x="2" y="45"/>
                    <a:pt x="1" y="30"/>
                  </a:cubicBezTo>
                  <a:cubicBezTo>
                    <a:pt x="0" y="15"/>
                    <a:pt x="7" y="0"/>
                    <a:pt x="7" y="0"/>
                  </a:cubicBezTo>
                  <a:lnTo>
                    <a:pt x="61" y="7"/>
                  </a:lnTo>
                  <a:close/>
                </a:path>
              </a:pathLst>
            </a:custGeom>
            <a:solidFill>
              <a:srgbClr val="EFB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78" name="Freeform 445">
              <a:extLst>
                <a:ext uri="{FF2B5EF4-FFF2-40B4-BE49-F238E27FC236}">
                  <a16:creationId xmlns:a16="http://schemas.microsoft.com/office/drawing/2014/main" id="{F323FA90-B313-49B1-B180-E27A5924A2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257331" y="3461227"/>
              <a:ext cx="88331" cy="523189"/>
            </a:xfrm>
            <a:custGeom>
              <a:avLst/>
              <a:gdLst>
                <a:gd name="T0" fmla="*/ 107 w 107"/>
                <a:gd name="T1" fmla="*/ 0 h 641"/>
                <a:gd name="T2" fmla="*/ 96 w 107"/>
                <a:gd name="T3" fmla="*/ 246 h 641"/>
                <a:gd name="T4" fmla="*/ 69 w 107"/>
                <a:gd name="T5" fmla="*/ 623 h 641"/>
                <a:gd name="T6" fmla="*/ 37 w 107"/>
                <a:gd name="T7" fmla="*/ 632 h 641"/>
                <a:gd name="T8" fmla="*/ 12 w 107"/>
                <a:gd name="T9" fmla="*/ 584 h 641"/>
                <a:gd name="T10" fmla="*/ 6 w 107"/>
                <a:gd name="T11" fmla="*/ 368 h 641"/>
                <a:gd name="T12" fmla="*/ 15 w 107"/>
                <a:gd name="T13" fmla="*/ 281 h 641"/>
                <a:gd name="T14" fmla="*/ 0 w 107"/>
                <a:gd name="T15" fmla="*/ 13 h 641"/>
                <a:gd name="T16" fmla="*/ 107 w 107"/>
                <a:gd name="T17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641">
                  <a:moveTo>
                    <a:pt x="107" y="0"/>
                  </a:moveTo>
                  <a:cubicBezTo>
                    <a:pt x="107" y="0"/>
                    <a:pt x="107" y="125"/>
                    <a:pt x="96" y="246"/>
                  </a:cubicBezTo>
                  <a:cubicBezTo>
                    <a:pt x="86" y="367"/>
                    <a:pt x="69" y="623"/>
                    <a:pt x="69" y="623"/>
                  </a:cubicBezTo>
                  <a:cubicBezTo>
                    <a:pt x="69" y="623"/>
                    <a:pt x="67" y="641"/>
                    <a:pt x="37" y="632"/>
                  </a:cubicBezTo>
                  <a:cubicBezTo>
                    <a:pt x="8" y="624"/>
                    <a:pt x="12" y="596"/>
                    <a:pt x="12" y="584"/>
                  </a:cubicBezTo>
                  <a:cubicBezTo>
                    <a:pt x="12" y="571"/>
                    <a:pt x="0" y="395"/>
                    <a:pt x="6" y="368"/>
                  </a:cubicBezTo>
                  <a:cubicBezTo>
                    <a:pt x="12" y="332"/>
                    <a:pt x="22" y="303"/>
                    <a:pt x="15" y="281"/>
                  </a:cubicBezTo>
                  <a:cubicBezTo>
                    <a:pt x="8" y="259"/>
                    <a:pt x="0" y="13"/>
                    <a:pt x="0" y="13"/>
                  </a:cubicBezTo>
                  <a:lnTo>
                    <a:pt x="107" y="0"/>
                  </a:lnTo>
                </a:path>
              </a:pathLst>
            </a:custGeom>
            <a:solidFill>
              <a:srgbClr val="57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79" name="Freeform 446">
              <a:extLst>
                <a:ext uri="{FF2B5EF4-FFF2-40B4-BE49-F238E27FC236}">
                  <a16:creationId xmlns:a16="http://schemas.microsoft.com/office/drawing/2014/main" id="{B09BEBDA-5E32-443C-A4EC-48F941D00E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087464" y="2972012"/>
              <a:ext cx="106450" cy="192516"/>
            </a:xfrm>
            <a:custGeom>
              <a:avLst/>
              <a:gdLst>
                <a:gd name="T0" fmla="*/ 5 w 132"/>
                <a:gd name="T1" fmla="*/ 2 h 235"/>
                <a:gd name="T2" fmla="*/ 93 w 132"/>
                <a:gd name="T3" fmla="*/ 53 h 235"/>
                <a:gd name="T4" fmla="*/ 121 w 132"/>
                <a:gd name="T5" fmla="*/ 216 h 235"/>
                <a:gd name="T6" fmla="*/ 56 w 132"/>
                <a:gd name="T7" fmla="*/ 234 h 235"/>
                <a:gd name="T8" fmla="*/ 5 w 132"/>
                <a:gd name="T9" fmla="*/ 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35">
                  <a:moveTo>
                    <a:pt x="5" y="2"/>
                  </a:moveTo>
                  <a:cubicBezTo>
                    <a:pt x="5" y="2"/>
                    <a:pt x="56" y="0"/>
                    <a:pt x="93" y="53"/>
                  </a:cubicBezTo>
                  <a:cubicBezTo>
                    <a:pt x="128" y="102"/>
                    <a:pt x="132" y="202"/>
                    <a:pt x="121" y="216"/>
                  </a:cubicBezTo>
                  <a:cubicBezTo>
                    <a:pt x="111" y="231"/>
                    <a:pt x="67" y="235"/>
                    <a:pt x="56" y="234"/>
                  </a:cubicBezTo>
                  <a:cubicBezTo>
                    <a:pt x="45" y="233"/>
                    <a:pt x="0" y="66"/>
                    <a:pt x="5" y="2"/>
                  </a:cubicBezTo>
                  <a:close/>
                </a:path>
              </a:pathLst>
            </a:custGeom>
            <a:solidFill>
              <a:srgbClr val="516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80" name="Freeform 447">
              <a:extLst>
                <a:ext uri="{FF2B5EF4-FFF2-40B4-BE49-F238E27FC236}">
                  <a16:creationId xmlns:a16="http://schemas.microsoft.com/office/drawing/2014/main" id="{AEF747CA-C522-4878-ACE3-BCCF14240EE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119174" y="2960687"/>
              <a:ext cx="271786" cy="647756"/>
            </a:xfrm>
            <a:custGeom>
              <a:avLst/>
              <a:gdLst>
                <a:gd name="T0" fmla="*/ 198 w 333"/>
                <a:gd name="T1" fmla="*/ 6 h 795"/>
                <a:gd name="T2" fmla="*/ 298 w 333"/>
                <a:gd name="T3" fmla="*/ 50 h 795"/>
                <a:gd name="T4" fmla="*/ 317 w 333"/>
                <a:gd name="T5" fmla="*/ 202 h 795"/>
                <a:gd name="T6" fmla="*/ 294 w 333"/>
                <a:gd name="T7" fmla="*/ 394 h 795"/>
                <a:gd name="T8" fmla="*/ 321 w 333"/>
                <a:gd name="T9" fmla="*/ 640 h 795"/>
                <a:gd name="T10" fmla="*/ 309 w 333"/>
                <a:gd name="T11" fmla="*/ 758 h 795"/>
                <a:gd name="T12" fmla="*/ 185 w 333"/>
                <a:gd name="T13" fmla="*/ 795 h 795"/>
                <a:gd name="T14" fmla="*/ 13 w 333"/>
                <a:gd name="T15" fmla="*/ 722 h 795"/>
                <a:gd name="T16" fmla="*/ 24 w 333"/>
                <a:gd name="T17" fmla="*/ 478 h 795"/>
                <a:gd name="T18" fmla="*/ 42 w 333"/>
                <a:gd name="T19" fmla="*/ 242 h 795"/>
                <a:gd name="T20" fmla="*/ 68 w 333"/>
                <a:gd name="T21" fmla="*/ 52 h 795"/>
                <a:gd name="T22" fmla="*/ 198 w 333"/>
                <a:gd name="T23" fmla="*/ 6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3" h="795">
                  <a:moveTo>
                    <a:pt x="198" y="6"/>
                  </a:moveTo>
                  <a:cubicBezTo>
                    <a:pt x="240" y="6"/>
                    <a:pt x="285" y="11"/>
                    <a:pt x="298" y="50"/>
                  </a:cubicBezTo>
                  <a:cubicBezTo>
                    <a:pt x="312" y="89"/>
                    <a:pt x="333" y="177"/>
                    <a:pt x="317" y="202"/>
                  </a:cubicBezTo>
                  <a:cubicBezTo>
                    <a:pt x="301" y="227"/>
                    <a:pt x="292" y="354"/>
                    <a:pt x="294" y="394"/>
                  </a:cubicBezTo>
                  <a:cubicBezTo>
                    <a:pt x="297" y="434"/>
                    <a:pt x="320" y="566"/>
                    <a:pt x="321" y="640"/>
                  </a:cubicBezTo>
                  <a:cubicBezTo>
                    <a:pt x="323" y="713"/>
                    <a:pt x="309" y="758"/>
                    <a:pt x="309" y="758"/>
                  </a:cubicBezTo>
                  <a:cubicBezTo>
                    <a:pt x="309" y="758"/>
                    <a:pt x="298" y="795"/>
                    <a:pt x="185" y="795"/>
                  </a:cubicBezTo>
                  <a:cubicBezTo>
                    <a:pt x="33" y="795"/>
                    <a:pt x="26" y="752"/>
                    <a:pt x="13" y="722"/>
                  </a:cubicBezTo>
                  <a:cubicBezTo>
                    <a:pt x="0" y="691"/>
                    <a:pt x="8" y="542"/>
                    <a:pt x="24" y="478"/>
                  </a:cubicBezTo>
                  <a:cubicBezTo>
                    <a:pt x="40" y="414"/>
                    <a:pt x="39" y="295"/>
                    <a:pt x="42" y="242"/>
                  </a:cubicBezTo>
                  <a:cubicBezTo>
                    <a:pt x="44" y="189"/>
                    <a:pt x="20" y="94"/>
                    <a:pt x="68" y="52"/>
                  </a:cubicBezTo>
                  <a:cubicBezTo>
                    <a:pt x="127" y="0"/>
                    <a:pt x="156" y="6"/>
                    <a:pt x="198" y="6"/>
                  </a:cubicBezTo>
                </a:path>
              </a:pathLst>
            </a:custGeom>
            <a:solidFill>
              <a:srgbClr val="516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81" name="Freeform 448">
              <a:extLst>
                <a:ext uri="{FF2B5EF4-FFF2-40B4-BE49-F238E27FC236}">
                  <a16:creationId xmlns:a16="http://schemas.microsoft.com/office/drawing/2014/main" id="{5087F23E-3941-49E2-ABD3-C1C0201C105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200709" y="2888211"/>
              <a:ext cx="74742" cy="113244"/>
            </a:xfrm>
            <a:custGeom>
              <a:avLst/>
              <a:gdLst>
                <a:gd name="T0" fmla="*/ 92 w 92"/>
                <a:gd name="T1" fmla="*/ 9 h 138"/>
                <a:gd name="T2" fmla="*/ 72 w 92"/>
                <a:gd name="T3" fmla="*/ 129 h 138"/>
                <a:gd name="T4" fmla="*/ 0 w 92"/>
                <a:gd name="T5" fmla="*/ 88 h 138"/>
                <a:gd name="T6" fmla="*/ 5 w 92"/>
                <a:gd name="T7" fmla="*/ 0 h 138"/>
                <a:gd name="T8" fmla="*/ 92 w 92"/>
                <a:gd name="T9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38">
                  <a:moveTo>
                    <a:pt x="92" y="9"/>
                  </a:moveTo>
                  <a:cubicBezTo>
                    <a:pt x="92" y="9"/>
                    <a:pt x="84" y="120"/>
                    <a:pt x="72" y="129"/>
                  </a:cubicBezTo>
                  <a:cubicBezTo>
                    <a:pt x="59" y="138"/>
                    <a:pt x="0" y="126"/>
                    <a:pt x="0" y="88"/>
                  </a:cubicBezTo>
                  <a:cubicBezTo>
                    <a:pt x="0" y="50"/>
                    <a:pt x="5" y="0"/>
                    <a:pt x="5" y="0"/>
                  </a:cubicBezTo>
                  <a:lnTo>
                    <a:pt x="92" y="9"/>
                  </a:lnTo>
                </a:path>
              </a:pathLst>
            </a:custGeom>
            <a:solidFill>
              <a:srgbClr val="CD9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82" name="Freeform 449">
              <a:extLst>
                <a:ext uri="{FF2B5EF4-FFF2-40B4-BE49-F238E27FC236}">
                  <a16:creationId xmlns:a16="http://schemas.microsoft.com/office/drawing/2014/main" id="{5D84BC51-D8EB-4982-A486-2FCDC4A85A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135028" y="2722875"/>
              <a:ext cx="183456" cy="237813"/>
            </a:xfrm>
            <a:custGeom>
              <a:avLst/>
              <a:gdLst>
                <a:gd name="T0" fmla="*/ 217 w 227"/>
                <a:gd name="T1" fmla="*/ 50 h 291"/>
                <a:gd name="T2" fmla="*/ 155 w 227"/>
                <a:gd name="T3" fmla="*/ 283 h 291"/>
                <a:gd name="T4" fmla="*/ 29 w 227"/>
                <a:gd name="T5" fmla="*/ 173 h 291"/>
                <a:gd name="T6" fmla="*/ 51 w 227"/>
                <a:gd name="T7" fmla="*/ 11 h 291"/>
                <a:gd name="T8" fmla="*/ 217 w 227"/>
                <a:gd name="T9" fmla="*/ 5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91">
                  <a:moveTo>
                    <a:pt x="217" y="50"/>
                  </a:moveTo>
                  <a:cubicBezTo>
                    <a:pt x="217" y="50"/>
                    <a:pt x="227" y="272"/>
                    <a:pt x="155" y="283"/>
                  </a:cubicBezTo>
                  <a:cubicBezTo>
                    <a:pt x="101" y="291"/>
                    <a:pt x="31" y="246"/>
                    <a:pt x="29" y="173"/>
                  </a:cubicBezTo>
                  <a:cubicBezTo>
                    <a:pt x="26" y="100"/>
                    <a:pt x="0" y="11"/>
                    <a:pt x="51" y="11"/>
                  </a:cubicBezTo>
                  <a:cubicBezTo>
                    <a:pt x="101" y="11"/>
                    <a:pt x="223" y="0"/>
                    <a:pt x="217" y="50"/>
                  </a:cubicBezTo>
                  <a:close/>
                </a:path>
              </a:pathLst>
            </a:custGeom>
            <a:solidFill>
              <a:srgbClr val="F1A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83" name="Freeform 450">
              <a:extLst>
                <a:ext uri="{FF2B5EF4-FFF2-40B4-BE49-F238E27FC236}">
                  <a16:creationId xmlns:a16="http://schemas.microsoft.com/office/drawing/2014/main" id="{735C26C1-B112-4BE9-94C3-773787BA4C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116909" y="2675312"/>
              <a:ext cx="228754" cy="158542"/>
            </a:xfrm>
            <a:custGeom>
              <a:avLst/>
              <a:gdLst>
                <a:gd name="T0" fmla="*/ 154 w 281"/>
                <a:gd name="T1" fmla="*/ 29 h 194"/>
                <a:gd name="T2" fmla="*/ 256 w 281"/>
                <a:gd name="T3" fmla="*/ 75 h 194"/>
                <a:gd name="T4" fmla="*/ 250 w 281"/>
                <a:gd name="T5" fmla="*/ 164 h 194"/>
                <a:gd name="T6" fmla="*/ 77 w 281"/>
                <a:gd name="T7" fmla="*/ 167 h 194"/>
                <a:gd name="T8" fmla="*/ 31 w 281"/>
                <a:gd name="T9" fmla="*/ 68 h 194"/>
                <a:gd name="T10" fmla="*/ 154 w 281"/>
                <a:gd name="T11" fmla="*/ 2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194">
                  <a:moveTo>
                    <a:pt x="154" y="29"/>
                  </a:moveTo>
                  <a:cubicBezTo>
                    <a:pt x="154" y="29"/>
                    <a:pt x="229" y="29"/>
                    <a:pt x="256" y="75"/>
                  </a:cubicBezTo>
                  <a:cubicBezTo>
                    <a:pt x="281" y="118"/>
                    <a:pt x="268" y="161"/>
                    <a:pt x="250" y="164"/>
                  </a:cubicBezTo>
                  <a:cubicBezTo>
                    <a:pt x="229" y="167"/>
                    <a:pt x="106" y="194"/>
                    <a:pt x="77" y="167"/>
                  </a:cubicBezTo>
                  <a:cubicBezTo>
                    <a:pt x="49" y="140"/>
                    <a:pt x="0" y="135"/>
                    <a:pt x="31" y="68"/>
                  </a:cubicBezTo>
                  <a:cubicBezTo>
                    <a:pt x="63" y="0"/>
                    <a:pt x="154" y="29"/>
                    <a:pt x="154" y="29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84" name="Freeform 451">
              <a:extLst>
                <a:ext uri="{FF2B5EF4-FFF2-40B4-BE49-F238E27FC236}">
                  <a16:creationId xmlns:a16="http://schemas.microsoft.com/office/drawing/2014/main" id="{01413E29-DD05-480C-9A5D-A8E2EF5253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279980" y="2632280"/>
              <a:ext cx="135893" cy="151748"/>
            </a:xfrm>
            <a:custGeom>
              <a:avLst/>
              <a:gdLst>
                <a:gd name="T0" fmla="*/ 167 w 167"/>
                <a:gd name="T1" fmla="*/ 93 h 186"/>
                <a:gd name="T2" fmla="*/ 67 w 167"/>
                <a:gd name="T3" fmla="*/ 44 h 186"/>
                <a:gd name="T4" fmla="*/ 66 w 167"/>
                <a:gd name="T5" fmla="*/ 160 h 186"/>
                <a:gd name="T6" fmla="*/ 147 w 167"/>
                <a:gd name="T7" fmla="*/ 168 h 186"/>
                <a:gd name="T8" fmla="*/ 167 w 167"/>
                <a:gd name="T9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86">
                  <a:moveTo>
                    <a:pt x="167" y="93"/>
                  </a:moveTo>
                  <a:cubicBezTo>
                    <a:pt x="167" y="93"/>
                    <a:pt x="139" y="0"/>
                    <a:pt x="67" y="44"/>
                  </a:cubicBezTo>
                  <a:cubicBezTo>
                    <a:pt x="0" y="85"/>
                    <a:pt x="38" y="140"/>
                    <a:pt x="66" y="160"/>
                  </a:cubicBezTo>
                  <a:cubicBezTo>
                    <a:pt x="102" y="186"/>
                    <a:pt x="136" y="175"/>
                    <a:pt x="147" y="168"/>
                  </a:cubicBezTo>
                  <a:cubicBezTo>
                    <a:pt x="159" y="161"/>
                    <a:pt x="167" y="93"/>
                    <a:pt x="167" y="9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85" name="Freeform 452">
              <a:extLst>
                <a:ext uri="{FF2B5EF4-FFF2-40B4-BE49-F238E27FC236}">
                  <a16:creationId xmlns:a16="http://schemas.microsoft.com/office/drawing/2014/main" id="{237AC0C2-FCE6-4D57-B01A-6B71913533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268656" y="2750054"/>
              <a:ext cx="67946" cy="140423"/>
            </a:xfrm>
            <a:custGeom>
              <a:avLst/>
              <a:gdLst>
                <a:gd name="T0" fmla="*/ 12 w 83"/>
                <a:gd name="T1" fmla="*/ 19 h 172"/>
                <a:gd name="T2" fmla="*/ 27 w 83"/>
                <a:gd name="T3" fmla="*/ 139 h 172"/>
                <a:gd name="T4" fmla="*/ 82 w 83"/>
                <a:gd name="T5" fmla="*/ 129 h 172"/>
                <a:gd name="T6" fmla="*/ 79 w 83"/>
                <a:gd name="T7" fmla="*/ 58 h 172"/>
                <a:gd name="T8" fmla="*/ 12 w 83"/>
                <a:gd name="T9" fmla="*/ 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72">
                  <a:moveTo>
                    <a:pt x="12" y="19"/>
                  </a:moveTo>
                  <a:cubicBezTo>
                    <a:pt x="12" y="19"/>
                    <a:pt x="0" y="105"/>
                    <a:pt x="27" y="139"/>
                  </a:cubicBezTo>
                  <a:cubicBezTo>
                    <a:pt x="54" y="172"/>
                    <a:pt x="83" y="144"/>
                    <a:pt x="82" y="129"/>
                  </a:cubicBezTo>
                  <a:cubicBezTo>
                    <a:pt x="81" y="115"/>
                    <a:pt x="82" y="87"/>
                    <a:pt x="79" y="58"/>
                  </a:cubicBezTo>
                  <a:cubicBezTo>
                    <a:pt x="76" y="28"/>
                    <a:pt x="16" y="0"/>
                    <a:pt x="12" y="1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86" name="Freeform 453">
              <a:extLst>
                <a:ext uri="{FF2B5EF4-FFF2-40B4-BE49-F238E27FC236}">
                  <a16:creationId xmlns:a16="http://schemas.microsoft.com/office/drawing/2014/main" id="{561736D7-25E6-430B-8940-35079EAB748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266391" y="2820265"/>
              <a:ext cx="47563" cy="70212"/>
            </a:xfrm>
            <a:custGeom>
              <a:avLst/>
              <a:gdLst>
                <a:gd name="T0" fmla="*/ 54 w 58"/>
                <a:gd name="T1" fmla="*/ 44 h 88"/>
                <a:gd name="T2" fmla="*/ 9 w 58"/>
                <a:gd name="T3" fmla="*/ 31 h 88"/>
                <a:gd name="T4" fmla="*/ 42 w 58"/>
                <a:gd name="T5" fmla="*/ 84 h 88"/>
                <a:gd name="T6" fmla="*/ 54 w 58"/>
                <a:gd name="T7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88">
                  <a:moveTo>
                    <a:pt x="54" y="44"/>
                  </a:moveTo>
                  <a:cubicBezTo>
                    <a:pt x="54" y="44"/>
                    <a:pt x="17" y="0"/>
                    <a:pt x="9" y="31"/>
                  </a:cubicBezTo>
                  <a:cubicBezTo>
                    <a:pt x="0" y="63"/>
                    <a:pt x="25" y="88"/>
                    <a:pt x="42" y="84"/>
                  </a:cubicBezTo>
                  <a:cubicBezTo>
                    <a:pt x="58" y="79"/>
                    <a:pt x="54" y="44"/>
                    <a:pt x="54" y="44"/>
                  </a:cubicBezTo>
                </a:path>
              </a:pathLst>
            </a:custGeom>
            <a:solidFill>
              <a:srgbClr val="F1A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87" name="Freeform 457">
              <a:extLst>
                <a:ext uri="{FF2B5EF4-FFF2-40B4-BE49-F238E27FC236}">
                  <a16:creationId xmlns:a16="http://schemas.microsoft.com/office/drawing/2014/main" id="{D57FD8B8-9160-49CA-8525-2482C712985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284510" y="2992396"/>
              <a:ext cx="135893" cy="212899"/>
            </a:xfrm>
            <a:custGeom>
              <a:avLst/>
              <a:gdLst>
                <a:gd name="T0" fmla="*/ 66 w 169"/>
                <a:gd name="T1" fmla="*/ 28 h 263"/>
                <a:gd name="T2" fmla="*/ 153 w 169"/>
                <a:gd name="T3" fmla="*/ 50 h 263"/>
                <a:gd name="T4" fmla="*/ 110 w 169"/>
                <a:gd name="T5" fmla="*/ 258 h 263"/>
                <a:gd name="T6" fmla="*/ 53 w 169"/>
                <a:gd name="T7" fmla="*/ 257 h 263"/>
                <a:gd name="T8" fmla="*/ 9 w 169"/>
                <a:gd name="T9" fmla="*/ 215 h 263"/>
                <a:gd name="T10" fmla="*/ 66 w 169"/>
                <a:gd name="T11" fmla="*/ 2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263">
                  <a:moveTo>
                    <a:pt x="66" y="28"/>
                  </a:moveTo>
                  <a:cubicBezTo>
                    <a:pt x="88" y="4"/>
                    <a:pt x="136" y="0"/>
                    <a:pt x="153" y="50"/>
                  </a:cubicBezTo>
                  <a:cubicBezTo>
                    <a:pt x="169" y="100"/>
                    <a:pt x="131" y="251"/>
                    <a:pt x="110" y="258"/>
                  </a:cubicBezTo>
                  <a:cubicBezTo>
                    <a:pt x="96" y="263"/>
                    <a:pt x="78" y="262"/>
                    <a:pt x="53" y="257"/>
                  </a:cubicBezTo>
                  <a:cubicBezTo>
                    <a:pt x="24" y="251"/>
                    <a:pt x="15" y="226"/>
                    <a:pt x="9" y="215"/>
                  </a:cubicBezTo>
                  <a:cubicBezTo>
                    <a:pt x="0" y="198"/>
                    <a:pt x="29" y="68"/>
                    <a:pt x="66" y="28"/>
                  </a:cubicBezTo>
                  <a:close/>
                </a:path>
              </a:pathLst>
            </a:custGeom>
            <a:solidFill>
              <a:srgbClr val="516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72" name="Freeform 328">
              <a:extLst>
                <a:ext uri="{FF2B5EF4-FFF2-40B4-BE49-F238E27FC236}">
                  <a16:creationId xmlns:a16="http://schemas.microsoft.com/office/drawing/2014/main" id="{84A5BF89-975D-4E37-8572-6A6E27643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1611" y="3151458"/>
              <a:ext cx="81536" cy="405415"/>
            </a:xfrm>
            <a:custGeom>
              <a:avLst/>
              <a:gdLst>
                <a:gd name="T0" fmla="*/ 34 w 101"/>
                <a:gd name="T1" fmla="*/ 6 h 500"/>
                <a:gd name="T2" fmla="*/ 41 w 101"/>
                <a:gd name="T3" fmla="*/ 81 h 500"/>
                <a:gd name="T4" fmla="*/ 30 w 101"/>
                <a:gd name="T5" fmla="*/ 232 h 500"/>
                <a:gd name="T6" fmla="*/ 30 w 101"/>
                <a:gd name="T7" fmla="*/ 357 h 500"/>
                <a:gd name="T8" fmla="*/ 28 w 101"/>
                <a:gd name="T9" fmla="*/ 460 h 500"/>
                <a:gd name="T10" fmla="*/ 90 w 101"/>
                <a:gd name="T11" fmla="*/ 417 h 500"/>
                <a:gd name="T12" fmla="*/ 99 w 101"/>
                <a:gd name="T13" fmla="*/ 301 h 500"/>
                <a:gd name="T14" fmla="*/ 97 w 101"/>
                <a:gd name="T15" fmla="*/ 0 h 500"/>
                <a:gd name="T16" fmla="*/ 34 w 101"/>
                <a:gd name="T17" fmla="*/ 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500">
                  <a:moveTo>
                    <a:pt x="34" y="6"/>
                  </a:moveTo>
                  <a:cubicBezTo>
                    <a:pt x="34" y="6"/>
                    <a:pt x="38" y="54"/>
                    <a:pt x="41" y="81"/>
                  </a:cubicBezTo>
                  <a:cubicBezTo>
                    <a:pt x="43" y="108"/>
                    <a:pt x="33" y="178"/>
                    <a:pt x="30" y="232"/>
                  </a:cubicBezTo>
                  <a:cubicBezTo>
                    <a:pt x="28" y="286"/>
                    <a:pt x="29" y="335"/>
                    <a:pt x="30" y="357"/>
                  </a:cubicBezTo>
                  <a:cubicBezTo>
                    <a:pt x="32" y="379"/>
                    <a:pt x="0" y="430"/>
                    <a:pt x="28" y="460"/>
                  </a:cubicBezTo>
                  <a:cubicBezTo>
                    <a:pt x="64" y="500"/>
                    <a:pt x="97" y="469"/>
                    <a:pt x="90" y="417"/>
                  </a:cubicBezTo>
                  <a:cubicBezTo>
                    <a:pt x="82" y="364"/>
                    <a:pt x="96" y="331"/>
                    <a:pt x="99" y="301"/>
                  </a:cubicBezTo>
                  <a:cubicBezTo>
                    <a:pt x="101" y="270"/>
                    <a:pt x="97" y="0"/>
                    <a:pt x="97" y="0"/>
                  </a:cubicBezTo>
                  <a:lnTo>
                    <a:pt x="34" y="6"/>
                  </a:lnTo>
                </a:path>
              </a:pathLst>
            </a:custGeom>
            <a:solidFill>
              <a:srgbClr val="F0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73" name="Freeform 336">
              <a:extLst>
                <a:ext uri="{FF2B5EF4-FFF2-40B4-BE49-F238E27FC236}">
                  <a16:creationId xmlns:a16="http://schemas.microsoft.com/office/drawing/2014/main" id="{85BF5D4C-FD01-4854-B852-20D2FBCA0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6218" y="3169577"/>
              <a:ext cx="81536" cy="409944"/>
            </a:xfrm>
            <a:custGeom>
              <a:avLst/>
              <a:gdLst>
                <a:gd name="T0" fmla="*/ 96 w 101"/>
                <a:gd name="T1" fmla="*/ 0 h 504"/>
                <a:gd name="T2" fmla="*/ 97 w 101"/>
                <a:gd name="T3" fmla="*/ 167 h 504"/>
                <a:gd name="T4" fmla="*/ 89 w 101"/>
                <a:gd name="T5" fmla="*/ 272 h 504"/>
                <a:gd name="T6" fmla="*/ 78 w 101"/>
                <a:gd name="T7" fmla="*/ 358 h 504"/>
                <a:gd name="T8" fmla="*/ 81 w 101"/>
                <a:gd name="T9" fmla="*/ 397 h 504"/>
                <a:gd name="T10" fmla="*/ 43 w 101"/>
                <a:gd name="T11" fmla="*/ 496 h 504"/>
                <a:gd name="T12" fmla="*/ 28 w 101"/>
                <a:gd name="T13" fmla="*/ 381 h 504"/>
                <a:gd name="T14" fmla="*/ 24 w 101"/>
                <a:gd name="T15" fmla="*/ 278 h 504"/>
                <a:gd name="T16" fmla="*/ 25 w 101"/>
                <a:gd name="T17" fmla="*/ 161 h 504"/>
                <a:gd name="T18" fmla="*/ 6 w 101"/>
                <a:gd name="T19" fmla="*/ 9 h 504"/>
                <a:gd name="T20" fmla="*/ 96 w 101"/>
                <a:gd name="T2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504">
                  <a:moveTo>
                    <a:pt x="96" y="0"/>
                  </a:moveTo>
                  <a:cubicBezTo>
                    <a:pt x="96" y="0"/>
                    <a:pt x="101" y="91"/>
                    <a:pt x="97" y="167"/>
                  </a:cubicBezTo>
                  <a:cubicBezTo>
                    <a:pt x="95" y="211"/>
                    <a:pt x="91" y="261"/>
                    <a:pt x="89" y="272"/>
                  </a:cubicBezTo>
                  <a:cubicBezTo>
                    <a:pt x="86" y="300"/>
                    <a:pt x="78" y="358"/>
                    <a:pt x="78" y="358"/>
                  </a:cubicBezTo>
                  <a:cubicBezTo>
                    <a:pt x="78" y="358"/>
                    <a:pt x="79" y="387"/>
                    <a:pt x="81" y="397"/>
                  </a:cubicBezTo>
                  <a:cubicBezTo>
                    <a:pt x="88" y="428"/>
                    <a:pt x="94" y="486"/>
                    <a:pt x="43" y="496"/>
                  </a:cubicBezTo>
                  <a:cubicBezTo>
                    <a:pt x="0" y="504"/>
                    <a:pt x="12" y="435"/>
                    <a:pt x="28" y="381"/>
                  </a:cubicBezTo>
                  <a:cubicBezTo>
                    <a:pt x="31" y="373"/>
                    <a:pt x="25" y="320"/>
                    <a:pt x="24" y="278"/>
                  </a:cubicBezTo>
                  <a:cubicBezTo>
                    <a:pt x="23" y="228"/>
                    <a:pt x="27" y="216"/>
                    <a:pt x="25" y="161"/>
                  </a:cubicBezTo>
                  <a:cubicBezTo>
                    <a:pt x="24" y="92"/>
                    <a:pt x="6" y="9"/>
                    <a:pt x="6" y="9"/>
                  </a:cubicBezTo>
                  <a:lnTo>
                    <a:pt x="96" y="0"/>
                  </a:lnTo>
                </a:path>
              </a:pathLst>
            </a:custGeom>
            <a:solidFill>
              <a:srgbClr val="F0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621" name="Group 1620">
            <a:extLst>
              <a:ext uri="{FF2B5EF4-FFF2-40B4-BE49-F238E27FC236}">
                <a16:creationId xmlns:a16="http://schemas.microsoft.com/office/drawing/2014/main" id="{B862A44E-8ADB-496D-9613-1C2CAD80F91B}"/>
              </a:ext>
            </a:extLst>
          </p:cNvPr>
          <p:cNvGrpSpPr/>
          <p:nvPr/>
        </p:nvGrpSpPr>
        <p:grpSpPr>
          <a:xfrm>
            <a:off x="10439235" y="3061607"/>
            <a:ext cx="387296" cy="1426876"/>
            <a:chOff x="10845635" y="3061607"/>
            <a:chExt cx="387296" cy="1426876"/>
          </a:xfrm>
        </p:grpSpPr>
        <p:sp>
          <p:nvSpPr>
            <p:cNvPr id="689" name="Freeform 308">
              <a:extLst>
                <a:ext uri="{FF2B5EF4-FFF2-40B4-BE49-F238E27FC236}">
                  <a16:creationId xmlns:a16="http://schemas.microsoft.com/office/drawing/2014/main" id="{CEE32492-BB6E-419E-9BCF-32D224105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0165" y="3514583"/>
              <a:ext cx="88331" cy="437122"/>
            </a:xfrm>
            <a:custGeom>
              <a:avLst/>
              <a:gdLst>
                <a:gd name="T0" fmla="*/ 36 w 109"/>
                <a:gd name="T1" fmla="*/ 7 h 539"/>
                <a:gd name="T2" fmla="*/ 43 w 109"/>
                <a:gd name="T3" fmla="*/ 87 h 539"/>
                <a:gd name="T4" fmla="*/ 32 w 109"/>
                <a:gd name="T5" fmla="*/ 250 h 539"/>
                <a:gd name="T6" fmla="*/ 32 w 109"/>
                <a:gd name="T7" fmla="*/ 384 h 539"/>
                <a:gd name="T8" fmla="*/ 29 w 109"/>
                <a:gd name="T9" fmla="*/ 496 h 539"/>
                <a:gd name="T10" fmla="*/ 96 w 109"/>
                <a:gd name="T11" fmla="*/ 448 h 539"/>
                <a:gd name="T12" fmla="*/ 106 w 109"/>
                <a:gd name="T13" fmla="*/ 323 h 539"/>
                <a:gd name="T14" fmla="*/ 104 w 109"/>
                <a:gd name="T15" fmla="*/ 0 h 539"/>
                <a:gd name="T16" fmla="*/ 36 w 109"/>
                <a:gd name="T17" fmla="*/ 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539">
                  <a:moveTo>
                    <a:pt x="36" y="7"/>
                  </a:moveTo>
                  <a:cubicBezTo>
                    <a:pt x="36" y="7"/>
                    <a:pt x="40" y="58"/>
                    <a:pt x="43" y="87"/>
                  </a:cubicBezTo>
                  <a:cubicBezTo>
                    <a:pt x="46" y="116"/>
                    <a:pt x="35" y="191"/>
                    <a:pt x="32" y="250"/>
                  </a:cubicBezTo>
                  <a:cubicBezTo>
                    <a:pt x="29" y="308"/>
                    <a:pt x="31" y="361"/>
                    <a:pt x="32" y="384"/>
                  </a:cubicBezTo>
                  <a:cubicBezTo>
                    <a:pt x="34" y="408"/>
                    <a:pt x="0" y="463"/>
                    <a:pt x="29" y="496"/>
                  </a:cubicBezTo>
                  <a:cubicBezTo>
                    <a:pt x="68" y="539"/>
                    <a:pt x="104" y="505"/>
                    <a:pt x="96" y="448"/>
                  </a:cubicBezTo>
                  <a:cubicBezTo>
                    <a:pt x="88" y="391"/>
                    <a:pt x="103" y="357"/>
                    <a:pt x="106" y="323"/>
                  </a:cubicBezTo>
                  <a:cubicBezTo>
                    <a:pt x="109" y="290"/>
                    <a:pt x="104" y="0"/>
                    <a:pt x="104" y="0"/>
                  </a:cubicBezTo>
                  <a:lnTo>
                    <a:pt x="36" y="7"/>
                  </a:lnTo>
                  <a:close/>
                </a:path>
              </a:pathLst>
            </a:custGeom>
            <a:solidFill>
              <a:srgbClr val="F0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91" name="Freeform 310">
              <a:extLst>
                <a:ext uri="{FF2B5EF4-FFF2-40B4-BE49-F238E27FC236}">
                  <a16:creationId xmlns:a16="http://schemas.microsoft.com/office/drawing/2014/main" id="{6E4AA89A-7E6D-4CA3-92CB-1E595BC74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4177" y="4363914"/>
              <a:ext cx="156278" cy="124569"/>
            </a:xfrm>
            <a:custGeom>
              <a:avLst/>
              <a:gdLst>
                <a:gd name="T0" fmla="*/ 102 w 191"/>
                <a:gd name="T1" fmla="*/ 22 h 153"/>
                <a:gd name="T2" fmla="*/ 9 w 191"/>
                <a:gd name="T3" fmla="*/ 103 h 153"/>
                <a:gd name="T4" fmla="*/ 187 w 191"/>
                <a:gd name="T5" fmla="*/ 41 h 153"/>
                <a:gd name="T6" fmla="*/ 102 w 191"/>
                <a:gd name="T7" fmla="*/ 2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53">
                  <a:moveTo>
                    <a:pt x="102" y="22"/>
                  </a:moveTo>
                  <a:cubicBezTo>
                    <a:pt x="89" y="32"/>
                    <a:pt x="0" y="54"/>
                    <a:pt x="9" y="103"/>
                  </a:cubicBezTo>
                  <a:cubicBezTo>
                    <a:pt x="18" y="153"/>
                    <a:pt x="191" y="97"/>
                    <a:pt x="187" y="41"/>
                  </a:cubicBezTo>
                  <a:cubicBezTo>
                    <a:pt x="184" y="0"/>
                    <a:pt x="115" y="12"/>
                    <a:pt x="102" y="22"/>
                  </a:cubicBezTo>
                  <a:close/>
                </a:path>
              </a:pathLst>
            </a:custGeom>
            <a:solidFill>
              <a:srgbClr val="332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92" name="Freeform 311">
              <a:extLst>
                <a:ext uri="{FF2B5EF4-FFF2-40B4-BE49-F238E27FC236}">
                  <a16:creationId xmlns:a16="http://schemas.microsoft.com/office/drawing/2014/main" id="{1450141F-A0B8-46DD-A681-FA630C937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9225" y="4305027"/>
              <a:ext cx="154012" cy="124569"/>
            </a:xfrm>
            <a:custGeom>
              <a:avLst/>
              <a:gdLst>
                <a:gd name="T0" fmla="*/ 101 w 191"/>
                <a:gd name="T1" fmla="*/ 22 h 153"/>
                <a:gd name="T2" fmla="*/ 8 w 191"/>
                <a:gd name="T3" fmla="*/ 104 h 153"/>
                <a:gd name="T4" fmla="*/ 187 w 191"/>
                <a:gd name="T5" fmla="*/ 42 h 153"/>
                <a:gd name="T6" fmla="*/ 101 w 191"/>
                <a:gd name="T7" fmla="*/ 2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53">
                  <a:moveTo>
                    <a:pt x="101" y="22"/>
                  </a:moveTo>
                  <a:cubicBezTo>
                    <a:pt x="88" y="32"/>
                    <a:pt x="0" y="54"/>
                    <a:pt x="8" y="104"/>
                  </a:cubicBezTo>
                  <a:cubicBezTo>
                    <a:pt x="17" y="153"/>
                    <a:pt x="191" y="98"/>
                    <a:pt x="187" y="42"/>
                  </a:cubicBezTo>
                  <a:cubicBezTo>
                    <a:pt x="184" y="0"/>
                    <a:pt x="114" y="13"/>
                    <a:pt x="101" y="22"/>
                  </a:cubicBezTo>
                  <a:close/>
                </a:path>
              </a:pathLst>
            </a:custGeom>
            <a:solidFill>
              <a:srgbClr val="332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93" name="Freeform 312">
              <a:extLst>
                <a:ext uri="{FF2B5EF4-FFF2-40B4-BE49-F238E27FC236}">
                  <a16:creationId xmlns:a16="http://schemas.microsoft.com/office/drawing/2014/main" id="{B894A1E7-2B58-42E9-AEFE-B1CF876C0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2257" y="3838461"/>
              <a:ext cx="133629" cy="509599"/>
            </a:xfrm>
            <a:custGeom>
              <a:avLst/>
              <a:gdLst>
                <a:gd name="T0" fmla="*/ 0 w 164"/>
                <a:gd name="T1" fmla="*/ 0 h 627"/>
                <a:gd name="T2" fmla="*/ 56 w 164"/>
                <a:gd name="T3" fmla="*/ 615 h 627"/>
                <a:gd name="T4" fmla="*/ 130 w 164"/>
                <a:gd name="T5" fmla="*/ 619 h 627"/>
                <a:gd name="T6" fmla="*/ 164 w 164"/>
                <a:gd name="T7" fmla="*/ 4 h 627"/>
                <a:gd name="T8" fmla="*/ 0 w 164"/>
                <a:gd name="T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627">
                  <a:moveTo>
                    <a:pt x="0" y="0"/>
                  </a:moveTo>
                  <a:cubicBezTo>
                    <a:pt x="0" y="0"/>
                    <a:pt x="29" y="602"/>
                    <a:pt x="56" y="615"/>
                  </a:cubicBezTo>
                  <a:cubicBezTo>
                    <a:pt x="83" y="627"/>
                    <a:pt x="130" y="619"/>
                    <a:pt x="130" y="619"/>
                  </a:cubicBezTo>
                  <a:lnTo>
                    <a:pt x="16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94" name="Freeform 313">
              <a:extLst>
                <a:ext uri="{FF2B5EF4-FFF2-40B4-BE49-F238E27FC236}">
                  <a16:creationId xmlns:a16="http://schemas.microsoft.com/office/drawing/2014/main" id="{83BD6923-D47C-45E3-A118-CC020B3BF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5886" y="3842991"/>
              <a:ext cx="144952" cy="563957"/>
            </a:xfrm>
            <a:custGeom>
              <a:avLst/>
              <a:gdLst>
                <a:gd name="T0" fmla="*/ 0 w 177"/>
                <a:gd name="T1" fmla="*/ 0 h 696"/>
                <a:gd name="T2" fmla="*/ 75 w 177"/>
                <a:gd name="T3" fmla="*/ 677 h 696"/>
                <a:gd name="T4" fmla="*/ 149 w 177"/>
                <a:gd name="T5" fmla="*/ 681 h 696"/>
                <a:gd name="T6" fmla="*/ 177 w 177"/>
                <a:gd name="T7" fmla="*/ 5 h 696"/>
                <a:gd name="T8" fmla="*/ 0 w 177"/>
                <a:gd name="T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696">
                  <a:moveTo>
                    <a:pt x="0" y="0"/>
                  </a:moveTo>
                  <a:cubicBezTo>
                    <a:pt x="0" y="0"/>
                    <a:pt x="48" y="658"/>
                    <a:pt x="75" y="677"/>
                  </a:cubicBezTo>
                  <a:cubicBezTo>
                    <a:pt x="102" y="696"/>
                    <a:pt x="149" y="681"/>
                    <a:pt x="149" y="681"/>
                  </a:cubicBezTo>
                  <a:lnTo>
                    <a:pt x="17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95" name="Freeform 314">
              <a:extLst>
                <a:ext uri="{FF2B5EF4-FFF2-40B4-BE49-F238E27FC236}">
                  <a16:creationId xmlns:a16="http://schemas.microsoft.com/office/drawing/2014/main" id="{FEABEEE5-BAEF-4402-A15C-AF28A41CC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933" y="3331129"/>
              <a:ext cx="305760" cy="579810"/>
            </a:xfrm>
            <a:custGeom>
              <a:avLst/>
              <a:gdLst>
                <a:gd name="T0" fmla="*/ 232 w 375"/>
                <a:gd name="T1" fmla="*/ 19 h 713"/>
                <a:gd name="T2" fmla="*/ 369 w 375"/>
                <a:gd name="T3" fmla="*/ 136 h 713"/>
                <a:gd name="T4" fmla="*/ 375 w 375"/>
                <a:gd name="T5" fmla="*/ 635 h 713"/>
                <a:gd name="T6" fmla="*/ 168 w 375"/>
                <a:gd name="T7" fmla="*/ 705 h 713"/>
                <a:gd name="T8" fmla="*/ 0 w 375"/>
                <a:gd name="T9" fmla="*/ 629 h 713"/>
                <a:gd name="T10" fmla="*/ 36 w 375"/>
                <a:gd name="T11" fmla="*/ 80 h 713"/>
                <a:gd name="T12" fmla="*/ 232 w 375"/>
                <a:gd name="T13" fmla="*/ 19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713">
                  <a:moveTo>
                    <a:pt x="232" y="19"/>
                  </a:moveTo>
                  <a:cubicBezTo>
                    <a:pt x="232" y="19"/>
                    <a:pt x="365" y="30"/>
                    <a:pt x="369" y="136"/>
                  </a:cubicBezTo>
                  <a:cubicBezTo>
                    <a:pt x="374" y="241"/>
                    <a:pt x="375" y="620"/>
                    <a:pt x="375" y="635"/>
                  </a:cubicBezTo>
                  <a:cubicBezTo>
                    <a:pt x="375" y="649"/>
                    <a:pt x="324" y="713"/>
                    <a:pt x="168" y="705"/>
                  </a:cubicBezTo>
                  <a:cubicBezTo>
                    <a:pt x="20" y="697"/>
                    <a:pt x="0" y="655"/>
                    <a:pt x="0" y="629"/>
                  </a:cubicBezTo>
                  <a:cubicBezTo>
                    <a:pt x="0" y="575"/>
                    <a:pt x="16" y="169"/>
                    <a:pt x="36" y="80"/>
                  </a:cubicBezTo>
                  <a:cubicBezTo>
                    <a:pt x="48" y="25"/>
                    <a:pt x="169" y="0"/>
                    <a:pt x="232" y="19"/>
                  </a:cubicBezTo>
                  <a:close/>
                </a:path>
              </a:pathLst>
            </a:custGeom>
            <a:solidFill>
              <a:srgbClr val="065A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96" name="Freeform 315">
              <a:extLst>
                <a:ext uri="{FF2B5EF4-FFF2-40B4-BE49-F238E27FC236}">
                  <a16:creationId xmlns:a16="http://schemas.microsoft.com/office/drawing/2014/main" id="{DF4C9644-81C4-41CE-9F16-E1C4CC6FB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912" y="3283565"/>
              <a:ext cx="77006" cy="115510"/>
            </a:xfrm>
            <a:custGeom>
              <a:avLst/>
              <a:gdLst>
                <a:gd name="T0" fmla="*/ 0 w 96"/>
                <a:gd name="T1" fmla="*/ 10 h 144"/>
                <a:gd name="T2" fmla="*/ 13 w 96"/>
                <a:gd name="T3" fmla="*/ 135 h 144"/>
                <a:gd name="T4" fmla="*/ 96 w 96"/>
                <a:gd name="T5" fmla="*/ 92 h 144"/>
                <a:gd name="T6" fmla="*/ 95 w 96"/>
                <a:gd name="T7" fmla="*/ 0 h 144"/>
                <a:gd name="T8" fmla="*/ 0 w 96"/>
                <a:gd name="T9" fmla="*/ 1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4">
                  <a:moveTo>
                    <a:pt x="0" y="10"/>
                  </a:moveTo>
                  <a:cubicBezTo>
                    <a:pt x="0" y="10"/>
                    <a:pt x="0" y="125"/>
                    <a:pt x="13" y="135"/>
                  </a:cubicBezTo>
                  <a:cubicBezTo>
                    <a:pt x="26" y="144"/>
                    <a:pt x="96" y="132"/>
                    <a:pt x="96" y="92"/>
                  </a:cubicBezTo>
                  <a:cubicBezTo>
                    <a:pt x="96" y="52"/>
                    <a:pt x="95" y="0"/>
                    <a:pt x="95" y="0"/>
                  </a:cubicBezTo>
                  <a:lnTo>
                    <a:pt x="0" y="10"/>
                  </a:lnTo>
                </a:path>
              </a:pathLst>
            </a:custGeom>
            <a:solidFill>
              <a:srgbClr val="CD9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97" name="Freeform 316">
              <a:extLst>
                <a:ext uri="{FF2B5EF4-FFF2-40B4-BE49-F238E27FC236}">
                  <a16:creationId xmlns:a16="http://schemas.microsoft.com/office/drawing/2014/main" id="{2E6F87DF-48E2-40BD-8C53-A3EC1C7B4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5635" y="3349247"/>
              <a:ext cx="142688" cy="199309"/>
            </a:xfrm>
            <a:custGeom>
              <a:avLst/>
              <a:gdLst>
                <a:gd name="T0" fmla="*/ 170 w 175"/>
                <a:gd name="T1" fmla="*/ 6 h 245"/>
                <a:gd name="T2" fmla="*/ 60 w 175"/>
                <a:gd name="T3" fmla="*/ 58 h 245"/>
                <a:gd name="T4" fmla="*/ 28 w 175"/>
                <a:gd name="T5" fmla="*/ 227 h 245"/>
                <a:gd name="T6" fmla="*/ 93 w 175"/>
                <a:gd name="T7" fmla="*/ 243 h 245"/>
                <a:gd name="T8" fmla="*/ 170 w 175"/>
                <a:gd name="T9" fmla="*/ 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45">
                  <a:moveTo>
                    <a:pt x="170" y="6"/>
                  </a:moveTo>
                  <a:cubicBezTo>
                    <a:pt x="170" y="6"/>
                    <a:pt x="82" y="0"/>
                    <a:pt x="60" y="58"/>
                  </a:cubicBezTo>
                  <a:cubicBezTo>
                    <a:pt x="37" y="117"/>
                    <a:pt x="0" y="218"/>
                    <a:pt x="28" y="227"/>
                  </a:cubicBezTo>
                  <a:cubicBezTo>
                    <a:pt x="56" y="236"/>
                    <a:pt x="81" y="245"/>
                    <a:pt x="93" y="243"/>
                  </a:cubicBezTo>
                  <a:cubicBezTo>
                    <a:pt x="105" y="242"/>
                    <a:pt x="175" y="73"/>
                    <a:pt x="170" y="6"/>
                  </a:cubicBezTo>
                  <a:close/>
                </a:path>
              </a:pathLst>
            </a:custGeom>
            <a:solidFill>
              <a:srgbClr val="065A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98" name="Freeform 317">
              <a:extLst>
                <a:ext uri="{FF2B5EF4-FFF2-40B4-BE49-F238E27FC236}">
                  <a16:creationId xmlns:a16="http://schemas.microsoft.com/office/drawing/2014/main" id="{A110F4E3-74DB-452D-8A80-7FC301024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1701" y="3111434"/>
              <a:ext cx="194779" cy="246873"/>
            </a:xfrm>
            <a:custGeom>
              <a:avLst/>
              <a:gdLst>
                <a:gd name="T0" fmla="*/ 11 w 238"/>
                <a:gd name="T1" fmla="*/ 52 h 303"/>
                <a:gd name="T2" fmla="*/ 75 w 238"/>
                <a:gd name="T3" fmla="*/ 295 h 303"/>
                <a:gd name="T4" fmla="*/ 211 w 238"/>
                <a:gd name="T5" fmla="*/ 201 h 303"/>
                <a:gd name="T6" fmla="*/ 185 w 238"/>
                <a:gd name="T7" fmla="*/ 12 h 303"/>
                <a:gd name="T8" fmla="*/ 11 w 238"/>
                <a:gd name="T9" fmla="*/ 5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303">
                  <a:moveTo>
                    <a:pt x="11" y="52"/>
                  </a:moveTo>
                  <a:cubicBezTo>
                    <a:pt x="11" y="52"/>
                    <a:pt x="0" y="283"/>
                    <a:pt x="75" y="295"/>
                  </a:cubicBezTo>
                  <a:cubicBezTo>
                    <a:pt x="132" y="303"/>
                    <a:pt x="208" y="277"/>
                    <a:pt x="211" y="201"/>
                  </a:cubicBezTo>
                  <a:cubicBezTo>
                    <a:pt x="213" y="124"/>
                    <a:pt x="238" y="12"/>
                    <a:pt x="185" y="12"/>
                  </a:cubicBezTo>
                  <a:cubicBezTo>
                    <a:pt x="131" y="12"/>
                    <a:pt x="5" y="0"/>
                    <a:pt x="11" y="52"/>
                  </a:cubicBezTo>
                  <a:close/>
                </a:path>
              </a:pathLst>
            </a:custGeom>
            <a:solidFill>
              <a:srgbClr val="F1A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99" name="Freeform 318">
              <a:extLst>
                <a:ext uri="{FF2B5EF4-FFF2-40B4-BE49-F238E27FC236}">
                  <a16:creationId xmlns:a16="http://schemas.microsoft.com/office/drawing/2014/main" id="{C5E85D31-0C98-4669-8A57-373526462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1183" y="3143142"/>
              <a:ext cx="56623" cy="149483"/>
            </a:xfrm>
            <a:custGeom>
              <a:avLst/>
              <a:gdLst>
                <a:gd name="T0" fmla="*/ 65 w 69"/>
                <a:gd name="T1" fmla="*/ 0 h 184"/>
                <a:gd name="T2" fmla="*/ 68 w 69"/>
                <a:gd name="T3" fmla="*/ 112 h 184"/>
                <a:gd name="T4" fmla="*/ 13 w 69"/>
                <a:gd name="T5" fmla="*/ 170 h 184"/>
                <a:gd name="T6" fmla="*/ 6 w 69"/>
                <a:gd name="T7" fmla="*/ 30 h 184"/>
                <a:gd name="T8" fmla="*/ 65 w 69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84">
                  <a:moveTo>
                    <a:pt x="65" y="0"/>
                  </a:moveTo>
                  <a:cubicBezTo>
                    <a:pt x="65" y="0"/>
                    <a:pt x="69" y="78"/>
                    <a:pt x="68" y="112"/>
                  </a:cubicBezTo>
                  <a:cubicBezTo>
                    <a:pt x="67" y="147"/>
                    <a:pt x="27" y="184"/>
                    <a:pt x="13" y="170"/>
                  </a:cubicBezTo>
                  <a:cubicBezTo>
                    <a:pt x="0" y="156"/>
                    <a:pt x="6" y="30"/>
                    <a:pt x="6" y="30"/>
                  </a:cubicBezTo>
                  <a:lnTo>
                    <a:pt x="65" y="0"/>
                  </a:lnTo>
                </a:path>
              </a:pathLst>
            </a:custGeom>
            <a:solidFill>
              <a:srgbClr val="612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700" name="Freeform 319">
              <a:extLst>
                <a:ext uri="{FF2B5EF4-FFF2-40B4-BE49-F238E27FC236}">
                  <a16:creationId xmlns:a16="http://schemas.microsoft.com/office/drawing/2014/main" id="{7A20520E-947B-4FD9-9A3C-66F9C1AE6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3582" y="3061607"/>
              <a:ext cx="237813" cy="199309"/>
            </a:xfrm>
            <a:custGeom>
              <a:avLst/>
              <a:gdLst>
                <a:gd name="T0" fmla="*/ 132 w 293"/>
                <a:gd name="T1" fmla="*/ 31 h 245"/>
                <a:gd name="T2" fmla="*/ 26 w 293"/>
                <a:gd name="T3" fmla="*/ 79 h 245"/>
                <a:gd name="T4" fmla="*/ 32 w 293"/>
                <a:gd name="T5" fmla="*/ 171 h 245"/>
                <a:gd name="T6" fmla="*/ 65 w 293"/>
                <a:gd name="T7" fmla="*/ 159 h 245"/>
                <a:gd name="T8" fmla="*/ 107 w 293"/>
                <a:gd name="T9" fmla="*/ 133 h 245"/>
                <a:gd name="T10" fmla="*/ 98 w 293"/>
                <a:gd name="T11" fmla="*/ 168 h 245"/>
                <a:gd name="T12" fmla="*/ 165 w 293"/>
                <a:gd name="T13" fmla="*/ 120 h 245"/>
                <a:gd name="T14" fmla="*/ 214 w 293"/>
                <a:gd name="T15" fmla="*/ 217 h 245"/>
                <a:gd name="T16" fmla="*/ 260 w 293"/>
                <a:gd name="T17" fmla="*/ 71 h 245"/>
                <a:gd name="T18" fmla="*/ 132 w 293"/>
                <a:gd name="T19" fmla="*/ 3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3" h="245">
                  <a:moveTo>
                    <a:pt x="132" y="31"/>
                  </a:moveTo>
                  <a:cubicBezTo>
                    <a:pt x="132" y="31"/>
                    <a:pt x="54" y="31"/>
                    <a:pt x="26" y="79"/>
                  </a:cubicBezTo>
                  <a:cubicBezTo>
                    <a:pt x="0" y="124"/>
                    <a:pt x="13" y="174"/>
                    <a:pt x="32" y="171"/>
                  </a:cubicBezTo>
                  <a:cubicBezTo>
                    <a:pt x="40" y="170"/>
                    <a:pt x="51" y="166"/>
                    <a:pt x="65" y="159"/>
                  </a:cubicBezTo>
                  <a:cubicBezTo>
                    <a:pt x="80" y="152"/>
                    <a:pt x="107" y="133"/>
                    <a:pt x="107" y="133"/>
                  </a:cubicBezTo>
                  <a:cubicBezTo>
                    <a:pt x="107" y="133"/>
                    <a:pt x="103" y="147"/>
                    <a:pt x="98" y="168"/>
                  </a:cubicBezTo>
                  <a:cubicBezTo>
                    <a:pt x="124" y="162"/>
                    <a:pt x="158" y="135"/>
                    <a:pt x="165" y="120"/>
                  </a:cubicBezTo>
                  <a:cubicBezTo>
                    <a:pt x="168" y="115"/>
                    <a:pt x="184" y="245"/>
                    <a:pt x="214" y="217"/>
                  </a:cubicBezTo>
                  <a:cubicBezTo>
                    <a:pt x="244" y="189"/>
                    <a:pt x="293" y="141"/>
                    <a:pt x="260" y="71"/>
                  </a:cubicBezTo>
                  <a:cubicBezTo>
                    <a:pt x="227" y="0"/>
                    <a:pt x="132" y="31"/>
                    <a:pt x="132" y="31"/>
                  </a:cubicBezTo>
                </a:path>
              </a:pathLst>
            </a:custGeom>
            <a:solidFill>
              <a:srgbClr val="612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701" name="Freeform 320">
              <a:extLst>
                <a:ext uri="{FF2B5EF4-FFF2-40B4-BE49-F238E27FC236}">
                  <a16:creationId xmlns:a16="http://schemas.microsoft.com/office/drawing/2014/main" id="{360FA4BB-3671-47C2-8231-A96D3B100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2124" y="3211089"/>
              <a:ext cx="63417" cy="83801"/>
            </a:xfrm>
            <a:custGeom>
              <a:avLst/>
              <a:gdLst>
                <a:gd name="T0" fmla="*/ 15 w 79"/>
                <a:gd name="T1" fmla="*/ 41 h 102"/>
                <a:gd name="T2" fmla="*/ 55 w 79"/>
                <a:gd name="T3" fmla="*/ 18 h 102"/>
                <a:gd name="T4" fmla="*/ 30 w 79"/>
                <a:gd name="T5" fmla="*/ 90 h 102"/>
                <a:gd name="T6" fmla="*/ 15 w 79"/>
                <a:gd name="T7" fmla="*/ 4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102">
                  <a:moveTo>
                    <a:pt x="15" y="41"/>
                  </a:moveTo>
                  <a:cubicBezTo>
                    <a:pt x="15" y="41"/>
                    <a:pt x="30" y="0"/>
                    <a:pt x="55" y="18"/>
                  </a:cubicBezTo>
                  <a:cubicBezTo>
                    <a:pt x="79" y="35"/>
                    <a:pt x="59" y="102"/>
                    <a:pt x="30" y="90"/>
                  </a:cubicBezTo>
                  <a:cubicBezTo>
                    <a:pt x="0" y="79"/>
                    <a:pt x="15" y="41"/>
                    <a:pt x="15" y="41"/>
                  </a:cubicBezTo>
                </a:path>
              </a:pathLst>
            </a:custGeom>
            <a:solidFill>
              <a:srgbClr val="F1A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702" name="Freeform 321">
              <a:extLst>
                <a:ext uri="{FF2B5EF4-FFF2-40B4-BE49-F238E27FC236}">
                  <a16:creationId xmlns:a16="http://schemas.microsoft.com/office/drawing/2014/main" id="{2C6E5DD6-80AC-4466-8E81-D57685ACC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4215" y="3507789"/>
              <a:ext cx="97391" cy="489214"/>
            </a:xfrm>
            <a:custGeom>
              <a:avLst/>
              <a:gdLst>
                <a:gd name="T0" fmla="*/ 115 w 120"/>
                <a:gd name="T1" fmla="*/ 0 h 601"/>
                <a:gd name="T2" fmla="*/ 116 w 120"/>
                <a:gd name="T3" fmla="*/ 199 h 601"/>
                <a:gd name="T4" fmla="*/ 106 w 120"/>
                <a:gd name="T5" fmla="*/ 325 h 601"/>
                <a:gd name="T6" fmla="*/ 93 w 120"/>
                <a:gd name="T7" fmla="*/ 427 h 601"/>
                <a:gd name="T8" fmla="*/ 97 w 120"/>
                <a:gd name="T9" fmla="*/ 474 h 601"/>
                <a:gd name="T10" fmla="*/ 52 w 120"/>
                <a:gd name="T11" fmla="*/ 591 h 601"/>
                <a:gd name="T12" fmla="*/ 33 w 120"/>
                <a:gd name="T13" fmla="*/ 455 h 601"/>
                <a:gd name="T14" fmla="*/ 28 w 120"/>
                <a:gd name="T15" fmla="*/ 331 h 601"/>
                <a:gd name="T16" fmla="*/ 30 w 120"/>
                <a:gd name="T17" fmla="*/ 193 h 601"/>
                <a:gd name="T18" fmla="*/ 7 w 120"/>
                <a:gd name="T19" fmla="*/ 10 h 601"/>
                <a:gd name="T20" fmla="*/ 115 w 120"/>
                <a:gd name="T21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601">
                  <a:moveTo>
                    <a:pt x="115" y="0"/>
                  </a:moveTo>
                  <a:cubicBezTo>
                    <a:pt x="115" y="0"/>
                    <a:pt x="120" y="108"/>
                    <a:pt x="116" y="199"/>
                  </a:cubicBezTo>
                  <a:cubicBezTo>
                    <a:pt x="113" y="251"/>
                    <a:pt x="108" y="312"/>
                    <a:pt x="106" y="325"/>
                  </a:cubicBezTo>
                  <a:cubicBezTo>
                    <a:pt x="102" y="358"/>
                    <a:pt x="93" y="427"/>
                    <a:pt x="93" y="427"/>
                  </a:cubicBezTo>
                  <a:cubicBezTo>
                    <a:pt x="93" y="427"/>
                    <a:pt x="94" y="461"/>
                    <a:pt x="97" y="474"/>
                  </a:cubicBezTo>
                  <a:cubicBezTo>
                    <a:pt x="105" y="511"/>
                    <a:pt x="112" y="580"/>
                    <a:pt x="52" y="591"/>
                  </a:cubicBezTo>
                  <a:cubicBezTo>
                    <a:pt x="0" y="601"/>
                    <a:pt x="15" y="518"/>
                    <a:pt x="33" y="455"/>
                  </a:cubicBezTo>
                  <a:cubicBezTo>
                    <a:pt x="37" y="444"/>
                    <a:pt x="29" y="382"/>
                    <a:pt x="28" y="331"/>
                  </a:cubicBezTo>
                  <a:cubicBezTo>
                    <a:pt x="27" y="272"/>
                    <a:pt x="32" y="258"/>
                    <a:pt x="30" y="193"/>
                  </a:cubicBezTo>
                  <a:cubicBezTo>
                    <a:pt x="28" y="110"/>
                    <a:pt x="7" y="10"/>
                    <a:pt x="7" y="10"/>
                  </a:cubicBezTo>
                  <a:lnTo>
                    <a:pt x="115" y="0"/>
                  </a:lnTo>
                </a:path>
              </a:pathLst>
            </a:custGeom>
            <a:solidFill>
              <a:srgbClr val="F0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703" name="Freeform 322">
              <a:extLst>
                <a:ext uri="{FF2B5EF4-FFF2-40B4-BE49-F238E27FC236}">
                  <a16:creationId xmlns:a16="http://schemas.microsoft.com/office/drawing/2014/main" id="{F825FA1B-3776-46D0-91B6-3B36CD04D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0243" y="3362836"/>
              <a:ext cx="142688" cy="237813"/>
            </a:xfrm>
            <a:custGeom>
              <a:avLst/>
              <a:gdLst>
                <a:gd name="T0" fmla="*/ 132 w 175"/>
                <a:gd name="T1" fmla="*/ 40 h 290"/>
                <a:gd name="T2" fmla="*/ 21 w 175"/>
                <a:gd name="T3" fmla="*/ 51 h 290"/>
                <a:gd name="T4" fmla="*/ 42 w 175"/>
                <a:gd name="T5" fmla="*/ 280 h 290"/>
                <a:gd name="T6" fmla="*/ 115 w 175"/>
                <a:gd name="T7" fmla="*/ 286 h 290"/>
                <a:gd name="T8" fmla="*/ 164 w 175"/>
                <a:gd name="T9" fmla="*/ 252 h 290"/>
                <a:gd name="T10" fmla="*/ 132 w 175"/>
                <a:gd name="T11" fmla="*/ 4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90">
                  <a:moveTo>
                    <a:pt x="132" y="40"/>
                  </a:moveTo>
                  <a:cubicBezTo>
                    <a:pt x="111" y="13"/>
                    <a:pt x="41" y="0"/>
                    <a:pt x="21" y="51"/>
                  </a:cubicBezTo>
                  <a:cubicBezTo>
                    <a:pt x="0" y="102"/>
                    <a:pt x="20" y="271"/>
                    <a:pt x="42" y="280"/>
                  </a:cubicBezTo>
                  <a:cubicBezTo>
                    <a:pt x="56" y="285"/>
                    <a:pt x="90" y="290"/>
                    <a:pt x="115" y="286"/>
                  </a:cubicBezTo>
                  <a:cubicBezTo>
                    <a:pt x="146" y="282"/>
                    <a:pt x="157" y="263"/>
                    <a:pt x="164" y="252"/>
                  </a:cubicBezTo>
                  <a:cubicBezTo>
                    <a:pt x="175" y="235"/>
                    <a:pt x="167" y="84"/>
                    <a:pt x="132" y="40"/>
                  </a:cubicBezTo>
                  <a:close/>
                </a:path>
              </a:pathLst>
            </a:custGeom>
            <a:solidFill>
              <a:srgbClr val="065A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BFDEE33-778A-433F-BCF5-033C316275B0}"/>
              </a:ext>
            </a:extLst>
          </p:cNvPr>
          <p:cNvSpPr/>
          <p:nvPr/>
        </p:nvSpPr>
        <p:spPr>
          <a:xfrm>
            <a:off x="1335370" y="2765998"/>
            <a:ext cx="2838658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+mj-lt"/>
                <a:ea typeface="Times New Roman" charset="0"/>
                <a:cs typeface="Times New Roman" charset="0"/>
              </a:rPr>
              <a:t>AARP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C2F601-7598-43DA-9822-02CFCA1CDC97}"/>
              </a:ext>
            </a:extLst>
          </p:cNvPr>
          <p:cNvSpPr/>
          <p:nvPr/>
        </p:nvSpPr>
        <p:spPr>
          <a:xfrm>
            <a:off x="1335369" y="3261005"/>
            <a:ext cx="35878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rPr>
              <a:t>8 out of 10 </a:t>
            </a:r>
          </a:p>
        </p:txBody>
      </p:sp>
      <p:grpSp>
        <p:nvGrpSpPr>
          <p:cNvPr id="1623" name="Group 1622">
            <a:extLst>
              <a:ext uri="{FF2B5EF4-FFF2-40B4-BE49-F238E27FC236}">
                <a16:creationId xmlns:a16="http://schemas.microsoft.com/office/drawing/2014/main" id="{44FD0E04-5E8C-4894-8448-EDEA37800DF0}"/>
              </a:ext>
            </a:extLst>
          </p:cNvPr>
          <p:cNvGrpSpPr/>
          <p:nvPr/>
        </p:nvGrpSpPr>
        <p:grpSpPr>
          <a:xfrm>
            <a:off x="5913537" y="2083594"/>
            <a:ext cx="493085" cy="1609553"/>
            <a:chOff x="6319937" y="2083594"/>
            <a:chExt cx="493085" cy="1609553"/>
          </a:xfrm>
        </p:grpSpPr>
        <p:sp>
          <p:nvSpPr>
            <p:cNvPr id="283" name="Freeform 293">
              <a:extLst>
                <a:ext uri="{FF2B5EF4-FFF2-40B4-BE49-F238E27FC236}">
                  <a16:creationId xmlns:a16="http://schemas.microsoft.com/office/drawing/2014/main" id="{D1FFD449-660F-413E-B7CF-96EE954F4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937" y="2594563"/>
              <a:ext cx="99640" cy="495640"/>
            </a:xfrm>
            <a:custGeom>
              <a:avLst/>
              <a:gdLst>
                <a:gd name="T0" fmla="*/ 56 w 108"/>
                <a:gd name="T1" fmla="*/ 6 h 539"/>
                <a:gd name="T2" fmla="*/ 32 w 108"/>
                <a:gd name="T3" fmla="*/ 250 h 539"/>
                <a:gd name="T4" fmla="*/ 32 w 108"/>
                <a:gd name="T5" fmla="*/ 385 h 539"/>
                <a:gd name="T6" fmla="*/ 29 w 108"/>
                <a:gd name="T7" fmla="*/ 496 h 539"/>
                <a:gd name="T8" fmla="*/ 96 w 108"/>
                <a:gd name="T9" fmla="*/ 448 h 539"/>
                <a:gd name="T10" fmla="*/ 106 w 108"/>
                <a:gd name="T11" fmla="*/ 323 h 539"/>
                <a:gd name="T12" fmla="*/ 104 w 108"/>
                <a:gd name="T13" fmla="*/ 0 h 539"/>
                <a:gd name="T14" fmla="*/ 56 w 108"/>
                <a:gd name="T15" fmla="*/ 6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539">
                  <a:moveTo>
                    <a:pt x="56" y="6"/>
                  </a:moveTo>
                  <a:cubicBezTo>
                    <a:pt x="56" y="6"/>
                    <a:pt x="35" y="192"/>
                    <a:pt x="32" y="250"/>
                  </a:cubicBezTo>
                  <a:cubicBezTo>
                    <a:pt x="29" y="308"/>
                    <a:pt x="31" y="361"/>
                    <a:pt x="32" y="385"/>
                  </a:cubicBezTo>
                  <a:cubicBezTo>
                    <a:pt x="33" y="408"/>
                    <a:pt x="0" y="463"/>
                    <a:pt x="29" y="496"/>
                  </a:cubicBezTo>
                  <a:cubicBezTo>
                    <a:pt x="68" y="539"/>
                    <a:pt x="104" y="505"/>
                    <a:pt x="96" y="448"/>
                  </a:cubicBezTo>
                  <a:cubicBezTo>
                    <a:pt x="88" y="392"/>
                    <a:pt x="103" y="357"/>
                    <a:pt x="106" y="323"/>
                  </a:cubicBezTo>
                  <a:cubicBezTo>
                    <a:pt x="108" y="290"/>
                    <a:pt x="104" y="0"/>
                    <a:pt x="104" y="0"/>
                  </a:cubicBezTo>
                  <a:lnTo>
                    <a:pt x="56" y="6"/>
                  </a:lnTo>
                  <a:close/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5" name="Freeform 295">
              <a:extLst>
                <a:ext uri="{FF2B5EF4-FFF2-40B4-BE49-F238E27FC236}">
                  <a16:creationId xmlns:a16="http://schemas.microsoft.com/office/drawing/2014/main" id="{762E484B-02E8-4856-80D4-FB347A8BA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4105" y="3552630"/>
              <a:ext cx="176285" cy="140517"/>
            </a:xfrm>
            <a:custGeom>
              <a:avLst/>
              <a:gdLst>
                <a:gd name="T0" fmla="*/ 102 w 191"/>
                <a:gd name="T1" fmla="*/ 22 h 153"/>
                <a:gd name="T2" fmla="*/ 9 w 191"/>
                <a:gd name="T3" fmla="*/ 103 h 153"/>
                <a:gd name="T4" fmla="*/ 187 w 191"/>
                <a:gd name="T5" fmla="*/ 41 h 153"/>
                <a:gd name="T6" fmla="*/ 102 w 191"/>
                <a:gd name="T7" fmla="*/ 2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53">
                  <a:moveTo>
                    <a:pt x="102" y="22"/>
                  </a:moveTo>
                  <a:cubicBezTo>
                    <a:pt x="89" y="32"/>
                    <a:pt x="0" y="54"/>
                    <a:pt x="9" y="103"/>
                  </a:cubicBezTo>
                  <a:cubicBezTo>
                    <a:pt x="18" y="153"/>
                    <a:pt x="191" y="97"/>
                    <a:pt x="187" y="41"/>
                  </a:cubicBezTo>
                  <a:cubicBezTo>
                    <a:pt x="184" y="0"/>
                    <a:pt x="115" y="12"/>
                    <a:pt x="102" y="22"/>
                  </a:cubicBezTo>
                </a:path>
              </a:pathLst>
            </a:custGeom>
            <a:solidFill>
              <a:srgbClr val="513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6" name="Freeform 296">
              <a:extLst>
                <a:ext uri="{FF2B5EF4-FFF2-40B4-BE49-F238E27FC236}">
                  <a16:creationId xmlns:a16="http://schemas.microsoft.com/office/drawing/2014/main" id="{EF1C5559-E923-4A0B-80B4-B16D99350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337" y="3465765"/>
              <a:ext cx="178839" cy="168620"/>
            </a:xfrm>
            <a:custGeom>
              <a:avLst/>
              <a:gdLst>
                <a:gd name="T0" fmla="*/ 93 w 196"/>
                <a:gd name="T1" fmla="*/ 39 h 184"/>
                <a:gd name="T2" fmla="*/ 19 w 196"/>
                <a:gd name="T3" fmla="*/ 137 h 184"/>
                <a:gd name="T4" fmla="*/ 180 w 196"/>
                <a:gd name="T5" fmla="*/ 40 h 184"/>
                <a:gd name="T6" fmla="*/ 93 w 196"/>
                <a:gd name="T7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84">
                  <a:moveTo>
                    <a:pt x="93" y="39"/>
                  </a:moveTo>
                  <a:cubicBezTo>
                    <a:pt x="82" y="51"/>
                    <a:pt x="0" y="91"/>
                    <a:pt x="19" y="137"/>
                  </a:cubicBezTo>
                  <a:cubicBezTo>
                    <a:pt x="38" y="184"/>
                    <a:pt x="196" y="94"/>
                    <a:pt x="180" y="40"/>
                  </a:cubicBezTo>
                  <a:cubicBezTo>
                    <a:pt x="169" y="0"/>
                    <a:pt x="103" y="26"/>
                    <a:pt x="93" y="39"/>
                  </a:cubicBezTo>
                </a:path>
              </a:pathLst>
            </a:custGeom>
            <a:solidFill>
              <a:srgbClr val="30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7" name="Freeform 297">
              <a:extLst>
                <a:ext uri="{FF2B5EF4-FFF2-40B4-BE49-F238E27FC236}">
                  <a16:creationId xmlns:a16="http://schemas.microsoft.com/office/drawing/2014/main" id="{93BB58C2-1A18-4AB7-B635-04E64A885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6801" y="2949687"/>
              <a:ext cx="235045" cy="574841"/>
            </a:xfrm>
            <a:custGeom>
              <a:avLst/>
              <a:gdLst>
                <a:gd name="T0" fmla="*/ 20 w 257"/>
                <a:gd name="T1" fmla="*/ 20 h 626"/>
                <a:gd name="T2" fmla="*/ 44 w 257"/>
                <a:gd name="T3" fmla="*/ 329 h 626"/>
                <a:gd name="T4" fmla="*/ 184 w 257"/>
                <a:gd name="T5" fmla="*/ 619 h 626"/>
                <a:gd name="T6" fmla="*/ 257 w 257"/>
                <a:gd name="T7" fmla="*/ 608 h 626"/>
                <a:gd name="T8" fmla="*/ 169 w 257"/>
                <a:gd name="T9" fmla="*/ 304 h 626"/>
                <a:gd name="T10" fmla="*/ 163 w 257"/>
                <a:gd name="T11" fmla="*/ 0 h 626"/>
                <a:gd name="T12" fmla="*/ 20 w 257"/>
                <a:gd name="T13" fmla="*/ 2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626">
                  <a:moveTo>
                    <a:pt x="20" y="20"/>
                  </a:moveTo>
                  <a:cubicBezTo>
                    <a:pt x="20" y="20"/>
                    <a:pt x="0" y="178"/>
                    <a:pt x="44" y="329"/>
                  </a:cubicBezTo>
                  <a:cubicBezTo>
                    <a:pt x="85" y="471"/>
                    <a:pt x="170" y="616"/>
                    <a:pt x="184" y="619"/>
                  </a:cubicBezTo>
                  <a:cubicBezTo>
                    <a:pt x="213" y="626"/>
                    <a:pt x="257" y="608"/>
                    <a:pt x="257" y="608"/>
                  </a:cubicBezTo>
                  <a:lnTo>
                    <a:pt x="169" y="304"/>
                  </a:lnTo>
                  <a:lnTo>
                    <a:pt x="163" y="0"/>
                  </a:lnTo>
                  <a:lnTo>
                    <a:pt x="20" y="20"/>
                  </a:lnTo>
                </a:path>
              </a:pathLst>
            </a:custGeom>
            <a:solidFill>
              <a:srgbClr val="644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8" name="Freeform 298">
              <a:extLst>
                <a:ext uri="{FF2B5EF4-FFF2-40B4-BE49-F238E27FC236}">
                  <a16:creationId xmlns:a16="http://schemas.microsoft.com/office/drawing/2014/main" id="{A0F20F93-E20F-4BB3-9D69-363B6EACC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9872" y="2965016"/>
              <a:ext cx="163510" cy="638711"/>
            </a:xfrm>
            <a:custGeom>
              <a:avLst/>
              <a:gdLst>
                <a:gd name="T0" fmla="*/ 0 w 177"/>
                <a:gd name="T1" fmla="*/ 0 h 696"/>
                <a:gd name="T2" fmla="*/ 75 w 177"/>
                <a:gd name="T3" fmla="*/ 677 h 696"/>
                <a:gd name="T4" fmla="*/ 149 w 177"/>
                <a:gd name="T5" fmla="*/ 681 h 696"/>
                <a:gd name="T6" fmla="*/ 177 w 177"/>
                <a:gd name="T7" fmla="*/ 5 h 696"/>
                <a:gd name="T8" fmla="*/ 0 w 177"/>
                <a:gd name="T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696">
                  <a:moveTo>
                    <a:pt x="0" y="0"/>
                  </a:moveTo>
                  <a:cubicBezTo>
                    <a:pt x="0" y="0"/>
                    <a:pt x="48" y="658"/>
                    <a:pt x="75" y="677"/>
                  </a:cubicBezTo>
                  <a:cubicBezTo>
                    <a:pt x="102" y="696"/>
                    <a:pt x="149" y="681"/>
                    <a:pt x="149" y="681"/>
                  </a:cubicBezTo>
                  <a:lnTo>
                    <a:pt x="17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6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9" name="Freeform 299">
              <a:extLst>
                <a:ext uri="{FF2B5EF4-FFF2-40B4-BE49-F238E27FC236}">
                  <a16:creationId xmlns:a16="http://schemas.microsoft.com/office/drawing/2014/main" id="{CC948E91-B947-4D0D-98B1-BB3A135E5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1692" y="2390175"/>
              <a:ext cx="329575" cy="654040"/>
            </a:xfrm>
            <a:custGeom>
              <a:avLst/>
              <a:gdLst>
                <a:gd name="T0" fmla="*/ 230 w 359"/>
                <a:gd name="T1" fmla="*/ 18 h 713"/>
                <a:gd name="T2" fmla="*/ 353 w 359"/>
                <a:gd name="T3" fmla="*/ 136 h 713"/>
                <a:gd name="T4" fmla="*/ 359 w 359"/>
                <a:gd name="T5" fmla="*/ 635 h 713"/>
                <a:gd name="T6" fmla="*/ 152 w 359"/>
                <a:gd name="T7" fmla="*/ 705 h 713"/>
                <a:gd name="T8" fmla="*/ 0 w 359"/>
                <a:gd name="T9" fmla="*/ 625 h 713"/>
                <a:gd name="T10" fmla="*/ 39 w 359"/>
                <a:gd name="T11" fmla="*/ 94 h 713"/>
                <a:gd name="T12" fmla="*/ 230 w 359"/>
                <a:gd name="T13" fmla="*/ 1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9" h="713">
                  <a:moveTo>
                    <a:pt x="230" y="18"/>
                  </a:moveTo>
                  <a:cubicBezTo>
                    <a:pt x="230" y="18"/>
                    <a:pt x="349" y="31"/>
                    <a:pt x="353" y="136"/>
                  </a:cubicBezTo>
                  <a:cubicBezTo>
                    <a:pt x="357" y="241"/>
                    <a:pt x="359" y="620"/>
                    <a:pt x="359" y="635"/>
                  </a:cubicBezTo>
                  <a:cubicBezTo>
                    <a:pt x="359" y="649"/>
                    <a:pt x="308" y="713"/>
                    <a:pt x="152" y="705"/>
                  </a:cubicBezTo>
                  <a:cubicBezTo>
                    <a:pt x="4" y="697"/>
                    <a:pt x="0" y="651"/>
                    <a:pt x="0" y="625"/>
                  </a:cubicBezTo>
                  <a:cubicBezTo>
                    <a:pt x="0" y="572"/>
                    <a:pt x="11" y="181"/>
                    <a:pt x="39" y="94"/>
                  </a:cubicBezTo>
                  <a:cubicBezTo>
                    <a:pt x="68" y="7"/>
                    <a:pt x="167" y="0"/>
                    <a:pt x="230" y="18"/>
                  </a:cubicBezTo>
                </a:path>
              </a:pathLst>
            </a:custGeom>
            <a:solidFill>
              <a:srgbClr val="514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0" name="Freeform 300">
              <a:extLst>
                <a:ext uri="{FF2B5EF4-FFF2-40B4-BE49-F238E27FC236}">
                  <a16:creationId xmlns:a16="http://schemas.microsoft.com/office/drawing/2014/main" id="{ECCB40EE-C44F-4BB4-A37E-524057D30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551" y="2333969"/>
              <a:ext cx="86865" cy="132852"/>
            </a:xfrm>
            <a:custGeom>
              <a:avLst/>
              <a:gdLst>
                <a:gd name="T0" fmla="*/ 0 w 96"/>
                <a:gd name="T1" fmla="*/ 10 h 144"/>
                <a:gd name="T2" fmla="*/ 13 w 96"/>
                <a:gd name="T3" fmla="*/ 135 h 144"/>
                <a:gd name="T4" fmla="*/ 96 w 96"/>
                <a:gd name="T5" fmla="*/ 92 h 144"/>
                <a:gd name="T6" fmla="*/ 95 w 96"/>
                <a:gd name="T7" fmla="*/ 0 h 144"/>
                <a:gd name="T8" fmla="*/ 0 w 96"/>
                <a:gd name="T9" fmla="*/ 1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4">
                  <a:moveTo>
                    <a:pt x="0" y="10"/>
                  </a:moveTo>
                  <a:cubicBezTo>
                    <a:pt x="0" y="10"/>
                    <a:pt x="0" y="126"/>
                    <a:pt x="13" y="135"/>
                  </a:cubicBezTo>
                  <a:cubicBezTo>
                    <a:pt x="25" y="144"/>
                    <a:pt x="96" y="132"/>
                    <a:pt x="96" y="92"/>
                  </a:cubicBezTo>
                  <a:cubicBezTo>
                    <a:pt x="96" y="53"/>
                    <a:pt x="95" y="0"/>
                    <a:pt x="95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DBA6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1" name="Freeform 301">
              <a:extLst>
                <a:ext uri="{FF2B5EF4-FFF2-40B4-BE49-F238E27FC236}">
                  <a16:creationId xmlns:a16="http://schemas.microsoft.com/office/drawing/2014/main" id="{2FC7C418-5103-42C6-9C91-AFDB2C594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7602" y="2418279"/>
              <a:ext cx="160956" cy="224826"/>
            </a:xfrm>
            <a:custGeom>
              <a:avLst/>
              <a:gdLst>
                <a:gd name="T0" fmla="*/ 169 w 175"/>
                <a:gd name="T1" fmla="*/ 6 h 245"/>
                <a:gd name="T2" fmla="*/ 60 w 175"/>
                <a:gd name="T3" fmla="*/ 59 h 245"/>
                <a:gd name="T4" fmla="*/ 28 w 175"/>
                <a:gd name="T5" fmla="*/ 227 h 245"/>
                <a:gd name="T6" fmla="*/ 93 w 175"/>
                <a:gd name="T7" fmla="*/ 243 h 245"/>
                <a:gd name="T8" fmla="*/ 169 w 175"/>
                <a:gd name="T9" fmla="*/ 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45">
                  <a:moveTo>
                    <a:pt x="169" y="6"/>
                  </a:moveTo>
                  <a:cubicBezTo>
                    <a:pt x="169" y="6"/>
                    <a:pt x="82" y="0"/>
                    <a:pt x="60" y="59"/>
                  </a:cubicBezTo>
                  <a:cubicBezTo>
                    <a:pt x="37" y="117"/>
                    <a:pt x="0" y="218"/>
                    <a:pt x="28" y="227"/>
                  </a:cubicBezTo>
                  <a:cubicBezTo>
                    <a:pt x="56" y="236"/>
                    <a:pt x="81" y="245"/>
                    <a:pt x="93" y="243"/>
                  </a:cubicBezTo>
                  <a:cubicBezTo>
                    <a:pt x="105" y="242"/>
                    <a:pt x="175" y="74"/>
                    <a:pt x="169" y="6"/>
                  </a:cubicBezTo>
                </a:path>
              </a:pathLst>
            </a:custGeom>
            <a:solidFill>
              <a:srgbClr val="514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2" name="Freeform 302">
              <a:extLst>
                <a:ext uri="{FF2B5EF4-FFF2-40B4-BE49-F238E27FC236}">
                  <a16:creationId xmlns:a16="http://schemas.microsoft.com/office/drawing/2014/main" id="{693F8282-B4E3-4AFF-9EDA-F53F62903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350" y="2142356"/>
              <a:ext cx="217162" cy="278479"/>
            </a:xfrm>
            <a:custGeom>
              <a:avLst/>
              <a:gdLst>
                <a:gd name="T0" fmla="*/ 11 w 237"/>
                <a:gd name="T1" fmla="*/ 52 h 303"/>
                <a:gd name="T2" fmla="*/ 75 w 237"/>
                <a:gd name="T3" fmla="*/ 295 h 303"/>
                <a:gd name="T4" fmla="*/ 211 w 237"/>
                <a:gd name="T5" fmla="*/ 201 h 303"/>
                <a:gd name="T6" fmla="*/ 184 w 237"/>
                <a:gd name="T7" fmla="*/ 12 h 303"/>
                <a:gd name="T8" fmla="*/ 11 w 237"/>
                <a:gd name="T9" fmla="*/ 5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303">
                  <a:moveTo>
                    <a:pt x="11" y="52"/>
                  </a:moveTo>
                  <a:cubicBezTo>
                    <a:pt x="11" y="52"/>
                    <a:pt x="0" y="284"/>
                    <a:pt x="75" y="295"/>
                  </a:cubicBezTo>
                  <a:cubicBezTo>
                    <a:pt x="131" y="303"/>
                    <a:pt x="208" y="277"/>
                    <a:pt x="211" y="201"/>
                  </a:cubicBezTo>
                  <a:cubicBezTo>
                    <a:pt x="213" y="125"/>
                    <a:pt x="237" y="12"/>
                    <a:pt x="184" y="12"/>
                  </a:cubicBezTo>
                  <a:cubicBezTo>
                    <a:pt x="131" y="12"/>
                    <a:pt x="5" y="0"/>
                    <a:pt x="11" y="52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3" name="Freeform 303">
              <a:extLst>
                <a:ext uri="{FF2B5EF4-FFF2-40B4-BE49-F238E27FC236}">
                  <a16:creationId xmlns:a16="http://schemas.microsoft.com/office/drawing/2014/main" id="{D8A8EECF-1C4A-4156-A5C4-865C2DDAF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8415" y="2178124"/>
              <a:ext cx="66426" cy="168620"/>
            </a:xfrm>
            <a:custGeom>
              <a:avLst/>
              <a:gdLst>
                <a:gd name="T0" fmla="*/ 66 w 70"/>
                <a:gd name="T1" fmla="*/ 0 h 183"/>
                <a:gd name="T2" fmla="*/ 69 w 70"/>
                <a:gd name="T3" fmla="*/ 112 h 183"/>
                <a:gd name="T4" fmla="*/ 14 w 70"/>
                <a:gd name="T5" fmla="*/ 169 h 183"/>
                <a:gd name="T6" fmla="*/ 6 w 70"/>
                <a:gd name="T7" fmla="*/ 29 h 183"/>
                <a:gd name="T8" fmla="*/ 66 w 70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83">
                  <a:moveTo>
                    <a:pt x="66" y="0"/>
                  </a:moveTo>
                  <a:cubicBezTo>
                    <a:pt x="66" y="0"/>
                    <a:pt x="70" y="77"/>
                    <a:pt x="69" y="112"/>
                  </a:cubicBezTo>
                  <a:cubicBezTo>
                    <a:pt x="67" y="146"/>
                    <a:pt x="28" y="183"/>
                    <a:pt x="14" y="169"/>
                  </a:cubicBezTo>
                  <a:cubicBezTo>
                    <a:pt x="0" y="156"/>
                    <a:pt x="6" y="29"/>
                    <a:pt x="6" y="29"/>
                  </a:cubicBezTo>
                  <a:lnTo>
                    <a:pt x="66" y="0"/>
                  </a:lnTo>
                </a:path>
              </a:pathLst>
            </a:custGeom>
            <a:solidFill>
              <a:srgbClr val="CB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4" name="Freeform 304">
              <a:extLst>
                <a:ext uri="{FF2B5EF4-FFF2-40B4-BE49-F238E27FC236}">
                  <a16:creationId xmlns:a16="http://schemas.microsoft.com/office/drawing/2014/main" id="{2C40AA1C-0D00-459C-81ED-AE32B715E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7021" y="2083594"/>
              <a:ext cx="263150" cy="224826"/>
            </a:xfrm>
            <a:custGeom>
              <a:avLst/>
              <a:gdLst>
                <a:gd name="T0" fmla="*/ 128 w 289"/>
                <a:gd name="T1" fmla="*/ 31 h 245"/>
                <a:gd name="T2" fmla="*/ 25 w 289"/>
                <a:gd name="T3" fmla="*/ 81 h 245"/>
                <a:gd name="T4" fmla="*/ 62 w 289"/>
                <a:gd name="T5" fmla="*/ 139 h 245"/>
                <a:gd name="T6" fmla="*/ 182 w 289"/>
                <a:gd name="T7" fmla="*/ 152 h 245"/>
                <a:gd name="T8" fmla="*/ 210 w 289"/>
                <a:gd name="T9" fmla="*/ 217 h 245"/>
                <a:gd name="T10" fmla="*/ 256 w 289"/>
                <a:gd name="T11" fmla="*/ 71 h 245"/>
                <a:gd name="T12" fmla="*/ 128 w 289"/>
                <a:gd name="T13" fmla="*/ 3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245">
                  <a:moveTo>
                    <a:pt x="128" y="31"/>
                  </a:moveTo>
                  <a:cubicBezTo>
                    <a:pt x="128" y="31"/>
                    <a:pt x="52" y="31"/>
                    <a:pt x="25" y="81"/>
                  </a:cubicBezTo>
                  <a:cubicBezTo>
                    <a:pt x="0" y="126"/>
                    <a:pt x="43" y="134"/>
                    <a:pt x="62" y="139"/>
                  </a:cubicBezTo>
                  <a:cubicBezTo>
                    <a:pt x="86" y="146"/>
                    <a:pt x="156" y="161"/>
                    <a:pt x="182" y="152"/>
                  </a:cubicBezTo>
                  <a:cubicBezTo>
                    <a:pt x="182" y="152"/>
                    <a:pt x="180" y="245"/>
                    <a:pt x="210" y="217"/>
                  </a:cubicBezTo>
                  <a:cubicBezTo>
                    <a:pt x="239" y="189"/>
                    <a:pt x="289" y="141"/>
                    <a:pt x="256" y="71"/>
                  </a:cubicBezTo>
                  <a:cubicBezTo>
                    <a:pt x="223" y="0"/>
                    <a:pt x="128" y="31"/>
                    <a:pt x="128" y="31"/>
                  </a:cubicBezTo>
                  <a:close/>
                </a:path>
              </a:pathLst>
            </a:custGeom>
            <a:solidFill>
              <a:srgbClr val="E3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5" name="Freeform 305">
              <a:extLst>
                <a:ext uri="{FF2B5EF4-FFF2-40B4-BE49-F238E27FC236}">
                  <a16:creationId xmlns:a16="http://schemas.microsoft.com/office/drawing/2014/main" id="{3D6633D8-1E3B-4EE5-8FC9-65AEC1A0E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0750" y="2254769"/>
              <a:ext cx="71536" cy="91974"/>
            </a:xfrm>
            <a:custGeom>
              <a:avLst/>
              <a:gdLst>
                <a:gd name="T0" fmla="*/ 15 w 79"/>
                <a:gd name="T1" fmla="*/ 41 h 102"/>
                <a:gd name="T2" fmla="*/ 54 w 79"/>
                <a:gd name="T3" fmla="*/ 18 h 102"/>
                <a:gd name="T4" fmla="*/ 29 w 79"/>
                <a:gd name="T5" fmla="*/ 90 h 102"/>
                <a:gd name="T6" fmla="*/ 15 w 79"/>
                <a:gd name="T7" fmla="*/ 4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102">
                  <a:moveTo>
                    <a:pt x="15" y="41"/>
                  </a:moveTo>
                  <a:cubicBezTo>
                    <a:pt x="15" y="41"/>
                    <a:pt x="30" y="0"/>
                    <a:pt x="54" y="18"/>
                  </a:cubicBezTo>
                  <a:cubicBezTo>
                    <a:pt x="79" y="35"/>
                    <a:pt x="59" y="102"/>
                    <a:pt x="29" y="90"/>
                  </a:cubicBezTo>
                  <a:cubicBezTo>
                    <a:pt x="0" y="79"/>
                    <a:pt x="15" y="41"/>
                    <a:pt x="15" y="41"/>
                  </a:cubicBezTo>
                  <a:close/>
                </a:path>
              </a:pathLst>
            </a:custGeom>
            <a:solidFill>
              <a:srgbClr val="F1A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6" name="Freeform 306">
              <a:extLst>
                <a:ext uri="{FF2B5EF4-FFF2-40B4-BE49-F238E27FC236}">
                  <a16:creationId xmlns:a16="http://schemas.microsoft.com/office/drawing/2014/main" id="{A987DDDC-9C8A-496A-97D2-735E037C6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841" y="2566460"/>
              <a:ext cx="148181" cy="559511"/>
            </a:xfrm>
            <a:custGeom>
              <a:avLst/>
              <a:gdLst>
                <a:gd name="T0" fmla="*/ 106 w 162"/>
                <a:gd name="T1" fmla="*/ 0 h 610"/>
                <a:gd name="T2" fmla="*/ 141 w 162"/>
                <a:gd name="T3" fmla="*/ 179 h 610"/>
                <a:gd name="T4" fmla="*/ 127 w 162"/>
                <a:gd name="T5" fmla="*/ 427 h 610"/>
                <a:gd name="T6" fmla="*/ 136 w 162"/>
                <a:gd name="T7" fmla="*/ 474 h 610"/>
                <a:gd name="T8" fmla="*/ 103 w 162"/>
                <a:gd name="T9" fmla="*/ 595 h 610"/>
                <a:gd name="T10" fmla="*/ 71 w 162"/>
                <a:gd name="T11" fmla="*/ 461 h 610"/>
                <a:gd name="T12" fmla="*/ 55 w 162"/>
                <a:gd name="T13" fmla="*/ 181 h 610"/>
                <a:gd name="T14" fmla="*/ 0 w 162"/>
                <a:gd name="T15" fmla="*/ 22 h 610"/>
                <a:gd name="T16" fmla="*/ 106 w 162"/>
                <a:gd name="T17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610">
                  <a:moveTo>
                    <a:pt x="106" y="0"/>
                  </a:moveTo>
                  <a:cubicBezTo>
                    <a:pt x="106" y="0"/>
                    <a:pt x="136" y="89"/>
                    <a:pt x="141" y="179"/>
                  </a:cubicBezTo>
                  <a:cubicBezTo>
                    <a:pt x="143" y="231"/>
                    <a:pt x="127" y="427"/>
                    <a:pt x="127" y="427"/>
                  </a:cubicBezTo>
                  <a:cubicBezTo>
                    <a:pt x="127" y="427"/>
                    <a:pt x="132" y="461"/>
                    <a:pt x="136" y="474"/>
                  </a:cubicBezTo>
                  <a:cubicBezTo>
                    <a:pt x="148" y="510"/>
                    <a:pt x="162" y="577"/>
                    <a:pt x="103" y="595"/>
                  </a:cubicBezTo>
                  <a:cubicBezTo>
                    <a:pt x="52" y="610"/>
                    <a:pt x="59" y="526"/>
                    <a:pt x="71" y="461"/>
                  </a:cubicBezTo>
                  <a:cubicBezTo>
                    <a:pt x="73" y="450"/>
                    <a:pt x="63" y="246"/>
                    <a:pt x="55" y="181"/>
                  </a:cubicBezTo>
                  <a:cubicBezTo>
                    <a:pt x="44" y="100"/>
                    <a:pt x="0" y="22"/>
                    <a:pt x="0" y="22"/>
                  </a:cubicBezTo>
                  <a:lnTo>
                    <a:pt x="106" y="0"/>
                  </a:ln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7" name="Freeform 307">
              <a:extLst>
                <a:ext uri="{FF2B5EF4-FFF2-40B4-BE49-F238E27FC236}">
                  <a16:creationId xmlns:a16="http://schemas.microsoft.com/office/drawing/2014/main" id="{E8D37F4E-0A1C-4B56-B227-D8C97FDBC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079" y="2423389"/>
              <a:ext cx="181395" cy="255484"/>
            </a:xfrm>
            <a:custGeom>
              <a:avLst/>
              <a:gdLst>
                <a:gd name="T0" fmla="*/ 117 w 197"/>
                <a:gd name="T1" fmla="*/ 21 h 277"/>
                <a:gd name="T2" fmla="*/ 10 w 197"/>
                <a:gd name="T3" fmla="*/ 53 h 277"/>
                <a:gd name="T4" fmla="*/ 74 w 197"/>
                <a:gd name="T5" fmla="*/ 274 h 277"/>
                <a:gd name="T6" fmla="*/ 148 w 197"/>
                <a:gd name="T7" fmla="*/ 267 h 277"/>
                <a:gd name="T8" fmla="*/ 189 w 197"/>
                <a:gd name="T9" fmla="*/ 224 h 277"/>
                <a:gd name="T10" fmla="*/ 117 w 197"/>
                <a:gd name="T11" fmla="*/ 2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277">
                  <a:moveTo>
                    <a:pt x="117" y="21"/>
                  </a:moveTo>
                  <a:cubicBezTo>
                    <a:pt x="91" y="0"/>
                    <a:pt x="20" y="0"/>
                    <a:pt x="10" y="53"/>
                  </a:cubicBezTo>
                  <a:cubicBezTo>
                    <a:pt x="0" y="107"/>
                    <a:pt x="52" y="269"/>
                    <a:pt x="74" y="274"/>
                  </a:cubicBezTo>
                  <a:cubicBezTo>
                    <a:pt x="89" y="277"/>
                    <a:pt x="123" y="275"/>
                    <a:pt x="148" y="267"/>
                  </a:cubicBezTo>
                  <a:cubicBezTo>
                    <a:pt x="177" y="256"/>
                    <a:pt x="185" y="236"/>
                    <a:pt x="189" y="224"/>
                  </a:cubicBezTo>
                  <a:cubicBezTo>
                    <a:pt x="197" y="205"/>
                    <a:pt x="160" y="58"/>
                    <a:pt x="117" y="21"/>
                  </a:cubicBezTo>
                  <a:close/>
                </a:path>
              </a:pathLst>
            </a:custGeom>
            <a:solidFill>
              <a:srgbClr val="514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625" name="Group 1624">
            <a:extLst>
              <a:ext uri="{FF2B5EF4-FFF2-40B4-BE49-F238E27FC236}">
                <a16:creationId xmlns:a16="http://schemas.microsoft.com/office/drawing/2014/main" id="{D1ADCC92-FC8C-45A8-8CE1-9EB295DF7525}"/>
              </a:ext>
            </a:extLst>
          </p:cNvPr>
          <p:cNvGrpSpPr/>
          <p:nvPr/>
        </p:nvGrpSpPr>
        <p:grpSpPr>
          <a:xfrm>
            <a:off x="6721009" y="2497358"/>
            <a:ext cx="436879" cy="1609552"/>
            <a:chOff x="7127409" y="2497358"/>
            <a:chExt cx="436879" cy="1609552"/>
          </a:xfrm>
        </p:grpSpPr>
        <p:sp>
          <p:nvSpPr>
            <p:cNvPr id="298" name="Freeform 308">
              <a:extLst>
                <a:ext uri="{FF2B5EF4-FFF2-40B4-BE49-F238E27FC236}">
                  <a16:creationId xmlns:a16="http://schemas.microsoft.com/office/drawing/2014/main" id="{96E4E589-B8C6-430C-949D-D3BE1D690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519" y="3008326"/>
              <a:ext cx="99640" cy="493085"/>
            </a:xfrm>
            <a:custGeom>
              <a:avLst/>
              <a:gdLst>
                <a:gd name="T0" fmla="*/ 36 w 109"/>
                <a:gd name="T1" fmla="*/ 7 h 539"/>
                <a:gd name="T2" fmla="*/ 43 w 109"/>
                <a:gd name="T3" fmla="*/ 87 h 539"/>
                <a:gd name="T4" fmla="*/ 32 w 109"/>
                <a:gd name="T5" fmla="*/ 250 h 539"/>
                <a:gd name="T6" fmla="*/ 32 w 109"/>
                <a:gd name="T7" fmla="*/ 384 h 539"/>
                <a:gd name="T8" fmla="*/ 29 w 109"/>
                <a:gd name="T9" fmla="*/ 496 h 539"/>
                <a:gd name="T10" fmla="*/ 96 w 109"/>
                <a:gd name="T11" fmla="*/ 448 h 539"/>
                <a:gd name="T12" fmla="*/ 106 w 109"/>
                <a:gd name="T13" fmla="*/ 323 h 539"/>
                <a:gd name="T14" fmla="*/ 104 w 109"/>
                <a:gd name="T15" fmla="*/ 0 h 539"/>
                <a:gd name="T16" fmla="*/ 36 w 109"/>
                <a:gd name="T17" fmla="*/ 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539">
                  <a:moveTo>
                    <a:pt x="36" y="7"/>
                  </a:moveTo>
                  <a:cubicBezTo>
                    <a:pt x="36" y="7"/>
                    <a:pt x="40" y="58"/>
                    <a:pt x="43" y="87"/>
                  </a:cubicBezTo>
                  <a:cubicBezTo>
                    <a:pt x="46" y="116"/>
                    <a:pt x="35" y="191"/>
                    <a:pt x="32" y="250"/>
                  </a:cubicBezTo>
                  <a:cubicBezTo>
                    <a:pt x="29" y="308"/>
                    <a:pt x="31" y="361"/>
                    <a:pt x="32" y="384"/>
                  </a:cubicBezTo>
                  <a:cubicBezTo>
                    <a:pt x="34" y="408"/>
                    <a:pt x="0" y="463"/>
                    <a:pt x="29" y="496"/>
                  </a:cubicBezTo>
                  <a:cubicBezTo>
                    <a:pt x="68" y="539"/>
                    <a:pt x="104" y="505"/>
                    <a:pt x="96" y="448"/>
                  </a:cubicBezTo>
                  <a:cubicBezTo>
                    <a:pt x="88" y="391"/>
                    <a:pt x="103" y="357"/>
                    <a:pt x="106" y="323"/>
                  </a:cubicBezTo>
                  <a:cubicBezTo>
                    <a:pt x="109" y="290"/>
                    <a:pt x="104" y="0"/>
                    <a:pt x="104" y="0"/>
                  </a:cubicBezTo>
                  <a:lnTo>
                    <a:pt x="36" y="7"/>
                  </a:lnTo>
                  <a:close/>
                </a:path>
              </a:pathLst>
            </a:custGeom>
            <a:solidFill>
              <a:srgbClr val="C98D7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00" name="Freeform 310">
              <a:extLst>
                <a:ext uri="{FF2B5EF4-FFF2-40B4-BE49-F238E27FC236}">
                  <a16:creationId xmlns:a16="http://schemas.microsoft.com/office/drawing/2014/main" id="{42D0284A-92C5-4D69-ACE8-6B596340D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6248" y="3966393"/>
              <a:ext cx="176285" cy="140517"/>
            </a:xfrm>
            <a:custGeom>
              <a:avLst/>
              <a:gdLst>
                <a:gd name="T0" fmla="*/ 102 w 191"/>
                <a:gd name="T1" fmla="*/ 22 h 153"/>
                <a:gd name="T2" fmla="*/ 9 w 191"/>
                <a:gd name="T3" fmla="*/ 103 h 153"/>
                <a:gd name="T4" fmla="*/ 187 w 191"/>
                <a:gd name="T5" fmla="*/ 41 h 153"/>
                <a:gd name="T6" fmla="*/ 102 w 191"/>
                <a:gd name="T7" fmla="*/ 2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53">
                  <a:moveTo>
                    <a:pt x="102" y="22"/>
                  </a:moveTo>
                  <a:cubicBezTo>
                    <a:pt x="89" y="32"/>
                    <a:pt x="0" y="54"/>
                    <a:pt x="9" y="103"/>
                  </a:cubicBezTo>
                  <a:cubicBezTo>
                    <a:pt x="18" y="153"/>
                    <a:pt x="191" y="97"/>
                    <a:pt x="187" y="41"/>
                  </a:cubicBezTo>
                  <a:cubicBezTo>
                    <a:pt x="184" y="0"/>
                    <a:pt x="115" y="12"/>
                    <a:pt x="102" y="22"/>
                  </a:cubicBezTo>
                  <a:close/>
                </a:path>
              </a:pathLst>
            </a:custGeom>
            <a:solidFill>
              <a:srgbClr val="332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01" name="Freeform 311">
              <a:extLst>
                <a:ext uri="{FF2B5EF4-FFF2-40B4-BE49-F238E27FC236}">
                  <a16:creationId xmlns:a16="http://schemas.microsoft.com/office/drawing/2014/main" id="{B1051E2D-4E2F-4A39-B325-73D1C3A8B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738" y="3899967"/>
              <a:ext cx="173729" cy="140517"/>
            </a:xfrm>
            <a:custGeom>
              <a:avLst/>
              <a:gdLst>
                <a:gd name="T0" fmla="*/ 101 w 191"/>
                <a:gd name="T1" fmla="*/ 22 h 153"/>
                <a:gd name="T2" fmla="*/ 8 w 191"/>
                <a:gd name="T3" fmla="*/ 104 h 153"/>
                <a:gd name="T4" fmla="*/ 187 w 191"/>
                <a:gd name="T5" fmla="*/ 42 h 153"/>
                <a:gd name="T6" fmla="*/ 101 w 191"/>
                <a:gd name="T7" fmla="*/ 2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53">
                  <a:moveTo>
                    <a:pt x="101" y="22"/>
                  </a:moveTo>
                  <a:cubicBezTo>
                    <a:pt x="88" y="32"/>
                    <a:pt x="0" y="54"/>
                    <a:pt x="8" y="104"/>
                  </a:cubicBezTo>
                  <a:cubicBezTo>
                    <a:pt x="17" y="153"/>
                    <a:pt x="191" y="98"/>
                    <a:pt x="187" y="42"/>
                  </a:cubicBezTo>
                  <a:cubicBezTo>
                    <a:pt x="184" y="0"/>
                    <a:pt x="114" y="13"/>
                    <a:pt x="101" y="22"/>
                  </a:cubicBezTo>
                  <a:close/>
                </a:path>
              </a:pathLst>
            </a:custGeom>
            <a:solidFill>
              <a:srgbClr val="332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02" name="Freeform 312">
              <a:extLst>
                <a:ext uri="{FF2B5EF4-FFF2-40B4-BE49-F238E27FC236}">
                  <a16:creationId xmlns:a16="http://schemas.microsoft.com/office/drawing/2014/main" id="{3A4F9BC3-0EC8-40C5-BB9B-F2A273534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280" y="3373669"/>
              <a:ext cx="150737" cy="574840"/>
            </a:xfrm>
            <a:custGeom>
              <a:avLst/>
              <a:gdLst>
                <a:gd name="T0" fmla="*/ 0 w 164"/>
                <a:gd name="T1" fmla="*/ 0 h 627"/>
                <a:gd name="T2" fmla="*/ 56 w 164"/>
                <a:gd name="T3" fmla="*/ 615 h 627"/>
                <a:gd name="T4" fmla="*/ 130 w 164"/>
                <a:gd name="T5" fmla="*/ 619 h 627"/>
                <a:gd name="T6" fmla="*/ 164 w 164"/>
                <a:gd name="T7" fmla="*/ 4 h 627"/>
                <a:gd name="T8" fmla="*/ 0 w 164"/>
                <a:gd name="T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627">
                  <a:moveTo>
                    <a:pt x="0" y="0"/>
                  </a:moveTo>
                  <a:cubicBezTo>
                    <a:pt x="0" y="0"/>
                    <a:pt x="29" y="602"/>
                    <a:pt x="56" y="615"/>
                  </a:cubicBezTo>
                  <a:cubicBezTo>
                    <a:pt x="83" y="627"/>
                    <a:pt x="130" y="619"/>
                    <a:pt x="130" y="619"/>
                  </a:cubicBezTo>
                  <a:lnTo>
                    <a:pt x="16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03" name="Freeform 313">
              <a:extLst>
                <a:ext uri="{FF2B5EF4-FFF2-40B4-BE49-F238E27FC236}">
                  <a16:creationId xmlns:a16="http://schemas.microsoft.com/office/drawing/2014/main" id="{21E5874B-DEE1-44BD-987B-2A525C75D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016" y="3378779"/>
              <a:ext cx="163510" cy="636157"/>
            </a:xfrm>
            <a:custGeom>
              <a:avLst/>
              <a:gdLst>
                <a:gd name="T0" fmla="*/ 0 w 177"/>
                <a:gd name="T1" fmla="*/ 0 h 696"/>
                <a:gd name="T2" fmla="*/ 75 w 177"/>
                <a:gd name="T3" fmla="*/ 677 h 696"/>
                <a:gd name="T4" fmla="*/ 149 w 177"/>
                <a:gd name="T5" fmla="*/ 681 h 696"/>
                <a:gd name="T6" fmla="*/ 177 w 177"/>
                <a:gd name="T7" fmla="*/ 5 h 696"/>
                <a:gd name="T8" fmla="*/ 0 w 177"/>
                <a:gd name="T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696">
                  <a:moveTo>
                    <a:pt x="0" y="0"/>
                  </a:moveTo>
                  <a:cubicBezTo>
                    <a:pt x="0" y="0"/>
                    <a:pt x="48" y="658"/>
                    <a:pt x="75" y="677"/>
                  </a:cubicBezTo>
                  <a:cubicBezTo>
                    <a:pt x="102" y="696"/>
                    <a:pt x="149" y="681"/>
                    <a:pt x="149" y="681"/>
                  </a:cubicBezTo>
                  <a:lnTo>
                    <a:pt x="17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04" name="Freeform 314">
              <a:extLst>
                <a:ext uri="{FF2B5EF4-FFF2-40B4-BE49-F238E27FC236}">
                  <a16:creationId xmlns:a16="http://schemas.microsoft.com/office/drawing/2014/main" id="{6E690741-3F89-4812-AD19-D7F259E44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506" y="2801385"/>
              <a:ext cx="344905" cy="654040"/>
            </a:xfrm>
            <a:custGeom>
              <a:avLst/>
              <a:gdLst>
                <a:gd name="T0" fmla="*/ 232 w 375"/>
                <a:gd name="T1" fmla="*/ 19 h 713"/>
                <a:gd name="T2" fmla="*/ 369 w 375"/>
                <a:gd name="T3" fmla="*/ 136 h 713"/>
                <a:gd name="T4" fmla="*/ 375 w 375"/>
                <a:gd name="T5" fmla="*/ 635 h 713"/>
                <a:gd name="T6" fmla="*/ 168 w 375"/>
                <a:gd name="T7" fmla="*/ 705 h 713"/>
                <a:gd name="T8" fmla="*/ 0 w 375"/>
                <a:gd name="T9" fmla="*/ 629 h 713"/>
                <a:gd name="T10" fmla="*/ 36 w 375"/>
                <a:gd name="T11" fmla="*/ 80 h 713"/>
                <a:gd name="T12" fmla="*/ 232 w 375"/>
                <a:gd name="T13" fmla="*/ 19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713">
                  <a:moveTo>
                    <a:pt x="232" y="19"/>
                  </a:moveTo>
                  <a:cubicBezTo>
                    <a:pt x="232" y="19"/>
                    <a:pt x="365" y="30"/>
                    <a:pt x="369" y="136"/>
                  </a:cubicBezTo>
                  <a:cubicBezTo>
                    <a:pt x="374" y="241"/>
                    <a:pt x="375" y="620"/>
                    <a:pt x="375" y="635"/>
                  </a:cubicBezTo>
                  <a:cubicBezTo>
                    <a:pt x="375" y="649"/>
                    <a:pt x="324" y="713"/>
                    <a:pt x="168" y="705"/>
                  </a:cubicBezTo>
                  <a:cubicBezTo>
                    <a:pt x="20" y="697"/>
                    <a:pt x="0" y="655"/>
                    <a:pt x="0" y="629"/>
                  </a:cubicBezTo>
                  <a:cubicBezTo>
                    <a:pt x="0" y="575"/>
                    <a:pt x="16" y="169"/>
                    <a:pt x="36" y="80"/>
                  </a:cubicBezTo>
                  <a:cubicBezTo>
                    <a:pt x="48" y="25"/>
                    <a:pt x="169" y="0"/>
                    <a:pt x="232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05" name="Freeform 315">
              <a:extLst>
                <a:ext uri="{FF2B5EF4-FFF2-40B4-BE49-F238E27FC236}">
                  <a16:creationId xmlns:a16="http://schemas.microsoft.com/office/drawing/2014/main" id="{95380C6A-7F24-42A9-8875-13249CFB2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3693" y="2747732"/>
              <a:ext cx="86865" cy="130298"/>
            </a:xfrm>
            <a:custGeom>
              <a:avLst/>
              <a:gdLst>
                <a:gd name="T0" fmla="*/ 0 w 96"/>
                <a:gd name="T1" fmla="*/ 10 h 144"/>
                <a:gd name="T2" fmla="*/ 13 w 96"/>
                <a:gd name="T3" fmla="*/ 135 h 144"/>
                <a:gd name="T4" fmla="*/ 96 w 96"/>
                <a:gd name="T5" fmla="*/ 92 h 144"/>
                <a:gd name="T6" fmla="*/ 95 w 96"/>
                <a:gd name="T7" fmla="*/ 0 h 144"/>
                <a:gd name="T8" fmla="*/ 0 w 96"/>
                <a:gd name="T9" fmla="*/ 1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4">
                  <a:moveTo>
                    <a:pt x="0" y="10"/>
                  </a:moveTo>
                  <a:cubicBezTo>
                    <a:pt x="0" y="10"/>
                    <a:pt x="0" y="125"/>
                    <a:pt x="13" y="135"/>
                  </a:cubicBezTo>
                  <a:cubicBezTo>
                    <a:pt x="26" y="144"/>
                    <a:pt x="96" y="132"/>
                    <a:pt x="96" y="92"/>
                  </a:cubicBezTo>
                  <a:cubicBezTo>
                    <a:pt x="96" y="52"/>
                    <a:pt x="95" y="0"/>
                    <a:pt x="95" y="0"/>
                  </a:cubicBezTo>
                  <a:lnTo>
                    <a:pt x="0" y="10"/>
                  </a:lnTo>
                </a:path>
              </a:pathLst>
            </a:custGeom>
            <a:solidFill>
              <a:srgbClr val="CD9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06" name="Freeform 316">
              <a:extLst>
                <a:ext uri="{FF2B5EF4-FFF2-40B4-BE49-F238E27FC236}">
                  <a16:creationId xmlns:a16="http://schemas.microsoft.com/office/drawing/2014/main" id="{88DF7D36-394E-483B-B40F-787E1AC8C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7409" y="2821823"/>
              <a:ext cx="160956" cy="224826"/>
            </a:xfrm>
            <a:custGeom>
              <a:avLst/>
              <a:gdLst>
                <a:gd name="T0" fmla="*/ 170 w 175"/>
                <a:gd name="T1" fmla="*/ 6 h 245"/>
                <a:gd name="T2" fmla="*/ 60 w 175"/>
                <a:gd name="T3" fmla="*/ 58 h 245"/>
                <a:gd name="T4" fmla="*/ 28 w 175"/>
                <a:gd name="T5" fmla="*/ 227 h 245"/>
                <a:gd name="T6" fmla="*/ 93 w 175"/>
                <a:gd name="T7" fmla="*/ 243 h 245"/>
                <a:gd name="T8" fmla="*/ 170 w 175"/>
                <a:gd name="T9" fmla="*/ 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45">
                  <a:moveTo>
                    <a:pt x="170" y="6"/>
                  </a:moveTo>
                  <a:cubicBezTo>
                    <a:pt x="170" y="6"/>
                    <a:pt x="82" y="0"/>
                    <a:pt x="60" y="58"/>
                  </a:cubicBezTo>
                  <a:cubicBezTo>
                    <a:pt x="37" y="117"/>
                    <a:pt x="0" y="218"/>
                    <a:pt x="28" y="227"/>
                  </a:cubicBezTo>
                  <a:cubicBezTo>
                    <a:pt x="56" y="236"/>
                    <a:pt x="81" y="245"/>
                    <a:pt x="93" y="243"/>
                  </a:cubicBezTo>
                  <a:cubicBezTo>
                    <a:pt x="105" y="242"/>
                    <a:pt x="175" y="73"/>
                    <a:pt x="17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07" name="Freeform 317">
              <a:extLst>
                <a:ext uri="{FF2B5EF4-FFF2-40B4-BE49-F238E27FC236}">
                  <a16:creationId xmlns:a16="http://schemas.microsoft.com/office/drawing/2014/main" id="{9513F402-A3EF-49ED-AA97-590E0A597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4493" y="2553564"/>
              <a:ext cx="219716" cy="278479"/>
            </a:xfrm>
            <a:custGeom>
              <a:avLst/>
              <a:gdLst>
                <a:gd name="T0" fmla="*/ 11 w 238"/>
                <a:gd name="T1" fmla="*/ 52 h 303"/>
                <a:gd name="T2" fmla="*/ 75 w 238"/>
                <a:gd name="T3" fmla="*/ 295 h 303"/>
                <a:gd name="T4" fmla="*/ 211 w 238"/>
                <a:gd name="T5" fmla="*/ 201 h 303"/>
                <a:gd name="T6" fmla="*/ 185 w 238"/>
                <a:gd name="T7" fmla="*/ 12 h 303"/>
                <a:gd name="T8" fmla="*/ 11 w 238"/>
                <a:gd name="T9" fmla="*/ 5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303">
                  <a:moveTo>
                    <a:pt x="11" y="52"/>
                  </a:moveTo>
                  <a:cubicBezTo>
                    <a:pt x="11" y="52"/>
                    <a:pt x="0" y="283"/>
                    <a:pt x="75" y="295"/>
                  </a:cubicBezTo>
                  <a:cubicBezTo>
                    <a:pt x="132" y="303"/>
                    <a:pt x="208" y="277"/>
                    <a:pt x="211" y="201"/>
                  </a:cubicBezTo>
                  <a:cubicBezTo>
                    <a:pt x="213" y="124"/>
                    <a:pt x="238" y="12"/>
                    <a:pt x="185" y="12"/>
                  </a:cubicBezTo>
                  <a:cubicBezTo>
                    <a:pt x="131" y="12"/>
                    <a:pt x="5" y="0"/>
                    <a:pt x="11" y="52"/>
                  </a:cubicBezTo>
                  <a:close/>
                </a:path>
              </a:pathLst>
            </a:custGeom>
            <a:solidFill>
              <a:srgbClr val="C98D7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08" name="Freeform 318">
              <a:extLst>
                <a:ext uri="{FF2B5EF4-FFF2-40B4-BE49-F238E27FC236}">
                  <a16:creationId xmlns:a16="http://schemas.microsoft.com/office/drawing/2014/main" id="{716C6252-86A1-4E58-923B-381C3C791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3113" y="2589332"/>
              <a:ext cx="63872" cy="168620"/>
            </a:xfrm>
            <a:custGeom>
              <a:avLst/>
              <a:gdLst>
                <a:gd name="T0" fmla="*/ 65 w 69"/>
                <a:gd name="T1" fmla="*/ 0 h 184"/>
                <a:gd name="T2" fmla="*/ 68 w 69"/>
                <a:gd name="T3" fmla="*/ 112 h 184"/>
                <a:gd name="T4" fmla="*/ 13 w 69"/>
                <a:gd name="T5" fmla="*/ 170 h 184"/>
                <a:gd name="T6" fmla="*/ 6 w 69"/>
                <a:gd name="T7" fmla="*/ 30 h 184"/>
                <a:gd name="T8" fmla="*/ 65 w 69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84">
                  <a:moveTo>
                    <a:pt x="65" y="0"/>
                  </a:moveTo>
                  <a:cubicBezTo>
                    <a:pt x="65" y="0"/>
                    <a:pt x="69" y="78"/>
                    <a:pt x="68" y="112"/>
                  </a:cubicBezTo>
                  <a:cubicBezTo>
                    <a:pt x="67" y="147"/>
                    <a:pt x="27" y="184"/>
                    <a:pt x="13" y="170"/>
                  </a:cubicBezTo>
                  <a:cubicBezTo>
                    <a:pt x="0" y="156"/>
                    <a:pt x="6" y="30"/>
                    <a:pt x="6" y="30"/>
                  </a:cubicBezTo>
                  <a:lnTo>
                    <a:pt x="65" y="0"/>
                  </a:lnTo>
                </a:path>
              </a:pathLst>
            </a:custGeom>
            <a:solidFill>
              <a:srgbClr val="612F1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09" name="Freeform 319">
              <a:extLst>
                <a:ext uri="{FF2B5EF4-FFF2-40B4-BE49-F238E27FC236}">
                  <a16:creationId xmlns:a16="http://schemas.microsoft.com/office/drawing/2014/main" id="{747317F4-B907-4DEB-A3AA-C49E9071B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055" y="2497358"/>
              <a:ext cx="268259" cy="224826"/>
            </a:xfrm>
            <a:custGeom>
              <a:avLst/>
              <a:gdLst>
                <a:gd name="T0" fmla="*/ 132 w 293"/>
                <a:gd name="T1" fmla="*/ 31 h 245"/>
                <a:gd name="T2" fmla="*/ 26 w 293"/>
                <a:gd name="T3" fmla="*/ 79 h 245"/>
                <a:gd name="T4" fmla="*/ 32 w 293"/>
                <a:gd name="T5" fmla="*/ 171 h 245"/>
                <a:gd name="T6" fmla="*/ 65 w 293"/>
                <a:gd name="T7" fmla="*/ 159 h 245"/>
                <a:gd name="T8" fmla="*/ 107 w 293"/>
                <a:gd name="T9" fmla="*/ 133 h 245"/>
                <a:gd name="T10" fmla="*/ 98 w 293"/>
                <a:gd name="T11" fmla="*/ 168 h 245"/>
                <a:gd name="T12" fmla="*/ 165 w 293"/>
                <a:gd name="T13" fmla="*/ 120 h 245"/>
                <a:gd name="T14" fmla="*/ 214 w 293"/>
                <a:gd name="T15" fmla="*/ 217 h 245"/>
                <a:gd name="T16" fmla="*/ 260 w 293"/>
                <a:gd name="T17" fmla="*/ 71 h 245"/>
                <a:gd name="T18" fmla="*/ 132 w 293"/>
                <a:gd name="T19" fmla="*/ 3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3" h="245">
                  <a:moveTo>
                    <a:pt x="132" y="31"/>
                  </a:moveTo>
                  <a:cubicBezTo>
                    <a:pt x="132" y="31"/>
                    <a:pt x="54" y="31"/>
                    <a:pt x="26" y="79"/>
                  </a:cubicBezTo>
                  <a:cubicBezTo>
                    <a:pt x="0" y="124"/>
                    <a:pt x="13" y="174"/>
                    <a:pt x="32" y="171"/>
                  </a:cubicBezTo>
                  <a:cubicBezTo>
                    <a:pt x="40" y="170"/>
                    <a:pt x="51" y="166"/>
                    <a:pt x="65" y="159"/>
                  </a:cubicBezTo>
                  <a:cubicBezTo>
                    <a:pt x="80" y="152"/>
                    <a:pt x="107" y="133"/>
                    <a:pt x="107" y="133"/>
                  </a:cubicBezTo>
                  <a:cubicBezTo>
                    <a:pt x="107" y="133"/>
                    <a:pt x="103" y="147"/>
                    <a:pt x="98" y="168"/>
                  </a:cubicBezTo>
                  <a:cubicBezTo>
                    <a:pt x="124" y="162"/>
                    <a:pt x="158" y="135"/>
                    <a:pt x="165" y="120"/>
                  </a:cubicBezTo>
                  <a:cubicBezTo>
                    <a:pt x="168" y="115"/>
                    <a:pt x="184" y="245"/>
                    <a:pt x="214" y="217"/>
                  </a:cubicBezTo>
                  <a:cubicBezTo>
                    <a:pt x="244" y="189"/>
                    <a:pt x="293" y="141"/>
                    <a:pt x="260" y="71"/>
                  </a:cubicBezTo>
                  <a:cubicBezTo>
                    <a:pt x="227" y="0"/>
                    <a:pt x="132" y="31"/>
                    <a:pt x="132" y="31"/>
                  </a:cubicBezTo>
                </a:path>
              </a:pathLst>
            </a:custGeom>
            <a:solidFill>
              <a:srgbClr val="612F1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10" name="Freeform 320">
              <a:extLst>
                <a:ext uri="{FF2B5EF4-FFF2-40B4-BE49-F238E27FC236}">
                  <a16:creationId xmlns:a16="http://schemas.microsoft.com/office/drawing/2014/main" id="{EF27B113-C657-47A5-B32F-6A9C1C7D3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2894" y="2665977"/>
              <a:ext cx="71536" cy="94530"/>
            </a:xfrm>
            <a:custGeom>
              <a:avLst/>
              <a:gdLst>
                <a:gd name="T0" fmla="*/ 15 w 79"/>
                <a:gd name="T1" fmla="*/ 41 h 102"/>
                <a:gd name="T2" fmla="*/ 55 w 79"/>
                <a:gd name="T3" fmla="*/ 18 h 102"/>
                <a:gd name="T4" fmla="*/ 30 w 79"/>
                <a:gd name="T5" fmla="*/ 90 h 102"/>
                <a:gd name="T6" fmla="*/ 15 w 79"/>
                <a:gd name="T7" fmla="*/ 4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102">
                  <a:moveTo>
                    <a:pt x="15" y="41"/>
                  </a:moveTo>
                  <a:cubicBezTo>
                    <a:pt x="15" y="41"/>
                    <a:pt x="30" y="0"/>
                    <a:pt x="55" y="18"/>
                  </a:cubicBezTo>
                  <a:cubicBezTo>
                    <a:pt x="79" y="35"/>
                    <a:pt x="59" y="102"/>
                    <a:pt x="30" y="90"/>
                  </a:cubicBezTo>
                  <a:cubicBezTo>
                    <a:pt x="0" y="79"/>
                    <a:pt x="15" y="41"/>
                    <a:pt x="15" y="41"/>
                  </a:cubicBezTo>
                </a:path>
              </a:pathLst>
            </a:custGeom>
            <a:solidFill>
              <a:srgbClr val="C98D7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11" name="Freeform 321">
              <a:extLst>
                <a:ext uri="{FF2B5EF4-FFF2-40B4-BE49-F238E27FC236}">
                  <a16:creationId xmlns:a16="http://schemas.microsoft.com/office/drawing/2014/main" id="{34340CB9-406B-482A-B893-871A340E2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1654" y="3000662"/>
              <a:ext cx="109859" cy="551846"/>
            </a:xfrm>
            <a:custGeom>
              <a:avLst/>
              <a:gdLst>
                <a:gd name="T0" fmla="*/ 115 w 120"/>
                <a:gd name="T1" fmla="*/ 0 h 601"/>
                <a:gd name="T2" fmla="*/ 116 w 120"/>
                <a:gd name="T3" fmla="*/ 199 h 601"/>
                <a:gd name="T4" fmla="*/ 106 w 120"/>
                <a:gd name="T5" fmla="*/ 325 h 601"/>
                <a:gd name="T6" fmla="*/ 93 w 120"/>
                <a:gd name="T7" fmla="*/ 427 h 601"/>
                <a:gd name="T8" fmla="*/ 97 w 120"/>
                <a:gd name="T9" fmla="*/ 474 h 601"/>
                <a:gd name="T10" fmla="*/ 52 w 120"/>
                <a:gd name="T11" fmla="*/ 591 h 601"/>
                <a:gd name="T12" fmla="*/ 33 w 120"/>
                <a:gd name="T13" fmla="*/ 455 h 601"/>
                <a:gd name="T14" fmla="*/ 28 w 120"/>
                <a:gd name="T15" fmla="*/ 331 h 601"/>
                <a:gd name="T16" fmla="*/ 30 w 120"/>
                <a:gd name="T17" fmla="*/ 193 h 601"/>
                <a:gd name="T18" fmla="*/ 7 w 120"/>
                <a:gd name="T19" fmla="*/ 10 h 601"/>
                <a:gd name="T20" fmla="*/ 115 w 120"/>
                <a:gd name="T21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601">
                  <a:moveTo>
                    <a:pt x="115" y="0"/>
                  </a:moveTo>
                  <a:cubicBezTo>
                    <a:pt x="115" y="0"/>
                    <a:pt x="120" y="108"/>
                    <a:pt x="116" y="199"/>
                  </a:cubicBezTo>
                  <a:cubicBezTo>
                    <a:pt x="113" y="251"/>
                    <a:pt x="108" y="312"/>
                    <a:pt x="106" y="325"/>
                  </a:cubicBezTo>
                  <a:cubicBezTo>
                    <a:pt x="102" y="358"/>
                    <a:pt x="93" y="427"/>
                    <a:pt x="93" y="427"/>
                  </a:cubicBezTo>
                  <a:cubicBezTo>
                    <a:pt x="93" y="427"/>
                    <a:pt x="94" y="461"/>
                    <a:pt x="97" y="474"/>
                  </a:cubicBezTo>
                  <a:cubicBezTo>
                    <a:pt x="105" y="511"/>
                    <a:pt x="112" y="580"/>
                    <a:pt x="52" y="591"/>
                  </a:cubicBezTo>
                  <a:cubicBezTo>
                    <a:pt x="0" y="601"/>
                    <a:pt x="15" y="518"/>
                    <a:pt x="33" y="455"/>
                  </a:cubicBezTo>
                  <a:cubicBezTo>
                    <a:pt x="37" y="444"/>
                    <a:pt x="29" y="382"/>
                    <a:pt x="28" y="331"/>
                  </a:cubicBezTo>
                  <a:cubicBezTo>
                    <a:pt x="27" y="272"/>
                    <a:pt x="32" y="258"/>
                    <a:pt x="30" y="193"/>
                  </a:cubicBezTo>
                  <a:cubicBezTo>
                    <a:pt x="28" y="110"/>
                    <a:pt x="7" y="10"/>
                    <a:pt x="7" y="10"/>
                  </a:cubicBezTo>
                  <a:lnTo>
                    <a:pt x="115" y="0"/>
                  </a:lnTo>
                </a:path>
              </a:pathLst>
            </a:custGeom>
            <a:solidFill>
              <a:srgbClr val="C98D7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12" name="Freeform 322">
              <a:extLst>
                <a:ext uri="{FF2B5EF4-FFF2-40B4-BE49-F238E27FC236}">
                  <a16:creationId xmlns:a16="http://schemas.microsoft.com/office/drawing/2014/main" id="{C0E4A8A0-4DD4-49B5-8BA1-478873551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3332" y="2837152"/>
              <a:ext cx="160956" cy="268259"/>
            </a:xfrm>
            <a:custGeom>
              <a:avLst/>
              <a:gdLst>
                <a:gd name="T0" fmla="*/ 132 w 175"/>
                <a:gd name="T1" fmla="*/ 40 h 290"/>
                <a:gd name="T2" fmla="*/ 21 w 175"/>
                <a:gd name="T3" fmla="*/ 51 h 290"/>
                <a:gd name="T4" fmla="*/ 42 w 175"/>
                <a:gd name="T5" fmla="*/ 280 h 290"/>
                <a:gd name="T6" fmla="*/ 115 w 175"/>
                <a:gd name="T7" fmla="*/ 286 h 290"/>
                <a:gd name="T8" fmla="*/ 164 w 175"/>
                <a:gd name="T9" fmla="*/ 252 h 290"/>
                <a:gd name="T10" fmla="*/ 132 w 175"/>
                <a:gd name="T11" fmla="*/ 4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90">
                  <a:moveTo>
                    <a:pt x="132" y="40"/>
                  </a:moveTo>
                  <a:cubicBezTo>
                    <a:pt x="111" y="13"/>
                    <a:pt x="41" y="0"/>
                    <a:pt x="21" y="51"/>
                  </a:cubicBezTo>
                  <a:cubicBezTo>
                    <a:pt x="0" y="102"/>
                    <a:pt x="20" y="271"/>
                    <a:pt x="42" y="280"/>
                  </a:cubicBezTo>
                  <a:cubicBezTo>
                    <a:pt x="56" y="285"/>
                    <a:pt x="90" y="290"/>
                    <a:pt x="115" y="286"/>
                  </a:cubicBezTo>
                  <a:cubicBezTo>
                    <a:pt x="146" y="282"/>
                    <a:pt x="157" y="263"/>
                    <a:pt x="164" y="252"/>
                  </a:cubicBezTo>
                  <a:cubicBezTo>
                    <a:pt x="175" y="235"/>
                    <a:pt x="167" y="84"/>
                    <a:pt x="132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626" name="Group 1625">
            <a:extLst>
              <a:ext uri="{FF2B5EF4-FFF2-40B4-BE49-F238E27FC236}">
                <a16:creationId xmlns:a16="http://schemas.microsoft.com/office/drawing/2014/main" id="{8236C1A5-C3A6-498A-82C7-01BF1C0235C0}"/>
              </a:ext>
            </a:extLst>
          </p:cNvPr>
          <p:cNvGrpSpPr/>
          <p:nvPr/>
        </p:nvGrpSpPr>
        <p:grpSpPr>
          <a:xfrm>
            <a:off x="7533592" y="2908567"/>
            <a:ext cx="390892" cy="1545681"/>
            <a:chOff x="7939992" y="2908567"/>
            <a:chExt cx="390892" cy="1545681"/>
          </a:xfrm>
        </p:grpSpPr>
        <p:sp>
          <p:nvSpPr>
            <p:cNvPr id="314" name="Freeform 324">
              <a:extLst>
                <a:ext uri="{FF2B5EF4-FFF2-40B4-BE49-F238E27FC236}">
                  <a16:creationId xmlns:a16="http://schemas.microsoft.com/office/drawing/2014/main" id="{B907040F-0EDA-4ED4-9F4D-502B90509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6199" y="4321396"/>
              <a:ext cx="127742" cy="102194"/>
            </a:xfrm>
            <a:custGeom>
              <a:avLst/>
              <a:gdLst>
                <a:gd name="T0" fmla="*/ 78 w 139"/>
                <a:gd name="T1" fmla="*/ 6 h 113"/>
                <a:gd name="T2" fmla="*/ 35 w 139"/>
                <a:gd name="T3" fmla="*/ 46 h 113"/>
                <a:gd name="T4" fmla="*/ 6 w 139"/>
                <a:gd name="T5" fmla="*/ 87 h 113"/>
                <a:gd name="T6" fmla="*/ 77 w 139"/>
                <a:gd name="T7" fmla="*/ 87 h 113"/>
                <a:gd name="T8" fmla="*/ 138 w 139"/>
                <a:gd name="T9" fmla="*/ 30 h 113"/>
                <a:gd name="T10" fmla="*/ 132 w 139"/>
                <a:gd name="T11" fmla="*/ 0 h 113"/>
                <a:gd name="T12" fmla="*/ 78 w 139"/>
                <a:gd name="T13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13">
                  <a:moveTo>
                    <a:pt x="78" y="6"/>
                  </a:moveTo>
                  <a:cubicBezTo>
                    <a:pt x="78" y="6"/>
                    <a:pt x="51" y="34"/>
                    <a:pt x="35" y="46"/>
                  </a:cubicBezTo>
                  <a:cubicBezTo>
                    <a:pt x="19" y="59"/>
                    <a:pt x="0" y="74"/>
                    <a:pt x="6" y="87"/>
                  </a:cubicBezTo>
                  <a:cubicBezTo>
                    <a:pt x="13" y="100"/>
                    <a:pt x="31" y="113"/>
                    <a:pt x="77" y="87"/>
                  </a:cubicBezTo>
                  <a:cubicBezTo>
                    <a:pt x="125" y="60"/>
                    <a:pt x="138" y="45"/>
                    <a:pt x="138" y="30"/>
                  </a:cubicBezTo>
                  <a:cubicBezTo>
                    <a:pt x="139" y="14"/>
                    <a:pt x="132" y="0"/>
                    <a:pt x="132" y="0"/>
                  </a:cubicBezTo>
                  <a:lnTo>
                    <a:pt x="78" y="6"/>
                  </a:lnTo>
                  <a:close/>
                </a:path>
              </a:pathLst>
            </a:custGeom>
            <a:solidFill>
              <a:srgbClr val="332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15" name="Freeform 325">
              <a:extLst>
                <a:ext uri="{FF2B5EF4-FFF2-40B4-BE49-F238E27FC236}">
                  <a16:creationId xmlns:a16="http://schemas.microsoft.com/office/drawing/2014/main" id="{9DF2F6C0-4708-4721-8A4A-8515BD043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1967" y="3766994"/>
              <a:ext cx="99640" cy="587614"/>
            </a:xfrm>
            <a:custGeom>
              <a:avLst/>
              <a:gdLst>
                <a:gd name="T0" fmla="*/ 0 w 107"/>
                <a:gd name="T1" fmla="*/ 0 h 640"/>
                <a:gd name="T2" fmla="*/ 11 w 107"/>
                <a:gd name="T3" fmla="*/ 246 h 640"/>
                <a:gd name="T4" fmla="*/ 38 w 107"/>
                <a:gd name="T5" fmla="*/ 623 h 640"/>
                <a:gd name="T6" fmla="*/ 70 w 107"/>
                <a:gd name="T7" fmla="*/ 632 h 640"/>
                <a:gd name="T8" fmla="*/ 95 w 107"/>
                <a:gd name="T9" fmla="*/ 583 h 640"/>
                <a:gd name="T10" fmla="*/ 102 w 107"/>
                <a:gd name="T11" fmla="*/ 368 h 640"/>
                <a:gd name="T12" fmla="*/ 92 w 107"/>
                <a:gd name="T13" fmla="*/ 281 h 640"/>
                <a:gd name="T14" fmla="*/ 107 w 107"/>
                <a:gd name="T15" fmla="*/ 13 h 640"/>
                <a:gd name="T16" fmla="*/ 0 w 107"/>
                <a:gd name="T17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640">
                  <a:moveTo>
                    <a:pt x="0" y="0"/>
                  </a:moveTo>
                  <a:cubicBezTo>
                    <a:pt x="0" y="0"/>
                    <a:pt x="0" y="125"/>
                    <a:pt x="11" y="246"/>
                  </a:cubicBezTo>
                  <a:cubicBezTo>
                    <a:pt x="21" y="367"/>
                    <a:pt x="38" y="623"/>
                    <a:pt x="38" y="623"/>
                  </a:cubicBezTo>
                  <a:cubicBezTo>
                    <a:pt x="38" y="623"/>
                    <a:pt x="41" y="640"/>
                    <a:pt x="70" y="632"/>
                  </a:cubicBezTo>
                  <a:cubicBezTo>
                    <a:pt x="99" y="624"/>
                    <a:pt x="95" y="596"/>
                    <a:pt x="95" y="583"/>
                  </a:cubicBezTo>
                  <a:cubicBezTo>
                    <a:pt x="95" y="571"/>
                    <a:pt x="107" y="395"/>
                    <a:pt x="102" y="368"/>
                  </a:cubicBezTo>
                  <a:cubicBezTo>
                    <a:pt x="95" y="332"/>
                    <a:pt x="85" y="303"/>
                    <a:pt x="92" y="281"/>
                  </a:cubicBezTo>
                  <a:cubicBezTo>
                    <a:pt x="99" y="258"/>
                    <a:pt x="107" y="13"/>
                    <a:pt x="107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16" name="Freeform 326">
              <a:extLst>
                <a:ext uri="{FF2B5EF4-FFF2-40B4-BE49-F238E27FC236}">
                  <a16:creationId xmlns:a16="http://schemas.microsoft.com/office/drawing/2014/main" id="{F369B676-CBC0-435F-A861-179C81A73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722" y="4349499"/>
              <a:ext cx="127742" cy="104749"/>
            </a:xfrm>
            <a:custGeom>
              <a:avLst/>
              <a:gdLst>
                <a:gd name="T0" fmla="*/ 78 w 138"/>
                <a:gd name="T1" fmla="*/ 6 h 113"/>
                <a:gd name="T2" fmla="*/ 34 w 138"/>
                <a:gd name="T3" fmla="*/ 46 h 113"/>
                <a:gd name="T4" fmla="*/ 6 w 138"/>
                <a:gd name="T5" fmla="*/ 87 h 113"/>
                <a:gd name="T6" fmla="*/ 77 w 138"/>
                <a:gd name="T7" fmla="*/ 87 h 113"/>
                <a:gd name="T8" fmla="*/ 138 w 138"/>
                <a:gd name="T9" fmla="*/ 30 h 113"/>
                <a:gd name="T10" fmla="*/ 131 w 138"/>
                <a:gd name="T11" fmla="*/ 0 h 113"/>
                <a:gd name="T12" fmla="*/ 78 w 138"/>
                <a:gd name="T13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113">
                  <a:moveTo>
                    <a:pt x="78" y="6"/>
                  </a:moveTo>
                  <a:cubicBezTo>
                    <a:pt x="78" y="6"/>
                    <a:pt x="50" y="33"/>
                    <a:pt x="34" y="46"/>
                  </a:cubicBezTo>
                  <a:cubicBezTo>
                    <a:pt x="18" y="58"/>
                    <a:pt x="0" y="74"/>
                    <a:pt x="6" y="87"/>
                  </a:cubicBezTo>
                  <a:cubicBezTo>
                    <a:pt x="12" y="100"/>
                    <a:pt x="30" y="113"/>
                    <a:pt x="77" y="87"/>
                  </a:cubicBezTo>
                  <a:cubicBezTo>
                    <a:pt x="125" y="60"/>
                    <a:pt x="137" y="45"/>
                    <a:pt x="138" y="30"/>
                  </a:cubicBezTo>
                  <a:cubicBezTo>
                    <a:pt x="138" y="14"/>
                    <a:pt x="131" y="0"/>
                    <a:pt x="131" y="0"/>
                  </a:cubicBezTo>
                  <a:lnTo>
                    <a:pt x="78" y="6"/>
                  </a:lnTo>
                  <a:close/>
                </a:path>
              </a:pathLst>
            </a:custGeom>
            <a:solidFill>
              <a:srgbClr val="332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17" name="Freeform 327">
              <a:extLst>
                <a:ext uri="{FF2B5EF4-FFF2-40B4-BE49-F238E27FC236}">
                  <a16:creationId xmlns:a16="http://schemas.microsoft.com/office/drawing/2014/main" id="{6E907AC6-969A-4099-843C-7DA394C1A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9489" y="3795098"/>
              <a:ext cx="97084" cy="587614"/>
            </a:xfrm>
            <a:custGeom>
              <a:avLst/>
              <a:gdLst>
                <a:gd name="T0" fmla="*/ 0 w 107"/>
                <a:gd name="T1" fmla="*/ 0 h 640"/>
                <a:gd name="T2" fmla="*/ 10 w 107"/>
                <a:gd name="T3" fmla="*/ 246 h 640"/>
                <a:gd name="T4" fmla="*/ 37 w 107"/>
                <a:gd name="T5" fmla="*/ 623 h 640"/>
                <a:gd name="T6" fmla="*/ 69 w 107"/>
                <a:gd name="T7" fmla="*/ 632 h 640"/>
                <a:gd name="T8" fmla="*/ 94 w 107"/>
                <a:gd name="T9" fmla="*/ 583 h 640"/>
                <a:gd name="T10" fmla="*/ 101 w 107"/>
                <a:gd name="T11" fmla="*/ 368 h 640"/>
                <a:gd name="T12" fmla="*/ 91 w 107"/>
                <a:gd name="T13" fmla="*/ 281 h 640"/>
                <a:gd name="T14" fmla="*/ 107 w 107"/>
                <a:gd name="T15" fmla="*/ 12 h 640"/>
                <a:gd name="T16" fmla="*/ 0 w 107"/>
                <a:gd name="T17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640">
                  <a:moveTo>
                    <a:pt x="0" y="0"/>
                  </a:moveTo>
                  <a:cubicBezTo>
                    <a:pt x="0" y="0"/>
                    <a:pt x="0" y="125"/>
                    <a:pt x="10" y="246"/>
                  </a:cubicBezTo>
                  <a:cubicBezTo>
                    <a:pt x="20" y="367"/>
                    <a:pt x="37" y="623"/>
                    <a:pt x="37" y="623"/>
                  </a:cubicBezTo>
                  <a:cubicBezTo>
                    <a:pt x="37" y="623"/>
                    <a:pt x="40" y="640"/>
                    <a:pt x="69" y="632"/>
                  </a:cubicBezTo>
                  <a:cubicBezTo>
                    <a:pt x="98" y="624"/>
                    <a:pt x="94" y="596"/>
                    <a:pt x="94" y="583"/>
                  </a:cubicBezTo>
                  <a:cubicBezTo>
                    <a:pt x="94" y="571"/>
                    <a:pt x="106" y="395"/>
                    <a:pt x="101" y="368"/>
                  </a:cubicBezTo>
                  <a:cubicBezTo>
                    <a:pt x="94" y="332"/>
                    <a:pt x="84" y="303"/>
                    <a:pt x="91" y="281"/>
                  </a:cubicBezTo>
                  <a:cubicBezTo>
                    <a:pt x="98" y="258"/>
                    <a:pt x="107" y="12"/>
                    <a:pt x="107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18" name="Freeform 328">
              <a:extLst>
                <a:ext uri="{FF2B5EF4-FFF2-40B4-BE49-F238E27FC236}">
                  <a16:creationId xmlns:a16="http://schemas.microsoft.com/office/drawing/2014/main" id="{2DA9C6EA-B416-4A31-BA7F-90E21DDCD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9992" y="3399097"/>
              <a:ext cx="91974" cy="457318"/>
            </a:xfrm>
            <a:custGeom>
              <a:avLst/>
              <a:gdLst>
                <a:gd name="T0" fmla="*/ 34 w 101"/>
                <a:gd name="T1" fmla="*/ 6 h 500"/>
                <a:gd name="T2" fmla="*/ 41 w 101"/>
                <a:gd name="T3" fmla="*/ 81 h 500"/>
                <a:gd name="T4" fmla="*/ 30 w 101"/>
                <a:gd name="T5" fmla="*/ 232 h 500"/>
                <a:gd name="T6" fmla="*/ 30 w 101"/>
                <a:gd name="T7" fmla="*/ 357 h 500"/>
                <a:gd name="T8" fmla="*/ 28 w 101"/>
                <a:gd name="T9" fmla="*/ 460 h 500"/>
                <a:gd name="T10" fmla="*/ 90 w 101"/>
                <a:gd name="T11" fmla="*/ 417 h 500"/>
                <a:gd name="T12" fmla="*/ 99 w 101"/>
                <a:gd name="T13" fmla="*/ 301 h 500"/>
                <a:gd name="T14" fmla="*/ 97 w 101"/>
                <a:gd name="T15" fmla="*/ 0 h 500"/>
                <a:gd name="T16" fmla="*/ 34 w 101"/>
                <a:gd name="T17" fmla="*/ 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500">
                  <a:moveTo>
                    <a:pt x="34" y="6"/>
                  </a:moveTo>
                  <a:cubicBezTo>
                    <a:pt x="34" y="6"/>
                    <a:pt x="38" y="54"/>
                    <a:pt x="41" y="81"/>
                  </a:cubicBezTo>
                  <a:cubicBezTo>
                    <a:pt x="43" y="108"/>
                    <a:pt x="33" y="178"/>
                    <a:pt x="30" y="232"/>
                  </a:cubicBezTo>
                  <a:cubicBezTo>
                    <a:pt x="28" y="286"/>
                    <a:pt x="29" y="335"/>
                    <a:pt x="30" y="357"/>
                  </a:cubicBezTo>
                  <a:cubicBezTo>
                    <a:pt x="32" y="379"/>
                    <a:pt x="0" y="430"/>
                    <a:pt x="28" y="460"/>
                  </a:cubicBezTo>
                  <a:cubicBezTo>
                    <a:pt x="64" y="500"/>
                    <a:pt x="97" y="469"/>
                    <a:pt x="90" y="417"/>
                  </a:cubicBezTo>
                  <a:cubicBezTo>
                    <a:pt x="82" y="364"/>
                    <a:pt x="96" y="331"/>
                    <a:pt x="99" y="301"/>
                  </a:cubicBezTo>
                  <a:cubicBezTo>
                    <a:pt x="101" y="270"/>
                    <a:pt x="97" y="0"/>
                    <a:pt x="97" y="0"/>
                  </a:cubicBezTo>
                  <a:lnTo>
                    <a:pt x="34" y="6"/>
                  </a:lnTo>
                </a:path>
              </a:pathLst>
            </a:custGeom>
            <a:solidFill>
              <a:srgbClr val="F0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19" name="Freeform 329">
              <a:extLst>
                <a:ext uri="{FF2B5EF4-FFF2-40B4-BE49-F238E27FC236}">
                  <a16:creationId xmlns:a16="http://schemas.microsoft.com/office/drawing/2014/main" id="{CC18B0B6-9B85-498F-B3F9-1BC673A95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321" y="3243253"/>
              <a:ext cx="122632" cy="214607"/>
            </a:xfrm>
            <a:custGeom>
              <a:avLst/>
              <a:gdLst>
                <a:gd name="T0" fmla="*/ 127 w 132"/>
                <a:gd name="T1" fmla="*/ 1 h 235"/>
                <a:gd name="T2" fmla="*/ 38 w 132"/>
                <a:gd name="T3" fmla="*/ 52 h 235"/>
                <a:gd name="T4" fmla="*/ 10 w 132"/>
                <a:gd name="T5" fmla="*/ 216 h 235"/>
                <a:gd name="T6" fmla="*/ 76 w 132"/>
                <a:gd name="T7" fmla="*/ 234 h 235"/>
                <a:gd name="T8" fmla="*/ 127 w 132"/>
                <a:gd name="T9" fmla="*/ 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35">
                  <a:moveTo>
                    <a:pt x="127" y="1"/>
                  </a:moveTo>
                  <a:cubicBezTo>
                    <a:pt x="127" y="1"/>
                    <a:pt x="75" y="0"/>
                    <a:pt x="38" y="52"/>
                  </a:cubicBezTo>
                  <a:cubicBezTo>
                    <a:pt x="4" y="101"/>
                    <a:pt x="0" y="202"/>
                    <a:pt x="10" y="216"/>
                  </a:cubicBezTo>
                  <a:cubicBezTo>
                    <a:pt x="21" y="231"/>
                    <a:pt x="64" y="235"/>
                    <a:pt x="76" y="234"/>
                  </a:cubicBezTo>
                  <a:cubicBezTo>
                    <a:pt x="87" y="232"/>
                    <a:pt x="132" y="66"/>
                    <a:pt x="127" y="1"/>
                  </a:cubicBezTo>
                  <a:close/>
                </a:path>
              </a:pathLst>
            </a:custGeom>
            <a:solidFill>
              <a:srgbClr val="B8B5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20" name="Freeform 330">
              <a:extLst>
                <a:ext uri="{FF2B5EF4-FFF2-40B4-BE49-F238E27FC236}">
                  <a16:creationId xmlns:a16="http://schemas.microsoft.com/office/drawing/2014/main" id="{6B8F82AC-456F-421F-8C8A-C3AE7EC04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5760" y="3230478"/>
              <a:ext cx="355124" cy="820105"/>
            </a:xfrm>
            <a:custGeom>
              <a:avLst/>
              <a:gdLst>
                <a:gd name="T0" fmla="*/ 154 w 385"/>
                <a:gd name="T1" fmla="*/ 6 h 894"/>
                <a:gd name="T2" fmla="*/ 53 w 385"/>
                <a:gd name="T3" fmla="*/ 50 h 894"/>
                <a:gd name="T4" fmla="*/ 35 w 385"/>
                <a:gd name="T5" fmla="*/ 202 h 894"/>
                <a:gd name="T6" fmla="*/ 57 w 385"/>
                <a:gd name="T7" fmla="*/ 394 h 894"/>
                <a:gd name="T8" fmla="*/ 1 w 385"/>
                <a:gd name="T9" fmla="*/ 746 h 894"/>
                <a:gd name="T10" fmla="*/ 1 w 385"/>
                <a:gd name="T11" fmla="*/ 834 h 894"/>
                <a:gd name="T12" fmla="*/ 144 w 385"/>
                <a:gd name="T13" fmla="*/ 884 h 894"/>
                <a:gd name="T14" fmla="*/ 372 w 385"/>
                <a:gd name="T15" fmla="*/ 800 h 894"/>
                <a:gd name="T16" fmla="*/ 328 w 385"/>
                <a:gd name="T17" fmla="*/ 478 h 894"/>
                <a:gd name="T18" fmla="*/ 310 w 385"/>
                <a:gd name="T19" fmla="*/ 242 h 894"/>
                <a:gd name="T20" fmla="*/ 284 w 385"/>
                <a:gd name="T21" fmla="*/ 52 h 894"/>
                <a:gd name="T22" fmla="*/ 154 w 385"/>
                <a:gd name="T23" fmla="*/ 6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5" h="894">
                  <a:moveTo>
                    <a:pt x="154" y="6"/>
                  </a:moveTo>
                  <a:cubicBezTo>
                    <a:pt x="112" y="6"/>
                    <a:pt x="67" y="11"/>
                    <a:pt x="53" y="50"/>
                  </a:cubicBezTo>
                  <a:cubicBezTo>
                    <a:pt x="40" y="88"/>
                    <a:pt x="19" y="176"/>
                    <a:pt x="35" y="202"/>
                  </a:cubicBezTo>
                  <a:cubicBezTo>
                    <a:pt x="51" y="227"/>
                    <a:pt x="60" y="354"/>
                    <a:pt x="57" y="394"/>
                  </a:cubicBezTo>
                  <a:cubicBezTo>
                    <a:pt x="55" y="434"/>
                    <a:pt x="3" y="672"/>
                    <a:pt x="1" y="746"/>
                  </a:cubicBezTo>
                  <a:cubicBezTo>
                    <a:pt x="0" y="819"/>
                    <a:pt x="1" y="834"/>
                    <a:pt x="1" y="834"/>
                  </a:cubicBezTo>
                  <a:cubicBezTo>
                    <a:pt x="1" y="834"/>
                    <a:pt x="33" y="877"/>
                    <a:pt x="144" y="884"/>
                  </a:cubicBezTo>
                  <a:cubicBezTo>
                    <a:pt x="296" y="894"/>
                    <a:pt x="358" y="830"/>
                    <a:pt x="372" y="800"/>
                  </a:cubicBezTo>
                  <a:cubicBezTo>
                    <a:pt x="385" y="769"/>
                    <a:pt x="344" y="542"/>
                    <a:pt x="328" y="478"/>
                  </a:cubicBezTo>
                  <a:cubicBezTo>
                    <a:pt x="312" y="414"/>
                    <a:pt x="312" y="295"/>
                    <a:pt x="310" y="242"/>
                  </a:cubicBezTo>
                  <a:cubicBezTo>
                    <a:pt x="307" y="188"/>
                    <a:pt x="332" y="94"/>
                    <a:pt x="284" y="52"/>
                  </a:cubicBezTo>
                  <a:cubicBezTo>
                    <a:pt x="225" y="0"/>
                    <a:pt x="196" y="6"/>
                    <a:pt x="154" y="6"/>
                  </a:cubicBezTo>
                </a:path>
              </a:pathLst>
            </a:custGeom>
            <a:solidFill>
              <a:srgbClr val="B8B5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21" name="Freeform 331">
              <a:extLst>
                <a:ext uri="{FF2B5EF4-FFF2-40B4-BE49-F238E27FC236}">
                  <a16:creationId xmlns:a16="http://schemas.microsoft.com/office/drawing/2014/main" id="{C8988D12-FC56-4BBB-B18D-7296B1C95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8755" y="3003097"/>
              <a:ext cx="112413" cy="258040"/>
            </a:xfrm>
            <a:custGeom>
              <a:avLst/>
              <a:gdLst>
                <a:gd name="T0" fmla="*/ 14 w 122"/>
                <a:gd name="T1" fmla="*/ 12 h 279"/>
                <a:gd name="T2" fmla="*/ 13 w 122"/>
                <a:gd name="T3" fmla="*/ 177 h 279"/>
                <a:gd name="T4" fmla="*/ 24 w 122"/>
                <a:gd name="T5" fmla="*/ 278 h 279"/>
                <a:gd name="T6" fmla="*/ 110 w 122"/>
                <a:gd name="T7" fmla="*/ 200 h 279"/>
                <a:gd name="T8" fmla="*/ 87 w 122"/>
                <a:gd name="T9" fmla="*/ 0 h 279"/>
                <a:gd name="T10" fmla="*/ 14 w 122"/>
                <a:gd name="T11" fmla="*/ 1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279">
                  <a:moveTo>
                    <a:pt x="14" y="12"/>
                  </a:moveTo>
                  <a:cubicBezTo>
                    <a:pt x="14" y="12"/>
                    <a:pt x="15" y="104"/>
                    <a:pt x="13" y="177"/>
                  </a:cubicBezTo>
                  <a:cubicBezTo>
                    <a:pt x="11" y="245"/>
                    <a:pt x="0" y="277"/>
                    <a:pt x="24" y="278"/>
                  </a:cubicBezTo>
                  <a:cubicBezTo>
                    <a:pt x="48" y="279"/>
                    <a:pt x="98" y="256"/>
                    <a:pt x="110" y="200"/>
                  </a:cubicBezTo>
                  <a:cubicBezTo>
                    <a:pt x="122" y="145"/>
                    <a:pt x="87" y="0"/>
                    <a:pt x="87" y="0"/>
                  </a:cubicBezTo>
                  <a:lnTo>
                    <a:pt x="14" y="12"/>
                  </a:ln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22" name="Freeform 332">
              <a:extLst>
                <a:ext uri="{FF2B5EF4-FFF2-40B4-BE49-F238E27FC236}">
                  <a16:creationId xmlns:a16="http://schemas.microsoft.com/office/drawing/2014/main" id="{9B0536BC-0220-4BCA-9AD1-3290C7A4F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064" y="3148723"/>
              <a:ext cx="86865" cy="125188"/>
            </a:xfrm>
            <a:custGeom>
              <a:avLst/>
              <a:gdLst>
                <a:gd name="T0" fmla="*/ 0 w 93"/>
                <a:gd name="T1" fmla="*/ 9 h 137"/>
                <a:gd name="T2" fmla="*/ 21 w 93"/>
                <a:gd name="T3" fmla="*/ 128 h 137"/>
                <a:gd name="T4" fmla="*/ 93 w 93"/>
                <a:gd name="T5" fmla="*/ 88 h 137"/>
                <a:gd name="T6" fmla="*/ 88 w 93"/>
                <a:gd name="T7" fmla="*/ 0 h 137"/>
                <a:gd name="T8" fmla="*/ 0 w 93"/>
                <a:gd name="T9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37">
                  <a:moveTo>
                    <a:pt x="0" y="9"/>
                  </a:moveTo>
                  <a:cubicBezTo>
                    <a:pt x="0" y="9"/>
                    <a:pt x="8" y="120"/>
                    <a:pt x="21" y="128"/>
                  </a:cubicBezTo>
                  <a:cubicBezTo>
                    <a:pt x="33" y="137"/>
                    <a:pt x="93" y="126"/>
                    <a:pt x="93" y="88"/>
                  </a:cubicBezTo>
                  <a:cubicBezTo>
                    <a:pt x="93" y="50"/>
                    <a:pt x="88" y="0"/>
                    <a:pt x="88" y="0"/>
                  </a:cubicBezTo>
                  <a:lnTo>
                    <a:pt x="0" y="9"/>
                  </a:lnTo>
                </a:path>
              </a:pathLst>
            </a:custGeom>
            <a:solidFill>
              <a:srgbClr val="CD9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23" name="Freeform 333">
              <a:extLst>
                <a:ext uri="{FF2B5EF4-FFF2-40B4-BE49-F238E27FC236}">
                  <a16:creationId xmlns:a16="http://schemas.microsoft.com/office/drawing/2014/main" id="{E76A0B6F-D4E7-43DD-952C-5AC9E8866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8974" y="2962220"/>
              <a:ext cx="209497" cy="265704"/>
            </a:xfrm>
            <a:custGeom>
              <a:avLst/>
              <a:gdLst>
                <a:gd name="T0" fmla="*/ 10 w 228"/>
                <a:gd name="T1" fmla="*/ 49 h 290"/>
                <a:gd name="T2" fmla="*/ 72 w 228"/>
                <a:gd name="T3" fmla="*/ 282 h 290"/>
                <a:gd name="T4" fmla="*/ 199 w 228"/>
                <a:gd name="T5" fmla="*/ 173 h 290"/>
                <a:gd name="T6" fmla="*/ 177 w 228"/>
                <a:gd name="T7" fmla="*/ 11 h 290"/>
                <a:gd name="T8" fmla="*/ 10 w 228"/>
                <a:gd name="T9" fmla="*/ 4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90">
                  <a:moveTo>
                    <a:pt x="10" y="49"/>
                  </a:moveTo>
                  <a:cubicBezTo>
                    <a:pt x="10" y="49"/>
                    <a:pt x="0" y="272"/>
                    <a:pt x="72" y="282"/>
                  </a:cubicBezTo>
                  <a:cubicBezTo>
                    <a:pt x="126" y="290"/>
                    <a:pt x="196" y="246"/>
                    <a:pt x="199" y="173"/>
                  </a:cubicBezTo>
                  <a:cubicBezTo>
                    <a:pt x="201" y="99"/>
                    <a:pt x="228" y="11"/>
                    <a:pt x="177" y="11"/>
                  </a:cubicBezTo>
                  <a:cubicBezTo>
                    <a:pt x="126" y="11"/>
                    <a:pt x="5" y="0"/>
                    <a:pt x="10" y="49"/>
                  </a:cubicBezTo>
                </a:path>
              </a:pathLst>
            </a:custGeom>
            <a:solidFill>
              <a:srgbClr val="F1A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24" name="Freeform 334">
              <a:extLst>
                <a:ext uri="{FF2B5EF4-FFF2-40B4-BE49-F238E27FC236}">
                  <a16:creationId xmlns:a16="http://schemas.microsoft.com/office/drawing/2014/main" id="{E8F1D986-2929-40DD-B899-5E3444761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4599" y="2946891"/>
              <a:ext cx="102194" cy="347459"/>
            </a:xfrm>
            <a:custGeom>
              <a:avLst/>
              <a:gdLst>
                <a:gd name="T0" fmla="*/ 81 w 113"/>
                <a:gd name="T1" fmla="*/ 54 h 379"/>
                <a:gd name="T2" fmla="*/ 98 w 113"/>
                <a:gd name="T3" fmla="*/ 289 h 379"/>
                <a:gd name="T4" fmla="*/ 13 w 113"/>
                <a:gd name="T5" fmla="*/ 365 h 379"/>
                <a:gd name="T6" fmla="*/ 24 w 113"/>
                <a:gd name="T7" fmla="*/ 82 h 379"/>
                <a:gd name="T8" fmla="*/ 81 w 113"/>
                <a:gd name="T9" fmla="*/ 5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379">
                  <a:moveTo>
                    <a:pt x="81" y="54"/>
                  </a:moveTo>
                  <a:cubicBezTo>
                    <a:pt x="113" y="107"/>
                    <a:pt x="99" y="256"/>
                    <a:pt x="98" y="289"/>
                  </a:cubicBezTo>
                  <a:cubicBezTo>
                    <a:pt x="97" y="323"/>
                    <a:pt x="26" y="379"/>
                    <a:pt x="13" y="365"/>
                  </a:cubicBezTo>
                  <a:cubicBezTo>
                    <a:pt x="0" y="352"/>
                    <a:pt x="24" y="82"/>
                    <a:pt x="24" y="82"/>
                  </a:cubicBezTo>
                  <a:cubicBezTo>
                    <a:pt x="24" y="82"/>
                    <a:pt x="49" y="0"/>
                    <a:pt x="81" y="54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25" name="Freeform 335">
              <a:extLst>
                <a:ext uri="{FF2B5EF4-FFF2-40B4-BE49-F238E27FC236}">
                  <a16:creationId xmlns:a16="http://schemas.microsoft.com/office/drawing/2014/main" id="{03A46277-F031-4759-94F3-20CD547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1089" y="2908567"/>
              <a:ext cx="258040" cy="214607"/>
            </a:xfrm>
            <a:custGeom>
              <a:avLst/>
              <a:gdLst>
                <a:gd name="T0" fmla="*/ 127 w 281"/>
                <a:gd name="T1" fmla="*/ 29 h 234"/>
                <a:gd name="T2" fmla="*/ 25 w 281"/>
                <a:gd name="T3" fmla="*/ 75 h 234"/>
                <a:gd name="T4" fmla="*/ 31 w 281"/>
                <a:gd name="T5" fmla="*/ 163 h 234"/>
                <a:gd name="T6" fmla="*/ 63 w 281"/>
                <a:gd name="T7" fmla="*/ 152 h 234"/>
                <a:gd name="T8" fmla="*/ 103 w 281"/>
                <a:gd name="T9" fmla="*/ 127 h 234"/>
                <a:gd name="T10" fmla="*/ 94 w 281"/>
                <a:gd name="T11" fmla="*/ 160 h 234"/>
                <a:gd name="T12" fmla="*/ 159 w 281"/>
                <a:gd name="T13" fmla="*/ 114 h 234"/>
                <a:gd name="T14" fmla="*/ 205 w 281"/>
                <a:gd name="T15" fmla="*/ 207 h 234"/>
                <a:gd name="T16" fmla="*/ 249 w 281"/>
                <a:gd name="T17" fmla="*/ 67 h 234"/>
                <a:gd name="T18" fmla="*/ 127 w 281"/>
                <a:gd name="T19" fmla="*/ 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34">
                  <a:moveTo>
                    <a:pt x="127" y="29"/>
                  </a:moveTo>
                  <a:cubicBezTo>
                    <a:pt x="127" y="29"/>
                    <a:pt x="51" y="29"/>
                    <a:pt x="25" y="75"/>
                  </a:cubicBezTo>
                  <a:cubicBezTo>
                    <a:pt x="0" y="118"/>
                    <a:pt x="12" y="167"/>
                    <a:pt x="31" y="163"/>
                  </a:cubicBezTo>
                  <a:cubicBezTo>
                    <a:pt x="38" y="162"/>
                    <a:pt x="49" y="159"/>
                    <a:pt x="63" y="152"/>
                  </a:cubicBezTo>
                  <a:cubicBezTo>
                    <a:pt x="76" y="145"/>
                    <a:pt x="103" y="127"/>
                    <a:pt x="103" y="127"/>
                  </a:cubicBezTo>
                  <a:cubicBezTo>
                    <a:pt x="103" y="127"/>
                    <a:pt x="99" y="140"/>
                    <a:pt x="94" y="160"/>
                  </a:cubicBezTo>
                  <a:cubicBezTo>
                    <a:pt x="119" y="155"/>
                    <a:pt x="152" y="129"/>
                    <a:pt x="159" y="114"/>
                  </a:cubicBezTo>
                  <a:cubicBezTo>
                    <a:pt x="161" y="110"/>
                    <a:pt x="177" y="234"/>
                    <a:pt x="205" y="207"/>
                  </a:cubicBezTo>
                  <a:cubicBezTo>
                    <a:pt x="234" y="181"/>
                    <a:pt x="281" y="135"/>
                    <a:pt x="249" y="67"/>
                  </a:cubicBezTo>
                  <a:cubicBezTo>
                    <a:pt x="218" y="0"/>
                    <a:pt x="127" y="29"/>
                    <a:pt x="127" y="2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26" name="Freeform 336">
              <a:extLst>
                <a:ext uri="{FF2B5EF4-FFF2-40B4-BE49-F238E27FC236}">
                  <a16:creationId xmlns:a16="http://schemas.microsoft.com/office/drawing/2014/main" id="{481EB79D-23DD-46D2-9329-C757C3FAD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915" y="3419536"/>
              <a:ext cx="91974" cy="462427"/>
            </a:xfrm>
            <a:custGeom>
              <a:avLst/>
              <a:gdLst>
                <a:gd name="T0" fmla="*/ 96 w 101"/>
                <a:gd name="T1" fmla="*/ 0 h 504"/>
                <a:gd name="T2" fmla="*/ 97 w 101"/>
                <a:gd name="T3" fmla="*/ 167 h 504"/>
                <a:gd name="T4" fmla="*/ 89 w 101"/>
                <a:gd name="T5" fmla="*/ 272 h 504"/>
                <a:gd name="T6" fmla="*/ 78 w 101"/>
                <a:gd name="T7" fmla="*/ 358 h 504"/>
                <a:gd name="T8" fmla="*/ 81 w 101"/>
                <a:gd name="T9" fmla="*/ 397 h 504"/>
                <a:gd name="T10" fmla="*/ 43 w 101"/>
                <a:gd name="T11" fmla="*/ 496 h 504"/>
                <a:gd name="T12" fmla="*/ 28 w 101"/>
                <a:gd name="T13" fmla="*/ 381 h 504"/>
                <a:gd name="T14" fmla="*/ 24 w 101"/>
                <a:gd name="T15" fmla="*/ 278 h 504"/>
                <a:gd name="T16" fmla="*/ 25 w 101"/>
                <a:gd name="T17" fmla="*/ 161 h 504"/>
                <a:gd name="T18" fmla="*/ 6 w 101"/>
                <a:gd name="T19" fmla="*/ 9 h 504"/>
                <a:gd name="T20" fmla="*/ 96 w 101"/>
                <a:gd name="T2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504">
                  <a:moveTo>
                    <a:pt x="96" y="0"/>
                  </a:moveTo>
                  <a:cubicBezTo>
                    <a:pt x="96" y="0"/>
                    <a:pt x="101" y="91"/>
                    <a:pt x="97" y="167"/>
                  </a:cubicBezTo>
                  <a:cubicBezTo>
                    <a:pt x="95" y="211"/>
                    <a:pt x="91" y="261"/>
                    <a:pt x="89" y="272"/>
                  </a:cubicBezTo>
                  <a:cubicBezTo>
                    <a:pt x="86" y="300"/>
                    <a:pt x="78" y="358"/>
                    <a:pt x="78" y="358"/>
                  </a:cubicBezTo>
                  <a:cubicBezTo>
                    <a:pt x="78" y="358"/>
                    <a:pt x="79" y="387"/>
                    <a:pt x="81" y="397"/>
                  </a:cubicBezTo>
                  <a:cubicBezTo>
                    <a:pt x="88" y="428"/>
                    <a:pt x="94" y="486"/>
                    <a:pt x="43" y="496"/>
                  </a:cubicBezTo>
                  <a:cubicBezTo>
                    <a:pt x="0" y="504"/>
                    <a:pt x="12" y="435"/>
                    <a:pt x="28" y="381"/>
                  </a:cubicBezTo>
                  <a:cubicBezTo>
                    <a:pt x="31" y="373"/>
                    <a:pt x="25" y="320"/>
                    <a:pt x="24" y="278"/>
                  </a:cubicBezTo>
                  <a:cubicBezTo>
                    <a:pt x="23" y="228"/>
                    <a:pt x="27" y="216"/>
                    <a:pt x="25" y="161"/>
                  </a:cubicBezTo>
                  <a:cubicBezTo>
                    <a:pt x="24" y="92"/>
                    <a:pt x="6" y="9"/>
                    <a:pt x="6" y="9"/>
                  </a:cubicBezTo>
                  <a:lnTo>
                    <a:pt x="96" y="0"/>
                  </a:lnTo>
                </a:path>
              </a:pathLst>
            </a:custGeom>
            <a:solidFill>
              <a:srgbClr val="F0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27" name="Freeform 337">
              <a:extLst>
                <a:ext uri="{FF2B5EF4-FFF2-40B4-BE49-F238E27FC236}">
                  <a16:creationId xmlns:a16="http://schemas.microsoft.com/office/drawing/2014/main" id="{21675BD8-9448-42B3-8415-49E62113F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2484" y="3243253"/>
              <a:ext cx="148181" cy="245265"/>
            </a:xfrm>
            <a:custGeom>
              <a:avLst/>
              <a:gdLst>
                <a:gd name="T0" fmla="*/ 108 w 162"/>
                <a:gd name="T1" fmla="*/ 33 h 266"/>
                <a:gd name="T2" fmla="*/ 20 w 162"/>
                <a:gd name="T3" fmla="*/ 49 h 266"/>
                <a:gd name="T4" fmla="*/ 49 w 162"/>
                <a:gd name="T5" fmla="*/ 260 h 266"/>
                <a:gd name="T6" fmla="*/ 105 w 162"/>
                <a:gd name="T7" fmla="*/ 262 h 266"/>
                <a:gd name="T8" fmla="*/ 152 w 162"/>
                <a:gd name="T9" fmla="*/ 224 h 266"/>
                <a:gd name="T10" fmla="*/ 108 w 162"/>
                <a:gd name="T11" fmla="*/ 3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266">
                  <a:moveTo>
                    <a:pt x="108" y="33"/>
                  </a:moveTo>
                  <a:cubicBezTo>
                    <a:pt x="88" y="8"/>
                    <a:pt x="39" y="0"/>
                    <a:pt x="20" y="49"/>
                  </a:cubicBezTo>
                  <a:cubicBezTo>
                    <a:pt x="0" y="98"/>
                    <a:pt x="29" y="251"/>
                    <a:pt x="49" y="260"/>
                  </a:cubicBezTo>
                  <a:cubicBezTo>
                    <a:pt x="62" y="265"/>
                    <a:pt x="81" y="266"/>
                    <a:pt x="105" y="262"/>
                  </a:cubicBezTo>
                  <a:cubicBezTo>
                    <a:pt x="135" y="258"/>
                    <a:pt x="145" y="234"/>
                    <a:pt x="152" y="224"/>
                  </a:cubicBezTo>
                  <a:cubicBezTo>
                    <a:pt x="162" y="207"/>
                    <a:pt x="142" y="76"/>
                    <a:pt x="108" y="33"/>
                  </a:cubicBezTo>
                </a:path>
              </a:pathLst>
            </a:custGeom>
            <a:solidFill>
              <a:srgbClr val="B8B5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603" name="Group 1602">
            <a:extLst>
              <a:ext uri="{FF2B5EF4-FFF2-40B4-BE49-F238E27FC236}">
                <a16:creationId xmlns:a16="http://schemas.microsoft.com/office/drawing/2014/main" id="{AA2E0A9A-11C1-4982-9160-29544FF51D09}"/>
              </a:ext>
            </a:extLst>
          </p:cNvPr>
          <p:cNvGrpSpPr/>
          <p:nvPr/>
        </p:nvGrpSpPr>
        <p:grpSpPr>
          <a:xfrm>
            <a:off x="8323180" y="3291673"/>
            <a:ext cx="393447" cy="1594222"/>
            <a:chOff x="8729580" y="3291673"/>
            <a:chExt cx="393447" cy="1594222"/>
          </a:xfrm>
        </p:grpSpPr>
        <p:sp>
          <p:nvSpPr>
            <p:cNvPr id="58" name="Freeform 442">
              <a:extLst>
                <a:ext uri="{FF2B5EF4-FFF2-40B4-BE49-F238E27FC236}">
                  <a16:creationId xmlns:a16="http://schemas.microsoft.com/office/drawing/2014/main" id="{5FC06A38-F0A9-460A-8FF8-21F27BEAE0C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88343" y="4753043"/>
              <a:ext cx="127742" cy="102194"/>
            </a:xfrm>
            <a:custGeom>
              <a:avLst/>
              <a:gdLst>
                <a:gd name="T0" fmla="*/ 60 w 138"/>
                <a:gd name="T1" fmla="*/ 7 h 113"/>
                <a:gd name="T2" fmla="*/ 104 w 138"/>
                <a:gd name="T3" fmla="*/ 46 h 113"/>
                <a:gd name="T4" fmla="*/ 132 w 138"/>
                <a:gd name="T5" fmla="*/ 87 h 113"/>
                <a:gd name="T6" fmla="*/ 61 w 138"/>
                <a:gd name="T7" fmla="*/ 87 h 113"/>
                <a:gd name="T8" fmla="*/ 0 w 138"/>
                <a:gd name="T9" fmla="*/ 30 h 113"/>
                <a:gd name="T10" fmla="*/ 7 w 138"/>
                <a:gd name="T11" fmla="*/ 0 h 113"/>
                <a:gd name="T12" fmla="*/ 60 w 138"/>
                <a:gd name="T13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113">
                  <a:moveTo>
                    <a:pt x="60" y="7"/>
                  </a:moveTo>
                  <a:cubicBezTo>
                    <a:pt x="60" y="7"/>
                    <a:pt x="88" y="34"/>
                    <a:pt x="104" y="46"/>
                  </a:cubicBezTo>
                  <a:cubicBezTo>
                    <a:pt x="120" y="59"/>
                    <a:pt x="138" y="74"/>
                    <a:pt x="132" y="87"/>
                  </a:cubicBezTo>
                  <a:cubicBezTo>
                    <a:pt x="126" y="101"/>
                    <a:pt x="108" y="113"/>
                    <a:pt x="61" y="87"/>
                  </a:cubicBezTo>
                  <a:cubicBezTo>
                    <a:pt x="13" y="61"/>
                    <a:pt x="1" y="45"/>
                    <a:pt x="0" y="30"/>
                  </a:cubicBezTo>
                  <a:cubicBezTo>
                    <a:pt x="0" y="15"/>
                    <a:pt x="7" y="0"/>
                    <a:pt x="7" y="0"/>
                  </a:cubicBezTo>
                  <a:lnTo>
                    <a:pt x="60" y="7"/>
                  </a:lnTo>
                </a:path>
              </a:pathLst>
            </a:custGeom>
            <a:solidFill>
              <a:srgbClr val="EFB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59" name="Freeform 443">
              <a:extLst>
                <a:ext uri="{FF2B5EF4-FFF2-40B4-BE49-F238E27FC236}">
                  <a16:creationId xmlns:a16="http://schemas.microsoft.com/office/drawing/2014/main" id="{9BAEDE3A-6538-4905-8FA9-22AD22563A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24110" y="4198641"/>
              <a:ext cx="97084" cy="587614"/>
            </a:xfrm>
            <a:custGeom>
              <a:avLst/>
              <a:gdLst>
                <a:gd name="T0" fmla="*/ 107 w 107"/>
                <a:gd name="T1" fmla="*/ 0 h 641"/>
                <a:gd name="T2" fmla="*/ 97 w 107"/>
                <a:gd name="T3" fmla="*/ 246 h 641"/>
                <a:gd name="T4" fmla="*/ 70 w 107"/>
                <a:gd name="T5" fmla="*/ 623 h 641"/>
                <a:gd name="T6" fmla="*/ 38 w 107"/>
                <a:gd name="T7" fmla="*/ 632 h 641"/>
                <a:gd name="T8" fmla="*/ 13 w 107"/>
                <a:gd name="T9" fmla="*/ 584 h 641"/>
                <a:gd name="T10" fmla="*/ 6 w 107"/>
                <a:gd name="T11" fmla="*/ 368 h 641"/>
                <a:gd name="T12" fmla="*/ 16 w 107"/>
                <a:gd name="T13" fmla="*/ 281 h 641"/>
                <a:gd name="T14" fmla="*/ 0 w 107"/>
                <a:gd name="T15" fmla="*/ 13 h 641"/>
                <a:gd name="T16" fmla="*/ 107 w 107"/>
                <a:gd name="T17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641">
                  <a:moveTo>
                    <a:pt x="107" y="0"/>
                  </a:moveTo>
                  <a:cubicBezTo>
                    <a:pt x="107" y="0"/>
                    <a:pt x="107" y="125"/>
                    <a:pt x="97" y="246"/>
                  </a:cubicBezTo>
                  <a:cubicBezTo>
                    <a:pt x="86" y="367"/>
                    <a:pt x="70" y="623"/>
                    <a:pt x="70" y="623"/>
                  </a:cubicBezTo>
                  <a:cubicBezTo>
                    <a:pt x="70" y="623"/>
                    <a:pt x="67" y="641"/>
                    <a:pt x="38" y="632"/>
                  </a:cubicBezTo>
                  <a:cubicBezTo>
                    <a:pt x="9" y="624"/>
                    <a:pt x="13" y="596"/>
                    <a:pt x="13" y="584"/>
                  </a:cubicBezTo>
                  <a:cubicBezTo>
                    <a:pt x="13" y="571"/>
                    <a:pt x="1" y="396"/>
                    <a:pt x="6" y="368"/>
                  </a:cubicBezTo>
                  <a:cubicBezTo>
                    <a:pt x="13" y="332"/>
                    <a:pt x="23" y="303"/>
                    <a:pt x="16" y="281"/>
                  </a:cubicBezTo>
                  <a:cubicBezTo>
                    <a:pt x="9" y="259"/>
                    <a:pt x="0" y="13"/>
                    <a:pt x="0" y="13"/>
                  </a:cubicBezTo>
                  <a:lnTo>
                    <a:pt x="107" y="0"/>
                  </a:lnTo>
                </a:path>
              </a:pathLst>
            </a:custGeom>
            <a:solidFill>
              <a:srgbClr val="57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0" name="Freeform 444">
              <a:extLst>
                <a:ext uri="{FF2B5EF4-FFF2-40B4-BE49-F238E27FC236}">
                  <a16:creationId xmlns:a16="http://schemas.microsoft.com/office/drawing/2014/main" id="{A8D56DA8-5DBB-4F48-A20F-A32E4F5031E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903310" y="4781146"/>
              <a:ext cx="127742" cy="104749"/>
            </a:xfrm>
            <a:custGeom>
              <a:avLst/>
              <a:gdLst>
                <a:gd name="T0" fmla="*/ 61 w 139"/>
                <a:gd name="T1" fmla="*/ 7 h 113"/>
                <a:gd name="T2" fmla="*/ 104 w 139"/>
                <a:gd name="T3" fmla="*/ 46 h 113"/>
                <a:gd name="T4" fmla="*/ 133 w 139"/>
                <a:gd name="T5" fmla="*/ 87 h 113"/>
                <a:gd name="T6" fmla="*/ 62 w 139"/>
                <a:gd name="T7" fmla="*/ 87 h 113"/>
                <a:gd name="T8" fmla="*/ 1 w 139"/>
                <a:gd name="T9" fmla="*/ 30 h 113"/>
                <a:gd name="T10" fmla="*/ 7 w 139"/>
                <a:gd name="T11" fmla="*/ 0 h 113"/>
                <a:gd name="T12" fmla="*/ 61 w 139"/>
                <a:gd name="T13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13">
                  <a:moveTo>
                    <a:pt x="61" y="7"/>
                  </a:moveTo>
                  <a:cubicBezTo>
                    <a:pt x="61" y="7"/>
                    <a:pt x="88" y="34"/>
                    <a:pt x="104" y="46"/>
                  </a:cubicBezTo>
                  <a:cubicBezTo>
                    <a:pt x="120" y="59"/>
                    <a:pt x="139" y="74"/>
                    <a:pt x="133" y="87"/>
                  </a:cubicBezTo>
                  <a:cubicBezTo>
                    <a:pt x="126" y="101"/>
                    <a:pt x="108" y="113"/>
                    <a:pt x="62" y="87"/>
                  </a:cubicBezTo>
                  <a:cubicBezTo>
                    <a:pt x="14" y="61"/>
                    <a:pt x="2" y="45"/>
                    <a:pt x="1" y="30"/>
                  </a:cubicBezTo>
                  <a:cubicBezTo>
                    <a:pt x="0" y="15"/>
                    <a:pt x="7" y="0"/>
                    <a:pt x="7" y="0"/>
                  </a:cubicBezTo>
                  <a:lnTo>
                    <a:pt x="61" y="7"/>
                  </a:lnTo>
                  <a:close/>
                </a:path>
              </a:pathLst>
            </a:custGeom>
            <a:solidFill>
              <a:srgbClr val="EFB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1" name="Freeform 445">
              <a:extLst>
                <a:ext uri="{FF2B5EF4-FFF2-40B4-BE49-F238E27FC236}">
                  <a16:creationId xmlns:a16="http://schemas.microsoft.com/office/drawing/2014/main" id="{D98B6C46-62AE-40FA-9963-BED7270BDE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939077" y="4226746"/>
              <a:ext cx="99640" cy="590170"/>
            </a:xfrm>
            <a:custGeom>
              <a:avLst/>
              <a:gdLst>
                <a:gd name="T0" fmla="*/ 107 w 107"/>
                <a:gd name="T1" fmla="*/ 0 h 641"/>
                <a:gd name="T2" fmla="*/ 96 w 107"/>
                <a:gd name="T3" fmla="*/ 246 h 641"/>
                <a:gd name="T4" fmla="*/ 69 w 107"/>
                <a:gd name="T5" fmla="*/ 623 h 641"/>
                <a:gd name="T6" fmla="*/ 37 w 107"/>
                <a:gd name="T7" fmla="*/ 632 h 641"/>
                <a:gd name="T8" fmla="*/ 12 w 107"/>
                <a:gd name="T9" fmla="*/ 584 h 641"/>
                <a:gd name="T10" fmla="*/ 6 w 107"/>
                <a:gd name="T11" fmla="*/ 368 h 641"/>
                <a:gd name="T12" fmla="*/ 15 w 107"/>
                <a:gd name="T13" fmla="*/ 281 h 641"/>
                <a:gd name="T14" fmla="*/ 0 w 107"/>
                <a:gd name="T15" fmla="*/ 13 h 641"/>
                <a:gd name="T16" fmla="*/ 107 w 107"/>
                <a:gd name="T17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641">
                  <a:moveTo>
                    <a:pt x="107" y="0"/>
                  </a:moveTo>
                  <a:cubicBezTo>
                    <a:pt x="107" y="0"/>
                    <a:pt x="107" y="125"/>
                    <a:pt x="96" y="246"/>
                  </a:cubicBezTo>
                  <a:cubicBezTo>
                    <a:pt x="86" y="367"/>
                    <a:pt x="69" y="623"/>
                    <a:pt x="69" y="623"/>
                  </a:cubicBezTo>
                  <a:cubicBezTo>
                    <a:pt x="69" y="623"/>
                    <a:pt x="67" y="641"/>
                    <a:pt x="37" y="632"/>
                  </a:cubicBezTo>
                  <a:cubicBezTo>
                    <a:pt x="8" y="624"/>
                    <a:pt x="12" y="596"/>
                    <a:pt x="12" y="584"/>
                  </a:cubicBezTo>
                  <a:cubicBezTo>
                    <a:pt x="12" y="571"/>
                    <a:pt x="0" y="395"/>
                    <a:pt x="6" y="368"/>
                  </a:cubicBezTo>
                  <a:cubicBezTo>
                    <a:pt x="12" y="332"/>
                    <a:pt x="22" y="303"/>
                    <a:pt x="15" y="281"/>
                  </a:cubicBezTo>
                  <a:cubicBezTo>
                    <a:pt x="8" y="259"/>
                    <a:pt x="0" y="13"/>
                    <a:pt x="0" y="13"/>
                  </a:cubicBezTo>
                  <a:lnTo>
                    <a:pt x="107" y="0"/>
                  </a:lnTo>
                </a:path>
              </a:pathLst>
            </a:custGeom>
            <a:solidFill>
              <a:srgbClr val="57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2" name="Freeform 446">
              <a:extLst>
                <a:ext uri="{FF2B5EF4-FFF2-40B4-BE49-F238E27FC236}">
                  <a16:creationId xmlns:a16="http://schemas.microsoft.com/office/drawing/2014/main" id="{F8615A85-F1B8-4639-832D-615B4989F3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47463" y="3674899"/>
              <a:ext cx="120078" cy="217162"/>
            </a:xfrm>
            <a:custGeom>
              <a:avLst/>
              <a:gdLst>
                <a:gd name="T0" fmla="*/ 5 w 132"/>
                <a:gd name="T1" fmla="*/ 2 h 235"/>
                <a:gd name="T2" fmla="*/ 93 w 132"/>
                <a:gd name="T3" fmla="*/ 53 h 235"/>
                <a:gd name="T4" fmla="*/ 121 w 132"/>
                <a:gd name="T5" fmla="*/ 216 h 235"/>
                <a:gd name="T6" fmla="*/ 56 w 132"/>
                <a:gd name="T7" fmla="*/ 234 h 235"/>
                <a:gd name="T8" fmla="*/ 5 w 132"/>
                <a:gd name="T9" fmla="*/ 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35">
                  <a:moveTo>
                    <a:pt x="5" y="2"/>
                  </a:moveTo>
                  <a:cubicBezTo>
                    <a:pt x="5" y="2"/>
                    <a:pt x="56" y="0"/>
                    <a:pt x="93" y="53"/>
                  </a:cubicBezTo>
                  <a:cubicBezTo>
                    <a:pt x="128" y="102"/>
                    <a:pt x="132" y="202"/>
                    <a:pt x="121" y="216"/>
                  </a:cubicBezTo>
                  <a:cubicBezTo>
                    <a:pt x="111" y="231"/>
                    <a:pt x="67" y="235"/>
                    <a:pt x="56" y="234"/>
                  </a:cubicBezTo>
                  <a:cubicBezTo>
                    <a:pt x="45" y="233"/>
                    <a:pt x="0" y="66"/>
                    <a:pt x="5" y="2"/>
                  </a:cubicBezTo>
                  <a:close/>
                </a:path>
              </a:pathLst>
            </a:custGeom>
            <a:solidFill>
              <a:srgbClr val="516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3" name="Freeform 447">
              <a:extLst>
                <a:ext uri="{FF2B5EF4-FFF2-40B4-BE49-F238E27FC236}">
                  <a16:creationId xmlns:a16="http://schemas.microsoft.com/office/drawing/2014/main" id="{A3DF15CC-A9B5-4E64-94E6-59B3F02632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83233" y="3662124"/>
              <a:ext cx="306581" cy="730685"/>
            </a:xfrm>
            <a:custGeom>
              <a:avLst/>
              <a:gdLst>
                <a:gd name="T0" fmla="*/ 198 w 333"/>
                <a:gd name="T1" fmla="*/ 6 h 795"/>
                <a:gd name="T2" fmla="*/ 298 w 333"/>
                <a:gd name="T3" fmla="*/ 50 h 795"/>
                <a:gd name="T4" fmla="*/ 317 w 333"/>
                <a:gd name="T5" fmla="*/ 202 h 795"/>
                <a:gd name="T6" fmla="*/ 294 w 333"/>
                <a:gd name="T7" fmla="*/ 394 h 795"/>
                <a:gd name="T8" fmla="*/ 321 w 333"/>
                <a:gd name="T9" fmla="*/ 640 h 795"/>
                <a:gd name="T10" fmla="*/ 309 w 333"/>
                <a:gd name="T11" fmla="*/ 758 h 795"/>
                <a:gd name="T12" fmla="*/ 185 w 333"/>
                <a:gd name="T13" fmla="*/ 795 h 795"/>
                <a:gd name="T14" fmla="*/ 13 w 333"/>
                <a:gd name="T15" fmla="*/ 722 h 795"/>
                <a:gd name="T16" fmla="*/ 24 w 333"/>
                <a:gd name="T17" fmla="*/ 478 h 795"/>
                <a:gd name="T18" fmla="*/ 42 w 333"/>
                <a:gd name="T19" fmla="*/ 242 h 795"/>
                <a:gd name="T20" fmla="*/ 68 w 333"/>
                <a:gd name="T21" fmla="*/ 52 h 795"/>
                <a:gd name="T22" fmla="*/ 198 w 333"/>
                <a:gd name="T23" fmla="*/ 6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3" h="795">
                  <a:moveTo>
                    <a:pt x="198" y="6"/>
                  </a:moveTo>
                  <a:cubicBezTo>
                    <a:pt x="240" y="6"/>
                    <a:pt x="285" y="11"/>
                    <a:pt x="298" y="50"/>
                  </a:cubicBezTo>
                  <a:cubicBezTo>
                    <a:pt x="312" y="89"/>
                    <a:pt x="333" y="177"/>
                    <a:pt x="317" y="202"/>
                  </a:cubicBezTo>
                  <a:cubicBezTo>
                    <a:pt x="301" y="227"/>
                    <a:pt x="292" y="354"/>
                    <a:pt x="294" y="394"/>
                  </a:cubicBezTo>
                  <a:cubicBezTo>
                    <a:pt x="297" y="434"/>
                    <a:pt x="320" y="566"/>
                    <a:pt x="321" y="640"/>
                  </a:cubicBezTo>
                  <a:cubicBezTo>
                    <a:pt x="323" y="713"/>
                    <a:pt x="309" y="758"/>
                    <a:pt x="309" y="758"/>
                  </a:cubicBezTo>
                  <a:cubicBezTo>
                    <a:pt x="309" y="758"/>
                    <a:pt x="298" y="795"/>
                    <a:pt x="185" y="795"/>
                  </a:cubicBezTo>
                  <a:cubicBezTo>
                    <a:pt x="33" y="795"/>
                    <a:pt x="26" y="752"/>
                    <a:pt x="13" y="722"/>
                  </a:cubicBezTo>
                  <a:cubicBezTo>
                    <a:pt x="0" y="691"/>
                    <a:pt x="8" y="542"/>
                    <a:pt x="24" y="478"/>
                  </a:cubicBezTo>
                  <a:cubicBezTo>
                    <a:pt x="40" y="414"/>
                    <a:pt x="39" y="295"/>
                    <a:pt x="42" y="242"/>
                  </a:cubicBezTo>
                  <a:cubicBezTo>
                    <a:pt x="44" y="189"/>
                    <a:pt x="20" y="94"/>
                    <a:pt x="68" y="52"/>
                  </a:cubicBezTo>
                  <a:cubicBezTo>
                    <a:pt x="127" y="0"/>
                    <a:pt x="156" y="6"/>
                    <a:pt x="198" y="6"/>
                  </a:cubicBezTo>
                </a:path>
              </a:pathLst>
            </a:custGeom>
            <a:solidFill>
              <a:srgbClr val="516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4" name="Freeform 448">
              <a:extLst>
                <a:ext uri="{FF2B5EF4-FFF2-40B4-BE49-F238E27FC236}">
                  <a16:creationId xmlns:a16="http://schemas.microsoft.com/office/drawing/2014/main" id="{5A63BD88-E83D-4E1E-BDC4-E301EF6111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75206" y="3580369"/>
              <a:ext cx="84311" cy="127742"/>
            </a:xfrm>
            <a:custGeom>
              <a:avLst/>
              <a:gdLst>
                <a:gd name="T0" fmla="*/ 92 w 92"/>
                <a:gd name="T1" fmla="*/ 9 h 138"/>
                <a:gd name="T2" fmla="*/ 72 w 92"/>
                <a:gd name="T3" fmla="*/ 129 h 138"/>
                <a:gd name="T4" fmla="*/ 0 w 92"/>
                <a:gd name="T5" fmla="*/ 88 h 138"/>
                <a:gd name="T6" fmla="*/ 5 w 92"/>
                <a:gd name="T7" fmla="*/ 0 h 138"/>
                <a:gd name="T8" fmla="*/ 92 w 92"/>
                <a:gd name="T9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38">
                  <a:moveTo>
                    <a:pt x="92" y="9"/>
                  </a:moveTo>
                  <a:cubicBezTo>
                    <a:pt x="92" y="9"/>
                    <a:pt x="84" y="120"/>
                    <a:pt x="72" y="129"/>
                  </a:cubicBezTo>
                  <a:cubicBezTo>
                    <a:pt x="59" y="138"/>
                    <a:pt x="0" y="126"/>
                    <a:pt x="0" y="88"/>
                  </a:cubicBezTo>
                  <a:cubicBezTo>
                    <a:pt x="0" y="50"/>
                    <a:pt x="5" y="0"/>
                    <a:pt x="5" y="0"/>
                  </a:cubicBezTo>
                  <a:lnTo>
                    <a:pt x="92" y="9"/>
                  </a:lnTo>
                </a:path>
              </a:pathLst>
            </a:custGeom>
            <a:solidFill>
              <a:srgbClr val="CD9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5" name="Freeform 449">
              <a:extLst>
                <a:ext uri="{FF2B5EF4-FFF2-40B4-BE49-F238E27FC236}">
                  <a16:creationId xmlns:a16="http://schemas.microsoft.com/office/drawing/2014/main" id="{947636CC-3B8B-4E12-B9D9-24C91117A1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01116" y="3393867"/>
              <a:ext cx="206943" cy="268259"/>
            </a:xfrm>
            <a:custGeom>
              <a:avLst/>
              <a:gdLst>
                <a:gd name="T0" fmla="*/ 217 w 227"/>
                <a:gd name="T1" fmla="*/ 50 h 291"/>
                <a:gd name="T2" fmla="*/ 155 w 227"/>
                <a:gd name="T3" fmla="*/ 283 h 291"/>
                <a:gd name="T4" fmla="*/ 29 w 227"/>
                <a:gd name="T5" fmla="*/ 173 h 291"/>
                <a:gd name="T6" fmla="*/ 51 w 227"/>
                <a:gd name="T7" fmla="*/ 11 h 291"/>
                <a:gd name="T8" fmla="*/ 217 w 227"/>
                <a:gd name="T9" fmla="*/ 5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91">
                  <a:moveTo>
                    <a:pt x="217" y="50"/>
                  </a:moveTo>
                  <a:cubicBezTo>
                    <a:pt x="217" y="50"/>
                    <a:pt x="227" y="272"/>
                    <a:pt x="155" y="283"/>
                  </a:cubicBezTo>
                  <a:cubicBezTo>
                    <a:pt x="101" y="291"/>
                    <a:pt x="31" y="246"/>
                    <a:pt x="29" y="173"/>
                  </a:cubicBezTo>
                  <a:cubicBezTo>
                    <a:pt x="26" y="100"/>
                    <a:pt x="0" y="11"/>
                    <a:pt x="51" y="11"/>
                  </a:cubicBezTo>
                  <a:cubicBezTo>
                    <a:pt x="101" y="11"/>
                    <a:pt x="223" y="0"/>
                    <a:pt x="217" y="50"/>
                  </a:cubicBezTo>
                  <a:close/>
                </a:path>
              </a:pathLst>
            </a:custGeom>
            <a:solidFill>
              <a:srgbClr val="F1A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6" name="Freeform 450">
              <a:extLst>
                <a:ext uri="{FF2B5EF4-FFF2-40B4-BE49-F238E27FC236}">
                  <a16:creationId xmlns:a16="http://schemas.microsoft.com/office/drawing/2014/main" id="{DFC0814E-CA35-4F69-98FD-0323CCF666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80677" y="3340214"/>
              <a:ext cx="258040" cy="178839"/>
            </a:xfrm>
            <a:custGeom>
              <a:avLst/>
              <a:gdLst>
                <a:gd name="T0" fmla="*/ 154 w 281"/>
                <a:gd name="T1" fmla="*/ 29 h 194"/>
                <a:gd name="T2" fmla="*/ 256 w 281"/>
                <a:gd name="T3" fmla="*/ 75 h 194"/>
                <a:gd name="T4" fmla="*/ 250 w 281"/>
                <a:gd name="T5" fmla="*/ 164 h 194"/>
                <a:gd name="T6" fmla="*/ 77 w 281"/>
                <a:gd name="T7" fmla="*/ 167 h 194"/>
                <a:gd name="T8" fmla="*/ 31 w 281"/>
                <a:gd name="T9" fmla="*/ 68 h 194"/>
                <a:gd name="T10" fmla="*/ 154 w 281"/>
                <a:gd name="T11" fmla="*/ 2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194">
                  <a:moveTo>
                    <a:pt x="154" y="29"/>
                  </a:moveTo>
                  <a:cubicBezTo>
                    <a:pt x="154" y="29"/>
                    <a:pt x="229" y="29"/>
                    <a:pt x="256" y="75"/>
                  </a:cubicBezTo>
                  <a:cubicBezTo>
                    <a:pt x="281" y="118"/>
                    <a:pt x="268" y="161"/>
                    <a:pt x="250" y="164"/>
                  </a:cubicBezTo>
                  <a:cubicBezTo>
                    <a:pt x="229" y="167"/>
                    <a:pt x="106" y="194"/>
                    <a:pt x="77" y="167"/>
                  </a:cubicBezTo>
                  <a:cubicBezTo>
                    <a:pt x="49" y="140"/>
                    <a:pt x="0" y="135"/>
                    <a:pt x="31" y="68"/>
                  </a:cubicBezTo>
                  <a:cubicBezTo>
                    <a:pt x="63" y="0"/>
                    <a:pt x="154" y="29"/>
                    <a:pt x="154" y="29"/>
                  </a:cubicBezTo>
                </a:path>
              </a:pathLst>
            </a:custGeom>
            <a:solidFill>
              <a:srgbClr val="E3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7" name="Freeform 451">
              <a:extLst>
                <a:ext uri="{FF2B5EF4-FFF2-40B4-BE49-F238E27FC236}">
                  <a16:creationId xmlns:a16="http://schemas.microsoft.com/office/drawing/2014/main" id="{8947AECF-268C-4441-B2BD-2473658DA6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964626" y="3291673"/>
              <a:ext cx="153291" cy="171175"/>
            </a:xfrm>
            <a:custGeom>
              <a:avLst/>
              <a:gdLst>
                <a:gd name="T0" fmla="*/ 167 w 167"/>
                <a:gd name="T1" fmla="*/ 93 h 186"/>
                <a:gd name="T2" fmla="*/ 67 w 167"/>
                <a:gd name="T3" fmla="*/ 44 h 186"/>
                <a:gd name="T4" fmla="*/ 66 w 167"/>
                <a:gd name="T5" fmla="*/ 160 h 186"/>
                <a:gd name="T6" fmla="*/ 147 w 167"/>
                <a:gd name="T7" fmla="*/ 168 h 186"/>
                <a:gd name="T8" fmla="*/ 167 w 167"/>
                <a:gd name="T9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86">
                  <a:moveTo>
                    <a:pt x="167" y="93"/>
                  </a:moveTo>
                  <a:cubicBezTo>
                    <a:pt x="167" y="93"/>
                    <a:pt x="139" y="0"/>
                    <a:pt x="67" y="44"/>
                  </a:cubicBezTo>
                  <a:cubicBezTo>
                    <a:pt x="0" y="85"/>
                    <a:pt x="38" y="140"/>
                    <a:pt x="66" y="160"/>
                  </a:cubicBezTo>
                  <a:cubicBezTo>
                    <a:pt x="102" y="186"/>
                    <a:pt x="136" y="175"/>
                    <a:pt x="147" y="168"/>
                  </a:cubicBezTo>
                  <a:cubicBezTo>
                    <a:pt x="159" y="161"/>
                    <a:pt x="167" y="93"/>
                    <a:pt x="167" y="93"/>
                  </a:cubicBezTo>
                  <a:close/>
                </a:path>
              </a:pathLst>
            </a:custGeom>
            <a:solidFill>
              <a:srgbClr val="E3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8" name="Freeform 452">
              <a:extLst>
                <a:ext uri="{FF2B5EF4-FFF2-40B4-BE49-F238E27FC236}">
                  <a16:creationId xmlns:a16="http://schemas.microsoft.com/office/drawing/2014/main" id="{29F633BC-2F15-4E92-9913-E2B513F7555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951852" y="3424525"/>
              <a:ext cx="76645" cy="158400"/>
            </a:xfrm>
            <a:custGeom>
              <a:avLst/>
              <a:gdLst>
                <a:gd name="T0" fmla="*/ 12 w 83"/>
                <a:gd name="T1" fmla="*/ 19 h 172"/>
                <a:gd name="T2" fmla="*/ 27 w 83"/>
                <a:gd name="T3" fmla="*/ 139 h 172"/>
                <a:gd name="T4" fmla="*/ 82 w 83"/>
                <a:gd name="T5" fmla="*/ 129 h 172"/>
                <a:gd name="T6" fmla="*/ 79 w 83"/>
                <a:gd name="T7" fmla="*/ 58 h 172"/>
                <a:gd name="T8" fmla="*/ 12 w 83"/>
                <a:gd name="T9" fmla="*/ 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72">
                  <a:moveTo>
                    <a:pt x="12" y="19"/>
                  </a:moveTo>
                  <a:cubicBezTo>
                    <a:pt x="12" y="19"/>
                    <a:pt x="0" y="105"/>
                    <a:pt x="27" y="139"/>
                  </a:cubicBezTo>
                  <a:cubicBezTo>
                    <a:pt x="54" y="172"/>
                    <a:pt x="83" y="144"/>
                    <a:pt x="82" y="129"/>
                  </a:cubicBezTo>
                  <a:cubicBezTo>
                    <a:pt x="81" y="115"/>
                    <a:pt x="82" y="87"/>
                    <a:pt x="79" y="58"/>
                  </a:cubicBezTo>
                  <a:cubicBezTo>
                    <a:pt x="76" y="28"/>
                    <a:pt x="16" y="0"/>
                    <a:pt x="12" y="19"/>
                  </a:cubicBezTo>
                  <a:close/>
                </a:path>
              </a:pathLst>
            </a:custGeom>
            <a:solidFill>
              <a:srgbClr val="D3C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9" name="Freeform 453">
              <a:extLst>
                <a:ext uri="{FF2B5EF4-FFF2-40B4-BE49-F238E27FC236}">
                  <a16:creationId xmlns:a16="http://schemas.microsoft.com/office/drawing/2014/main" id="{7E0B2C61-B284-4507-AE7D-4754E608B2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949297" y="3503724"/>
              <a:ext cx="53652" cy="79201"/>
            </a:xfrm>
            <a:custGeom>
              <a:avLst/>
              <a:gdLst>
                <a:gd name="T0" fmla="*/ 54 w 58"/>
                <a:gd name="T1" fmla="*/ 44 h 88"/>
                <a:gd name="T2" fmla="*/ 9 w 58"/>
                <a:gd name="T3" fmla="*/ 31 h 88"/>
                <a:gd name="T4" fmla="*/ 42 w 58"/>
                <a:gd name="T5" fmla="*/ 84 h 88"/>
                <a:gd name="T6" fmla="*/ 54 w 58"/>
                <a:gd name="T7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88">
                  <a:moveTo>
                    <a:pt x="54" y="44"/>
                  </a:moveTo>
                  <a:cubicBezTo>
                    <a:pt x="54" y="44"/>
                    <a:pt x="17" y="0"/>
                    <a:pt x="9" y="31"/>
                  </a:cubicBezTo>
                  <a:cubicBezTo>
                    <a:pt x="0" y="63"/>
                    <a:pt x="25" y="88"/>
                    <a:pt x="42" y="84"/>
                  </a:cubicBezTo>
                  <a:cubicBezTo>
                    <a:pt x="58" y="79"/>
                    <a:pt x="54" y="44"/>
                    <a:pt x="54" y="44"/>
                  </a:cubicBezTo>
                </a:path>
              </a:pathLst>
            </a:custGeom>
            <a:solidFill>
              <a:srgbClr val="F1A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73" name="Freeform 457">
              <a:extLst>
                <a:ext uri="{FF2B5EF4-FFF2-40B4-BE49-F238E27FC236}">
                  <a16:creationId xmlns:a16="http://schemas.microsoft.com/office/drawing/2014/main" id="{2B12CC9F-D6AB-40DD-AC42-C216DA8A92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969736" y="3697892"/>
              <a:ext cx="153291" cy="240155"/>
            </a:xfrm>
            <a:custGeom>
              <a:avLst/>
              <a:gdLst>
                <a:gd name="T0" fmla="*/ 66 w 169"/>
                <a:gd name="T1" fmla="*/ 28 h 263"/>
                <a:gd name="T2" fmla="*/ 153 w 169"/>
                <a:gd name="T3" fmla="*/ 50 h 263"/>
                <a:gd name="T4" fmla="*/ 110 w 169"/>
                <a:gd name="T5" fmla="*/ 258 h 263"/>
                <a:gd name="T6" fmla="*/ 53 w 169"/>
                <a:gd name="T7" fmla="*/ 257 h 263"/>
                <a:gd name="T8" fmla="*/ 9 w 169"/>
                <a:gd name="T9" fmla="*/ 215 h 263"/>
                <a:gd name="T10" fmla="*/ 66 w 169"/>
                <a:gd name="T11" fmla="*/ 2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263">
                  <a:moveTo>
                    <a:pt x="66" y="28"/>
                  </a:moveTo>
                  <a:cubicBezTo>
                    <a:pt x="88" y="4"/>
                    <a:pt x="136" y="0"/>
                    <a:pt x="153" y="50"/>
                  </a:cubicBezTo>
                  <a:cubicBezTo>
                    <a:pt x="169" y="100"/>
                    <a:pt x="131" y="251"/>
                    <a:pt x="110" y="258"/>
                  </a:cubicBezTo>
                  <a:cubicBezTo>
                    <a:pt x="96" y="263"/>
                    <a:pt x="78" y="262"/>
                    <a:pt x="53" y="257"/>
                  </a:cubicBezTo>
                  <a:cubicBezTo>
                    <a:pt x="24" y="251"/>
                    <a:pt x="15" y="226"/>
                    <a:pt x="9" y="215"/>
                  </a:cubicBezTo>
                  <a:cubicBezTo>
                    <a:pt x="0" y="198"/>
                    <a:pt x="29" y="68"/>
                    <a:pt x="66" y="28"/>
                  </a:cubicBezTo>
                  <a:close/>
                </a:path>
              </a:pathLst>
            </a:custGeom>
            <a:solidFill>
              <a:srgbClr val="516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599" name="Freeform 328">
              <a:extLst>
                <a:ext uri="{FF2B5EF4-FFF2-40B4-BE49-F238E27FC236}">
                  <a16:creationId xmlns:a16="http://schemas.microsoft.com/office/drawing/2014/main" id="{FB79F862-B5B0-44F1-A5A9-F714A66C0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9580" y="3877319"/>
              <a:ext cx="91974" cy="457318"/>
            </a:xfrm>
            <a:custGeom>
              <a:avLst/>
              <a:gdLst>
                <a:gd name="T0" fmla="*/ 34 w 101"/>
                <a:gd name="T1" fmla="*/ 6 h 500"/>
                <a:gd name="T2" fmla="*/ 41 w 101"/>
                <a:gd name="T3" fmla="*/ 81 h 500"/>
                <a:gd name="T4" fmla="*/ 30 w 101"/>
                <a:gd name="T5" fmla="*/ 232 h 500"/>
                <a:gd name="T6" fmla="*/ 30 w 101"/>
                <a:gd name="T7" fmla="*/ 357 h 500"/>
                <a:gd name="T8" fmla="*/ 28 w 101"/>
                <a:gd name="T9" fmla="*/ 460 h 500"/>
                <a:gd name="T10" fmla="*/ 90 w 101"/>
                <a:gd name="T11" fmla="*/ 417 h 500"/>
                <a:gd name="T12" fmla="*/ 99 w 101"/>
                <a:gd name="T13" fmla="*/ 301 h 500"/>
                <a:gd name="T14" fmla="*/ 97 w 101"/>
                <a:gd name="T15" fmla="*/ 0 h 500"/>
                <a:gd name="T16" fmla="*/ 34 w 101"/>
                <a:gd name="T17" fmla="*/ 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500">
                  <a:moveTo>
                    <a:pt x="34" y="6"/>
                  </a:moveTo>
                  <a:cubicBezTo>
                    <a:pt x="34" y="6"/>
                    <a:pt x="38" y="54"/>
                    <a:pt x="41" y="81"/>
                  </a:cubicBezTo>
                  <a:cubicBezTo>
                    <a:pt x="43" y="108"/>
                    <a:pt x="33" y="178"/>
                    <a:pt x="30" y="232"/>
                  </a:cubicBezTo>
                  <a:cubicBezTo>
                    <a:pt x="28" y="286"/>
                    <a:pt x="29" y="335"/>
                    <a:pt x="30" y="357"/>
                  </a:cubicBezTo>
                  <a:cubicBezTo>
                    <a:pt x="32" y="379"/>
                    <a:pt x="0" y="430"/>
                    <a:pt x="28" y="460"/>
                  </a:cubicBezTo>
                  <a:cubicBezTo>
                    <a:pt x="64" y="500"/>
                    <a:pt x="97" y="469"/>
                    <a:pt x="90" y="417"/>
                  </a:cubicBezTo>
                  <a:cubicBezTo>
                    <a:pt x="82" y="364"/>
                    <a:pt x="96" y="331"/>
                    <a:pt x="99" y="301"/>
                  </a:cubicBezTo>
                  <a:cubicBezTo>
                    <a:pt x="101" y="270"/>
                    <a:pt x="97" y="0"/>
                    <a:pt x="97" y="0"/>
                  </a:cubicBezTo>
                  <a:lnTo>
                    <a:pt x="34" y="6"/>
                  </a:lnTo>
                </a:path>
              </a:pathLst>
            </a:custGeom>
            <a:solidFill>
              <a:srgbClr val="F0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00" name="Freeform 336">
              <a:extLst>
                <a:ext uri="{FF2B5EF4-FFF2-40B4-BE49-F238E27FC236}">
                  <a16:creationId xmlns:a16="http://schemas.microsoft.com/office/drawing/2014/main" id="{ED267555-7A7A-48C4-BD2F-18E2575CA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503" y="3897757"/>
              <a:ext cx="91974" cy="462427"/>
            </a:xfrm>
            <a:custGeom>
              <a:avLst/>
              <a:gdLst>
                <a:gd name="T0" fmla="*/ 96 w 101"/>
                <a:gd name="T1" fmla="*/ 0 h 504"/>
                <a:gd name="T2" fmla="*/ 97 w 101"/>
                <a:gd name="T3" fmla="*/ 167 h 504"/>
                <a:gd name="T4" fmla="*/ 89 w 101"/>
                <a:gd name="T5" fmla="*/ 272 h 504"/>
                <a:gd name="T6" fmla="*/ 78 w 101"/>
                <a:gd name="T7" fmla="*/ 358 h 504"/>
                <a:gd name="T8" fmla="*/ 81 w 101"/>
                <a:gd name="T9" fmla="*/ 397 h 504"/>
                <a:gd name="T10" fmla="*/ 43 w 101"/>
                <a:gd name="T11" fmla="*/ 496 h 504"/>
                <a:gd name="T12" fmla="*/ 28 w 101"/>
                <a:gd name="T13" fmla="*/ 381 h 504"/>
                <a:gd name="T14" fmla="*/ 24 w 101"/>
                <a:gd name="T15" fmla="*/ 278 h 504"/>
                <a:gd name="T16" fmla="*/ 25 w 101"/>
                <a:gd name="T17" fmla="*/ 161 h 504"/>
                <a:gd name="T18" fmla="*/ 6 w 101"/>
                <a:gd name="T19" fmla="*/ 9 h 504"/>
                <a:gd name="T20" fmla="*/ 96 w 101"/>
                <a:gd name="T2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504">
                  <a:moveTo>
                    <a:pt x="96" y="0"/>
                  </a:moveTo>
                  <a:cubicBezTo>
                    <a:pt x="96" y="0"/>
                    <a:pt x="101" y="91"/>
                    <a:pt x="97" y="167"/>
                  </a:cubicBezTo>
                  <a:cubicBezTo>
                    <a:pt x="95" y="211"/>
                    <a:pt x="91" y="261"/>
                    <a:pt x="89" y="272"/>
                  </a:cubicBezTo>
                  <a:cubicBezTo>
                    <a:pt x="86" y="300"/>
                    <a:pt x="78" y="358"/>
                    <a:pt x="78" y="358"/>
                  </a:cubicBezTo>
                  <a:cubicBezTo>
                    <a:pt x="78" y="358"/>
                    <a:pt x="79" y="387"/>
                    <a:pt x="81" y="397"/>
                  </a:cubicBezTo>
                  <a:cubicBezTo>
                    <a:pt x="88" y="428"/>
                    <a:pt x="94" y="486"/>
                    <a:pt x="43" y="496"/>
                  </a:cubicBezTo>
                  <a:cubicBezTo>
                    <a:pt x="0" y="504"/>
                    <a:pt x="12" y="435"/>
                    <a:pt x="28" y="381"/>
                  </a:cubicBezTo>
                  <a:cubicBezTo>
                    <a:pt x="31" y="373"/>
                    <a:pt x="25" y="320"/>
                    <a:pt x="24" y="278"/>
                  </a:cubicBezTo>
                  <a:cubicBezTo>
                    <a:pt x="23" y="228"/>
                    <a:pt x="27" y="216"/>
                    <a:pt x="25" y="161"/>
                  </a:cubicBezTo>
                  <a:cubicBezTo>
                    <a:pt x="24" y="92"/>
                    <a:pt x="6" y="9"/>
                    <a:pt x="6" y="9"/>
                  </a:cubicBezTo>
                  <a:lnTo>
                    <a:pt x="96" y="0"/>
                  </a:lnTo>
                </a:path>
              </a:pathLst>
            </a:custGeom>
            <a:solidFill>
              <a:srgbClr val="F0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618" name="Freeform 319">
            <a:extLst>
              <a:ext uri="{FF2B5EF4-FFF2-40B4-BE49-F238E27FC236}">
                <a16:creationId xmlns:a16="http://schemas.microsoft.com/office/drawing/2014/main" id="{8BF90F46-A992-48F8-975E-927456755832}"/>
              </a:ext>
            </a:extLst>
          </p:cNvPr>
          <p:cNvSpPr>
            <a:spLocks/>
          </p:cNvSpPr>
          <p:nvPr/>
        </p:nvSpPr>
        <p:spPr bwMode="auto">
          <a:xfrm>
            <a:off x="9171531" y="3723319"/>
            <a:ext cx="268259" cy="224826"/>
          </a:xfrm>
          <a:custGeom>
            <a:avLst/>
            <a:gdLst>
              <a:gd name="T0" fmla="*/ 132 w 293"/>
              <a:gd name="T1" fmla="*/ 31 h 245"/>
              <a:gd name="T2" fmla="*/ 26 w 293"/>
              <a:gd name="T3" fmla="*/ 79 h 245"/>
              <a:gd name="T4" fmla="*/ 32 w 293"/>
              <a:gd name="T5" fmla="*/ 171 h 245"/>
              <a:gd name="T6" fmla="*/ 65 w 293"/>
              <a:gd name="T7" fmla="*/ 159 h 245"/>
              <a:gd name="T8" fmla="*/ 107 w 293"/>
              <a:gd name="T9" fmla="*/ 133 h 245"/>
              <a:gd name="T10" fmla="*/ 98 w 293"/>
              <a:gd name="T11" fmla="*/ 168 h 245"/>
              <a:gd name="T12" fmla="*/ 165 w 293"/>
              <a:gd name="T13" fmla="*/ 120 h 245"/>
              <a:gd name="T14" fmla="*/ 214 w 293"/>
              <a:gd name="T15" fmla="*/ 217 h 245"/>
              <a:gd name="T16" fmla="*/ 260 w 293"/>
              <a:gd name="T17" fmla="*/ 71 h 245"/>
              <a:gd name="T18" fmla="*/ 132 w 293"/>
              <a:gd name="T19" fmla="*/ 31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3" h="245">
                <a:moveTo>
                  <a:pt x="132" y="31"/>
                </a:moveTo>
                <a:cubicBezTo>
                  <a:pt x="132" y="31"/>
                  <a:pt x="54" y="31"/>
                  <a:pt x="26" y="79"/>
                </a:cubicBezTo>
                <a:cubicBezTo>
                  <a:pt x="0" y="124"/>
                  <a:pt x="13" y="174"/>
                  <a:pt x="32" y="171"/>
                </a:cubicBezTo>
                <a:cubicBezTo>
                  <a:pt x="40" y="170"/>
                  <a:pt x="51" y="166"/>
                  <a:pt x="65" y="159"/>
                </a:cubicBezTo>
                <a:cubicBezTo>
                  <a:pt x="80" y="152"/>
                  <a:pt x="107" y="133"/>
                  <a:pt x="107" y="133"/>
                </a:cubicBezTo>
                <a:cubicBezTo>
                  <a:pt x="107" y="133"/>
                  <a:pt x="103" y="147"/>
                  <a:pt x="98" y="168"/>
                </a:cubicBezTo>
                <a:cubicBezTo>
                  <a:pt x="124" y="162"/>
                  <a:pt x="158" y="135"/>
                  <a:pt x="165" y="120"/>
                </a:cubicBezTo>
                <a:cubicBezTo>
                  <a:pt x="168" y="115"/>
                  <a:pt x="184" y="245"/>
                  <a:pt x="214" y="217"/>
                </a:cubicBezTo>
                <a:cubicBezTo>
                  <a:pt x="244" y="189"/>
                  <a:pt x="293" y="141"/>
                  <a:pt x="260" y="71"/>
                </a:cubicBezTo>
                <a:cubicBezTo>
                  <a:pt x="227" y="0"/>
                  <a:pt x="132" y="31"/>
                  <a:pt x="132" y="31"/>
                </a:cubicBezTo>
              </a:path>
            </a:pathLst>
          </a:custGeom>
          <a:solidFill>
            <a:srgbClr val="E3E2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  <a:ea typeface="Times New Roman" charset="0"/>
              <a:cs typeface="Times New Roman" charset="0"/>
            </a:endParaRPr>
          </a:p>
        </p:txBody>
      </p:sp>
      <p:grpSp>
        <p:nvGrpSpPr>
          <p:cNvPr id="1620" name="Group 1619">
            <a:extLst>
              <a:ext uri="{FF2B5EF4-FFF2-40B4-BE49-F238E27FC236}">
                <a16:creationId xmlns:a16="http://schemas.microsoft.com/office/drawing/2014/main" id="{36F4CFF5-75FA-4242-8950-B3D9E105DED0}"/>
              </a:ext>
            </a:extLst>
          </p:cNvPr>
          <p:cNvGrpSpPr/>
          <p:nvPr/>
        </p:nvGrpSpPr>
        <p:grpSpPr>
          <a:xfrm>
            <a:off x="9094885" y="3779525"/>
            <a:ext cx="436879" cy="1553346"/>
            <a:chOff x="9501285" y="3779525"/>
            <a:chExt cx="436879" cy="1553346"/>
          </a:xfrm>
        </p:grpSpPr>
        <p:sp>
          <p:nvSpPr>
            <p:cNvPr id="607" name="Freeform 308">
              <a:extLst>
                <a:ext uri="{FF2B5EF4-FFF2-40B4-BE49-F238E27FC236}">
                  <a16:creationId xmlns:a16="http://schemas.microsoft.com/office/drawing/2014/main" id="{F9946E95-B318-42D4-A06D-9D45381ED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6395" y="4234287"/>
              <a:ext cx="99640" cy="493085"/>
            </a:xfrm>
            <a:custGeom>
              <a:avLst/>
              <a:gdLst>
                <a:gd name="T0" fmla="*/ 36 w 109"/>
                <a:gd name="T1" fmla="*/ 7 h 539"/>
                <a:gd name="T2" fmla="*/ 43 w 109"/>
                <a:gd name="T3" fmla="*/ 87 h 539"/>
                <a:gd name="T4" fmla="*/ 32 w 109"/>
                <a:gd name="T5" fmla="*/ 250 h 539"/>
                <a:gd name="T6" fmla="*/ 32 w 109"/>
                <a:gd name="T7" fmla="*/ 384 h 539"/>
                <a:gd name="T8" fmla="*/ 29 w 109"/>
                <a:gd name="T9" fmla="*/ 496 h 539"/>
                <a:gd name="T10" fmla="*/ 96 w 109"/>
                <a:gd name="T11" fmla="*/ 448 h 539"/>
                <a:gd name="T12" fmla="*/ 106 w 109"/>
                <a:gd name="T13" fmla="*/ 323 h 539"/>
                <a:gd name="T14" fmla="*/ 104 w 109"/>
                <a:gd name="T15" fmla="*/ 0 h 539"/>
                <a:gd name="T16" fmla="*/ 36 w 109"/>
                <a:gd name="T17" fmla="*/ 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539">
                  <a:moveTo>
                    <a:pt x="36" y="7"/>
                  </a:moveTo>
                  <a:cubicBezTo>
                    <a:pt x="36" y="7"/>
                    <a:pt x="40" y="58"/>
                    <a:pt x="43" y="87"/>
                  </a:cubicBezTo>
                  <a:cubicBezTo>
                    <a:pt x="46" y="116"/>
                    <a:pt x="35" y="191"/>
                    <a:pt x="32" y="250"/>
                  </a:cubicBezTo>
                  <a:cubicBezTo>
                    <a:pt x="29" y="308"/>
                    <a:pt x="31" y="361"/>
                    <a:pt x="32" y="384"/>
                  </a:cubicBezTo>
                  <a:cubicBezTo>
                    <a:pt x="34" y="408"/>
                    <a:pt x="0" y="463"/>
                    <a:pt x="29" y="496"/>
                  </a:cubicBezTo>
                  <a:cubicBezTo>
                    <a:pt x="68" y="539"/>
                    <a:pt x="104" y="505"/>
                    <a:pt x="96" y="448"/>
                  </a:cubicBezTo>
                  <a:cubicBezTo>
                    <a:pt x="88" y="391"/>
                    <a:pt x="103" y="357"/>
                    <a:pt x="106" y="323"/>
                  </a:cubicBezTo>
                  <a:cubicBezTo>
                    <a:pt x="109" y="290"/>
                    <a:pt x="104" y="0"/>
                    <a:pt x="104" y="0"/>
                  </a:cubicBezTo>
                  <a:lnTo>
                    <a:pt x="36" y="7"/>
                  </a:lnTo>
                  <a:close/>
                </a:path>
              </a:pathLst>
            </a:custGeom>
            <a:solidFill>
              <a:srgbClr val="F0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09" name="Freeform 310">
              <a:extLst>
                <a:ext uri="{FF2B5EF4-FFF2-40B4-BE49-F238E27FC236}">
                  <a16:creationId xmlns:a16="http://schemas.microsoft.com/office/drawing/2014/main" id="{05D3E317-38E7-4B00-B81C-275599D21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0124" y="5192354"/>
              <a:ext cx="176285" cy="140517"/>
            </a:xfrm>
            <a:custGeom>
              <a:avLst/>
              <a:gdLst>
                <a:gd name="T0" fmla="*/ 102 w 191"/>
                <a:gd name="T1" fmla="*/ 22 h 153"/>
                <a:gd name="T2" fmla="*/ 9 w 191"/>
                <a:gd name="T3" fmla="*/ 103 h 153"/>
                <a:gd name="T4" fmla="*/ 187 w 191"/>
                <a:gd name="T5" fmla="*/ 41 h 153"/>
                <a:gd name="T6" fmla="*/ 102 w 191"/>
                <a:gd name="T7" fmla="*/ 2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53">
                  <a:moveTo>
                    <a:pt x="102" y="22"/>
                  </a:moveTo>
                  <a:cubicBezTo>
                    <a:pt x="89" y="32"/>
                    <a:pt x="0" y="54"/>
                    <a:pt x="9" y="103"/>
                  </a:cubicBezTo>
                  <a:cubicBezTo>
                    <a:pt x="18" y="153"/>
                    <a:pt x="191" y="97"/>
                    <a:pt x="187" y="41"/>
                  </a:cubicBezTo>
                  <a:cubicBezTo>
                    <a:pt x="184" y="0"/>
                    <a:pt x="115" y="12"/>
                    <a:pt x="102" y="22"/>
                  </a:cubicBezTo>
                  <a:close/>
                </a:path>
              </a:pathLst>
            </a:custGeom>
            <a:solidFill>
              <a:srgbClr val="332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10" name="Freeform 311">
              <a:extLst>
                <a:ext uri="{FF2B5EF4-FFF2-40B4-BE49-F238E27FC236}">
                  <a16:creationId xmlns:a16="http://schemas.microsoft.com/office/drawing/2014/main" id="{28166673-8E5C-4C15-80D8-B971F95EB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6614" y="5125928"/>
              <a:ext cx="173729" cy="140517"/>
            </a:xfrm>
            <a:custGeom>
              <a:avLst/>
              <a:gdLst>
                <a:gd name="T0" fmla="*/ 101 w 191"/>
                <a:gd name="T1" fmla="*/ 22 h 153"/>
                <a:gd name="T2" fmla="*/ 8 w 191"/>
                <a:gd name="T3" fmla="*/ 104 h 153"/>
                <a:gd name="T4" fmla="*/ 187 w 191"/>
                <a:gd name="T5" fmla="*/ 42 h 153"/>
                <a:gd name="T6" fmla="*/ 101 w 191"/>
                <a:gd name="T7" fmla="*/ 2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53">
                  <a:moveTo>
                    <a:pt x="101" y="22"/>
                  </a:moveTo>
                  <a:cubicBezTo>
                    <a:pt x="88" y="32"/>
                    <a:pt x="0" y="54"/>
                    <a:pt x="8" y="104"/>
                  </a:cubicBezTo>
                  <a:cubicBezTo>
                    <a:pt x="17" y="153"/>
                    <a:pt x="191" y="98"/>
                    <a:pt x="187" y="42"/>
                  </a:cubicBezTo>
                  <a:cubicBezTo>
                    <a:pt x="184" y="0"/>
                    <a:pt x="114" y="13"/>
                    <a:pt x="101" y="22"/>
                  </a:cubicBezTo>
                  <a:close/>
                </a:path>
              </a:pathLst>
            </a:custGeom>
            <a:solidFill>
              <a:srgbClr val="332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11" name="Freeform 312">
              <a:extLst>
                <a:ext uri="{FF2B5EF4-FFF2-40B4-BE49-F238E27FC236}">
                  <a16:creationId xmlns:a16="http://schemas.microsoft.com/office/drawing/2014/main" id="{33A24B5D-50A8-4016-8231-38679D5AC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5156" y="4599630"/>
              <a:ext cx="150737" cy="574840"/>
            </a:xfrm>
            <a:custGeom>
              <a:avLst/>
              <a:gdLst>
                <a:gd name="T0" fmla="*/ 0 w 164"/>
                <a:gd name="T1" fmla="*/ 0 h 627"/>
                <a:gd name="T2" fmla="*/ 56 w 164"/>
                <a:gd name="T3" fmla="*/ 615 h 627"/>
                <a:gd name="T4" fmla="*/ 130 w 164"/>
                <a:gd name="T5" fmla="*/ 619 h 627"/>
                <a:gd name="T6" fmla="*/ 164 w 164"/>
                <a:gd name="T7" fmla="*/ 4 h 627"/>
                <a:gd name="T8" fmla="*/ 0 w 164"/>
                <a:gd name="T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627">
                  <a:moveTo>
                    <a:pt x="0" y="0"/>
                  </a:moveTo>
                  <a:cubicBezTo>
                    <a:pt x="0" y="0"/>
                    <a:pt x="29" y="602"/>
                    <a:pt x="56" y="615"/>
                  </a:cubicBezTo>
                  <a:cubicBezTo>
                    <a:pt x="83" y="627"/>
                    <a:pt x="130" y="619"/>
                    <a:pt x="130" y="619"/>
                  </a:cubicBezTo>
                  <a:lnTo>
                    <a:pt x="16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12" name="Freeform 313">
              <a:extLst>
                <a:ext uri="{FF2B5EF4-FFF2-40B4-BE49-F238E27FC236}">
                  <a16:creationId xmlns:a16="http://schemas.microsoft.com/office/drawing/2014/main" id="{8B3FA0C1-0920-470E-A094-E62074FD7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892" y="4604740"/>
              <a:ext cx="163510" cy="636157"/>
            </a:xfrm>
            <a:custGeom>
              <a:avLst/>
              <a:gdLst>
                <a:gd name="T0" fmla="*/ 0 w 177"/>
                <a:gd name="T1" fmla="*/ 0 h 696"/>
                <a:gd name="T2" fmla="*/ 75 w 177"/>
                <a:gd name="T3" fmla="*/ 677 h 696"/>
                <a:gd name="T4" fmla="*/ 149 w 177"/>
                <a:gd name="T5" fmla="*/ 681 h 696"/>
                <a:gd name="T6" fmla="*/ 177 w 177"/>
                <a:gd name="T7" fmla="*/ 5 h 696"/>
                <a:gd name="T8" fmla="*/ 0 w 177"/>
                <a:gd name="T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696">
                  <a:moveTo>
                    <a:pt x="0" y="0"/>
                  </a:moveTo>
                  <a:cubicBezTo>
                    <a:pt x="0" y="0"/>
                    <a:pt x="48" y="658"/>
                    <a:pt x="75" y="677"/>
                  </a:cubicBezTo>
                  <a:cubicBezTo>
                    <a:pt x="102" y="696"/>
                    <a:pt x="149" y="681"/>
                    <a:pt x="149" y="681"/>
                  </a:cubicBezTo>
                  <a:lnTo>
                    <a:pt x="17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13" name="Freeform 314">
              <a:extLst>
                <a:ext uri="{FF2B5EF4-FFF2-40B4-BE49-F238E27FC236}">
                  <a16:creationId xmlns:a16="http://schemas.microsoft.com/office/drawing/2014/main" id="{673B6B8C-F1BF-409F-BB73-63C15268D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2382" y="4027346"/>
              <a:ext cx="344905" cy="654040"/>
            </a:xfrm>
            <a:custGeom>
              <a:avLst/>
              <a:gdLst>
                <a:gd name="T0" fmla="*/ 232 w 375"/>
                <a:gd name="T1" fmla="*/ 19 h 713"/>
                <a:gd name="T2" fmla="*/ 369 w 375"/>
                <a:gd name="T3" fmla="*/ 136 h 713"/>
                <a:gd name="T4" fmla="*/ 375 w 375"/>
                <a:gd name="T5" fmla="*/ 635 h 713"/>
                <a:gd name="T6" fmla="*/ 168 w 375"/>
                <a:gd name="T7" fmla="*/ 705 h 713"/>
                <a:gd name="T8" fmla="*/ 0 w 375"/>
                <a:gd name="T9" fmla="*/ 629 h 713"/>
                <a:gd name="T10" fmla="*/ 36 w 375"/>
                <a:gd name="T11" fmla="*/ 80 h 713"/>
                <a:gd name="T12" fmla="*/ 232 w 375"/>
                <a:gd name="T13" fmla="*/ 19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713">
                  <a:moveTo>
                    <a:pt x="232" y="19"/>
                  </a:moveTo>
                  <a:cubicBezTo>
                    <a:pt x="232" y="19"/>
                    <a:pt x="365" y="30"/>
                    <a:pt x="369" y="136"/>
                  </a:cubicBezTo>
                  <a:cubicBezTo>
                    <a:pt x="374" y="241"/>
                    <a:pt x="375" y="620"/>
                    <a:pt x="375" y="635"/>
                  </a:cubicBezTo>
                  <a:cubicBezTo>
                    <a:pt x="375" y="649"/>
                    <a:pt x="324" y="713"/>
                    <a:pt x="168" y="705"/>
                  </a:cubicBezTo>
                  <a:cubicBezTo>
                    <a:pt x="20" y="697"/>
                    <a:pt x="0" y="655"/>
                    <a:pt x="0" y="629"/>
                  </a:cubicBezTo>
                  <a:cubicBezTo>
                    <a:pt x="0" y="575"/>
                    <a:pt x="16" y="169"/>
                    <a:pt x="36" y="80"/>
                  </a:cubicBezTo>
                  <a:cubicBezTo>
                    <a:pt x="48" y="25"/>
                    <a:pt x="169" y="0"/>
                    <a:pt x="232" y="19"/>
                  </a:cubicBezTo>
                  <a:close/>
                </a:path>
              </a:pathLst>
            </a:custGeom>
            <a:solidFill>
              <a:srgbClr val="2487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14" name="Freeform 315">
              <a:extLst>
                <a:ext uri="{FF2B5EF4-FFF2-40B4-BE49-F238E27FC236}">
                  <a16:creationId xmlns:a16="http://schemas.microsoft.com/office/drawing/2014/main" id="{44E40E96-C96D-42BB-B308-4D39982DE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7569" y="3973693"/>
              <a:ext cx="86865" cy="130298"/>
            </a:xfrm>
            <a:custGeom>
              <a:avLst/>
              <a:gdLst>
                <a:gd name="T0" fmla="*/ 0 w 96"/>
                <a:gd name="T1" fmla="*/ 10 h 144"/>
                <a:gd name="T2" fmla="*/ 13 w 96"/>
                <a:gd name="T3" fmla="*/ 135 h 144"/>
                <a:gd name="T4" fmla="*/ 96 w 96"/>
                <a:gd name="T5" fmla="*/ 92 h 144"/>
                <a:gd name="T6" fmla="*/ 95 w 96"/>
                <a:gd name="T7" fmla="*/ 0 h 144"/>
                <a:gd name="T8" fmla="*/ 0 w 96"/>
                <a:gd name="T9" fmla="*/ 1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4">
                  <a:moveTo>
                    <a:pt x="0" y="10"/>
                  </a:moveTo>
                  <a:cubicBezTo>
                    <a:pt x="0" y="10"/>
                    <a:pt x="0" y="125"/>
                    <a:pt x="13" y="135"/>
                  </a:cubicBezTo>
                  <a:cubicBezTo>
                    <a:pt x="26" y="144"/>
                    <a:pt x="96" y="132"/>
                    <a:pt x="96" y="92"/>
                  </a:cubicBezTo>
                  <a:cubicBezTo>
                    <a:pt x="96" y="52"/>
                    <a:pt x="95" y="0"/>
                    <a:pt x="95" y="0"/>
                  </a:cubicBezTo>
                  <a:lnTo>
                    <a:pt x="0" y="10"/>
                  </a:lnTo>
                </a:path>
              </a:pathLst>
            </a:custGeom>
            <a:solidFill>
              <a:srgbClr val="CD9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15" name="Freeform 316">
              <a:extLst>
                <a:ext uri="{FF2B5EF4-FFF2-40B4-BE49-F238E27FC236}">
                  <a16:creationId xmlns:a16="http://schemas.microsoft.com/office/drawing/2014/main" id="{CB0A76CC-611B-4F5F-A067-A6A15D505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285" y="4047784"/>
              <a:ext cx="160956" cy="224826"/>
            </a:xfrm>
            <a:custGeom>
              <a:avLst/>
              <a:gdLst>
                <a:gd name="T0" fmla="*/ 170 w 175"/>
                <a:gd name="T1" fmla="*/ 6 h 245"/>
                <a:gd name="T2" fmla="*/ 60 w 175"/>
                <a:gd name="T3" fmla="*/ 58 h 245"/>
                <a:gd name="T4" fmla="*/ 28 w 175"/>
                <a:gd name="T5" fmla="*/ 227 h 245"/>
                <a:gd name="T6" fmla="*/ 93 w 175"/>
                <a:gd name="T7" fmla="*/ 243 h 245"/>
                <a:gd name="T8" fmla="*/ 170 w 175"/>
                <a:gd name="T9" fmla="*/ 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45">
                  <a:moveTo>
                    <a:pt x="170" y="6"/>
                  </a:moveTo>
                  <a:cubicBezTo>
                    <a:pt x="170" y="6"/>
                    <a:pt x="82" y="0"/>
                    <a:pt x="60" y="58"/>
                  </a:cubicBezTo>
                  <a:cubicBezTo>
                    <a:pt x="37" y="117"/>
                    <a:pt x="0" y="218"/>
                    <a:pt x="28" y="227"/>
                  </a:cubicBezTo>
                  <a:cubicBezTo>
                    <a:pt x="56" y="236"/>
                    <a:pt x="81" y="245"/>
                    <a:pt x="93" y="243"/>
                  </a:cubicBezTo>
                  <a:cubicBezTo>
                    <a:pt x="105" y="242"/>
                    <a:pt x="175" y="73"/>
                    <a:pt x="170" y="6"/>
                  </a:cubicBezTo>
                  <a:close/>
                </a:path>
              </a:pathLst>
            </a:custGeom>
            <a:solidFill>
              <a:srgbClr val="2487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16" name="Freeform 317">
              <a:extLst>
                <a:ext uri="{FF2B5EF4-FFF2-40B4-BE49-F238E27FC236}">
                  <a16:creationId xmlns:a16="http://schemas.microsoft.com/office/drawing/2014/main" id="{E7B59A9D-00C7-4F6E-BD73-7E50DD789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8369" y="3779525"/>
              <a:ext cx="219716" cy="278479"/>
            </a:xfrm>
            <a:custGeom>
              <a:avLst/>
              <a:gdLst>
                <a:gd name="T0" fmla="*/ 11 w 238"/>
                <a:gd name="T1" fmla="*/ 52 h 303"/>
                <a:gd name="T2" fmla="*/ 75 w 238"/>
                <a:gd name="T3" fmla="*/ 295 h 303"/>
                <a:gd name="T4" fmla="*/ 211 w 238"/>
                <a:gd name="T5" fmla="*/ 201 h 303"/>
                <a:gd name="T6" fmla="*/ 185 w 238"/>
                <a:gd name="T7" fmla="*/ 12 h 303"/>
                <a:gd name="T8" fmla="*/ 11 w 238"/>
                <a:gd name="T9" fmla="*/ 5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303">
                  <a:moveTo>
                    <a:pt x="11" y="52"/>
                  </a:moveTo>
                  <a:cubicBezTo>
                    <a:pt x="11" y="52"/>
                    <a:pt x="0" y="283"/>
                    <a:pt x="75" y="295"/>
                  </a:cubicBezTo>
                  <a:cubicBezTo>
                    <a:pt x="132" y="303"/>
                    <a:pt x="208" y="277"/>
                    <a:pt x="211" y="201"/>
                  </a:cubicBezTo>
                  <a:cubicBezTo>
                    <a:pt x="213" y="124"/>
                    <a:pt x="238" y="12"/>
                    <a:pt x="185" y="12"/>
                  </a:cubicBezTo>
                  <a:cubicBezTo>
                    <a:pt x="131" y="12"/>
                    <a:pt x="5" y="0"/>
                    <a:pt x="11" y="52"/>
                  </a:cubicBezTo>
                  <a:close/>
                </a:path>
              </a:pathLst>
            </a:custGeom>
            <a:solidFill>
              <a:srgbClr val="F1A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17" name="Freeform 318">
              <a:extLst>
                <a:ext uri="{FF2B5EF4-FFF2-40B4-BE49-F238E27FC236}">
                  <a16:creationId xmlns:a16="http://schemas.microsoft.com/office/drawing/2014/main" id="{66A05A6B-EC9B-4F6B-9586-07E23B64C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6989" y="3815293"/>
              <a:ext cx="63872" cy="168620"/>
            </a:xfrm>
            <a:custGeom>
              <a:avLst/>
              <a:gdLst>
                <a:gd name="T0" fmla="*/ 65 w 69"/>
                <a:gd name="T1" fmla="*/ 0 h 184"/>
                <a:gd name="T2" fmla="*/ 68 w 69"/>
                <a:gd name="T3" fmla="*/ 112 h 184"/>
                <a:gd name="T4" fmla="*/ 13 w 69"/>
                <a:gd name="T5" fmla="*/ 170 h 184"/>
                <a:gd name="T6" fmla="*/ 6 w 69"/>
                <a:gd name="T7" fmla="*/ 30 h 184"/>
                <a:gd name="T8" fmla="*/ 65 w 69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84">
                  <a:moveTo>
                    <a:pt x="65" y="0"/>
                  </a:moveTo>
                  <a:cubicBezTo>
                    <a:pt x="65" y="0"/>
                    <a:pt x="69" y="78"/>
                    <a:pt x="68" y="112"/>
                  </a:cubicBezTo>
                  <a:cubicBezTo>
                    <a:pt x="67" y="147"/>
                    <a:pt x="27" y="184"/>
                    <a:pt x="13" y="170"/>
                  </a:cubicBezTo>
                  <a:cubicBezTo>
                    <a:pt x="0" y="156"/>
                    <a:pt x="6" y="30"/>
                    <a:pt x="6" y="30"/>
                  </a:cubicBezTo>
                  <a:lnTo>
                    <a:pt x="65" y="0"/>
                  </a:lnTo>
                </a:path>
              </a:pathLst>
            </a:custGeom>
            <a:solidFill>
              <a:srgbClr val="CB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19" name="Freeform 320">
              <a:extLst>
                <a:ext uri="{FF2B5EF4-FFF2-40B4-BE49-F238E27FC236}">
                  <a16:creationId xmlns:a16="http://schemas.microsoft.com/office/drawing/2014/main" id="{603A63AD-D1DC-43CE-9B54-23A965D12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0" y="3891938"/>
              <a:ext cx="71536" cy="94530"/>
            </a:xfrm>
            <a:custGeom>
              <a:avLst/>
              <a:gdLst>
                <a:gd name="T0" fmla="*/ 15 w 79"/>
                <a:gd name="T1" fmla="*/ 41 h 102"/>
                <a:gd name="T2" fmla="*/ 55 w 79"/>
                <a:gd name="T3" fmla="*/ 18 h 102"/>
                <a:gd name="T4" fmla="*/ 30 w 79"/>
                <a:gd name="T5" fmla="*/ 90 h 102"/>
                <a:gd name="T6" fmla="*/ 15 w 79"/>
                <a:gd name="T7" fmla="*/ 4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102">
                  <a:moveTo>
                    <a:pt x="15" y="41"/>
                  </a:moveTo>
                  <a:cubicBezTo>
                    <a:pt x="15" y="41"/>
                    <a:pt x="30" y="0"/>
                    <a:pt x="55" y="18"/>
                  </a:cubicBezTo>
                  <a:cubicBezTo>
                    <a:pt x="79" y="35"/>
                    <a:pt x="59" y="102"/>
                    <a:pt x="30" y="90"/>
                  </a:cubicBezTo>
                  <a:cubicBezTo>
                    <a:pt x="0" y="79"/>
                    <a:pt x="15" y="41"/>
                    <a:pt x="15" y="41"/>
                  </a:cubicBezTo>
                </a:path>
              </a:pathLst>
            </a:custGeom>
            <a:solidFill>
              <a:srgbClr val="F1A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20" name="Freeform 321">
              <a:extLst>
                <a:ext uri="{FF2B5EF4-FFF2-40B4-BE49-F238E27FC236}">
                  <a16:creationId xmlns:a16="http://schemas.microsoft.com/office/drawing/2014/main" id="{D534787F-E587-4083-BB81-E13FA8C28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5530" y="4226623"/>
              <a:ext cx="109859" cy="551846"/>
            </a:xfrm>
            <a:custGeom>
              <a:avLst/>
              <a:gdLst>
                <a:gd name="T0" fmla="*/ 115 w 120"/>
                <a:gd name="T1" fmla="*/ 0 h 601"/>
                <a:gd name="T2" fmla="*/ 116 w 120"/>
                <a:gd name="T3" fmla="*/ 199 h 601"/>
                <a:gd name="T4" fmla="*/ 106 w 120"/>
                <a:gd name="T5" fmla="*/ 325 h 601"/>
                <a:gd name="T6" fmla="*/ 93 w 120"/>
                <a:gd name="T7" fmla="*/ 427 h 601"/>
                <a:gd name="T8" fmla="*/ 97 w 120"/>
                <a:gd name="T9" fmla="*/ 474 h 601"/>
                <a:gd name="T10" fmla="*/ 52 w 120"/>
                <a:gd name="T11" fmla="*/ 591 h 601"/>
                <a:gd name="T12" fmla="*/ 33 w 120"/>
                <a:gd name="T13" fmla="*/ 455 h 601"/>
                <a:gd name="T14" fmla="*/ 28 w 120"/>
                <a:gd name="T15" fmla="*/ 331 h 601"/>
                <a:gd name="T16" fmla="*/ 30 w 120"/>
                <a:gd name="T17" fmla="*/ 193 h 601"/>
                <a:gd name="T18" fmla="*/ 7 w 120"/>
                <a:gd name="T19" fmla="*/ 10 h 601"/>
                <a:gd name="T20" fmla="*/ 115 w 120"/>
                <a:gd name="T21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601">
                  <a:moveTo>
                    <a:pt x="115" y="0"/>
                  </a:moveTo>
                  <a:cubicBezTo>
                    <a:pt x="115" y="0"/>
                    <a:pt x="120" y="108"/>
                    <a:pt x="116" y="199"/>
                  </a:cubicBezTo>
                  <a:cubicBezTo>
                    <a:pt x="113" y="251"/>
                    <a:pt x="108" y="312"/>
                    <a:pt x="106" y="325"/>
                  </a:cubicBezTo>
                  <a:cubicBezTo>
                    <a:pt x="102" y="358"/>
                    <a:pt x="93" y="427"/>
                    <a:pt x="93" y="427"/>
                  </a:cubicBezTo>
                  <a:cubicBezTo>
                    <a:pt x="93" y="427"/>
                    <a:pt x="94" y="461"/>
                    <a:pt x="97" y="474"/>
                  </a:cubicBezTo>
                  <a:cubicBezTo>
                    <a:pt x="105" y="511"/>
                    <a:pt x="112" y="580"/>
                    <a:pt x="52" y="591"/>
                  </a:cubicBezTo>
                  <a:cubicBezTo>
                    <a:pt x="0" y="601"/>
                    <a:pt x="15" y="518"/>
                    <a:pt x="33" y="455"/>
                  </a:cubicBezTo>
                  <a:cubicBezTo>
                    <a:pt x="37" y="444"/>
                    <a:pt x="29" y="382"/>
                    <a:pt x="28" y="331"/>
                  </a:cubicBezTo>
                  <a:cubicBezTo>
                    <a:pt x="27" y="272"/>
                    <a:pt x="32" y="258"/>
                    <a:pt x="30" y="193"/>
                  </a:cubicBezTo>
                  <a:cubicBezTo>
                    <a:pt x="28" y="110"/>
                    <a:pt x="7" y="10"/>
                    <a:pt x="7" y="10"/>
                  </a:cubicBezTo>
                  <a:lnTo>
                    <a:pt x="115" y="0"/>
                  </a:lnTo>
                </a:path>
              </a:pathLst>
            </a:custGeom>
            <a:solidFill>
              <a:srgbClr val="F0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621" name="Freeform 322">
              <a:extLst>
                <a:ext uri="{FF2B5EF4-FFF2-40B4-BE49-F238E27FC236}">
                  <a16:creationId xmlns:a16="http://schemas.microsoft.com/office/drawing/2014/main" id="{E1CF7E75-6C47-4508-A03D-226964790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208" y="4063113"/>
              <a:ext cx="160956" cy="268259"/>
            </a:xfrm>
            <a:custGeom>
              <a:avLst/>
              <a:gdLst>
                <a:gd name="T0" fmla="*/ 132 w 175"/>
                <a:gd name="T1" fmla="*/ 40 h 290"/>
                <a:gd name="T2" fmla="*/ 21 w 175"/>
                <a:gd name="T3" fmla="*/ 51 h 290"/>
                <a:gd name="T4" fmla="*/ 42 w 175"/>
                <a:gd name="T5" fmla="*/ 280 h 290"/>
                <a:gd name="T6" fmla="*/ 115 w 175"/>
                <a:gd name="T7" fmla="*/ 286 h 290"/>
                <a:gd name="T8" fmla="*/ 164 w 175"/>
                <a:gd name="T9" fmla="*/ 252 h 290"/>
                <a:gd name="T10" fmla="*/ 132 w 175"/>
                <a:gd name="T11" fmla="*/ 4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90">
                  <a:moveTo>
                    <a:pt x="132" y="40"/>
                  </a:moveTo>
                  <a:cubicBezTo>
                    <a:pt x="111" y="13"/>
                    <a:pt x="41" y="0"/>
                    <a:pt x="21" y="51"/>
                  </a:cubicBezTo>
                  <a:cubicBezTo>
                    <a:pt x="0" y="102"/>
                    <a:pt x="20" y="271"/>
                    <a:pt x="42" y="280"/>
                  </a:cubicBezTo>
                  <a:cubicBezTo>
                    <a:pt x="56" y="285"/>
                    <a:pt x="90" y="290"/>
                    <a:pt x="115" y="286"/>
                  </a:cubicBezTo>
                  <a:cubicBezTo>
                    <a:pt x="146" y="282"/>
                    <a:pt x="157" y="263"/>
                    <a:pt x="164" y="252"/>
                  </a:cubicBezTo>
                  <a:cubicBezTo>
                    <a:pt x="175" y="235"/>
                    <a:pt x="167" y="84"/>
                    <a:pt x="132" y="40"/>
                  </a:cubicBezTo>
                  <a:close/>
                </a:path>
              </a:pathLst>
            </a:custGeom>
            <a:solidFill>
              <a:srgbClr val="2487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D6EE73B-80D6-4A99-A4F6-C99512068944}"/>
              </a:ext>
            </a:extLst>
          </p:cNvPr>
          <p:cNvSpPr/>
          <p:nvPr/>
        </p:nvSpPr>
        <p:spPr>
          <a:xfrm>
            <a:off x="6019800" y="646166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100" spc="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</a:rPr>
              <a:t>*AARP, July 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959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5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5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5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5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5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5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5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5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5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5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5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" grpId="0" animBg="1"/>
      <p:bldP spid="852" grpId="0" animBg="1"/>
      <p:bldP spid="853" grpId="0" animBg="1"/>
      <p:bldP spid="854" grpId="0" animBg="1"/>
      <p:bldP spid="855" grpId="0" animBg="1"/>
      <p:bldP spid="856" grpId="0" animBg="1"/>
      <p:bldP spid="857" grpId="0" animBg="1"/>
      <p:bldP spid="858" grpId="0" animBg="1"/>
      <p:bldP spid="859" grpId="0" animBg="1"/>
      <p:bldP spid="860" grpId="0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DEC14-A2C3-4E7E-A290-1A838331AAE0}"/>
              </a:ext>
            </a:extLst>
          </p:cNvPr>
          <p:cNvSpPr/>
          <p:nvPr/>
        </p:nvSpPr>
        <p:spPr>
          <a:xfrm>
            <a:off x="-2743200" y="-1676400"/>
            <a:ext cx="9753600" cy="1107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1400" b="1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chemeClr val="bg2"/>
                    </a:gs>
                    <a:gs pos="100000">
                      <a:schemeClr val="bg1">
                        <a:lumMod val="93000"/>
                      </a:schemeClr>
                    </a:gs>
                  </a:gsLst>
                  <a:lin ang="5400000" scaled="1"/>
                </a:gradFill>
                <a:latin typeface="+mj-lt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88236-16CB-4183-9572-09E22C5BA86B}"/>
              </a:ext>
            </a:extLst>
          </p:cNvPr>
          <p:cNvSpPr/>
          <p:nvPr/>
        </p:nvSpPr>
        <p:spPr>
          <a:xfrm>
            <a:off x="685800" y="2459504"/>
            <a:ext cx="37718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Increase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 Annuity Results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5C3DFF-DC3B-40CA-ABA4-209AD1C75D4F}"/>
              </a:ext>
            </a:extLst>
          </p:cNvPr>
          <p:cNvSpPr/>
          <p:nvPr/>
        </p:nvSpPr>
        <p:spPr>
          <a:xfrm>
            <a:off x="5515087" y="2459504"/>
            <a:ext cx="6143513" cy="19389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092667-7BE6-4304-B4B1-34E624FB3781}"/>
              </a:ext>
            </a:extLst>
          </p:cNvPr>
          <p:cNvSpPr/>
          <p:nvPr/>
        </p:nvSpPr>
        <p:spPr>
          <a:xfrm>
            <a:off x="4974765" y="2888245"/>
            <a:ext cx="1080625" cy="1081511"/>
          </a:xfrm>
          <a:prstGeom prst="ellipse">
            <a:avLst/>
          </a:prstGeom>
          <a:solidFill>
            <a:srgbClr val="000044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B481988-78B5-4E1C-8C70-992507C1A19E}"/>
              </a:ext>
            </a:extLst>
          </p:cNvPr>
          <p:cNvSpPr/>
          <p:nvPr/>
        </p:nvSpPr>
        <p:spPr>
          <a:xfrm>
            <a:off x="6055390" y="3151999"/>
            <a:ext cx="6250910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30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en-US" sz="30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000044"/>
                </a:solidFill>
              </a:rPr>
              <a:t>Remove Fees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595F733-BE53-4D84-99F1-A3C5AAEABA54}"/>
              </a:ext>
            </a:extLst>
          </p:cNvPr>
          <p:cNvSpPr/>
          <p:nvPr/>
        </p:nvSpPr>
        <p:spPr>
          <a:xfrm>
            <a:off x="5257799" y="4791285"/>
            <a:ext cx="6172199" cy="1015692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011412E-AC16-48FF-B92C-D83460703193}"/>
              </a:ext>
            </a:extLst>
          </p:cNvPr>
          <p:cNvSpPr/>
          <p:nvPr/>
        </p:nvSpPr>
        <p:spPr>
          <a:xfrm>
            <a:off x="4974767" y="5015870"/>
            <a:ext cx="566058" cy="566522"/>
          </a:xfrm>
          <a:prstGeom prst="ellipse">
            <a:avLst/>
          </a:prstGeom>
          <a:gradFill>
            <a:gsLst>
              <a:gs pos="0">
                <a:srgbClr val="574CFA">
                  <a:alpha val="10000"/>
                </a:srgbClr>
              </a:gs>
              <a:gs pos="100000">
                <a:srgbClr val="574CFA">
                  <a:lumMod val="92000"/>
                  <a:lumOff val="8000"/>
                  <a:alpha val="10000"/>
                </a:srgbClr>
              </a:gs>
            </a:gsLst>
            <a:lin ang="2700000" scaled="1"/>
          </a:gra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2">
                    <a:alpha val="10000"/>
                  </a:schemeClr>
                </a:solidFill>
                <a:latin typeface="+mj-lt"/>
              </a:rPr>
              <a:t>2</a:t>
            </a:r>
            <a:endParaRPr lang="en-US" sz="2000" dirty="0">
              <a:solidFill>
                <a:schemeClr val="bg2">
                  <a:alpha val="10000"/>
                </a:schemeClr>
              </a:solidFill>
              <a:latin typeface="+mj-lt"/>
              <a:cs typeface="Lato Semibold" panose="020F050202020403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0D5325-B26B-4EE5-B884-00EE8AA954D4}"/>
              </a:ext>
            </a:extLst>
          </p:cNvPr>
          <p:cNvSpPr/>
          <p:nvPr/>
        </p:nvSpPr>
        <p:spPr>
          <a:xfrm>
            <a:off x="5823858" y="5068299"/>
            <a:ext cx="617219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2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accent1">
                    <a:alpha val="10000"/>
                  </a:schemeClr>
                </a:solidFill>
              </a:rPr>
              <a:t>Remove Volatility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30BB7B9-D909-4A4D-A318-24AE54F986B3}"/>
              </a:ext>
            </a:extLst>
          </p:cNvPr>
          <p:cNvSpPr/>
          <p:nvPr/>
        </p:nvSpPr>
        <p:spPr>
          <a:xfrm>
            <a:off x="5257798" y="6194021"/>
            <a:ext cx="6172199" cy="1015692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81458A7-FD40-4856-AA31-F6B781C836EA}"/>
              </a:ext>
            </a:extLst>
          </p:cNvPr>
          <p:cNvSpPr/>
          <p:nvPr/>
        </p:nvSpPr>
        <p:spPr>
          <a:xfrm>
            <a:off x="4974767" y="6418606"/>
            <a:ext cx="566058" cy="566522"/>
          </a:xfrm>
          <a:prstGeom prst="ellipse">
            <a:avLst/>
          </a:prstGeom>
          <a:gradFill>
            <a:gsLst>
              <a:gs pos="0">
                <a:srgbClr val="574CFA">
                  <a:alpha val="10000"/>
                </a:srgbClr>
              </a:gs>
              <a:gs pos="100000">
                <a:srgbClr val="574CFA">
                  <a:lumMod val="92000"/>
                  <a:lumOff val="8000"/>
                  <a:alpha val="10000"/>
                </a:srgbClr>
              </a:gs>
            </a:gsLst>
            <a:lin ang="2700000" scaled="1"/>
          </a:gra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2">
                    <a:alpha val="1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E35DCB-3125-43A6-BD8B-327EF03ECDF5}"/>
              </a:ext>
            </a:extLst>
          </p:cNvPr>
          <p:cNvSpPr/>
          <p:nvPr/>
        </p:nvSpPr>
        <p:spPr>
          <a:xfrm>
            <a:off x="5823858" y="6471035"/>
            <a:ext cx="533944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2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accent1">
                    <a:alpha val="10000"/>
                  </a:schemeClr>
                </a:solidFill>
              </a:rPr>
              <a:t>Remove Underperforming Riders </a:t>
            </a:r>
          </a:p>
        </p:txBody>
      </p:sp>
    </p:spTree>
    <p:extLst>
      <p:ext uri="{BB962C8B-B14F-4D97-AF65-F5344CB8AC3E}">
        <p14:creationId xmlns:p14="http://schemas.microsoft.com/office/powerpoint/2010/main" val="3680201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2685ADB-295B-4139-90D4-4A6DAD96E4E6}"/>
              </a:ext>
            </a:extLst>
          </p:cNvPr>
          <p:cNvSpPr/>
          <p:nvPr/>
        </p:nvSpPr>
        <p:spPr>
          <a:xfrm>
            <a:off x="0" y="0"/>
            <a:ext cx="6069168" cy="6858000"/>
          </a:xfrm>
          <a:custGeom>
            <a:avLst/>
            <a:gdLst>
              <a:gd name="connsiteX0" fmla="*/ 0 w 6069168"/>
              <a:gd name="connsiteY0" fmla="*/ 0 h 6858000"/>
              <a:gd name="connsiteX1" fmla="*/ 5101323 w 6069168"/>
              <a:gd name="connsiteY1" fmla="*/ 0 h 6858000"/>
              <a:gd name="connsiteX2" fmla="*/ 5120666 w 6069168"/>
              <a:gd name="connsiteY2" fmla="*/ 30173 h 6858000"/>
              <a:gd name="connsiteX3" fmla="*/ 6069168 w 6069168"/>
              <a:gd name="connsiteY3" fmla="*/ 3427434 h 6858000"/>
              <a:gd name="connsiteX4" fmla="*/ 6069168 w 6069168"/>
              <a:gd name="connsiteY4" fmla="*/ 3430566 h 6858000"/>
              <a:gd name="connsiteX5" fmla="*/ 5120666 w 6069168"/>
              <a:gd name="connsiteY5" fmla="*/ 6827827 h 6858000"/>
              <a:gd name="connsiteX6" fmla="*/ 5101323 w 6069168"/>
              <a:gd name="connsiteY6" fmla="*/ 6858000 h 6858000"/>
              <a:gd name="connsiteX7" fmla="*/ 0 w 606916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69168" h="6858000">
                <a:moveTo>
                  <a:pt x="0" y="0"/>
                </a:moveTo>
                <a:lnTo>
                  <a:pt x="5101323" y="0"/>
                </a:lnTo>
                <a:lnTo>
                  <a:pt x="5120666" y="30173"/>
                </a:lnTo>
                <a:cubicBezTo>
                  <a:pt x="5722562" y="1020761"/>
                  <a:pt x="6069168" y="2183620"/>
                  <a:pt x="6069168" y="3427434"/>
                </a:cubicBezTo>
                <a:lnTo>
                  <a:pt x="6069168" y="3430566"/>
                </a:lnTo>
                <a:cubicBezTo>
                  <a:pt x="6069168" y="4674380"/>
                  <a:pt x="5722562" y="5837240"/>
                  <a:pt x="5120666" y="6827827"/>
                </a:cubicBezTo>
                <a:lnTo>
                  <a:pt x="510132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44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ln>
                  <a:solidFill>
                    <a:srgbClr val="000000">
                      <a:alpha val="0"/>
                    </a:srgbClr>
                  </a:solidFill>
                </a:ln>
                <a:noFill/>
                <a:latin typeface="+mj-lt"/>
                <a:cs typeface="Lato Semibold" panose="020F0502020204030203" pitchFamily="34" charset="0"/>
              </a:rPr>
              <a:t>2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0EEA6B8-88D1-4F3F-9DA2-947448B6D0DA}"/>
              </a:ext>
            </a:extLst>
          </p:cNvPr>
          <p:cNvSpPr/>
          <p:nvPr/>
        </p:nvSpPr>
        <p:spPr>
          <a:xfrm>
            <a:off x="0" y="0"/>
            <a:ext cx="5391150" cy="6972300"/>
          </a:xfrm>
          <a:custGeom>
            <a:avLst/>
            <a:gdLst>
              <a:gd name="connsiteX0" fmla="*/ 0 w 5391150"/>
              <a:gd name="connsiteY0" fmla="*/ 0 h 6858000"/>
              <a:gd name="connsiteX1" fmla="*/ 4285912 w 5391150"/>
              <a:gd name="connsiteY1" fmla="*/ 0 h 6858000"/>
              <a:gd name="connsiteX2" fmla="*/ 4388029 w 5391150"/>
              <a:gd name="connsiteY2" fmla="*/ 143601 h 6858000"/>
              <a:gd name="connsiteX3" fmla="*/ 5391150 w 5391150"/>
              <a:gd name="connsiteY3" fmla="*/ 3427596 h 6858000"/>
              <a:gd name="connsiteX4" fmla="*/ 5391150 w 5391150"/>
              <a:gd name="connsiteY4" fmla="*/ 3430404 h 6858000"/>
              <a:gd name="connsiteX5" fmla="*/ 4388029 w 5391150"/>
              <a:gd name="connsiteY5" fmla="*/ 6714399 h 6858000"/>
              <a:gd name="connsiteX6" fmla="*/ 4285912 w 5391150"/>
              <a:gd name="connsiteY6" fmla="*/ 6858000 h 6858000"/>
              <a:gd name="connsiteX7" fmla="*/ 0 w 539115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1150" h="6858000">
                <a:moveTo>
                  <a:pt x="0" y="0"/>
                </a:moveTo>
                <a:lnTo>
                  <a:pt x="4285912" y="0"/>
                </a:lnTo>
                <a:lnTo>
                  <a:pt x="4388029" y="143601"/>
                </a:lnTo>
                <a:cubicBezTo>
                  <a:pt x="5021348" y="1081037"/>
                  <a:pt x="5391150" y="2211130"/>
                  <a:pt x="5391150" y="3427596"/>
                </a:cubicBezTo>
                <a:lnTo>
                  <a:pt x="5391150" y="3430404"/>
                </a:lnTo>
                <a:cubicBezTo>
                  <a:pt x="5391150" y="4646870"/>
                  <a:pt x="5021348" y="5776964"/>
                  <a:pt x="4388029" y="6714399"/>
                </a:cubicBezTo>
                <a:lnTo>
                  <a:pt x="42859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ln>
                  <a:solidFill>
                    <a:srgbClr val="000000">
                      <a:alpha val="0"/>
                    </a:srgbClr>
                  </a:solidFill>
                </a:ln>
                <a:noFill/>
              </a:rPr>
              <a:t>1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EE38B84-3E84-4DBA-B5A1-7E900095403B}"/>
              </a:ext>
            </a:extLst>
          </p:cNvPr>
          <p:cNvSpPr/>
          <p:nvPr/>
        </p:nvSpPr>
        <p:spPr>
          <a:xfrm>
            <a:off x="178827" y="2999994"/>
            <a:ext cx="466153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Find &amp; Increase</a:t>
            </a:r>
          </a:p>
          <a:p>
            <a:r>
              <a:rPr lang="en-US" sz="40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Your Annuity Score</a:t>
            </a:r>
          </a:p>
          <a:p>
            <a:endParaRPr lang="en-US" sz="5400" b="1" noProof="1">
              <a:ln>
                <a:solidFill>
                  <a:schemeClr val="accent1">
                    <a:alpha val="0"/>
                  </a:schemeClr>
                </a:solidFill>
              </a:ln>
              <a:latin typeface="NimbusSanL" panose="00000800000000000000" pitchFamily="50" charset="0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2CA3B21B-2D32-4E44-BF1E-60934F9A8325}"/>
              </a:ext>
            </a:extLst>
          </p:cNvPr>
          <p:cNvSpPr/>
          <p:nvPr/>
        </p:nvSpPr>
        <p:spPr>
          <a:xfrm>
            <a:off x="5362167" y="915808"/>
            <a:ext cx="856492" cy="857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000044"/>
                </a:solidFill>
                <a:latin typeface="+mj-lt"/>
                <a:cs typeface="Lato Semibold" panose="020F0502020204030203" pitchFamily="34" charset="0"/>
              </a:rPr>
              <a:t>1</a:t>
            </a: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074446AE-3790-4A56-8535-BED57C3D1077}"/>
              </a:ext>
            </a:extLst>
          </p:cNvPr>
          <p:cNvSpPr/>
          <p:nvPr/>
        </p:nvSpPr>
        <p:spPr>
          <a:xfrm>
            <a:off x="5611237" y="2999994"/>
            <a:ext cx="856492" cy="857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000044"/>
                </a:solidFill>
                <a:latin typeface="+mj-lt"/>
                <a:cs typeface="Lato Semibold" panose="020F0502020204030203" pitchFamily="34" charset="0"/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A02BAB4D-FCCD-4CD6-8A66-31A577CFE60E}"/>
              </a:ext>
            </a:extLst>
          </p:cNvPr>
          <p:cNvSpPr/>
          <p:nvPr/>
        </p:nvSpPr>
        <p:spPr>
          <a:xfrm>
            <a:off x="6438746" y="5220391"/>
            <a:ext cx="582960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Options to Increase up to 300%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F5141381-7C2C-4F22-9015-8B0624AE5FB6}"/>
              </a:ext>
            </a:extLst>
          </p:cNvPr>
          <p:cNvSpPr/>
          <p:nvPr/>
        </p:nvSpPr>
        <p:spPr>
          <a:xfrm>
            <a:off x="5362167" y="5084180"/>
            <a:ext cx="856492" cy="857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000044"/>
                </a:solidFill>
                <a:latin typeface="+mj-lt"/>
                <a:cs typeface="Lato Semibold" panose="020F0502020204030203" pitchFamily="34" charset="0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D479FB-E0EB-4D54-847A-385FAD2CF64D}"/>
              </a:ext>
            </a:extLst>
          </p:cNvPr>
          <p:cNvSpPr/>
          <p:nvPr/>
        </p:nvSpPr>
        <p:spPr>
          <a:xfrm>
            <a:off x="6438746" y="1052429"/>
            <a:ext cx="5600854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Calculate Your Annuity Score(s)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0B6948-7ABE-4403-AB85-F7DBEF262A58}"/>
              </a:ext>
            </a:extLst>
          </p:cNvPr>
          <p:cNvSpPr/>
          <p:nvPr/>
        </p:nvSpPr>
        <p:spPr>
          <a:xfrm>
            <a:off x="6515100" y="3136615"/>
            <a:ext cx="5753254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Evaluate Your Guarantees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D74BC-48DC-7848-9577-4370C5C181D5}"/>
              </a:ext>
            </a:extLst>
          </p:cNvPr>
          <p:cNvSpPr/>
          <p:nvPr/>
        </p:nvSpPr>
        <p:spPr>
          <a:xfrm>
            <a:off x="108232" y="1164337"/>
            <a:ext cx="503384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FREE</a:t>
            </a:r>
            <a:r>
              <a:rPr lang="en-US" sz="40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 </a:t>
            </a:r>
          </a:p>
          <a:p>
            <a:r>
              <a:rPr lang="en-US" sz="4000" b="1" noProof="1">
                <a:ln>
                  <a:solidFill>
                    <a:schemeClr val="accent1">
                      <a:alpha val="0"/>
                    </a:schemeClr>
                  </a:solidFill>
                </a:ln>
                <a:latin typeface="NimbusSanL" panose="00000800000000000000" pitchFamily="50" charset="0"/>
              </a:rPr>
              <a:t>30 Minute Review</a:t>
            </a:r>
          </a:p>
        </p:txBody>
      </p:sp>
      <p:pic>
        <p:nvPicPr>
          <p:cNvPr id="15" name="Picture 14" descr="Text, logo&#10;&#10;Description automatically generated">
            <a:extLst>
              <a:ext uri="{FF2B5EF4-FFF2-40B4-BE49-F238E27FC236}">
                <a16:creationId xmlns:a16="http://schemas.microsoft.com/office/drawing/2014/main" id="{A2D2429E-9A98-924D-A6DC-4557322D7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7" y="370702"/>
            <a:ext cx="4152900" cy="5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54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01497 -0.00023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00" y="-23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1497 -0.00023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01497 -0.00023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00" y="-23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01498 -0.00023 " pathEditMode="relative" rAng="0" ptsTypes="AA">
                                      <p:cBhvr>
                                        <p:cTn id="26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-0.01497 -0.00024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00" y="-23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01498 -0.00024 " pathEditMode="relative" rAng="0" ptsTypes="AA">
                                      <p:cBhvr>
                                        <p:cTn id="38" dur="750" spd="-100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5" grpId="1" animBg="1"/>
      <p:bldP spid="187" grpId="0" animBg="1"/>
      <p:bldP spid="187" grpId="1" animBg="1"/>
      <p:bldP spid="188" grpId="0"/>
      <p:bldP spid="188" grpId="1"/>
      <p:bldP spid="189" grpId="0" animBg="1"/>
      <p:bldP spid="189" grpId="1" animBg="1"/>
      <p:bldP spid="12" grpId="0"/>
      <p:bldP spid="12" grpId="1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F141D6B-DF60-4DB9-82DA-0A6E16A5FDEB}"/>
              </a:ext>
            </a:extLst>
          </p:cNvPr>
          <p:cNvSpPr/>
          <p:nvPr/>
        </p:nvSpPr>
        <p:spPr>
          <a:xfrm>
            <a:off x="2900230" y="233230"/>
            <a:ext cx="6391540" cy="6391540"/>
          </a:xfrm>
          <a:prstGeom prst="ellipse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8A065E-7ECE-45E4-B092-D9310A3A8435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D9609D7-FB07-481D-A9A5-EAE49297BF07}"/>
              </a:ext>
            </a:extLst>
          </p:cNvPr>
          <p:cNvSpPr/>
          <p:nvPr/>
        </p:nvSpPr>
        <p:spPr>
          <a:xfrm>
            <a:off x="3200400" y="531018"/>
            <a:ext cx="5791200" cy="5795964"/>
          </a:xfrm>
          <a:prstGeom prst="ellipse">
            <a:avLst/>
          </a:prstGeom>
          <a:gradFill>
            <a:gsLst>
              <a:gs pos="100000">
                <a:srgbClr val="FBFBFB"/>
              </a:gs>
              <a:gs pos="0">
                <a:srgbClr val="E6E6E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E9A7B1-4CBF-4199-B6D9-6819F9D03698}"/>
              </a:ext>
            </a:extLst>
          </p:cNvPr>
          <p:cNvSpPr/>
          <p:nvPr/>
        </p:nvSpPr>
        <p:spPr>
          <a:xfrm>
            <a:off x="4899233" y="2828836"/>
            <a:ext cx="3855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venir Black"/>
                <a:ea typeface="Lato Semibold" panose="020F0502020204030203" pitchFamily="34" charset="0"/>
                <a:cs typeface="Times New Roman" panose="02020603050405020304" pitchFamily="18" charset="0"/>
              </a:rPr>
              <a:t>When a 1% Fee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venir Black"/>
                <a:ea typeface="Lato Semibold" panose="020F0502020204030203" pitchFamily="34" charset="0"/>
                <a:cs typeface="Times New Roman" panose="02020603050405020304" pitchFamily="18" charset="0"/>
              </a:rPr>
              <a:t>Costs You 21%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A04E91-D004-4688-B511-C636E2F61883}"/>
              </a:ext>
            </a:extLst>
          </p:cNvPr>
          <p:cNvSpPr/>
          <p:nvPr/>
        </p:nvSpPr>
        <p:spPr>
          <a:xfrm>
            <a:off x="3802743" y="1133856"/>
            <a:ext cx="4586514" cy="4590288"/>
          </a:xfrm>
          <a:prstGeom prst="ellipse">
            <a:avLst/>
          </a:prstGeom>
          <a:solidFill>
            <a:srgbClr val="000044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44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900" dirty="0">
                <a:solidFill>
                  <a:srgbClr val="FFFFFF">
                    <a:alpha val="14000"/>
                  </a:srgbClr>
                </a:solidFill>
                <a:latin typeface="Avenir Black"/>
                <a:ea typeface="Lato Semibold" panose="020F0502020204030203" pitchFamily="34" charset="0"/>
                <a:cs typeface="Lato Semibold" panose="020F0502020204030203" pitchFamily="34" charset="0"/>
              </a:rPr>
              <a:t>2</a:t>
            </a:r>
            <a:endParaRPr kumimoji="0" lang="en-US" sz="23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14000"/>
                </a:srgbClr>
              </a:solidFill>
              <a:effectLst/>
              <a:uLnTx/>
              <a:uFillTx/>
              <a:latin typeface="Avenir Black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51071A-7D29-4863-9C0B-D65E326D0534}"/>
              </a:ext>
            </a:extLst>
          </p:cNvPr>
          <p:cNvSpPr/>
          <p:nvPr/>
        </p:nvSpPr>
        <p:spPr>
          <a:xfrm>
            <a:off x="4168239" y="2828836"/>
            <a:ext cx="38555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</a:rPr>
              <a:t>Removing Volatility</a:t>
            </a:r>
          </a:p>
          <a:p>
            <a:pPr lvl="0" algn="ctr">
              <a:defRPr/>
            </a:pPr>
            <a:endParaRPr lang="en-US" sz="3600" b="1" dirty="0">
              <a:ln>
                <a:solidFill>
                  <a:srgbClr val="574CFA">
                    <a:alpha val="0"/>
                  </a:srgb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58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8A065E-7ECE-45E4-B092-D9310A3A8435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D9609D7-FB07-481D-A9A5-EAE49297BF07}"/>
              </a:ext>
            </a:extLst>
          </p:cNvPr>
          <p:cNvSpPr/>
          <p:nvPr/>
        </p:nvSpPr>
        <p:spPr>
          <a:xfrm>
            <a:off x="3198432" y="358272"/>
            <a:ext cx="6136408" cy="6141456"/>
          </a:xfrm>
          <a:prstGeom prst="ellipse">
            <a:avLst/>
          </a:prstGeom>
          <a:gradFill>
            <a:gsLst>
              <a:gs pos="100000">
                <a:srgbClr val="FBFBFB"/>
              </a:gs>
              <a:gs pos="0">
                <a:srgbClr val="E6E6E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354E17-9F70-4B96-9853-770C4483AE44}"/>
              </a:ext>
            </a:extLst>
          </p:cNvPr>
          <p:cNvSpPr/>
          <p:nvPr/>
        </p:nvSpPr>
        <p:spPr>
          <a:xfrm>
            <a:off x="5621128" y="3096350"/>
            <a:ext cx="6570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latin typeface="Avenir Black"/>
              </a:rPr>
              <a:t>The Power of Zero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38E5F-8541-457F-892F-9789EC0A1861}"/>
              </a:ext>
            </a:extLst>
          </p:cNvPr>
          <p:cNvSpPr/>
          <p:nvPr/>
        </p:nvSpPr>
        <p:spPr>
          <a:xfrm>
            <a:off x="812549" y="1133856"/>
            <a:ext cx="4586514" cy="4590288"/>
          </a:xfrm>
          <a:prstGeom prst="ellipse">
            <a:avLst/>
          </a:prstGeom>
          <a:solidFill>
            <a:srgbClr val="000044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44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900" dirty="0">
                <a:solidFill>
                  <a:schemeClr val="bg1">
                    <a:alpha val="14000"/>
                  </a:schemeClr>
                </a:solidFill>
                <a:latin typeface="Avenir Black"/>
                <a:cs typeface="Lato Semibold" panose="020F0502020204030203" pitchFamily="34" charset="0"/>
              </a:rPr>
              <a:t>2</a:t>
            </a:r>
            <a:endParaRPr kumimoji="0" lang="en-US" sz="23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14000"/>
                </a:schemeClr>
              </a:solidFill>
              <a:effectLst/>
              <a:uLnTx/>
              <a:uFillTx/>
              <a:latin typeface="Avenir Black"/>
              <a:ea typeface="+mn-ea"/>
              <a:cs typeface="Lato Semibold" panose="020F050202020403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F770B-497D-45C6-B572-7B5B02291C04}"/>
              </a:ext>
            </a:extLst>
          </p:cNvPr>
          <p:cNvSpPr/>
          <p:nvPr/>
        </p:nvSpPr>
        <p:spPr>
          <a:xfrm>
            <a:off x="1458666" y="2819352"/>
            <a:ext cx="3299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</a:rPr>
              <a:t>Removing Volatility</a:t>
            </a:r>
          </a:p>
        </p:txBody>
      </p:sp>
    </p:spTree>
    <p:extLst>
      <p:ext uri="{BB962C8B-B14F-4D97-AF65-F5344CB8AC3E}">
        <p14:creationId xmlns:p14="http://schemas.microsoft.com/office/powerpoint/2010/main" val="2686877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66">
            <a:extLst>
              <a:ext uri="{FF2B5EF4-FFF2-40B4-BE49-F238E27FC236}">
                <a16:creationId xmlns:a16="http://schemas.microsoft.com/office/drawing/2014/main" id="{D607EDCE-0DD7-4A04-9B46-0A92ABECD950}"/>
              </a:ext>
            </a:extLst>
          </p:cNvPr>
          <p:cNvSpPr/>
          <p:nvPr/>
        </p:nvSpPr>
        <p:spPr>
          <a:xfrm>
            <a:off x="4531308" y="-457135"/>
            <a:ext cx="3129383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1300" dirty="0">
                <a:noFill/>
                <a:latin typeface="+mj-lt"/>
                <a:ea typeface="Times New Roman" charset="0"/>
                <a:cs typeface="Times New Roman" charset="0"/>
              </a:rPr>
              <a:t>0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564A7AB-B61E-4497-A6BF-45F2173A27A5}"/>
              </a:ext>
            </a:extLst>
          </p:cNvPr>
          <p:cNvSpPr/>
          <p:nvPr/>
        </p:nvSpPr>
        <p:spPr>
          <a:xfrm>
            <a:off x="3977869" y="2308570"/>
            <a:ext cx="42362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noFill/>
                <a:latin typeface="+mj-lt"/>
                <a:ea typeface="Times New Roman" charset="0"/>
                <a:cs typeface="Times New Roman" charset="0"/>
              </a:rPr>
              <a:t>The Power of Zero </a:t>
            </a:r>
          </a:p>
          <a:p>
            <a:pPr algn="ctr"/>
            <a:r>
              <a:rPr lang="en-US" sz="2800" b="1" dirty="0">
                <a:noFill/>
                <a:latin typeface="+mj-lt"/>
                <a:ea typeface="Times New Roman" charset="0"/>
                <a:cs typeface="Times New Roman" charset="0"/>
              </a:rPr>
              <a:t>(Eliminating Volatility)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54849C-06B9-4EA1-A7C4-8C42B9790F7D}"/>
              </a:ext>
            </a:extLst>
          </p:cNvPr>
          <p:cNvGrpSpPr/>
          <p:nvPr/>
        </p:nvGrpSpPr>
        <p:grpSpPr>
          <a:xfrm>
            <a:off x="4488764" y="-597407"/>
            <a:ext cx="682171" cy="539902"/>
            <a:chOff x="4548124" y="0"/>
            <a:chExt cx="682171" cy="6858000"/>
          </a:xfrm>
          <a:noFill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0935E7-7DC1-49BA-A54D-8F7FAC7CA8A7}"/>
                </a:ext>
              </a:extLst>
            </p:cNvPr>
            <p:cNvSpPr/>
            <p:nvPr/>
          </p:nvSpPr>
          <p:spPr>
            <a:xfrm>
              <a:off x="4548124" y="0"/>
              <a:ext cx="68217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1EB740C-56DB-4A30-8CED-EDD835F036EB}"/>
                </a:ext>
              </a:extLst>
            </p:cNvPr>
            <p:cNvCxnSpPr>
              <a:stCxn id="12" idx="0"/>
              <a:endCxn id="12" idx="2"/>
            </p:cNvCxnSpPr>
            <p:nvPr/>
          </p:nvCxnSpPr>
          <p:spPr>
            <a:xfrm>
              <a:off x="4889210" y="0"/>
              <a:ext cx="0" cy="6858000"/>
            </a:xfrm>
            <a:prstGeom prst="line">
              <a:avLst/>
            </a:prstGeom>
            <a:grpFill/>
            <a:ln cap="sq">
              <a:noFill/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4CCDB517-7622-4DB3-860E-BEE878B5C32B}"/>
              </a:ext>
            </a:extLst>
          </p:cNvPr>
          <p:cNvGrpSpPr/>
          <p:nvPr/>
        </p:nvGrpSpPr>
        <p:grpSpPr>
          <a:xfrm>
            <a:off x="-14234" y="3748043"/>
            <a:ext cx="12210391" cy="3101874"/>
            <a:chOff x="-14234" y="3748040"/>
            <a:chExt cx="12210391" cy="310187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6236B70-93F3-4AD5-A466-6FE15AADA7A0}"/>
                </a:ext>
              </a:extLst>
            </p:cNvPr>
            <p:cNvGrpSpPr/>
            <p:nvPr/>
          </p:nvGrpSpPr>
          <p:grpSpPr>
            <a:xfrm>
              <a:off x="-14234" y="3748040"/>
              <a:ext cx="1223602" cy="3101874"/>
              <a:chOff x="-14234" y="3751530"/>
              <a:chExt cx="1223602" cy="3101874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C640955-4726-482A-A9FF-1171CE14118E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0B198A-6343-4149-AD30-82FEFF2E492C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D33666F-973C-48EF-B9CF-B56FC54A73DA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B2F9BA4-1AE8-45D0-AB0F-A8E6E24F8731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FDF22C6-91D2-4A37-87DF-CB5855D61097}"/>
                  </a:ext>
                </a:extLst>
              </p:cNvPr>
              <p:cNvCxnSpPr/>
              <p:nvPr/>
            </p:nvCxnSpPr>
            <p:spPr>
              <a:xfrm>
                <a:off x="-14234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6C5BC7A-F248-4534-B7A9-E09A67A16C50}"/>
                </a:ext>
              </a:extLst>
            </p:cNvPr>
            <p:cNvGrpSpPr/>
            <p:nvPr/>
          </p:nvGrpSpPr>
          <p:grpSpPr>
            <a:xfrm>
              <a:off x="1536700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4A4716A-7341-4D78-AF00-4E378E7B4DB3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9FD0A34-4111-44A3-93BE-591CC25DFB88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DA74B4D-F320-41B6-8CD1-48776A6B28A7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5557110-C8FF-47CB-A8F9-18E34D5B665B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2FCD17D-AABD-4773-8275-0CB6ACE1D4DE}"/>
                </a:ext>
              </a:extLst>
            </p:cNvPr>
            <p:cNvGrpSpPr/>
            <p:nvPr/>
          </p:nvGrpSpPr>
          <p:grpSpPr>
            <a:xfrm>
              <a:off x="2760302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E65D87B-A647-463E-8C53-804CB83EF2E8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E5DBE0D-2340-43E8-B8F8-4876E01D2600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041551E-2F61-432D-8327-809021794FAE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BEA277C-4C01-4981-9A8D-BEEC2CCD233E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84DE7AC-004F-4B3A-B37A-37FACB7902AA}"/>
                </a:ext>
              </a:extLst>
            </p:cNvPr>
            <p:cNvGrpSpPr/>
            <p:nvPr/>
          </p:nvGrpSpPr>
          <p:grpSpPr>
            <a:xfrm>
              <a:off x="3983904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7F801FA-B267-4A21-B3E0-380F8A0F95C0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BCEE880D-F32E-4BF0-BCC0-322E373A4885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31901BA-7B48-4D29-81E8-EA388F64CC7D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CA99D86-DDF4-4F6A-9FB5-D2BB132FB780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34E73EF9-7E82-441E-A9CF-ED58EC70B4CA}"/>
                </a:ext>
              </a:extLst>
            </p:cNvPr>
            <p:cNvGrpSpPr/>
            <p:nvPr/>
          </p:nvGrpSpPr>
          <p:grpSpPr>
            <a:xfrm>
              <a:off x="5192613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422AD596-A5A0-4969-824B-4081E9EEC32B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5866D24A-CB2E-466D-8E2D-C486206F1819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60752AA2-7E36-4E39-9C98-76E2648890DD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5CF0EC2A-32A2-447E-9915-8C28801D05D9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34CB822-F04E-477D-A901-187B4779E391}"/>
                </a:ext>
              </a:extLst>
            </p:cNvPr>
            <p:cNvGrpSpPr/>
            <p:nvPr/>
          </p:nvGrpSpPr>
          <p:grpSpPr>
            <a:xfrm>
              <a:off x="6416215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C95FE1EA-FBF1-4A78-BCEC-BD9E90118614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128B61D0-4A59-41F4-9748-E0AE2E67C6F5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B678F7A-0046-4113-B383-DCB42BA9A25B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FD877A18-2411-4479-8343-58795B008C51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7E52A7D-86E3-40F5-B738-50480F18DA71}"/>
                </a:ext>
              </a:extLst>
            </p:cNvPr>
            <p:cNvGrpSpPr/>
            <p:nvPr/>
          </p:nvGrpSpPr>
          <p:grpSpPr>
            <a:xfrm>
              <a:off x="7634449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73FCD3C2-E9AC-4B6D-8F11-7C714B55E5A0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7D35DCB-F90D-40BB-988D-19C6188F132C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D7A7892A-F6EB-406C-B0D2-1631F82F20CC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E2576554-E3D5-46FB-A316-8B66E3F5A4F4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CB840B8A-ACFC-48F4-A95B-615F8FA9BAEB}"/>
                </a:ext>
              </a:extLst>
            </p:cNvPr>
            <p:cNvGrpSpPr/>
            <p:nvPr/>
          </p:nvGrpSpPr>
          <p:grpSpPr>
            <a:xfrm>
              <a:off x="8858051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367BA415-ED63-4CE0-9D3D-A085DF8C1494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219CEFD4-FB3B-499B-A5BE-AD11862F39E9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8AE9AE5-51F2-4B63-A5BD-E1C9FBAF1BF5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7C1772DB-986C-4B97-9220-B659EBC90D75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28C97967-49DD-4035-A910-108A89F2BB95}"/>
                </a:ext>
              </a:extLst>
            </p:cNvPr>
            <p:cNvGrpSpPr/>
            <p:nvPr/>
          </p:nvGrpSpPr>
          <p:grpSpPr>
            <a:xfrm>
              <a:off x="10076285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A4E18463-5DDA-457B-B16E-BA41908CB445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F3C2CE90-ECBF-4017-AF79-5E9757971F1F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4DC11B50-1B13-4A4B-A4AF-80C0A406C7C5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7F189E4-6EC9-465C-B5F6-7102E3894451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94A97B29-2C26-446B-B068-2250E1E32003}"/>
                </a:ext>
              </a:extLst>
            </p:cNvPr>
            <p:cNvGrpSpPr/>
            <p:nvPr/>
          </p:nvGrpSpPr>
          <p:grpSpPr>
            <a:xfrm>
              <a:off x="11299887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74F96F2-96E7-4431-8BA2-36AEE41F2459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93050081-F166-4370-BE47-1E36BE8429E2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8010B702-C7F7-4420-8A6B-B0B420280207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3B3BF05-6E2A-4799-99E0-F36470C396C8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8" name="Rectangle 287">
            <a:extLst>
              <a:ext uri="{FF2B5EF4-FFF2-40B4-BE49-F238E27FC236}">
                <a16:creationId xmlns:a16="http://schemas.microsoft.com/office/drawing/2014/main" id="{A942E949-4E22-47BD-8042-F0F1869A1660}"/>
              </a:ext>
            </a:extLst>
          </p:cNvPr>
          <p:cNvSpPr/>
          <p:nvPr/>
        </p:nvSpPr>
        <p:spPr>
          <a:xfrm>
            <a:off x="3977869" y="1612360"/>
            <a:ext cx="4236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10 Year Chart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63EF27F0-8BAA-4124-853F-99EF9C731674}"/>
              </a:ext>
            </a:extLst>
          </p:cNvPr>
          <p:cNvSpPr/>
          <p:nvPr/>
        </p:nvSpPr>
        <p:spPr>
          <a:xfrm>
            <a:off x="12159969" y="3748891"/>
            <a:ext cx="276053" cy="31278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D12C91D9-FDAE-44D6-8DCB-6A91C5233750}"/>
              </a:ext>
            </a:extLst>
          </p:cNvPr>
          <p:cNvSpPr txBox="1">
            <a:spLocks/>
          </p:cNvSpPr>
          <p:nvPr/>
        </p:nvSpPr>
        <p:spPr>
          <a:xfrm>
            <a:off x="108360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1AF2338A-72A6-4549-A024-24888485DAE5}"/>
              </a:ext>
            </a:extLst>
          </p:cNvPr>
          <p:cNvSpPr txBox="1">
            <a:spLocks/>
          </p:cNvSpPr>
          <p:nvPr/>
        </p:nvSpPr>
        <p:spPr>
          <a:xfrm>
            <a:off x="2309568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F2F47BAB-3A58-491C-8A65-790A8B4355E5}"/>
              </a:ext>
            </a:extLst>
          </p:cNvPr>
          <p:cNvSpPr txBox="1">
            <a:spLocks/>
          </p:cNvSpPr>
          <p:nvPr/>
        </p:nvSpPr>
        <p:spPr>
          <a:xfrm>
            <a:off x="353553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3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7F167232-7FEB-44E8-9747-D0A58AE0DEC5}"/>
              </a:ext>
            </a:extLst>
          </p:cNvPr>
          <p:cNvSpPr txBox="1">
            <a:spLocks/>
          </p:cNvSpPr>
          <p:nvPr/>
        </p:nvSpPr>
        <p:spPr>
          <a:xfrm>
            <a:off x="4761498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4</a:t>
            </a: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3E16516A-FC59-4589-B52E-3125B244F919}"/>
              </a:ext>
            </a:extLst>
          </p:cNvPr>
          <p:cNvSpPr txBox="1">
            <a:spLocks/>
          </p:cNvSpPr>
          <p:nvPr/>
        </p:nvSpPr>
        <p:spPr>
          <a:xfrm>
            <a:off x="598746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5</a:t>
            </a: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7C397ABE-C585-4EE6-AFAB-FA881CD8935D}"/>
              </a:ext>
            </a:extLst>
          </p:cNvPr>
          <p:cNvSpPr txBox="1">
            <a:spLocks/>
          </p:cNvSpPr>
          <p:nvPr/>
        </p:nvSpPr>
        <p:spPr>
          <a:xfrm>
            <a:off x="7213428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6</a:t>
            </a: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3DA48EE7-0A68-4D24-AEF3-287E82B1D280}"/>
              </a:ext>
            </a:extLst>
          </p:cNvPr>
          <p:cNvSpPr txBox="1">
            <a:spLocks/>
          </p:cNvSpPr>
          <p:nvPr/>
        </p:nvSpPr>
        <p:spPr>
          <a:xfrm>
            <a:off x="843939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7</a:t>
            </a: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838C7A21-AC82-431C-8B87-E4EA3C0DFAA7}"/>
              </a:ext>
            </a:extLst>
          </p:cNvPr>
          <p:cNvSpPr txBox="1">
            <a:spLocks/>
          </p:cNvSpPr>
          <p:nvPr/>
        </p:nvSpPr>
        <p:spPr>
          <a:xfrm>
            <a:off x="9665358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8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B6AA1C8C-688D-4285-9E02-F0BC93DA9D68}"/>
              </a:ext>
            </a:extLst>
          </p:cNvPr>
          <p:cNvSpPr txBox="1">
            <a:spLocks/>
          </p:cNvSpPr>
          <p:nvPr/>
        </p:nvSpPr>
        <p:spPr>
          <a:xfrm>
            <a:off x="1089132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9</a:t>
            </a: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873A5625-2F3B-4365-B215-3A814354DD00}"/>
              </a:ext>
            </a:extLst>
          </p:cNvPr>
          <p:cNvSpPr txBox="1">
            <a:spLocks/>
          </p:cNvSpPr>
          <p:nvPr/>
        </p:nvSpPr>
        <p:spPr>
          <a:xfrm>
            <a:off x="11463496" y="2772560"/>
            <a:ext cx="735078" cy="85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10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B24DBB4F-DBF4-4D06-ACDE-BB1C29CBA51F}"/>
              </a:ext>
            </a:extLst>
          </p:cNvPr>
          <p:cNvSpPr txBox="1">
            <a:spLocks/>
          </p:cNvSpPr>
          <p:nvPr/>
        </p:nvSpPr>
        <p:spPr>
          <a:xfrm>
            <a:off x="20768" y="2772560"/>
            <a:ext cx="735078" cy="85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687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454849C-06B9-4EA1-A7C4-8C42B9790F7D}"/>
              </a:ext>
            </a:extLst>
          </p:cNvPr>
          <p:cNvGrpSpPr/>
          <p:nvPr/>
        </p:nvGrpSpPr>
        <p:grpSpPr>
          <a:xfrm>
            <a:off x="4488764" y="-597407"/>
            <a:ext cx="682171" cy="539902"/>
            <a:chOff x="4548124" y="0"/>
            <a:chExt cx="682171" cy="6858000"/>
          </a:xfrm>
          <a:noFill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0935E7-7DC1-49BA-A54D-8F7FAC7CA8A7}"/>
                </a:ext>
              </a:extLst>
            </p:cNvPr>
            <p:cNvSpPr/>
            <p:nvPr/>
          </p:nvSpPr>
          <p:spPr>
            <a:xfrm>
              <a:off x="4548124" y="0"/>
              <a:ext cx="68217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1EB740C-56DB-4A30-8CED-EDD835F036EB}"/>
                </a:ext>
              </a:extLst>
            </p:cNvPr>
            <p:cNvCxnSpPr>
              <a:stCxn id="12" idx="0"/>
              <a:endCxn id="12" idx="2"/>
            </p:cNvCxnSpPr>
            <p:nvPr/>
          </p:nvCxnSpPr>
          <p:spPr>
            <a:xfrm>
              <a:off x="4889210" y="0"/>
              <a:ext cx="0" cy="6858000"/>
            </a:xfrm>
            <a:prstGeom prst="line">
              <a:avLst/>
            </a:prstGeom>
            <a:grpFill/>
            <a:ln cap="sq">
              <a:noFill/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4CCDB517-7622-4DB3-860E-BEE878B5C32B}"/>
              </a:ext>
            </a:extLst>
          </p:cNvPr>
          <p:cNvGrpSpPr/>
          <p:nvPr/>
        </p:nvGrpSpPr>
        <p:grpSpPr>
          <a:xfrm>
            <a:off x="-14234" y="3715956"/>
            <a:ext cx="12210391" cy="3101874"/>
            <a:chOff x="-14234" y="3748040"/>
            <a:chExt cx="12210391" cy="310187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6236B70-93F3-4AD5-A466-6FE15AADA7A0}"/>
                </a:ext>
              </a:extLst>
            </p:cNvPr>
            <p:cNvGrpSpPr/>
            <p:nvPr/>
          </p:nvGrpSpPr>
          <p:grpSpPr>
            <a:xfrm>
              <a:off x="-14234" y="3748040"/>
              <a:ext cx="1223602" cy="3101874"/>
              <a:chOff x="-14234" y="3751530"/>
              <a:chExt cx="1223602" cy="3101874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C640955-4726-482A-A9FF-1171CE14118E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0B198A-6343-4149-AD30-82FEFF2E492C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D33666F-973C-48EF-B9CF-B56FC54A73DA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B2F9BA4-1AE8-45D0-AB0F-A8E6E24F8731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FDF22C6-91D2-4A37-87DF-CB5855D61097}"/>
                  </a:ext>
                </a:extLst>
              </p:cNvPr>
              <p:cNvCxnSpPr/>
              <p:nvPr/>
            </p:nvCxnSpPr>
            <p:spPr>
              <a:xfrm>
                <a:off x="-14234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6C5BC7A-F248-4534-B7A9-E09A67A16C50}"/>
                </a:ext>
              </a:extLst>
            </p:cNvPr>
            <p:cNvGrpSpPr/>
            <p:nvPr/>
          </p:nvGrpSpPr>
          <p:grpSpPr>
            <a:xfrm>
              <a:off x="1536700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4A4716A-7341-4D78-AF00-4E378E7B4DB3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9FD0A34-4111-44A3-93BE-591CC25DFB88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DA74B4D-F320-41B6-8CD1-48776A6B28A7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5557110-C8FF-47CB-A8F9-18E34D5B665B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2FCD17D-AABD-4773-8275-0CB6ACE1D4DE}"/>
                </a:ext>
              </a:extLst>
            </p:cNvPr>
            <p:cNvGrpSpPr/>
            <p:nvPr/>
          </p:nvGrpSpPr>
          <p:grpSpPr>
            <a:xfrm>
              <a:off x="2760302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E65D87B-A647-463E-8C53-804CB83EF2E8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E5DBE0D-2340-43E8-B8F8-4876E01D2600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041551E-2F61-432D-8327-809021794FAE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BEA277C-4C01-4981-9A8D-BEEC2CCD233E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84DE7AC-004F-4B3A-B37A-37FACB7902AA}"/>
                </a:ext>
              </a:extLst>
            </p:cNvPr>
            <p:cNvGrpSpPr/>
            <p:nvPr/>
          </p:nvGrpSpPr>
          <p:grpSpPr>
            <a:xfrm>
              <a:off x="3983904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7F801FA-B267-4A21-B3E0-380F8A0F95C0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BCEE880D-F32E-4BF0-BCC0-322E373A4885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31901BA-7B48-4D29-81E8-EA388F64CC7D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CA99D86-DDF4-4F6A-9FB5-D2BB132FB780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34E73EF9-7E82-441E-A9CF-ED58EC70B4CA}"/>
                </a:ext>
              </a:extLst>
            </p:cNvPr>
            <p:cNvGrpSpPr/>
            <p:nvPr/>
          </p:nvGrpSpPr>
          <p:grpSpPr>
            <a:xfrm>
              <a:off x="5192613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422AD596-A5A0-4969-824B-4081E9EEC32B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5866D24A-CB2E-466D-8E2D-C486206F1819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60752AA2-7E36-4E39-9C98-76E2648890DD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5CF0EC2A-32A2-447E-9915-8C28801D05D9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34CB822-F04E-477D-A901-187B4779E391}"/>
                </a:ext>
              </a:extLst>
            </p:cNvPr>
            <p:cNvGrpSpPr/>
            <p:nvPr/>
          </p:nvGrpSpPr>
          <p:grpSpPr>
            <a:xfrm>
              <a:off x="6416215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C95FE1EA-FBF1-4A78-BCEC-BD9E90118614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128B61D0-4A59-41F4-9748-E0AE2E67C6F5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B678F7A-0046-4113-B383-DCB42BA9A25B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FD877A18-2411-4479-8343-58795B008C51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7E52A7D-86E3-40F5-B738-50480F18DA71}"/>
                </a:ext>
              </a:extLst>
            </p:cNvPr>
            <p:cNvGrpSpPr/>
            <p:nvPr/>
          </p:nvGrpSpPr>
          <p:grpSpPr>
            <a:xfrm>
              <a:off x="7634449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73FCD3C2-E9AC-4B6D-8F11-7C714B55E5A0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7D35DCB-F90D-40BB-988D-19C6188F132C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D7A7892A-F6EB-406C-B0D2-1631F82F20CC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E2576554-E3D5-46FB-A316-8B66E3F5A4F4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CB840B8A-ACFC-48F4-A95B-615F8FA9BAEB}"/>
                </a:ext>
              </a:extLst>
            </p:cNvPr>
            <p:cNvGrpSpPr/>
            <p:nvPr/>
          </p:nvGrpSpPr>
          <p:grpSpPr>
            <a:xfrm>
              <a:off x="8858051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367BA415-ED63-4CE0-9D3D-A085DF8C1494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219CEFD4-FB3B-499B-A5BE-AD11862F39E9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8AE9AE5-51F2-4B63-A5BD-E1C9FBAF1BF5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7C1772DB-986C-4B97-9220-B659EBC90D75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28C97967-49DD-4035-A910-108A89F2BB95}"/>
                </a:ext>
              </a:extLst>
            </p:cNvPr>
            <p:cNvGrpSpPr/>
            <p:nvPr/>
          </p:nvGrpSpPr>
          <p:grpSpPr>
            <a:xfrm>
              <a:off x="10076285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A4E18463-5DDA-457B-B16E-BA41908CB445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F3C2CE90-ECBF-4017-AF79-5E9757971F1F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4DC11B50-1B13-4A4B-A4AF-80C0A406C7C5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7F189E4-6EC9-465C-B5F6-7102E3894451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94A97B29-2C26-446B-B068-2250E1E32003}"/>
                </a:ext>
              </a:extLst>
            </p:cNvPr>
            <p:cNvGrpSpPr/>
            <p:nvPr/>
          </p:nvGrpSpPr>
          <p:grpSpPr>
            <a:xfrm>
              <a:off x="11299887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74F96F2-96E7-4431-8BA2-36AEE41F2459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93050081-F166-4370-BE47-1E36BE8429E2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8010B702-C7F7-4420-8A6B-B0B420280207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3B3BF05-6E2A-4799-99E0-F36470C396C8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8" name="Rectangle 287">
            <a:extLst>
              <a:ext uri="{FF2B5EF4-FFF2-40B4-BE49-F238E27FC236}">
                <a16:creationId xmlns:a16="http://schemas.microsoft.com/office/drawing/2014/main" id="{A942E949-4E22-47BD-8042-F0F1869A1660}"/>
              </a:ext>
            </a:extLst>
          </p:cNvPr>
          <p:cNvSpPr/>
          <p:nvPr/>
        </p:nvSpPr>
        <p:spPr>
          <a:xfrm>
            <a:off x="3977869" y="1612360"/>
            <a:ext cx="4236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5 Years – </a:t>
            </a:r>
            <a:r>
              <a:rPr lang="en-US" sz="3600" b="1" dirty="0">
                <a:solidFill>
                  <a:srgbClr val="000044"/>
                </a:solidFill>
                <a:latin typeface="+mj-lt"/>
                <a:ea typeface="Times New Roman" charset="0"/>
                <a:cs typeface="Times New Roman" charset="0"/>
              </a:rPr>
              <a:t>Up 10%</a:t>
            </a:r>
          </a:p>
        </p:txBody>
      </p:sp>
      <p:sp>
        <p:nvSpPr>
          <p:cNvPr id="162" name="Title 1">
            <a:extLst>
              <a:ext uri="{FF2B5EF4-FFF2-40B4-BE49-F238E27FC236}">
                <a16:creationId xmlns:a16="http://schemas.microsoft.com/office/drawing/2014/main" id="{E9304001-90AC-49B6-86AC-5DB9D1CC3A96}"/>
              </a:ext>
            </a:extLst>
          </p:cNvPr>
          <p:cNvSpPr txBox="1">
            <a:spLocks/>
          </p:cNvSpPr>
          <p:nvPr/>
        </p:nvSpPr>
        <p:spPr>
          <a:xfrm>
            <a:off x="108360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165" name="Title 1">
            <a:extLst>
              <a:ext uri="{FF2B5EF4-FFF2-40B4-BE49-F238E27FC236}">
                <a16:creationId xmlns:a16="http://schemas.microsoft.com/office/drawing/2014/main" id="{C7721EAA-7B14-472D-A06F-420824F10E44}"/>
              </a:ext>
            </a:extLst>
          </p:cNvPr>
          <p:cNvSpPr txBox="1">
            <a:spLocks/>
          </p:cNvSpPr>
          <p:nvPr/>
        </p:nvSpPr>
        <p:spPr>
          <a:xfrm>
            <a:off x="2309568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166" name="Title 1">
            <a:extLst>
              <a:ext uri="{FF2B5EF4-FFF2-40B4-BE49-F238E27FC236}">
                <a16:creationId xmlns:a16="http://schemas.microsoft.com/office/drawing/2014/main" id="{E23131C3-16A7-4C0C-B95C-DC082E35204F}"/>
              </a:ext>
            </a:extLst>
          </p:cNvPr>
          <p:cNvSpPr txBox="1">
            <a:spLocks/>
          </p:cNvSpPr>
          <p:nvPr/>
        </p:nvSpPr>
        <p:spPr>
          <a:xfrm>
            <a:off x="353553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3</a:t>
            </a:r>
          </a:p>
        </p:txBody>
      </p:sp>
      <p:sp>
        <p:nvSpPr>
          <p:cNvPr id="167" name="Title 1">
            <a:extLst>
              <a:ext uri="{FF2B5EF4-FFF2-40B4-BE49-F238E27FC236}">
                <a16:creationId xmlns:a16="http://schemas.microsoft.com/office/drawing/2014/main" id="{14D3CAB9-CEF2-4CAF-ABB1-132752739125}"/>
              </a:ext>
            </a:extLst>
          </p:cNvPr>
          <p:cNvSpPr txBox="1">
            <a:spLocks/>
          </p:cNvSpPr>
          <p:nvPr/>
        </p:nvSpPr>
        <p:spPr>
          <a:xfrm>
            <a:off x="4761498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4</a:t>
            </a:r>
          </a:p>
        </p:txBody>
      </p:sp>
      <p:sp>
        <p:nvSpPr>
          <p:cNvPr id="168" name="Title 1">
            <a:extLst>
              <a:ext uri="{FF2B5EF4-FFF2-40B4-BE49-F238E27FC236}">
                <a16:creationId xmlns:a16="http://schemas.microsoft.com/office/drawing/2014/main" id="{65B7D5E0-9725-4664-A460-146C58312565}"/>
              </a:ext>
            </a:extLst>
          </p:cNvPr>
          <p:cNvSpPr txBox="1">
            <a:spLocks/>
          </p:cNvSpPr>
          <p:nvPr/>
        </p:nvSpPr>
        <p:spPr>
          <a:xfrm>
            <a:off x="598746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5</a:t>
            </a:r>
          </a:p>
        </p:txBody>
      </p:sp>
      <p:sp>
        <p:nvSpPr>
          <p:cNvPr id="169" name="Title 1">
            <a:extLst>
              <a:ext uri="{FF2B5EF4-FFF2-40B4-BE49-F238E27FC236}">
                <a16:creationId xmlns:a16="http://schemas.microsoft.com/office/drawing/2014/main" id="{B84B133F-ED2B-4145-A492-16238589FACC}"/>
              </a:ext>
            </a:extLst>
          </p:cNvPr>
          <p:cNvSpPr txBox="1">
            <a:spLocks/>
          </p:cNvSpPr>
          <p:nvPr/>
        </p:nvSpPr>
        <p:spPr>
          <a:xfrm>
            <a:off x="7213428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6</a:t>
            </a:r>
          </a:p>
        </p:txBody>
      </p:sp>
      <p:sp>
        <p:nvSpPr>
          <p:cNvPr id="172" name="Title 1">
            <a:extLst>
              <a:ext uri="{FF2B5EF4-FFF2-40B4-BE49-F238E27FC236}">
                <a16:creationId xmlns:a16="http://schemas.microsoft.com/office/drawing/2014/main" id="{6E889D4F-08B9-4E8E-ABFF-45FCC7513CC3}"/>
              </a:ext>
            </a:extLst>
          </p:cNvPr>
          <p:cNvSpPr txBox="1">
            <a:spLocks/>
          </p:cNvSpPr>
          <p:nvPr/>
        </p:nvSpPr>
        <p:spPr>
          <a:xfrm>
            <a:off x="843939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7</a:t>
            </a:r>
          </a:p>
        </p:txBody>
      </p:sp>
      <p:sp>
        <p:nvSpPr>
          <p:cNvPr id="173" name="Title 1">
            <a:extLst>
              <a:ext uri="{FF2B5EF4-FFF2-40B4-BE49-F238E27FC236}">
                <a16:creationId xmlns:a16="http://schemas.microsoft.com/office/drawing/2014/main" id="{E42DAFEB-CB6C-4563-A35E-203715F3A66E}"/>
              </a:ext>
            </a:extLst>
          </p:cNvPr>
          <p:cNvSpPr txBox="1">
            <a:spLocks/>
          </p:cNvSpPr>
          <p:nvPr/>
        </p:nvSpPr>
        <p:spPr>
          <a:xfrm>
            <a:off x="9665358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8</a:t>
            </a:r>
          </a:p>
        </p:txBody>
      </p:sp>
      <p:sp>
        <p:nvSpPr>
          <p:cNvPr id="174" name="Title 1">
            <a:extLst>
              <a:ext uri="{FF2B5EF4-FFF2-40B4-BE49-F238E27FC236}">
                <a16:creationId xmlns:a16="http://schemas.microsoft.com/office/drawing/2014/main" id="{267D2C89-75DB-4351-8FC9-7DDDC8563E5D}"/>
              </a:ext>
            </a:extLst>
          </p:cNvPr>
          <p:cNvSpPr txBox="1">
            <a:spLocks/>
          </p:cNvSpPr>
          <p:nvPr/>
        </p:nvSpPr>
        <p:spPr>
          <a:xfrm>
            <a:off x="1089132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9</a:t>
            </a:r>
          </a:p>
        </p:txBody>
      </p:sp>
      <p:sp>
        <p:nvSpPr>
          <p:cNvPr id="175" name="Title 1">
            <a:extLst>
              <a:ext uri="{FF2B5EF4-FFF2-40B4-BE49-F238E27FC236}">
                <a16:creationId xmlns:a16="http://schemas.microsoft.com/office/drawing/2014/main" id="{19DF86C6-FEC1-43CA-B629-21AA3FD5EE55}"/>
              </a:ext>
            </a:extLst>
          </p:cNvPr>
          <p:cNvSpPr txBox="1">
            <a:spLocks/>
          </p:cNvSpPr>
          <p:nvPr/>
        </p:nvSpPr>
        <p:spPr>
          <a:xfrm>
            <a:off x="11463496" y="2772560"/>
            <a:ext cx="735078" cy="85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10</a:t>
            </a:r>
          </a:p>
        </p:txBody>
      </p:sp>
      <p:sp>
        <p:nvSpPr>
          <p:cNvPr id="176" name="Title 1">
            <a:extLst>
              <a:ext uri="{FF2B5EF4-FFF2-40B4-BE49-F238E27FC236}">
                <a16:creationId xmlns:a16="http://schemas.microsoft.com/office/drawing/2014/main" id="{AD355C61-12EB-497A-8ECB-1439BB921C24}"/>
              </a:ext>
            </a:extLst>
          </p:cNvPr>
          <p:cNvSpPr txBox="1">
            <a:spLocks/>
          </p:cNvSpPr>
          <p:nvPr/>
        </p:nvSpPr>
        <p:spPr>
          <a:xfrm>
            <a:off x="20768" y="2772560"/>
            <a:ext cx="735078" cy="85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0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7FF1A36-830C-47B8-BA5E-C50C4671AA76}"/>
              </a:ext>
            </a:extLst>
          </p:cNvPr>
          <p:cNvGrpSpPr/>
          <p:nvPr/>
        </p:nvGrpSpPr>
        <p:grpSpPr>
          <a:xfrm>
            <a:off x="1454811" y="2894476"/>
            <a:ext cx="735078" cy="271699"/>
            <a:chOff x="1386695" y="2853389"/>
            <a:chExt cx="735078" cy="271699"/>
          </a:xfrm>
        </p:grpSpPr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F43778D-D312-4759-81F6-26E4A1CE07FF}"/>
                </a:ext>
              </a:extLst>
            </p:cNvPr>
            <p:cNvCxnSpPr>
              <a:cxnSpLocks/>
            </p:cNvCxnSpPr>
            <p:nvPr/>
          </p:nvCxnSpPr>
          <p:spPr>
            <a:xfrm>
              <a:off x="1571354" y="3125088"/>
              <a:ext cx="365760" cy="0"/>
            </a:xfrm>
            <a:prstGeom prst="line">
              <a:avLst/>
            </a:prstGeom>
            <a:ln w="47625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itle 1">
              <a:extLst>
                <a:ext uri="{FF2B5EF4-FFF2-40B4-BE49-F238E27FC236}">
                  <a16:creationId xmlns:a16="http://schemas.microsoft.com/office/drawing/2014/main" id="{BEDBB743-CE27-4F18-A74C-5E49A6AE3870}"/>
                </a:ext>
              </a:extLst>
            </p:cNvPr>
            <p:cNvSpPr txBox="1">
              <a:spLocks/>
            </p:cNvSpPr>
            <p:nvPr/>
          </p:nvSpPr>
          <p:spPr>
            <a:xfrm>
              <a:off x="1386695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rgbClr val="5B79F6"/>
                  </a:solidFill>
                  <a:latin typeface="+mj-lt"/>
                  <a:ea typeface="Times New Roman" charset="0"/>
                  <a:cs typeface="Times New Roman" charset="0"/>
                </a:rPr>
                <a:t>+10%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6207909-B62E-4B24-B492-8F05C135C2DB}"/>
              </a:ext>
            </a:extLst>
          </p:cNvPr>
          <p:cNvGrpSpPr/>
          <p:nvPr/>
        </p:nvGrpSpPr>
        <p:grpSpPr>
          <a:xfrm>
            <a:off x="3906741" y="2894476"/>
            <a:ext cx="735078" cy="271699"/>
            <a:chOff x="3769856" y="2853389"/>
            <a:chExt cx="735078" cy="271699"/>
          </a:xfrm>
        </p:grpSpPr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2C381549-E2AD-47A7-996D-0F90E7BC0AB9}"/>
                </a:ext>
              </a:extLst>
            </p:cNvPr>
            <p:cNvCxnSpPr>
              <a:cxnSpLocks/>
            </p:cNvCxnSpPr>
            <p:nvPr/>
          </p:nvCxnSpPr>
          <p:spPr>
            <a:xfrm>
              <a:off x="3954515" y="3125088"/>
              <a:ext cx="365760" cy="0"/>
            </a:xfrm>
            <a:prstGeom prst="line">
              <a:avLst/>
            </a:prstGeom>
            <a:ln w="47625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itle 1">
              <a:extLst>
                <a:ext uri="{FF2B5EF4-FFF2-40B4-BE49-F238E27FC236}">
                  <a16:creationId xmlns:a16="http://schemas.microsoft.com/office/drawing/2014/main" id="{385ECFC4-6F93-45AE-8CC4-B00BC18BD928}"/>
                </a:ext>
              </a:extLst>
            </p:cNvPr>
            <p:cNvSpPr txBox="1">
              <a:spLocks/>
            </p:cNvSpPr>
            <p:nvPr/>
          </p:nvSpPr>
          <p:spPr>
            <a:xfrm>
              <a:off x="3769856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rgbClr val="5B79F6"/>
                  </a:solidFill>
                  <a:latin typeface="+mj-lt"/>
                  <a:ea typeface="Times New Roman" charset="0"/>
                  <a:cs typeface="Times New Roman" charset="0"/>
                </a:rPr>
                <a:t>+10%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536A5A4-76C7-4212-AD6A-0F3E816BB88F}"/>
              </a:ext>
            </a:extLst>
          </p:cNvPr>
          <p:cNvGrpSpPr/>
          <p:nvPr/>
        </p:nvGrpSpPr>
        <p:grpSpPr>
          <a:xfrm>
            <a:off x="6358671" y="2894476"/>
            <a:ext cx="735078" cy="271699"/>
            <a:chOff x="6193827" y="2853389"/>
            <a:chExt cx="735078" cy="271699"/>
          </a:xfrm>
        </p:grpSpPr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0F64176-F51A-4F95-A8F1-0F907E4A160C}"/>
                </a:ext>
              </a:extLst>
            </p:cNvPr>
            <p:cNvCxnSpPr/>
            <p:nvPr/>
          </p:nvCxnSpPr>
          <p:spPr>
            <a:xfrm>
              <a:off x="6373278" y="3125088"/>
              <a:ext cx="365760" cy="0"/>
            </a:xfrm>
            <a:prstGeom prst="line">
              <a:avLst/>
            </a:prstGeom>
            <a:ln w="47625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itle 1">
              <a:extLst>
                <a:ext uri="{FF2B5EF4-FFF2-40B4-BE49-F238E27FC236}">
                  <a16:creationId xmlns:a16="http://schemas.microsoft.com/office/drawing/2014/main" id="{C5C9D95D-2B86-43C3-BCD7-FB9FE983F17F}"/>
                </a:ext>
              </a:extLst>
            </p:cNvPr>
            <p:cNvSpPr txBox="1">
              <a:spLocks/>
            </p:cNvSpPr>
            <p:nvPr/>
          </p:nvSpPr>
          <p:spPr>
            <a:xfrm>
              <a:off x="6193827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rgbClr val="5B79F6"/>
                  </a:solidFill>
                  <a:latin typeface="+mj-lt"/>
                  <a:ea typeface="Times New Roman" charset="0"/>
                  <a:cs typeface="Times New Roman" charset="0"/>
                </a:rPr>
                <a:t>+10%</a:t>
              </a: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46840661-0111-4531-AA21-7BFF447FC442}"/>
              </a:ext>
            </a:extLst>
          </p:cNvPr>
          <p:cNvGrpSpPr/>
          <p:nvPr/>
        </p:nvGrpSpPr>
        <p:grpSpPr>
          <a:xfrm>
            <a:off x="8810601" y="2894476"/>
            <a:ext cx="735078" cy="271699"/>
            <a:chOff x="8663686" y="2853389"/>
            <a:chExt cx="735078" cy="271699"/>
          </a:xfrm>
        </p:grpSpPr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63C2D01-67EE-47FB-B8BD-9F74CDA09C3B}"/>
                </a:ext>
              </a:extLst>
            </p:cNvPr>
            <p:cNvCxnSpPr>
              <a:cxnSpLocks/>
            </p:cNvCxnSpPr>
            <p:nvPr/>
          </p:nvCxnSpPr>
          <p:spPr>
            <a:xfrm>
              <a:off x="8848345" y="3125088"/>
              <a:ext cx="365760" cy="0"/>
            </a:xfrm>
            <a:prstGeom prst="line">
              <a:avLst/>
            </a:prstGeom>
            <a:ln w="47625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itle 1">
              <a:extLst>
                <a:ext uri="{FF2B5EF4-FFF2-40B4-BE49-F238E27FC236}">
                  <a16:creationId xmlns:a16="http://schemas.microsoft.com/office/drawing/2014/main" id="{4CA8460A-A739-49C4-9D41-82610EBCF0D3}"/>
                </a:ext>
              </a:extLst>
            </p:cNvPr>
            <p:cNvSpPr txBox="1">
              <a:spLocks/>
            </p:cNvSpPr>
            <p:nvPr/>
          </p:nvSpPr>
          <p:spPr>
            <a:xfrm>
              <a:off x="8663686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rgbClr val="5B79F6"/>
                  </a:solidFill>
                  <a:latin typeface="+mj-lt"/>
                  <a:ea typeface="Times New Roman" charset="0"/>
                  <a:cs typeface="Times New Roman" charset="0"/>
                </a:rPr>
                <a:t>+10%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E0E9319F-9F32-47B5-AD7B-F747BC07716C}"/>
              </a:ext>
            </a:extLst>
          </p:cNvPr>
          <p:cNvGrpSpPr/>
          <p:nvPr/>
        </p:nvGrpSpPr>
        <p:grpSpPr>
          <a:xfrm>
            <a:off x="11004890" y="2894476"/>
            <a:ext cx="735078" cy="271699"/>
            <a:chOff x="11042066" y="2853389"/>
            <a:chExt cx="735078" cy="271699"/>
          </a:xfrm>
        </p:grpSpPr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938D6520-34B3-462C-8D46-30E0748CD9EB}"/>
                </a:ext>
              </a:extLst>
            </p:cNvPr>
            <p:cNvCxnSpPr>
              <a:cxnSpLocks/>
            </p:cNvCxnSpPr>
            <p:nvPr/>
          </p:nvCxnSpPr>
          <p:spPr>
            <a:xfrm>
              <a:off x="11226725" y="3125088"/>
              <a:ext cx="365760" cy="0"/>
            </a:xfrm>
            <a:prstGeom prst="line">
              <a:avLst/>
            </a:prstGeom>
            <a:ln w="47625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itle 1">
              <a:extLst>
                <a:ext uri="{FF2B5EF4-FFF2-40B4-BE49-F238E27FC236}">
                  <a16:creationId xmlns:a16="http://schemas.microsoft.com/office/drawing/2014/main" id="{3D5A9358-3CBE-45AC-AFF6-8AF0B1382AAB}"/>
                </a:ext>
              </a:extLst>
            </p:cNvPr>
            <p:cNvSpPr txBox="1">
              <a:spLocks/>
            </p:cNvSpPr>
            <p:nvPr/>
          </p:nvSpPr>
          <p:spPr>
            <a:xfrm>
              <a:off x="11042066" y="2853389"/>
              <a:ext cx="735078" cy="24650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rgbClr val="5B79F6"/>
                  </a:solidFill>
                  <a:latin typeface="+mj-lt"/>
                  <a:ea typeface="Times New Roman" charset="0"/>
                  <a:cs typeface="Times New Roman" charset="0"/>
                </a:rPr>
                <a:t>+10%</a:t>
              </a: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4F921772-B9BB-4C02-AC80-43E833B85B80}"/>
              </a:ext>
            </a:extLst>
          </p:cNvPr>
          <p:cNvGrpSpPr/>
          <p:nvPr/>
        </p:nvGrpSpPr>
        <p:grpSpPr>
          <a:xfrm rot="3650464">
            <a:off x="1637978" y="3374038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1BF2B784-2728-44C0-BBBD-368B01B8D7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riangle 187">
              <a:extLst>
                <a:ext uri="{FF2B5EF4-FFF2-40B4-BE49-F238E27FC236}">
                  <a16:creationId xmlns:a16="http://schemas.microsoft.com/office/drawing/2014/main" id="{7002E897-74ED-4956-9E07-B0D5FA0EDFCD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67AD350D-9042-40EA-9B2A-23D28F841ABC}"/>
              </a:ext>
            </a:extLst>
          </p:cNvPr>
          <p:cNvGrpSpPr/>
          <p:nvPr/>
        </p:nvGrpSpPr>
        <p:grpSpPr>
          <a:xfrm rot="3650464">
            <a:off x="6446083" y="3569671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B3085F2-69F0-41A1-9E81-A0E7DA9B0A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riangle 181">
              <a:extLst>
                <a:ext uri="{FF2B5EF4-FFF2-40B4-BE49-F238E27FC236}">
                  <a16:creationId xmlns:a16="http://schemas.microsoft.com/office/drawing/2014/main" id="{7FAFC852-9671-4730-87FB-27912D53131D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C39BEE7-85EC-4F01-9491-9CA90F422F9E}"/>
              </a:ext>
            </a:extLst>
          </p:cNvPr>
          <p:cNvGrpSpPr/>
          <p:nvPr/>
        </p:nvGrpSpPr>
        <p:grpSpPr>
          <a:xfrm rot="3650464">
            <a:off x="4047504" y="3450023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A119A480-0C45-44CA-9A55-742D8B12A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Triangle 172">
              <a:extLst>
                <a:ext uri="{FF2B5EF4-FFF2-40B4-BE49-F238E27FC236}">
                  <a16:creationId xmlns:a16="http://schemas.microsoft.com/office/drawing/2014/main" id="{C117ED20-6A94-43A5-AAA9-F156E01E8FF4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8867630-B9A0-4E94-91F3-8A4310CEBEA6}"/>
              </a:ext>
            </a:extLst>
          </p:cNvPr>
          <p:cNvGrpSpPr/>
          <p:nvPr/>
        </p:nvGrpSpPr>
        <p:grpSpPr>
          <a:xfrm>
            <a:off x="10792815" y="4068380"/>
            <a:ext cx="1190714" cy="445649"/>
            <a:chOff x="10792815" y="4068380"/>
            <a:chExt cx="1190714" cy="445649"/>
          </a:xfrm>
          <a:solidFill>
            <a:srgbClr val="5B79F6"/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FBF53C86-C04F-43F6-BB62-9FBFA0A64EAD}"/>
                </a:ext>
              </a:extLst>
            </p:cNvPr>
            <p:cNvCxnSpPr>
              <a:cxnSpLocks/>
            </p:cNvCxnSpPr>
            <p:nvPr/>
          </p:nvCxnSpPr>
          <p:spPr>
            <a:xfrm rot="3650464" flipV="1">
              <a:off x="11302934" y="4003910"/>
              <a:ext cx="0" cy="1020237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riangle 170">
              <a:extLst>
                <a:ext uri="{FF2B5EF4-FFF2-40B4-BE49-F238E27FC236}">
                  <a16:creationId xmlns:a16="http://schemas.microsoft.com/office/drawing/2014/main" id="{5B7023AF-7AC2-40E4-A2EC-C5FA2C6B7348}"/>
                </a:ext>
              </a:extLst>
            </p:cNvPr>
            <p:cNvSpPr/>
            <p:nvPr/>
          </p:nvSpPr>
          <p:spPr>
            <a:xfrm rot="3650464">
              <a:off x="11719074" y="4072499"/>
              <a:ext cx="268573" cy="260336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F6EB3CAC-980D-425C-8255-1533175C4005}"/>
              </a:ext>
            </a:extLst>
          </p:cNvPr>
          <p:cNvGrpSpPr/>
          <p:nvPr/>
        </p:nvGrpSpPr>
        <p:grpSpPr>
          <a:xfrm>
            <a:off x="8378669" y="3938248"/>
            <a:ext cx="1190714" cy="445649"/>
            <a:chOff x="8378669" y="3938248"/>
            <a:chExt cx="1190714" cy="445649"/>
          </a:xfrm>
          <a:solidFill>
            <a:srgbClr val="5B79F6"/>
          </a:solidFill>
        </p:grpSpPr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6E1FA600-28A4-4B2A-8B8F-EBCA29C55E7A}"/>
                </a:ext>
              </a:extLst>
            </p:cNvPr>
            <p:cNvCxnSpPr>
              <a:cxnSpLocks/>
            </p:cNvCxnSpPr>
            <p:nvPr/>
          </p:nvCxnSpPr>
          <p:spPr>
            <a:xfrm rot="3650464" flipV="1">
              <a:off x="8888788" y="3873778"/>
              <a:ext cx="0" cy="1020237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Triangle 129">
              <a:extLst>
                <a:ext uri="{FF2B5EF4-FFF2-40B4-BE49-F238E27FC236}">
                  <a16:creationId xmlns:a16="http://schemas.microsoft.com/office/drawing/2014/main" id="{E3B5EA90-5A5B-4AEF-86D4-C160DE0C3030}"/>
                </a:ext>
              </a:extLst>
            </p:cNvPr>
            <p:cNvSpPr/>
            <p:nvPr/>
          </p:nvSpPr>
          <p:spPr>
            <a:xfrm rot="3650464">
              <a:off x="9304928" y="3942367"/>
              <a:ext cx="268573" cy="260336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45888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454849C-06B9-4EA1-A7C4-8C42B9790F7D}"/>
              </a:ext>
            </a:extLst>
          </p:cNvPr>
          <p:cNvGrpSpPr/>
          <p:nvPr/>
        </p:nvGrpSpPr>
        <p:grpSpPr>
          <a:xfrm>
            <a:off x="4488764" y="-597407"/>
            <a:ext cx="682171" cy="539902"/>
            <a:chOff x="4548124" y="0"/>
            <a:chExt cx="682171" cy="6858000"/>
          </a:xfrm>
          <a:noFill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0935E7-7DC1-49BA-A54D-8F7FAC7CA8A7}"/>
                </a:ext>
              </a:extLst>
            </p:cNvPr>
            <p:cNvSpPr/>
            <p:nvPr/>
          </p:nvSpPr>
          <p:spPr>
            <a:xfrm>
              <a:off x="4548124" y="0"/>
              <a:ext cx="68217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1EB740C-56DB-4A30-8CED-EDD835F036EB}"/>
                </a:ext>
              </a:extLst>
            </p:cNvPr>
            <p:cNvCxnSpPr>
              <a:stCxn id="12" idx="0"/>
              <a:endCxn id="12" idx="2"/>
            </p:cNvCxnSpPr>
            <p:nvPr/>
          </p:nvCxnSpPr>
          <p:spPr>
            <a:xfrm>
              <a:off x="4889210" y="0"/>
              <a:ext cx="0" cy="6858000"/>
            </a:xfrm>
            <a:prstGeom prst="line">
              <a:avLst/>
            </a:prstGeom>
            <a:grpFill/>
            <a:ln cap="sq">
              <a:noFill/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4CCDB517-7622-4DB3-860E-BEE878B5C32B}"/>
              </a:ext>
            </a:extLst>
          </p:cNvPr>
          <p:cNvGrpSpPr/>
          <p:nvPr/>
        </p:nvGrpSpPr>
        <p:grpSpPr>
          <a:xfrm>
            <a:off x="-14234" y="3748041"/>
            <a:ext cx="12210391" cy="3101874"/>
            <a:chOff x="-14234" y="3748040"/>
            <a:chExt cx="12210391" cy="310187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6236B70-93F3-4AD5-A466-6FE15AADA7A0}"/>
                </a:ext>
              </a:extLst>
            </p:cNvPr>
            <p:cNvGrpSpPr/>
            <p:nvPr/>
          </p:nvGrpSpPr>
          <p:grpSpPr>
            <a:xfrm>
              <a:off x="-14234" y="3748040"/>
              <a:ext cx="1223602" cy="3101874"/>
              <a:chOff x="-14234" y="3751530"/>
              <a:chExt cx="1223602" cy="3101874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C640955-4726-482A-A9FF-1171CE14118E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0B198A-6343-4149-AD30-82FEFF2E492C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D33666F-973C-48EF-B9CF-B56FC54A73DA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B2F9BA4-1AE8-45D0-AB0F-A8E6E24F8731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FDF22C6-91D2-4A37-87DF-CB5855D61097}"/>
                  </a:ext>
                </a:extLst>
              </p:cNvPr>
              <p:cNvCxnSpPr/>
              <p:nvPr/>
            </p:nvCxnSpPr>
            <p:spPr>
              <a:xfrm>
                <a:off x="-14234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6C5BC7A-F248-4534-B7A9-E09A67A16C50}"/>
                </a:ext>
              </a:extLst>
            </p:cNvPr>
            <p:cNvGrpSpPr/>
            <p:nvPr/>
          </p:nvGrpSpPr>
          <p:grpSpPr>
            <a:xfrm>
              <a:off x="1536700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4A4716A-7341-4D78-AF00-4E378E7B4DB3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9FD0A34-4111-44A3-93BE-591CC25DFB88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DA74B4D-F320-41B6-8CD1-48776A6B28A7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5557110-C8FF-47CB-A8F9-18E34D5B665B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2FCD17D-AABD-4773-8275-0CB6ACE1D4DE}"/>
                </a:ext>
              </a:extLst>
            </p:cNvPr>
            <p:cNvGrpSpPr/>
            <p:nvPr/>
          </p:nvGrpSpPr>
          <p:grpSpPr>
            <a:xfrm>
              <a:off x="2760302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E65D87B-A647-463E-8C53-804CB83EF2E8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E5DBE0D-2340-43E8-B8F8-4876E01D2600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041551E-2F61-432D-8327-809021794FAE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BEA277C-4C01-4981-9A8D-BEEC2CCD233E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84DE7AC-004F-4B3A-B37A-37FACB7902AA}"/>
                </a:ext>
              </a:extLst>
            </p:cNvPr>
            <p:cNvGrpSpPr/>
            <p:nvPr/>
          </p:nvGrpSpPr>
          <p:grpSpPr>
            <a:xfrm>
              <a:off x="3983904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7F801FA-B267-4A21-B3E0-380F8A0F95C0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BCEE880D-F32E-4BF0-BCC0-322E373A4885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31901BA-7B48-4D29-81E8-EA388F64CC7D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CA99D86-DDF4-4F6A-9FB5-D2BB132FB780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34E73EF9-7E82-441E-A9CF-ED58EC70B4CA}"/>
                </a:ext>
              </a:extLst>
            </p:cNvPr>
            <p:cNvGrpSpPr/>
            <p:nvPr/>
          </p:nvGrpSpPr>
          <p:grpSpPr>
            <a:xfrm>
              <a:off x="5192613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422AD596-A5A0-4969-824B-4081E9EEC32B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5866D24A-CB2E-466D-8E2D-C486206F1819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60752AA2-7E36-4E39-9C98-76E2648890DD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5CF0EC2A-32A2-447E-9915-8C28801D05D9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34CB822-F04E-477D-A901-187B4779E391}"/>
                </a:ext>
              </a:extLst>
            </p:cNvPr>
            <p:cNvGrpSpPr/>
            <p:nvPr/>
          </p:nvGrpSpPr>
          <p:grpSpPr>
            <a:xfrm>
              <a:off x="6416215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C95FE1EA-FBF1-4A78-BCEC-BD9E90118614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128B61D0-4A59-41F4-9748-E0AE2E67C6F5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B678F7A-0046-4113-B383-DCB42BA9A25B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FD877A18-2411-4479-8343-58795B008C51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7E52A7D-86E3-40F5-B738-50480F18DA71}"/>
                </a:ext>
              </a:extLst>
            </p:cNvPr>
            <p:cNvGrpSpPr/>
            <p:nvPr/>
          </p:nvGrpSpPr>
          <p:grpSpPr>
            <a:xfrm>
              <a:off x="7634449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73FCD3C2-E9AC-4B6D-8F11-7C714B55E5A0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7D35DCB-F90D-40BB-988D-19C6188F132C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D7A7892A-F6EB-406C-B0D2-1631F82F20CC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E2576554-E3D5-46FB-A316-8B66E3F5A4F4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CB840B8A-ACFC-48F4-A95B-615F8FA9BAEB}"/>
                </a:ext>
              </a:extLst>
            </p:cNvPr>
            <p:cNvGrpSpPr/>
            <p:nvPr/>
          </p:nvGrpSpPr>
          <p:grpSpPr>
            <a:xfrm>
              <a:off x="8858051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367BA415-ED63-4CE0-9D3D-A085DF8C1494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219CEFD4-FB3B-499B-A5BE-AD11862F39E9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8AE9AE5-51F2-4B63-A5BD-E1C9FBAF1BF5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7C1772DB-986C-4B97-9220-B659EBC90D75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28C97967-49DD-4035-A910-108A89F2BB95}"/>
                </a:ext>
              </a:extLst>
            </p:cNvPr>
            <p:cNvGrpSpPr/>
            <p:nvPr/>
          </p:nvGrpSpPr>
          <p:grpSpPr>
            <a:xfrm>
              <a:off x="10076285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A4E18463-5DDA-457B-B16E-BA41908CB445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F3C2CE90-ECBF-4017-AF79-5E9757971F1F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4DC11B50-1B13-4A4B-A4AF-80C0A406C7C5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7F189E4-6EC9-465C-B5F6-7102E3894451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94A97B29-2C26-446B-B068-2250E1E32003}"/>
                </a:ext>
              </a:extLst>
            </p:cNvPr>
            <p:cNvGrpSpPr/>
            <p:nvPr/>
          </p:nvGrpSpPr>
          <p:grpSpPr>
            <a:xfrm>
              <a:off x="11299887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74F96F2-96E7-4431-8BA2-36AEE41F2459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93050081-F166-4370-BE47-1E36BE8429E2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8010B702-C7F7-4420-8A6B-B0B420280207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3B3BF05-6E2A-4799-99E0-F36470C396C8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8" name="Rectangle 287">
            <a:extLst>
              <a:ext uri="{FF2B5EF4-FFF2-40B4-BE49-F238E27FC236}">
                <a16:creationId xmlns:a16="http://schemas.microsoft.com/office/drawing/2014/main" id="{A942E949-4E22-47BD-8042-F0F1869A1660}"/>
              </a:ext>
            </a:extLst>
          </p:cNvPr>
          <p:cNvSpPr/>
          <p:nvPr/>
        </p:nvSpPr>
        <p:spPr>
          <a:xfrm>
            <a:off x="3059059" y="1612360"/>
            <a:ext cx="6073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5 Years – </a:t>
            </a:r>
            <a:r>
              <a:rPr lang="en-US" sz="3600" b="1" dirty="0">
                <a:gradFill>
                  <a:gsLst>
                    <a:gs pos="2000">
                      <a:schemeClr val="accent6"/>
                    </a:gs>
                    <a:gs pos="74000">
                      <a:schemeClr val="accent6">
                        <a:lumMod val="7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Down 10%</a:t>
            </a:r>
            <a:endParaRPr lang="en-US" sz="4800" b="1" dirty="0">
              <a:gradFill>
                <a:gsLst>
                  <a:gs pos="2000">
                    <a:schemeClr val="accent6"/>
                  </a:gs>
                  <a:gs pos="74000">
                    <a:schemeClr val="accent6">
                      <a:lumMod val="75000"/>
                    </a:schemeClr>
                  </a:gs>
                </a:gsLst>
                <a:lin ang="2400000" scaled="0"/>
              </a:gra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136" name="Title 1">
            <a:extLst>
              <a:ext uri="{FF2B5EF4-FFF2-40B4-BE49-F238E27FC236}">
                <a16:creationId xmlns:a16="http://schemas.microsoft.com/office/drawing/2014/main" id="{906FCF62-20BC-46C0-8516-24FF4D2F7C7F}"/>
              </a:ext>
            </a:extLst>
          </p:cNvPr>
          <p:cNvSpPr txBox="1">
            <a:spLocks/>
          </p:cNvSpPr>
          <p:nvPr/>
        </p:nvSpPr>
        <p:spPr>
          <a:xfrm>
            <a:off x="108360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B69DAC21-9BC3-440A-9FA1-BF96D83E31EB}"/>
              </a:ext>
            </a:extLst>
          </p:cNvPr>
          <p:cNvSpPr txBox="1">
            <a:spLocks/>
          </p:cNvSpPr>
          <p:nvPr/>
        </p:nvSpPr>
        <p:spPr>
          <a:xfrm>
            <a:off x="2309568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138" name="Title 1">
            <a:extLst>
              <a:ext uri="{FF2B5EF4-FFF2-40B4-BE49-F238E27FC236}">
                <a16:creationId xmlns:a16="http://schemas.microsoft.com/office/drawing/2014/main" id="{F1473F45-7715-4C15-A472-1CC9B268AC46}"/>
              </a:ext>
            </a:extLst>
          </p:cNvPr>
          <p:cNvSpPr txBox="1">
            <a:spLocks/>
          </p:cNvSpPr>
          <p:nvPr/>
        </p:nvSpPr>
        <p:spPr>
          <a:xfrm>
            <a:off x="353553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3</a:t>
            </a:r>
          </a:p>
        </p:txBody>
      </p:sp>
      <p:sp>
        <p:nvSpPr>
          <p:cNvPr id="139" name="Title 1">
            <a:extLst>
              <a:ext uri="{FF2B5EF4-FFF2-40B4-BE49-F238E27FC236}">
                <a16:creationId xmlns:a16="http://schemas.microsoft.com/office/drawing/2014/main" id="{58B254CF-651E-4101-97E1-FCCD432AE1F9}"/>
              </a:ext>
            </a:extLst>
          </p:cNvPr>
          <p:cNvSpPr txBox="1">
            <a:spLocks/>
          </p:cNvSpPr>
          <p:nvPr/>
        </p:nvSpPr>
        <p:spPr>
          <a:xfrm>
            <a:off x="4761498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4</a:t>
            </a:r>
          </a:p>
        </p:txBody>
      </p:sp>
      <p:sp>
        <p:nvSpPr>
          <p:cNvPr id="143" name="Title 1">
            <a:extLst>
              <a:ext uri="{FF2B5EF4-FFF2-40B4-BE49-F238E27FC236}">
                <a16:creationId xmlns:a16="http://schemas.microsoft.com/office/drawing/2014/main" id="{CB701B4B-7F67-458E-9BBC-2168EC2E8007}"/>
              </a:ext>
            </a:extLst>
          </p:cNvPr>
          <p:cNvSpPr txBox="1">
            <a:spLocks/>
          </p:cNvSpPr>
          <p:nvPr/>
        </p:nvSpPr>
        <p:spPr>
          <a:xfrm>
            <a:off x="598746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5</a:t>
            </a:r>
          </a:p>
        </p:txBody>
      </p:sp>
      <p:sp>
        <p:nvSpPr>
          <p:cNvPr id="145" name="Title 1">
            <a:extLst>
              <a:ext uri="{FF2B5EF4-FFF2-40B4-BE49-F238E27FC236}">
                <a16:creationId xmlns:a16="http://schemas.microsoft.com/office/drawing/2014/main" id="{3432CE3E-CB15-45E4-BEEB-C9D5B35F7C7A}"/>
              </a:ext>
            </a:extLst>
          </p:cNvPr>
          <p:cNvSpPr txBox="1">
            <a:spLocks/>
          </p:cNvSpPr>
          <p:nvPr/>
        </p:nvSpPr>
        <p:spPr>
          <a:xfrm>
            <a:off x="7213428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6</a:t>
            </a:r>
          </a:p>
        </p:txBody>
      </p:sp>
      <p:sp>
        <p:nvSpPr>
          <p:cNvPr id="165" name="Title 1">
            <a:extLst>
              <a:ext uri="{FF2B5EF4-FFF2-40B4-BE49-F238E27FC236}">
                <a16:creationId xmlns:a16="http://schemas.microsoft.com/office/drawing/2014/main" id="{5940864E-8D57-4CC7-85AC-1BC9C798A7A1}"/>
              </a:ext>
            </a:extLst>
          </p:cNvPr>
          <p:cNvSpPr txBox="1">
            <a:spLocks/>
          </p:cNvSpPr>
          <p:nvPr/>
        </p:nvSpPr>
        <p:spPr>
          <a:xfrm>
            <a:off x="843939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7</a:t>
            </a:r>
          </a:p>
        </p:txBody>
      </p:sp>
      <p:sp>
        <p:nvSpPr>
          <p:cNvPr id="191" name="Title 1">
            <a:extLst>
              <a:ext uri="{FF2B5EF4-FFF2-40B4-BE49-F238E27FC236}">
                <a16:creationId xmlns:a16="http://schemas.microsoft.com/office/drawing/2014/main" id="{01F31C53-7CCF-45FB-BF19-FB7161C6E2AA}"/>
              </a:ext>
            </a:extLst>
          </p:cNvPr>
          <p:cNvSpPr txBox="1">
            <a:spLocks/>
          </p:cNvSpPr>
          <p:nvPr/>
        </p:nvSpPr>
        <p:spPr>
          <a:xfrm>
            <a:off x="9665358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8</a:t>
            </a:r>
          </a:p>
        </p:txBody>
      </p:sp>
      <p:sp>
        <p:nvSpPr>
          <p:cNvPr id="192" name="Title 1">
            <a:extLst>
              <a:ext uri="{FF2B5EF4-FFF2-40B4-BE49-F238E27FC236}">
                <a16:creationId xmlns:a16="http://schemas.microsoft.com/office/drawing/2014/main" id="{9D60839E-6F8F-4547-9273-6E800960182E}"/>
              </a:ext>
            </a:extLst>
          </p:cNvPr>
          <p:cNvSpPr txBox="1">
            <a:spLocks/>
          </p:cNvSpPr>
          <p:nvPr/>
        </p:nvSpPr>
        <p:spPr>
          <a:xfrm>
            <a:off x="1089132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9</a:t>
            </a:r>
          </a:p>
        </p:txBody>
      </p:sp>
      <p:sp>
        <p:nvSpPr>
          <p:cNvPr id="197" name="Title 1">
            <a:extLst>
              <a:ext uri="{FF2B5EF4-FFF2-40B4-BE49-F238E27FC236}">
                <a16:creationId xmlns:a16="http://schemas.microsoft.com/office/drawing/2014/main" id="{319C593D-6FED-4B71-B233-76617DE2830F}"/>
              </a:ext>
            </a:extLst>
          </p:cNvPr>
          <p:cNvSpPr txBox="1">
            <a:spLocks/>
          </p:cNvSpPr>
          <p:nvPr/>
        </p:nvSpPr>
        <p:spPr>
          <a:xfrm>
            <a:off x="11463496" y="2772560"/>
            <a:ext cx="735078" cy="85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10</a:t>
            </a:r>
          </a:p>
        </p:txBody>
      </p:sp>
      <p:sp>
        <p:nvSpPr>
          <p:cNvPr id="198" name="Title 1">
            <a:extLst>
              <a:ext uri="{FF2B5EF4-FFF2-40B4-BE49-F238E27FC236}">
                <a16:creationId xmlns:a16="http://schemas.microsoft.com/office/drawing/2014/main" id="{670F078C-91EB-4325-B6CC-49D92BE587B4}"/>
              </a:ext>
            </a:extLst>
          </p:cNvPr>
          <p:cNvSpPr txBox="1">
            <a:spLocks/>
          </p:cNvSpPr>
          <p:nvPr/>
        </p:nvSpPr>
        <p:spPr>
          <a:xfrm>
            <a:off x="20768" y="2772560"/>
            <a:ext cx="735078" cy="85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0</a:t>
            </a: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638DDA5-1C8F-4645-ACA4-109C72BB7C96}"/>
              </a:ext>
            </a:extLst>
          </p:cNvPr>
          <p:cNvGrpSpPr/>
          <p:nvPr/>
        </p:nvGrpSpPr>
        <p:grpSpPr>
          <a:xfrm>
            <a:off x="1454811" y="2894476"/>
            <a:ext cx="735078" cy="271699"/>
            <a:chOff x="1386695" y="2853389"/>
            <a:chExt cx="735078" cy="271699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2C067FB0-8982-4018-8666-9592A3CB353B}"/>
                </a:ext>
              </a:extLst>
            </p:cNvPr>
            <p:cNvCxnSpPr>
              <a:cxnSpLocks/>
            </p:cNvCxnSpPr>
            <p:nvPr/>
          </p:nvCxnSpPr>
          <p:spPr>
            <a:xfrm>
              <a:off x="1571354" y="3125088"/>
              <a:ext cx="365760" cy="0"/>
            </a:xfrm>
            <a:prstGeom prst="line">
              <a:avLst/>
            </a:prstGeom>
            <a:ln w="47625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itle 1">
              <a:extLst>
                <a:ext uri="{FF2B5EF4-FFF2-40B4-BE49-F238E27FC236}">
                  <a16:creationId xmlns:a16="http://schemas.microsoft.com/office/drawing/2014/main" id="{6A8867ED-C987-4294-9A81-6CDF6A70B7F1}"/>
                </a:ext>
              </a:extLst>
            </p:cNvPr>
            <p:cNvSpPr txBox="1">
              <a:spLocks/>
            </p:cNvSpPr>
            <p:nvPr/>
          </p:nvSpPr>
          <p:spPr>
            <a:xfrm>
              <a:off x="1386695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rgbClr val="5B79F6"/>
                  </a:solidFill>
                  <a:latin typeface="+mj-lt"/>
                  <a:ea typeface="Times New Roman" charset="0"/>
                  <a:cs typeface="Times New Roman" charset="0"/>
                </a:rPr>
                <a:t>+10%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3A306694-B68A-4FC6-92EF-4DAC6E019990}"/>
              </a:ext>
            </a:extLst>
          </p:cNvPr>
          <p:cNvGrpSpPr/>
          <p:nvPr/>
        </p:nvGrpSpPr>
        <p:grpSpPr>
          <a:xfrm>
            <a:off x="3906741" y="2894475"/>
            <a:ext cx="735078" cy="274320"/>
            <a:chOff x="3769856" y="2853389"/>
            <a:chExt cx="735078" cy="271699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D51FFC19-D328-4594-9EAA-AC73D9CCA314}"/>
                </a:ext>
              </a:extLst>
            </p:cNvPr>
            <p:cNvCxnSpPr>
              <a:cxnSpLocks/>
            </p:cNvCxnSpPr>
            <p:nvPr/>
          </p:nvCxnSpPr>
          <p:spPr>
            <a:xfrm>
              <a:off x="3954515" y="3125088"/>
              <a:ext cx="365760" cy="0"/>
            </a:xfrm>
            <a:prstGeom prst="line">
              <a:avLst/>
            </a:prstGeom>
            <a:ln w="47625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itle 1">
              <a:extLst>
                <a:ext uri="{FF2B5EF4-FFF2-40B4-BE49-F238E27FC236}">
                  <a16:creationId xmlns:a16="http://schemas.microsoft.com/office/drawing/2014/main" id="{90199A75-4E1E-4745-88D0-BE28C7ECE459}"/>
                </a:ext>
              </a:extLst>
            </p:cNvPr>
            <p:cNvSpPr txBox="1">
              <a:spLocks/>
            </p:cNvSpPr>
            <p:nvPr/>
          </p:nvSpPr>
          <p:spPr>
            <a:xfrm>
              <a:off x="3769856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rgbClr val="5B79F6"/>
                  </a:solidFill>
                  <a:latin typeface="+mj-lt"/>
                  <a:ea typeface="Times New Roman" charset="0"/>
                  <a:cs typeface="Times New Roman" charset="0"/>
                </a:rPr>
                <a:t>+10%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1783AE4E-FC4D-4F99-A4A2-B37B70DC8738}"/>
              </a:ext>
            </a:extLst>
          </p:cNvPr>
          <p:cNvGrpSpPr/>
          <p:nvPr/>
        </p:nvGrpSpPr>
        <p:grpSpPr>
          <a:xfrm>
            <a:off x="6358671" y="2894475"/>
            <a:ext cx="735078" cy="274320"/>
            <a:chOff x="6193827" y="2853389"/>
            <a:chExt cx="735078" cy="271699"/>
          </a:xfrm>
        </p:grpSpPr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6EF8CD5-CC5B-46DC-8755-0A1190DA0DB9}"/>
                </a:ext>
              </a:extLst>
            </p:cNvPr>
            <p:cNvCxnSpPr/>
            <p:nvPr/>
          </p:nvCxnSpPr>
          <p:spPr>
            <a:xfrm>
              <a:off x="6373278" y="3125088"/>
              <a:ext cx="365760" cy="0"/>
            </a:xfrm>
            <a:prstGeom prst="line">
              <a:avLst/>
            </a:prstGeom>
            <a:ln w="47625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Title 1">
              <a:extLst>
                <a:ext uri="{FF2B5EF4-FFF2-40B4-BE49-F238E27FC236}">
                  <a16:creationId xmlns:a16="http://schemas.microsoft.com/office/drawing/2014/main" id="{2D17B758-284E-47DC-9F95-A6EB2A1E309A}"/>
                </a:ext>
              </a:extLst>
            </p:cNvPr>
            <p:cNvSpPr txBox="1">
              <a:spLocks/>
            </p:cNvSpPr>
            <p:nvPr/>
          </p:nvSpPr>
          <p:spPr>
            <a:xfrm>
              <a:off x="6193827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rgbClr val="5B79F6"/>
                  </a:solidFill>
                  <a:latin typeface="+mj-lt"/>
                  <a:ea typeface="Times New Roman" charset="0"/>
                  <a:cs typeface="Times New Roman" charset="0"/>
                </a:rPr>
                <a:t>+10%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EC4C76AE-9DD7-487C-A007-67FA0E813F2E}"/>
              </a:ext>
            </a:extLst>
          </p:cNvPr>
          <p:cNvGrpSpPr/>
          <p:nvPr/>
        </p:nvGrpSpPr>
        <p:grpSpPr>
          <a:xfrm>
            <a:off x="8810601" y="2894476"/>
            <a:ext cx="735078" cy="271699"/>
            <a:chOff x="8663686" y="2853389"/>
            <a:chExt cx="735078" cy="271699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21723E8C-7DED-419B-9E18-4591200E55F4}"/>
                </a:ext>
              </a:extLst>
            </p:cNvPr>
            <p:cNvCxnSpPr>
              <a:cxnSpLocks/>
            </p:cNvCxnSpPr>
            <p:nvPr/>
          </p:nvCxnSpPr>
          <p:spPr>
            <a:xfrm>
              <a:off x="8848345" y="3125088"/>
              <a:ext cx="365760" cy="0"/>
            </a:xfrm>
            <a:prstGeom prst="line">
              <a:avLst/>
            </a:prstGeom>
            <a:ln w="47625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Title 1">
              <a:extLst>
                <a:ext uri="{FF2B5EF4-FFF2-40B4-BE49-F238E27FC236}">
                  <a16:creationId xmlns:a16="http://schemas.microsoft.com/office/drawing/2014/main" id="{10D1F7BA-F9EB-4B15-88B2-51FA967A627C}"/>
                </a:ext>
              </a:extLst>
            </p:cNvPr>
            <p:cNvSpPr txBox="1">
              <a:spLocks/>
            </p:cNvSpPr>
            <p:nvPr/>
          </p:nvSpPr>
          <p:spPr>
            <a:xfrm>
              <a:off x="8663686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rgbClr val="5B79F6"/>
                  </a:solidFill>
                  <a:latin typeface="+mj-lt"/>
                  <a:ea typeface="Times New Roman" charset="0"/>
                  <a:cs typeface="Times New Roman" charset="0"/>
                </a:rPr>
                <a:t>+10%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F5C0B89D-76FD-4AB3-ABB8-2E7988261A76}"/>
              </a:ext>
            </a:extLst>
          </p:cNvPr>
          <p:cNvGrpSpPr/>
          <p:nvPr/>
        </p:nvGrpSpPr>
        <p:grpSpPr>
          <a:xfrm>
            <a:off x="10036566" y="2894476"/>
            <a:ext cx="735078" cy="271699"/>
            <a:chOff x="9952513" y="2853389"/>
            <a:chExt cx="735078" cy="271699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1757A5DE-22E0-44B2-B877-15103BB3D99C}"/>
                </a:ext>
              </a:extLst>
            </p:cNvPr>
            <p:cNvCxnSpPr>
              <a:cxnSpLocks/>
            </p:cNvCxnSpPr>
            <p:nvPr/>
          </p:nvCxnSpPr>
          <p:spPr>
            <a:xfrm>
              <a:off x="10118422" y="3125088"/>
              <a:ext cx="369027" cy="0"/>
            </a:xfrm>
            <a:prstGeom prst="line">
              <a:avLst/>
            </a:prstGeom>
            <a:ln w="476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Title 1">
              <a:extLst>
                <a:ext uri="{FF2B5EF4-FFF2-40B4-BE49-F238E27FC236}">
                  <a16:creationId xmlns:a16="http://schemas.microsoft.com/office/drawing/2014/main" id="{4A77054A-D7F6-4F3F-898F-FF9D87A33459}"/>
                </a:ext>
              </a:extLst>
            </p:cNvPr>
            <p:cNvSpPr txBox="1">
              <a:spLocks/>
            </p:cNvSpPr>
            <p:nvPr/>
          </p:nvSpPr>
          <p:spPr>
            <a:xfrm>
              <a:off x="9952513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chemeClr val="accent3"/>
                  </a:solidFill>
                  <a:latin typeface="+mj-lt"/>
                  <a:ea typeface="Times New Roman" charset="0"/>
                  <a:cs typeface="Times New Roman" charset="0"/>
                </a:rPr>
                <a:t>-10%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38E057A-DFA5-4285-B65A-5C9CD2AA6AC1}"/>
              </a:ext>
            </a:extLst>
          </p:cNvPr>
          <p:cNvGrpSpPr/>
          <p:nvPr/>
        </p:nvGrpSpPr>
        <p:grpSpPr>
          <a:xfrm>
            <a:off x="7584636" y="2894476"/>
            <a:ext cx="735078" cy="271699"/>
            <a:chOff x="7615798" y="2853389"/>
            <a:chExt cx="735078" cy="271699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63F804DF-9EF2-4774-9C87-B0889DA4E77C}"/>
                </a:ext>
              </a:extLst>
            </p:cNvPr>
            <p:cNvCxnSpPr/>
            <p:nvPr/>
          </p:nvCxnSpPr>
          <p:spPr>
            <a:xfrm>
              <a:off x="7798824" y="3125088"/>
              <a:ext cx="369027" cy="0"/>
            </a:xfrm>
            <a:prstGeom prst="line">
              <a:avLst/>
            </a:prstGeom>
            <a:ln w="476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Title 1">
              <a:extLst>
                <a:ext uri="{FF2B5EF4-FFF2-40B4-BE49-F238E27FC236}">
                  <a16:creationId xmlns:a16="http://schemas.microsoft.com/office/drawing/2014/main" id="{BB84D3B3-4FFA-49E2-9814-4678AE6A65C3}"/>
                </a:ext>
              </a:extLst>
            </p:cNvPr>
            <p:cNvSpPr txBox="1">
              <a:spLocks/>
            </p:cNvSpPr>
            <p:nvPr/>
          </p:nvSpPr>
          <p:spPr>
            <a:xfrm>
              <a:off x="7615798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chemeClr val="accent3"/>
                  </a:solidFill>
                  <a:latin typeface="+mj-lt"/>
                  <a:ea typeface="Times New Roman" charset="0"/>
                  <a:cs typeface="Times New Roman" charset="0"/>
                </a:rPr>
                <a:t>-10%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340F4E6A-C88F-40D6-913E-3E0EE4FBEAC2}"/>
              </a:ext>
            </a:extLst>
          </p:cNvPr>
          <p:cNvGrpSpPr/>
          <p:nvPr/>
        </p:nvGrpSpPr>
        <p:grpSpPr>
          <a:xfrm>
            <a:off x="2680776" y="2894476"/>
            <a:ext cx="735078" cy="271699"/>
            <a:chOff x="2679073" y="2853389"/>
            <a:chExt cx="735078" cy="271699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0D9E7B0-963F-4AC7-9927-868856584494}"/>
                </a:ext>
              </a:extLst>
            </p:cNvPr>
            <p:cNvCxnSpPr>
              <a:cxnSpLocks/>
            </p:cNvCxnSpPr>
            <p:nvPr/>
          </p:nvCxnSpPr>
          <p:spPr>
            <a:xfrm>
              <a:off x="2862099" y="3125088"/>
              <a:ext cx="369027" cy="0"/>
            </a:xfrm>
            <a:prstGeom prst="line">
              <a:avLst/>
            </a:prstGeom>
            <a:ln w="476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Title 1">
              <a:extLst>
                <a:ext uri="{FF2B5EF4-FFF2-40B4-BE49-F238E27FC236}">
                  <a16:creationId xmlns:a16="http://schemas.microsoft.com/office/drawing/2014/main" id="{F70B94CB-8FF5-4370-B347-B51A24479D60}"/>
                </a:ext>
              </a:extLst>
            </p:cNvPr>
            <p:cNvSpPr txBox="1">
              <a:spLocks/>
            </p:cNvSpPr>
            <p:nvPr/>
          </p:nvSpPr>
          <p:spPr>
            <a:xfrm>
              <a:off x="2679073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chemeClr val="accent3"/>
                  </a:solidFill>
                  <a:latin typeface="+mj-lt"/>
                  <a:ea typeface="Times New Roman" charset="0"/>
                  <a:cs typeface="Times New Roman" charset="0"/>
                </a:rPr>
                <a:t>-10%</a:t>
              </a: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EEFFBE43-25C0-4C6B-A46C-C802F685525D}"/>
              </a:ext>
            </a:extLst>
          </p:cNvPr>
          <p:cNvGrpSpPr/>
          <p:nvPr/>
        </p:nvGrpSpPr>
        <p:grpSpPr>
          <a:xfrm>
            <a:off x="11004890" y="2894475"/>
            <a:ext cx="735078" cy="274320"/>
            <a:chOff x="11042066" y="2853389"/>
            <a:chExt cx="735078" cy="271699"/>
          </a:xfrm>
        </p:grpSpPr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E04D9CA6-36AB-40BE-A386-85FE1E9B100D}"/>
                </a:ext>
              </a:extLst>
            </p:cNvPr>
            <p:cNvCxnSpPr>
              <a:cxnSpLocks/>
            </p:cNvCxnSpPr>
            <p:nvPr/>
          </p:nvCxnSpPr>
          <p:spPr>
            <a:xfrm>
              <a:off x="11226725" y="3125088"/>
              <a:ext cx="365760" cy="0"/>
            </a:xfrm>
            <a:prstGeom prst="line">
              <a:avLst/>
            </a:prstGeom>
            <a:ln w="47625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Title 1">
              <a:extLst>
                <a:ext uri="{FF2B5EF4-FFF2-40B4-BE49-F238E27FC236}">
                  <a16:creationId xmlns:a16="http://schemas.microsoft.com/office/drawing/2014/main" id="{464FBFC0-D362-4BED-AB6D-1957074B9A6D}"/>
                </a:ext>
              </a:extLst>
            </p:cNvPr>
            <p:cNvSpPr txBox="1">
              <a:spLocks/>
            </p:cNvSpPr>
            <p:nvPr/>
          </p:nvSpPr>
          <p:spPr>
            <a:xfrm>
              <a:off x="11042066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rgbClr val="5B79F6"/>
                  </a:solidFill>
                  <a:latin typeface="+mj-lt"/>
                  <a:ea typeface="Times New Roman" charset="0"/>
                  <a:cs typeface="Times New Roman" charset="0"/>
                </a:rPr>
                <a:t>+10%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49F34B59-47FD-496F-A493-745B39F036D3}"/>
              </a:ext>
            </a:extLst>
          </p:cNvPr>
          <p:cNvGrpSpPr/>
          <p:nvPr/>
        </p:nvGrpSpPr>
        <p:grpSpPr>
          <a:xfrm>
            <a:off x="387552" y="2887491"/>
            <a:ext cx="735078" cy="285668"/>
            <a:chOff x="215988" y="2839420"/>
            <a:chExt cx="735078" cy="285668"/>
          </a:xfrm>
        </p:grpSpPr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9E7F0F04-1595-41E4-A240-796159FE4B1B}"/>
                </a:ext>
              </a:extLst>
            </p:cNvPr>
            <p:cNvCxnSpPr>
              <a:cxnSpLocks/>
            </p:cNvCxnSpPr>
            <p:nvPr/>
          </p:nvCxnSpPr>
          <p:spPr>
            <a:xfrm>
              <a:off x="399014" y="3125088"/>
              <a:ext cx="369027" cy="0"/>
            </a:xfrm>
            <a:prstGeom prst="line">
              <a:avLst/>
            </a:prstGeom>
            <a:ln w="476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Title 1">
              <a:extLst>
                <a:ext uri="{FF2B5EF4-FFF2-40B4-BE49-F238E27FC236}">
                  <a16:creationId xmlns:a16="http://schemas.microsoft.com/office/drawing/2014/main" id="{41E78DB1-86C7-419D-B6C9-BDB5D3513477}"/>
                </a:ext>
              </a:extLst>
            </p:cNvPr>
            <p:cNvSpPr txBox="1">
              <a:spLocks/>
            </p:cNvSpPr>
            <p:nvPr/>
          </p:nvSpPr>
          <p:spPr>
            <a:xfrm>
              <a:off x="215988" y="2839420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chemeClr val="accent3"/>
                  </a:solidFill>
                  <a:latin typeface="+mj-lt"/>
                  <a:ea typeface="Times New Roman" charset="0"/>
                  <a:cs typeface="Times New Roman" charset="0"/>
                </a:rPr>
                <a:t>-10%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9DA7672F-BA26-4FA9-8F05-4CB92CEC9E10}"/>
              </a:ext>
            </a:extLst>
          </p:cNvPr>
          <p:cNvGrpSpPr/>
          <p:nvPr/>
        </p:nvGrpSpPr>
        <p:grpSpPr>
          <a:xfrm>
            <a:off x="5132706" y="2894476"/>
            <a:ext cx="735078" cy="271699"/>
            <a:chOff x="5127373" y="2853389"/>
            <a:chExt cx="735078" cy="271699"/>
          </a:xfrm>
        </p:grpSpPr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67E46393-96AC-436B-A45B-023CC78B0BE5}"/>
                </a:ext>
              </a:extLst>
            </p:cNvPr>
            <p:cNvCxnSpPr>
              <a:cxnSpLocks/>
            </p:cNvCxnSpPr>
            <p:nvPr/>
          </p:nvCxnSpPr>
          <p:spPr>
            <a:xfrm>
              <a:off x="5310399" y="3125088"/>
              <a:ext cx="369027" cy="0"/>
            </a:xfrm>
            <a:prstGeom prst="line">
              <a:avLst/>
            </a:prstGeom>
            <a:ln w="476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Title 1">
              <a:extLst>
                <a:ext uri="{FF2B5EF4-FFF2-40B4-BE49-F238E27FC236}">
                  <a16:creationId xmlns:a16="http://schemas.microsoft.com/office/drawing/2014/main" id="{BBB81004-DC1F-4C35-86D6-B8B29F9798E9}"/>
                </a:ext>
              </a:extLst>
            </p:cNvPr>
            <p:cNvSpPr txBox="1">
              <a:spLocks/>
            </p:cNvSpPr>
            <p:nvPr/>
          </p:nvSpPr>
          <p:spPr>
            <a:xfrm>
              <a:off x="5127373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chemeClr val="accent3"/>
                  </a:solidFill>
                  <a:latin typeface="+mj-lt"/>
                  <a:ea typeface="Times New Roman" charset="0"/>
                  <a:cs typeface="Times New Roman" charset="0"/>
                </a:rPr>
                <a:t>-10%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7FAA0BD8-E3F1-4AF1-8D02-F52670B6DBFD}"/>
              </a:ext>
            </a:extLst>
          </p:cNvPr>
          <p:cNvGrpSpPr/>
          <p:nvPr/>
        </p:nvGrpSpPr>
        <p:grpSpPr>
          <a:xfrm rot="7331952">
            <a:off x="503852" y="3278082"/>
            <a:ext cx="268573" cy="1272664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92481970-4546-4AFB-B5B7-7C008762CB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Triangle 189">
              <a:extLst>
                <a:ext uri="{FF2B5EF4-FFF2-40B4-BE49-F238E27FC236}">
                  <a16:creationId xmlns:a16="http://schemas.microsoft.com/office/drawing/2014/main" id="{0DFAE24C-F594-42EC-8BEE-7B21A01697A4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88EDF39C-C2B8-4BE0-812F-12D1B649DF4B}"/>
              </a:ext>
            </a:extLst>
          </p:cNvPr>
          <p:cNvGrpSpPr/>
          <p:nvPr/>
        </p:nvGrpSpPr>
        <p:grpSpPr>
          <a:xfrm rot="3650464">
            <a:off x="1637978" y="3374038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CFA14C5D-C5AE-4A56-9920-DC73640CDB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Triangle 187">
              <a:extLst>
                <a:ext uri="{FF2B5EF4-FFF2-40B4-BE49-F238E27FC236}">
                  <a16:creationId xmlns:a16="http://schemas.microsoft.com/office/drawing/2014/main" id="{08066864-0C7C-4905-8182-ED6F4A1D4B60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01879E82-BE64-4A86-9D7C-13E9520A1BE7}"/>
              </a:ext>
            </a:extLst>
          </p:cNvPr>
          <p:cNvGrpSpPr/>
          <p:nvPr/>
        </p:nvGrpSpPr>
        <p:grpSpPr>
          <a:xfrm rot="7331952">
            <a:off x="2881542" y="3367773"/>
            <a:ext cx="268573" cy="1272663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ACE4740F-D361-4B69-8CBC-06AD9847C9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Triangle 185">
              <a:extLst>
                <a:ext uri="{FF2B5EF4-FFF2-40B4-BE49-F238E27FC236}">
                  <a16:creationId xmlns:a16="http://schemas.microsoft.com/office/drawing/2014/main" id="{6956704E-7879-4E4D-B55C-05576FAD1E62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4808B4A-E24A-41E9-9F53-1596A35728F6}"/>
              </a:ext>
            </a:extLst>
          </p:cNvPr>
          <p:cNvGrpSpPr/>
          <p:nvPr/>
        </p:nvGrpSpPr>
        <p:grpSpPr>
          <a:xfrm rot="3650464">
            <a:off x="6446083" y="3569671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899E30E6-6499-476B-927B-0ED320C70D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Triangle 181">
              <a:extLst>
                <a:ext uri="{FF2B5EF4-FFF2-40B4-BE49-F238E27FC236}">
                  <a16:creationId xmlns:a16="http://schemas.microsoft.com/office/drawing/2014/main" id="{CBEC42E3-36CA-4DD4-A5F4-D82F10D5944F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CA61D18E-A87D-43EB-B7AE-AAEC7187CC80}"/>
              </a:ext>
            </a:extLst>
          </p:cNvPr>
          <p:cNvGrpSpPr/>
          <p:nvPr/>
        </p:nvGrpSpPr>
        <p:grpSpPr>
          <a:xfrm rot="7331952">
            <a:off x="7689647" y="3563406"/>
            <a:ext cx="268573" cy="1272663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057839B9-246F-462A-9C85-76FDC58261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Triangle 179">
              <a:extLst>
                <a:ext uri="{FF2B5EF4-FFF2-40B4-BE49-F238E27FC236}">
                  <a16:creationId xmlns:a16="http://schemas.microsoft.com/office/drawing/2014/main" id="{A4EA6E15-D9FC-4C31-A2E1-850CD82BFA96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2324C957-A5B2-420D-882B-80987A1F1C31}"/>
              </a:ext>
            </a:extLst>
          </p:cNvPr>
          <p:cNvGrpSpPr/>
          <p:nvPr/>
        </p:nvGrpSpPr>
        <p:grpSpPr>
          <a:xfrm rot="3650464">
            <a:off x="4047504" y="3450023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83345BE8-1721-4EB9-82F3-8C5A8730FC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Triangle 172">
              <a:extLst>
                <a:ext uri="{FF2B5EF4-FFF2-40B4-BE49-F238E27FC236}">
                  <a16:creationId xmlns:a16="http://schemas.microsoft.com/office/drawing/2014/main" id="{972E7D24-93C3-4188-A655-5F258558C27B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A56E8272-3B64-4CC3-9930-ECE6B4AAA1C9}"/>
              </a:ext>
            </a:extLst>
          </p:cNvPr>
          <p:cNvGrpSpPr/>
          <p:nvPr/>
        </p:nvGrpSpPr>
        <p:grpSpPr>
          <a:xfrm rot="7331952">
            <a:off x="5291068" y="3443758"/>
            <a:ext cx="268573" cy="1272663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A3F511A3-1266-42A6-84B6-9CACBDD9FC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Triangle 170">
              <a:extLst>
                <a:ext uri="{FF2B5EF4-FFF2-40B4-BE49-F238E27FC236}">
                  <a16:creationId xmlns:a16="http://schemas.microsoft.com/office/drawing/2014/main" id="{60E6807B-A0F4-4EE4-AD8C-B5DF32329CBE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9DAC78B2-CD20-4E85-A07A-665B06B524F9}"/>
              </a:ext>
            </a:extLst>
          </p:cNvPr>
          <p:cNvGrpSpPr/>
          <p:nvPr/>
        </p:nvGrpSpPr>
        <p:grpSpPr>
          <a:xfrm rot="7331952">
            <a:off x="10106552" y="3675928"/>
            <a:ext cx="268573" cy="1272664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EB4A6D63-F571-4793-8A3A-B8B316D5DB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Triangle 141">
              <a:extLst>
                <a:ext uri="{FF2B5EF4-FFF2-40B4-BE49-F238E27FC236}">
                  <a16:creationId xmlns:a16="http://schemas.microsoft.com/office/drawing/2014/main" id="{F21E4A39-21CD-4C30-AC01-DE7862E2C7D1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32A0ACDF-FDE6-4437-8D7D-01F477E76942}"/>
              </a:ext>
            </a:extLst>
          </p:cNvPr>
          <p:cNvGrpSpPr/>
          <p:nvPr/>
        </p:nvGrpSpPr>
        <p:grpSpPr>
          <a:xfrm>
            <a:off x="10792815" y="4068380"/>
            <a:ext cx="1190714" cy="445649"/>
            <a:chOff x="10792815" y="4068380"/>
            <a:chExt cx="1190714" cy="445649"/>
          </a:xfrm>
          <a:solidFill>
            <a:srgbClr val="5B79F6"/>
          </a:solidFill>
        </p:grpSpPr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BBE7BA5F-22F1-4EC5-AB6E-0D86632C67F3}"/>
                </a:ext>
              </a:extLst>
            </p:cNvPr>
            <p:cNvCxnSpPr>
              <a:cxnSpLocks/>
            </p:cNvCxnSpPr>
            <p:nvPr/>
          </p:nvCxnSpPr>
          <p:spPr>
            <a:xfrm rot="3650464" flipV="1">
              <a:off x="11302934" y="4003910"/>
              <a:ext cx="0" cy="1020237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Triangle 170">
              <a:extLst>
                <a:ext uri="{FF2B5EF4-FFF2-40B4-BE49-F238E27FC236}">
                  <a16:creationId xmlns:a16="http://schemas.microsoft.com/office/drawing/2014/main" id="{0CAE523C-F567-42F5-908E-A9B71DE4A7F4}"/>
                </a:ext>
              </a:extLst>
            </p:cNvPr>
            <p:cNvSpPr/>
            <p:nvPr/>
          </p:nvSpPr>
          <p:spPr>
            <a:xfrm rot="3650464">
              <a:off x="11719074" y="4072499"/>
              <a:ext cx="268573" cy="260336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4DD68F3F-06FC-42C9-B2EC-21D4E3B0ACF6}"/>
              </a:ext>
            </a:extLst>
          </p:cNvPr>
          <p:cNvGrpSpPr/>
          <p:nvPr/>
        </p:nvGrpSpPr>
        <p:grpSpPr>
          <a:xfrm>
            <a:off x="8378669" y="3938248"/>
            <a:ext cx="1190714" cy="445649"/>
            <a:chOff x="8378669" y="3938248"/>
            <a:chExt cx="1190714" cy="445649"/>
          </a:xfrm>
          <a:solidFill>
            <a:srgbClr val="5B79F6"/>
          </a:solidFill>
        </p:grpSpPr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5CEBCC2A-926F-4A98-9375-F577043533B0}"/>
                </a:ext>
              </a:extLst>
            </p:cNvPr>
            <p:cNvCxnSpPr>
              <a:cxnSpLocks/>
            </p:cNvCxnSpPr>
            <p:nvPr/>
          </p:nvCxnSpPr>
          <p:spPr>
            <a:xfrm rot="3650464" flipV="1">
              <a:off x="8888788" y="3873778"/>
              <a:ext cx="0" cy="1020237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Triangle 129">
              <a:extLst>
                <a:ext uri="{FF2B5EF4-FFF2-40B4-BE49-F238E27FC236}">
                  <a16:creationId xmlns:a16="http://schemas.microsoft.com/office/drawing/2014/main" id="{FE91DDC0-850E-4A6B-93E9-0972977B326C}"/>
                </a:ext>
              </a:extLst>
            </p:cNvPr>
            <p:cNvSpPr/>
            <p:nvPr/>
          </p:nvSpPr>
          <p:spPr>
            <a:xfrm rot="3650464">
              <a:off x="9304928" y="3942367"/>
              <a:ext cx="268573" cy="260336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84603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454849C-06B9-4EA1-A7C4-8C42B9790F7D}"/>
              </a:ext>
            </a:extLst>
          </p:cNvPr>
          <p:cNvGrpSpPr/>
          <p:nvPr/>
        </p:nvGrpSpPr>
        <p:grpSpPr>
          <a:xfrm>
            <a:off x="4488764" y="-597407"/>
            <a:ext cx="682171" cy="539902"/>
            <a:chOff x="4548124" y="0"/>
            <a:chExt cx="682171" cy="6858000"/>
          </a:xfrm>
          <a:noFill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0935E7-7DC1-49BA-A54D-8F7FAC7CA8A7}"/>
                </a:ext>
              </a:extLst>
            </p:cNvPr>
            <p:cNvSpPr/>
            <p:nvPr/>
          </p:nvSpPr>
          <p:spPr>
            <a:xfrm>
              <a:off x="4548124" y="0"/>
              <a:ext cx="68217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1EB740C-56DB-4A30-8CED-EDD835F036EB}"/>
                </a:ext>
              </a:extLst>
            </p:cNvPr>
            <p:cNvCxnSpPr>
              <a:stCxn id="12" idx="0"/>
              <a:endCxn id="12" idx="2"/>
            </p:cNvCxnSpPr>
            <p:nvPr/>
          </p:nvCxnSpPr>
          <p:spPr>
            <a:xfrm>
              <a:off x="4889210" y="0"/>
              <a:ext cx="0" cy="6858000"/>
            </a:xfrm>
            <a:prstGeom prst="line">
              <a:avLst/>
            </a:prstGeom>
            <a:grpFill/>
            <a:ln cap="sq">
              <a:noFill/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8" name="Rectangle 287">
            <a:extLst>
              <a:ext uri="{FF2B5EF4-FFF2-40B4-BE49-F238E27FC236}">
                <a16:creationId xmlns:a16="http://schemas.microsoft.com/office/drawing/2014/main" id="{A942E949-4E22-47BD-8042-F0F1869A1660}"/>
              </a:ext>
            </a:extLst>
          </p:cNvPr>
          <p:cNvSpPr/>
          <p:nvPr/>
        </p:nvSpPr>
        <p:spPr>
          <a:xfrm>
            <a:off x="3059059" y="1612360"/>
            <a:ext cx="6073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Average Return?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7B3BE71-9D1F-9D4C-8525-EC99DA9755D5}"/>
              </a:ext>
            </a:extLst>
          </p:cNvPr>
          <p:cNvGrpSpPr/>
          <p:nvPr/>
        </p:nvGrpSpPr>
        <p:grpSpPr>
          <a:xfrm>
            <a:off x="-14234" y="3748041"/>
            <a:ext cx="12210391" cy="3101874"/>
            <a:chOff x="-14234" y="3748040"/>
            <a:chExt cx="12210391" cy="3101874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DF9B5A30-D31C-2C4B-AC8E-00990A244522}"/>
                </a:ext>
              </a:extLst>
            </p:cNvPr>
            <p:cNvGrpSpPr/>
            <p:nvPr/>
          </p:nvGrpSpPr>
          <p:grpSpPr>
            <a:xfrm>
              <a:off x="-14234" y="3748040"/>
              <a:ext cx="1223602" cy="3101874"/>
              <a:chOff x="-14234" y="3751530"/>
              <a:chExt cx="1223602" cy="3101874"/>
            </a:xfrm>
          </p:grpSpPr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B9F66FDA-386A-9A4E-A09D-BD5A36040D5D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9B7BD45C-7317-C44D-9499-A8084071F657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CDFDA651-F0F8-CB42-B510-BE162BB0EF66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B0BC81AF-7BA6-F24B-BC56-0D23A0EC35FC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BD6AADBD-64E3-1542-BEE3-F9CAC82701F8}"/>
                  </a:ext>
                </a:extLst>
              </p:cNvPr>
              <p:cNvCxnSpPr/>
              <p:nvPr/>
            </p:nvCxnSpPr>
            <p:spPr>
              <a:xfrm>
                <a:off x="-14234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217FB11B-3656-854B-8FFB-EF6B7B082C81}"/>
                </a:ext>
              </a:extLst>
            </p:cNvPr>
            <p:cNvGrpSpPr/>
            <p:nvPr/>
          </p:nvGrpSpPr>
          <p:grpSpPr>
            <a:xfrm>
              <a:off x="1536700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A35768D9-2468-4B4B-831B-0D4DB1294638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A9CAA03C-62AF-074D-A155-B17E44668B6C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ED69EE71-9F19-074C-9F87-A0C3F0983488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1FD83B59-A4F9-6E48-9FF9-111EE1F04A19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15EA746E-E6ED-9540-B35D-53274D84ED80}"/>
                </a:ext>
              </a:extLst>
            </p:cNvPr>
            <p:cNvGrpSpPr/>
            <p:nvPr/>
          </p:nvGrpSpPr>
          <p:grpSpPr>
            <a:xfrm>
              <a:off x="2760302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89450A8-04AB-7042-A974-911C08E2083E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0123E86F-3447-6E45-B488-0A8DA581ED27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D3B613D6-BFE3-1243-ABD4-615F852C51A6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C8F689FD-ED21-7446-91C2-555B84C4F91D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5D9B4D50-045E-5947-9D7F-05EF21ADBC9B}"/>
                </a:ext>
              </a:extLst>
            </p:cNvPr>
            <p:cNvGrpSpPr/>
            <p:nvPr/>
          </p:nvGrpSpPr>
          <p:grpSpPr>
            <a:xfrm>
              <a:off x="3983904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295D7FC5-E1F9-AB4A-B7D3-4355756FAE99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48B4433F-EEAF-5445-BEF0-05C9D789B9DF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458447EE-D3E5-D947-9449-5FAB39E8BBB3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4022C2D4-FD36-AD40-B0DD-94F6BA81DBAC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C7408DE7-FAE5-834E-8315-743A3B131199}"/>
                </a:ext>
              </a:extLst>
            </p:cNvPr>
            <p:cNvGrpSpPr/>
            <p:nvPr/>
          </p:nvGrpSpPr>
          <p:grpSpPr>
            <a:xfrm>
              <a:off x="5192613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89D5F013-57AA-1C47-B1D6-53ACCF1706EA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862385E1-A6DC-0A45-83A3-8FE3C386C44C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80984AA1-F059-1049-9FD1-4473E4C71AD8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E1E3AB4C-A4A1-1F4F-A78C-AD5BD8E3A0C9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71594DAF-989A-AD4A-B919-0360F14FDB4C}"/>
                </a:ext>
              </a:extLst>
            </p:cNvPr>
            <p:cNvGrpSpPr/>
            <p:nvPr/>
          </p:nvGrpSpPr>
          <p:grpSpPr>
            <a:xfrm>
              <a:off x="6416215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73232248-12FD-1C45-AEB7-8ADBE5242729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F34E0009-2002-5F4B-AE62-4E618E9FEDD3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5CA91826-B71B-A046-BA9D-1BBEF3915C71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8D5755A0-484B-6441-BEFE-E7B4B43AB757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9BCA25D5-4FAB-8D4B-8781-5FBF6CDF4216}"/>
                </a:ext>
              </a:extLst>
            </p:cNvPr>
            <p:cNvGrpSpPr/>
            <p:nvPr/>
          </p:nvGrpSpPr>
          <p:grpSpPr>
            <a:xfrm>
              <a:off x="7634449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632051DE-DDF8-DC41-959D-607EA714A62A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FE7ECCC9-BF4F-4549-9B28-0ABB8976A484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73CA6211-D797-3E4A-BA40-2AF7A6F42757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EEF8F812-C7E0-3944-BC3F-C65D7051147D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D1F6AE59-5BAF-A345-9066-094EF9FD8DD1}"/>
                </a:ext>
              </a:extLst>
            </p:cNvPr>
            <p:cNvGrpSpPr/>
            <p:nvPr/>
          </p:nvGrpSpPr>
          <p:grpSpPr>
            <a:xfrm>
              <a:off x="8858051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7D874517-A190-E14D-AFB3-F43C272E1A1E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6259976F-5D7D-304D-ADE9-BE99E773D3D7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D86914C3-CF1C-3545-A25E-EDBB24C994AC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E0D63072-BABC-994C-8156-96C3C92BBBA0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7F3DD65-1974-9548-A7C7-B5430CF710AE}"/>
                </a:ext>
              </a:extLst>
            </p:cNvPr>
            <p:cNvGrpSpPr/>
            <p:nvPr/>
          </p:nvGrpSpPr>
          <p:grpSpPr>
            <a:xfrm>
              <a:off x="10076285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20BA0BC7-3BAF-0648-A4D3-6A08A072A6BB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E5E643A9-8833-064C-A1EF-98FA37F44E56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89B90CE7-9287-7049-A44A-9AF5E13916C2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90CBEFE6-10BC-A143-91C7-392A6214947A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F46078CB-5868-8F42-88FE-9EFB61221704}"/>
                </a:ext>
              </a:extLst>
            </p:cNvPr>
            <p:cNvGrpSpPr/>
            <p:nvPr/>
          </p:nvGrpSpPr>
          <p:grpSpPr>
            <a:xfrm>
              <a:off x="11299887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EBDA13E-D120-F040-93D0-3B2F142B7F10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1A7707A6-CF3B-524D-B95A-1094DB5E08A7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319394E9-54D3-2945-A541-A065537566BA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4C8C45FD-67FD-0443-B1D0-299547475454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1" name="Title 1">
            <a:extLst>
              <a:ext uri="{FF2B5EF4-FFF2-40B4-BE49-F238E27FC236}">
                <a16:creationId xmlns:a16="http://schemas.microsoft.com/office/drawing/2014/main" id="{32068076-7884-4438-8BB7-CE50A447719B}"/>
              </a:ext>
            </a:extLst>
          </p:cNvPr>
          <p:cNvSpPr txBox="1">
            <a:spLocks/>
          </p:cNvSpPr>
          <p:nvPr/>
        </p:nvSpPr>
        <p:spPr>
          <a:xfrm>
            <a:off x="1113989" y="3013730"/>
            <a:ext cx="190757" cy="377026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122" name="Title 1">
            <a:extLst>
              <a:ext uri="{FF2B5EF4-FFF2-40B4-BE49-F238E27FC236}">
                <a16:creationId xmlns:a16="http://schemas.microsoft.com/office/drawing/2014/main" id="{01A96640-9359-4E73-A3C1-3024C1A80E67}"/>
              </a:ext>
            </a:extLst>
          </p:cNvPr>
          <p:cNvSpPr txBox="1">
            <a:spLocks/>
          </p:cNvSpPr>
          <p:nvPr/>
        </p:nvSpPr>
        <p:spPr>
          <a:xfrm>
            <a:off x="2339954" y="3013730"/>
            <a:ext cx="190757" cy="377026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123" name="Title 1">
            <a:extLst>
              <a:ext uri="{FF2B5EF4-FFF2-40B4-BE49-F238E27FC236}">
                <a16:creationId xmlns:a16="http://schemas.microsoft.com/office/drawing/2014/main" id="{C58E6183-949B-42C7-875F-AEBB5187F5D4}"/>
              </a:ext>
            </a:extLst>
          </p:cNvPr>
          <p:cNvSpPr txBox="1">
            <a:spLocks/>
          </p:cNvSpPr>
          <p:nvPr/>
        </p:nvSpPr>
        <p:spPr>
          <a:xfrm>
            <a:off x="3565919" y="3013730"/>
            <a:ext cx="190757" cy="377026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3</a:t>
            </a:r>
          </a:p>
        </p:txBody>
      </p:sp>
      <p:sp>
        <p:nvSpPr>
          <p:cNvPr id="124" name="Title 1">
            <a:extLst>
              <a:ext uri="{FF2B5EF4-FFF2-40B4-BE49-F238E27FC236}">
                <a16:creationId xmlns:a16="http://schemas.microsoft.com/office/drawing/2014/main" id="{CDF262BB-4AC1-4035-B16C-B8384DC3D94B}"/>
              </a:ext>
            </a:extLst>
          </p:cNvPr>
          <p:cNvSpPr txBox="1">
            <a:spLocks/>
          </p:cNvSpPr>
          <p:nvPr/>
        </p:nvSpPr>
        <p:spPr>
          <a:xfrm>
            <a:off x="4791884" y="3013730"/>
            <a:ext cx="190757" cy="377026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4</a:t>
            </a:r>
          </a:p>
        </p:txBody>
      </p:sp>
      <p:sp>
        <p:nvSpPr>
          <p:cNvPr id="166" name="Title 1">
            <a:extLst>
              <a:ext uri="{FF2B5EF4-FFF2-40B4-BE49-F238E27FC236}">
                <a16:creationId xmlns:a16="http://schemas.microsoft.com/office/drawing/2014/main" id="{74FC0B14-0AB9-4084-BA2C-640CD24B2FBB}"/>
              </a:ext>
            </a:extLst>
          </p:cNvPr>
          <p:cNvSpPr txBox="1">
            <a:spLocks/>
          </p:cNvSpPr>
          <p:nvPr/>
        </p:nvSpPr>
        <p:spPr>
          <a:xfrm>
            <a:off x="6017849" y="3013730"/>
            <a:ext cx="190757" cy="377026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5</a:t>
            </a:r>
          </a:p>
        </p:txBody>
      </p:sp>
      <p:sp>
        <p:nvSpPr>
          <p:cNvPr id="167" name="Title 1">
            <a:extLst>
              <a:ext uri="{FF2B5EF4-FFF2-40B4-BE49-F238E27FC236}">
                <a16:creationId xmlns:a16="http://schemas.microsoft.com/office/drawing/2014/main" id="{49F6353B-675F-40FE-993C-DF0C6E719769}"/>
              </a:ext>
            </a:extLst>
          </p:cNvPr>
          <p:cNvSpPr txBox="1">
            <a:spLocks/>
          </p:cNvSpPr>
          <p:nvPr/>
        </p:nvSpPr>
        <p:spPr>
          <a:xfrm>
            <a:off x="7243814" y="3013730"/>
            <a:ext cx="190757" cy="377026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6</a:t>
            </a:r>
          </a:p>
        </p:txBody>
      </p:sp>
      <p:sp>
        <p:nvSpPr>
          <p:cNvPr id="168" name="Title 1">
            <a:extLst>
              <a:ext uri="{FF2B5EF4-FFF2-40B4-BE49-F238E27FC236}">
                <a16:creationId xmlns:a16="http://schemas.microsoft.com/office/drawing/2014/main" id="{1B4054CE-B3DB-4ECC-8B2E-57A39E390EC9}"/>
              </a:ext>
            </a:extLst>
          </p:cNvPr>
          <p:cNvSpPr txBox="1">
            <a:spLocks/>
          </p:cNvSpPr>
          <p:nvPr/>
        </p:nvSpPr>
        <p:spPr>
          <a:xfrm>
            <a:off x="8469779" y="3013730"/>
            <a:ext cx="190757" cy="377026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7</a:t>
            </a:r>
          </a:p>
        </p:txBody>
      </p:sp>
      <p:sp>
        <p:nvSpPr>
          <p:cNvPr id="169" name="Title 1">
            <a:extLst>
              <a:ext uri="{FF2B5EF4-FFF2-40B4-BE49-F238E27FC236}">
                <a16:creationId xmlns:a16="http://schemas.microsoft.com/office/drawing/2014/main" id="{A30538B5-9D36-4658-9AED-6D3C60D555C7}"/>
              </a:ext>
            </a:extLst>
          </p:cNvPr>
          <p:cNvSpPr txBox="1">
            <a:spLocks/>
          </p:cNvSpPr>
          <p:nvPr/>
        </p:nvSpPr>
        <p:spPr>
          <a:xfrm>
            <a:off x="9695744" y="3013730"/>
            <a:ext cx="190757" cy="377026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8</a:t>
            </a:r>
          </a:p>
        </p:txBody>
      </p:sp>
      <p:sp>
        <p:nvSpPr>
          <p:cNvPr id="170" name="Title 1">
            <a:extLst>
              <a:ext uri="{FF2B5EF4-FFF2-40B4-BE49-F238E27FC236}">
                <a16:creationId xmlns:a16="http://schemas.microsoft.com/office/drawing/2014/main" id="{2CF00436-5370-4228-B770-8147DE3760E9}"/>
              </a:ext>
            </a:extLst>
          </p:cNvPr>
          <p:cNvSpPr txBox="1">
            <a:spLocks/>
          </p:cNvSpPr>
          <p:nvPr/>
        </p:nvSpPr>
        <p:spPr>
          <a:xfrm>
            <a:off x="10921709" y="3013730"/>
            <a:ext cx="190757" cy="377026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9</a:t>
            </a:r>
          </a:p>
        </p:txBody>
      </p:sp>
      <p:sp>
        <p:nvSpPr>
          <p:cNvPr id="171" name="Title 1">
            <a:extLst>
              <a:ext uri="{FF2B5EF4-FFF2-40B4-BE49-F238E27FC236}">
                <a16:creationId xmlns:a16="http://schemas.microsoft.com/office/drawing/2014/main" id="{B148D473-5F34-4A88-97E9-D0845447555B}"/>
              </a:ext>
            </a:extLst>
          </p:cNvPr>
          <p:cNvSpPr txBox="1">
            <a:spLocks/>
          </p:cNvSpPr>
          <p:nvPr/>
        </p:nvSpPr>
        <p:spPr>
          <a:xfrm>
            <a:off x="11632393" y="3013730"/>
            <a:ext cx="566181" cy="37702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10</a:t>
            </a:r>
          </a:p>
        </p:txBody>
      </p:sp>
      <p:sp>
        <p:nvSpPr>
          <p:cNvPr id="172" name="Title 1">
            <a:extLst>
              <a:ext uri="{FF2B5EF4-FFF2-40B4-BE49-F238E27FC236}">
                <a16:creationId xmlns:a16="http://schemas.microsoft.com/office/drawing/2014/main" id="{96BC226D-F6EA-4CD2-8360-20BA7951EB38}"/>
              </a:ext>
            </a:extLst>
          </p:cNvPr>
          <p:cNvSpPr txBox="1">
            <a:spLocks/>
          </p:cNvSpPr>
          <p:nvPr/>
        </p:nvSpPr>
        <p:spPr>
          <a:xfrm>
            <a:off x="20768" y="3013730"/>
            <a:ext cx="375424" cy="37702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336938-D971-411F-A510-97BA652AF0DA}"/>
              </a:ext>
            </a:extLst>
          </p:cNvPr>
          <p:cNvGrpSpPr/>
          <p:nvPr/>
        </p:nvGrpSpPr>
        <p:grpSpPr>
          <a:xfrm>
            <a:off x="1454811" y="2894475"/>
            <a:ext cx="735078" cy="274320"/>
            <a:chOff x="1386695" y="2853389"/>
            <a:chExt cx="735078" cy="271699"/>
          </a:xfrm>
        </p:grpSpPr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13135039-9B6A-447E-BF20-856D919FF03B}"/>
                </a:ext>
              </a:extLst>
            </p:cNvPr>
            <p:cNvCxnSpPr>
              <a:cxnSpLocks/>
            </p:cNvCxnSpPr>
            <p:nvPr/>
          </p:nvCxnSpPr>
          <p:spPr>
            <a:xfrm>
              <a:off x="1571354" y="3125088"/>
              <a:ext cx="365760" cy="0"/>
            </a:xfrm>
            <a:prstGeom prst="line">
              <a:avLst/>
            </a:prstGeom>
            <a:ln w="47625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Title 1">
              <a:extLst>
                <a:ext uri="{FF2B5EF4-FFF2-40B4-BE49-F238E27FC236}">
                  <a16:creationId xmlns:a16="http://schemas.microsoft.com/office/drawing/2014/main" id="{15FE853B-3069-474A-98A0-97C6AADC6B1F}"/>
                </a:ext>
              </a:extLst>
            </p:cNvPr>
            <p:cNvSpPr txBox="1">
              <a:spLocks/>
            </p:cNvSpPr>
            <p:nvPr/>
          </p:nvSpPr>
          <p:spPr>
            <a:xfrm>
              <a:off x="1386695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rgbClr val="5B79F6"/>
                  </a:solidFill>
                  <a:latin typeface="+mj-lt"/>
                  <a:ea typeface="Times New Roman" charset="0"/>
                  <a:cs typeface="Times New Roman" charset="0"/>
                </a:rPr>
                <a:t>+10%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15F9424-CAFF-4900-8F07-BF472632EBD3}"/>
              </a:ext>
            </a:extLst>
          </p:cNvPr>
          <p:cNvGrpSpPr/>
          <p:nvPr/>
        </p:nvGrpSpPr>
        <p:grpSpPr>
          <a:xfrm>
            <a:off x="3906741" y="2894475"/>
            <a:ext cx="735078" cy="274320"/>
            <a:chOff x="3769856" y="2853389"/>
            <a:chExt cx="735078" cy="271699"/>
          </a:xfrm>
        </p:grpSpPr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1B29DE3A-750E-440A-A073-8FFF3BE9F282}"/>
                </a:ext>
              </a:extLst>
            </p:cNvPr>
            <p:cNvCxnSpPr>
              <a:cxnSpLocks/>
            </p:cNvCxnSpPr>
            <p:nvPr/>
          </p:nvCxnSpPr>
          <p:spPr>
            <a:xfrm>
              <a:off x="3954515" y="3125088"/>
              <a:ext cx="365760" cy="0"/>
            </a:xfrm>
            <a:prstGeom prst="line">
              <a:avLst/>
            </a:prstGeom>
            <a:ln w="47625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Title 1">
              <a:extLst>
                <a:ext uri="{FF2B5EF4-FFF2-40B4-BE49-F238E27FC236}">
                  <a16:creationId xmlns:a16="http://schemas.microsoft.com/office/drawing/2014/main" id="{F908B290-BAB7-4C49-94AD-39E1A5CA2728}"/>
                </a:ext>
              </a:extLst>
            </p:cNvPr>
            <p:cNvSpPr txBox="1">
              <a:spLocks/>
            </p:cNvSpPr>
            <p:nvPr/>
          </p:nvSpPr>
          <p:spPr>
            <a:xfrm>
              <a:off x="3769856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rgbClr val="5B79F6"/>
                  </a:solidFill>
                  <a:latin typeface="+mj-lt"/>
                  <a:ea typeface="Times New Roman" charset="0"/>
                  <a:cs typeface="Times New Roman" charset="0"/>
                </a:rPr>
                <a:t>+10%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F5DBE26-F693-4B27-8A20-7F304282590A}"/>
              </a:ext>
            </a:extLst>
          </p:cNvPr>
          <p:cNvGrpSpPr/>
          <p:nvPr/>
        </p:nvGrpSpPr>
        <p:grpSpPr>
          <a:xfrm>
            <a:off x="6358671" y="2894476"/>
            <a:ext cx="735078" cy="271699"/>
            <a:chOff x="6193827" y="2853389"/>
            <a:chExt cx="735078" cy="271699"/>
          </a:xfrm>
        </p:grpSpPr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815A3040-97CE-4253-B886-4A984AB6D736}"/>
                </a:ext>
              </a:extLst>
            </p:cNvPr>
            <p:cNvCxnSpPr/>
            <p:nvPr/>
          </p:nvCxnSpPr>
          <p:spPr>
            <a:xfrm>
              <a:off x="6373278" y="3125088"/>
              <a:ext cx="365760" cy="0"/>
            </a:xfrm>
            <a:prstGeom prst="line">
              <a:avLst/>
            </a:prstGeom>
            <a:ln w="47625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Title 1">
              <a:extLst>
                <a:ext uri="{FF2B5EF4-FFF2-40B4-BE49-F238E27FC236}">
                  <a16:creationId xmlns:a16="http://schemas.microsoft.com/office/drawing/2014/main" id="{BA510554-FBD1-4072-B843-052AA0373AC8}"/>
                </a:ext>
              </a:extLst>
            </p:cNvPr>
            <p:cNvSpPr txBox="1">
              <a:spLocks/>
            </p:cNvSpPr>
            <p:nvPr/>
          </p:nvSpPr>
          <p:spPr>
            <a:xfrm>
              <a:off x="6193827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rgbClr val="5B79F6"/>
                  </a:solidFill>
                  <a:latin typeface="+mj-lt"/>
                  <a:ea typeface="Times New Roman" charset="0"/>
                  <a:cs typeface="Times New Roman" charset="0"/>
                </a:rPr>
                <a:t>+10%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06D7EA-3848-49EE-ACF6-399BAA76944E}"/>
              </a:ext>
            </a:extLst>
          </p:cNvPr>
          <p:cNvGrpSpPr/>
          <p:nvPr/>
        </p:nvGrpSpPr>
        <p:grpSpPr>
          <a:xfrm>
            <a:off x="8810601" y="2894476"/>
            <a:ext cx="735078" cy="271699"/>
            <a:chOff x="8663686" y="2853389"/>
            <a:chExt cx="735078" cy="271699"/>
          </a:xfrm>
        </p:grpSpPr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08BE93B3-477F-4C40-A41C-262AB20908BB}"/>
                </a:ext>
              </a:extLst>
            </p:cNvPr>
            <p:cNvCxnSpPr>
              <a:cxnSpLocks/>
            </p:cNvCxnSpPr>
            <p:nvPr/>
          </p:nvCxnSpPr>
          <p:spPr>
            <a:xfrm>
              <a:off x="8848345" y="3125088"/>
              <a:ext cx="365760" cy="0"/>
            </a:xfrm>
            <a:prstGeom prst="line">
              <a:avLst/>
            </a:prstGeom>
            <a:ln w="47625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Title 1">
              <a:extLst>
                <a:ext uri="{FF2B5EF4-FFF2-40B4-BE49-F238E27FC236}">
                  <a16:creationId xmlns:a16="http://schemas.microsoft.com/office/drawing/2014/main" id="{E0B3BEFC-6C8F-4166-8027-4AE44C691B95}"/>
                </a:ext>
              </a:extLst>
            </p:cNvPr>
            <p:cNvSpPr txBox="1">
              <a:spLocks/>
            </p:cNvSpPr>
            <p:nvPr/>
          </p:nvSpPr>
          <p:spPr>
            <a:xfrm>
              <a:off x="8663686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rgbClr val="5B79F6"/>
                  </a:solidFill>
                  <a:latin typeface="+mj-lt"/>
                  <a:ea typeface="Times New Roman" charset="0"/>
                  <a:cs typeface="Times New Roman" charset="0"/>
                </a:rPr>
                <a:t>+10%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D26DEC-A976-4437-BB45-4E90F2426B2B}"/>
              </a:ext>
            </a:extLst>
          </p:cNvPr>
          <p:cNvGrpSpPr/>
          <p:nvPr/>
        </p:nvGrpSpPr>
        <p:grpSpPr>
          <a:xfrm>
            <a:off x="10036566" y="2894476"/>
            <a:ext cx="735078" cy="271699"/>
            <a:chOff x="9952513" y="2853389"/>
            <a:chExt cx="735078" cy="271699"/>
          </a:xfrm>
        </p:grpSpPr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85C6A737-9E4A-4655-9720-FD0514F79FD3}"/>
                </a:ext>
              </a:extLst>
            </p:cNvPr>
            <p:cNvCxnSpPr>
              <a:cxnSpLocks/>
            </p:cNvCxnSpPr>
            <p:nvPr/>
          </p:nvCxnSpPr>
          <p:spPr>
            <a:xfrm>
              <a:off x="10118422" y="3125088"/>
              <a:ext cx="369027" cy="0"/>
            </a:xfrm>
            <a:prstGeom prst="line">
              <a:avLst/>
            </a:prstGeom>
            <a:ln w="476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Title 1">
              <a:extLst>
                <a:ext uri="{FF2B5EF4-FFF2-40B4-BE49-F238E27FC236}">
                  <a16:creationId xmlns:a16="http://schemas.microsoft.com/office/drawing/2014/main" id="{902FC637-08C4-4B28-91B4-1A8322C3BCD2}"/>
                </a:ext>
              </a:extLst>
            </p:cNvPr>
            <p:cNvSpPr txBox="1">
              <a:spLocks/>
            </p:cNvSpPr>
            <p:nvPr/>
          </p:nvSpPr>
          <p:spPr>
            <a:xfrm>
              <a:off x="9952513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chemeClr val="accent3"/>
                  </a:solidFill>
                  <a:latin typeface="+mj-lt"/>
                  <a:ea typeface="Times New Roman" charset="0"/>
                  <a:cs typeface="Times New Roman" charset="0"/>
                </a:rPr>
                <a:t>-10%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B592A49-ED48-41E9-8CCC-69DA4E86FDA2}"/>
              </a:ext>
            </a:extLst>
          </p:cNvPr>
          <p:cNvGrpSpPr/>
          <p:nvPr/>
        </p:nvGrpSpPr>
        <p:grpSpPr>
          <a:xfrm>
            <a:off x="7584636" y="2894476"/>
            <a:ext cx="735078" cy="271699"/>
            <a:chOff x="7615798" y="2853389"/>
            <a:chExt cx="735078" cy="271699"/>
          </a:xfrm>
        </p:grpSpPr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95C21734-6775-4A5C-8691-3CAB129B975F}"/>
                </a:ext>
              </a:extLst>
            </p:cNvPr>
            <p:cNvCxnSpPr/>
            <p:nvPr/>
          </p:nvCxnSpPr>
          <p:spPr>
            <a:xfrm>
              <a:off x="7798824" y="3125088"/>
              <a:ext cx="369027" cy="0"/>
            </a:xfrm>
            <a:prstGeom prst="line">
              <a:avLst/>
            </a:prstGeom>
            <a:ln w="476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>
              <a:extLst>
                <a:ext uri="{FF2B5EF4-FFF2-40B4-BE49-F238E27FC236}">
                  <a16:creationId xmlns:a16="http://schemas.microsoft.com/office/drawing/2014/main" id="{0A70FF70-0CC4-4358-8638-D49F0BDA59A9}"/>
                </a:ext>
              </a:extLst>
            </p:cNvPr>
            <p:cNvSpPr txBox="1">
              <a:spLocks/>
            </p:cNvSpPr>
            <p:nvPr/>
          </p:nvSpPr>
          <p:spPr>
            <a:xfrm>
              <a:off x="7615798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chemeClr val="accent3"/>
                  </a:solidFill>
                  <a:latin typeface="+mj-lt"/>
                  <a:ea typeface="Times New Roman" charset="0"/>
                  <a:cs typeface="Times New Roman" charset="0"/>
                </a:rPr>
                <a:t>-10%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6FBB0DC-D0C4-49B3-8556-AAD8D84545EC}"/>
              </a:ext>
            </a:extLst>
          </p:cNvPr>
          <p:cNvGrpSpPr/>
          <p:nvPr/>
        </p:nvGrpSpPr>
        <p:grpSpPr>
          <a:xfrm>
            <a:off x="2680776" y="2894476"/>
            <a:ext cx="735078" cy="271699"/>
            <a:chOff x="2679073" y="2853389"/>
            <a:chExt cx="735078" cy="271699"/>
          </a:xfrm>
        </p:grpSpPr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CCFC0308-7AF7-46EE-829F-C460E196F6AE}"/>
                </a:ext>
              </a:extLst>
            </p:cNvPr>
            <p:cNvCxnSpPr>
              <a:cxnSpLocks/>
            </p:cNvCxnSpPr>
            <p:nvPr/>
          </p:nvCxnSpPr>
          <p:spPr>
            <a:xfrm>
              <a:off x="2862099" y="3125088"/>
              <a:ext cx="369027" cy="0"/>
            </a:xfrm>
            <a:prstGeom prst="line">
              <a:avLst/>
            </a:prstGeom>
            <a:ln w="476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Title 1">
              <a:extLst>
                <a:ext uri="{FF2B5EF4-FFF2-40B4-BE49-F238E27FC236}">
                  <a16:creationId xmlns:a16="http://schemas.microsoft.com/office/drawing/2014/main" id="{7B69A940-BEA2-4750-9688-B2EFA10CE516}"/>
                </a:ext>
              </a:extLst>
            </p:cNvPr>
            <p:cNvSpPr txBox="1">
              <a:spLocks/>
            </p:cNvSpPr>
            <p:nvPr/>
          </p:nvSpPr>
          <p:spPr>
            <a:xfrm>
              <a:off x="2679073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chemeClr val="accent3"/>
                  </a:solidFill>
                  <a:latin typeface="+mj-lt"/>
                  <a:ea typeface="Times New Roman" charset="0"/>
                  <a:cs typeface="Times New Roman" charset="0"/>
                </a:rPr>
                <a:t>-10%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602478-DB02-4FA6-AD5B-926558E1A11A}"/>
              </a:ext>
            </a:extLst>
          </p:cNvPr>
          <p:cNvGrpSpPr/>
          <p:nvPr/>
        </p:nvGrpSpPr>
        <p:grpSpPr>
          <a:xfrm>
            <a:off x="11004890" y="2894476"/>
            <a:ext cx="735078" cy="271699"/>
            <a:chOff x="11042066" y="2853389"/>
            <a:chExt cx="735078" cy="271699"/>
          </a:xfrm>
        </p:grpSpPr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4F9F3F90-4057-4A38-9A08-E0D875940AE0}"/>
                </a:ext>
              </a:extLst>
            </p:cNvPr>
            <p:cNvCxnSpPr>
              <a:cxnSpLocks/>
            </p:cNvCxnSpPr>
            <p:nvPr/>
          </p:nvCxnSpPr>
          <p:spPr>
            <a:xfrm>
              <a:off x="11226725" y="3125088"/>
              <a:ext cx="365760" cy="0"/>
            </a:xfrm>
            <a:prstGeom prst="line">
              <a:avLst/>
            </a:prstGeom>
            <a:ln w="47625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Title 1">
              <a:extLst>
                <a:ext uri="{FF2B5EF4-FFF2-40B4-BE49-F238E27FC236}">
                  <a16:creationId xmlns:a16="http://schemas.microsoft.com/office/drawing/2014/main" id="{2160C7C8-374B-4E0C-99A6-326992F7B079}"/>
                </a:ext>
              </a:extLst>
            </p:cNvPr>
            <p:cNvSpPr txBox="1">
              <a:spLocks/>
            </p:cNvSpPr>
            <p:nvPr/>
          </p:nvSpPr>
          <p:spPr>
            <a:xfrm>
              <a:off x="11042066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rgbClr val="5B79F6"/>
                  </a:solidFill>
                  <a:latin typeface="+mj-lt"/>
                  <a:ea typeface="Times New Roman" charset="0"/>
                  <a:cs typeface="Times New Roman" charset="0"/>
                </a:rPr>
                <a:t>+10%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0D683A-09EF-4B65-BCE6-802BE586A8B0}"/>
              </a:ext>
            </a:extLst>
          </p:cNvPr>
          <p:cNvGrpSpPr/>
          <p:nvPr/>
        </p:nvGrpSpPr>
        <p:grpSpPr>
          <a:xfrm>
            <a:off x="387552" y="2887491"/>
            <a:ext cx="735078" cy="285668"/>
            <a:chOff x="215988" y="2839420"/>
            <a:chExt cx="735078" cy="285668"/>
          </a:xfrm>
        </p:grpSpPr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A649A4BC-D1DC-48C2-91A0-4CC186F19838}"/>
                </a:ext>
              </a:extLst>
            </p:cNvPr>
            <p:cNvCxnSpPr>
              <a:cxnSpLocks/>
            </p:cNvCxnSpPr>
            <p:nvPr/>
          </p:nvCxnSpPr>
          <p:spPr>
            <a:xfrm>
              <a:off x="399014" y="3125088"/>
              <a:ext cx="369027" cy="0"/>
            </a:xfrm>
            <a:prstGeom prst="line">
              <a:avLst/>
            </a:prstGeom>
            <a:ln w="476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Title 1">
              <a:extLst>
                <a:ext uri="{FF2B5EF4-FFF2-40B4-BE49-F238E27FC236}">
                  <a16:creationId xmlns:a16="http://schemas.microsoft.com/office/drawing/2014/main" id="{6EE9C515-0F77-41F8-90F3-4E77047ED20F}"/>
                </a:ext>
              </a:extLst>
            </p:cNvPr>
            <p:cNvSpPr txBox="1">
              <a:spLocks/>
            </p:cNvSpPr>
            <p:nvPr/>
          </p:nvSpPr>
          <p:spPr>
            <a:xfrm>
              <a:off x="215988" y="2839420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chemeClr val="accent3"/>
                  </a:solidFill>
                  <a:latin typeface="+mj-lt"/>
                  <a:ea typeface="Times New Roman" charset="0"/>
                  <a:cs typeface="Times New Roman" charset="0"/>
                </a:rPr>
                <a:t>-10%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9A1B08A-32D6-41AD-9A66-AFDA7BFF7E2F}"/>
              </a:ext>
            </a:extLst>
          </p:cNvPr>
          <p:cNvGrpSpPr/>
          <p:nvPr/>
        </p:nvGrpSpPr>
        <p:grpSpPr>
          <a:xfrm>
            <a:off x="5132706" y="2894476"/>
            <a:ext cx="735078" cy="271699"/>
            <a:chOff x="5127373" y="2853389"/>
            <a:chExt cx="735078" cy="271699"/>
          </a:xfrm>
        </p:grpSpPr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FEC53B4D-E4AC-483F-BC3B-22AB19D8F456}"/>
                </a:ext>
              </a:extLst>
            </p:cNvPr>
            <p:cNvCxnSpPr>
              <a:cxnSpLocks/>
            </p:cNvCxnSpPr>
            <p:nvPr/>
          </p:nvCxnSpPr>
          <p:spPr>
            <a:xfrm>
              <a:off x="5310399" y="3125088"/>
              <a:ext cx="369027" cy="0"/>
            </a:xfrm>
            <a:prstGeom prst="line">
              <a:avLst/>
            </a:prstGeom>
            <a:ln w="476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Title 1">
              <a:extLst>
                <a:ext uri="{FF2B5EF4-FFF2-40B4-BE49-F238E27FC236}">
                  <a16:creationId xmlns:a16="http://schemas.microsoft.com/office/drawing/2014/main" id="{91E35030-9D5F-4E8E-B814-55E22B969071}"/>
                </a:ext>
              </a:extLst>
            </p:cNvPr>
            <p:cNvSpPr txBox="1">
              <a:spLocks/>
            </p:cNvSpPr>
            <p:nvPr/>
          </p:nvSpPr>
          <p:spPr>
            <a:xfrm>
              <a:off x="5127373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chemeClr val="accent3"/>
                  </a:solidFill>
                  <a:latin typeface="+mj-lt"/>
                  <a:ea typeface="Times New Roman" charset="0"/>
                  <a:cs typeface="Times New Roman" charset="0"/>
                </a:rPr>
                <a:t>-10%</a:t>
              </a: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B944F264-34D4-4AF2-8A69-9C5E3C62A098}"/>
              </a:ext>
            </a:extLst>
          </p:cNvPr>
          <p:cNvGrpSpPr/>
          <p:nvPr/>
        </p:nvGrpSpPr>
        <p:grpSpPr>
          <a:xfrm rot="7331952">
            <a:off x="503852" y="3278082"/>
            <a:ext cx="268573" cy="1272664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A38638A3-E4FA-423F-99C6-86F94E07E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Triangle 189">
              <a:extLst>
                <a:ext uri="{FF2B5EF4-FFF2-40B4-BE49-F238E27FC236}">
                  <a16:creationId xmlns:a16="http://schemas.microsoft.com/office/drawing/2014/main" id="{8310AA4B-4843-4F2E-9FA2-AABA9E44FB21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63B46F8D-750C-4F71-93DB-FBC115BA2070}"/>
              </a:ext>
            </a:extLst>
          </p:cNvPr>
          <p:cNvGrpSpPr/>
          <p:nvPr/>
        </p:nvGrpSpPr>
        <p:grpSpPr>
          <a:xfrm rot="3650464">
            <a:off x="1637978" y="3374038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EA13C7D7-B234-4B98-8AB7-7C29FB83B7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Triangle 187">
              <a:extLst>
                <a:ext uri="{FF2B5EF4-FFF2-40B4-BE49-F238E27FC236}">
                  <a16:creationId xmlns:a16="http://schemas.microsoft.com/office/drawing/2014/main" id="{D5048A65-F937-4D53-AB0C-C396332AE9A3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057CD421-CCD4-46AC-8F1D-34C8ED73F779}"/>
              </a:ext>
            </a:extLst>
          </p:cNvPr>
          <p:cNvGrpSpPr/>
          <p:nvPr/>
        </p:nvGrpSpPr>
        <p:grpSpPr>
          <a:xfrm rot="7331952">
            <a:off x="2881542" y="3367773"/>
            <a:ext cx="268573" cy="1272663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0179A73B-D649-4AAA-8690-97C34BEC1E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Triangle 185">
              <a:extLst>
                <a:ext uri="{FF2B5EF4-FFF2-40B4-BE49-F238E27FC236}">
                  <a16:creationId xmlns:a16="http://schemas.microsoft.com/office/drawing/2014/main" id="{B51A0309-35CA-43BE-862C-2CD2358C3E16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57048890-C95C-487C-A093-FCB323079913}"/>
              </a:ext>
            </a:extLst>
          </p:cNvPr>
          <p:cNvGrpSpPr/>
          <p:nvPr/>
        </p:nvGrpSpPr>
        <p:grpSpPr>
          <a:xfrm rot="3650464">
            <a:off x="6446083" y="3569671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C0754698-63F2-41EF-A772-F3FBEF4B55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Triangle 181">
              <a:extLst>
                <a:ext uri="{FF2B5EF4-FFF2-40B4-BE49-F238E27FC236}">
                  <a16:creationId xmlns:a16="http://schemas.microsoft.com/office/drawing/2014/main" id="{7B0C6F57-F22F-417E-8E87-B4C36054747D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7E81C58B-C4A5-42EE-BF0E-24997C1D2382}"/>
              </a:ext>
            </a:extLst>
          </p:cNvPr>
          <p:cNvGrpSpPr/>
          <p:nvPr/>
        </p:nvGrpSpPr>
        <p:grpSpPr>
          <a:xfrm rot="7331952">
            <a:off x="7689647" y="3563406"/>
            <a:ext cx="268573" cy="1272663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2C184CB2-639C-4D83-ABB1-C22C2F179B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Triangle 179">
              <a:extLst>
                <a:ext uri="{FF2B5EF4-FFF2-40B4-BE49-F238E27FC236}">
                  <a16:creationId xmlns:a16="http://schemas.microsoft.com/office/drawing/2014/main" id="{F31D046D-B15B-4E29-9B8B-8E8ABF0F336E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6DD1096C-DD85-4EF5-ADC6-FF4C3973CD14}"/>
              </a:ext>
            </a:extLst>
          </p:cNvPr>
          <p:cNvGrpSpPr/>
          <p:nvPr/>
        </p:nvGrpSpPr>
        <p:grpSpPr>
          <a:xfrm rot="3650464">
            <a:off x="4047504" y="3450023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C85078C4-9663-4D78-9792-616B6F324A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Triangle 172">
              <a:extLst>
                <a:ext uri="{FF2B5EF4-FFF2-40B4-BE49-F238E27FC236}">
                  <a16:creationId xmlns:a16="http://schemas.microsoft.com/office/drawing/2014/main" id="{62BAC53B-C05C-473F-BD55-E92F1C0D89BE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FCF2BF77-AE43-4B35-BEB1-2603757DB789}"/>
              </a:ext>
            </a:extLst>
          </p:cNvPr>
          <p:cNvGrpSpPr/>
          <p:nvPr/>
        </p:nvGrpSpPr>
        <p:grpSpPr>
          <a:xfrm rot="7331952">
            <a:off x="5291068" y="3443758"/>
            <a:ext cx="268573" cy="1272663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4ED0646B-5519-4EF7-BF66-B9DE6D6A4D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Triangle 170">
              <a:extLst>
                <a:ext uri="{FF2B5EF4-FFF2-40B4-BE49-F238E27FC236}">
                  <a16:creationId xmlns:a16="http://schemas.microsoft.com/office/drawing/2014/main" id="{E2845DB2-4342-4D4B-AFDF-5881DF3A8328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17A35DBB-0818-42C6-81F5-6C4D51689BE0}"/>
              </a:ext>
            </a:extLst>
          </p:cNvPr>
          <p:cNvGrpSpPr/>
          <p:nvPr/>
        </p:nvGrpSpPr>
        <p:grpSpPr>
          <a:xfrm rot="7331952">
            <a:off x="10106552" y="3675928"/>
            <a:ext cx="268573" cy="1272664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5D436168-5762-4245-AE52-6C0FE926F7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Triangle 141">
              <a:extLst>
                <a:ext uri="{FF2B5EF4-FFF2-40B4-BE49-F238E27FC236}">
                  <a16:creationId xmlns:a16="http://schemas.microsoft.com/office/drawing/2014/main" id="{ADDA060D-1848-4092-8E7E-0E37F9CDD45B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17D7B5EC-F3AB-4CF4-9356-714D2CC0D89A}"/>
              </a:ext>
            </a:extLst>
          </p:cNvPr>
          <p:cNvGrpSpPr/>
          <p:nvPr/>
        </p:nvGrpSpPr>
        <p:grpSpPr>
          <a:xfrm>
            <a:off x="10792815" y="4068380"/>
            <a:ext cx="1190714" cy="445649"/>
            <a:chOff x="10792815" y="4068380"/>
            <a:chExt cx="1190714" cy="445649"/>
          </a:xfrm>
          <a:solidFill>
            <a:srgbClr val="5B79F6"/>
          </a:solidFill>
        </p:grpSpPr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379D239F-4AD5-43F6-97CF-6101697FA9F9}"/>
                </a:ext>
              </a:extLst>
            </p:cNvPr>
            <p:cNvCxnSpPr>
              <a:cxnSpLocks/>
            </p:cNvCxnSpPr>
            <p:nvPr/>
          </p:nvCxnSpPr>
          <p:spPr>
            <a:xfrm rot="3650464" flipV="1">
              <a:off x="11302934" y="4003910"/>
              <a:ext cx="0" cy="1020237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Triangle 170">
              <a:extLst>
                <a:ext uri="{FF2B5EF4-FFF2-40B4-BE49-F238E27FC236}">
                  <a16:creationId xmlns:a16="http://schemas.microsoft.com/office/drawing/2014/main" id="{9BC67F52-B3F4-4CFD-888C-CB302565F786}"/>
                </a:ext>
              </a:extLst>
            </p:cNvPr>
            <p:cNvSpPr/>
            <p:nvPr/>
          </p:nvSpPr>
          <p:spPr>
            <a:xfrm rot="3650464">
              <a:off x="11719074" y="4072499"/>
              <a:ext cx="268573" cy="260336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DCCAA8AA-E341-49A7-9429-8EA2DB12F715}"/>
              </a:ext>
            </a:extLst>
          </p:cNvPr>
          <p:cNvGrpSpPr/>
          <p:nvPr/>
        </p:nvGrpSpPr>
        <p:grpSpPr>
          <a:xfrm>
            <a:off x="8378669" y="3938248"/>
            <a:ext cx="1190714" cy="445649"/>
            <a:chOff x="8378669" y="3938248"/>
            <a:chExt cx="1190714" cy="445649"/>
          </a:xfrm>
          <a:solidFill>
            <a:srgbClr val="5B79F6"/>
          </a:solidFill>
        </p:grpSpPr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9D1C001F-F645-430B-96FF-01D6F0E4056B}"/>
                </a:ext>
              </a:extLst>
            </p:cNvPr>
            <p:cNvCxnSpPr>
              <a:cxnSpLocks/>
            </p:cNvCxnSpPr>
            <p:nvPr/>
          </p:nvCxnSpPr>
          <p:spPr>
            <a:xfrm rot="3650464" flipV="1">
              <a:off x="8888788" y="3873778"/>
              <a:ext cx="0" cy="1020237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Triangle 129">
              <a:extLst>
                <a:ext uri="{FF2B5EF4-FFF2-40B4-BE49-F238E27FC236}">
                  <a16:creationId xmlns:a16="http://schemas.microsoft.com/office/drawing/2014/main" id="{4B8F344C-23F5-4168-B5FA-EE8EB54870B4}"/>
                </a:ext>
              </a:extLst>
            </p:cNvPr>
            <p:cNvSpPr/>
            <p:nvPr/>
          </p:nvSpPr>
          <p:spPr>
            <a:xfrm rot="3650464">
              <a:off x="9304928" y="3942367"/>
              <a:ext cx="268573" cy="260336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4361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2685ADB-295B-4139-90D4-4A6DAD96E4E6}"/>
              </a:ext>
            </a:extLst>
          </p:cNvPr>
          <p:cNvSpPr/>
          <p:nvPr/>
        </p:nvSpPr>
        <p:spPr>
          <a:xfrm>
            <a:off x="0" y="0"/>
            <a:ext cx="6069168" cy="6858000"/>
          </a:xfrm>
          <a:custGeom>
            <a:avLst/>
            <a:gdLst>
              <a:gd name="connsiteX0" fmla="*/ 0 w 6069168"/>
              <a:gd name="connsiteY0" fmla="*/ 0 h 6858000"/>
              <a:gd name="connsiteX1" fmla="*/ 5101323 w 6069168"/>
              <a:gd name="connsiteY1" fmla="*/ 0 h 6858000"/>
              <a:gd name="connsiteX2" fmla="*/ 5120666 w 6069168"/>
              <a:gd name="connsiteY2" fmla="*/ 30173 h 6858000"/>
              <a:gd name="connsiteX3" fmla="*/ 6069168 w 6069168"/>
              <a:gd name="connsiteY3" fmla="*/ 3427434 h 6858000"/>
              <a:gd name="connsiteX4" fmla="*/ 6069168 w 6069168"/>
              <a:gd name="connsiteY4" fmla="*/ 3430566 h 6858000"/>
              <a:gd name="connsiteX5" fmla="*/ 5120666 w 6069168"/>
              <a:gd name="connsiteY5" fmla="*/ 6827827 h 6858000"/>
              <a:gd name="connsiteX6" fmla="*/ 5101323 w 6069168"/>
              <a:gd name="connsiteY6" fmla="*/ 6858000 h 6858000"/>
              <a:gd name="connsiteX7" fmla="*/ 0 w 606916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69168" h="6858000">
                <a:moveTo>
                  <a:pt x="0" y="0"/>
                </a:moveTo>
                <a:lnTo>
                  <a:pt x="5101323" y="0"/>
                </a:lnTo>
                <a:lnTo>
                  <a:pt x="5120666" y="30173"/>
                </a:lnTo>
                <a:cubicBezTo>
                  <a:pt x="5722562" y="1020761"/>
                  <a:pt x="6069168" y="2183620"/>
                  <a:pt x="6069168" y="3427434"/>
                </a:cubicBezTo>
                <a:lnTo>
                  <a:pt x="6069168" y="3430566"/>
                </a:lnTo>
                <a:cubicBezTo>
                  <a:pt x="6069168" y="4674380"/>
                  <a:pt x="5722562" y="5837240"/>
                  <a:pt x="5120666" y="6827827"/>
                </a:cubicBezTo>
                <a:lnTo>
                  <a:pt x="510132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44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ln>
                  <a:solidFill>
                    <a:srgbClr val="000000">
                      <a:alpha val="0"/>
                    </a:srgbClr>
                  </a:solidFill>
                </a:ln>
                <a:noFill/>
                <a:latin typeface="+mj-lt"/>
                <a:cs typeface="Lato Semibold" panose="020F0502020204030203" pitchFamily="34" charset="0"/>
              </a:rPr>
              <a:t>2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0EEA6B8-88D1-4F3F-9DA2-947448B6D0DA}"/>
              </a:ext>
            </a:extLst>
          </p:cNvPr>
          <p:cNvSpPr/>
          <p:nvPr/>
        </p:nvSpPr>
        <p:spPr>
          <a:xfrm>
            <a:off x="0" y="0"/>
            <a:ext cx="5391150" cy="6972300"/>
          </a:xfrm>
          <a:custGeom>
            <a:avLst/>
            <a:gdLst>
              <a:gd name="connsiteX0" fmla="*/ 0 w 5391150"/>
              <a:gd name="connsiteY0" fmla="*/ 0 h 6858000"/>
              <a:gd name="connsiteX1" fmla="*/ 4285912 w 5391150"/>
              <a:gd name="connsiteY1" fmla="*/ 0 h 6858000"/>
              <a:gd name="connsiteX2" fmla="*/ 4388029 w 5391150"/>
              <a:gd name="connsiteY2" fmla="*/ 143601 h 6858000"/>
              <a:gd name="connsiteX3" fmla="*/ 5391150 w 5391150"/>
              <a:gd name="connsiteY3" fmla="*/ 3427596 h 6858000"/>
              <a:gd name="connsiteX4" fmla="*/ 5391150 w 5391150"/>
              <a:gd name="connsiteY4" fmla="*/ 3430404 h 6858000"/>
              <a:gd name="connsiteX5" fmla="*/ 4388029 w 5391150"/>
              <a:gd name="connsiteY5" fmla="*/ 6714399 h 6858000"/>
              <a:gd name="connsiteX6" fmla="*/ 4285912 w 5391150"/>
              <a:gd name="connsiteY6" fmla="*/ 6858000 h 6858000"/>
              <a:gd name="connsiteX7" fmla="*/ 0 w 539115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1150" h="6858000">
                <a:moveTo>
                  <a:pt x="0" y="0"/>
                </a:moveTo>
                <a:lnTo>
                  <a:pt x="4285912" y="0"/>
                </a:lnTo>
                <a:lnTo>
                  <a:pt x="4388029" y="143601"/>
                </a:lnTo>
                <a:cubicBezTo>
                  <a:pt x="5021348" y="1081037"/>
                  <a:pt x="5391150" y="2211130"/>
                  <a:pt x="5391150" y="3427596"/>
                </a:cubicBezTo>
                <a:lnTo>
                  <a:pt x="5391150" y="3430404"/>
                </a:lnTo>
                <a:cubicBezTo>
                  <a:pt x="5391150" y="4646870"/>
                  <a:pt x="5021348" y="5776964"/>
                  <a:pt x="4388029" y="6714399"/>
                </a:cubicBezTo>
                <a:lnTo>
                  <a:pt x="42859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ln>
                  <a:solidFill>
                    <a:srgbClr val="000000">
                      <a:alpha val="0"/>
                    </a:srgbClr>
                  </a:solidFill>
                </a:ln>
                <a:noFill/>
              </a:rPr>
              <a:t>1</a:t>
            </a: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074446AE-3790-4A56-8535-BED57C3D1077}"/>
              </a:ext>
            </a:extLst>
          </p:cNvPr>
          <p:cNvSpPr/>
          <p:nvPr/>
        </p:nvSpPr>
        <p:spPr>
          <a:xfrm>
            <a:off x="3465834" y="1007033"/>
            <a:ext cx="4839966" cy="484393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2400" dirty="0">
              <a:ln>
                <a:solidFill>
                  <a:srgbClr val="000000">
                    <a:alpha val="0"/>
                  </a:srgbClr>
                </a:solidFill>
              </a:ln>
              <a:noFill/>
              <a:latin typeface="+mj-lt"/>
            </a:endParaRPr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7C7A052B-7D8D-47BD-A72B-27687AD1FDA3}"/>
              </a:ext>
            </a:extLst>
          </p:cNvPr>
          <p:cNvSpPr/>
          <p:nvPr/>
        </p:nvSpPr>
        <p:spPr>
          <a:xfrm rot="5150431">
            <a:off x="3532910" y="1076084"/>
            <a:ext cx="4705814" cy="4705833"/>
          </a:xfrm>
          <a:prstGeom prst="blockArc">
            <a:avLst>
              <a:gd name="adj1" fmla="val 16168705"/>
              <a:gd name="adj2" fmla="val 0"/>
              <a:gd name="adj3" fmla="val 25000"/>
            </a:avLst>
          </a:prstGeom>
          <a:solidFill>
            <a:srgbClr val="FF99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001" sz="1600" dirty="0">
              <a:latin typeface="+mj-lt"/>
              <a:cs typeface="Times New Roman" charset="0"/>
            </a:endParaRPr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0B0490CA-8D2A-4D41-BED6-70C37D1D48A3}"/>
              </a:ext>
            </a:extLst>
          </p:cNvPr>
          <p:cNvSpPr/>
          <p:nvPr/>
        </p:nvSpPr>
        <p:spPr>
          <a:xfrm rot="5194351">
            <a:off x="3532910" y="1076084"/>
            <a:ext cx="4705814" cy="4705833"/>
          </a:xfrm>
          <a:prstGeom prst="blockArc">
            <a:avLst>
              <a:gd name="adj1" fmla="val 10963205"/>
              <a:gd name="adj2" fmla="val 0"/>
              <a:gd name="adj3" fmla="val 25000"/>
            </a:avLst>
          </a:prstGeom>
          <a:solidFill>
            <a:schemeClr val="accent6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001" sz="1600" dirty="0">
              <a:latin typeface="+mj-lt"/>
              <a:cs typeface="Times New Roman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1CA1B0-62C5-44B8-A917-7904C9CC0DFA}"/>
              </a:ext>
            </a:extLst>
          </p:cNvPr>
          <p:cNvSpPr/>
          <p:nvPr/>
        </p:nvSpPr>
        <p:spPr>
          <a:xfrm>
            <a:off x="8568025" y="3167381"/>
            <a:ext cx="320358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charset="0"/>
              </a:rPr>
              <a:t>Non-Competitive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C254B2-65AC-4BCC-9ED4-A353894E6989}"/>
              </a:ext>
            </a:extLst>
          </p:cNvPr>
          <p:cNvSpPr/>
          <p:nvPr/>
        </p:nvSpPr>
        <p:spPr>
          <a:xfrm>
            <a:off x="7055054" y="3286095"/>
            <a:ext cx="1269676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0 – 49</a:t>
            </a:r>
            <a:endParaRPr lang="en-US" dirty="0">
              <a:ln>
                <a:solidFill>
                  <a:srgbClr val="000000">
                    <a:alpha val="0"/>
                  </a:srgbClr>
                </a:solidFill>
              </a:ln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AD871E-B9D6-4D39-A76D-A52282770B30}"/>
              </a:ext>
            </a:extLst>
          </p:cNvPr>
          <p:cNvSpPr/>
          <p:nvPr/>
        </p:nvSpPr>
        <p:spPr>
          <a:xfrm>
            <a:off x="8568025" y="4407018"/>
            <a:ext cx="3623975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n>
                  <a:solidFill>
                    <a:srgbClr val="000000">
                      <a:alpha val="0"/>
                    </a:srgbClr>
                  </a:solidFill>
                </a:ln>
                <a:noFill/>
                <a:latin typeface="Avenir Black"/>
                <a:cs typeface="Times New Roman" charset="0"/>
              </a:rPr>
              <a:t>Lacking Competitiveness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srgbClr val="000000">
                    <a:alpha val="0"/>
                  </a:srgbClr>
                </a:solidFill>
              </a:ln>
              <a:noFill/>
              <a:effectLst/>
              <a:uLnTx/>
              <a:uFillTx/>
              <a:latin typeface="Avenir Black"/>
              <a:cs typeface="Times New Roman" charset="0"/>
            </a:endParaRPr>
          </a:p>
        </p:txBody>
      </p:sp>
      <p:pic>
        <p:nvPicPr>
          <p:cNvPr id="12" name="Picture 11" descr="Text, logo&#10;&#10;Description automatically generated">
            <a:extLst>
              <a:ext uri="{FF2B5EF4-FFF2-40B4-BE49-F238E27FC236}">
                <a16:creationId xmlns:a16="http://schemas.microsoft.com/office/drawing/2014/main" id="{259324D6-5E41-B64B-8EBD-FDE57E504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7" y="370702"/>
            <a:ext cx="4152900" cy="5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69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>
            <a:extLst>
              <a:ext uri="{FF2B5EF4-FFF2-40B4-BE49-F238E27FC236}">
                <a16:creationId xmlns:a16="http://schemas.microsoft.com/office/drawing/2014/main" id="{C5652CD2-763E-4A53-8FB7-A1035E6BE90F}"/>
              </a:ext>
            </a:extLst>
          </p:cNvPr>
          <p:cNvSpPr txBox="1">
            <a:spLocks/>
          </p:cNvSpPr>
          <p:nvPr/>
        </p:nvSpPr>
        <p:spPr>
          <a:xfrm>
            <a:off x="108360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259" name="Title 1">
            <a:extLst>
              <a:ext uri="{FF2B5EF4-FFF2-40B4-BE49-F238E27FC236}">
                <a16:creationId xmlns:a16="http://schemas.microsoft.com/office/drawing/2014/main" id="{CE474016-5D3A-4646-96DC-174EDE9EB71A}"/>
              </a:ext>
            </a:extLst>
          </p:cNvPr>
          <p:cNvSpPr txBox="1">
            <a:spLocks/>
          </p:cNvSpPr>
          <p:nvPr/>
        </p:nvSpPr>
        <p:spPr>
          <a:xfrm>
            <a:off x="2309568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260" name="Title 1">
            <a:extLst>
              <a:ext uri="{FF2B5EF4-FFF2-40B4-BE49-F238E27FC236}">
                <a16:creationId xmlns:a16="http://schemas.microsoft.com/office/drawing/2014/main" id="{C1764EA2-242A-450D-B7BC-920D95C03D9E}"/>
              </a:ext>
            </a:extLst>
          </p:cNvPr>
          <p:cNvSpPr txBox="1">
            <a:spLocks/>
          </p:cNvSpPr>
          <p:nvPr/>
        </p:nvSpPr>
        <p:spPr>
          <a:xfrm>
            <a:off x="353553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3</a:t>
            </a:r>
          </a:p>
        </p:txBody>
      </p:sp>
      <p:sp>
        <p:nvSpPr>
          <p:cNvPr id="261" name="Title 1">
            <a:extLst>
              <a:ext uri="{FF2B5EF4-FFF2-40B4-BE49-F238E27FC236}">
                <a16:creationId xmlns:a16="http://schemas.microsoft.com/office/drawing/2014/main" id="{69BEF01F-E49B-4AB1-BB2C-452871EF57AB}"/>
              </a:ext>
            </a:extLst>
          </p:cNvPr>
          <p:cNvSpPr txBox="1">
            <a:spLocks/>
          </p:cNvSpPr>
          <p:nvPr/>
        </p:nvSpPr>
        <p:spPr>
          <a:xfrm>
            <a:off x="4761498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4</a:t>
            </a:r>
          </a:p>
        </p:txBody>
      </p:sp>
      <p:sp>
        <p:nvSpPr>
          <p:cNvPr id="262" name="Title 1">
            <a:extLst>
              <a:ext uri="{FF2B5EF4-FFF2-40B4-BE49-F238E27FC236}">
                <a16:creationId xmlns:a16="http://schemas.microsoft.com/office/drawing/2014/main" id="{A1E7D10A-A5A9-4CD9-8F22-386B092DA322}"/>
              </a:ext>
            </a:extLst>
          </p:cNvPr>
          <p:cNvSpPr txBox="1">
            <a:spLocks/>
          </p:cNvSpPr>
          <p:nvPr/>
        </p:nvSpPr>
        <p:spPr>
          <a:xfrm>
            <a:off x="598746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5</a:t>
            </a:r>
          </a:p>
        </p:txBody>
      </p:sp>
      <p:sp>
        <p:nvSpPr>
          <p:cNvPr id="263" name="Title 1">
            <a:extLst>
              <a:ext uri="{FF2B5EF4-FFF2-40B4-BE49-F238E27FC236}">
                <a16:creationId xmlns:a16="http://schemas.microsoft.com/office/drawing/2014/main" id="{847AE8A9-3AF1-4096-A342-F301C2483D2E}"/>
              </a:ext>
            </a:extLst>
          </p:cNvPr>
          <p:cNvSpPr txBox="1">
            <a:spLocks/>
          </p:cNvSpPr>
          <p:nvPr/>
        </p:nvSpPr>
        <p:spPr>
          <a:xfrm>
            <a:off x="7213428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6</a:t>
            </a:r>
          </a:p>
        </p:txBody>
      </p:sp>
      <p:sp>
        <p:nvSpPr>
          <p:cNvPr id="264" name="Title 1">
            <a:extLst>
              <a:ext uri="{FF2B5EF4-FFF2-40B4-BE49-F238E27FC236}">
                <a16:creationId xmlns:a16="http://schemas.microsoft.com/office/drawing/2014/main" id="{48BAE8F2-7A59-4C1D-AEAF-925DC94C13DE}"/>
              </a:ext>
            </a:extLst>
          </p:cNvPr>
          <p:cNvSpPr txBox="1">
            <a:spLocks/>
          </p:cNvSpPr>
          <p:nvPr/>
        </p:nvSpPr>
        <p:spPr>
          <a:xfrm>
            <a:off x="843939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7</a:t>
            </a:r>
          </a:p>
        </p:txBody>
      </p:sp>
      <p:sp>
        <p:nvSpPr>
          <p:cNvPr id="265" name="Title 1">
            <a:extLst>
              <a:ext uri="{FF2B5EF4-FFF2-40B4-BE49-F238E27FC236}">
                <a16:creationId xmlns:a16="http://schemas.microsoft.com/office/drawing/2014/main" id="{5E35D4B5-D610-415F-A206-5774BFD66061}"/>
              </a:ext>
            </a:extLst>
          </p:cNvPr>
          <p:cNvSpPr txBox="1">
            <a:spLocks/>
          </p:cNvSpPr>
          <p:nvPr/>
        </p:nvSpPr>
        <p:spPr>
          <a:xfrm>
            <a:off x="9665358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8</a:t>
            </a:r>
          </a:p>
        </p:txBody>
      </p:sp>
      <p:sp>
        <p:nvSpPr>
          <p:cNvPr id="266" name="Title 1">
            <a:extLst>
              <a:ext uri="{FF2B5EF4-FFF2-40B4-BE49-F238E27FC236}">
                <a16:creationId xmlns:a16="http://schemas.microsoft.com/office/drawing/2014/main" id="{7D839070-7CC1-4CFC-9DD2-2439F2D371AA}"/>
              </a:ext>
            </a:extLst>
          </p:cNvPr>
          <p:cNvSpPr txBox="1">
            <a:spLocks/>
          </p:cNvSpPr>
          <p:nvPr/>
        </p:nvSpPr>
        <p:spPr>
          <a:xfrm>
            <a:off x="1089132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9</a:t>
            </a:r>
          </a:p>
        </p:txBody>
      </p:sp>
      <p:sp>
        <p:nvSpPr>
          <p:cNvPr id="267" name="Title 1">
            <a:extLst>
              <a:ext uri="{FF2B5EF4-FFF2-40B4-BE49-F238E27FC236}">
                <a16:creationId xmlns:a16="http://schemas.microsoft.com/office/drawing/2014/main" id="{A55BA934-CFCF-48FB-938F-E43EA57A4A51}"/>
              </a:ext>
            </a:extLst>
          </p:cNvPr>
          <p:cNvSpPr txBox="1">
            <a:spLocks/>
          </p:cNvSpPr>
          <p:nvPr/>
        </p:nvSpPr>
        <p:spPr>
          <a:xfrm>
            <a:off x="11463496" y="2772560"/>
            <a:ext cx="735078" cy="85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10</a:t>
            </a:r>
          </a:p>
        </p:txBody>
      </p:sp>
      <p:sp>
        <p:nvSpPr>
          <p:cNvPr id="268" name="Title 1">
            <a:extLst>
              <a:ext uri="{FF2B5EF4-FFF2-40B4-BE49-F238E27FC236}">
                <a16:creationId xmlns:a16="http://schemas.microsoft.com/office/drawing/2014/main" id="{052F1A9B-5A8A-42B2-85DF-E3D6C3D65EB1}"/>
              </a:ext>
            </a:extLst>
          </p:cNvPr>
          <p:cNvSpPr txBox="1">
            <a:spLocks/>
          </p:cNvSpPr>
          <p:nvPr/>
        </p:nvSpPr>
        <p:spPr>
          <a:xfrm>
            <a:off x="20768" y="2772560"/>
            <a:ext cx="735078" cy="85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0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A3EE6F1-F995-9647-AC08-6EF2717ED2B1}"/>
              </a:ext>
            </a:extLst>
          </p:cNvPr>
          <p:cNvGrpSpPr/>
          <p:nvPr/>
        </p:nvGrpSpPr>
        <p:grpSpPr>
          <a:xfrm>
            <a:off x="-14234" y="3748041"/>
            <a:ext cx="12210391" cy="3101874"/>
            <a:chOff x="-14234" y="3748040"/>
            <a:chExt cx="12210391" cy="3101874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BF505F7C-6F05-C34B-9EBF-4993529D5961}"/>
                </a:ext>
              </a:extLst>
            </p:cNvPr>
            <p:cNvGrpSpPr/>
            <p:nvPr/>
          </p:nvGrpSpPr>
          <p:grpSpPr>
            <a:xfrm>
              <a:off x="-14234" y="3748040"/>
              <a:ext cx="1223602" cy="3101874"/>
              <a:chOff x="-14234" y="3751530"/>
              <a:chExt cx="1223602" cy="3101874"/>
            </a:xfrm>
          </p:grpSpPr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32C7CAE2-DA80-0741-AC7C-807460B7B2E7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0F04C141-2BBC-414A-AA49-4EA6BDC09D4F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BAB0664-E20D-6D4D-B7CB-89211E79EEE5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1996E53E-46D1-B040-928A-8E54F6C43B5C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5542A318-4691-D74B-AD49-BC525A5DC878}"/>
                  </a:ext>
                </a:extLst>
              </p:cNvPr>
              <p:cNvCxnSpPr/>
              <p:nvPr/>
            </p:nvCxnSpPr>
            <p:spPr>
              <a:xfrm>
                <a:off x="-14234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DE6FB3F-92A1-3D4A-886D-BB29ED29457C}"/>
                </a:ext>
              </a:extLst>
            </p:cNvPr>
            <p:cNvGrpSpPr/>
            <p:nvPr/>
          </p:nvGrpSpPr>
          <p:grpSpPr>
            <a:xfrm>
              <a:off x="1536700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A14E1C57-FEFC-5443-8431-D09AAFA476C7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2D80A4CF-38C7-7E43-A02A-0E4AD1995567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875FF7DB-16DA-6145-8E5B-8D8555D25F0E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5F71305B-5142-3C49-8799-FC1AD7404E11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ED177CC7-B5D4-B54F-B8A2-889BF224F7B2}"/>
                </a:ext>
              </a:extLst>
            </p:cNvPr>
            <p:cNvGrpSpPr/>
            <p:nvPr/>
          </p:nvGrpSpPr>
          <p:grpSpPr>
            <a:xfrm>
              <a:off x="2760302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C55BD534-A6C4-6A45-8022-8BF6D162B1A2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3B95A19F-00FC-D444-BD7A-324819F62BE6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C67F2211-3DD3-DE4D-8125-8918F5189344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32B39D26-CEF0-BA45-A6DF-E6B53FCD22EE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FE45EF96-D11E-B14D-8E6F-D0AD56D04B81}"/>
                </a:ext>
              </a:extLst>
            </p:cNvPr>
            <p:cNvGrpSpPr/>
            <p:nvPr/>
          </p:nvGrpSpPr>
          <p:grpSpPr>
            <a:xfrm>
              <a:off x="3983904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68389B4F-7DB2-9D4D-922B-93469B1CBD14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38ED1BF9-3F2D-4745-B56B-DF8E7EA61812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7E89AEE5-6315-FA42-A5CF-4B1CDA5EA69D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EDC828F3-0679-4145-A3AC-60B6E5A52C07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983CA6D7-3159-3440-BC9D-E98786AB36DF}"/>
                </a:ext>
              </a:extLst>
            </p:cNvPr>
            <p:cNvGrpSpPr/>
            <p:nvPr/>
          </p:nvGrpSpPr>
          <p:grpSpPr>
            <a:xfrm>
              <a:off x="5192613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CA6F5B03-385D-5E49-96F0-FAD9CCDC8C08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AD322FA9-3281-FB47-80D2-AF43BF0E7A36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E2B47325-63C0-AF46-9F5D-26CFE8046237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49BAAE5B-B974-A447-9135-A4D9055086DC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F231CBD4-1CFF-4C46-8D12-C12B75237901}"/>
                </a:ext>
              </a:extLst>
            </p:cNvPr>
            <p:cNvGrpSpPr/>
            <p:nvPr/>
          </p:nvGrpSpPr>
          <p:grpSpPr>
            <a:xfrm>
              <a:off x="6416215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EF18F11B-02E6-5948-88A4-3C5988B18DCF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A448A8BC-B6E6-9342-9C27-8B852F25BD76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89F8DDDE-0347-AF47-A9A5-014052921AC7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F71A4B6D-C9E4-D24F-AEBE-378BCE6F0820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9B93B70D-99D5-3E4E-8FA3-D6CF0CE6EDD2}"/>
                </a:ext>
              </a:extLst>
            </p:cNvPr>
            <p:cNvGrpSpPr/>
            <p:nvPr/>
          </p:nvGrpSpPr>
          <p:grpSpPr>
            <a:xfrm>
              <a:off x="7634449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9522430A-E91D-734F-9FBC-6161867D7218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A7CCD75F-21F3-1847-AD9F-E17AF138BDBD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106F7EC2-A033-1440-9236-507C414F6085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A473A125-4B8A-CA44-B86E-43AB08AC5F1D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1D93C633-5C5E-7547-A990-C62E44A63003}"/>
                </a:ext>
              </a:extLst>
            </p:cNvPr>
            <p:cNvGrpSpPr/>
            <p:nvPr/>
          </p:nvGrpSpPr>
          <p:grpSpPr>
            <a:xfrm>
              <a:off x="8858051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0CB570E9-1C29-C741-8195-D46621EB1ED7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DC7FC1D6-47CF-F14B-A61F-8FB3B9FBABFD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63A80FB6-76F6-2549-B4AF-E911739EB632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ABD84DED-A0BD-3A46-83B8-D7A5D8004C3E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005A8647-7048-A643-A4DB-FDBC854528BB}"/>
                </a:ext>
              </a:extLst>
            </p:cNvPr>
            <p:cNvGrpSpPr/>
            <p:nvPr/>
          </p:nvGrpSpPr>
          <p:grpSpPr>
            <a:xfrm>
              <a:off x="10076285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AB43DB9A-796A-F440-B558-C9ABAEBBE2C8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D72B618C-F706-5D42-B9A3-F1B1106EA630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3CA80F19-BA5B-F945-82D5-1E8BE98B32AD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2A50AD8D-6742-2C4B-AFCA-8719C273704E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1B4CDC74-386E-B044-874C-9AE9C19D6932}"/>
                </a:ext>
              </a:extLst>
            </p:cNvPr>
            <p:cNvGrpSpPr/>
            <p:nvPr/>
          </p:nvGrpSpPr>
          <p:grpSpPr>
            <a:xfrm>
              <a:off x="11299887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DD177DF-F3F0-D84E-98E2-471308E6B98D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657D488B-FC89-784B-ADAB-738C00D46B4E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7D282C6A-8180-FF4C-969F-8FD763A89F13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2BACFBAC-C444-D04E-AE2A-FBB912799F71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54849C-06B9-4EA1-A7C4-8C42B9790F7D}"/>
              </a:ext>
            </a:extLst>
          </p:cNvPr>
          <p:cNvGrpSpPr/>
          <p:nvPr/>
        </p:nvGrpSpPr>
        <p:grpSpPr>
          <a:xfrm>
            <a:off x="4488764" y="-597407"/>
            <a:ext cx="682171" cy="539902"/>
            <a:chOff x="4548124" y="0"/>
            <a:chExt cx="682171" cy="6858000"/>
          </a:xfrm>
          <a:noFill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0935E7-7DC1-49BA-A54D-8F7FAC7CA8A7}"/>
                </a:ext>
              </a:extLst>
            </p:cNvPr>
            <p:cNvSpPr/>
            <p:nvPr/>
          </p:nvSpPr>
          <p:spPr>
            <a:xfrm>
              <a:off x="4548124" y="0"/>
              <a:ext cx="68217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1EB740C-56DB-4A30-8CED-EDD835F036EB}"/>
                </a:ext>
              </a:extLst>
            </p:cNvPr>
            <p:cNvCxnSpPr>
              <a:stCxn id="12" idx="0"/>
              <a:endCxn id="12" idx="2"/>
            </p:cNvCxnSpPr>
            <p:nvPr/>
          </p:nvCxnSpPr>
          <p:spPr>
            <a:xfrm>
              <a:off x="4889210" y="0"/>
              <a:ext cx="0" cy="6858000"/>
            </a:xfrm>
            <a:prstGeom prst="line">
              <a:avLst/>
            </a:prstGeom>
            <a:grpFill/>
            <a:ln cap="sq">
              <a:noFill/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8" name="Rectangle 287">
            <a:extLst>
              <a:ext uri="{FF2B5EF4-FFF2-40B4-BE49-F238E27FC236}">
                <a16:creationId xmlns:a16="http://schemas.microsoft.com/office/drawing/2014/main" id="{A942E949-4E22-47BD-8042-F0F1869A1660}"/>
              </a:ext>
            </a:extLst>
          </p:cNvPr>
          <p:cNvSpPr/>
          <p:nvPr/>
        </p:nvSpPr>
        <p:spPr>
          <a:xfrm>
            <a:off x="1487477" y="1489651"/>
            <a:ext cx="9217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Why does $1,000 Get Reduced to $950? 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B7704F0-CF78-41FA-8A84-1A4BEBD7507F}"/>
              </a:ext>
            </a:extLst>
          </p:cNvPr>
          <p:cNvGrpSpPr/>
          <p:nvPr/>
        </p:nvGrpSpPr>
        <p:grpSpPr>
          <a:xfrm rot="16200000">
            <a:off x="-393185" y="2838843"/>
            <a:ext cx="1128205" cy="218532"/>
            <a:chOff x="11228899" y="2527926"/>
            <a:chExt cx="616388" cy="111567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CF3D56B4-421B-49C0-BF7A-F5B98212D45D}"/>
                </a:ext>
              </a:extLst>
            </p:cNvPr>
            <p:cNvCxnSpPr/>
            <p:nvPr/>
          </p:nvCxnSpPr>
          <p:spPr>
            <a:xfrm flipH="1" flipV="1">
              <a:off x="11639292" y="2527926"/>
              <a:ext cx="205995" cy="111567"/>
            </a:xfrm>
            <a:prstGeom prst="line">
              <a:avLst/>
            </a:prstGeom>
            <a:solidFill>
              <a:srgbClr val="F7931A">
                <a:alpha val="76000"/>
              </a:srgbClr>
            </a:solidFill>
            <a:ln w="31750" cap="rnd">
              <a:solidFill>
                <a:srgbClr val="0000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84BEA6A-2511-45BA-8B01-96E0E4EE53EE}"/>
                </a:ext>
              </a:extLst>
            </p:cNvPr>
            <p:cNvCxnSpPr/>
            <p:nvPr/>
          </p:nvCxnSpPr>
          <p:spPr>
            <a:xfrm flipH="1">
              <a:off x="11228899" y="2527926"/>
              <a:ext cx="410393" cy="0"/>
            </a:xfrm>
            <a:prstGeom prst="line">
              <a:avLst/>
            </a:prstGeom>
            <a:solidFill>
              <a:srgbClr val="F7931A">
                <a:alpha val="76000"/>
              </a:srgbClr>
            </a:solidFill>
            <a:ln w="31750" cap="rnd">
              <a:solidFill>
                <a:srgbClr val="0000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52206145-BACA-436D-91AF-48CFC8E1E478}"/>
              </a:ext>
            </a:extLst>
          </p:cNvPr>
          <p:cNvSpPr/>
          <p:nvPr/>
        </p:nvSpPr>
        <p:spPr>
          <a:xfrm>
            <a:off x="71652" y="2075993"/>
            <a:ext cx="1011951" cy="501930"/>
          </a:xfrm>
          <a:prstGeom prst="roundRect">
            <a:avLst>
              <a:gd name="adj" fmla="val 50000"/>
            </a:avLst>
          </a:prstGeom>
          <a:solidFill>
            <a:srgbClr val="5B79F6"/>
          </a:solidFill>
          <a:ln>
            <a:solidFill>
              <a:srgbClr val="5B79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$1,000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34A2F4F2-0416-41C6-A683-7B542BFBA748}"/>
              </a:ext>
            </a:extLst>
          </p:cNvPr>
          <p:cNvGrpSpPr/>
          <p:nvPr/>
        </p:nvGrpSpPr>
        <p:grpSpPr>
          <a:xfrm rot="5400000" flipH="1">
            <a:off x="11065143" y="2921122"/>
            <a:ext cx="1607639" cy="533408"/>
            <a:chOff x="11228899" y="2527926"/>
            <a:chExt cx="616388" cy="111567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C028E2A7-6468-4D3A-B460-F22EEC7E3724}"/>
                </a:ext>
              </a:extLst>
            </p:cNvPr>
            <p:cNvCxnSpPr/>
            <p:nvPr/>
          </p:nvCxnSpPr>
          <p:spPr>
            <a:xfrm flipH="1" flipV="1">
              <a:off x="11639292" y="2527926"/>
              <a:ext cx="205995" cy="111567"/>
            </a:xfrm>
            <a:prstGeom prst="line">
              <a:avLst/>
            </a:prstGeom>
            <a:solidFill>
              <a:srgbClr val="F7931A">
                <a:alpha val="76000"/>
              </a:srgbClr>
            </a:solidFill>
            <a:ln w="31750" cap="rnd">
              <a:solidFill>
                <a:srgbClr val="0000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E8BDE566-BF58-4043-B81D-FBC81DFD42CF}"/>
                </a:ext>
              </a:extLst>
            </p:cNvPr>
            <p:cNvCxnSpPr/>
            <p:nvPr/>
          </p:nvCxnSpPr>
          <p:spPr>
            <a:xfrm flipH="1">
              <a:off x="11228899" y="2527926"/>
              <a:ext cx="410393" cy="0"/>
            </a:xfrm>
            <a:prstGeom prst="line">
              <a:avLst/>
            </a:prstGeom>
            <a:solidFill>
              <a:srgbClr val="F7931A">
                <a:alpha val="76000"/>
              </a:srgbClr>
            </a:solidFill>
            <a:ln w="31750" cap="rnd">
              <a:solidFill>
                <a:srgbClr val="0000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7B05C98D-4BDA-4D67-BABC-FAE1EB4A9954}"/>
              </a:ext>
            </a:extLst>
          </p:cNvPr>
          <p:cNvSpPr/>
          <p:nvPr/>
        </p:nvSpPr>
        <p:spPr>
          <a:xfrm flipH="1">
            <a:off x="10673798" y="2143183"/>
            <a:ext cx="1132063" cy="507317"/>
          </a:xfrm>
          <a:prstGeom prst="roundRect">
            <a:avLst>
              <a:gd name="adj" fmla="val 50000"/>
            </a:avLst>
          </a:prstGeom>
          <a:gradFill>
            <a:gsLst>
              <a:gs pos="2000">
                <a:schemeClr val="accent6"/>
              </a:gs>
              <a:gs pos="74000">
                <a:schemeClr val="accent6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pc="2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$950</a:t>
            </a:r>
          </a:p>
        </p:txBody>
      </p: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3757CD09-BF7D-41B5-B01D-515A780C5E09}"/>
              </a:ext>
            </a:extLst>
          </p:cNvPr>
          <p:cNvGrpSpPr/>
          <p:nvPr/>
        </p:nvGrpSpPr>
        <p:grpSpPr>
          <a:xfrm>
            <a:off x="1454811" y="2894476"/>
            <a:ext cx="735078" cy="271699"/>
            <a:chOff x="1386695" y="2853389"/>
            <a:chExt cx="735078" cy="271699"/>
          </a:xfrm>
        </p:grpSpPr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DDDE8E7C-6187-474E-8D2D-F28616C951C0}"/>
                </a:ext>
              </a:extLst>
            </p:cNvPr>
            <p:cNvCxnSpPr>
              <a:cxnSpLocks/>
            </p:cNvCxnSpPr>
            <p:nvPr/>
          </p:nvCxnSpPr>
          <p:spPr>
            <a:xfrm>
              <a:off x="1571354" y="3125088"/>
              <a:ext cx="365760" cy="0"/>
            </a:xfrm>
            <a:prstGeom prst="line">
              <a:avLst/>
            </a:prstGeom>
            <a:ln w="47625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Title 1">
              <a:extLst>
                <a:ext uri="{FF2B5EF4-FFF2-40B4-BE49-F238E27FC236}">
                  <a16:creationId xmlns:a16="http://schemas.microsoft.com/office/drawing/2014/main" id="{2AA2E14A-6D62-4C0D-B1C2-E0D3DBB878EA}"/>
                </a:ext>
              </a:extLst>
            </p:cNvPr>
            <p:cNvSpPr txBox="1">
              <a:spLocks/>
            </p:cNvSpPr>
            <p:nvPr/>
          </p:nvSpPr>
          <p:spPr>
            <a:xfrm>
              <a:off x="1386695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rgbClr val="5B79F6"/>
                  </a:solidFill>
                  <a:latin typeface="+mj-lt"/>
                  <a:ea typeface="Times New Roman" charset="0"/>
                  <a:cs typeface="Times New Roman" charset="0"/>
                </a:rPr>
                <a:t>+10%</a:t>
              </a: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7664780D-4963-4A99-821A-AD23C3DECC02}"/>
              </a:ext>
            </a:extLst>
          </p:cNvPr>
          <p:cNvGrpSpPr/>
          <p:nvPr/>
        </p:nvGrpSpPr>
        <p:grpSpPr>
          <a:xfrm>
            <a:off x="3906741" y="2894476"/>
            <a:ext cx="735078" cy="271699"/>
            <a:chOff x="3769856" y="2853389"/>
            <a:chExt cx="735078" cy="271699"/>
          </a:xfrm>
        </p:grpSpPr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AD2F5838-8FD6-40CF-B670-8C1FF66E971D}"/>
                </a:ext>
              </a:extLst>
            </p:cNvPr>
            <p:cNvCxnSpPr>
              <a:cxnSpLocks/>
            </p:cNvCxnSpPr>
            <p:nvPr/>
          </p:nvCxnSpPr>
          <p:spPr>
            <a:xfrm>
              <a:off x="3954515" y="3125088"/>
              <a:ext cx="365760" cy="0"/>
            </a:xfrm>
            <a:prstGeom prst="line">
              <a:avLst/>
            </a:prstGeom>
            <a:ln w="47625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3" name="Title 1">
              <a:extLst>
                <a:ext uri="{FF2B5EF4-FFF2-40B4-BE49-F238E27FC236}">
                  <a16:creationId xmlns:a16="http://schemas.microsoft.com/office/drawing/2014/main" id="{838ACA4A-3E23-4488-B712-9D8C0F3DA6AB}"/>
                </a:ext>
              </a:extLst>
            </p:cNvPr>
            <p:cNvSpPr txBox="1">
              <a:spLocks/>
            </p:cNvSpPr>
            <p:nvPr/>
          </p:nvSpPr>
          <p:spPr>
            <a:xfrm>
              <a:off x="3769856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rgbClr val="5B79F6"/>
                  </a:solidFill>
                  <a:latin typeface="+mj-lt"/>
                  <a:ea typeface="Times New Roman" charset="0"/>
                  <a:cs typeface="Times New Roman" charset="0"/>
                </a:rPr>
                <a:t>+10%</a:t>
              </a:r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C54F2E8B-C428-4FDF-95C6-06773DAF795D}"/>
              </a:ext>
            </a:extLst>
          </p:cNvPr>
          <p:cNvGrpSpPr/>
          <p:nvPr/>
        </p:nvGrpSpPr>
        <p:grpSpPr>
          <a:xfrm>
            <a:off x="6358671" y="2894476"/>
            <a:ext cx="735078" cy="271699"/>
            <a:chOff x="6193827" y="2853389"/>
            <a:chExt cx="735078" cy="271699"/>
          </a:xfrm>
        </p:grpSpPr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A79B8BE9-B47E-4722-98E2-3C614518E0F5}"/>
                </a:ext>
              </a:extLst>
            </p:cNvPr>
            <p:cNvCxnSpPr/>
            <p:nvPr/>
          </p:nvCxnSpPr>
          <p:spPr>
            <a:xfrm>
              <a:off x="6373278" y="3125088"/>
              <a:ext cx="365760" cy="0"/>
            </a:xfrm>
            <a:prstGeom prst="line">
              <a:avLst/>
            </a:prstGeom>
            <a:ln w="47625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6" name="Title 1">
              <a:extLst>
                <a:ext uri="{FF2B5EF4-FFF2-40B4-BE49-F238E27FC236}">
                  <a16:creationId xmlns:a16="http://schemas.microsoft.com/office/drawing/2014/main" id="{9B91FC70-8C75-4EA0-83A2-94A2431E7E40}"/>
                </a:ext>
              </a:extLst>
            </p:cNvPr>
            <p:cNvSpPr txBox="1">
              <a:spLocks/>
            </p:cNvSpPr>
            <p:nvPr/>
          </p:nvSpPr>
          <p:spPr>
            <a:xfrm>
              <a:off x="6193827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rgbClr val="5B79F6"/>
                  </a:solidFill>
                  <a:latin typeface="+mj-lt"/>
                  <a:ea typeface="Times New Roman" charset="0"/>
                  <a:cs typeface="Times New Roman" charset="0"/>
                </a:rPr>
                <a:t>+10%</a:t>
              </a: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44D98392-5B73-4D76-BA1D-73B4328C6587}"/>
              </a:ext>
            </a:extLst>
          </p:cNvPr>
          <p:cNvGrpSpPr/>
          <p:nvPr/>
        </p:nvGrpSpPr>
        <p:grpSpPr>
          <a:xfrm>
            <a:off x="8810601" y="2894476"/>
            <a:ext cx="735078" cy="271699"/>
            <a:chOff x="8663686" y="2853389"/>
            <a:chExt cx="735078" cy="271699"/>
          </a:xfrm>
        </p:grpSpPr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F4247855-EF48-4B02-8559-9C78562AD8AD}"/>
                </a:ext>
              </a:extLst>
            </p:cNvPr>
            <p:cNvCxnSpPr>
              <a:cxnSpLocks/>
            </p:cNvCxnSpPr>
            <p:nvPr/>
          </p:nvCxnSpPr>
          <p:spPr>
            <a:xfrm>
              <a:off x="8848345" y="3125088"/>
              <a:ext cx="365760" cy="0"/>
            </a:xfrm>
            <a:prstGeom prst="line">
              <a:avLst/>
            </a:prstGeom>
            <a:ln w="47625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Title 1">
              <a:extLst>
                <a:ext uri="{FF2B5EF4-FFF2-40B4-BE49-F238E27FC236}">
                  <a16:creationId xmlns:a16="http://schemas.microsoft.com/office/drawing/2014/main" id="{8731CE2C-5C96-424F-9C3B-31564CCBE13B}"/>
                </a:ext>
              </a:extLst>
            </p:cNvPr>
            <p:cNvSpPr txBox="1">
              <a:spLocks/>
            </p:cNvSpPr>
            <p:nvPr/>
          </p:nvSpPr>
          <p:spPr>
            <a:xfrm>
              <a:off x="8663686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rgbClr val="5B79F6"/>
                  </a:solidFill>
                  <a:latin typeface="+mj-lt"/>
                  <a:ea typeface="Times New Roman" charset="0"/>
                  <a:cs typeface="Times New Roman" charset="0"/>
                </a:rPr>
                <a:t>+10%</a:t>
              </a:r>
            </a:p>
          </p:txBody>
        </p: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308D7DA9-C6F6-4B45-A5EA-F46DF2E88FF8}"/>
              </a:ext>
            </a:extLst>
          </p:cNvPr>
          <p:cNvGrpSpPr/>
          <p:nvPr/>
        </p:nvGrpSpPr>
        <p:grpSpPr>
          <a:xfrm>
            <a:off x="10036566" y="2894476"/>
            <a:ext cx="735078" cy="271699"/>
            <a:chOff x="9952513" y="2853389"/>
            <a:chExt cx="735078" cy="271699"/>
          </a:xfrm>
        </p:grpSpPr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011074BF-B7DE-4F18-8AB2-B3BF08DA13B2}"/>
                </a:ext>
              </a:extLst>
            </p:cNvPr>
            <p:cNvCxnSpPr>
              <a:cxnSpLocks/>
            </p:cNvCxnSpPr>
            <p:nvPr/>
          </p:nvCxnSpPr>
          <p:spPr>
            <a:xfrm>
              <a:off x="10118422" y="3125088"/>
              <a:ext cx="369027" cy="0"/>
            </a:xfrm>
            <a:prstGeom prst="line">
              <a:avLst/>
            </a:prstGeom>
            <a:ln w="476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Title 1">
              <a:extLst>
                <a:ext uri="{FF2B5EF4-FFF2-40B4-BE49-F238E27FC236}">
                  <a16:creationId xmlns:a16="http://schemas.microsoft.com/office/drawing/2014/main" id="{B2F27CF0-D7AC-4C42-8995-D829770976AB}"/>
                </a:ext>
              </a:extLst>
            </p:cNvPr>
            <p:cNvSpPr txBox="1">
              <a:spLocks/>
            </p:cNvSpPr>
            <p:nvPr/>
          </p:nvSpPr>
          <p:spPr>
            <a:xfrm>
              <a:off x="9952513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chemeClr val="accent3"/>
                  </a:solidFill>
                  <a:latin typeface="+mj-lt"/>
                  <a:ea typeface="Times New Roman" charset="0"/>
                  <a:cs typeface="Times New Roman" charset="0"/>
                </a:rPr>
                <a:t>-10%</a:t>
              </a:r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B6887A2F-57EA-4A0D-BF16-3EFEAE9B031F}"/>
              </a:ext>
            </a:extLst>
          </p:cNvPr>
          <p:cNvGrpSpPr/>
          <p:nvPr/>
        </p:nvGrpSpPr>
        <p:grpSpPr>
          <a:xfrm>
            <a:off x="7584636" y="2894476"/>
            <a:ext cx="735078" cy="271699"/>
            <a:chOff x="7615798" y="2853389"/>
            <a:chExt cx="735078" cy="271699"/>
          </a:xfrm>
        </p:grpSpPr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622EA54A-983C-40F0-8F8E-D889D66EEA41}"/>
                </a:ext>
              </a:extLst>
            </p:cNvPr>
            <p:cNvCxnSpPr/>
            <p:nvPr/>
          </p:nvCxnSpPr>
          <p:spPr>
            <a:xfrm>
              <a:off x="7798824" y="3125088"/>
              <a:ext cx="369027" cy="0"/>
            </a:xfrm>
            <a:prstGeom prst="line">
              <a:avLst/>
            </a:prstGeom>
            <a:ln w="476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Title 1">
              <a:extLst>
                <a:ext uri="{FF2B5EF4-FFF2-40B4-BE49-F238E27FC236}">
                  <a16:creationId xmlns:a16="http://schemas.microsoft.com/office/drawing/2014/main" id="{768EB972-CCA6-436F-B0B9-D10653FA475A}"/>
                </a:ext>
              </a:extLst>
            </p:cNvPr>
            <p:cNvSpPr txBox="1">
              <a:spLocks/>
            </p:cNvSpPr>
            <p:nvPr/>
          </p:nvSpPr>
          <p:spPr>
            <a:xfrm>
              <a:off x="7615798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chemeClr val="accent3"/>
                  </a:solidFill>
                  <a:latin typeface="+mj-lt"/>
                  <a:ea typeface="Times New Roman" charset="0"/>
                  <a:cs typeface="Times New Roman" charset="0"/>
                </a:rPr>
                <a:t>-10%</a:t>
              </a:r>
            </a:p>
          </p:txBody>
        </p: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E4CC12AB-3AD5-4494-9673-B054D66AAF8C}"/>
              </a:ext>
            </a:extLst>
          </p:cNvPr>
          <p:cNvGrpSpPr/>
          <p:nvPr/>
        </p:nvGrpSpPr>
        <p:grpSpPr>
          <a:xfrm>
            <a:off x="2680776" y="2894476"/>
            <a:ext cx="735078" cy="271699"/>
            <a:chOff x="2679073" y="2853389"/>
            <a:chExt cx="735078" cy="271699"/>
          </a:xfrm>
        </p:grpSpPr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2F93D4A0-056F-4FDD-BF51-BF73A2A9C686}"/>
                </a:ext>
              </a:extLst>
            </p:cNvPr>
            <p:cNvCxnSpPr>
              <a:cxnSpLocks/>
            </p:cNvCxnSpPr>
            <p:nvPr/>
          </p:nvCxnSpPr>
          <p:spPr>
            <a:xfrm>
              <a:off x="2862099" y="3125088"/>
              <a:ext cx="369027" cy="0"/>
            </a:xfrm>
            <a:prstGeom prst="line">
              <a:avLst/>
            </a:prstGeom>
            <a:ln w="476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Title 1">
              <a:extLst>
                <a:ext uri="{FF2B5EF4-FFF2-40B4-BE49-F238E27FC236}">
                  <a16:creationId xmlns:a16="http://schemas.microsoft.com/office/drawing/2014/main" id="{E73158B3-AF84-4F5F-A928-70553CCEA12C}"/>
                </a:ext>
              </a:extLst>
            </p:cNvPr>
            <p:cNvSpPr txBox="1">
              <a:spLocks/>
            </p:cNvSpPr>
            <p:nvPr/>
          </p:nvSpPr>
          <p:spPr>
            <a:xfrm>
              <a:off x="2679073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chemeClr val="accent3"/>
                  </a:solidFill>
                  <a:latin typeface="+mj-lt"/>
                  <a:ea typeface="Times New Roman" charset="0"/>
                  <a:cs typeface="Times New Roman" charset="0"/>
                </a:rPr>
                <a:t>-10%</a:t>
              </a:r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D5936656-624E-4023-9A64-254858107846}"/>
              </a:ext>
            </a:extLst>
          </p:cNvPr>
          <p:cNvGrpSpPr/>
          <p:nvPr/>
        </p:nvGrpSpPr>
        <p:grpSpPr>
          <a:xfrm>
            <a:off x="11004890" y="2894476"/>
            <a:ext cx="735078" cy="271699"/>
            <a:chOff x="11042066" y="2853389"/>
            <a:chExt cx="735078" cy="271699"/>
          </a:xfrm>
        </p:grpSpPr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736A1AE5-698E-4EEF-A1F9-8EB2906B5D74}"/>
                </a:ext>
              </a:extLst>
            </p:cNvPr>
            <p:cNvCxnSpPr>
              <a:cxnSpLocks/>
            </p:cNvCxnSpPr>
            <p:nvPr/>
          </p:nvCxnSpPr>
          <p:spPr>
            <a:xfrm>
              <a:off x="11226725" y="3125088"/>
              <a:ext cx="365760" cy="0"/>
            </a:xfrm>
            <a:prstGeom prst="line">
              <a:avLst/>
            </a:prstGeom>
            <a:ln w="47625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Title 1">
              <a:extLst>
                <a:ext uri="{FF2B5EF4-FFF2-40B4-BE49-F238E27FC236}">
                  <a16:creationId xmlns:a16="http://schemas.microsoft.com/office/drawing/2014/main" id="{306448C0-039D-45B5-901D-34DBF43C9327}"/>
                </a:ext>
              </a:extLst>
            </p:cNvPr>
            <p:cNvSpPr txBox="1">
              <a:spLocks/>
            </p:cNvSpPr>
            <p:nvPr/>
          </p:nvSpPr>
          <p:spPr>
            <a:xfrm>
              <a:off x="11042066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rgbClr val="5B79F6"/>
                  </a:solidFill>
                  <a:latin typeface="+mj-lt"/>
                  <a:ea typeface="Times New Roman" charset="0"/>
                  <a:cs typeface="Times New Roman" charset="0"/>
                </a:rPr>
                <a:t>+10%</a:t>
              </a:r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7D7F7887-09E2-457B-A8C6-CB8E1E3CE892}"/>
              </a:ext>
            </a:extLst>
          </p:cNvPr>
          <p:cNvGrpSpPr/>
          <p:nvPr/>
        </p:nvGrpSpPr>
        <p:grpSpPr>
          <a:xfrm>
            <a:off x="387552" y="2887491"/>
            <a:ext cx="735078" cy="285668"/>
            <a:chOff x="215988" y="2839420"/>
            <a:chExt cx="735078" cy="285668"/>
          </a:xfrm>
        </p:grpSpPr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550C1DD7-4291-4066-A0F9-BCE8910626CD}"/>
                </a:ext>
              </a:extLst>
            </p:cNvPr>
            <p:cNvCxnSpPr>
              <a:cxnSpLocks/>
            </p:cNvCxnSpPr>
            <p:nvPr/>
          </p:nvCxnSpPr>
          <p:spPr>
            <a:xfrm>
              <a:off x="399014" y="3125088"/>
              <a:ext cx="369027" cy="0"/>
            </a:xfrm>
            <a:prstGeom prst="line">
              <a:avLst/>
            </a:prstGeom>
            <a:ln w="476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4" name="Title 1">
              <a:extLst>
                <a:ext uri="{FF2B5EF4-FFF2-40B4-BE49-F238E27FC236}">
                  <a16:creationId xmlns:a16="http://schemas.microsoft.com/office/drawing/2014/main" id="{B48F7C73-9FEF-42B4-88A6-54AB6820E591}"/>
                </a:ext>
              </a:extLst>
            </p:cNvPr>
            <p:cNvSpPr txBox="1">
              <a:spLocks/>
            </p:cNvSpPr>
            <p:nvPr/>
          </p:nvSpPr>
          <p:spPr>
            <a:xfrm>
              <a:off x="215988" y="2839420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chemeClr val="accent3"/>
                  </a:solidFill>
                  <a:latin typeface="+mj-lt"/>
                  <a:ea typeface="Times New Roman" charset="0"/>
                  <a:cs typeface="Times New Roman" charset="0"/>
                </a:rPr>
                <a:t>-10%</a:t>
              </a:r>
            </a:p>
          </p:txBody>
        </p: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F968DF1E-F10E-42F0-B370-92BF29366185}"/>
              </a:ext>
            </a:extLst>
          </p:cNvPr>
          <p:cNvGrpSpPr/>
          <p:nvPr/>
        </p:nvGrpSpPr>
        <p:grpSpPr>
          <a:xfrm>
            <a:off x="5132706" y="2894476"/>
            <a:ext cx="735078" cy="271699"/>
            <a:chOff x="5127373" y="2853389"/>
            <a:chExt cx="735078" cy="271699"/>
          </a:xfrm>
        </p:grpSpPr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66D33A1C-8D49-4FDA-9961-D6C2253DF365}"/>
                </a:ext>
              </a:extLst>
            </p:cNvPr>
            <p:cNvCxnSpPr>
              <a:cxnSpLocks/>
            </p:cNvCxnSpPr>
            <p:nvPr/>
          </p:nvCxnSpPr>
          <p:spPr>
            <a:xfrm>
              <a:off x="5310399" y="3125088"/>
              <a:ext cx="369027" cy="0"/>
            </a:xfrm>
            <a:prstGeom prst="line">
              <a:avLst/>
            </a:prstGeom>
            <a:ln w="476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Title 1">
              <a:extLst>
                <a:ext uri="{FF2B5EF4-FFF2-40B4-BE49-F238E27FC236}">
                  <a16:creationId xmlns:a16="http://schemas.microsoft.com/office/drawing/2014/main" id="{C4C59A59-2A64-4B24-955D-62DCC62099AD}"/>
                </a:ext>
              </a:extLst>
            </p:cNvPr>
            <p:cNvSpPr txBox="1">
              <a:spLocks/>
            </p:cNvSpPr>
            <p:nvPr/>
          </p:nvSpPr>
          <p:spPr>
            <a:xfrm>
              <a:off x="5127373" y="2853389"/>
              <a:ext cx="735078" cy="246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algn="ctr"/>
              <a:r>
                <a:rPr lang="en-US" sz="1100" spc="300" dirty="0">
                  <a:solidFill>
                    <a:schemeClr val="accent3"/>
                  </a:solidFill>
                  <a:latin typeface="+mj-lt"/>
                  <a:ea typeface="Times New Roman" charset="0"/>
                  <a:cs typeface="Times New Roman" charset="0"/>
                </a:rPr>
                <a:t>-10%</a:t>
              </a:r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6FEC1565-7DEB-465C-9B3F-0CC4D56E5313}"/>
              </a:ext>
            </a:extLst>
          </p:cNvPr>
          <p:cNvGrpSpPr/>
          <p:nvPr/>
        </p:nvGrpSpPr>
        <p:grpSpPr>
          <a:xfrm rot="7331952">
            <a:off x="503852" y="3278082"/>
            <a:ext cx="268573" cy="1272664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44270F7C-8584-4D90-A8D6-B1F8852FE0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Triangle 189">
              <a:extLst>
                <a:ext uri="{FF2B5EF4-FFF2-40B4-BE49-F238E27FC236}">
                  <a16:creationId xmlns:a16="http://schemas.microsoft.com/office/drawing/2014/main" id="{B776A161-DA4C-462B-AA0E-B63787C10DD1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F1C1BA76-E512-477A-AA45-B9B0E2506D4D}"/>
              </a:ext>
            </a:extLst>
          </p:cNvPr>
          <p:cNvGrpSpPr/>
          <p:nvPr/>
        </p:nvGrpSpPr>
        <p:grpSpPr>
          <a:xfrm rot="3650464">
            <a:off x="1637978" y="3374038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4193F44F-2FC4-4FB2-ACDA-7AFDF9BADE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Triangle 187">
              <a:extLst>
                <a:ext uri="{FF2B5EF4-FFF2-40B4-BE49-F238E27FC236}">
                  <a16:creationId xmlns:a16="http://schemas.microsoft.com/office/drawing/2014/main" id="{30EBF572-3E06-4B84-8E8A-3E375EC68836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35D016FD-E73F-42E6-B3B1-324EF32DDF3D}"/>
              </a:ext>
            </a:extLst>
          </p:cNvPr>
          <p:cNvGrpSpPr/>
          <p:nvPr/>
        </p:nvGrpSpPr>
        <p:grpSpPr>
          <a:xfrm rot="7331952">
            <a:off x="2881542" y="3367773"/>
            <a:ext cx="268573" cy="1272663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3B745968-2628-400E-B269-9209ED979E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Triangle 185">
              <a:extLst>
                <a:ext uri="{FF2B5EF4-FFF2-40B4-BE49-F238E27FC236}">
                  <a16:creationId xmlns:a16="http://schemas.microsoft.com/office/drawing/2014/main" id="{9FC27F81-BB56-4F48-975E-4868A8EB63E7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C9844159-0C8C-4630-8AED-ACF2D737BACA}"/>
              </a:ext>
            </a:extLst>
          </p:cNvPr>
          <p:cNvGrpSpPr/>
          <p:nvPr/>
        </p:nvGrpSpPr>
        <p:grpSpPr>
          <a:xfrm rot="3650464">
            <a:off x="6446083" y="3569671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9A920F06-E0A2-4431-8B6C-44F5B73335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Triangle 181">
              <a:extLst>
                <a:ext uri="{FF2B5EF4-FFF2-40B4-BE49-F238E27FC236}">
                  <a16:creationId xmlns:a16="http://schemas.microsoft.com/office/drawing/2014/main" id="{78EF9CCF-7339-4E86-A51A-A9CD7E7DFCED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0F390523-EB57-4BAD-8CCE-012A04B720D3}"/>
              </a:ext>
            </a:extLst>
          </p:cNvPr>
          <p:cNvGrpSpPr/>
          <p:nvPr/>
        </p:nvGrpSpPr>
        <p:grpSpPr>
          <a:xfrm rot="7331952">
            <a:off x="7689647" y="3563406"/>
            <a:ext cx="268573" cy="1272663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E0BB0890-E782-4F49-9345-46B1D5F1A8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Triangle 179">
              <a:extLst>
                <a:ext uri="{FF2B5EF4-FFF2-40B4-BE49-F238E27FC236}">
                  <a16:creationId xmlns:a16="http://schemas.microsoft.com/office/drawing/2014/main" id="{5200089C-E1C2-46D5-A338-4605E40A3255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9346357F-E7AF-4B4E-A328-7C5E5D1D6B8A}"/>
              </a:ext>
            </a:extLst>
          </p:cNvPr>
          <p:cNvGrpSpPr/>
          <p:nvPr/>
        </p:nvGrpSpPr>
        <p:grpSpPr>
          <a:xfrm rot="3650464">
            <a:off x="4047504" y="3450023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96D46F6E-70FA-42BA-8AF1-742277D35A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Triangle 172">
              <a:extLst>
                <a:ext uri="{FF2B5EF4-FFF2-40B4-BE49-F238E27FC236}">
                  <a16:creationId xmlns:a16="http://schemas.microsoft.com/office/drawing/2014/main" id="{C40BD7A4-0F91-498D-ADA7-0D18F24B0017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ABFB9E29-F94F-4E34-98CD-C0B910AF8A2D}"/>
              </a:ext>
            </a:extLst>
          </p:cNvPr>
          <p:cNvGrpSpPr/>
          <p:nvPr/>
        </p:nvGrpSpPr>
        <p:grpSpPr>
          <a:xfrm rot="7331952">
            <a:off x="5291068" y="3443758"/>
            <a:ext cx="268573" cy="1272663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5E31096F-C907-47F1-8972-5396A8A0E6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Triangle 170">
              <a:extLst>
                <a:ext uri="{FF2B5EF4-FFF2-40B4-BE49-F238E27FC236}">
                  <a16:creationId xmlns:a16="http://schemas.microsoft.com/office/drawing/2014/main" id="{03D9FC91-94A2-4B18-98B1-D846720C7D03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E4AB2440-20A5-4CC9-BCAE-7CA6496C799F}"/>
              </a:ext>
            </a:extLst>
          </p:cNvPr>
          <p:cNvGrpSpPr/>
          <p:nvPr/>
        </p:nvGrpSpPr>
        <p:grpSpPr>
          <a:xfrm rot="7331952">
            <a:off x="10106552" y="3675928"/>
            <a:ext cx="268573" cy="1272664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C2B892C4-CC05-4374-8611-E1271BBFEF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Triangle 141">
              <a:extLst>
                <a:ext uri="{FF2B5EF4-FFF2-40B4-BE49-F238E27FC236}">
                  <a16:creationId xmlns:a16="http://schemas.microsoft.com/office/drawing/2014/main" id="{C3D9AC7F-F22C-4529-B610-1391FD72357C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ACAA329D-0BFB-4AF5-8B4B-68C248057CA2}"/>
              </a:ext>
            </a:extLst>
          </p:cNvPr>
          <p:cNvGrpSpPr/>
          <p:nvPr/>
        </p:nvGrpSpPr>
        <p:grpSpPr>
          <a:xfrm>
            <a:off x="10792815" y="4068380"/>
            <a:ext cx="1190714" cy="445649"/>
            <a:chOff x="10792815" y="4068380"/>
            <a:chExt cx="1190714" cy="445649"/>
          </a:xfrm>
          <a:solidFill>
            <a:srgbClr val="5B79F6"/>
          </a:solidFill>
        </p:grpSpPr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16E73428-E880-4E87-AF62-347F087583DA}"/>
                </a:ext>
              </a:extLst>
            </p:cNvPr>
            <p:cNvCxnSpPr>
              <a:cxnSpLocks/>
            </p:cNvCxnSpPr>
            <p:nvPr/>
          </p:nvCxnSpPr>
          <p:spPr>
            <a:xfrm rot="3650464" flipV="1">
              <a:off x="11302934" y="4003910"/>
              <a:ext cx="0" cy="1020237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Triangle 170">
              <a:extLst>
                <a:ext uri="{FF2B5EF4-FFF2-40B4-BE49-F238E27FC236}">
                  <a16:creationId xmlns:a16="http://schemas.microsoft.com/office/drawing/2014/main" id="{D4238AA0-31DD-4754-9DE8-AA10DD5C8819}"/>
                </a:ext>
              </a:extLst>
            </p:cNvPr>
            <p:cNvSpPr/>
            <p:nvPr/>
          </p:nvSpPr>
          <p:spPr>
            <a:xfrm rot="3650464">
              <a:off x="11719074" y="4072499"/>
              <a:ext cx="268573" cy="260336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B40477C7-F772-49C9-B8EA-6F109103D862}"/>
              </a:ext>
            </a:extLst>
          </p:cNvPr>
          <p:cNvGrpSpPr/>
          <p:nvPr/>
        </p:nvGrpSpPr>
        <p:grpSpPr>
          <a:xfrm>
            <a:off x="8378669" y="3938248"/>
            <a:ext cx="1190714" cy="445649"/>
            <a:chOff x="8378669" y="3938248"/>
            <a:chExt cx="1190714" cy="445649"/>
          </a:xfrm>
          <a:solidFill>
            <a:srgbClr val="5B79F6"/>
          </a:solidFill>
        </p:grpSpPr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4B67270C-647E-4F19-87BA-D8C0F7BA6FE0}"/>
                </a:ext>
              </a:extLst>
            </p:cNvPr>
            <p:cNvCxnSpPr>
              <a:cxnSpLocks/>
            </p:cNvCxnSpPr>
            <p:nvPr/>
          </p:nvCxnSpPr>
          <p:spPr>
            <a:xfrm rot="3650464" flipV="1">
              <a:off x="8888788" y="3873778"/>
              <a:ext cx="0" cy="1020237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Triangle 129">
              <a:extLst>
                <a:ext uri="{FF2B5EF4-FFF2-40B4-BE49-F238E27FC236}">
                  <a16:creationId xmlns:a16="http://schemas.microsoft.com/office/drawing/2014/main" id="{680649AB-CE04-44AD-8177-A9B0E7B581DF}"/>
                </a:ext>
              </a:extLst>
            </p:cNvPr>
            <p:cNvSpPr/>
            <p:nvPr/>
          </p:nvSpPr>
          <p:spPr>
            <a:xfrm rot="3650464">
              <a:off x="9304928" y="3942367"/>
              <a:ext cx="268573" cy="260336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4A7CC2FE-89E6-4263-8EE7-40D5CD8B4443}"/>
              </a:ext>
            </a:extLst>
          </p:cNvPr>
          <p:cNvGrpSpPr/>
          <p:nvPr/>
        </p:nvGrpSpPr>
        <p:grpSpPr>
          <a:xfrm flipH="1">
            <a:off x="11959548" y="3993938"/>
            <a:ext cx="226835" cy="226832"/>
            <a:chOff x="1107854" y="3872826"/>
            <a:chExt cx="226835" cy="226832"/>
          </a:xfrm>
          <a:solidFill>
            <a:schemeClr val="tx1"/>
          </a:solidFill>
        </p:grpSpPr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FC2FB2B7-723E-4A99-8FEE-9988C450EB11}"/>
                </a:ext>
              </a:extLst>
            </p:cNvPr>
            <p:cNvSpPr/>
            <p:nvPr/>
          </p:nvSpPr>
          <p:spPr>
            <a:xfrm>
              <a:off x="1107854" y="3872826"/>
              <a:ext cx="226835" cy="2268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53CD891C-70D1-421A-978B-23FBC9D29725}"/>
                </a:ext>
              </a:extLst>
            </p:cNvPr>
            <p:cNvSpPr/>
            <p:nvPr/>
          </p:nvSpPr>
          <p:spPr>
            <a:xfrm>
              <a:off x="1127495" y="3892466"/>
              <a:ext cx="187553" cy="1875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32699DD3-B8F0-4FAE-B8BE-5A1F252149DA}"/>
              </a:ext>
            </a:extLst>
          </p:cNvPr>
          <p:cNvGrpSpPr/>
          <p:nvPr/>
        </p:nvGrpSpPr>
        <p:grpSpPr>
          <a:xfrm>
            <a:off x="-3640" y="3453657"/>
            <a:ext cx="226835" cy="226832"/>
            <a:chOff x="1107854" y="3872826"/>
            <a:chExt cx="226835" cy="226832"/>
          </a:xfrm>
          <a:solidFill>
            <a:schemeClr val="tx1"/>
          </a:solidFill>
        </p:grpSpPr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0EA7F070-C1A4-4F7B-B170-15C90D5980EF}"/>
                </a:ext>
              </a:extLst>
            </p:cNvPr>
            <p:cNvSpPr/>
            <p:nvPr/>
          </p:nvSpPr>
          <p:spPr>
            <a:xfrm>
              <a:off x="1107854" y="3872826"/>
              <a:ext cx="226835" cy="2268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ECA8D26D-A89F-44CD-BA02-77089C09AF49}"/>
                </a:ext>
              </a:extLst>
            </p:cNvPr>
            <p:cNvSpPr/>
            <p:nvPr/>
          </p:nvSpPr>
          <p:spPr>
            <a:xfrm>
              <a:off x="1127495" y="3892466"/>
              <a:ext cx="187553" cy="1875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17401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5B25B189-EDFE-4568-9963-C242E99066C8}"/>
              </a:ext>
            </a:extLst>
          </p:cNvPr>
          <p:cNvSpPr/>
          <p:nvPr/>
        </p:nvSpPr>
        <p:spPr>
          <a:xfrm>
            <a:off x="4495800" y="692935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noFill/>
                <a:latin typeface="+mj-lt"/>
                <a:cs typeface="Times New Roman" charset="0"/>
              </a:rPr>
              <a:t>Year 1</a:t>
            </a:r>
            <a:endParaRPr lang="en-US" sz="3600" b="1" dirty="0">
              <a:noFill/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996D4D1-5B58-4F11-B821-33A2C478B918}"/>
              </a:ext>
            </a:extLst>
          </p:cNvPr>
          <p:cNvSpPr txBox="1"/>
          <p:nvPr/>
        </p:nvSpPr>
        <p:spPr>
          <a:xfrm>
            <a:off x="3048811" y="1236395"/>
            <a:ext cx="60943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noFill/>
                <a:latin typeface="+mj-lt"/>
                <a:ea typeface="Times New Roman" charset="0"/>
                <a:cs typeface="Times New Roman" charset="0"/>
              </a:rPr>
              <a:t>Down 10%</a:t>
            </a:r>
            <a:endParaRPr lang="en-001" sz="4400" dirty="0">
              <a:noFill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9A9016F-C0CB-411D-80C1-71025C15D016}"/>
              </a:ext>
            </a:extLst>
          </p:cNvPr>
          <p:cNvSpPr/>
          <p:nvPr/>
        </p:nvSpPr>
        <p:spPr>
          <a:xfrm>
            <a:off x="4495800" y="45856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Times New Roman" charset="0"/>
              </a:rPr>
              <a:t>Year 0</a:t>
            </a:r>
            <a:endParaRPr lang="en-US" sz="3600" b="1" dirty="0">
              <a:gradFill>
                <a:gsLst>
                  <a:gs pos="2000">
                    <a:schemeClr val="accent6"/>
                  </a:gs>
                  <a:gs pos="74000">
                    <a:schemeClr val="accent6">
                      <a:lumMod val="75000"/>
                    </a:schemeClr>
                  </a:gs>
                </a:gsLst>
                <a:lin ang="2400000" scaled="0"/>
              </a:gradFill>
              <a:latin typeface="+mj-lt"/>
              <a:ea typeface="Times New Roman" charset="0"/>
              <a:cs typeface="Times New Roman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6F32E0-B150-49BF-88A4-1E34485B7AA0}"/>
              </a:ext>
            </a:extLst>
          </p:cNvPr>
          <p:cNvGrpSpPr/>
          <p:nvPr/>
        </p:nvGrpSpPr>
        <p:grpSpPr>
          <a:xfrm>
            <a:off x="-14234" y="3748041"/>
            <a:ext cx="12206234" cy="3101874"/>
            <a:chOff x="-14234" y="3748041"/>
            <a:chExt cx="12206234" cy="310187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D1DE8E4-9C50-4B67-8D78-96759F1483C7}"/>
                </a:ext>
              </a:extLst>
            </p:cNvPr>
            <p:cNvCxnSpPr/>
            <p:nvPr/>
          </p:nvCxnSpPr>
          <p:spPr>
            <a:xfrm>
              <a:off x="22744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0E55720-C951-425F-8195-3EC6EA2F0E72}"/>
                </a:ext>
              </a:extLst>
            </p:cNvPr>
            <p:cNvCxnSpPr/>
            <p:nvPr/>
          </p:nvCxnSpPr>
          <p:spPr>
            <a:xfrm>
              <a:off x="303732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92ABF11-4F32-421E-B6E9-1BDD3421233A}"/>
                </a:ext>
              </a:extLst>
            </p:cNvPr>
            <p:cNvCxnSpPr/>
            <p:nvPr/>
          </p:nvCxnSpPr>
          <p:spPr>
            <a:xfrm>
              <a:off x="151154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AAF0FB-2BD3-4AC9-A3C9-12700D31F6F5}"/>
                </a:ext>
              </a:extLst>
            </p:cNvPr>
            <p:cNvCxnSpPr/>
            <p:nvPr/>
          </p:nvCxnSpPr>
          <p:spPr>
            <a:xfrm>
              <a:off x="7486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FC738C-0D0C-47DE-A441-537A696CD3BD}"/>
                </a:ext>
              </a:extLst>
            </p:cNvPr>
            <p:cNvCxnSpPr/>
            <p:nvPr/>
          </p:nvCxnSpPr>
          <p:spPr>
            <a:xfrm>
              <a:off x="-14234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E23A978-3BA3-421D-AAD2-E79ECF0BF346}"/>
                </a:ext>
              </a:extLst>
            </p:cNvPr>
            <p:cNvCxnSpPr/>
            <p:nvPr/>
          </p:nvCxnSpPr>
          <p:spPr>
            <a:xfrm>
              <a:off x="532599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3906A1-3855-454F-B4F6-D62E00B3F228}"/>
                </a:ext>
              </a:extLst>
            </p:cNvPr>
            <p:cNvCxnSpPr/>
            <p:nvPr/>
          </p:nvCxnSpPr>
          <p:spPr>
            <a:xfrm>
              <a:off x="608888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5139FC-941E-42FA-AA7D-C873ABFF3248}"/>
                </a:ext>
              </a:extLst>
            </p:cNvPr>
            <p:cNvCxnSpPr/>
            <p:nvPr/>
          </p:nvCxnSpPr>
          <p:spPr>
            <a:xfrm>
              <a:off x="456310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674B144-2000-48AC-B254-67B86C90B6D0}"/>
                </a:ext>
              </a:extLst>
            </p:cNvPr>
            <p:cNvCxnSpPr/>
            <p:nvPr/>
          </p:nvCxnSpPr>
          <p:spPr>
            <a:xfrm>
              <a:off x="38002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2B291D2-6F5B-45E4-9ABD-EDDCAADACFEB}"/>
                </a:ext>
              </a:extLst>
            </p:cNvPr>
            <p:cNvCxnSpPr/>
            <p:nvPr/>
          </p:nvCxnSpPr>
          <p:spPr>
            <a:xfrm>
              <a:off x="83775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4B4C07-B06D-4F15-B1AC-8D1A7998E1D8}"/>
                </a:ext>
              </a:extLst>
            </p:cNvPr>
            <p:cNvCxnSpPr/>
            <p:nvPr/>
          </p:nvCxnSpPr>
          <p:spPr>
            <a:xfrm>
              <a:off x="914044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7C4319-5D64-460E-A0B6-E2A79E9057A2}"/>
                </a:ext>
              </a:extLst>
            </p:cNvPr>
            <p:cNvCxnSpPr/>
            <p:nvPr/>
          </p:nvCxnSpPr>
          <p:spPr>
            <a:xfrm>
              <a:off x="761466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7CABD75-FC0C-4156-8ABA-1A45639933D0}"/>
                </a:ext>
              </a:extLst>
            </p:cNvPr>
            <p:cNvCxnSpPr/>
            <p:nvPr/>
          </p:nvCxnSpPr>
          <p:spPr>
            <a:xfrm>
              <a:off x="685177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2C93CFD-35E0-4B32-BBA2-7EE019A7DA74}"/>
                </a:ext>
              </a:extLst>
            </p:cNvPr>
            <p:cNvCxnSpPr/>
            <p:nvPr/>
          </p:nvCxnSpPr>
          <p:spPr>
            <a:xfrm>
              <a:off x="114291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EAA580A-36FE-4D66-BA96-BDFC743B72BE}"/>
                </a:ext>
              </a:extLst>
            </p:cNvPr>
            <p:cNvCxnSpPr/>
            <p:nvPr/>
          </p:nvCxnSpPr>
          <p:spPr>
            <a:xfrm>
              <a:off x="12192000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601AE30-BF1B-48F3-8535-83C4829A9ADE}"/>
                </a:ext>
              </a:extLst>
            </p:cNvPr>
            <p:cNvCxnSpPr/>
            <p:nvPr/>
          </p:nvCxnSpPr>
          <p:spPr>
            <a:xfrm>
              <a:off x="1066622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9215429-4A44-41EC-9EFD-1CDA6926D901}"/>
                </a:ext>
              </a:extLst>
            </p:cNvPr>
            <p:cNvCxnSpPr/>
            <p:nvPr/>
          </p:nvCxnSpPr>
          <p:spPr>
            <a:xfrm>
              <a:off x="99033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!!Rectangle: Rounded Corners 158">
            <a:extLst>
              <a:ext uri="{FF2B5EF4-FFF2-40B4-BE49-F238E27FC236}">
                <a16:creationId xmlns:a16="http://schemas.microsoft.com/office/drawing/2014/main" id="{47E830BE-861A-480D-B120-A55B64448C9D}"/>
              </a:ext>
            </a:extLst>
          </p:cNvPr>
          <p:cNvSpPr/>
          <p:nvPr/>
        </p:nvSpPr>
        <p:spPr>
          <a:xfrm>
            <a:off x="2789562" y="2918606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6" name="!!Rectangle: Rounded Corners 158">
            <a:extLst>
              <a:ext uri="{FF2B5EF4-FFF2-40B4-BE49-F238E27FC236}">
                <a16:creationId xmlns:a16="http://schemas.microsoft.com/office/drawing/2014/main" id="{8949F423-DF52-433F-9409-EED79E90920E}"/>
              </a:ext>
            </a:extLst>
          </p:cNvPr>
          <p:cNvSpPr/>
          <p:nvPr/>
        </p:nvSpPr>
        <p:spPr>
          <a:xfrm>
            <a:off x="2903861" y="3032906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$1,000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A036B1-14A8-4DB0-B3F4-053F43A93D94}"/>
              </a:ext>
            </a:extLst>
          </p:cNvPr>
          <p:cNvSpPr/>
          <p:nvPr/>
        </p:nvSpPr>
        <p:spPr>
          <a:xfrm>
            <a:off x="2288663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0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A09294-F34D-40D1-8ADA-E2284CBD9485}"/>
              </a:ext>
            </a:extLst>
          </p:cNvPr>
          <p:cNvSpPr/>
          <p:nvPr/>
        </p:nvSpPr>
        <p:spPr>
          <a:xfrm>
            <a:off x="5335852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1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2FF56A6-8F5D-4624-B271-CC20E0FBBF6C}"/>
              </a:ext>
            </a:extLst>
          </p:cNvPr>
          <p:cNvSpPr/>
          <p:nvPr/>
        </p:nvSpPr>
        <p:spPr>
          <a:xfrm>
            <a:off x="8383041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2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7" name="!!Rectangle: Rounded Corners 158">
            <a:extLst>
              <a:ext uri="{FF2B5EF4-FFF2-40B4-BE49-F238E27FC236}">
                <a16:creationId xmlns:a16="http://schemas.microsoft.com/office/drawing/2014/main" id="{B5BF778B-130E-45F8-8687-417A6661654A}"/>
              </a:ext>
            </a:extLst>
          </p:cNvPr>
          <p:cNvSpPr/>
          <p:nvPr/>
        </p:nvSpPr>
        <p:spPr>
          <a:xfrm>
            <a:off x="5482844" y="3116759"/>
            <a:ext cx="1226312" cy="76944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2088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$1,000 X </a:t>
            </a:r>
            <a:r>
              <a:rPr lang="tr-TR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10</a:t>
            </a:r>
            <a:r>
              <a:rPr lang="tr-TR" sz="2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%</a:t>
            </a:r>
            <a:endParaRPr lang="en-US" sz="3200" b="1" spc="200" dirty="0">
              <a:ln>
                <a:solidFill>
                  <a:schemeClr val="accent6">
                    <a:alpha val="0"/>
                  </a:schemeClr>
                </a:solidFill>
              </a:ln>
              <a:noFill/>
              <a:latin typeface="+mj-lt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028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9A9016F-C0CB-411D-80C1-71025C15D016}"/>
              </a:ext>
            </a:extLst>
          </p:cNvPr>
          <p:cNvSpPr/>
          <p:nvPr/>
        </p:nvSpPr>
        <p:spPr>
          <a:xfrm>
            <a:off x="4495800" y="43969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Times New Roman" charset="0"/>
              </a:rPr>
              <a:t>Year 1</a:t>
            </a:r>
            <a:endParaRPr lang="en-US" sz="3600" b="1" dirty="0">
              <a:gradFill>
                <a:gsLst>
                  <a:gs pos="2000">
                    <a:schemeClr val="accent6"/>
                  </a:gs>
                  <a:gs pos="74000">
                    <a:schemeClr val="accent6">
                      <a:lumMod val="75000"/>
                    </a:schemeClr>
                  </a:gs>
                </a:gsLst>
                <a:lin ang="2400000" scaled="0"/>
              </a:gra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945FA7E-B090-4AAF-8EF2-D7535FF615A8}"/>
              </a:ext>
            </a:extLst>
          </p:cNvPr>
          <p:cNvSpPr txBox="1"/>
          <p:nvPr/>
        </p:nvSpPr>
        <p:spPr>
          <a:xfrm>
            <a:off x="3048811" y="983159"/>
            <a:ext cx="60943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gradFill>
                  <a:gsLst>
                    <a:gs pos="2000">
                      <a:schemeClr val="accent6"/>
                    </a:gs>
                    <a:gs pos="74000">
                      <a:schemeClr val="accent6">
                        <a:lumMod val="7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Down 10%</a:t>
            </a:r>
            <a:endParaRPr lang="en-001" sz="4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6F32E0-B150-49BF-88A4-1E34485B7AA0}"/>
              </a:ext>
            </a:extLst>
          </p:cNvPr>
          <p:cNvGrpSpPr/>
          <p:nvPr/>
        </p:nvGrpSpPr>
        <p:grpSpPr>
          <a:xfrm>
            <a:off x="-14234" y="3748041"/>
            <a:ext cx="12206234" cy="3101874"/>
            <a:chOff x="-14234" y="3748041"/>
            <a:chExt cx="12206234" cy="310187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D1DE8E4-9C50-4B67-8D78-96759F1483C7}"/>
                </a:ext>
              </a:extLst>
            </p:cNvPr>
            <p:cNvCxnSpPr/>
            <p:nvPr/>
          </p:nvCxnSpPr>
          <p:spPr>
            <a:xfrm>
              <a:off x="22744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0E55720-C951-425F-8195-3EC6EA2F0E72}"/>
                </a:ext>
              </a:extLst>
            </p:cNvPr>
            <p:cNvCxnSpPr/>
            <p:nvPr/>
          </p:nvCxnSpPr>
          <p:spPr>
            <a:xfrm>
              <a:off x="303732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92ABF11-4F32-421E-B6E9-1BDD3421233A}"/>
                </a:ext>
              </a:extLst>
            </p:cNvPr>
            <p:cNvCxnSpPr/>
            <p:nvPr/>
          </p:nvCxnSpPr>
          <p:spPr>
            <a:xfrm>
              <a:off x="151154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AAF0FB-2BD3-4AC9-A3C9-12700D31F6F5}"/>
                </a:ext>
              </a:extLst>
            </p:cNvPr>
            <p:cNvCxnSpPr/>
            <p:nvPr/>
          </p:nvCxnSpPr>
          <p:spPr>
            <a:xfrm>
              <a:off x="7486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FC738C-0D0C-47DE-A441-537A696CD3BD}"/>
                </a:ext>
              </a:extLst>
            </p:cNvPr>
            <p:cNvCxnSpPr/>
            <p:nvPr/>
          </p:nvCxnSpPr>
          <p:spPr>
            <a:xfrm>
              <a:off x="-14234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E23A978-3BA3-421D-AAD2-E79ECF0BF346}"/>
                </a:ext>
              </a:extLst>
            </p:cNvPr>
            <p:cNvCxnSpPr/>
            <p:nvPr/>
          </p:nvCxnSpPr>
          <p:spPr>
            <a:xfrm>
              <a:off x="532599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3906A1-3855-454F-B4F6-D62E00B3F228}"/>
                </a:ext>
              </a:extLst>
            </p:cNvPr>
            <p:cNvCxnSpPr/>
            <p:nvPr/>
          </p:nvCxnSpPr>
          <p:spPr>
            <a:xfrm>
              <a:off x="608888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5139FC-941E-42FA-AA7D-C873ABFF3248}"/>
                </a:ext>
              </a:extLst>
            </p:cNvPr>
            <p:cNvCxnSpPr/>
            <p:nvPr/>
          </p:nvCxnSpPr>
          <p:spPr>
            <a:xfrm>
              <a:off x="456310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674B144-2000-48AC-B254-67B86C90B6D0}"/>
                </a:ext>
              </a:extLst>
            </p:cNvPr>
            <p:cNvCxnSpPr/>
            <p:nvPr/>
          </p:nvCxnSpPr>
          <p:spPr>
            <a:xfrm>
              <a:off x="38002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2B291D2-6F5B-45E4-9ABD-EDDCAADACFEB}"/>
                </a:ext>
              </a:extLst>
            </p:cNvPr>
            <p:cNvCxnSpPr/>
            <p:nvPr/>
          </p:nvCxnSpPr>
          <p:spPr>
            <a:xfrm>
              <a:off x="83775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4B4C07-B06D-4F15-B1AC-8D1A7998E1D8}"/>
                </a:ext>
              </a:extLst>
            </p:cNvPr>
            <p:cNvCxnSpPr/>
            <p:nvPr/>
          </p:nvCxnSpPr>
          <p:spPr>
            <a:xfrm>
              <a:off x="914044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7C4319-5D64-460E-A0B6-E2A79E9057A2}"/>
                </a:ext>
              </a:extLst>
            </p:cNvPr>
            <p:cNvCxnSpPr/>
            <p:nvPr/>
          </p:nvCxnSpPr>
          <p:spPr>
            <a:xfrm>
              <a:off x="761466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7CABD75-FC0C-4156-8ABA-1A45639933D0}"/>
                </a:ext>
              </a:extLst>
            </p:cNvPr>
            <p:cNvCxnSpPr/>
            <p:nvPr/>
          </p:nvCxnSpPr>
          <p:spPr>
            <a:xfrm>
              <a:off x="685177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2C93CFD-35E0-4B32-BBA2-7EE019A7DA74}"/>
                </a:ext>
              </a:extLst>
            </p:cNvPr>
            <p:cNvCxnSpPr/>
            <p:nvPr/>
          </p:nvCxnSpPr>
          <p:spPr>
            <a:xfrm>
              <a:off x="114291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EAA580A-36FE-4D66-BA96-BDFC743B72BE}"/>
                </a:ext>
              </a:extLst>
            </p:cNvPr>
            <p:cNvCxnSpPr/>
            <p:nvPr/>
          </p:nvCxnSpPr>
          <p:spPr>
            <a:xfrm>
              <a:off x="12192000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601AE30-BF1B-48F3-8535-83C4829A9ADE}"/>
                </a:ext>
              </a:extLst>
            </p:cNvPr>
            <p:cNvCxnSpPr/>
            <p:nvPr/>
          </p:nvCxnSpPr>
          <p:spPr>
            <a:xfrm>
              <a:off x="1066622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9215429-4A44-41EC-9EFD-1CDA6926D901}"/>
                </a:ext>
              </a:extLst>
            </p:cNvPr>
            <p:cNvCxnSpPr/>
            <p:nvPr/>
          </p:nvCxnSpPr>
          <p:spPr>
            <a:xfrm>
              <a:off x="99033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!!Rectangle: Rounded Corners 158">
            <a:extLst>
              <a:ext uri="{FF2B5EF4-FFF2-40B4-BE49-F238E27FC236}">
                <a16:creationId xmlns:a16="http://schemas.microsoft.com/office/drawing/2014/main" id="{47E830BE-861A-480D-B120-A55B64448C9D}"/>
              </a:ext>
            </a:extLst>
          </p:cNvPr>
          <p:cNvSpPr/>
          <p:nvPr/>
        </p:nvSpPr>
        <p:spPr>
          <a:xfrm>
            <a:off x="2789562" y="2918606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6" name="!!Rectangle: Rounded Corners 158">
            <a:extLst>
              <a:ext uri="{FF2B5EF4-FFF2-40B4-BE49-F238E27FC236}">
                <a16:creationId xmlns:a16="http://schemas.microsoft.com/office/drawing/2014/main" id="{8949F423-DF52-433F-9409-EED79E90920E}"/>
              </a:ext>
            </a:extLst>
          </p:cNvPr>
          <p:cNvSpPr/>
          <p:nvPr/>
        </p:nvSpPr>
        <p:spPr>
          <a:xfrm>
            <a:off x="2903861" y="3032906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$1,000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A036B1-14A8-4DB0-B3F4-053F43A93D94}"/>
              </a:ext>
            </a:extLst>
          </p:cNvPr>
          <p:cNvSpPr/>
          <p:nvPr/>
        </p:nvSpPr>
        <p:spPr>
          <a:xfrm>
            <a:off x="2288663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0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A09294-F34D-40D1-8ADA-E2284CBD9485}"/>
              </a:ext>
            </a:extLst>
          </p:cNvPr>
          <p:cNvSpPr/>
          <p:nvPr/>
        </p:nvSpPr>
        <p:spPr>
          <a:xfrm>
            <a:off x="5335852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1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2FF56A6-8F5D-4624-B271-CC20E0FBBF6C}"/>
              </a:ext>
            </a:extLst>
          </p:cNvPr>
          <p:cNvSpPr/>
          <p:nvPr/>
        </p:nvSpPr>
        <p:spPr>
          <a:xfrm>
            <a:off x="8383041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2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2" name="!!Rectangle: Rounded Corners 158">
            <a:extLst>
              <a:ext uri="{FF2B5EF4-FFF2-40B4-BE49-F238E27FC236}">
                <a16:creationId xmlns:a16="http://schemas.microsoft.com/office/drawing/2014/main" id="{AADDF26E-94AD-40AB-A83E-5A2E38DF0BAC}"/>
              </a:ext>
            </a:extLst>
          </p:cNvPr>
          <p:cNvSpPr/>
          <p:nvPr/>
        </p:nvSpPr>
        <p:spPr>
          <a:xfrm>
            <a:off x="5482844" y="2773859"/>
            <a:ext cx="1226312" cy="76944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2088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$1,000 X </a:t>
            </a:r>
            <a:r>
              <a:rPr lang="tr-TR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10</a:t>
            </a:r>
            <a:r>
              <a:rPr lang="tr-TR" sz="2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%</a:t>
            </a:r>
            <a:endParaRPr lang="en-US" sz="3200" b="1" spc="200" dirty="0">
              <a:ln>
                <a:solidFill>
                  <a:schemeClr val="accent6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672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9A9016F-C0CB-411D-80C1-71025C15D016}"/>
              </a:ext>
            </a:extLst>
          </p:cNvPr>
          <p:cNvSpPr/>
          <p:nvPr/>
        </p:nvSpPr>
        <p:spPr>
          <a:xfrm>
            <a:off x="4495800" y="43969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Times New Roman" charset="0"/>
              </a:rPr>
              <a:t>Year 1</a:t>
            </a:r>
            <a:endParaRPr lang="en-US" sz="3600" b="1" dirty="0">
              <a:gradFill>
                <a:gsLst>
                  <a:gs pos="2000">
                    <a:schemeClr val="accent6"/>
                  </a:gs>
                  <a:gs pos="74000">
                    <a:schemeClr val="accent6">
                      <a:lumMod val="75000"/>
                    </a:schemeClr>
                  </a:gs>
                </a:gsLst>
                <a:lin ang="2400000" scaled="0"/>
              </a:gra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945FA7E-B090-4AAF-8EF2-D7535FF615A8}"/>
              </a:ext>
            </a:extLst>
          </p:cNvPr>
          <p:cNvSpPr txBox="1"/>
          <p:nvPr/>
        </p:nvSpPr>
        <p:spPr>
          <a:xfrm>
            <a:off x="3048811" y="983159"/>
            <a:ext cx="60943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gradFill>
                  <a:gsLst>
                    <a:gs pos="2000">
                      <a:schemeClr val="accent6"/>
                    </a:gs>
                    <a:gs pos="74000">
                      <a:schemeClr val="accent6">
                        <a:lumMod val="7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Down 10%</a:t>
            </a:r>
            <a:endParaRPr lang="en-001" sz="4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6F32E0-B150-49BF-88A4-1E34485B7AA0}"/>
              </a:ext>
            </a:extLst>
          </p:cNvPr>
          <p:cNvGrpSpPr/>
          <p:nvPr/>
        </p:nvGrpSpPr>
        <p:grpSpPr>
          <a:xfrm>
            <a:off x="-14234" y="3748041"/>
            <a:ext cx="12206234" cy="3101874"/>
            <a:chOff x="-14234" y="3748041"/>
            <a:chExt cx="12206234" cy="310187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D1DE8E4-9C50-4B67-8D78-96759F1483C7}"/>
                </a:ext>
              </a:extLst>
            </p:cNvPr>
            <p:cNvCxnSpPr/>
            <p:nvPr/>
          </p:nvCxnSpPr>
          <p:spPr>
            <a:xfrm>
              <a:off x="22744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0E55720-C951-425F-8195-3EC6EA2F0E72}"/>
                </a:ext>
              </a:extLst>
            </p:cNvPr>
            <p:cNvCxnSpPr/>
            <p:nvPr/>
          </p:nvCxnSpPr>
          <p:spPr>
            <a:xfrm>
              <a:off x="303732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92ABF11-4F32-421E-B6E9-1BDD3421233A}"/>
                </a:ext>
              </a:extLst>
            </p:cNvPr>
            <p:cNvCxnSpPr/>
            <p:nvPr/>
          </p:nvCxnSpPr>
          <p:spPr>
            <a:xfrm>
              <a:off x="151154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AAF0FB-2BD3-4AC9-A3C9-12700D31F6F5}"/>
                </a:ext>
              </a:extLst>
            </p:cNvPr>
            <p:cNvCxnSpPr/>
            <p:nvPr/>
          </p:nvCxnSpPr>
          <p:spPr>
            <a:xfrm>
              <a:off x="7486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FC738C-0D0C-47DE-A441-537A696CD3BD}"/>
                </a:ext>
              </a:extLst>
            </p:cNvPr>
            <p:cNvCxnSpPr/>
            <p:nvPr/>
          </p:nvCxnSpPr>
          <p:spPr>
            <a:xfrm>
              <a:off x="-14234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E23A978-3BA3-421D-AAD2-E79ECF0BF346}"/>
                </a:ext>
              </a:extLst>
            </p:cNvPr>
            <p:cNvCxnSpPr/>
            <p:nvPr/>
          </p:nvCxnSpPr>
          <p:spPr>
            <a:xfrm>
              <a:off x="532599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3906A1-3855-454F-B4F6-D62E00B3F228}"/>
                </a:ext>
              </a:extLst>
            </p:cNvPr>
            <p:cNvCxnSpPr/>
            <p:nvPr/>
          </p:nvCxnSpPr>
          <p:spPr>
            <a:xfrm>
              <a:off x="608888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5139FC-941E-42FA-AA7D-C873ABFF3248}"/>
                </a:ext>
              </a:extLst>
            </p:cNvPr>
            <p:cNvCxnSpPr/>
            <p:nvPr/>
          </p:nvCxnSpPr>
          <p:spPr>
            <a:xfrm>
              <a:off x="456310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674B144-2000-48AC-B254-67B86C90B6D0}"/>
                </a:ext>
              </a:extLst>
            </p:cNvPr>
            <p:cNvCxnSpPr/>
            <p:nvPr/>
          </p:nvCxnSpPr>
          <p:spPr>
            <a:xfrm>
              <a:off x="38002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2B291D2-6F5B-45E4-9ABD-EDDCAADACFEB}"/>
                </a:ext>
              </a:extLst>
            </p:cNvPr>
            <p:cNvCxnSpPr/>
            <p:nvPr/>
          </p:nvCxnSpPr>
          <p:spPr>
            <a:xfrm>
              <a:off x="83775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4B4C07-B06D-4F15-B1AC-8D1A7998E1D8}"/>
                </a:ext>
              </a:extLst>
            </p:cNvPr>
            <p:cNvCxnSpPr/>
            <p:nvPr/>
          </p:nvCxnSpPr>
          <p:spPr>
            <a:xfrm>
              <a:off x="914044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7C4319-5D64-460E-A0B6-E2A79E9057A2}"/>
                </a:ext>
              </a:extLst>
            </p:cNvPr>
            <p:cNvCxnSpPr/>
            <p:nvPr/>
          </p:nvCxnSpPr>
          <p:spPr>
            <a:xfrm>
              <a:off x="761466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7CABD75-FC0C-4156-8ABA-1A45639933D0}"/>
                </a:ext>
              </a:extLst>
            </p:cNvPr>
            <p:cNvCxnSpPr/>
            <p:nvPr/>
          </p:nvCxnSpPr>
          <p:spPr>
            <a:xfrm>
              <a:off x="685177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2C93CFD-35E0-4B32-BBA2-7EE019A7DA74}"/>
                </a:ext>
              </a:extLst>
            </p:cNvPr>
            <p:cNvCxnSpPr/>
            <p:nvPr/>
          </p:nvCxnSpPr>
          <p:spPr>
            <a:xfrm>
              <a:off x="114291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EAA580A-36FE-4D66-BA96-BDFC743B72BE}"/>
                </a:ext>
              </a:extLst>
            </p:cNvPr>
            <p:cNvCxnSpPr/>
            <p:nvPr/>
          </p:nvCxnSpPr>
          <p:spPr>
            <a:xfrm>
              <a:off x="12192000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601AE30-BF1B-48F3-8535-83C4829A9ADE}"/>
                </a:ext>
              </a:extLst>
            </p:cNvPr>
            <p:cNvCxnSpPr/>
            <p:nvPr/>
          </p:nvCxnSpPr>
          <p:spPr>
            <a:xfrm>
              <a:off x="1066622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9215429-4A44-41EC-9EFD-1CDA6926D901}"/>
                </a:ext>
              </a:extLst>
            </p:cNvPr>
            <p:cNvCxnSpPr/>
            <p:nvPr/>
          </p:nvCxnSpPr>
          <p:spPr>
            <a:xfrm>
              <a:off x="99033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!!Rectangle: Rounded Corners 158">
            <a:extLst>
              <a:ext uri="{FF2B5EF4-FFF2-40B4-BE49-F238E27FC236}">
                <a16:creationId xmlns:a16="http://schemas.microsoft.com/office/drawing/2014/main" id="{47E830BE-861A-480D-B120-A55B64448C9D}"/>
              </a:ext>
            </a:extLst>
          </p:cNvPr>
          <p:cNvSpPr/>
          <p:nvPr/>
        </p:nvSpPr>
        <p:spPr>
          <a:xfrm>
            <a:off x="2789562" y="2918606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6" name="!!Rectangle: Rounded Corners 158">
            <a:extLst>
              <a:ext uri="{FF2B5EF4-FFF2-40B4-BE49-F238E27FC236}">
                <a16:creationId xmlns:a16="http://schemas.microsoft.com/office/drawing/2014/main" id="{8949F423-DF52-433F-9409-EED79E90920E}"/>
              </a:ext>
            </a:extLst>
          </p:cNvPr>
          <p:cNvSpPr/>
          <p:nvPr/>
        </p:nvSpPr>
        <p:spPr>
          <a:xfrm>
            <a:off x="2903861" y="3032906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$1,000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A036B1-14A8-4DB0-B3F4-053F43A93D94}"/>
              </a:ext>
            </a:extLst>
          </p:cNvPr>
          <p:cNvSpPr/>
          <p:nvPr/>
        </p:nvSpPr>
        <p:spPr>
          <a:xfrm>
            <a:off x="2288663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0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A09294-F34D-40D1-8ADA-E2284CBD9485}"/>
              </a:ext>
            </a:extLst>
          </p:cNvPr>
          <p:cNvSpPr/>
          <p:nvPr/>
        </p:nvSpPr>
        <p:spPr>
          <a:xfrm>
            <a:off x="5335852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1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2FF56A6-8F5D-4624-B271-CC20E0FBBF6C}"/>
              </a:ext>
            </a:extLst>
          </p:cNvPr>
          <p:cNvSpPr/>
          <p:nvPr/>
        </p:nvSpPr>
        <p:spPr>
          <a:xfrm>
            <a:off x="8383041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2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2" name="!!Rectangle: Rounded Corners 158">
            <a:extLst>
              <a:ext uri="{FF2B5EF4-FFF2-40B4-BE49-F238E27FC236}">
                <a16:creationId xmlns:a16="http://schemas.microsoft.com/office/drawing/2014/main" id="{AADDF26E-94AD-40AB-A83E-5A2E38DF0BAC}"/>
              </a:ext>
            </a:extLst>
          </p:cNvPr>
          <p:cNvSpPr/>
          <p:nvPr/>
        </p:nvSpPr>
        <p:spPr>
          <a:xfrm>
            <a:off x="4419600" y="2773859"/>
            <a:ext cx="3352800" cy="76944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$1,000 – </a:t>
            </a:r>
            <a:r>
              <a:rPr lang="tr-TR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10</a:t>
            </a:r>
            <a:r>
              <a:rPr lang="tr-TR" sz="2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%</a:t>
            </a:r>
            <a:endParaRPr lang="en-US" sz="3200" b="1" spc="200" dirty="0">
              <a:ln>
                <a:solidFill>
                  <a:schemeClr val="accent6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378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3F8BFBB-F89F-47A5-A17D-60FA0FD607AF}"/>
              </a:ext>
            </a:extLst>
          </p:cNvPr>
          <p:cNvSpPr/>
          <p:nvPr/>
        </p:nvSpPr>
        <p:spPr>
          <a:xfrm rot="1425053">
            <a:off x="3081777" y="3160643"/>
            <a:ext cx="90726" cy="857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30" name="!!Rectangle: Rounded Corners 158">
            <a:extLst>
              <a:ext uri="{FF2B5EF4-FFF2-40B4-BE49-F238E27FC236}">
                <a16:creationId xmlns:a16="http://schemas.microsoft.com/office/drawing/2014/main" id="{EA64D9AB-9F00-41C0-830B-725CDA5A8103}"/>
              </a:ext>
            </a:extLst>
          </p:cNvPr>
          <p:cNvSpPr/>
          <p:nvPr/>
        </p:nvSpPr>
        <p:spPr>
          <a:xfrm>
            <a:off x="5829631" y="2890274"/>
            <a:ext cx="518498" cy="5185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31" name="!!Rectangle: Rounded Corners 158">
            <a:extLst>
              <a:ext uri="{FF2B5EF4-FFF2-40B4-BE49-F238E27FC236}">
                <a16:creationId xmlns:a16="http://schemas.microsoft.com/office/drawing/2014/main" id="{8D8A6DB3-4697-4436-9B9A-8120632CDEC9}"/>
              </a:ext>
            </a:extLst>
          </p:cNvPr>
          <p:cNvSpPr/>
          <p:nvPr/>
        </p:nvSpPr>
        <p:spPr>
          <a:xfrm>
            <a:off x="5943930" y="3004574"/>
            <a:ext cx="289900" cy="2899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$900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9A9016F-C0CB-411D-80C1-71025C15D016}"/>
              </a:ext>
            </a:extLst>
          </p:cNvPr>
          <p:cNvSpPr/>
          <p:nvPr/>
        </p:nvSpPr>
        <p:spPr>
          <a:xfrm>
            <a:off x="4495800" y="43969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Times New Roman" charset="0"/>
              </a:rPr>
              <a:t>Year 1</a:t>
            </a:r>
            <a:endParaRPr lang="en-US" sz="3600" b="1" dirty="0">
              <a:gradFill>
                <a:gsLst>
                  <a:gs pos="2000">
                    <a:schemeClr val="accent6"/>
                  </a:gs>
                  <a:gs pos="74000">
                    <a:schemeClr val="accent6">
                      <a:lumMod val="75000"/>
                    </a:schemeClr>
                  </a:gs>
                </a:gsLst>
                <a:lin ang="2400000" scaled="0"/>
              </a:gra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945FA7E-B090-4AAF-8EF2-D7535FF615A8}"/>
              </a:ext>
            </a:extLst>
          </p:cNvPr>
          <p:cNvSpPr txBox="1"/>
          <p:nvPr/>
        </p:nvSpPr>
        <p:spPr>
          <a:xfrm>
            <a:off x="3048811" y="983159"/>
            <a:ext cx="60943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gradFill>
                  <a:gsLst>
                    <a:gs pos="2000">
                      <a:schemeClr val="accent6"/>
                    </a:gs>
                    <a:gs pos="74000">
                      <a:schemeClr val="accent6">
                        <a:lumMod val="7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Down 10%</a:t>
            </a:r>
            <a:endParaRPr lang="en-001" sz="4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6F32E0-B150-49BF-88A4-1E34485B7AA0}"/>
              </a:ext>
            </a:extLst>
          </p:cNvPr>
          <p:cNvGrpSpPr/>
          <p:nvPr/>
        </p:nvGrpSpPr>
        <p:grpSpPr>
          <a:xfrm>
            <a:off x="-14234" y="3748041"/>
            <a:ext cx="12206234" cy="3101874"/>
            <a:chOff x="-14234" y="3748041"/>
            <a:chExt cx="12206234" cy="310187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D1DE8E4-9C50-4B67-8D78-96759F1483C7}"/>
                </a:ext>
              </a:extLst>
            </p:cNvPr>
            <p:cNvCxnSpPr/>
            <p:nvPr/>
          </p:nvCxnSpPr>
          <p:spPr>
            <a:xfrm>
              <a:off x="22744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0E55720-C951-425F-8195-3EC6EA2F0E72}"/>
                </a:ext>
              </a:extLst>
            </p:cNvPr>
            <p:cNvCxnSpPr/>
            <p:nvPr/>
          </p:nvCxnSpPr>
          <p:spPr>
            <a:xfrm>
              <a:off x="303732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92ABF11-4F32-421E-B6E9-1BDD3421233A}"/>
                </a:ext>
              </a:extLst>
            </p:cNvPr>
            <p:cNvCxnSpPr/>
            <p:nvPr/>
          </p:nvCxnSpPr>
          <p:spPr>
            <a:xfrm>
              <a:off x="151154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AAF0FB-2BD3-4AC9-A3C9-12700D31F6F5}"/>
                </a:ext>
              </a:extLst>
            </p:cNvPr>
            <p:cNvCxnSpPr/>
            <p:nvPr/>
          </p:nvCxnSpPr>
          <p:spPr>
            <a:xfrm>
              <a:off x="7486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FC738C-0D0C-47DE-A441-537A696CD3BD}"/>
                </a:ext>
              </a:extLst>
            </p:cNvPr>
            <p:cNvCxnSpPr/>
            <p:nvPr/>
          </p:nvCxnSpPr>
          <p:spPr>
            <a:xfrm>
              <a:off x="-14234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E23A978-3BA3-421D-AAD2-E79ECF0BF346}"/>
                </a:ext>
              </a:extLst>
            </p:cNvPr>
            <p:cNvCxnSpPr/>
            <p:nvPr/>
          </p:nvCxnSpPr>
          <p:spPr>
            <a:xfrm>
              <a:off x="532599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3906A1-3855-454F-B4F6-D62E00B3F228}"/>
                </a:ext>
              </a:extLst>
            </p:cNvPr>
            <p:cNvCxnSpPr/>
            <p:nvPr/>
          </p:nvCxnSpPr>
          <p:spPr>
            <a:xfrm>
              <a:off x="608888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5139FC-941E-42FA-AA7D-C873ABFF3248}"/>
                </a:ext>
              </a:extLst>
            </p:cNvPr>
            <p:cNvCxnSpPr/>
            <p:nvPr/>
          </p:nvCxnSpPr>
          <p:spPr>
            <a:xfrm>
              <a:off x="456310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674B144-2000-48AC-B254-67B86C90B6D0}"/>
                </a:ext>
              </a:extLst>
            </p:cNvPr>
            <p:cNvCxnSpPr/>
            <p:nvPr/>
          </p:nvCxnSpPr>
          <p:spPr>
            <a:xfrm>
              <a:off x="38002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2B291D2-6F5B-45E4-9ABD-EDDCAADACFEB}"/>
                </a:ext>
              </a:extLst>
            </p:cNvPr>
            <p:cNvCxnSpPr/>
            <p:nvPr/>
          </p:nvCxnSpPr>
          <p:spPr>
            <a:xfrm>
              <a:off x="83775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4B4C07-B06D-4F15-B1AC-8D1A7998E1D8}"/>
                </a:ext>
              </a:extLst>
            </p:cNvPr>
            <p:cNvCxnSpPr/>
            <p:nvPr/>
          </p:nvCxnSpPr>
          <p:spPr>
            <a:xfrm>
              <a:off x="914044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7C4319-5D64-460E-A0B6-E2A79E9057A2}"/>
                </a:ext>
              </a:extLst>
            </p:cNvPr>
            <p:cNvCxnSpPr/>
            <p:nvPr/>
          </p:nvCxnSpPr>
          <p:spPr>
            <a:xfrm>
              <a:off x="761466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7CABD75-FC0C-4156-8ABA-1A45639933D0}"/>
                </a:ext>
              </a:extLst>
            </p:cNvPr>
            <p:cNvCxnSpPr/>
            <p:nvPr/>
          </p:nvCxnSpPr>
          <p:spPr>
            <a:xfrm>
              <a:off x="685177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2C93CFD-35E0-4B32-BBA2-7EE019A7DA74}"/>
                </a:ext>
              </a:extLst>
            </p:cNvPr>
            <p:cNvCxnSpPr/>
            <p:nvPr/>
          </p:nvCxnSpPr>
          <p:spPr>
            <a:xfrm>
              <a:off x="114291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EAA580A-36FE-4D66-BA96-BDFC743B72BE}"/>
                </a:ext>
              </a:extLst>
            </p:cNvPr>
            <p:cNvCxnSpPr/>
            <p:nvPr/>
          </p:nvCxnSpPr>
          <p:spPr>
            <a:xfrm>
              <a:off x="12192000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601AE30-BF1B-48F3-8535-83C4829A9ADE}"/>
                </a:ext>
              </a:extLst>
            </p:cNvPr>
            <p:cNvCxnSpPr/>
            <p:nvPr/>
          </p:nvCxnSpPr>
          <p:spPr>
            <a:xfrm>
              <a:off x="1066622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9215429-4A44-41EC-9EFD-1CDA6926D901}"/>
                </a:ext>
              </a:extLst>
            </p:cNvPr>
            <p:cNvCxnSpPr/>
            <p:nvPr/>
          </p:nvCxnSpPr>
          <p:spPr>
            <a:xfrm>
              <a:off x="99033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!!Rectangle: Rounded Corners 158">
            <a:extLst>
              <a:ext uri="{FF2B5EF4-FFF2-40B4-BE49-F238E27FC236}">
                <a16:creationId xmlns:a16="http://schemas.microsoft.com/office/drawing/2014/main" id="{47E830BE-861A-480D-B120-A55B64448C9D}"/>
              </a:ext>
            </a:extLst>
          </p:cNvPr>
          <p:cNvSpPr/>
          <p:nvPr/>
        </p:nvSpPr>
        <p:spPr>
          <a:xfrm>
            <a:off x="2789562" y="2918606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6" name="!!Rectangle: Rounded Corners 158">
            <a:extLst>
              <a:ext uri="{FF2B5EF4-FFF2-40B4-BE49-F238E27FC236}">
                <a16:creationId xmlns:a16="http://schemas.microsoft.com/office/drawing/2014/main" id="{8949F423-DF52-433F-9409-EED79E90920E}"/>
              </a:ext>
            </a:extLst>
          </p:cNvPr>
          <p:cNvSpPr/>
          <p:nvPr/>
        </p:nvSpPr>
        <p:spPr>
          <a:xfrm>
            <a:off x="2903861" y="3032906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$1,000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A036B1-14A8-4DB0-B3F4-053F43A93D94}"/>
              </a:ext>
            </a:extLst>
          </p:cNvPr>
          <p:cNvSpPr/>
          <p:nvPr/>
        </p:nvSpPr>
        <p:spPr>
          <a:xfrm>
            <a:off x="2288663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0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A09294-F34D-40D1-8ADA-E2284CBD9485}"/>
              </a:ext>
            </a:extLst>
          </p:cNvPr>
          <p:cNvSpPr/>
          <p:nvPr/>
        </p:nvSpPr>
        <p:spPr>
          <a:xfrm>
            <a:off x="5335852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1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2FF56A6-8F5D-4624-B271-CC20E0FBBF6C}"/>
              </a:ext>
            </a:extLst>
          </p:cNvPr>
          <p:cNvSpPr/>
          <p:nvPr/>
        </p:nvSpPr>
        <p:spPr>
          <a:xfrm>
            <a:off x="8383041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2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2" name="!!Rectangle: Rounded Corners 158">
            <a:extLst>
              <a:ext uri="{FF2B5EF4-FFF2-40B4-BE49-F238E27FC236}">
                <a16:creationId xmlns:a16="http://schemas.microsoft.com/office/drawing/2014/main" id="{AADDF26E-94AD-40AB-A83E-5A2E38DF0BAC}"/>
              </a:ext>
            </a:extLst>
          </p:cNvPr>
          <p:cNvSpPr/>
          <p:nvPr/>
        </p:nvSpPr>
        <p:spPr>
          <a:xfrm>
            <a:off x="5257805" y="2773859"/>
            <a:ext cx="1676390" cy="76944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-$100</a:t>
            </a:r>
            <a:endParaRPr lang="en-US" sz="3200" b="1" spc="200" dirty="0">
              <a:ln>
                <a:solidFill>
                  <a:schemeClr val="accent6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53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8408C66-367A-482E-86CC-ABEC842D29F3}"/>
              </a:ext>
            </a:extLst>
          </p:cNvPr>
          <p:cNvSpPr/>
          <p:nvPr/>
        </p:nvSpPr>
        <p:spPr>
          <a:xfrm>
            <a:off x="3022081" y="43969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noFill/>
                <a:latin typeface="+mj-lt"/>
                <a:cs typeface="Times New Roman" charset="0"/>
              </a:rPr>
              <a:t>Year 2</a:t>
            </a:r>
            <a:endParaRPr lang="en-US" sz="3600" b="1" dirty="0">
              <a:noFill/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5FB09E-6644-4D6F-9953-CED800E0F738}"/>
              </a:ext>
            </a:extLst>
          </p:cNvPr>
          <p:cNvSpPr txBox="1"/>
          <p:nvPr/>
        </p:nvSpPr>
        <p:spPr>
          <a:xfrm>
            <a:off x="3441181" y="983159"/>
            <a:ext cx="236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noFill/>
                <a:latin typeface="+mj-lt"/>
                <a:cs typeface="Times New Roman" charset="0"/>
              </a:rPr>
              <a:t>Up 10%</a:t>
            </a:r>
            <a:endParaRPr lang="en-001" sz="4400" b="1" dirty="0">
              <a:noFill/>
              <a:latin typeface="+mj-lt"/>
              <a:cs typeface="Times New Roman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BD95FA-1F57-402E-854A-8F837ECBD402}"/>
              </a:ext>
            </a:extLst>
          </p:cNvPr>
          <p:cNvSpPr/>
          <p:nvPr/>
        </p:nvSpPr>
        <p:spPr>
          <a:xfrm rot="1425053">
            <a:off x="2946469" y="3746995"/>
            <a:ext cx="3285899" cy="1998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9A9016F-C0CB-411D-80C1-71025C15D016}"/>
              </a:ext>
            </a:extLst>
          </p:cNvPr>
          <p:cNvSpPr/>
          <p:nvPr/>
        </p:nvSpPr>
        <p:spPr>
          <a:xfrm>
            <a:off x="4495800" y="43969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Times New Roman" charset="0"/>
              </a:rPr>
              <a:t>Year 1</a:t>
            </a:r>
            <a:endParaRPr lang="en-US" sz="3600" b="1" dirty="0">
              <a:gradFill>
                <a:gsLst>
                  <a:gs pos="2000">
                    <a:schemeClr val="accent6"/>
                  </a:gs>
                  <a:gs pos="74000">
                    <a:schemeClr val="accent6">
                      <a:lumMod val="75000"/>
                    </a:schemeClr>
                  </a:gs>
                </a:gsLst>
                <a:lin ang="2400000" scaled="0"/>
              </a:gra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945FA7E-B090-4AAF-8EF2-D7535FF615A8}"/>
              </a:ext>
            </a:extLst>
          </p:cNvPr>
          <p:cNvSpPr txBox="1"/>
          <p:nvPr/>
        </p:nvSpPr>
        <p:spPr>
          <a:xfrm>
            <a:off x="3048811" y="983159"/>
            <a:ext cx="60943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gradFill>
                  <a:gsLst>
                    <a:gs pos="2000">
                      <a:schemeClr val="accent6"/>
                    </a:gs>
                    <a:gs pos="74000">
                      <a:schemeClr val="accent6">
                        <a:lumMod val="7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Down 10%</a:t>
            </a:r>
            <a:endParaRPr lang="en-001" sz="4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6F32E0-B150-49BF-88A4-1E34485B7AA0}"/>
              </a:ext>
            </a:extLst>
          </p:cNvPr>
          <p:cNvGrpSpPr/>
          <p:nvPr/>
        </p:nvGrpSpPr>
        <p:grpSpPr>
          <a:xfrm>
            <a:off x="-14234" y="3748041"/>
            <a:ext cx="12206234" cy="3101874"/>
            <a:chOff x="-14234" y="3748041"/>
            <a:chExt cx="12206234" cy="310187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D1DE8E4-9C50-4B67-8D78-96759F1483C7}"/>
                </a:ext>
              </a:extLst>
            </p:cNvPr>
            <p:cNvCxnSpPr/>
            <p:nvPr/>
          </p:nvCxnSpPr>
          <p:spPr>
            <a:xfrm>
              <a:off x="22744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0E55720-C951-425F-8195-3EC6EA2F0E72}"/>
                </a:ext>
              </a:extLst>
            </p:cNvPr>
            <p:cNvCxnSpPr/>
            <p:nvPr/>
          </p:nvCxnSpPr>
          <p:spPr>
            <a:xfrm>
              <a:off x="303732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92ABF11-4F32-421E-B6E9-1BDD3421233A}"/>
                </a:ext>
              </a:extLst>
            </p:cNvPr>
            <p:cNvCxnSpPr/>
            <p:nvPr/>
          </p:nvCxnSpPr>
          <p:spPr>
            <a:xfrm>
              <a:off x="151154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AAF0FB-2BD3-4AC9-A3C9-12700D31F6F5}"/>
                </a:ext>
              </a:extLst>
            </p:cNvPr>
            <p:cNvCxnSpPr/>
            <p:nvPr/>
          </p:nvCxnSpPr>
          <p:spPr>
            <a:xfrm>
              <a:off x="7486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FC738C-0D0C-47DE-A441-537A696CD3BD}"/>
                </a:ext>
              </a:extLst>
            </p:cNvPr>
            <p:cNvCxnSpPr/>
            <p:nvPr/>
          </p:nvCxnSpPr>
          <p:spPr>
            <a:xfrm>
              <a:off x="-14234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E23A978-3BA3-421D-AAD2-E79ECF0BF346}"/>
                </a:ext>
              </a:extLst>
            </p:cNvPr>
            <p:cNvCxnSpPr/>
            <p:nvPr/>
          </p:nvCxnSpPr>
          <p:spPr>
            <a:xfrm>
              <a:off x="532599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3906A1-3855-454F-B4F6-D62E00B3F228}"/>
                </a:ext>
              </a:extLst>
            </p:cNvPr>
            <p:cNvCxnSpPr/>
            <p:nvPr/>
          </p:nvCxnSpPr>
          <p:spPr>
            <a:xfrm>
              <a:off x="608888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5139FC-941E-42FA-AA7D-C873ABFF3248}"/>
                </a:ext>
              </a:extLst>
            </p:cNvPr>
            <p:cNvCxnSpPr/>
            <p:nvPr/>
          </p:nvCxnSpPr>
          <p:spPr>
            <a:xfrm>
              <a:off x="456310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674B144-2000-48AC-B254-67B86C90B6D0}"/>
                </a:ext>
              </a:extLst>
            </p:cNvPr>
            <p:cNvCxnSpPr/>
            <p:nvPr/>
          </p:nvCxnSpPr>
          <p:spPr>
            <a:xfrm>
              <a:off x="38002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2B291D2-6F5B-45E4-9ABD-EDDCAADACFEB}"/>
                </a:ext>
              </a:extLst>
            </p:cNvPr>
            <p:cNvCxnSpPr/>
            <p:nvPr/>
          </p:nvCxnSpPr>
          <p:spPr>
            <a:xfrm>
              <a:off x="83775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4B4C07-B06D-4F15-B1AC-8D1A7998E1D8}"/>
                </a:ext>
              </a:extLst>
            </p:cNvPr>
            <p:cNvCxnSpPr/>
            <p:nvPr/>
          </p:nvCxnSpPr>
          <p:spPr>
            <a:xfrm>
              <a:off x="914044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7C4319-5D64-460E-A0B6-E2A79E9057A2}"/>
                </a:ext>
              </a:extLst>
            </p:cNvPr>
            <p:cNvCxnSpPr/>
            <p:nvPr/>
          </p:nvCxnSpPr>
          <p:spPr>
            <a:xfrm>
              <a:off x="761466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7CABD75-FC0C-4156-8ABA-1A45639933D0}"/>
                </a:ext>
              </a:extLst>
            </p:cNvPr>
            <p:cNvCxnSpPr/>
            <p:nvPr/>
          </p:nvCxnSpPr>
          <p:spPr>
            <a:xfrm>
              <a:off x="685177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2C93CFD-35E0-4B32-BBA2-7EE019A7DA74}"/>
                </a:ext>
              </a:extLst>
            </p:cNvPr>
            <p:cNvCxnSpPr/>
            <p:nvPr/>
          </p:nvCxnSpPr>
          <p:spPr>
            <a:xfrm>
              <a:off x="114291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EAA580A-36FE-4D66-BA96-BDFC743B72BE}"/>
                </a:ext>
              </a:extLst>
            </p:cNvPr>
            <p:cNvCxnSpPr/>
            <p:nvPr/>
          </p:nvCxnSpPr>
          <p:spPr>
            <a:xfrm>
              <a:off x="12192000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601AE30-BF1B-48F3-8535-83C4829A9ADE}"/>
                </a:ext>
              </a:extLst>
            </p:cNvPr>
            <p:cNvCxnSpPr/>
            <p:nvPr/>
          </p:nvCxnSpPr>
          <p:spPr>
            <a:xfrm>
              <a:off x="1066622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9215429-4A44-41EC-9EFD-1CDA6926D901}"/>
                </a:ext>
              </a:extLst>
            </p:cNvPr>
            <p:cNvCxnSpPr/>
            <p:nvPr/>
          </p:nvCxnSpPr>
          <p:spPr>
            <a:xfrm>
              <a:off x="99033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!!Rectangle: Rounded Corners 158">
            <a:extLst>
              <a:ext uri="{FF2B5EF4-FFF2-40B4-BE49-F238E27FC236}">
                <a16:creationId xmlns:a16="http://schemas.microsoft.com/office/drawing/2014/main" id="{47E830BE-861A-480D-B120-A55B64448C9D}"/>
              </a:ext>
            </a:extLst>
          </p:cNvPr>
          <p:cNvSpPr/>
          <p:nvPr/>
        </p:nvSpPr>
        <p:spPr>
          <a:xfrm>
            <a:off x="2789562" y="2918606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6" name="!!Rectangle: Rounded Corners 158">
            <a:extLst>
              <a:ext uri="{FF2B5EF4-FFF2-40B4-BE49-F238E27FC236}">
                <a16:creationId xmlns:a16="http://schemas.microsoft.com/office/drawing/2014/main" id="{8949F423-DF52-433F-9409-EED79E90920E}"/>
              </a:ext>
            </a:extLst>
          </p:cNvPr>
          <p:cNvSpPr/>
          <p:nvPr/>
        </p:nvSpPr>
        <p:spPr>
          <a:xfrm>
            <a:off x="2903861" y="3032906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$1,000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A036B1-14A8-4DB0-B3F4-053F43A93D94}"/>
              </a:ext>
            </a:extLst>
          </p:cNvPr>
          <p:cNvSpPr/>
          <p:nvPr/>
        </p:nvSpPr>
        <p:spPr>
          <a:xfrm>
            <a:off x="2288663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0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A09294-F34D-40D1-8ADA-E2284CBD9485}"/>
              </a:ext>
            </a:extLst>
          </p:cNvPr>
          <p:cNvSpPr/>
          <p:nvPr/>
        </p:nvSpPr>
        <p:spPr>
          <a:xfrm>
            <a:off x="5335852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1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2FF56A6-8F5D-4624-B271-CC20E0FBBF6C}"/>
              </a:ext>
            </a:extLst>
          </p:cNvPr>
          <p:cNvSpPr/>
          <p:nvPr/>
        </p:nvSpPr>
        <p:spPr>
          <a:xfrm>
            <a:off x="8383041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2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2" name="!!Rectangle: Rounded Corners 158">
            <a:extLst>
              <a:ext uri="{FF2B5EF4-FFF2-40B4-BE49-F238E27FC236}">
                <a16:creationId xmlns:a16="http://schemas.microsoft.com/office/drawing/2014/main" id="{AADDF26E-94AD-40AB-A83E-5A2E38DF0BAC}"/>
              </a:ext>
            </a:extLst>
          </p:cNvPr>
          <p:cNvSpPr/>
          <p:nvPr/>
        </p:nvSpPr>
        <p:spPr>
          <a:xfrm>
            <a:off x="5335852" y="4953000"/>
            <a:ext cx="1520296" cy="6919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- $100</a:t>
            </a:r>
            <a:endParaRPr lang="en-US" sz="2400" b="1" spc="200" dirty="0">
              <a:ln>
                <a:solidFill>
                  <a:schemeClr val="accent6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8" name="!!Rectangle: Rounded Corners 158">
            <a:extLst>
              <a:ext uri="{FF2B5EF4-FFF2-40B4-BE49-F238E27FC236}">
                <a16:creationId xmlns:a16="http://schemas.microsoft.com/office/drawing/2014/main" id="{31D9B278-33A5-43C1-940E-AB3A097FFB34}"/>
              </a:ext>
            </a:extLst>
          </p:cNvPr>
          <p:cNvSpPr/>
          <p:nvPr/>
        </p:nvSpPr>
        <p:spPr>
          <a:xfrm>
            <a:off x="5829631" y="4239521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29" name="!!Rectangle: Rounded Corners 158">
            <a:extLst>
              <a:ext uri="{FF2B5EF4-FFF2-40B4-BE49-F238E27FC236}">
                <a16:creationId xmlns:a16="http://schemas.microsoft.com/office/drawing/2014/main" id="{CB6088F2-230F-4AA0-8596-72A010B1DADD}"/>
              </a:ext>
            </a:extLst>
          </p:cNvPr>
          <p:cNvSpPr/>
          <p:nvPr/>
        </p:nvSpPr>
        <p:spPr>
          <a:xfrm>
            <a:off x="5943930" y="4353821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3"/>
                </a:solidFill>
                <a:latin typeface="+mj-lt"/>
                <a:cs typeface="Times New Roman" charset="0"/>
              </a:rPr>
              <a:t>$900</a:t>
            </a:r>
          </a:p>
        </p:txBody>
      </p:sp>
      <p:sp>
        <p:nvSpPr>
          <p:cNvPr id="33" name="!!Rectangle: Rounded Corners 158">
            <a:extLst>
              <a:ext uri="{FF2B5EF4-FFF2-40B4-BE49-F238E27FC236}">
                <a16:creationId xmlns:a16="http://schemas.microsoft.com/office/drawing/2014/main" id="{C7E07A48-AC66-4216-9203-77C69475E854}"/>
              </a:ext>
            </a:extLst>
          </p:cNvPr>
          <p:cNvSpPr/>
          <p:nvPr/>
        </p:nvSpPr>
        <p:spPr>
          <a:xfrm>
            <a:off x="8496303" y="4373300"/>
            <a:ext cx="1288286" cy="76944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1656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$900 X </a:t>
            </a:r>
            <a:r>
              <a:rPr lang="tr-TR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10</a:t>
            </a:r>
            <a:r>
              <a:rPr lang="tr-TR" sz="2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%</a:t>
            </a:r>
            <a:endParaRPr lang="en-US" sz="3200" b="1" spc="200" dirty="0">
              <a:ln>
                <a:solidFill>
                  <a:schemeClr val="accent6">
                    <a:alpha val="0"/>
                  </a:schemeClr>
                </a:solidFill>
              </a:ln>
              <a:noFill/>
              <a:latin typeface="+mj-lt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565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A32BF30-57D9-4386-B529-9D4608B9FE52}"/>
              </a:ext>
            </a:extLst>
          </p:cNvPr>
          <p:cNvSpPr/>
          <p:nvPr/>
        </p:nvSpPr>
        <p:spPr>
          <a:xfrm>
            <a:off x="5829631" y="43969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noFill/>
                <a:latin typeface="+mj-lt"/>
                <a:cs typeface="Times New Roman" charset="0"/>
              </a:rPr>
              <a:t>Year 1</a:t>
            </a:r>
            <a:endParaRPr lang="en-US" sz="3600" b="1" dirty="0">
              <a:noFill/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BF37385-230D-4509-97B3-53CDFDCD54C1}"/>
              </a:ext>
            </a:extLst>
          </p:cNvPr>
          <p:cNvSpPr txBox="1"/>
          <p:nvPr/>
        </p:nvSpPr>
        <p:spPr>
          <a:xfrm>
            <a:off x="4382642" y="983159"/>
            <a:ext cx="60943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noFill/>
                <a:latin typeface="+mj-lt"/>
                <a:ea typeface="Times New Roman" charset="0"/>
                <a:cs typeface="Times New Roman" charset="0"/>
              </a:rPr>
              <a:t>Down 10%</a:t>
            </a:r>
            <a:endParaRPr lang="en-001" sz="4400" dirty="0">
              <a:noFill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BD95FA-1F57-402E-854A-8F837ECBD402}"/>
              </a:ext>
            </a:extLst>
          </p:cNvPr>
          <p:cNvSpPr/>
          <p:nvPr/>
        </p:nvSpPr>
        <p:spPr>
          <a:xfrm rot="1425053">
            <a:off x="2946469" y="3746995"/>
            <a:ext cx="3285899" cy="1998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6F32E0-B150-49BF-88A4-1E34485B7AA0}"/>
              </a:ext>
            </a:extLst>
          </p:cNvPr>
          <p:cNvGrpSpPr/>
          <p:nvPr/>
        </p:nvGrpSpPr>
        <p:grpSpPr>
          <a:xfrm>
            <a:off x="-14234" y="3748041"/>
            <a:ext cx="12206234" cy="3101874"/>
            <a:chOff x="-14234" y="3748041"/>
            <a:chExt cx="12206234" cy="310187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D1DE8E4-9C50-4B67-8D78-96759F1483C7}"/>
                </a:ext>
              </a:extLst>
            </p:cNvPr>
            <p:cNvCxnSpPr/>
            <p:nvPr/>
          </p:nvCxnSpPr>
          <p:spPr>
            <a:xfrm>
              <a:off x="22744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0E55720-C951-425F-8195-3EC6EA2F0E72}"/>
                </a:ext>
              </a:extLst>
            </p:cNvPr>
            <p:cNvCxnSpPr/>
            <p:nvPr/>
          </p:nvCxnSpPr>
          <p:spPr>
            <a:xfrm>
              <a:off x="303732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92ABF11-4F32-421E-B6E9-1BDD3421233A}"/>
                </a:ext>
              </a:extLst>
            </p:cNvPr>
            <p:cNvCxnSpPr/>
            <p:nvPr/>
          </p:nvCxnSpPr>
          <p:spPr>
            <a:xfrm>
              <a:off x="151154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AAF0FB-2BD3-4AC9-A3C9-12700D31F6F5}"/>
                </a:ext>
              </a:extLst>
            </p:cNvPr>
            <p:cNvCxnSpPr/>
            <p:nvPr/>
          </p:nvCxnSpPr>
          <p:spPr>
            <a:xfrm>
              <a:off x="7486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FC738C-0D0C-47DE-A441-537A696CD3BD}"/>
                </a:ext>
              </a:extLst>
            </p:cNvPr>
            <p:cNvCxnSpPr/>
            <p:nvPr/>
          </p:nvCxnSpPr>
          <p:spPr>
            <a:xfrm>
              <a:off x="-14234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E23A978-3BA3-421D-AAD2-E79ECF0BF346}"/>
                </a:ext>
              </a:extLst>
            </p:cNvPr>
            <p:cNvCxnSpPr/>
            <p:nvPr/>
          </p:nvCxnSpPr>
          <p:spPr>
            <a:xfrm>
              <a:off x="532599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3906A1-3855-454F-B4F6-D62E00B3F228}"/>
                </a:ext>
              </a:extLst>
            </p:cNvPr>
            <p:cNvCxnSpPr/>
            <p:nvPr/>
          </p:nvCxnSpPr>
          <p:spPr>
            <a:xfrm>
              <a:off x="608888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5139FC-941E-42FA-AA7D-C873ABFF3248}"/>
                </a:ext>
              </a:extLst>
            </p:cNvPr>
            <p:cNvCxnSpPr/>
            <p:nvPr/>
          </p:nvCxnSpPr>
          <p:spPr>
            <a:xfrm>
              <a:off x="456310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674B144-2000-48AC-B254-67B86C90B6D0}"/>
                </a:ext>
              </a:extLst>
            </p:cNvPr>
            <p:cNvCxnSpPr/>
            <p:nvPr/>
          </p:nvCxnSpPr>
          <p:spPr>
            <a:xfrm>
              <a:off x="38002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2B291D2-6F5B-45E4-9ABD-EDDCAADACFEB}"/>
                </a:ext>
              </a:extLst>
            </p:cNvPr>
            <p:cNvCxnSpPr/>
            <p:nvPr/>
          </p:nvCxnSpPr>
          <p:spPr>
            <a:xfrm>
              <a:off x="83775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4B4C07-B06D-4F15-B1AC-8D1A7998E1D8}"/>
                </a:ext>
              </a:extLst>
            </p:cNvPr>
            <p:cNvCxnSpPr/>
            <p:nvPr/>
          </p:nvCxnSpPr>
          <p:spPr>
            <a:xfrm>
              <a:off x="914044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7C4319-5D64-460E-A0B6-E2A79E9057A2}"/>
                </a:ext>
              </a:extLst>
            </p:cNvPr>
            <p:cNvCxnSpPr/>
            <p:nvPr/>
          </p:nvCxnSpPr>
          <p:spPr>
            <a:xfrm>
              <a:off x="761466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7CABD75-FC0C-4156-8ABA-1A45639933D0}"/>
                </a:ext>
              </a:extLst>
            </p:cNvPr>
            <p:cNvCxnSpPr/>
            <p:nvPr/>
          </p:nvCxnSpPr>
          <p:spPr>
            <a:xfrm>
              <a:off x="685177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2C93CFD-35E0-4B32-BBA2-7EE019A7DA74}"/>
                </a:ext>
              </a:extLst>
            </p:cNvPr>
            <p:cNvCxnSpPr/>
            <p:nvPr/>
          </p:nvCxnSpPr>
          <p:spPr>
            <a:xfrm>
              <a:off x="114291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EAA580A-36FE-4D66-BA96-BDFC743B72BE}"/>
                </a:ext>
              </a:extLst>
            </p:cNvPr>
            <p:cNvCxnSpPr/>
            <p:nvPr/>
          </p:nvCxnSpPr>
          <p:spPr>
            <a:xfrm>
              <a:off x="12192000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601AE30-BF1B-48F3-8535-83C4829A9ADE}"/>
                </a:ext>
              </a:extLst>
            </p:cNvPr>
            <p:cNvCxnSpPr/>
            <p:nvPr/>
          </p:nvCxnSpPr>
          <p:spPr>
            <a:xfrm>
              <a:off x="1066622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9215429-4A44-41EC-9EFD-1CDA6926D901}"/>
                </a:ext>
              </a:extLst>
            </p:cNvPr>
            <p:cNvCxnSpPr/>
            <p:nvPr/>
          </p:nvCxnSpPr>
          <p:spPr>
            <a:xfrm>
              <a:off x="99033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!!Rectangle: Rounded Corners 158">
            <a:extLst>
              <a:ext uri="{FF2B5EF4-FFF2-40B4-BE49-F238E27FC236}">
                <a16:creationId xmlns:a16="http://schemas.microsoft.com/office/drawing/2014/main" id="{47E830BE-861A-480D-B120-A55B64448C9D}"/>
              </a:ext>
            </a:extLst>
          </p:cNvPr>
          <p:cNvSpPr/>
          <p:nvPr/>
        </p:nvSpPr>
        <p:spPr>
          <a:xfrm>
            <a:off x="2789562" y="2918606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6" name="!!Rectangle: Rounded Corners 158">
            <a:extLst>
              <a:ext uri="{FF2B5EF4-FFF2-40B4-BE49-F238E27FC236}">
                <a16:creationId xmlns:a16="http://schemas.microsoft.com/office/drawing/2014/main" id="{8949F423-DF52-433F-9409-EED79E90920E}"/>
              </a:ext>
            </a:extLst>
          </p:cNvPr>
          <p:cNvSpPr/>
          <p:nvPr/>
        </p:nvSpPr>
        <p:spPr>
          <a:xfrm>
            <a:off x="2903861" y="3032906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$1,000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A036B1-14A8-4DB0-B3F4-053F43A93D94}"/>
              </a:ext>
            </a:extLst>
          </p:cNvPr>
          <p:cNvSpPr/>
          <p:nvPr/>
        </p:nvSpPr>
        <p:spPr>
          <a:xfrm>
            <a:off x="2288663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0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A09294-F34D-40D1-8ADA-E2284CBD9485}"/>
              </a:ext>
            </a:extLst>
          </p:cNvPr>
          <p:cNvSpPr/>
          <p:nvPr/>
        </p:nvSpPr>
        <p:spPr>
          <a:xfrm>
            <a:off x="5335852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1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2FF56A6-8F5D-4624-B271-CC20E0FBBF6C}"/>
              </a:ext>
            </a:extLst>
          </p:cNvPr>
          <p:cNvSpPr/>
          <p:nvPr/>
        </p:nvSpPr>
        <p:spPr>
          <a:xfrm>
            <a:off x="8383041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2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2" name="!!Rectangle: Rounded Corners 158">
            <a:extLst>
              <a:ext uri="{FF2B5EF4-FFF2-40B4-BE49-F238E27FC236}">
                <a16:creationId xmlns:a16="http://schemas.microsoft.com/office/drawing/2014/main" id="{AADDF26E-94AD-40AB-A83E-5A2E38DF0BAC}"/>
              </a:ext>
            </a:extLst>
          </p:cNvPr>
          <p:cNvSpPr/>
          <p:nvPr/>
        </p:nvSpPr>
        <p:spPr>
          <a:xfrm>
            <a:off x="5335852" y="4953000"/>
            <a:ext cx="1520296" cy="6919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- $100</a:t>
            </a:r>
            <a:endParaRPr lang="en-US" sz="2400" b="1" spc="200" dirty="0">
              <a:ln>
                <a:solidFill>
                  <a:schemeClr val="accent6">
                    <a:alpha val="0"/>
                  </a:schemeClr>
                </a:solidFill>
              </a:ln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  <p:sp>
        <p:nvSpPr>
          <p:cNvPr id="28" name="!!Rectangle: Rounded Corners 158">
            <a:extLst>
              <a:ext uri="{FF2B5EF4-FFF2-40B4-BE49-F238E27FC236}">
                <a16:creationId xmlns:a16="http://schemas.microsoft.com/office/drawing/2014/main" id="{31D9B278-33A5-43C1-940E-AB3A097FFB34}"/>
              </a:ext>
            </a:extLst>
          </p:cNvPr>
          <p:cNvSpPr/>
          <p:nvPr/>
        </p:nvSpPr>
        <p:spPr>
          <a:xfrm>
            <a:off x="5829631" y="4239521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29" name="!!Rectangle: Rounded Corners 158">
            <a:extLst>
              <a:ext uri="{FF2B5EF4-FFF2-40B4-BE49-F238E27FC236}">
                <a16:creationId xmlns:a16="http://schemas.microsoft.com/office/drawing/2014/main" id="{CB6088F2-230F-4AA0-8596-72A010B1DADD}"/>
              </a:ext>
            </a:extLst>
          </p:cNvPr>
          <p:cNvSpPr/>
          <p:nvPr/>
        </p:nvSpPr>
        <p:spPr>
          <a:xfrm>
            <a:off x="5943930" y="4353821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3"/>
                </a:solidFill>
                <a:latin typeface="+mj-lt"/>
                <a:cs typeface="Times New Roman" charset="0"/>
              </a:rPr>
              <a:t>$900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D14BA2-0604-4063-9F59-476E7F877888}"/>
              </a:ext>
            </a:extLst>
          </p:cNvPr>
          <p:cNvSpPr/>
          <p:nvPr/>
        </p:nvSpPr>
        <p:spPr>
          <a:xfrm>
            <a:off x="4495800" y="43969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Times New Roman" charset="0"/>
              </a:rPr>
              <a:t>Year 2</a:t>
            </a:r>
            <a:endParaRPr lang="en-US" sz="3600" b="1" dirty="0">
              <a:gradFill>
                <a:gsLst>
                  <a:gs pos="2000">
                    <a:schemeClr val="accent6"/>
                  </a:gs>
                  <a:gs pos="74000">
                    <a:schemeClr val="accent6">
                      <a:lumMod val="75000"/>
                    </a:schemeClr>
                  </a:gs>
                </a:gsLst>
                <a:lin ang="2400000" scaled="0"/>
              </a:gra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58B220-9100-4700-8A0C-54377FDD1B9B}"/>
              </a:ext>
            </a:extLst>
          </p:cNvPr>
          <p:cNvSpPr txBox="1"/>
          <p:nvPr/>
        </p:nvSpPr>
        <p:spPr>
          <a:xfrm>
            <a:off x="4914900" y="983159"/>
            <a:ext cx="236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44"/>
                </a:solidFill>
                <a:latin typeface="+mj-lt"/>
                <a:cs typeface="Times New Roman" charset="0"/>
              </a:rPr>
              <a:t>Up 10%</a:t>
            </a:r>
            <a:endParaRPr lang="en-001" sz="4400" b="1" dirty="0">
              <a:solidFill>
                <a:srgbClr val="000044"/>
              </a:solidFill>
              <a:latin typeface="+mj-lt"/>
              <a:cs typeface="Times New Roman" charset="0"/>
            </a:endParaRPr>
          </a:p>
        </p:txBody>
      </p:sp>
      <p:sp>
        <p:nvSpPr>
          <p:cNvPr id="35" name="!!Rectangle: Rounded Corners 158">
            <a:extLst>
              <a:ext uri="{FF2B5EF4-FFF2-40B4-BE49-F238E27FC236}">
                <a16:creationId xmlns:a16="http://schemas.microsoft.com/office/drawing/2014/main" id="{CF501AA2-082E-4A55-92F2-2224F63BDB38}"/>
              </a:ext>
            </a:extLst>
          </p:cNvPr>
          <p:cNvSpPr/>
          <p:nvPr/>
        </p:nvSpPr>
        <p:spPr>
          <a:xfrm>
            <a:off x="8496303" y="4114050"/>
            <a:ext cx="1288286" cy="769441"/>
          </a:xfrm>
          <a:prstGeom prst="roundRect">
            <a:avLst>
              <a:gd name="adj" fmla="val 50000"/>
            </a:avLst>
          </a:prstGeom>
          <a:solidFill>
            <a:srgbClr val="5B7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1656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$900 X </a:t>
            </a:r>
            <a:r>
              <a:rPr lang="tr-TR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10</a:t>
            </a:r>
            <a:r>
              <a:rPr lang="tr-TR" sz="2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%</a:t>
            </a:r>
            <a:endParaRPr lang="en-US" sz="3200" b="1" spc="200" dirty="0">
              <a:ln>
                <a:solidFill>
                  <a:schemeClr val="accent6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084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DBD95FA-1F57-402E-854A-8F837ECBD402}"/>
              </a:ext>
            </a:extLst>
          </p:cNvPr>
          <p:cNvSpPr/>
          <p:nvPr/>
        </p:nvSpPr>
        <p:spPr>
          <a:xfrm rot="1425053">
            <a:off x="2946469" y="3746995"/>
            <a:ext cx="3285899" cy="1998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6F32E0-B150-49BF-88A4-1E34485B7AA0}"/>
              </a:ext>
            </a:extLst>
          </p:cNvPr>
          <p:cNvGrpSpPr/>
          <p:nvPr/>
        </p:nvGrpSpPr>
        <p:grpSpPr>
          <a:xfrm>
            <a:off x="-14234" y="3748041"/>
            <a:ext cx="12206234" cy="3101874"/>
            <a:chOff x="-14234" y="3748041"/>
            <a:chExt cx="12206234" cy="310187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D1DE8E4-9C50-4B67-8D78-96759F1483C7}"/>
                </a:ext>
              </a:extLst>
            </p:cNvPr>
            <p:cNvCxnSpPr/>
            <p:nvPr/>
          </p:nvCxnSpPr>
          <p:spPr>
            <a:xfrm>
              <a:off x="22744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0E55720-C951-425F-8195-3EC6EA2F0E72}"/>
                </a:ext>
              </a:extLst>
            </p:cNvPr>
            <p:cNvCxnSpPr/>
            <p:nvPr/>
          </p:nvCxnSpPr>
          <p:spPr>
            <a:xfrm>
              <a:off x="303732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92ABF11-4F32-421E-B6E9-1BDD3421233A}"/>
                </a:ext>
              </a:extLst>
            </p:cNvPr>
            <p:cNvCxnSpPr/>
            <p:nvPr/>
          </p:nvCxnSpPr>
          <p:spPr>
            <a:xfrm>
              <a:off x="151154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AAF0FB-2BD3-4AC9-A3C9-12700D31F6F5}"/>
                </a:ext>
              </a:extLst>
            </p:cNvPr>
            <p:cNvCxnSpPr/>
            <p:nvPr/>
          </p:nvCxnSpPr>
          <p:spPr>
            <a:xfrm>
              <a:off x="7486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FC738C-0D0C-47DE-A441-537A696CD3BD}"/>
                </a:ext>
              </a:extLst>
            </p:cNvPr>
            <p:cNvCxnSpPr/>
            <p:nvPr/>
          </p:nvCxnSpPr>
          <p:spPr>
            <a:xfrm>
              <a:off x="-14234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E23A978-3BA3-421D-AAD2-E79ECF0BF346}"/>
                </a:ext>
              </a:extLst>
            </p:cNvPr>
            <p:cNvCxnSpPr/>
            <p:nvPr/>
          </p:nvCxnSpPr>
          <p:spPr>
            <a:xfrm>
              <a:off x="532599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3906A1-3855-454F-B4F6-D62E00B3F228}"/>
                </a:ext>
              </a:extLst>
            </p:cNvPr>
            <p:cNvCxnSpPr/>
            <p:nvPr/>
          </p:nvCxnSpPr>
          <p:spPr>
            <a:xfrm>
              <a:off x="608888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5139FC-941E-42FA-AA7D-C873ABFF3248}"/>
                </a:ext>
              </a:extLst>
            </p:cNvPr>
            <p:cNvCxnSpPr/>
            <p:nvPr/>
          </p:nvCxnSpPr>
          <p:spPr>
            <a:xfrm>
              <a:off x="456310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674B144-2000-48AC-B254-67B86C90B6D0}"/>
                </a:ext>
              </a:extLst>
            </p:cNvPr>
            <p:cNvCxnSpPr/>
            <p:nvPr/>
          </p:nvCxnSpPr>
          <p:spPr>
            <a:xfrm>
              <a:off x="38002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2B291D2-6F5B-45E4-9ABD-EDDCAADACFEB}"/>
                </a:ext>
              </a:extLst>
            </p:cNvPr>
            <p:cNvCxnSpPr/>
            <p:nvPr/>
          </p:nvCxnSpPr>
          <p:spPr>
            <a:xfrm>
              <a:off x="83775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4B4C07-B06D-4F15-B1AC-8D1A7998E1D8}"/>
                </a:ext>
              </a:extLst>
            </p:cNvPr>
            <p:cNvCxnSpPr/>
            <p:nvPr/>
          </p:nvCxnSpPr>
          <p:spPr>
            <a:xfrm>
              <a:off x="914044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7C4319-5D64-460E-A0B6-E2A79E9057A2}"/>
                </a:ext>
              </a:extLst>
            </p:cNvPr>
            <p:cNvCxnSpPr/>
            <p:nvPr/>
          </p:nvCxnSpPr>
          <p:spPr>
            <a:xfrm>
              <a:off x="761466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7CABD75-FC0C-4156-8ABA-1A45639933D0}"/>
                </a:ext>
              </a:extLst>
            </p:cNvPr>
            <p:cNvCxnSpPr/>
            <p:nvPr/>
          </p:nvCxnSpPr>
          <p:spPr>
            <a:xfrm>
              <a:off x="685177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2C93CFD-35E0-4B32-BBA2-7EE019A7DA74}"/>
                </a:ext>
              </a:extLst>
            </p:cNvPr>
            <p:cNvCxnSpPr/>
            <p:nvPr/>
          </p:nvCxnSpPr>
          <p:spPr>
            <a:xfrm>
              <a:off x="114291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EAA580A-36FE-4D66-BA96-BDFC743B72BE}"/>
                </a:ext>
              </a:extLst>
            </p:cNvPr>
            <p:cNvCxnSpPr/>
            <p:nvPr/>
          </p:nvCxnSpPr>
          <p:spPr>
            <a:xfrm>
              <a:off x="12192000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601AE30-BF1B-48F3-8535-83C4829A9ADE}"/>
                </a:ext>
              </a:extLst>
            </p:cNvPr>
            <p:cNvCxnSpPr/>
            <p:nvPr/>
          </p:nvCxnSpPr>
          <p:spPr>
            <a:xfrm>
              <a:off x="1066622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9215429-4A44-41EC-9EFD-1CDA6926D901}"/>
                </a:ext>
              </a:extLst>
            </p:cNvPr>
            <p:cNvCxnSpPr/>
            <p:nvPr/>
          </p:nvCxnSpPr>
          <p:spPr>
            <a:xfrm>
              <a:off x="99033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!!Rectangle: Rounded Corners 158">
            <a:extLst>
              <a:ext uri="{FF2B5EF4-FFF2-40B4-BE49-F238E27FC236}">
                <a16:creationId xmlns:a16="http://schemas.microsoft.com/office/drawing/2014/main" id="{47E830BE-861A-480D-B120-A55B64448C9D}"/>
              </a:ext>
            </a:extLst>
          </p:cNvPr>
          <p:cNvSpPr/>
          <p:nvPr/>
        </p:nvSpPr>
        <p:spPr>
          <a:xfrm>
            <a:off x="2789562" y="2918606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6" name="!!Rectangle: Rounded Corners 158">
            <a:extLst>
              <a:ext uri="{FF2B5EF4-FFF2-40B4-BE49-F238E27FC236}">
                <a16:creationId xmlns:a16="http://schemas.microsoft.com/office/drawing/2014/main" id="{8949F423-DF52-433F-9409-EED79E90920E}"/>
              </a:ext>
            </a:extLst>
          </p:cNvPr>
          <p:cNvSpPr/>
          <p:nvPr/>
        </p:nvSpPr>
        <p:spPr>
          <a:xfrm>
            <a:off x="2903861" y="3032906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$1,000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A036B1-14A8-4DB0-B3F4-053F43A93D94}"/>
              </a:ext>
            </a:extLst>
          </p:cNvPr>
          <p:cNvSpPr/>
          <p:nvPr/>
        </p:nvSpPr>
        <p:spPr>
          <a:xfrm>
            <a:off x="2288663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0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A09294-F34D-40D1-8ADA-E2284CBD9485}"/>
              </a:ext>
            </a:extLst>
          </p:cNvPr>
          <p:cNvSpPr/>
          <p:nvPr/>
        </p:nvSpPr>
        <p:spPr>
          <a:xfrm>
            <a:off x="5335852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1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2FF56A6-8F5D-4624-B271-CC20E0FBBF6C}"/>
              </a:ext>
            </a:extLst>
          </p:cNvPr>
          <p:cNvSpPr/>
          <p:nvPr/>
        </p:nvSpPr>
        <p:spPr>
          <a:xfrm>
            <a:off x="8383041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2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2" name="!!Rectangle: Rounded Corners 158">
            <a:extLst>
              <a:ext uri="{FF2B5EF4-FFF2-40B4-BE49-F238E27FC236}">
                <a16:creationId xmlns:a16="http://schemas.microsoft.com/office/drawing/2014/main" id="{AADDF26E-94AD-40AB-A83E-5A2E38DF0BAC}"/>
              </a:ext>
            </a:extLst>
          </p:cNvPr>
          <p:cNvSpPr/>
          <p:nvPr/>
        </p:nvSpPr>
        <p:spPr>
          <a:xfrm>
            <a:off x="5335852" y="4953000"/>
            <a:ext cx="1520296" cy="6919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- $100</a:t>
            </a:r>
            <a:endParaRPr lang="en-US" sz="2400" b="1" spc="200" dirty="0">
              <a:ln>
                <a:solidFill>
                  <a:schemeClr val="accent6">
                    <a:alpha val="0"/>
                  </a:schemeClr>
                </a:solidFill>
              </a:ln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  <p:sp>
        <p:nvSpPr>
          <p:cNvPr id="28" name="!!Rectangle: Rounded Corners 158">
            <a:extLst>
              <a:ext uri="{FF2B5EF4-FFF2-40B4-BE49-F238E27FC236}">
                <a16:creationId xmlns:a16="http://schemas.microsoft.com/office/drawing/2014/main" id="{31D9B278-33A5-43C1-940E-AB3A097FFB34}"/>
              </a:ext>
            </a:extLst>
          </p:cNvPr>
          <p:cNvSpPr/>
          <p:nvPr/>
        </p:nvSpPr>
        <p:spPr>
          <a:xfrm>
            <a:off x="5829631" y="4239521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29" name="!!Rectangle: Rounded Corners 158">
            <a:extLst>
              <a:ext uri="{FF2B5EF4-FFF2-40B4-BE49-F238E27FC236}">
                <a16:creationId xmlns:a16="http://schemas.microsoft.com/office/drawing/2014/main" id="{CB6088F2-230F-4AA0-8596-72A010B1DADD}"/>
              </a:ext>
            </a:extLst>
          </p:cNvPr>
          <p:cNvSpPr/>
          <p:nvPr/>
        </p:nvSpPr>
        <p:spPr>
          <a:xfrm>
            <a:off x="5943930" y="4353821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3"/>
                </a:solidFill>
                <a:latin typeface="+mj-lt"/>
                <a:cs typeface="Times New Roman" charset="0"/>
              </a:rPr>
              <a:t>$900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D14BA2-0604-4063-9F59-476E7F877888}"/>
              </a:ext>
            </a:extLst>
          </p:cNvPr>
          <p:cNvSpPr/>
          <p:nvPr/>
        </p:nvSpPr>
        <p:spPr>
          <a:xfrm>
            <a:off x="4495800" y="43969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Times New Roman" charset="0"/>
              </a:rPr>
              <a:t>Year 2</a:t>
            </a:r>
            <a:endParaRPr lang="en-US" sz="3600" b="1" dirty="0">
              <a:gradFill>
                <a:gsLst>
                  <a:gs pos="2000">
                    <a:schemeClr val="accent6"/>
                  </a:gs>
                  <a:gs pos="74000">
                    <a:schemeClr val="accent6">
                      <a:lumMod val="75000"/>
                    </a:schemeClr>
                  </a:gs>
                </a:gsLst>
                <a:lin ang="2400000" scaled="0"/>
              </a:gra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58B220-9100-4700-8A0C-54377FDD1B9B}"/>
              </a:ext>
            </a:extLst>
          </p:cNvPr>
          <p:cNvSpPr txBox="1"/>
          <p:nvPr/>
        </p:nvSpPr>
        <p:spPr>
          <a:xfrm>
            <a:off x="4914900" y="983159"/>
            <a:ext cx="236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44"/>
                </a:solidFill>
                <a:latin typeface="+mj-lt"/>
                <a:cs typeface="Times New Roman" charset="0"/>
              </a:rPr>
              <a:t>Up 10%</a:t>
            </a:r>
            <a:endParaRPr lang="en-001" sz="4400" b="1" dirty="0">
              <a:solidFill>
                <a:srgbClr val="000044"/>
              </a:solidFill>
              <a:latin typeface="+mj-lt"/>
              <a:cs typeface="Times New Roman" charset="0"/>
            </a:endParaRPr>
          </a:p>
        </p:txBody>
      </p:sp>
      <p:sp>
        <p:nvSpPr>
          <p:cNvPr id="36" name="!!Rectangle: Rounded Corners 158">
            <a:extLst>
              <a:ext uri="{FF2B5EF4-FFF2-40B4-BE49-F238E27FC236}">
                <a16:creationId xmlns:a16="http://schemas.microsoft.com/office/drawing/2014/main" id="{F6B21BD6-CC21-42B3-8CE7-05B03BDCDB4C}"/>
              </a:ext>
            </a:extLst>
          </p:cNvPr>
          <p:cNvSpPr/>
          <p:nvPr/>
        </p:nvSpPr>
        <p:spPr>
          <a:xfrm>
            <a:off x="7723283" y="4114050"/>
            <a:ext cx="2834326" cy="769441"/>
          </a:xfrm>
          <a:prstGeom prst="roundRect">
            <a:avLst>
              <a:gd name="adj" fmla="val 50000"/>
            </a:avLst>
          </a:prstGeom>
          <a:solidFill>
            <a:srgbClr val="5B7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$900 + </a:t>
            </a:r>
            <a:r>
              <a:rPr lang="tr-TR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10</a:t>
            </a:r>
            <a:r>
              <a:rPr lang="tr-TR" sz="2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%</a:t>
            </a:r>
            <a:endParaRPr lang="en-US" sz="3200" b="1" spc="200" dirty="0">
              <a:ln>
                <a:solidFill>
                  <a:schemeClr val="accent6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982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F4530C4-E1DE-4E68-947C-4EE6A8871A7E}"/>
              </a:ext>
            </a:extLst>
          </p:cNvPr>
          <p:cNvSpPr/>
          <p:nvPr/>
        </p:nvSpPr>
        <p:spPr>
          <a:xfrm rot="20400000">
            <a:off x="6064009" y="4402962"/>
            <a:ext cx="77599" cy="199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33" name="!!Rectangle: Rounded Corners 158">
            <a:extLst>
              <a:ext uri="{FF2B5EF4-FFF2-40B4-BE49-F238E27FC236}">
                <a16:creationId xmlns:a16="http://schemas.microsoft.com/office/drawing/2014/main" id="{D4727F27-DA6B-495B-BD44-BC56351CF1D8}"/>
              </a:ext>
            </a:extLst>
          </p:cNvPr>
          <p:cNvSpPr/>
          <p:nvPr/>
        </p:nvSpPr>
        <p:spPr>
          <a:xfrm>
            <a:off x="8881191" y="4239521"/>
            <a:ext cx="518498" cy="5185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34" name="!!Rectangle: Rounded Corners 158">
            <a:extLst>
              <a:ext uri="{FF2B5EF4-FFF2-40B4-BE49-F238E27FC236}">
                <a16:creationId xmlns:a16="http://schemas.microsoft.com/office/drawing/2014/main" id="{863F0467-9046-478A-B548-49366F7D4F10}"/>
              </a:ext>
            </a:extLst>
          </p:cNvPr>
          <p:cNvSpPr/>
          <p:nvPr/>
        </p:nvSpPr>
        <p:spPr>
          <a:xfrm>
            <a:off x="8995490" y="4353821"/>
            <a:ext cx="289900" cy="2899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$990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BD95FA-1F57-402E-854A-8F837ECBD402}"/>
              </a:ext>
            </a:extLst>
          </p:cNvPr>
          <p:cNvSpPr/>
          <p:nvPr/>
        </p:nvSpPr>
        <p:spPr>
          <a:xfrm rot="1425053">
            <a:off x="2946469" y="3746995"/>
            <a:ext cx="3285899" cy="1998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6F32E0-B150-49BF-88A4-1E34485B7AA0}"/>
              </a:ext>
            </a:extLst>
          </p:cNvPr>
          <p:cNvGrpSpPr/>
          <p:nvPr/>
        </p:nvGrpSpPr>
        <p:grpSpPr>
          <a:xfrm>
            <a:off x="-14234" y="3748041"/>
            <a:ext cx="12206234" cy="3101874"/>
            <a:chOff x="-14234" y="3748041"/>
            <a:chExt cx="12206234" cy="310187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D1DE8E4-9C50-4B67-8D78-96759F1483C7}"/>
                </a:ext>
              </a:extLst>
            </p:cNvPr>
            <p:cNvCxnSpPr/>
            <p:nvPr/>
          </p:nvCxnSpPr>
          <p:spPr>
            <a:xfrm>
              <a:off x="22744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0E55720-C951-425F-8195-3EC6EA2F0E72}"/>
                </a:ext>
              </a:extLst>
            </p:cNvPr>
            <p:cNvCxnSpPr/>
            <p:nvPr/>
          </p:nvCxnSpPr>
          <p:spPr>
            <a:xfrm>
              <a:off x="303732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92ABF11-4F32-421E-B6E9-1BDD3421233A}"/>
                </a:ext>
              </a:extLst>
            </p:cNvPr>
            <p:cNvCxnSpPr/>
            <p:nvPr/>
          </p:nvCxnSpPr>
          <p:spPr>
            <a:xfrm>
              <a:off x="151154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AAF0FB-2BD3-4AC9-A3C9-12700D31F6F5}"/>
                </a:ext>
              </a:extLst>
            </p:cNvPr>
            <p:cNvCxnSpPr/>
            <p:nvPr/>
          </p:nvCxnSpPr>
          <p:spPr>
            <a:xfrm>
              <a:off x="7486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FC738C-0D0C-47DE-A441-537A696CD3BD}"/>
                </a:ext>
              </a:extLst>
            </p:cNvPr>
            <p:cNvCxnSpPr/>
            <p:nvPr/>
          </p:nvCxnSpPr>
          <p:spPr>
            <a:xfrm>
              <a:off x="-14234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E23A978-3BA3-421D-AAD2-E79ECF0BF346}"/>
                </a:ext>
              </a:extLst>
            </p:cNvPr>
            <p:cNvCxnSpPr/>
            <p:nvPr/>
          </p:nvCxnSpPr>
          <p:spPr>
            <a:xfrm>
              <a:off x="532599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3906A1-3855-454F-B4F6-D62E00B3F228}"/>
                </a:ext>
              </a:extLst>
            </p:cNvPr>
            <p:cNvCxnSpPr/>
            <p:nvPr/>
          </p:nvCxnSpPr>
          <p:spPr>
            <a:xfrm>
              <a:off x="608888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5139FC-941E-42FA-AA7D-C873ABFF3248}"/>
                </a:ext>
              </a:extLst>
            </p:cNvPr>
            <p:cNvCxnSpPr/>
            <p:nvPr/>
          </p:nvCxnSpPr>
          <p:spPr>
            <a:xfrm>
              <a:off x="456310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674B144-2000-48AC-B254-67B86C90B6D0}"/>
                </a:ext>
              </a:extLst>
            </p:cNvPr>
            <p:cNvCxnSpPr/>
            <p:nvPr/>
          </p:nvCxnSpPr>
          <p:spPr>
            <a:xfrm>
              <a:off x="38002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2B291D2-6F5B-45E4-9ABD-EDDCAADACFEB}"/>
                </a:ext>
              </a:extLst>
            </p:cNvPr>
            <p:cNvCxnSpPr/>
            <p:nvPr/>
          </p:nvCxnSpPr>
          <p:spPr>
            <a:xfrm>
              <a:off x="83775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4B4C07-B06D-4F15-B1AC-8D1A7998E1D8}"/>
                </a:ext>
              </a:extLst>
            </p:cNvPr>
            <p:cNvCxnSpPr/>
            <p:nvPr/>
          </p:nvCxnSpPr>
          <p:spPr>
            <a:xfrm>
              <a:off x="914044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7C4319-5D64-460E-A0B6-E2A79E9057A2}"/>
                </a:ext>
              </a:extLst>
            </p:cNvPr>
            <p:cNvCxnSpPr/>
            <p:nvPr/>
          </p:nvCxnSpPr>
          <p:spPr>
            <a:xfrm>
              <a:off x="761466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7CABD75-FC0C-4156-8ABA-1A45639933D0}"/>
                </a:ext>
              </a:extLst>
            </p:cNvPr>
            <p:cNvCxnSpPr/>
            <p:nvPr/>
          </p:nvCxnSpPr>
          <p:spPr>
            <a:xfrm>
              <a:off x="685177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2C93CFD-35E0-4B32-BBA2-7EE019A7DA74}"/>
                </a:ext>
              </a:extLst>
            </p:cNvPr>
            <p:cNvCxnSpPr/>
            <p:nvPr/>
          </p:nvCxnSpPr>
          <p:spPr>
            <a:xfrm>
              <a:off x="114291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EAA580A-36FE-4D66-BA96-BDFC743B72BE}"/>
                </a:ext>
              </a:extLst>
            </p:cNvPr>
            <p:cNvCxnSpPr/>
            <p:nvPr/>
          </p:nvCxnSpPr>
          <p:spPr>
            <a:xfrm>
              <a:off x="12192000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601AE30-BF1B-48F3-8535-83C4829A9ADE}"/>
                </a:ext>
              </a:extLst>
            </p:cNvPr>
            <p:cNvCxnSpPr/>
            <p:nvPr/>
          </p:nvCxnSpPr>
          <p:spPr>
            <a:xfrm>
              <a:off x="1066622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9215429-4A44-41EC-9EFD-1CDA6926D901}"/>
                </a:ext>
              </a:extLst>
            </p:cNvPr>
            <p:cNvCxnSpPr/>
            <p:nvPr/>
          </p:nvCxnSpPr>
          <p:spPr>
            <a:xfrm>
              <a:off x="99033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!!Rectangle: Rounded Corners 158">
            <a:extLst>
              <a:ext uri="{FF2B5EF4-FFF2-40B4-BE49-F238E27FC236}">
                <a16:creationId xmlns:a16="http://schemas.microsoft.com/office/drawing/2014/main" id="{47E830BE-861A-480D-B120-A55B64448C9D}"/>
              </a:ext>
            </a:extLst>
          </p:cNvPr>
          <p:cNvSpPr/>
          <p:nvPr/>
        </p:nvSpPr>
        <p:spPr>
          <a:xfrm>
            <a:off x="2789562" y="2918606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6" name="!!Rectangle: Rounded Corners 158">
            <a:extLst>
              <a:ext uri="{FF2B5EF4-FFF2-40B4-BE49-F238E27FC236}">
                <a16:creationId xmlns:a16="http://schemas.microsoft.com/office/drawing/2014/main" id="{8949F423-DF52-433F-9409-EED79E90920E}"/>
              </a:ext>
            </a:extLst>
          </p:cNvPr>
          <p:cNvSpPr/>
          <p:nvPr/>
        </p:nvSpPr>
        <p:spPr>
          <a:xfrm>
            <a:off x="2903861" y="3032906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$1,000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A036B1-14A8-4DB0-B3F4-053F43A93D94}"/>
              </a:ext>
            </a:extLst>
          </p:cNvPr>
          <p:cNvSpPr/>
          <p:nvPr/>
        </p:nvSpPr>
        <p:spPr>
          <a:xfrm>
            <a:off x="2288663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0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A09294-F34D-40D1-8ADA-E2284CBD9485}"/>
              </a:ext>
            </a:extLst>
          </p:cNvPr>
          <p:cNvSpPr/>
          <p:nvPr/>
        </p:nvSpPr>
        <p:spPr>
          <a:xfrm>
            <a:off x="5335852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1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2FF56A6-8F5D-4624-B271-CC20E0FBBF6C}"/>
              </a:ext>
            </a:extLst>
          </p:cNvPr>
          <p:cNvSpPr/>
          <p:nvPr/>
        </p:nvSpPr>
        <p:spPr>
          <a:xfrm>
            <a:off x="8383041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2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2" name="!!Rectangle: Rounded Corners 158">
            <a:extLst>
              <a:ext uri="{FF2B5EF4-FFF2-40B4-BE49-F238E27FC236}">
                <a16:creationId xmlns:a16="http://schemas.microsoft.com/office/drawing/2014/main" id="{AADDF26E-94AD-40AB-A83E-5A2E38DF0BAC}"/>
              </a:ext>
            </a:extLst>
          </p:cNvPr>
          <p:cNvSpPr/>
          <p:nvPr/>
        </p:nvSpPr>
        <p:spPr>
          <a:xfrm>
            <a:off x="5335852" y="4953000"/>
            <a:ext cx="1520296" cy="6919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- $100</a:t>
            </a:r>
            <a:endParaRPr lang="en-US" sz="2400" b="1" spc="200" dirty="0">
              <a:ln>
                <a:solidFill>
                  <a:schemeClr val="accent6">
                    <a:alpha val="0"/>
                  </a:schemeClr>
                </a:solidFill>
              </a:ln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  <p:sp>
        <p:nvSpPr>
          <p:cNvPr id="28" name="!!Rectangle: Rounded Corners 158">
            <a:extLst>
              <a:ext uri="{FF2B5EF4-FFF2-40B4-BE49-F238E27FC236}">
                <a16:creationId xmlns:a16="http://schemas.microsoft.com/office/drawing/2014/main" id="{31D9B278-33A5-43C1-940E-AB3A097FFB34}"/>
              </a:ext>
            </a:extLst>
          </p:cNvPr>
          <p:cNvSpPr/>
          <p:nvPr/>
        </p:nvSpPr>
        <p:spPr>
          <a:xfrm>
            <a:off x="5829631" y="4239521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29" name="!!Rectangle: Rounded Corners 158">
            <a:extLst>
              <a:ext uri="{FF2B5EF4-FFF2-40B4-BE49-F238E27FC236}">
                <a16:creationId xmlns:a16="http://schemas.microsoft.com/office/drawing/2014/main" id="{CB6088F2-230F-4AA0-8596-72A010B1DADD}"/>
              </a:ext>
            </a:extLst>
          </p:cNvPr>
          <p:cNvSpPr/>
          <p:nvPr/>
        </p:nvSpPr>
        <p:spPr>
          <a:xfrm>
            <a:off x="5943930" y="4353821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3"/>
                </a:solidFill>
                <a:latin typeface="+mj-lt"/>
                <a:cs typeface="Times New Roman" charset="0"/>
              </a:rPr>
              <a:t>$900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D14BA2-0604-4063-9F59-476E7F877888}"/>
              </a:ext>
            </a:extLst>
          </p:cNvPr>
          <p:cNvSpPr/>
          <p:nvPr/>
        </p:nvSpPr>
        <p:spPr>
          <a:xfrm>
            <a:off x="4495800" y="43969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Times New Roman" charset="0"/>
              </a:rPr>
              <a:t>Year 2</a:t>
            </a:r>
            <a:endParaRPr lang="en-US" sz="3600" b="1" dirty="0">
              <a:gradFill>
                <a:gsLst>
                  <a:gs pos="2000">
                    <a:schemeClr val="accent6"/>
                  </a:gs>
                  <a:gs pos="74000">
                    <a:schemeClr val="accent6">
                      <a:lumMod val="75000"/>
                    </a:schemeClr>
                  </a:gs>
                </a:gsLst>
                <a:lin ang="2400000" scaled="0"/>
              </a:gra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58B220-9100-4700-8A0C-54377FDD1B9B}"/>
              </a:ext>
            </a:extLst>
          </p:cNvPr>
          <p:cNvSpPr txBox="1"/>
          <p:nvPr/>
        </p:nvSpPr>
        <p:spPr>
          <a:xfrm>
            <a:off x="4914900" y="983159"/>
            <a:ext cx="236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44"/>
                </a:solidFill>
                <a:latin typeface="+mj-lt"/>
                <a:cs typeface="Times New Roman" charset="0"/>
              </a:rPr>
              <a:t>Up 10%</a:t>
            </a:r>
            <a:endParaRPr lang="en-001" sz="4400" b="1" dirty="0">
              <a:solidFill>
                <a:srgbClr val="000044"/>
              </a:solidFill>
              <a:latin typeface="+mj-lt"/>
              <a:cs typeface="Times New Roman" charset="0"/>
            </a:endParaRPr>
          </a:p>
        </p:txBody>
      </p:sp>
      <p:sp>
        <p:nvSpPr>
          <p:cNvPr id="36" name="!!Rectangle: Rounded Corners 158">
            <a:extLst>
              <a:ext uri="{FF2B5EF4-FFF2-40B4-BE49-F238E27FC236}">
                <a16:creationId xmlns:a16="http://schemas.microsoft.com/office/drawing/2014/main" id="{F6B21BD6-CC21-42B3-8CE7-05B03BDCDB4C}"/>
              </a:ext>
            </a:extLst>
          </p:cNvPr>
          <p:cNvSpPr/>
          <p:nvPr/>
        </p:nvSpPr>
        <p:spPr>
          <a:xfrm>
            <a:off x="8377556" y="4114050"/>
            <a:ext cx="1525780" cy="769441"/>
          </a:xfrm>
          <a:prstGeom prst="roundRect">
            <a:avLst>
              <a:gd name="adj" fmla="val 50000"/>
            </a:avLst>
          </a:prstGeom>
          <a:solidFill>
            <a:srgbClr val="5B7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$90</a:t>
            </a:r>
            <a:endParaRPr lang="en-US" sz="3200" b="1" spc="200" dirty="0">
              <a:ln>
                <a:solidFill>
                  <a:schemeClr val="accent6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2257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47118BD-3A05-4859-A5E7-37B05B6EC5AA}"/>
              </a:ext>
            </a:extLst>
          </p:cNvPr>
          <p:cNvSpPr/>
          <p:nvPr/>
        </p:nvSpPr>
        <p:spPr>
          <a:xfrm rot="20400000">
            <a:off x="5967267" y="3854311"/>
            <a:ext cx="3285899" cy="199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BD95FA-1F57-402E-854A-8F837ECBD402}"/>
              </a:ext>
            </a:extLst>
          </p:cNvPr>
          <p:cNvSpPr/>
          <p:nvPr/>
        </p:nvSpPr>
        <p:spPr>
          <a:xfrm rot="1425053">
            <a:off x="2946469" y="3746995"/>
            <a:ext cx="3285899" cy="1998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6F32E0-B150-49BF-88A4-1E34485B7AA0}"/>
              </a:ext>
            </a:extLst>
          </p:cNvPr>
          <p:cNvGrpSpPr/>
          <p:nvPr/>
        </p:nvGrpSpPr>
        <p:grpSpPr>
          <a:xfrm>
            <a:off x="-14234" y="3748041"/>
            <a:ext cx="12206234" cy="3101874"/>
            <a:chOff x="-14234" y="3748041"/>
            <a:chExt cx="12206234" cy="310187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D1DE8E4-9C50-4B67-8D78-96759F1483C7}"/>
                </a:ext>
              </a:extLst>
            </p:cNvPr>
            <p:cNvCxnSpPr/>
            <p:nvPr/>
          </p:nvCxnSpPr>
          <p:spPr>
            <a:xfrm>
              <a:off x="22744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0E55720-C951-425F-8195-3EC6EA2F0E72}"/>
                </a:ext>
              </a:extLst>
            </p:cNvPr>
            <p:cNvCxnSpPr/>
            <p:nvPr/>
          </p:nvCxnSpPr>
          <p:spPr>
            <a:xfrm>
              <a:off x="303732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92ABF11-4F32-421E-B6E9-1BDD3421233A}"/>
                </a:ext>
              </a:extLst>
            </p:cNvPr>
            <p:cNvCxnSpPr/>
            <p:nvPr/>
          </p:nvCxnSpPr>
          <p:spPr>
            <a:xfrm>
              <a:off x="151154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AAF0FB-2BD3-4AC9-A3C9-12700D31F6F5}"/>
                </a:ext>
              </a:extLst>
            </p:cNvPr>
            <p:cNvCxnSpPr/>
            <p:nvPr/>
          </p:nvCxnSpPr>
          <p:spPr>
            <a:xfrm>
              <a:off x="7486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FC738C-0D0C-47DE-A441-537A696CD3BD}"/>
                </a:ext>
              </a:extLst>
            </p:cNvPr>
            <p:cNvCxnSpPr/>
            <p:nvPr/>
          </p:nvCxnSpPr>
          <p:spPr>
            <a:xfrm>
              <a:off x="-14234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E23A978-3BA3-421D-AAD2-E79ECF0BF346}"/>
                </a:ext>
              </a:extLst>
            </p:cNvPr>
            <p:cNvCxnSpPr/>
            <p:nvPr/>
          </p:nvCxnSpPr>
          <p:spPr>
            <a:xfrm>
              <a:off x="532599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3906A1-3855-454F-B4F6-D62E00B3F228}"/>
                </a:ext>
              </a:extLst>
            </p:cNvPr>
            <p:cNvCxnSpPr/>
            <p:nvPr/>
          </p:nvCxnSpPr>
          <p:spPr>
            <a:xfrm>
              <a:off x="608888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5139FC-941E-42FA-AA7D-C873ABFF3248}"/>
                </a:ext>
              </a:extLst>
            </p:cNvPr>
            <p:cNvCxnSpPr/>
            <p:nvPr/>
          </p:nvCxnSpPr>
          <p:spPr>
            <a:xfrm>
              <a:off x="456310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674B144-2000-48AC-B254-67B86C90B6D0}"/>
                </a:ext>
              </a:extLst>
            </p:cNvPr>
            <p:cNvCxnSpPr/>
            <p:nvPr/>
          </p:nvCxnSpPr>
          <p:spPr>
            <a:xfrm>
              <a:off x="38002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2B291D2-6F5B-45E4-9ABD-EDDCAADACFEB}"/>
                </a:ext>
              </a:extLst>
            </p:cNvPr>
            <p:cNvCxnSpPr/>
            <p:nvPr/>
          </p:nvCxnSpPr>
          <p:spPr>
            <a:xfrm>
              <a:off x="83775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4B4C07-B06D-4F15-B1AC-8D1A7998E1D8}"/>
                </a:ext>
              </a:extLst>
            </p:cNvPr>
            <p:cNvCxnSpPr/>
            <p:nvPr/>
          </p:nvCxnSpPr>
          <p:spPr>
            <a:xfrm>
              <a:off x="914044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7C4319-5D64-460E-A0B6-E2A79E9057A2}"/>
                </a:ext>
              </a:extLst>
            </p:cNvPr>
            <p:cNvCxnSpPr/>
            <p:nvPr/>
          </p:nvCxnSpPr>
          <p:spPr>
            <a:xfrm>
              <a:off x="761466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7CABD75-FC0C-4156-8ABA-1A45639933D0}"/>
                </a:ext>
              </a:extLst>
            </p:cNvPr>
            <p:cNvCxnSpPr/>
            <p:nvPr/>
          </p:nvCxnSpPr>
          <p:spPr>
            <a:xfrm>
              <a:off x="685177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2C93CFD-35E0-4B32-BBA2-7EE019A7DA74}"/>
                </a:ext>
              </a:extLst>
            </p:cNvPr>
            <p:cNvCxnSpPr/>
            <p:nvPr/>
          </p:nvCxnSpPr>
          <p:spPr>
            <a:xfrm>
              <a:off x="114291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EAA580A-36FE-4D66-BA96-BDFC743B72BE}"/>
                </a:ext>
              </a:extLst>
            </p:cNvPr>
            <p:cNvCxnSpPr/>
            <p:nvPr/>
          </p:nvCxnSpPr>
          <p:spPr>
            <a:xfrm>
              <a:off x="12192000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601AE30-BF1B-48F3-8535-83C4829A9ADE}"/>
                </a:ext>
              </a:extLst>
            </p:cNvPr>
            <p:cNvCxnSpPr/>
            <p:nvPr/>
          </p:nvCxnSpPr>
          <p:spPr>
            <a:xfrm>
              <a:off x="1066622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9215429-4A44-41EC-9EFD-1CDA6926D901}"/>
                </a:ext>
              </a:extLst>
            </p:cNvPr>
            <p:cNvCxnSpPr/>
            <p:nvPr/>
          </p:nvCxnSpPr>
          <p:spPr>
            <a:xfrm>
              <a:off x="99033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!!Rectangle: Rounded Corners 158">
            <a:extLst>
              <a:ext uri="{FF2B5EF4-FFF2-40B4-BE49-F238E27FC236}">
                <a16:creationId xmlns:a16="http://schemas.microsoft.com/office/drawing/2014/main" id="{47E830BE-861A-480D-B120-A55B64448C9D}"/>
              </a:ext>
            </a:extLst>
          </p:cNvPr>
          <p:cNvSpPr/>
          <p:nvPr/>
        </p:nvSpPr>
        <p:spPr>
          <a:xfrm>
            <a:off x="2789562" y="2918606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6" name="!!Rectangle: Rounded Corners 158">
            <a:extLst>
              <a:ext uri="{FF2B5EF4-FFF2-40B4-BE49-F238E27FC236}">
                <a16:creationId xmlns:a16="http://schemas.microsoft.com/office/drawing/2014/main" id="{8949F423-DF52-433F-9409-EED79E90920E}"/>
              </a:ext>
            </a:extLst>
          </p:cNvPr>
          <p:cNvSpPr/>
          <p:nvPr/>
        </p:nvSpPr>
        <p:spPr>
          <a:xfrm>
            <a:off x="2903861" y="3032906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$1,000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A036B1-14A8-4DB0-B3F4-053F43A93D94}"/>
              </a:ext>
            </a:extLst>
          </p:cNvPr>
          <p:cNvSpPr/>
          <p:nvPr/>
        </p:nvSpPr>
        <p:spPr>
          <a:xfrm>
            <a:off x="2288663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0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A09294-F34D-40D1-8ADA-E2284CBD9485}"/>
              </a:ext>
            </a:extLst>
          </p:cNvPr>
          <p:cNvSpPr/>
          <p:nvPr/>
        </p:nvSpPr>
        <p:spPr>
          <a:xfrm>
            <a:off x="5335852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1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2FF56A6-8F5D-4624-B271-CC20E0FBBF6C}"/>
              </a:ext>
            </a:extLst>
          </p:cNvPr>
          <p:cNvSpPr/>
          <p:nvPr/>
        </p:nvSpPr>
        <p:spPr>
          <a:xfrm>
            <a:off x="8383041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2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2" name="!!Rectangle: Rounded Corners 158">
            <a:extLst>
              <a:ext uri="{FF2B5EF4-FFF2-40B4-BE49-F238E27FC236}">
                <a16:creationId xmlns:a16="http://schemas.microsoft.com/office/drawing/2014/main" id="{AADDF26E-94AD-40AB-A83E-5A2E38DF0BAC}"/>
              </a:ext>
            </a:extLst>
          </p:cNvPr>
          <p:cNvSpPr/>
          <p:nvPr/>
        </p:nvSpPr>
        <p:spPr>
          <a:xfrm>
            <a:off x="5335852" y="4953000"/>
            <a:ext cx="1520296" cy="6919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- $100</a:t>
            </a:r>
            <a:endParaRPr lang="en-US" sz="2400" b="1" spc="200" dirty="0">
              <a:ln>
                <a:solidFill>
                  <a:schemeClr val="accent6">
                    <a:alpha val="0"/>
                  </a:schemeClr>
                </a:solidFill>
              </a:ln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  <p:sp>
        <p:nvSpPr>
          <p:cNvPr id="28" name="!!Rectangle: Rounded Corners 158">
            <a:extLst>
              <a:ext uri="{FF2B5EF4-FFF2-40B4-BE49-F238E27FC236}">
                <a16:creationId xmlns:a16="http://schemas.microsoft.com/office/drawing/2014/main" id="{31D9B278-33A5-43C1-940E-AB3A097FFB34}"/>
              </a:ext>
            </a:extLst>
          </p:cNvPr>
          <p:cNvSpPr/>
          <p:nvPr/>
        </p:nvSpPr>
        <p:spPr>
          <a:xfrm>
            <a:off x="5829631" y="4239521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29" name="!!Rectangle: Rounded Corners 158">
            <a:extLst>
              <a:ext uri="{FF2B5EF4-FFF2-40B4-BE49-F238E27FC236}">
                <a16:creationId xmlns:a16="http://schemas.microsoft.com/office/drawing/2014/main" id="{CB6088F2-230F-4AA0-8596-72A010B1DADD}"/>
              </a:ext>
            </a:extLst>
          </p:cNvPr>
          <p:cNvSpPr/>
          <p:nvPr/>
        </p:nvSpPr>
        <p:spPr>
          <a:xfrm>
            <a:off x="5943930" y="4353821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3"/>
                </a:solidFill>
                <a:latin typeface="+mj-lt"/>
                <a:cs typeface="Times New Roman" charset="0"/>
              </a:rPr>
              <a:t>$900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D14BA2-0604-4063-9F59-476E7F877888}"/>
              </a:ext>
            </a:extLst>
          </p:cNvPr>
          <p:cNvSpPr/>
          <p:nvPr/>
        </p:nvSpPr>
        <p:spPr>
          <a:xfrm>
            <a:off x="4495800" y="43969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Times New Roman" charset="0"/>
              </a:rPr>
              <a:t>Year 2</a:t>
            </a:r>
            <a:endParaRPr lang="en-US" sz="3600" b="1" dirty="0">
              <a:gradFill>
                <a:gsLst>
                  <a:gs pos="2000">
                    <a:schemeClr val="accent6"/>
                  </a:gs>
                  <a:gs pos="74000">
                    <a:schemeClr val="accent6">
                      <a:lumMod val="75000"/>
                    </a:schemeClr>
                  </a:gs>
                </a:gsLst>
                <a:lin ang="2400000" scaled="0"/>
              </a:gra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58B220-9100-4700-8A0C-54377FDD1B9B}"/>
              </a:ext>
            </a:extLst>
          </p:cNvPr>
          <p:cNvSpPr txBox="1"/>
          <p:nvPr/>
        </p:nvSpPr>
        <p:spPr>
          <a:xfrm>
            <a:off x="4914900" y="983159"/>
            <a:ext cx="236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44"/>
                </a:solidFill>
                <a:latin typeface="+mj-lt"/>
                <a:cs typeface="Times New Roman" charset="0"/>
              </a:rPr>
              <a:t>Up 10%</a:t>
            </a:r>
            <a:endParaRPr lang="en-001" sz="4400" b="1" dirty="0">
              <a:solidFill>
                <a:srgbClr val="000044"/>
              </a:solidFill>
              <a:latin typeface="+mj-lt"/>
              <a:cs typeface="Times New Roman" charset="0"/>
            </a:endParaRPr>
          </a:p>
        </p:txBody>
      </p:sp>
      <p:sp>
        <p:nvSpPr>
          <p:cNvPr id="33" name="!!Rectangle: Rounded Corners 158">
            <a:extLst>
              <a:ext uri="{FF2B5EF4-FFF2-40B4-BE49-F238E27FC236}">
                <a16:creationId xmlns:a16="http://schemas.microsoft.com/office/drawing/2014/main" id="{EC83A003-5D2F-43A3-9A43-E4CA3AD42AFB}"/>
              </a:ext>
            </a:extLst>
          </p:cNvPr>
          <p:cNvSpPr/>
          <p:nvPr/>
        </p:nvSpPr>
        <p:spPr>
          <a:xfrm>
            <a:off x="8881197" y="3124200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34" name="!!Rectangle: Rounded Corners 158">
            <a:extLst>
              <a:ext uri="{FF2B5EF4-FFF2-40B4-BE49-F238E27FC236}">
                <a16:creationId xmlns:a16="http://schemas.microsoft.com/office/drawing/2014/main" id="{28F35039-E678-4877-9F04-246D83584A78}"/>
              </a:ext>
            </a:extLst>
          </p:cNvPr>
          <p:cNvSpPr/>
          <p:nvPr/>
        </p:nvSpPr>
        <p:spPr>
          <a:xfrm>
            <a:off x="8995496" y="3238500"/>
            <a:ext cx="289900" cy="289900"/>
          </a:xfrm>
          <a:prstGeom prst="roundRect">
            <a:avLst>
              <a:gd name="adj" fmla="val 50000"/>
            </a:avLst>
          </a:prstGeom>
          <a:solidFill>
            <a:srgbClr val="5B7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rgbClr val="5B79F6"/>
                </a:solidFill>
                <a:latin typeface="+mj-lt"/>
                <a:cs typeface="Times New Roman" charset="0"/>
              </a:rPr>
              <a:t>$990</a:t>
            </a:r>
          </a:p>
        </p:txBody>
      </p:sp>
      <p:sp>
        <p:nvSpPr>
          <p:cNvPr id="36" name="!!Rectangle: Rounded Corners 158">
            <a:extLst>
              <a:ext uri="{FF2B5EF4-FFF2-40B4-BE49-F238E27FC236}">
                <a16:creationId xmlns:a16="http://schemas.microsoft.com/office/drawing/2014/main" id="{F6B21BD6-CC21-42B3-8CE7-05B03BDCDB4C}"/>
              </a:ext>
            </a:extLst>
          </p:cNvPr>
          <p:cNvSpPr/>
          <p:nvPr/>
        </p:nvSpPr>
        <p:spPr>
          <a:xfrm>
            <a:off x="8422143" y="3865037"/>
            <a:ext cx="1436606" cy="691956"/>
          </a:xfrm>
          <a:prstGeom prst="roundRect">
            <a:avLst>
              <a:gd name="adj" fmla="val 50000"/>
            </a:avLst>
          </a:prstGeom>
          <a:solidFill>
            <a:srgbClr val="5B7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$90</a:t>
            </a:r>
            <a:endParaRPr lang="en-US" sz="2400" b="1" spc="200" dirty="0">
              <a:ln>
                <a:solidFill>
                  <a:schemeClr val="accent6">
                    <a:alpha val="0"/>
                  </a:schemeClr>
                </a:solidFill>
              </a:ln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541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2685ADB-295B-4139-90D4-4A6DAD96E4E6}"/>
              </a:ext>
            </a:extLst>
          </p:cNvPr>
          <p:cNvSpPr/>
          <p:nvPr/>
        </p:nvSpPr>
        <p:spPr>
          <a:xfrm>
            <a:off x="0" y="0"/>
            <a:ext cx="6069168" cy="6858000"/>
          </a:xfrm>
          <a:custGeom>
            <a:avLst/>
            <a:gdLst>
              <a:gd name="connsiteX0" fmla="*/ 0 w 6069168"/>
              <a:gd name="connsiteY0" fmla="*/ 0 h 6858000"/>
              <a:gd name="connsiteX1" fmla="*/ 5101323 w 6069168"/>
              <a:gd name="connsiteY1" fmla="*/ 0 h 6858000"/>
              <a:gd name="connsiteX2" fmla="*/ 5120666 w 6069168"/>
              <a:gd name="connsiteY2" fmla="*/ 30173 h 6858000"/>
              <a:gd name="connsiteX3" fmla="*/ 6069168 w 6069168"/>
              <a:gd name="connsiteY3" fmla="*/ 3427434 h 6858000"/>
              <a:gd name="connsiteX4" fmla="*/ 6069168 w 6069168"/>
              <a:gd name="connsiteY4" fmla="*/ 3430566 h 6858000"/>
              <a:gd name="connsiteX5" fmla="*/ 5120666 w 6069168"/>
              <a:gd name="connsiteY5" fmla="*/ 6827827 h 6858000"/>
              <a:gd name="connsiteX6" fmla="*/ 5101323 w 6069168"/>
              <a:gd name="connsiteY6" fmla="*/ 6858000 h 6858000"/>
              <a:gd name="connsiteX7" fmla="*/ 0 w 606916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69168" h="6858000">
                <a:moveTo>
                  <a:pt x="0" y="0"/>
                </a:moveTo>
                <a:lnTo>
                  <a:pt x="5101323" y="0"/>
                </a:lnTo>
                <a:lnTo>
                  <a:pt x="5120666" y="30173"/>
                </a:lnTo>
                <a:cubicBezTo>
                  <a:pt x="5722562" y="1020761"/>
                  <a:pt x="6069168" y="2183620"/>
                  <a:pt x="6069168" y="3427434"/>
                </a:cubicBezTo>
                <a:lnTo>
                  <a:pt x="6069168" y="3430566"/>
                </a:lnTo>
                <a:cubicBezTo>
                  <a:pt x="6069168" y="4674380"/>
                  <a:pt x="5722562" y="5837240"/>
                  <a:pt x="5120666" y="6827827"/>
                </a:cubicBezTo>
                <a:lnTo>
                  <a:pt x="510132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44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solidFill>
                    <a:srgbClr val="000000"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Black"/>
                <a:ea typeface="+mn-ea"/>
                <a:cs typeface="Lato Semibold" panose="020F0502020204030203" pitchFamily="34" charset="0"/>
              </a:rPr>
              <a:t>2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0EEA6B8-88D1-4F3F-9DA2-947448B6D0DA}"/>
              </a:ext>
            </a:extLst>
          </p:cNvPr>
          <p:cNvSpPr/>
          <p:nvPr/>
        </p:nvSpPr>
        <p:spPr>
          <a:xfrm>
            <a:off x="0" y="0"/>
            <a:ext cx="5391150" cy="6972300"/>
          </a:xfrm>
          <a:custGeom>
            <a:avLst/>
            <a:gdLst>
              <a:gd name="connsiteX0" fmla="*/ 0 w 5391150"/>
              <a:gd name="connsiteY0" fmla="*/ 0 h 6858000"/>
              <a:gd name="connsiteX1" fmla="*/ 4285912 w 5391150"/>
              <a:gd name="connsiteY1" fmla="*/ 0 h 6858000"/>
              <a:gd name="connsiteX2" fmla="*/ 4388029 w 5391150"/>
              <a:gd name="connsiteY2" fmla="*/ 143601 h 6858000"/>
              <a:gd name="connsiteX3" fmla="*/ 5391150 w 5391150"/>
              <a:gd name="connsiteY3" fmla="*/ 3427596 h 6858000"/>
              <a:gd name="connsiteX4" fmla="*/ 5391150 w 5391150"/>
              <a:gd name="connsiteY4" fmla="*/ 3430404 h 6858000"/>
              <a:gd name="connsiteX5" fmla="*/ 4388029 w 5391150"/>
              <a:gd name="connsiteY5" fmla="*/ 6714399 h 6858000"/>
              <a:gd name="connsiteX6" fmla="*/ 4285912 w 5391150"/>
              <a:gd name="connsiteY6" fmla="*/ 6858000 h 6858000"/>
              <a:gd name="connsiteX7" fmla="*/ 0 w 539115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1150" h="6858000">
                <a:moveTo>
                  <a:pt x="0" y="0"/>
                </a:moveTo>
                <a:lnTo>
                  <a:pt x="4285912" y="0"/>
                </a:lnTo>
                <a:lnTo>
                  <a:pt x="4388029" y="143601"/>
                </a:lnTo>
                <a:cubicBezTo>
                  <a:pt x="5021348" y="1081037"/>
                  <a:pt x="5391150" y="2211130"/>
                  <a:pt x="5391150" y="3427596"/>
                </a:cubicBezTo>
                <a:lnTo>
                  <a:pt x="5391150" y="3430404"/>
                </a:lnTo>
                <a:cubicBezTo>
                  <a:pt x="5391150" y="4646870"/>
                  <a:pt x="5021348" y="5776964"/>
                  <a:pt x="4388029" y="6714399"/>
                </a:cubicBezTo>
                <a:lnTo>
                  <a:pt x="42859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solidFill>
                    <a:srgbClr val="000000"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Heavy"/>
                <a:ea typeface="+mn-ea"/>
                <a:cs typeface="+mn-cs"/>
              </a:rPr>
              <a:t>1</a:t>
            </a: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074446AE-3790-4A56-8535-BED57C3D1077}"/>
              </a:ext>
            </a:extLst>
          </p:cNvPr>
          <p:cNvSpPr/>
          <p:nvPr/>
        </p:nvSpPr>
        <p:spPr>
          <a:xfrm>
            <a:off x="3465834" y="1007033"/>
            <a:ext cx="4839966" cy="484393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solidFill>
                  <a:srgbClr val="000000">
                    <a:alpha val="0"/>
                  </a:srgbClr>
                </a:solidFill>
              </a:ln>
              <a:noFill/>
              <a:effectLst/>
              <a:uLnTx/>
              <a:uFillTx/>
              <a:latin typeface="Avenir Black"/>
              <a:ea typeface="+mn-ea"/>
              <a:cs typeface="+mn-cs"/>
            </a:endParaRPr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5780F5A7-ED7E-49A6-B68A-89CEA65C3482}"/>
              </a:ext>
            </a:extLst>
          </p:cNvPr>
          <p:cNvSpPr/>
          <p:nvPr/>
        </p:nvSpPr>
        <p:spPr>
          <a:xfrm rot="10481219">
            <a:off x="3532900" y="1076075"/>
            <a:ext cx="4705814" cy="4705833"/>
          </a:xfrm>
          <a:prstGeom prst="blockArc">
            <a:avLst>
              <a:gd name="adj1" fmla="val 18312742"/>
              <a:gd name="adj2" fmla="val 0"/>
              <a:gd name="adj3" fmla="val 25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lack"/>
              <a:ea typeface="+mn-ea"/>
              <a:cs typeface="Times New Roman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1CA1B0-62C5-44B8-A917-7904C9CC0DFA}"/>
              </a:ext>
            </a:extLst>
          </p:cNvPr>
          <p:cNvSpPr/>
          <p:nvPr/>
        </p:nvSpPr>
        <p:spPr>
          <a:xfrm>
            <a:off x="8568025" y="2951947"/>
            <a:ext cx="3623975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CC6600"/>
                </a:solidFill>
                <a:latin typeface="Avenir Black"/>
                <a:cs typeface="Times New Roman" charset="0"/>
              </a:rPr>
              <a:t>Lacking Competitiveness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CC6600"/>
              </a:solidFill>
              <a:effectLst/>
              <a:uLnTx/>
              <a:uFillTx/>
              <a:latin typeface="Avenir Black"/>
              <a:cs typeface="Times New Roman" charset="0"/>
            </a:endParaRPr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7C7A052B-7D8D-47BD-A72B-27687AD1FDA3}"/>
              </a:ext>
            </a:extLst>
          </p:cNvPr>
          <p:cNvSpPr/>
          <p:nvPr/>
        </p:nvSpPr>
        <p:spPr>
          <a:xfrm rot="10597524">
            <a:off x="3532910" y="1076084"/>
            <a:ext cx="4705814" cy="4705833"/>
          </a:xfrm>
          <a:prstGeom prst="blockArc">
            <a:avLst>
              <a:gd name="adj1" fmla="val 16168705"/>
              <a:gd name="adj2" fmla="val 0"/>
              <a:gd name="adj3" fmla="val 25000"/>
            </a:avLst>
          </a:prstGeom>
          <a:solidFill>
            <a:srgbClr val="FF99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lack"/>
              <a:ea typeface="+mn-ea"/>
              <a:cs typeface="Times New Roman" charset="0"/>
            </a:endParaRPr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0B0490CA-8D2A-4D41-BED6-70C37D1D48A3}"/>
              </a:ext>
            </a:extLst>
          </p:cNvPr>
          <p:cNvSpPr/>
          <p:nvPr/>
        </p:nvSpPr>
        <p:spPr>
          <a:xfrm rot="5194351">
            <a:off x="3532910" y="1076084"/>
            <a:ext cx="4705814" cy="4705833"/>
          </a:xfrm>
          <a:prstGeom prst="blockArc">
            <a:avLst>
              <a:gd name="adj1" fmla="val 10963205"/>
              <a:gd name="adj2" fmla="val 0"/>
              <a:gd name="adj3" fmla="val 25000"/>
            </a:avLst>
          </a:prstGeom>
          <a:solidFill>
            <a:schemeClr val="accent6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001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lack"/>
              <a:ea typeface="+mn-ea"/>
              <a:cs typeface="Times New Roman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1BAD66-068F-4882-8856-9A7E68CBFE17}"/>
              </a:ext>
            </a:extLst>
          </p:cNvPr>
          <p:cNvSpPr/>
          <p:nvPr/>
        </p:nvSpPr>
        <p:spPr>
          <a:xfrm>
            <a:off x="7055054" y="3286095"/>
            <a:ext cx="1269676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0 – 49</a:t>
            </a:r>
            <a:endParaRPr lang="en-US" dirty="0">
              <a:ln>
                <a:solidFill>
                  <a:srgbClr val="000000">
                    <a:alpha val="0"/>
                  </a:srgbClr>
                </a:solidFill>
              </a:ln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92595D-2A07-4F1C-A3ED-DEB5A4B3859A}"/>
              </a:ext>
            </a:extLst>
          </p:cNvPr>
          <p:cNvSpPr/>
          <p:nvPr/>
        </p:nvSpPr>
        <p:spPr>
          <a:xfrm>
            <a:off x="3913059" y="4434142"/>
            <a:ext cx="151162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bg2">
                    <a:lumMod val="10000"/>
                  </a:schemeClr>
                </a:solidFill>
                <a:latin typeface="+mj-lt"/>
                <a:cs typeface="Times New Roman" charset="0"/>
              </a:rPr>
              <a:t>50 – 74</a:t>
            </a:r>
            <a:endParaRPr lang="en-US" dirty="0">
              <a:ln>
                <a:solidFill>
                  <a:srgbClr val="000000">
                    <a:alpha val="0"/>
                  </a:srgbClr>
                </a:solidFill>
              </a:ln>
              <a:solidFill>
                <a:schemeClr val="bg2">
                  <a:lumMod val="10000"/>
                </a:schemeClr>
              </a:solidFill>
              <a:latin typeface="+mj-lt"/>
              <a:cs typeface="Times New Roman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7E78F2-C64A-4CCB-90ED-B062EC0C8813}"/>
              </a:ext>
            </a:extLst>
          </p:cNvPr>
          <p:cNvSpPr/>
          <p:nvPr/>
        </p:nvSpPr>
        <p:spPr>
          <a:xfrm>
            <a:off x="8568025" y="1712320"/>
            <a:ext cx="320358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>
                <a:ln>
                  <a:solidFill>
                    <a:srgbClr val="000000">
                      <a:alpha val="0"/>
                    </a:srgbClr>
                  </a:solidFill>
                </a:ln>
                <a:noFill/>
                <a:latin typeface="+mj-lt"/>
                <a:cs typeface="Times New Roman" charset="0"/>
              </a:rPr>
              <a:t>Non-Competitive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9C5B40-967D-4A50-BB71-8FFFD8CA8C3B}"/>
              </a:ext>
            </a:extLst>
          </p:cNvPr>
          <p:cNvSpPr/>
          <p:nvPr/>
        </p:nvSpPr>
        <p:spPr>
          <a:xfrm>
            <a:off x="8568025" y="4622461"/>
            <a:ext cx="36239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n>
                  <a:solidFill>
                    <a:srgbClr val="000000">
                      <a:alpha val="0"/>
                    </a:srgbClr>
                  </a:solidFill>
                </a:ln>
                <a:noFill/>
                <a:latin typeface="Avenir Black"/>
                <a:cs typeface="Times New Roman" charset="0"/>
              </a:rPr>
              <a:t>Competitive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srgbClr val="000000">
                    <a:alpha val="0"/>
                  </a:srgbClr>
                </a:solidFill>
              </a:ln>
              <a:noFill/>
              <a:effectLst/>
              <a:uLnTx/>
              <a:uFillTx/>
              <a:latin typeface="Avenir Black"/>
              <a:cs typeface="Times New Roman" charset="0"/>
            </a:endParaRPr>
          </a:p>
        </p:txBody>
      </p:sp>
      <p:pic>
        <p:nvPicPr>
          <p:cNvPr id="14" name="Picture 13" descr="Text, logo&#10;&#10;Description automatically generated">
            <a:extLst>
              <a:ext uri="{FF2B5EF4-FFF2-40B4-BE49-F238E27FC236}">
                <a16:creationId xmlns:a16="http://schemas.microsoft.com/office/drawing/2014/main" id="{5BE8A7B2-AAE5-9843-8EDA-3F308BA43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7" y="370702"/>
            <a:ext cx="4152900" cy="5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87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8408C66-367A-482E-86CC-ABEC842D29F3}"/>
              </a:ext>
            </a:extLst>
          </p:cNvPr>
          <p:cNvSpPr/>
          <p:nvPr/>
        </p:nvSpPr>
        <p:spPr>
          <a:xfrm>
            <a:off x="3022081" y="43969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noFill/>
                <a:latin typeface="+mj-lt"/>
                <a:cs typeface="Times New Roman" charset="0"/>
              </a:rPr>
              <a:t>Year 2</a:t>
            </a:r>
            <a:endParaRPr lang="en-US" sz="3600" b="1" dirty="0">
              <a:noFill/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5FB09E-6644-4D6F-9953-CED800E0F738}"/>
              </a:ext>
            </a:extLst>
          </p:cNvPr>
          <p:cNvSpPr txBox="1"/>
          <p:nvPr/>
        </p:nvSpPr>
        <p:spPr>
          <a:xfrm>
            <a:off x="3441181" y="983159"/>
            <a:ext cx="236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noFill/>
                <a:latin typeface="+mj-lt"/>
                <a:cs typeface="Times New Roman" charset="0"/>
              </a:rPr>
              <a:t>Up 10%</a:t>
            </a:r>
            <a:endParaRPr lang="en-001" sz="4400" b="1" dirty="0">
              <a:noFill/>
              <a:latin typeface="+mj-lt"/>
              <a:cs typeface="Times New Roman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BD95FA-1F57-402E-854A-8F837ECBD402}"/>
              </a:ext>
            </a:extLst>
          </p:cNvPr>
          <p:cNvSpPr/>
          <p:nvPr/>
        </p:nvSpPr>
        <p:spPr>
          <a:xfrm rot="1425053">
            <a:off x="2946469" y="3746995"/>
            <a:ext cx="3285899" cy="1998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9A9016F-C0CB-411D-80C1-71025C15D016}"/>
              </a:ext>
            </a:extLst>
          </p:cNvPr>
          <p:cNvSpPr/>
          <p:nvPr/>
        </p:nvSpPr>
        <p:spPr>
          <a:xfrm>
            <a:off x="4495800" y="43969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Times New Roman" charset="0"/>
              </a:rPr>
              <a:t>Year 1</a:t>
            </a:r>
            <a:endParaRPr lang="en-US" sz="3600" b="1" dirty="0">
              <a:gradFill>
                <a:gsLst>
                  <a:gs pos="2000">
                    <a:schemeClr val="accent6"/>
                  </a:gs>
                  <a:gs pos="74000">
                    <a:schemeClr val="accent6">
                      <a:lumMod val="75000"/>
                    </a:schemeClr>
                  </a:gs>
                </a:gsLst>
                <a:lin ang="2400000" scaled="0"/>
              </a:gra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945FA7E-B090-4AAF-8EF2-D7535FF615A8}"/>
              </a:ext>
            </a:extLst>
          </p:cNvPr>
          <p:cNvSpPr txBox="1"/>
          <p:nvPr/>
        </p:nvSpPr>
        <p:spPr>
          <a:xfrm>
            <a:off x="2838232" y="983159"/>
            <a:ext cx="65904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gradFill>
                  <a:gsLst>
                    <a:gs pos="2000">
                      <a:schemeClr val="accent6"/>
                    </a:gs>
                    <a:gs pos="74000">
                      <a:schemeClr val="accent6">
                        <a:lumMod val="7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If Account is Down 10%</a:t>
            </a:r>
            <a:endParaRPr lang="en-001" sz="4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6F32E0-B150-49BF-88A4-1E34485B7AA0}"/>
              </a:ext>
            </a:extLst>
          </p:cNvPr>
          <p:cNvGrpSpPr/>
          <p:nvPr/>
        </p:nvGrpSpPr>
        <p:grpSpPr>
          <a:xfrm>
            <a:off x="-14234" y="3748041"/>
            <a:ext cx="12206234" cy="3101874"/>
            <a:chOff x="-14234" y="3748041"/>
            <a:chExt cx="12206234" cy="310187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D1DE8E4-9C50-4B67-8D78-96759F1483C7}"/>
                </a:ext>
              </a:extLst>
            </p:cNvPr>
            <p:cNvCxnSpPr/>
            <p:nvPr/>
          </p:nvCxnSpPr>
          <p:spPr>
            <a:xfrm>
              <a:off x="22744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0E55720-C951-425F-8195-3EC6EA2F0E72}"/>
                </a:ext>
              </a:extLst>
            </p:cNvPr>
            <p:cNvCxnSpPr/>
            <p:nvPr/>
          </p:nvCxnSpPr>
          <p:spPr>
            <a:xfrm>
              <a:off x="303732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92ABF11-4F32-421E-B6E9-1BDD3421233A}"/>
                </a:ext>
              </a:extLst>
            </p:cNvPr>
            <p:cNvCxnSpPr/>
            <p:nvPr/>
          </p:nvCxnSpPr>
          <p:spPr>
            <a:xfrm>
              <a:off x="151154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AAF0FB-2BD3-4AC9-A3C9-12700D31F6F5}"/>
                </a:ext>
              </a:extLst>
            </p:cNvPr>
            <p:cNvCxnSpPr/>
            <p:nvPr/>
          </p:nvCxnSpPr>
          <p:spPr>
            <a:xfrm>
              <a:off x="7486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FC738C-0D0C-47DE-A441-537A696CD3BD}"/>
                </a:ext>
              </a:extLst>
            </p:cNvPr>
            <p:cNvCxnSpPr/>
            <p:nvPr/>
          </p:nvCxnSpPr>
          <p:spPr>
            <a:xfrm>
              <a:off x="-14234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E23A978-3BA3-421D-AAD2-E79ECF0BF346}"/>
                </a:ext>
              </a:extLst>
            </p:cNvPr>
            <p:cNvCxnSpPr/>
            <p:nvPr/>
          </p:nvCxnSpPr>
          <p:spPr>
            <a:xfrm>
              <a:off x="532599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3906A1-3855-454F-B4F6-D62E00B3F228}"/>
                </a:ext>
              </a:extLst>
            </p:cNvPr>
            <p:cNvCxnSpPr/>
            <p:nvPr/>
          </p:nvCxnSpPr>
          <p:spPr>
            <a:xfrm>
              <a:off x="608888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5139FC-941E-42FA-AA7D-C873ABFF3248}"/>
                </a:ext>
              </a:extLst>
            </p:cNvPr>
            <p:cNvCxnSpPr/>
            <p:nvPr/>
          </p:nvCxnSpPr>
          <p:spPr>
            <a:xfrm>
              <a:off x="456310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674B144-2000-48AC-B254-67B86C90B6D0}"/>
                </a:ext>
              </a:extLst>
            </p:cNvPr>
            <p:cNvCxnSpPr/>
            <p:nvPr/>
          </p:nvCxnSpPr>
          <p:spPr>
            <a:xfrm>
              <a:off x="38002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2B291D2-6F5B-45E4-9ABD-EDDCAADACFEB}"/>
                </a:ext>
              </a:extLst>
            </p:cNvPr>
            <p:cNvCxnSpPr/>
            <p:nvPr/>
          </p:nvCxnSpPr>
          <p:spPr>
            <a:xfrm>
              <a:off x="83775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4B4C07-B06D-4F15-B1AC-8D1A7998E1D8}"/>
                </a:ext>
              </a:extLst>
            </p:cNvPr>
            <p:cNvCxnSpPr/>
            <p:nvPr/>
          </p:nvCxnSpPr>
          <p:spPr>
            <a:xfrm>
              <a:off x="914044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7C4319-5D64-460E-A0B6-E2A79E9057A2}"/>
                </a:ext>
              </a:extLst>
            </p:cNvPr>
            <p:cNvCxnSpPr/>
            <p:nvPr/>
          </p:nvCxnSpPr>
          <p:spPr>
            <a:xfrm>
              <a:off x="761466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7CABD75-FC0C-4156-8ABA-1A45639933D0}"/>
                </a:ext>
              </a:extLst>
            </p:cNvPr>
            <p:cNvCxnSpPr/>
            <p:nvPr/>
          </p:nvCxnSpPr>
          <p:spPr>
            <a:xfrm>
              <a:off x="685177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2C93CFD-35E0-4B32-BBA2-7EE019A7DA74}"/>
                </a:ext>
              </a:extLst>
            </p:cNvPr>
            <p:cNvCxnSpPr/>
            <p:nvPr/>
          </p:nvCxnSpPr>
          <p:spPr>
            <a:xfrm>
              <a:off x="114291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EAA580A-36FE-4D66-BA96-BDFC743B72BE}"/>
                </a:ext>
              </a:extLst>
            </p:cNvPr>
            <p:cNvCxnSpPr/>
            <p:nvPr/>
          </p:nvCxnSpPr>
          <p:spPr>
            <a:xfrm>
              <a:off x="12192000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601AE30-BF1B-48F3-8535-83C4829A9ADE}"/>
                </a:ext>
              </a:extLst>
            </p:cNvPr>
            <p:cNvCxnSpPr/>
            <p:nvPr/>
          </p:nvCxnSpPr>
          <p:spPr>
            <a:xfrm>
              <a:off x="1066622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9215429-4A44-41EC-9EFD-1CDA6926D901}"/>
                </a:ext>
              </a:extLst>
            </p:cNvPr>
            <p:cNvCxnSpPr/>
            <p:nvPr/>
          </p:nvCxnSpPr>
          <p:spPr>
            <a:xfrm>
              <a:off x="99033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!!Rectangle: Rounded Corners 158">
            <a:extLst>
              <a:ext uri="{FF2B5EF4-FFF2-40B4-BE49-F238E27FC236}">
                <a16:creationId xmlns:a16="http://schemas.microsoft.com/office/drawing/2014/main" id="{47E830BE-861A-480D-B120-A55B64448C9D}"/>
              </a:ext>
            </a:extLst>
          </p:cNvPr>
          <p:cNvSpPr/>
          <p:nvPr/>
        </p:nvSpPr>
        <p:spPr>
          <a:xfrm>
            <a:off x="2789562" y="2918606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6" name="!!Rectangle: Rounded Corners 158">
            <a:extLst>
              <a:ext uri="{FF2B5EF4-FFF2-40B4-BE49-F238E27FC236}">
                <a16:creationId xmlns:a16="http://schemas.microsoft.com/office/drawing/2014/main" id="{8949F423-DF52-433F-9409-EED79E90920E}"/>
              </a:ext>
            </a:extLst>
          </p:cNvPr>
          <p:cNvSpPr/>
          <p:nvPr/>
        </p:nvSpPr>
        <p:spPr>
          <a:xfrm>
            <a:off x="2903861" y="3032906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$1,000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A036B1-14A8-4DB0-B3F4-053F43A93D94}"/>
              </a:ext>
            </a:extLst>
          </p:cNvPr>
          <p:cNvSpPr/>
          <p:nvPr/>
        </p:nvSpPr>
        <p:spPr>
          <a:xfrm>
            <a:off x="2288663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0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A09294-F34D-40D1-8ADA-E2284CBD9485}"/>
              </a:ext>
            </a:extLst>
          </p:cNvPr>
          <p:cNvSpPr/>
          <p:nvPr/>
        </p:nvSpPr>
        <p:spPr>
          <a:xfrm>
            <a:off x="5335852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1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2FF56A6-8F5D-4624-B271-CC20E0FBBF6C}"/>
              </a:ext>
            </a:extLst>
          </p:cNvPr>
          <p:cNvSpPr/>
          <p:nvPr/>
        </p:nvSpPr>
        <p:spPr>
          <a:xfrm>
            <a:off x="8383041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2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2" name="!!Rectangle: Rounded Corners 158">
            <a:extLst>
              <a:ext uri="{FF2B5EF4-FFF2-40B4-BE49-F238E27FC236}">
                <a16:creationId xmlns:a16="http://schemas.microsoft.com/office/drawing/2014/main" id="{AADDF26E-94AD-40AB-A83E-5A2E38DF0BAC}"/>
              </a:ext>
            </a:extLst>
          </p:cNvPr>
          <p:cNvSpPr/>
          <p:nvPr/>
        </p:nvSpPr>
        <p:spPr>
          <a:xfrm>
            <a:off x="5335852" y="4953000"/>
            <a:ext cx="1520296" cy="6919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- $100</a:t>
            </a:r>
            <a:endParaRPr lang="en-US" sz="2400" b="1" spc="200" dirty="0">
              <a:ln>
                <a:solidFill>
                  <a:schemeClr val="accent6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8" name="!!Rectangle: Rounded Corners 158">
            <a:extLst>
              <a:ext uri="{FF2B5EF4-FFF2-40B4-BE49-F238E27FC236}">
                <a16:creationId xmlns:a16="http://schemas.microsoft.com/office/drawing/2014/main" id="{31D9B278-33A5-43C1-940E-AB3A097FFB34}"/>
              </a:ext>
            </a:extLst>
          </p:cNvPr>
          <p:cNvSpPr/>
          <p:nvPr/>
        </p:nvSpPr>
        <p:spPr>
          <a:xfrm>
            <a:off x="5829631" y="4239521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29" name="!!Rectangle: Rounded Corners 158">
            <a:extLst>
              <a:ext uri="{FF2B5EF4-FFF2-40B4-BE49-F238E27FC236}">
                <a16:creationId xmlns:a16="http://schemas.microsoft.com/office/drawing/2014/main" id="{CB6088F2-230F-4AA0-8596-72A010B1DADD}"/>
              </a:ext>
            </a:extLst>
          </p:cNvPr>
          <p:cNvSpPr/>
          <p:nvPr/>
        </p:nvSpPr>
        <p:spPr>
          <a:xfrm>
            <a:off x="5943930" y="4353821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3"/>
                </a:solidFill>
                <a:latin typeface="+mj-lt"/>
                <a:cs typeface="Times New Roman" charset="0"/>
              </a:rPr>
              <a:t>$900</a:t>
            </a:r>
          </a:p>
        </p:txBody>
      </p:sp>
      <p:sp>
        <p:nvSpPr>
          <p:cNvPr id="33" name="!!Rectangle: Rounded Corners 158">
            <a:extLst>
              <a:ext uri="{FF2B5EF4-FFF2-40B4-BE49-F238E27FC236}">
                <a16:creationId xmlns:a16="http://schemas.microsoft.com/office/drawing/2014/main" id="{C7E07A48-AC66-4216-9203-77C69475E854}"/>
              </a:ext>
            </a:extLst>
          </p:cNvPr>
          <p:cNvSpPr/>
          <p:nvPr/>
        </p:nvSpPr>
        <p:spPr>
          <a:xfrm>
            <a:off x="8496303" y="4373300"/>
            <a:ext cx="1288286" cy="76944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1656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$900 X </a:t>
            </a:r>
            <a:r>
              <a:rPr lang="tr-TR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10</a:t>
            </a:r>
            <a:r>
              <a:rPr lang="tr-TR" sz="2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%</a:t>
            </a:r>
            <a:endParaRPr lang="en-US" sz="3200" b="1" spc="200" dirty="0">
              <a:ln>
                <a:solidFill>
                  <a:schemeClr val="accent6">
                    <a:alpha val="0"/>
                  </a:schemeClr>
                </a:solidFill>
              </a:ln>
              <a:noFill/>
              <a:latin typeface="+mj-lt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245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A32BF30-57D9-4386-B529-9D4608B9FE52}"/>
              </a:ext>
            </a:extLst>
          </p:cNvPr>
          <p:cNvSpPr/>
          <p:nvPr/>
        </p:nvSpPr>
        <p:spPr>
          <a:xfrm>
            <a:off x="5829631" y="43969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noFill/>
                <a:latin typeface="+mj-lt"/>
                <a:cs typeface="Times New Roman" charset="0"/>
              </a:rPr>
              <a:t>Year 1</a:t>
            </a:r>
            <a:endParaRPr lang="en-US" sz="3600" b="1" dirty="0">
              <a:noFill/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BF37385-230D-4509-97B3-53CDFDCD54C1}"/>
              </a:ext>
            </a:extLst>
          </p:cNvPr>
          <p:cNvSpPr txBox="1"/>
          <p:nvPr/>
        </p:nvSpPr>
        <p:spPr>
          <a:xfrm>
            <a:off x="4382642" y="983159"/>
            <a:ext cx="60943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noFill/>
                <a:latin typeface="+mj-lt"/>
                <a:ea typeface="Times New Roman" charset="0"/>
                <a:cs typeface="Times New Roman" charset="0"/>
              </a:rPr>
              <a:t>Down 10%</a:t>
            </a:r>
            <a:endParaRPr lang="en-001" sz="4400" dirty="0">
              <a:noFill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BD95FA-1F57-402E-854A-8F837ECBD402}"/>
              </a:ext>
            </a:extLst>
          </p:cNvPr>
          <p:cNvSpPr/>
          <p:nvPr/>
        </p:nvSpPr>
        <p:spPr>
          <a:xfrm rot="1425053">
            <a:off x="2946469" y="3746995"/>
            <a:ext cx="3285899" cy="1998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6F32E0-B150-49BF-88A4-1E34485B7AA0}"/>
              </a:ext>
            </a:extLst>
          </p:cNvPr>
          <p:cNvGrpSpPr/>
          <p:nvPr/>
        </p:nvGrpSpPr>
        <p:grpSpPr>
          <a:xfrm>
            <a:off x="-14234" y="3748041"/>
            <a:ext cx="12206234" cy="3101874"/>
            <a:chOff x="-14234" y="3748041"/>
            <a:chExt cx="12206234" cy="310187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D1DE8E4-9C50-4B67-8D78-96759F1483C7}"/>
                </a:ext>
              </a:extLst>
            </p:cNvPr>
            <p:cNvCxnSpPr/>
            <p:nvPr/>
          </p:nvCxnSpPr>
          <p:spPr>
            <a:xfrm>
              <a:off x="22744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0E55720-C951-425F-8195-3EC6EA2F0E72}"/>
                </a:ext>
              </a:extLst>
            </p:cNvPr>
            <p:cNvCxnSpPr/>
            <p:nvPr/>
          </p:nvCxnSpPr>
          <p:spPr>
            <a:xfrm>
              <a:off x="303732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92ABF11-4F32-421E-B6E9-1BDD3421233A}"/>
                </a:ext>
              </a:extLst>
            </p:cNvPr>
            <p:cNvCxnSpPr/>
            <p:nvPr/>
          </p:nvCxnSpPr>
          <p:spPr>
            <a:xfrm>
              <a:off x="151154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AAF0FB-2BD3-4AC9-A3C9-12700D31F6F5}"/>
                </a:ext>
              </a:extLst>
            </p:cNvPr>
            <p:cNvCxnSpPr/>
            <p:nvPr/>
          </p:nvCxnSpPr>
          <p:spPr>
            <a:xfrm>
              <a:off x="7486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FC738C-0D0C-47DE-A441-537A696CD3BD}"/>
                </a:ext>
              </a:extLst>
            </p:cNvPr>
            <p:cNvCxnSpPr/>
            <p:nvPr/>
          </p:nvCxnSpPr>
          <p:spPr>
            <a:xfrm>
              <a:off x="-14234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E23A978-3BA3-421D-AAD2-E79ECF0BF346}"/>
                </a:ext>
              </a:extLst>
            </p:cNvPr>
            <p:cNvCxnSpPr/>
            <p:nvPr/>
          </p:nvCxnSpPr>
          <p:spPr>
            <a:xfrm>
              <a:off x="532599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3906A1-3855-454F-B4F6-D62E00B3F228}"/>
                </a:ext>
              </a:extLst>
            </p:cNvPr>
            <p:cNvCxnSpPr/>
            <p:nvPr/>
          </p:nvCxnSpPr>
          <p:spPr>
            <a:xfrm>
              <a:off x="608888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5139FC-941E-42FA-AA7D-C873ABFF3248}"/>
                </a:ext>
              </a:extLst>
            </p:cNvPr>
            <p:cNvCxnSpPr/>
            <p:nvPr/>
          </p:nvCxnSpPr>
          <p:spPr>
            <a:xfrm>
              <a:off x="456310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674B144-2000-48AC-B254-67B86C90B6D0}"/>
                </a:ext>
              </a:extLst>
            </p:cNvPr>
            <p:cNvCxnSpPr/>
            <p:nvPr/>
          </p:nvCxnSpPr>
          <p:spPr>
            <a:xfrm>
              <a:off x="38002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2B291D2-6F5B-45E4-9ABD-EDDCAADACFEB}"/>
                </a:ext>
              </a:extLst>
            </p:cNvPr>
            <p:cNvCxnSpPr/>
            <p:nvPr/>
          </p:nvCxnSpPr>
          <p:spPr>
            <a:xfrm>
              <a:off x="83775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4B4C07-B06D-4F15-B1AC-8D1A7998E1D8}"/>
                </a:ext>
              </a:extLst>
            </p:cNvPr>
            <p:cNvCxnSpPr/>
            <p:nvPr/>
          </p:nvCxnSpPr>
          <p:spPr>
            <a:xfrm>
              <a:off x="914044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7C4319-5D64-460E-A0B6-E2A79E9057A2}"/>
                </a:ext>
              </a:extLst>
            </p:cNvPr>
            <p:cNvCxnSpPr/>
            <p:nvPr/>
          </p:nvCxnSpPr>
          <p:spPr>
            <a:xfrm>
              <a:off x="761466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7CABD75-FC0C-4156-8ABA-1A45639933D0}"/>
                </a:ext>
              </a:extLst>
            </p:cNvPr>
            <p:cNvCxnSpPr/>
            <p:nvPr/>
          </p:nvCxnSpPr>
          <p:spPr>
            <a:xfrm>
              <a:off x="685177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2C93CFD-35E0-4B32-BBA2-7EE019A7DA74}"/>
                </a:ext>
              </a:extLst>
            </p:cNvPr>
            <p:cNvCxnSpPr/>
            <p:nvPr/>
          </p:nvCxnSpPr>
          <p:spPr>
            <a:xfrm>
              <a:off x="114291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EAA580A-36FE-4D66-BA96-BDFC743B72BE}"/>
                </a:ext>
              </a:extLst>
            </p:cNvPr>
            <p:cNvCxnSpPr/>
            <p:nvPr/>
          </p:nvCxnSpPr>
          <p:spPr>
            <a:xfrm>
              <a:off x="12192000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601AE30-BF1B-48F3-8535-83C4829A9ADE}"/>
                </a:ext>
              </a:extLst>
            </p:cNvPr>
            <p:cNvCxnSpPr/>
            <p:nvPr/>
          </p:nvCxnSpPr>
          <p:spPr>
            <a:xfrm>
              <a:off x="1066622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9215429-4A44-41EC-9EFD-1CDA6926D901}"/>
                </a:ext>
              </a:extLst>
            </p:cNvPr>
            <p:cNvCxnSpPr/>
            <p:nvPr/>
          </p:nvCxnSpPr>
          <p:spPr>
            <a:xfrm>
              <a:off x="99033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!!Rectangle: Rounded Corners 158">
            <a:extLst>
              <a:ext uri="{FF2B5EF4-FFF2-40B4-BE49-F238E27FC236}">
                <a16:creationId xmlns:a16="http://schemas.microsoft.com/office/drawing/2014/main" id="{47E830BE-861A-480D-B120-A55B64448C9D}"/>
              </a:ext>
            </a:extLst>
          </p:cNvPr>
          <p:cNvSpPr/>
          <p:nvPr/>
        </p:nvSpPr>
        <p:spPr>
          <a:xfrm>
            <a:off x="2789562" y="2918606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6" name="!!Rectangle: Rounded Corners 158">
            <a:extLst>
              <a:ext uri="{FF2B5EF4-FFF2-40B4-BE49-F238E27FC236}">
                <a16:creationId xmlns:a16="http://schemas.microsoft.com/office/drawing/2014/main" id="{8949F423-DF52-433F-9409-EED79E90920E}"/>
              </a:ext>
            </a:extLst>
          </p:cNvPr>
          <p:cNvSpPr/>
          <p:nvPr/>
        </p:nvSpPr>
        <p:spPr>
          <a:xfrm>
            <a:off x="2903861" y="3032906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$1,000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A036B1-14A8-4DB0-B3F4-053F43A93D94}"/>
              </a:ext>
            </a:extLst>
          </p:cNvPr>
          <p:cNvSpPr/>
          <p:nvPr/>
        </p:nvSpPr>
        <p:spPr>
          <a:xfrm>
            <a:off x="2288663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0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A09294-F34D-40D1-8ADA-E2284CBD9485}"/>
              </a:ext>
            </a:extLst>
          </p:cNvPr>
          <p:cNvSpPr/>
          <p:nvPr/>
        </p:nvSpPr>
        <p:spPr>
          <a:xfrm>
            <a:off x="5335852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1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2FF56A6-8F5D-4624-B271-CC20E0FBBF6C}"/>
              </a:ext>
            </a:extLst>
          </p:cNvPr>
          <p:cNvSpPr/>
          <p:nvPr/>
        </p:nvSpPr>
        <p:spPr>
          <a:xfrm>
            <a:off x="8383041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2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2" name="!!Rectangle: Rounded Corners 158">
            <a:extLst>
              <a:ext uri="{FF2B5EF4-FFF2-40B4-BE49-F238E27FC236}">
                <a16:creationId xmlns:a16="http://schemas.microsoft.com/office/drawing/2014/main" id="{AADDF26E-94AD-40AB-A83E-5A2E38DF0BAC}"/>
              </a:ext>
            </a:extLst>
          </p:cNvPr>
          <p:cNvSpPr/>
          <p:nvPr/>
        </p:nvSpPr>
        <p:spPr>
          <a:xfrm>
            <a:off x="5335852" y="4953000"/>
            <a:ext cx="1520296" cy="6919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- $100</a:t>
            </a:r>
            <a:endParaRPr lang="en-US" sz="2400" b="1" spc="200" dirty="0">
              <a:ln>
                <a:solidFill>
                  <a:schemeClr val="accent6">
                    <a:alpha val="0"/>
                  </a:schemeClr>
                </a:solidFill>
              </a:ln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  <p:sp>
        <p:nvSpPr>
          <p:cNvPr id="28" name="!!Rectangle: Rounded Corners 158">
            <a:extLst>
              <a:ext uri="{FF2B5EF4-FFF2-40B4-BE49-F238E27FC236}">
                <a16:creationId xmlns:a16="http://schemas.microsoft.com/office/drawing/2014/main" id="{31D9B278-33A5-43C1-940E-AB3A097FFB34}"/>
              </a:ext>
            </a:extLst>
          </p:cNvPr>
          <p:cNvSpPr/>
          <p:nvPr/>
        </p:nvSpPr>
        <p:spPr>
          <a:xfrm>
            <a:off x="5829631" y="4239521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29" name="!!Rectangle: Rounded Corners 158">
            <a:extLst>
              <a:ext uri="{FF2B5EF4-FFF2-40B4-BE49-F238E27FC236}">
                <a16:creationId xmlns:a16="http://schemas.microsoft.com/office/drawing/2014/main" id="{CB6088F2-230F-4AA0-8596-72A010B1DADD}"/>
              </a:ext>
            </a:extLst>
          </p:cNvPr>
          <p:cNvSpPr/>
          <p:nvPr/>
        </p:nvSpPr>
        <p:spPr>
          <a:xfrm>
            <a:off x="5943930" y="4353821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3"/>
                </a:solidFill>
                <a:latin typeface="+mj-lt"/>
                <a:cs typeface="Times New Roman" charset="0"/>
              </a:rPr>
              <a:t>$900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D14BA2-0604-4063-9F59-476E7F877888}"/>
              </a:ext>
            </a:extLst>
          </p:cNvPr>
          <p:cNvSpPr/>
          <p:nvPr/>
        </p:nvSpPr>
        <p:spPr>
          <a:xfrm>
            <a:off x="4495800" y="43969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Times New Roman" charset="0"/>
              </a:rPr>
              <a:t>Year 2</a:t>
            </a:r>
            <a:endParaRPr lang="en-US" sz="3600" b="1" dirty="0">
              <a:gradFill>
                <a:gsLst>
                  <a:gs pos="2000">
                    <a:schemeClr val="accent6"/>
                  </a:gs>
                  <a:gs pos="74000">
                    <a:schemeClr val="accent6">
                      <a:lumMod val="75000"/>
                    </a:schemeClr>
                  </a:gs>
                </a:gsLst>
                <a:lin ang="2400000" scaled="0"/>
              </a:gra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58B220-9100-4700-8A0C-54377FDD1B9B}"/>
              </a:ext>
            </a:extLst>
          </p:cNvPr>
          <p:cNvSpPr txBox="1"/>
          <p:nvPr/>
        </p:nvSpPr>
        <p:spPr>
          <a:xfrm>
            <a:off x="3048812" y="994235"/>
            <a:ext cx="60943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44"/>
                </a:solidFill>
                <a:latin typeface="+mj-lt"/>
                <a:cs typeface="Times New Roman" charset="0"/>
              </a:rPr>
              <a:t>Need an 11% Increase</a:t>
            </a:r>
            <a:endParaRPr lang="en-001" sz="4400" b="1" dirty="0">
              <a:solidFill>
                <a:srgbClr val="000044"/>
              </a:solidFill>
              <a:latin typeface="+mj-lt"/>
              <a:cs typeface="Times New Roman" charset="0"/>
            </a:endParaRPr>
          </a:p>
        </p:txBody>
      </p:sp>
      <p:sp>
        <p:nvSpPr>
          <p:cNvPr id="35" name="!!Rectangle: Rounded Corners 158">
            <a:extLst>
              <a:ext uri="{FF2B5EF4-FFF2-40B4-BE49-F238E27FC236}">
                <a16:creationId xmlns:a16="http://schemas.microsoft.com/office/drawing/2014/main" id="{CF501AA2-082E-4A55-92F2-2224F63BDB38}"/>
              </a:ext>
            </a:extLst>
          </p:cNvPr>
          <p:cNvSpPr/>
          <p:nvPr/>
        </p:nvSpPr>
        <p:spPr>
          <a:xfrm>
            <a:off x="8496303" y="4114050"/>
            <a:ext cx="1288286" cy="769441"/>
          </a:xfrm>
          <a:prstGeom prst="roundRect">
            <a:avLst>
              <a:gd name="adj" fmla="val 50000"/>
            </a:avLst>
          </a:prstGeom>
          <a:solidFill>
            <a:srgbClr val="5B7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1656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$900 X </a:t>
            </a:r>
            <a:r>
              <a:rPr lang="tr-TR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11</a:t>
            </a:r>
            <a:r>
              <a:rPr lang="tr-TR" sz="2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%</a:t>
            </a:r>
            <a:endParaRPr lang="en-US" sz="3200" b="1" spc="200" dirty="0">
              <a:ln>
                <a:solidFill>
                  <a:schemeClr val="accent6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082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DBD95FA-1F57-402E-854A-8F837ECBD402}"/>
              </a:ext>
            </a:extLst>
          </p:cNvPr>
          <p:cNvSpPr/>
          <p:nvPr/>
        </p:nvSpPr>
        <p:spPr>
          <a:xfrm rot="1425053">
            <a:off x="2946469" y="3746995"/>
            <a:ext cx="3285899" cy="1998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6F32E0-B150-49BF-88A4-1E34485B7AA0}"/>
              </a:ext>
            </a:extLst>
          </p:cNvPr>
          <p:cNvGrpSpPr/>
          <p:nvPr/>
        </p:nvGrpSpPr>
        <p:grpSpPr>
          <a:xfrm>
            <a:off x="-14234" y="3748041"/>
            <a:ext cx="12206234" cy="3101874"/>
            <a:chOff x="-14234" y="3748041"/>
            <a:chExt cx="12206234" cy="310187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D1DE8E4-9C50-4B67-8D78-96759F1483C7}"/>
                </a:ext>
              </a:extLst>
            </p:cNvPr>
            <p:cNvCxnSpPr/>
            <p:nvPr/>
          </p:nvCxnSpPr>
          <p:spPr>
            <a:xfrm>
              <a:off x="22744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0E55720-C951-425F-8195-3EC6EA2F0E72}"/>
                </a:ext>
              </a:extLst>
            </p:cNvPr>
            <p:cNvCxnSpPr/>
            <p:nvPr/>
          </p:nvCxnSpPr>
          <p:spPr>
            <a:xfrm>
              <a:off x="303732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92ABF11-4F32-421E-B6E9-1BDD3421233A}"/>
                </a:ext>
              </a:extLst>
            </p:cNvPr>
            <p:cNvCxnSpPr/>
            <p:nvPr/>
          </p:nvCxnSpPr>
          <p:spPr>
            <a:xfrm>
              <a:off x="151154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AAF0FB-2BD3-4AC9-A3C9-12700D31F6F5}"/>
                </a:ext>
              </a:extLst>
            </p:cNvPr>
            <p:cNvCxnSpPr/>
            <p:nvPr/>
          </p:nvCxnSpPr>
          <p:spPr>
            <a:xfrm>
              <a:off x="7486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FC738C-0D0C-47DE-A441-537A696CD3BD}"/>
                </a:ext>
              </a:extLst>
            </p:cNvPr>
            <p:cNvCxnSpPr/>
            <p:nvPr/>
          </p:nvCxnSpPr>
          <p:spPr>
            <a:xfrm>
              <a:off x="-14234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E23A978-3BA3-421D-AAD2-E79ECF0BF346}"/>
                </a:ext>
              </a:extLst>
            </p:cNvPr>
            <p:cNvCxnSpPr/>
            <p:nvPr/>
          </p:nvCxnSpPr>
          <p:spPr>
            <a:xfrm>
              <a:off x="532599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3906A1-3855-454F-B4F6-D62E00B3F228}"/>
                </a:ext>
              </a:extLst>
            </p:cNvPr>
            <p:cNvCxnSpPr/>
            <p:nvPr/>
          </p:nvCxnSpPr>
          <p:spPr>
            <a:xfrm>
              <a:off x="608888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5139FC-941E-42FA-AA7D-C873ABFF3248}"/>
                </a:ext>
              </a:extLst>
            </p:cNvPr>
            <p:cNvCxnSpPr/>
            <p:nvPr/>
          </p:nvCxnSpPr>
          <p:spPr>
            <a:xfrm>
              <a:off x="456310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674B144-2000-48AC-B254-67B86C90B6D0}"/>
                </a:ext>
              </a:extLst>
            </p:cNvPr>
            <p:cNvCxnSpPr/>
            <p:nvPr/>
          </p:nvCxnSpPr>
          <p:spPr>
            <a:xfrm>
              <a:off x="38002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2B291D2-6F5B-45E4-9ABD-EDDCAADACFEB}"/>
                </a:ext>
              </a:extLst>
            </p:cNvPr>
            <p:cNvCxnSpPr/>
            <p:nvPr/>
          </p:nvCxnSpPr>
          <p:spPr>
            <a:xfrm>
              <a:off x="83775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4B4C07-B06D-4F15-B1AC-8D1A7998E1D8}"/>
                </a:ext>
              </a:extLst>
            </p:cNvPr>
            <p:cNvCxnSpPr/>
            <p:nvPr/>
          </p:nvCxnSpPr>
          <p:spPr>
            <a:xfrm>
              <a:off x="914044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7C4319-5D64-460E-A0B6-E2A79E9057A2}"/>
                </a:ext>
              </a:extLst>
            </p:cNvPr>
            <p:cNvCxnSpPr/>
            <p:nvPr/>
          </p:nvCxnSpPr>
          <p:spPr>
            <a:xfrm>
              <a:off x="761466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7CABD75-FC0C-4156-8ABA-1A45639933D0}"/>
                </a:ext>
              </a:extLst>
            </p:cNvPr>
            <p:cNvCxnSpPr/>
            <p:nvPr/>
          </p:nvCxnSpPr>
          <p:spPr>
            <a:xfrm>
              <a:off x="685177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2C93CFD-35E0-4B32-BBA2-7EE019A7DA74}"/>
                </a:ext>
              </a:extLst>
            </p:cNvPr>
            <p:cNvCxnSpPr/>
            <p:nvPr/>
          </p:nvCxnSpPr>
          <p:spPr>
            <a:xfrm>
              <a:off x="114291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EAA580A-36FE-4D66-BA96-BDFC743B72BE}"/>
                </a:ext>
              </a:extLst>
            </p:cNvPr>
            <p:cNvCxnSpPr/>
            <p:nvPr/>
          </p:nvCxnSpPr>
          <p:spPr>
            <a:xfrm>
              <a:off x="12192000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601AE30-BF1B-48F3-8535-83C4829A9ADE}"/>
                </a:ext>
              </a:extLst>
            </p:cNvPr>
            <p:cNvCxnSpPr/>
            <p:nvPr/>
          </p:nvCxnSpPr>
          <p:spPr>
            <a:xfrm>
              <a:off x="1066622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9215429-4A44-41EC-9EFD-1CDA6926D901}"/>
                </a:ext>
              </a:extLst>
            </p:cNvPr>
            <p:cNvCxnSpPr/>
            <p:nvPr/>
          </p:nvCxnSpPr>
          <p:spPr>
            <a:xfrm>
              <a:off x="99033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!!Rectangle: Rounded Corners 158">
            <a:extLst>
              <a:ext uri="{FF2B5EF4-FFF2-40B4-BE49-F238E27FC236}">
                <a16:creationId xmlns:a16="http://schemas.microsoft.com/office/drawing/2014/main" id="{47E830BE-861A-480D-B120-A55B64448C9D}"/>
              </a:ext>
            </a:extLst>
          </p:cNvPr>
          <p:cNvSpPr/>
          <p:nvPr/>
        </p:nvSpPr>
        <p:spPr>
          <a:xfrm>
            <a:off x="2789562" y="2918606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6" name="!!Rectangle: Rounded Corners 158">
            <a:extLst>
              <a:ext uri="{FF2B5EF4-FFF2-40B4-BE49-F238E27FC236}">
                <a16:creationId xmlns:a16="http://schemas.microsoft.com/office/drawing/2014/main" id="{8949F423-DF52-433F-9409-EED79E90920E}"/>
              </a:ext>
            </a:extLst>
          </p:cNvPr>
          <p:cNvSpPr/>
          <p:nvPr/>
        </p:nvSpPr>
        <p:spPr>
          <a:xfrm>
            <a:off x="2903861" y="3032906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$1,000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A036B1-14A8-4DB0-B3F4-053F43A93D94}"/>
              </a:ext>
            </a:extLst>
          </p:cNvPr>
          <p:cNvSpPr/>
          <p:nvPr/>
        </p:nvSpPr>
        <p:spPr>
          <a:xfrm>
            <a:off x="2288663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0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A09294-F34D-40D1-8ADA-E2284CBD9485}"/>
              </a:ext>
            </a:extLst>
          </p:cNvPr>
          <p:cNvSpPr/>
          <p:nvPr/>
        </p:nvSpPr>
        <p:spPr>
          <a:xfrm>
            <a:off x="5335852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1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2FF56A6-8F5D-4624-B271-CC20E0FBBF6C}"/>
              </a:ext>
            </a:extLst>
          </p:cNvPr>
          <p:cNvSpPr/>
          <p:nvPr/>
        </p:nvSpPr>
        <p:spPr>
          <a:xfrm>
            <a:off x="8383041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2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2" name="!!Rectangle: Rounded Corners 158">
            <a:extLst>
              <a:ext uri="{FF2B5EF4-FFF2-40B4-BE49-F238E27FC236}">
                <a16:creationId xmlns:a16="http://schemas.microsoft.com/office/drawing/2014/main" id="{AADDF26E-94AD-40AB-A83E-5A2E38DF0BAC}"/>
              </a:ext>
            </a:extLst>
          </p:cNvPr>
          <p:cNvSpPr/>
          <p:nvPr/>
        </p:nvSpPr>
        <p:spPr>
          <a:xfrm>
            <a:off x="5335852" y="4953000"/>
            <a:ext cx="1520296" cy="6919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- $100</a:t>
            </a:r>
            <a:endParaRPr lang="en-US" sz="2400" b="1" spc="200" dirty="0">
              <a:ln>
                <a:solidFill>
                  <a:schemeClr val="accent6">
                    <a:alpha val="0"/>
                  </a:schemeClr>
                </a:solidFill>
              </a:ln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  <p:sp>
        <p:nvSpPr>
          <p:cNvPr id="28" name="!!Rectangle: Rounded Corners 158">
            <a:extLst>
              <a:ext uri="{FF2B5EF4-FFF2-40B4-BE49-F238E27FC236}">
                <a16:creationId xmlns:a16="http://schemas.microsoft.com/office/drawing/2014/main" id="{31D9B278-33A5-43C1-940E-AB3A097FFB34}"/>
              </a:ext>
            </a:extLst>
          </p:cNvPr>
          <p:cNvSpPr/>
          <p:nvPr/>
        </p:nvSpPr>
        <p:spPr>
          <a:xfrm>
            <a:off x="5829631" y="4239521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29" name="!!Rectangle: Rounded Corners 158">
            <a:extLst>
              <a:ext uri="{FF2B5EF4-FFF2-40B4-BE49-F238E27FC236}">
                <a16:creationId xmlns:a16="http://schemas.microsoft.com/office/drawing/2014/main" id="{CB6088F2-230F-4AA0-8596-72A010B1DADD}"/>
              </a:ext>
            </a:extLst>
          </p:cNvPr>
          <p:cNvSpPr/>
          <p:nvPr/>
        </p:nvSpPr>
        <p:spPr>
          <a:xfrm>
            <a:off x="5943930" y="4353821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3"/>
                </a:solidFill>
                <a:latin typeface="+mj-lt"/>
                <a:cs typeface="Times New Roman" charset="0"/>
              </a:rPr>
              <a:t>$900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D14BA2-0604-4063-9F59-476E7F877888}"/>
              </a:ext>
            </a:extLst>
          </p:cNvPr>
          <p:cNvSpPr/>
          <p:nvPr/>
        </p:nvSpPr>
        <p:spPr>
          <a:xfrm>
            <a:off x="4495800" y="43969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Times New Roman" charset="0"/>
              </a:rPr>
              <a:t>Year 2</a:t>
            </a:r>
            <a:endParaRPr lang="en-US" sz="3600" b="1" dirty="0">
              <a:gradFill>
                <a:gsLst>
                  <a:gs pos="2000">
                    <a:schemeClr val="accent6"/>
                  </a:gs>
                  <a:gs pos="74000">
                    <a:schemeClr val="accent6">
                      <a:lumMod val="75000"/>
                    </a:schemeClr>
                  </a:gs>
                </a:gsLst>
                <a:lin ang="2400000" scaled="0"/>
              </a:gra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6" name="!!Rectangle: Rounded Corners 158">
            <a:extLst>
              <a:ext uri="{FF2B5EF4-FFF2-40B4-BE49-F238E27FC236}">
                <a16:creationId xmlns:a16="http://schemas.microsoft.com/office/drawing/2014/main" id="{F6B21BD6-CC21-42B3-8CE7-05B03BDCDB4C}"/>
              </a:ext>
            </a:extLst>
          </p:cNvPr>
          <p:cNvSpPr/>
          <p:nvPr/>
        </p:nvSpPr>
        <p:spPr>
          <a:xfrm>
            <a:off x="7723283" y="4114050"/>
            <a:ext cx="2834326" cy="769441"/>
          </a:xfrm>
          <a:prstGeom prst="roundRect">
            <a:avLst>
              <a:gd name="adj" fmla="val 50000"/>
            </a:avLst>
          </a:prstGeom>
          <a:solidFill>
            <a:srgbClr val="5B7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$900 + </a:t>
            </a:r>
            <a:r>
              <a:rPr lang="tr-TR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11</a:t>
            </a:r>
            <a:r>
              <a:rPr lang="tr-TR" sz="2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%</a:t>
            </a:r>
            <a:endParaRPr lang="en-US" sz="3200" b="1" spc="200" dirty="0">
              <a:ln>
                <a:solidFill>
                  <a:schemeClr val="accent6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2A7D02-507C-FE45-8BEF-9C035AB2CB61}"/>
              </a:ext>
            </a:extLst>
          </p:cNvPr>
          <p:cNvSpPr txBox="1"/>
          <p:nvPr/>
        </p:nvSpPr>
        <p:spPr>
          <a:xfrm>
            <a:off x="3048812" y="994235"/>
            <a:ext cx="60943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44"/>
                </a:solidFill>
                <a:latin typeface="+mj-lt"/>
                <a:cs typeface="Times New Roman" charset="0"/>
              </a:rPr>
              <a:t>Need an 11% Increase</a:t>
            </a:r>
            <a:endParaRPr lang="en-001" sz="4400" b="1" dirty="0">
              <a:solidFill>
                <a:srgbClr val="000044"/>
              </a:solidFill>
              <a:latin typeface="+mj-lt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9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F4530C4-E1DE-4E68-947C-4EE6A8871A7E}"/>
              </a:ext>
            </a:extLst>
          </p:cNvPr>
          <p:cNvSpPr/>
          <p:nvPr/>
        </p:nvSpPr>
        <p:spPr>
          <a:xfrm rot="20400000">
            <a:off x="6064009" y="4402962"/>
            <a:ext cx="77599" cy="199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33" name="!!Rectangle: Rounded Corners 158">
            <a:extLst>
              <a:ext uri="{FF2B5EF4-FFF2-40B4-BE49-F238E27FC236}">
                <a16:creationId xmlns:a16="http://schemas.microsoft.com/office/drawing/2014/main" id="{D4727F27-DA6B-495B-BD44-BC56351CF1D8}"/>
              </a:ext>
            </a:extLst>
          </p:cNvPr>
          <p:cNvSpPr/>
          <p:nvPr/>
        </p:nvSpPr>
        <p:spPr>
          <a:xfrm>
            <a:off x="8881191" y="4239521"/>
            <a:ext cx="518498" cy="5185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34" name="!!Rectangle: Rounded Corners 158">
            <a:extLst>
              <a:ext uri="{FF2B5EF4-FFF2-40B4-BE49-F238E27FC236}">
                <a16:creationId xmlns:a16="http://schemas.microsoft.com/office/drawing/2014/main" id="{863F0467-9046-478A-B548-49366F7D4F10}"/>
              </a:ext>
            </a:extLst>
          </p:cNvPr>
          <p:cNvSpPr/>
          <p:nvPr/>
        </p:nvSpPr>
        <p:spPr>
          <a:xfrm>
            <a:off x="8995490" y="4353821"/>
            <a:ext cx="289900" cy="2899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$990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BD95FA-1F57-402E-854A-8F837ECBD402}"/>
              </a:ext>
            </a:extLst>
          </p:cNvPr>
          <p:cNvSpPr/>
          <p:nvPr/>
        </p:nvSpPr>
        <p:spPr>
          <a:xfrm rot="1425053">
            <a:off x="2946469" y="3746995"/>
            <a:ext cx="3285899" cy="1998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6F32E0-B150-49BF-88A4-1E34485B7AA0}"/>
              </a:ext>
            </a:extLst>
          </p:cNvPr>
          <p:cNvGrpSpPr/>
          <p:nvPr/>
        </p:nvGrpSpPr>
        <p:grpSpPr>
          <a:xfrm>
            <a:off x="-14234" y="3748041"/>
            <a:ext cx="12206234" cy="3101874"/>
            <a:chOff x="-14234" y="3748041"/>
            <a:chExt cx="12206234" cy="310187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D1DE8E4-9C50-4B67-8D78-96759F1483C7}"/>
                </a:ext>
              </a:extLst>
            </p:cNvPr>
            <p:cNvCxnSpPr/>
            <p:nvPr/>
          </p:nvCxnSpPr>
          <p:spPr>
            <a:xfrm>
              <a:off x="22744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0E55720-C951-425F-8195-3EC6EA2F0E72}"/>
                </a:ext>
              </a:extLst>
            </p:cNvPr>
            <p:cNvCxnSpPr/>
            <p:nvPr/>
          </p:nvCxnSpPr>
          <p:spPr>
            <a:xfrm>
              <a:off x="303732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92ABF11-4F32-421E-B6E9-1BDD3421233A}"/>
                </a:ext>
              </a:extLst>
            </p:cNvPr>
            <p:cNvCxnSpPr/>
            <p:nvPr/>
          </p:nvCxnSpPr>
          <p:spPr>
            <a:xfrm>
              <a:off x="151154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AAF0FB-2BD3-4AC9-A3C9-12700D31F6F5}"/>
                </a:ext>
              </a:extLst>
            </p:cNvPr>
            <p:cNvCxnSpPr/>
            <p:nvPr/>
          </p:nvCxnSpPr>
          <p:spPr>
            <a:xfrm>
              <a:off x="7486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FC738C-0D0C-47DE-A441-537A696CD3BD}"/>
                </a:ext>
              </a:extLst>
            </p:cNvPr>
            <p:cNvCxnSpPr/>
            <p:nvPr/>
          </p:nvCxnSpPr>
          <p:spPr>
            <a:xfrm>
              <a:off x="-14234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E23A978-3BA3-421D-AAD2-E79ECF0BF346}"/>
                </a:ext>
              </a:extLst>
            </p:cNvPr>
            <p:cNvCxnSpPr/>
            <p:nvPr/>
          </p:nvCxnSpPr>
          <p:spPr>
            <a:xfrm>
              <a:off x="532599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3906A1-3855-454F-B4F6-D62E00B3F228}"/>
                </a:ext>
              </a:extLst>
            </p:cNvPr>
            <p:cNvCxnSpPr/>
            <p:nvPr/>
          </p:nvCxnSpPr>
          <p:spPr>
            <a:xfrm>
              <a:off x="608888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5139FC-941E-42FA-AA7D-C873ABFF3248}"/>
                </a:ext>
              </a:extLst>
            </p:cNvPr>
            <p:cNvCxnSpPr/>
            <p:nvPr/>
          </p:nvCxnSpPr>
          <p:spPr>
            <a:xfrm>
              <a:off x="456310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674B144-2000-48AC-B254-67B86C90B6D0}"/>
                </a:ext>
              </a:extLst>
            </p:cNvPr>
            <p:cNvCxnSpPr/>
            <p:nvPr/>
          </p:nvCxnSpPr>
          <p:spPr>
            <a:xfrm>
              <a:off x="38002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2B291D2-6F5B-45E4-9ABD-EDDCAADACFEB}"/>
                </a:ext>
              </a:extLst>
            </p:cNvPr>
            <p:cNvCxnSpPr/>
            <p:nvPr/>
          </p:nvCxnSpPr>
          <p:spPr>
            <a:xfrm>
              <a:off x="83775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4B4C07-B06D-4F15-B1AC-8D1A7998E1D8}"/>
                </a:ext>
              </a:extLst>
            </p:cNvPr>
            <p:cNvCxnSpPr/>
            <p:nvPr/>
          </p:nvCxnSpPr>
          <p:spPr>
            <a:xfrm>
              <a:off x="914044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7C4319-5D64-460E-A0B6-E2A79E9057A2}"/>
                </a:ext>
              </a:extLst>
            </p:cNvPr>
            <p:cNvCxnSpPr/>
            <p:nvPr/>
          </p:nvCxnSpPr>
          <p:spPr>
            <a:xfrm>
              <a:off x="761466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7CABD75-FC0C-4156-8ABA-1A45639933D0}"/>
                </a:ext>
              </a:extLst>
            </p:cNvPr>
            <p:cNvCxnSpPr/>
            <p:nvPr/>
          </p:nvCxnSpPr>
          <p:spPr>
            <a:xfrm>
              <a:off x="685177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2C93CFD-35E0-4B32-BBA2-7EE019A7DA74}"/>
                </a:ext>
              </a:extLst>
            </p:cNvPr>
            <p:cNvCxnSpPr/>
            <p:nvPr/>
          </p:nvCxnSpPr>
          <p:spPr>
            <a:xfrm>
              <a:off x="114291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EAA580A-36FE-4D66-BA96-BDFC743B72BE}"/>
                </a:ext>
              </a:extLst>
            </p:cNvPr>
            <p:cNvCxnSpPr/>
            <p:nvPr/>
          </p:nvCxnSpPr>
          <p:spPr>
            <a:xfrm>
              <a:off x="12192000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601AE30-BF1B-48F3-8535-83C4829A9ADE}"/>
                </a:ext>
              </a:extLst>
            </p:cNvPr>
            <p:cNvCxnSpPr/>
            <p:nvPr/>
          </p:nvCxnSpPr>
          <p:spPr>
            <a:xfrm>
              <a:off x="1066622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9215429-4A44-41EC-9EFD-1CDA6926D901}"/>
                </a:ext>
              </a:extLst>
            </p:cNvPr>
            <p:cNvCxnSpPr/>
            <p:nvPr/>
          </p:nvCxnSpPr>
          <p:spPr>
            <a:xfrm>
              <a:off x="99033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!!Rectangle: Rounded Corners 158">
            <a:extLst>
              <a:ext uri="{FF2B5EF4-FFF2-40B4-BE49-F238E27FC236}">
                <a16:creationId xmlns:a16="http://schemas.microsoft.com/office/drawing/2014/main" id="{47E830BE-861A-480D-B120-A55B64448C9D}"/>
              </a:ext>
            </a:extLst>
          </p:cNvPr>
          <p:cNvSpPr/>
          <p:nvPr/>
        </p:nvSpPr>
        <p:spPr>
          <a:xfrm>
            <a:off x="2789562" y="2918606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6" name="!!Rectangle: Rounded Corners 158">
            <a:extLst>
              <a:ext uri="{FF2B5EF4-FFF2-40B4-BE49-F238E27FC236}">
                <a16:creationId xmlns:a16="http://schemas.microsoft.com/office/drawing/2014/main" id="{8949F423-DF52-433F-9409-EED79E90920E}"/>
              </a:ext>
            </a:extLst>
          </p:cNvPr>
          <p:cNvSpPr/>
          <p:nvPr/>
        </p:nvSpPr>
        <p:spPr>
          <a:xfrm>
            <a:off x="2903861" y="3032906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$1,000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A036B1-14A8-4DB0-B3F4-053F43A93D94}"/>
              </a:ext>
            </a:extLst>
          </p:cNvPr>
          <p:cNvSpPr/>
          <p:nvPr/>
        </p:nvSpPr>
        <p:spPr>
          <a:xfrm>
            <a:off x="2288663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0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A09294-F34D-40D1-8ADA-E2284CBD9485}"/>
              </a:ext>
            </a:extLst>
          </p:cNvPr>
          <p:cNvSpPr/>
          <p:nvPr/>
        </p:nvSpPr>
        <p:spPr>
          <a:xfrm>
            <a:off x="5335852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1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2FF56A6-8F5D-4624-B271-CC20E0FBBF6C}"/>
              </a:ext>
            </a:extLst>
          </p:cNvPr>
          <p:cNvSpPr/>
          <p:nvPr/>
        </p:nvSpPr>
        <p:spPr>
          <a:xfrm>
            <a:off x="8383041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2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2" name="!!Rectangle: Rounded Corners 158">
            <a:extLst>
              <a:ext uri="{FF2B5EF4-FFF2-40B4-BE49-F238E27FC236}">
                <a16:creationId xmlns:a16="http://schemas.microsoft.com/office/drawing/2014/main" id="{AADDF26E-94AD-40AB-A83E-5A2E38DF0BAC}"/>
              </a:ext>
            </a:extLst>
          </p:cNvPr>
          <p:cNvSpPr/>
          <p:nvPr/>
        </p:nvSpPr>
        <p:spPr>
          <a:xfrm>
            <a:off x="5335852" y="4953000"/>
            <a:ext cx="1520296" cy="6919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- $100</a:t>
            </a:r>
            <a:endParaRPr lang="en-US" sz="2400" b="1" spc="200" dirty="0">
              <a:ln>
                <a:solidFill>
                  <a:schemeClr val="accent6">
                    <a:alpha val="0"/>
                  </a:schemeClr>
                </a:solidFill>
              </a:ln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  <p:sp>
        <p:nvSpPr>
          <p:cNvPr id="28" name="!!Rectangle: Rounded Corners 158">
            <a:extLst>
              <a:ext uri="{FF2B5EF4-FFF2-40B4-BE49-F238E27FC236}">
                <a16:creationId xmlns:a16="http://schemas.microsoft.com/office/drawing/2014/main" id="{31D9B278-33A5-43C1-940E-AB3A097FFB34}"/>
              </a:ext>
            </a:extLst>
          </p:cNvPr>
          <p:cNvSpPr/>
          <p:nvPr/>
        </p:nvSpPr>
        <p:spPr>
          <a:xfrm>
            <a:off x="5829631" y="4239521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29" name="!!Rectangle: Rounded Corners 158">
            <a:extLst>
              <a:ext uri="{FF2B5EF4-FFF2-40B4-BE49-F238E27FC236}">
                <a16:creationId xmlns:a16="http://schemas.microsoft.com/office/drawing/2014/main" id="{CB6088F2-230F-4AA0-8596-72A010B1DADD}"/>
              </a:ext>
            </a:extLst>
          </p:cNvPr>
          <p:cNvSpPr/>
          <p:nvPr/>
        </p:nvSpPr>
        <p:spPr>
          <a:xfrm>
            <a:off x="5943930" y="4353821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3"/>
                </a:solidFill>
                <a:latin typeface="+mj-lt"/>
                <a:cs typeface="Times New Roman" charset="0"/>
              </a:rPr>
              <a:t>$900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D14BA2-0604-4063-9F59-476E7F877888}"/>
              </a:ext>
            </a:extLst>
          </p:cNvPr>
          <p:cNvSpPr/>
          <p:nvPr/>
        </p:nvSpPr>
        <p:spPr>
          <a:xfrm>
            <a:off x="4495800" y="43969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Times New Roman" charset="0"/>
              </a:rPr>
              <a:t>Year 2</a:t>
            </a:r>
            <a:endParaRPr lang="en-US" sz="3600" b="1" dirty="0">
              <a:gradFill>
                <a:gsLst>
                  <a:gs pos="2000">
                    <a:schemeClr val="accent6"/>
                  </a:gs>
                  <a:gs pos="74000">
                    <a:schemeClr val="accent6">
                      <a:lumMod val="75000"/>
                    </a:schemeClr>
                  </a:gs>
                </a:gsLst>
                <a:lin ang="2400000" scaled="0"/>
              </a:gra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6" name="!!Rectangle: Rounded Corners 158">
            <a:extLst>
              <a:ext uri="{FF2B5EF4-FFF2-40B4-BE49-F238E27FC236}">
                <a16:creationId xmlns:a16="http://schemas.microsoft.com/office/drawing/2014/main" id="{F6B21BD6-CC21-42B3-8CE7-05B03BDCDB4C}"/>
              </a:ext>
            </a:extLst>
          </p:cNvPr>
          <p:cNvSpPr/>
          <p:nvPr/>
        </p:nvSpPr>
        <p:spPr>
          <a:xfrm>
            <a:off x="8377556" y="4114050"/>
            <a:ext cx="1525780" cy="769441"/>
          </a:xfrm>
          <a:prstGeom prst="roundRect">
            <a:avLst>
              <a:gd name="adj" fmla="val 50000"/>
            </a:avLst>
          </a:prstGeom>
          <a:solidFill>
            <a:srgbClr val="5B7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$100</a:t>
            </a:r>
            <a:endParaRPr lang="en-US" sz="3200" b="1" spc="200" dirty="0">
              <a:ln>
                <a:solidFill>
                  <a:schemeClr val="accent6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DCB220-C1F0-FC4A-97BF-87BDACEE2608}"/>
              </a:ext>
            </a:extLst>
          </p:cNvPr>
          <p:cNvSpPr txBox="1"/>
          <p:nvPr/>
        </p:nvSpPr>
        <p:spPr>
          <a:xfrm>
            <a:off x="3048812" y="994235"/>
            <a:ext cx="60943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44"/>
                </a:solidFill>
                <a:latin typeface="+mj-lt"/>
                <a:cs typeface="Times New Roman" charset="0"/>
              </a:rPr>
              <a:t>Need an 11% Increase</a:t>
            </a:r>
            <a:endParaRPr lang="en-001" sz="4400" b="1" dirty="0">
              <a:solidFill>
                <a:srgbClr val="000044"/>
              </a:solidFill>
              <a:latin typeface="+mj-lt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331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47118BD-3A05-4859-A5E7-37B05B6EC5AA}"/>
              </a:ext>
            </a:extLst>
          </p:cNvPr>
          <p:cNvSpPr/>
          <p:nvPr/>
        </p:nvSpPr>
        <p:spPr>
          <a:xfrm rot="20102200">
            <a:off x="5967267" y="3713199"/>
            <a:ext cx="3285899" cy="199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BD95FA-1F57-402E-854A-8F837ECBD402}"/>
              </a:ext>
            </a:extLst>
          </p:cNvPr>
          <p:cNvSpPr/>
          <p:nvPr/>
        </p:nvSpPr>
        <p:spPr>
          <a:xfrm rot="1425053">
            <a:off x="2946469" y="3746995"/>
            <a:ext cx="3285899" cy="1998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6F32E0-B150-49BF-88A4-1E34485B7AA0}"/>
              </a:ext>
            </a:extLst>
          </p:cNvPr>
          <p:cNvGrpSpPr/>
          <p:nvPr/>
        </p:nvGrpSpPr>
        <p:grpSpPr>
          <a:xfrm>
            <a:off x="-14234" y="3748041"/>
            <a:ext cx="12206234" cy="3101874"/>
            <a:chOff x="-14234" y="3748041"/>
            <a:chExt cx="12206234" cy="310187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D1DE8E4-9C50-4B67-8D78-96759F1483C7}"/>
                </a:ext>
              </a:extLst>
            </p:cNvPr>
            <p:cNvCxnSpPr/>
            <p:nvPr/>
          </p:nvCxnSpPr>
          <p:spPr>
            <a:xfrm>
              <a:off x="22744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0E55720-C951-425F-8195-3EC6EA2F0E72}"/>
                </a:ext>
              </a:extLst>
            </p:cNvPr>
            <p:cNvCxnSpPr/>
            <p:nvPr/>
          </p:nvCxnSpPr>
          <p:spPr>
            <a:xfrm>
              <a:off x="303732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92ABF11-4F32-421E-B6E9-1BDD3421233A}"/>
                </a:ext>
              </a:extLst>
            </p:cNvPr>
            <p:cNvCxnSpPr/>
            <p:nvPr/>
          </p:nvCxnSpPr>
          <p:spPr>
            <a:xfrm>
              <a:off x="151154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AAF0FB-2BD3-4AC9-A3C9-12700D31F6F5}"/>
                </a:ext>
              </a:extLst>
            </p:cNvPr>
            <p:cNvCxnSpPr/>
            <p:nvPr/>
          </p:nvCxnSpPr>
          <p:spPr>
            <a:xfrm>
              <a:off x="7486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FC738C-0D0C-47DE-A441-537A696CD3BD}"/>
                </a:ext>
              </a:extLst>
            </p:cNvPr>
            <p:cNvCxnSpPr/>
            <p:nvPr/>
          </p:nvCxnSpPr>
          <p:spPr>
            <a:xfrm>
              <a:off x="-14234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E23A978-3BA3-421D-AAD2-E79ECF0BF346}"/>
                </a:ext>
              </a:extLst>
            </p:cNvPr>
            <p:cNvCxnSpPr/>
            <p:nvPr/>
          </p:nvCxnSpPr>
          <p:spPr>
            <a:xfrm>
              <a:off x="532599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3906A1-3855-454F-B4F6-D62E00B3F228}"/>
                </a:ext>
              </a:extLst>
            </p:cNvPr>
            <p:cNvCxnSpPr/>
            <p:nvPr/>
          </p:nvCxnSpPr>
          <p:spPr>
            <a:xfrm>
              <a:off x="608888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5139FC-941E-42FA-AA7D-C873ABFF3248}"/>
                </a:ext>
              </a:extLst>
            </p:cNvPr>
            <p:cNvCxnSpPr/>
            <p:nvPr/>
          </p:nvCxnSpPr>
          <p:spPr>
            <a:xfrm>
              <a:off x="456310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674B144-2000-48AC-B254-67B86C90B6D0}"/>
                </a:ext>
              </a:extLst>
            </p:cNvPr>
            <p:cNvCxnSpPr/>
            <p:nvPr/>
          </p:nvCxnSpPr>
          <p:spPr>
            <a:xfrm>
              <a:off x="38002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2B291D2-6F5B-45E4-9ABD-EDDCAADACFEB}"/>
                </a:ext>
              </a:extLst>
            </p:cNvPr>
            <p:cNvCxnSpPr/>
            <p:nvPr/>
          </p:nvCxnSpPr>
          <p:spPr>
            <a:xfrm>
              <a:off x="83775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4B4C07-B06D-4F15-B1AC-8D1A7998E1D8}"/>
                </a:ext>
              </a:extLst>
            </p:cNvPr>
            <p:cNvCxnSpPr/>
            <p:nvPr/>
          </p:nvCxnSpPr>
          <p:spPr>
            <a:xfrm>
              <a:off x="914044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7C4319-5D64-460E-A0B6-E2A79E9057A2}"/>
                </a:ext>
              </a:extLst>
            </p:cNvPr>
            <p:cNvCxnSpPr/>
            <p:nvPr/>
          </p:nvCxnSpPr>
          <p:spPr>
            <a:xfrm>
              <a:off x="761466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7CABD75-FC0C-4156-8ABA-1A45639933D0}"/>
                </a:ext>
              </a:extLst>
            </p:cNvPr>
            <p:cNvCxnSpPr/>
            <p:nvPr/>
          </p:nvCxnSpPr>
          <p:spPr>
            <a:xfrm>
              <a:off x="685177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2C93CFD-35E0-4B32-BBA2-7EE019A7DA74}"/>
                </a:ext>
              </a:extLst>
            </p:cNvPr>
            <p:cNvCxnSpPr/>
            <p:nvPr/>
          </p:nvCxnSpPr>
          <p:spPr>
            <a:xfrm>
              <a:off x="114291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EAA580A-36FE-4D66-BA96-BDFC743B72BE}"/>
                </a:ext>
              </a:extLst>
            </p:cNvPr>
            <p:cNvCxnSpPr/>
            <p:nvPr/>
          </p:nvCxnSpPr>
          <p:spPr>
            <a:xfrm>
              <a:off x="12192000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601AE30-BF1B-48F3-8535-83C4829A9ADE}"/>
                </a:ext>
              </a:extLst>
            </p:cNvPr>
            <p:cNvCxnSpPr/>
            <p:nvPr/>
          </p:nvCxnSpPr>
          <p:spPr>
            <a:xfrm>
              <a:off x="1066622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9215429-4A44-41EC-9EFD-1CDA6926D901}"/>
                </a:ext>
              </a:extLst>
            </p:cNvPr>
            <p:cNvCxnSpPr/>
            <p:nvPr/>
          </p:nvCxnSpPr>
          <p:spPr>
            <a:xfrm>
              <a:off x="99033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!!Rectangle: Rounded Corners 158">
            <a:extLst>
              <a:ext uri="{FF2B5EF4-FFF2-40B4-BE49-F238E27FC236}">
                <a16:creationId xmlns:a16="http://schemas.microsoft.com/office/drawing/2014/main" id="{47E830BE-861A-480D-B120-A55B64448C9D}"/>
              </a:ext>
            </a:extLst>
          </p:cNvPr>
          <p:cNvSpPr/>
          <p:nvPr/>
        </p:nvSpPr>
        <p:spPr>
          <a:xfrm>
            <a:off x="2789562" y="2918606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6" name="!!Rectangle: Rounded Corners 158">
            <a:extLst>
              <a:ext uri="{FF2B5EF4-FFF2-40B4-BE49-F238E27FC236}">
                <a16:creationId xmlns:a16="http://schemas.microsoft.com/office/drawing/2014/main" id="{8949F423-DF52-433F-9409-EED79E90920E}"/>
              </a:ext>
            </a:extLst>
          </p:cNvPr>
          <p:cNvSpPr/>
          <p:nvPr/>
        </p:nvSpPr>
        <p:spPr>
          <a:xfrm>
            <a:off x="2903861" y="3032906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$1,000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A036B1-14A8-4DB0-B3F4-053F43A93D94}"/>
              </a:ext>
            </a:extLst>
          </p:cNvPr>
          <p:cNvSpPr/>
          <p:nvPr/>
        </p:nvSpPr>
        <p:spPr>
          <a:xfrm>
            <a:off x="2288663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0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A09294-F34D-40D1-8ADA-E2284CBD9485}"/>
              </a:ext>
            </a:extLst>
          </p:cNvPr>
          <p:cNvSpPr/>
          <p:nvPr/>
        </p:nvSpPr>
        <p:spPr>
          <a:xfrm>
            <a:off x="5335852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1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2FF56A6-8F5D-4624-B271-CC20E0FBBF6C}"/>
              </a:ext>
            </a:extLst>
          </p:cNvPr>
          <p:cNvSpPr/>
          <p:nvPr/>
        </p:nvSpPr>
        <p:spPr>
          <a:xfrm>
            <a:off x="8383041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2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2" name="!!Rectangle: Rounded Corners 158">
            <a:extLst>
              <a:ext uri="{FF2B5EF4-FFF2-40B4-BE49-F238E27FC236}">
                <a16:creationId xmlns:a16="http://schemas.microsoft.com/office/drawing/2014/main" id="{AADDF26E-94AD-40AB-A83E-5A2E38DF0BAC}"/>
              </a:ext>
            </a:extLst>
          </p:cNvPr>
          <p:cNvSpPr/>
          <p:nvPr/>
        </p:nvSpPr>
        <p:spPr>
          <a:xfrm>
            <a:off x="5335852" y="4953000"/>
            <a:ext cx="1520296" cy="6919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- $100</a:t>
            </a:r>
            <a:endParaRPr lang="en-US" sz="2400" b="1" spc="200" dirty="0">
              <a:ln>
                <a:solidFill>
                  <a:schemeClr val="accent6">
                    <a:alpha val="0"/>
                  </a:schemeClr>
                </a:solidFill>
              </a:ln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  <p:sp>
        <p:nvSpPr>
          <p:cNvPr id="28" name="!!Rectangle: Rounded Corners 158">
            <a:extLst>
              <a:ext uri="{FF2B5EF4-FFF2-40B4-BE49-F238E27FC236}">
                <a16:creationId xmlns:a16="http://schemas.microsoft.com/office/drawing/2014/main" id="{31D9B278-33A5-43C1-940E-AB3A097FFB34}"/>
              </a:ext>
            </a:extLst>
          </p:cNvPr>
          <p:cNvSpPr/>
          <p:nvPr/>
        </p:nvSpPr>
        <p:spPr>
          <a:xfrm>
            <a:off x="5829631" y="4239521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29" name="!!Rectangle: Rounded Corners 158">
            <a:extLst>
              <a:ext uri="{FF2B5EF4-FFF2-40B4-BE49-F238E27FC236}">
                <a16:creationId xmlns:a16="http://schemas.microsoft.com/office/drawing/2014/main" id="{CB6088F2-230F-4AA0-8596-72A010B1DADD}"/>
              </a:ext>
            </a:extLst>
          </p:cNvPr>
          <p:cNvSpPr/>
          <p:nvPr/>
        </p:nvSpPr>
        <p:spPr>
          <a:xfrm>
            <a:off x="5943930" y="4353821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3"/>
                </a:solidFill>
                <a:latin typeface="+mj-lt"/>
                <a:cs typeface="Times New Roman" charset="0"/>
              </a:rPr>
              <a:t>$900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D14BA2-0604-4063-9F59-476E7F877888}"/>
              </a:ext>
            </a:extLst>
          </p:cNvPr>
          <p:cNvSpPr/>
          <p:nvPr/>
        </p:nvSpPr>
        <p:spPr>
          <a:xfrm>
            <a:off x="4495800" y="43969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Times New Roman" charset="0"/>
              </a:rPr>
              <a:t>Year 2</a:t>
            </a:r>
            <a:endParaRPr lang="en-US" sz="3600" b="1" dirty="0">
              <a:gradFill>
                <a:gsLst>
                  <a:gs pos="2000">
                    <a:schemeClr val="accent6"/>
                  </a:gs>
                  <a:gs pos="74000">
                    <a:schemeClr val="accent6">
                      <a:lumMod val="75000"/>
                    </a:schemeClr>
                  </a:gs>
                </a:gsLst>
                <a:lin ang="2400000" scaled="0"/>
              </a:gra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3" name="!!Rectangle: Rounded Corners 158">
            <a:extLst>
              <a:ext uri="{FF2B5EF4-FFF2-40B4-BE49-F238E27FC236}">
                <a16:creationId xmlns:a16="http://schemas.microsoft.com/office/drawing/2014/main" id="{EC83A003-5D2F-43A3-9A43-E4CA3AD42AFB}"/>
              </a:ext>
            </a:extLst>
          </p:cNvPr>
          <p:cNvSpPr/>
          <p:nvPr/>
        </p:nvSpPr>
        <p:spPr>
          <a:xfrm>
            <a:off x="8881197" y="2857500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34" name="!!Rectangle: Rounded Corners 158">
            <a:extLst>
              <a:ext uri="{FF2B5EF4-FFF2-40B4-BE49-F238E27FC236}">
                <a16:creationId xmlns:a16="http://schemas.microsoft.com/office/drawing/2014/main" id="{28F35039-E678-4877-9F04-246D83584A78}"/>
              </a:ext>
            </a:extLst>
          </p:cNvPr>
          <p:cNvSpPr/>
          <p:nvPr/>
        </p:nvSpPr>
        <p:spPr>
          <a:xfrm>
            <a:off x="8995496" y="2971800"/>
            <a:ext cx="289900" cy="289900"/>
          </a:xfrm>
          <a:prstGeom prst="roundRect">
            <a:avLst>
              <a:gd name="adj" fmla="val 50000"/>
            </a:avLst>
          </a:prstGeom>
          <a:solidFill>
            <a:srgbClr val="5B7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rgbClr val="5B79F6"/>
                </a:solidFill>
                <a:latin typeface="+mj-lt"/>
                <a:cs typeface="Times New Roman" charset="0"/>
              </a:rPr>
              <a:t>$1,000</a:t>
            </a:r>
          </a:p>
        </p:txBody>
      </p:sp>
      <p:sp>
        <p:nvSpPr>
          <p:cNvPr id="36" name="!!Rectangle: Rounded Corners 158">
            <a:extLst>
              <a:ext uri="{FF2B5EF4-FFF2-40B4-BE49-F238E27FC236}">
                <a16:creationId xmlns:a16="http://schemas.microsoft.com/office/drawing/2014/main" id="{F6B21BD6-CC21-42B3-8CE7-05B03BDCDB4C}"/>
              </a:ext>
            </a:extLst>
          </p:cNvPr>
          <p:cNvSpPr/>
          <p:nvPr/>
        </p:nvSpPr>
        <p:spPr>
          <a:xfrm>
            <a:off x="8422143" y="3865037"/>
            <a:ext cx="1436606" cy="691956"/>
          </a:xfrm>
          <a:prstGeom prst="roundRect">
            <a:avLst>
              <a:gd name="adj" fmla="val 50000"/>
            </a:avLst>
          </a:prstGeom>
          <a:solidFill>
            <a:srgbClr val="5B7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$100</a:t>
            </a:r>
            <a:endParaRPr lang="en-US" sz="2400" b="1" spc="200" dirty="0">
              <a:ln>
                <a:solidFill>
                  <a:schemeClr val="accent6">
                    <a:alpha val="0"/>
                  </a:schemeClr>
                </a:solidFill>
              </a:ln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6A2717-74B6-C94A-BA49-961EB34FD479}"/>
              </a:ext>
            </a:extLst>
          </p:cNvPr>
          <p:cNvSpPr txBox="1"/>
          <p:nvPr/>
        </p:nvSpPr>
        <p:spPr>
          <a:xfrm>
            <a:off x="1904782" y="1015723"/>
            <a:ext cx="84573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44"/>
                </a:solidFill>
                <a:latin typeface="+mj-lt"/>
                <a:cs typeface="Times New Roman" charset="0"/>
              </a:rPr>
              <a:t>Bring Account Back to Even</a:t>
            </a:r>
            <a:endParaRPr lang="en-001" sz="4400" b="1" dirty="0">
              <a:solidFill>
                <a:srgbClr val="000044"/>
              </a:solidFill>
              <a:latin typeface="+mj-lt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336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8408C66-367A-482E-86CC-ABEC842D29F3}"/>
              </a:ext>
            </a:extLst>
          </p:cNvPr>
          <p:cNvSpPr/>
          <p:nvPr/>
        </p:nvSpPr>
        <p:spPr>
          <a:xfrm>
            <a:off x="3022081" y="43969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noFill/>
                <a:latin typeface="+mj-lt"/>
                <a:cs typeface="Times New Roman" charset="0"/>
              </a:rPr>
              <a:t>Year 2</a:t>
            </a:r>
            <a:endParaRPr lang="en-US" sz="3600" b="1" dirty="0">
              <a:noFill/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5FB09E-6644-4D6F-9953-CED800E0F738}"/>
              </a:ext>
            </a:extLst>
          </p:cNvPr>
          <p:cNvSpPr txBox="1"/>
          <p:nvPr/>
        </p:nvSpPr>
        <p:spPr>
          <a:xfrm>
            <a:off x="3441181" y="983159"/>
            <a:ext cx="236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noFill/>
                <a:latin typeface="+mj-lt"/>
                <a:cs typeface="Times New Roman" charset="0"/>
              </a:rPr>
              <a:t>Up 10%</a:t>
            </a:r>
            <a:endParaRPr lang="en-001" sz="4400" b="1" dirty="0">
              <a:noFill/>
              <a:latin typeface="+mj-lt"/>
              <a:cs typeface="Times New Roman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BD95FA-1F57-402E-854A-8F837ECBD402}"/>
              </a:ext>
            </a:extLst>
          </p:cNvPr>
          <p:cNvSpPr/>
          <p:nvPr/>
        </p:nvSpPr>
        <p:spPr>
          <a:xfrm rot="1425053">
            <a:off x="2946469" y="3746995"/>
            <a:ext cx="3285899" cy="1998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9A9016F-C0CB-411D-80C1-71025C15D016}"/>
              </a:ext>
            </a:extLst>
          </p:cNvPr>
          <p:cNvSpPr/>
          <p:nvPr/>
        </p:nvSpPr>
        <p:spPr>
          <a:xfrm>
            <a:off x="4495800" y="43969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Times New Roman" charset="0"/>
              </a:rPr>
              <a:t>Year 1</a:t>
            </a:r>
            <a:endParaRPr lang="en-US" sz="3600" b="1" dirty="0">
              <a:gradFill>
                <a:gsLst>
                  <a:gs pos="2000">
                    <a:schemeClr val="accent6"/>
                  </a:gs>
                  <a:gs pos="74000">
                    <a:schemeClr val="accent6">
                      <a:lumMod val="75000"/>
                    </a:schemeClr>
                  </a:gs>
                </a:gsLst>
                <a:lin ang="2400000" scaled="0"/>
              </a:gra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945FA7E-B090-4AAF-8EF2-D7535FF615A8}"/>
              </a:ext>
            </a:extLst>
          </p:cNvPr>
          <p:cNvSpPr txBox="1"/>
          <p:nvPr/>
        </p:nvSpPr>
        <p:spPr>
          <a:xfrm>
            <a:off x="2838232" y="983159"/>
            <a:ext cx="65904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gradFill>
                  <a:gsLst>
                    <a:gs pos="2000">
                      <a:schemeClr val="accent6"/>
                    </a:gs>
                    <a:gs pos="74000">
                      <a:schemeClr val="accent6">
                        <a:lumMod val="7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If Account is Down 50%</a:t>
            </a:r>
            <a:endParaRPr lang="en-001" sz="4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6F32E0-B150-49BF-88A4-1E34485B7AA0}"/>
              </a:ext>
            </a:extLst>
          </p:cNvPr>
          <p:cNvGrpSpPr/>
          <p:nvPr/>
        </p:nvGrpSpPr>
        <p:grpSpPr>
          <a:xfrm>
            <a:off x="-14234" y="3748041"/>
            <a:ext cx="12206234" cy="3101874"/>
            <a:chOff x="-14234" y="3748041"/>
            <a:chExt cx="12206234" cy="310187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D1DE8E4-9C50-4B67-8D78-96759F1483C7}"/>
                </a:ext>
              </a:extLst>
            </p:cNvPr>
            <p:cNvCxnSpPr/>
            <p:nvPr/>
          </p:nvCxnSpPr>
          <p:spPr>
            <a:xfrm>
              <a:off x="22744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0E55720-C951-425F-8195-3EC6EA2F0E72}"/>
                </a:ext>
              </a:extLst>
            </p:cNvPr>
            <p:cNvCxnSpPr/>
            <p:nvPr/>
          </p:nvCxnSpPr>
          <p:spPr>
            <a:xfrm>
              <a:off x="303732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92ABF11-4F32-421E-B6E9-1BDD3421233A}"/>
                </a:ext>
              </a:extLst>
            </p:cNvPr>
            <p:cNvCxnSpPr/>
            <p:nvPr/>
          </p:nvCxnSpPr>
          <p:spPr>
            <a:xfrm>
              <a:off x="151154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AAF0FB-2BD3-4AC9-A3C9-12700D31F6F5}"/>
                </a:ext>
              </a:extLst>
            </p:cNvPr>
            <p:cNvCxnSpPr/>
            <p:nvPr/>
          </p:nvCxnSpPr>
          <p:spPr>
            <a:xfrm>
              <a:off x="7486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FC738C-0D0C-47DE-A441-537A696CD3BD}"/>
                </a:ext>
              </a:extLst>
            </p:cNvPr>
            <p:cNvCxnSpPr/>
            <p:nvPr/>
          </p:nvCxnSpPr>
          <p:spPr>
            <a:xfrm>
              <a:off x="-14234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E23A978-3BA3-421D-AAD2-E79ECF0BF346}"/>
                </a:ext>
              </a:extLst>
            </p:cNvPr>
            <p:cNvCxnSpPr/>
            <p:nvPr/>
          </p:nvCxnSpPr>
          <p:spPr>
            <a:xfrm>
              <a:off x="532599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3906A1-3855-454F-B4F6-D62E00B3F228}"/>
                </a:ext>
              </a:extLst>
            </p:cNvPr>
            <p:cNvCxnSpPr/>
            <p:nvPr/>
          </p:nvCxnSpPr>
          <p:spPr>
            <a:xfrm>
              <a:off x="608888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5139FC-941E-42FA-AA7D-C873ABFF3248}"/>
                </a:ext>
              </a:extLst>
            </p:cNvPr>
            <p:cNvCxnSpPr/>
            <p:nvPr/>
          </p:nvCxnSpPr>
          <p:spPr>
            <a:xfrm>
              <a:off x="456310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674B144-2000-48AC-B254-67B86C90B6D0}"/>
                </a:ext>
              </a:extLst>
            </p:cNvPr>
            <p:cNvCxnSpPr/>
            <p:nvPr/>
          </p:nvCxnSpPr>
          <p:spPr>
            <a:xfrm>
              <a:off x="38002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2B291D2-6F5B-45E4-9ABD-EDDCAADACFEB}"/>
                </a:ext>
              </a:extLst>
            </p:cNvPr>
            <p:cNvCxnSpPr/>
            <p:nvPr/>
          </p:nvCxnSpPr>
          <p:spPr>
            <a:xfrm>
              <a:off x="83775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4B4C07-B06D-4F15-B1AC-8D1A7998E1D8}"/>
                </a:ext>
              </a:extLst>
            </p:cNvPr>
            <p:cNvCxnSpPr/>
            <p:nvPr/>
          </p:nvCxnSpPr>
          <p:spPr>
            <a:xfrm>
              <a:off x="914044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7C4319-5D64-460E-A0B6-E2A79E9057A2}"/>
                </a:ext>
              </a:extLst>
            </p:cNvPr>
            <p:cNvCxnSpPr/>
            <p:nvPr/>
          </p:nvCxnSpPr>
          <p:spPr>
            <a:xfrm>
              <a:off x="761466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7CABD75-FC0C-4156-8ABA-1A45639933D0}"/>
                </a:ext>
              </a:extLst>
            </p:cNvPr>
            <p:cNvCxnSpPr/>
            <p:nvPr/>
          </p:nvCxnSpPr>
          <p:spPr>
            <a:xfrm>
              <a:off x="685177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2C93CFD-35E0-4B32-BBA2-7EE019A7DA74}"/>
                </a:ext>
              </a:extLst>
            </p:cNvPr>
            <p:cNvCxnSpPr/>
            <p:nvPr/>
          </p:nvCxnSpPr>
          <p:spPr>
            <a:xfrm>
              <a:off x="114291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EAA580A-36FE-4D66-BA96-BDFC743B72BE}"/>
                </a:ext>
              </a:extLst>
            </p:cNvPr>
            <p:cNvCxnSpPr/>
            <p:nvPr/>
          </p:nvCxnSpPr>
          <p:spPr>
            <a:xfrm>
              <a:off x="12192000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601AE30-BF1B-48F3-8535-83C4829A9ADE}"/>
                </a:ext>
              </a:extLst>
            </p:cNvPr>
            <p:cNvCxnSpPr/>
            <p:nvPr/>
          </p:nvCxnSpPr>
          <p:spPr>
            <a:xfrm>
              <a:off x="1066622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9215429-4A44-41EC-9EFD-1CDA6926D901}"/>
                </a:ext>
              </a:extLst>
            </p:cNvPr>
            <p:cNvCxnSpPr/>
            <p:nvPr/>
          </p:nvCxnSpPr>
          <p:spPr>
            <a:xfrm>
              <a:off x="99033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!!Rectangle: Rounded Corners 158">
            <a:extLst>
              <a:ext uri="{FF2B5EF4-FFF2-40B4-BE49-F238E27FC236}">
                <a16:creationId xmlns:a16="http://schemas.microsoft.com/office/drawing/2014/main" id="{47E830BE-861A-480D-B120-A55B64448C9D}"/>
              </a:ext>
            </a:extLst>
          </p:cNvPr>
          <p:cNvSpPr/>
          <p:nvPr/>
        </p:nvSpPr>
        <p:spPr>
          <a:xfrm>
            <a:off x="2789562" y="2918606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6" name="!!Rectangle: Rounded Corners 158">
            <a:extLst>
              <a:ext uri="{FF2B5EF4-FFF2-40B4-BE49-F238E27FC236}">
                <a16:creationId xmlns:a16="http://schemas.microsoft.com/office/drawing/2014/main" id="{8949F423-DF52-433F-9409-EED79E90920E}"/>
              </a:ext>
            </a:extLst>
          </p:cNvPr>
          <p:cNvSpPr/>
          <p:nvPr/>
        </p:nvSpPr>
        <p:spPr>
          <a:xfrm>
            <a:off x="2903861" y="3032906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$1,000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A036B1-14A8-4DB0-B3F4-053F43A93D94}"/>
              </a:ext>
            </a:extLst>
          </p:cNvPr>
          <p:cNvSpPr/>
          <p:nvPr/>
        </p:nvSpPr>
        <p:spPr>
          <a:xfrm>
            <a:off x="2288663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0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A09294-F34D-40D1-8ADA-E2284CBD9485}"/>
              </a:ext>
            </a:extLst>
          </p:cNvPr>
          <p:cNvSpPr/>
          <p:nvPr/>
        </p:nvSpPr>
        <p:spPr>
          <a:xfrm>
            <a:off x="5335852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1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2FF56A6-8F5D-4624-B271-CC20E0FBBF6C}"/>
              </a:ext>
            </a:extLst>
          </p:cNvPr>
          <p:cNvSpPr/>
          <p:nvPr/>
        </p:nvSpPr>
        <p:spPr>
          <a:xfrm>
            <a:off x="8383041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2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2" name="!!Rectangle: Rounded Corners 158">
            <a:extLst>
              <a:ext uri="{FF2B5EF4-FFF2-40B4-BE49-F238E27FC236}">
                <a16:creationId xmlns:a16="http://schemas.microsoft.com/office/drawing/2014/main" id="{AADDF26E-94AD-40AB-A83E-5A2E38DF0BAC}"/>
              </a:ext>
            </a:extLst>
          </p:cNvPr>
          <p:cNvSpPr/>
          <p:nvPr/>
        </p:nvSpPr>
        <p:spPr>
          <a:xfrm>
            <a:off x="5335852" y="4953000"/>
            <a:ext cx="1520296" cy="6919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- $500</a:t>
            </a:r>
            <a:endParaRPr lang="en-US" sz="2400" b="1" spc="200" dirty="0">
              <a:ln>
                <a:solidFill>
                  <a:schemeClr val="accent6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8" name="!!Rectangle: Rounded Corners 158">
            <a:extLst>
              <a:ext uri="{FF2B5EF4-FFF2-40B4-BE49-F238E27FC236}">
                <a16:creationId xmlns:a16="http://schemas.microsoft.com/office/drawing/2014/main" id="{31D9B278-33A5-43C1-940E-AB3A097FFB34}"/>
              </a:ext>
            </a:extLst>
          </p:cNvPr>
          <p:cNvSpPr/>
          <p:nvPr/>
        </p:nvSpPr>
        <p:spPr>
          <a:xfrm>
            <a:off x="5829631" y="4239521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29" name="!!Rectangle: Rounded Corners 158">
            <a:extLst>
              <a:ext uri="{FF2B5EF4-FFF2-40B4-BE49-F238E27FC236}">
                <a16:creationId xmlns:a16="http://schemas.microsoft.com/office/drawing/2014/main" id="{CB6088F2-230F-4AA0-8596-72A010B1DADD}"/>
              </a:ext>
            </a:extLst>
          </p:cNvPr>
          <p:cNvSpPr/>
          <p:nvPr/>
        </p:nvSpPr>
        <p:spPr>
          <a:xfrm>
            <a:off x="5943930" y="4353821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3"/>
                </a:solidFill>
                <a:latin typeface="+mj-lt"/>
                <a:cs typeface="Times New Roman" charset="0"/>
              </a:rPr>
              <a:t>$500</a:t>
            </a:r>
          </a:p>
        </p:txBody>
      </p:sp>
      <p:sp>
        <p:nvSpPr>
          <p:cNvPr id="33" name="!!Rectangle: Rounded Corners 158">
            <a:extLst>
              <a:ext uri="{FF2B5EF4-FFF2-40B4-BE49-F238E27FC236}">
                <a16:creationId xmlns:a16="http://schemas.microsoft.com/office/drawing/2014/main" id="{C7E07A48-AC66-4216-9203-77C69475E854}"/>
              </a:ext>
            </a:extLst>
          </p:cNvPr>
          <p:cNvSpPr/>
          <p:nvPr/>
        </p:nvSpPr>
        <p:spPr>
          <a:xfrm>
            <a:off x="8496303" y="4373300"/>
            <a:ext cx="1288286" cy="76944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1656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$900 X </a:t>
            </a:r>
            <a:r>
              <a:rPr lang="tr-TR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10</a:t>
            </a:r>
            <a:r>
              <a:rPr lang="tr-TR" sz="2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%</a:t>
            </a:r>
            <a:endParaRPr lang="en-US" sz="3200" b="1" spc="200" dirty="0">
              <a:ln>
                <a:solidFill>
                  <a:schemeClr val="accent6">
                    <a:alpha val="0"/>
                  </a:schemeClr>
                </a:solidFill>
              </a:ln>
              <a:noFill/>
              <a:latin typeface="+mj-lt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592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A32BF30-57D9-4386-B529-9D4608B9FE52}"/>
              </a:ext>
            </a:extLst>
          </p:cNvPr>
          <p:cNvSpPr/>
          <p:nvPr/>
        </p:nvSpPr>
        <p:spPr>
          <a:xfrm>
            <a:off x="5829631" y="43969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noFill/>
                <a:latin typeface="+mj-lt"/>
                <a:cs typeface="Times New Roman" charset="0"/>
              </a:rPr>
              <a:t>Year 1</a:t>
            </a:r>
            <a:endParaRPr lang="en-US" sz="3600" b="1" dirty="0">
              <a:noFill/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BF37385-230D-4509-97B3-53CDFDCD54C1}"/>
              </a:ext>
            </a:extLst>
          </p:cNvPr>
          <p:cNvSpPr txBox="1"/>
          <p:nvPr/>
        </p:nvSpPr>
        <p:spPr>
          <a:xfrm>
            <a:off x="4382642" y="983159"/>
            <a:ext cx="60943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noFill/>
                <a:latin typeface="+mj-lt"/>
                <a:ea typeface="Times New Roman" charset="0"/>
                <a:cs typeface="Times New Roman" charset="0"/>
              </a:rPr>
              <a:t>Down 10%</a:t>
            </a:r>
            <a:endParaRPr lang="en-001" sz="4400" dirty="0">
              <a:noFill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BD95FA-1F57-402E-854A-8F837ECBD402}"/>
              </a:ext>
            </a:extLst>
          </p:cNvPr>
          <p:cNvSpPr/>
          <p:nvPr/>
        </p:nvSpPr>
        <p:spPr>
          <a:xfrm rot="1425053">
            <a:off x="2946469" y="3746995"/>
            <a:ext cx="3285899" cy="1998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6F32E0-B150-49BF-88A4-1E34485B7AA0}"/>
              </a:ext>
            </a:extLst>
          </p:cNvPr>
          <p:cNvGrpSpPr/>
          <p:nvPr/>
        </p:nvGrpSpPr>
        <p:grpSpPr>
          <a:xfrm>
            <a:off x="-14234" y="3748041"/>
            <a:ext cx="12206234" cy="3101874"/>
            <a:chOff x="-14234" y="3748041"/>
            <a:chExt cx="12206234" cy="310187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D1DE8E4-9C50-4B67-8D78-96759F1483C7}"/>
                </a:ext>
              </a:extLst>
            </p:cNvPr>
            <p:cNvCxnSpPr/>
            <p:nvPr/>
          </p:nvCxnSpPr>
          <p:spPr>
            <a:xfrm>
              <a:off x="22744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0E55720-C951-425F-8195-3EC6EA2F0E72}"/>
                </a:ext>
              </a:extLst>
            </p:cNvPr>
            <p:cNvCxnSpPr/>
            <p:nvPr/>
          </p:nvCxnSpPr>
          <p:spPr>
            <a:xfrm>
              <a:off x="303732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92ABF11-4F32-421E-B6E9-1BDD3421233A}"/>
                </a:ext>
              </a:extLst>
            </p:cNvPr>
            <p:cNvCxnSpPr/>
            <p:nvPr/>
          </p:nvCxnSpPr>
          <p:spPr>
            <a:xfrm>
              <a:off x="151154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AAF0FB-2BD3-4AC9-A3C9-12700D31F6F5}"/>
                </a:ext>
              </a:extLst>
            </p:cNvPr>
            <p:cNvCxnSpPr/>
            <p:nvPr/>
          </p:nvCxnSpPr>
          <p:spPr>
            <a:xfrm>
              <a:off x="7486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FC738C-0D0C-47DE-A441-537A696CD3BD}"/>
                </a:ext>
              </a:extLst>
            </p:cNvPr>
            <p:cNvCxnSpPr/>
            <p:nvPr/>
          </p:nvCxnSpPr>
          <p:spPr>
            <a:xfrm>
              <a:off x="-14234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E23A978-3BA3-421D-AAD2-E79ECF0BF346}"/>
                </a:ext>
              </a:extLst>
            </p:cNvPr>
            <p:cNvCxnSpPr/>
            <p:nvPr/>
          </p:nvCxnSpPr>
          <p:spPr>
            <a:xfrm>
              <a:off x="532599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3906A1-3855-454F-B4F6-D62E00B3F228}"/>
                </a:ext>
              </a:extLst>
            </p:cNvPr>
            <p:cNvCxnSpPr/>
            <p:nvPr/>
          </p:nvCxnSpPr>
          <p:spPr>
            <a:xfrm>
              <a:off x="608888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5139FC-941E-42FA-AA7D-C873ABFF3248}"/>
                </a:ext>
              </a:extLst>
            </p:cNvPr>
            <p:cNvCxnSpPr/>
            <p:nvPr/>
          </p:nvCxnSpPr>
          <p:spPr>
            <a:xfrm>
              <a:off x="456310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674B144-2000-48AC-B254-67B86C90B6D0}"/>
                </a:ext>
              </a:extLst>
            </p:cNvPr>
            <p:cNvCxnSpPr/>
            <p:nvPr/>
          </p:nvCxnSpPr>
          <p:spPr>
            <a:xfrm>
              <a:off x="38002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2B291D2-6F5B-45E4-9ABD-EDDCAADACFEB}"/>
                </a:ext>
              </a:extLst>
            </p:cNvPr>
            <p:cNvCxnSpPr/>
            <p:nvPr/>
          </p:nvCxnSpPr>
          <p:spPr>
            <a:xfrm>
              <a:off x="83775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4B4C07-B06D-4F15-B1AC-8D1A7998E1D8}"/>
                </a:ext>
              </a:extLst>
            </p:cNvPr>
            <p:cNvCxnSpPr/>
            <p:nvPr/>
          </p:nvCxnSpPr>
          <p:spPr>
            <a:xfrm>
              <a:off x="914044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7C4319-5D64-460E-A0B6-E2A79E9057A2}"/>
                </a:ext>
              </a:extLst>
            </p:cNvPr>
            <p:cNvCxnSpPr/>
            <p:nvPr/>
          </p:nvCxnSpPr>
          <p:spPr>
            <a:xfrm>
              <a:off x="761466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7CABD75-FC0C-4156-8ABA-1A45639933D0}"/>
                </a:ext>
              </a:extLst>
            </p:cNvPr>
            <p:cNvCxnSpPr/>
            <p:nvPr/>
          </p:nvCxnSpPr>
          <p:spPr>
            <a:xfrm>
              <a:off x="685177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2C93CFD-35E0-4B32-BBA2-7EE019A7DA74}"/>
                </a:ext>
              </a:extLst>
            </p:cNvPr>
            <p:cNvCxnSpPr/>
            <p:nvPr/>
          </p:nvCxnSpPr>
          <p:spPr>
            <a:xfrm>
              <a:off x="114291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EAA580A-36FE-4D66-BA96-BDFC743B72BE}"/>
                </a:ext>
              </a:extLst>
            </p:cNvPr>
            <p:cNvCxnSpPr/>
            <p:nvPr/>
          </p:nvCxnSpPr>
          <p:spPr>
            <a:xfrm>
              <a:off x="12192000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601AE30-BF1B-48F3-8535-83C4829A9ADE}"/>
                </a:ext>
              </a:extLst>
            </p:cNvPr>
            <p:cNvCxnSpPr/>
            <p:nvPr/>
          </p:nvCxnSpPr>
          <p:spPr>
            <a:xfrm>
              <a:off x="1066622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9215429-4A44-41EC-9EFD-1CDA6926D901}"/>
                </a:ext>
              </a:extLst>
            </p:cNvPr>
            <p:cNvCxnSpPr/>
            <p:nvPr/>
          </p:nvCxnSpPr>
          <p:spPr>
            <a:xfrm>
              <a:off x="99033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!!Rectangle: Rounded Corners 158">
            <a:extLst>
              <a:ext uri="{FF2B5EF4-FFF2-40B4-BE49-F238E27FC236}">
                <a16:creationId xmlns:a16="http://schemas.microsoft.com/office/drawing/2014/main" id="{47E830BE-861A-480D-B120-A55B64448C9D}"/>
              </a:ext>
            </a:extLst>
          </p:cNvPr>
          <p:cNvSpPr/>
          <p:nvPr/>
        </p:nvSpPr>
        <p:spPr>
          <a:xfrm>
            <a:off x="2789562" y="2918606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6" name="!!Rectangle: Rounded Corners 158">
            <a:extLst>
              <a:ext uri="{FF2B5EF4-FFF2-40B4-BE49-F238E27FC236}">
                <a16:creationId xmlns:a16="http://schemas.microsoft.com/office/drawing/2014/main" id="{8949F423-DF52-433F-9409-EED79E90920E}"/>
              </a:ext>
            </a:extLst>
          </p:cNvPr>
          <p:cNvSpPr/>
          <p:nvPr/>
        </p:nvSpPr>
        <p:spPr>
          <a:xfrm>
            <a:off x="2903861" y="3032906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$1,000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A036B1-14A8-4DB0-B3F4-053F43A93D94}"/>
              </a:ext>
            </a:extLst>
          </p:cNvPr>
          <p:cNvSpPr/>
          <p:nvPr/>
        </p:nvSpPr>
        <p:spPr>
          <a:xfrm>
            <a:off x="2288663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0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A09294-F34D-40D1-8ADA-E2284CBD9485}"/>
              </a:ext>
            </a:extLst>
          </p:cNvPr>
          <p:cNvSpPr/>
          <p:nvPr/>
        </p:nvSpPr>
        <p:spPr>
          <a:xfrm>
            <a:off x="5335852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1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2FF56A6-8F5D-4624-B271-CC20E0FBBF6C}"/>
              </a:ext>
            </a:extLst>
          </p:cNvPr>
          <p:cNvSpPr/>
          <p:nvPr/>
        </p:nvSpPr>
        <p:spPr>
          <a:xfrm>
            <a:off x="8383041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2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2" name="!!Rectangle: Rounded Corners 158">
            <a:extLst>
              <a:ext uri="{FF2B5EF4-FFF2-40B4-BE49-F238E27FC236}">
                <a16:creationId xmlns:a16="http://schemas.microsoft.com/office/drawing/2014/main" id="{AADDF26E-94AD-40AB-A83E-5A2E38DF0BAC}"/>
              </a:ext>
            </a:extLst>
          </p:cNvPr>
          <p:cNvSpPr/>
          <p:nvPr/>
        </p:nvSpPr>
        <p:spPr>
          <a:xfrm>
            <a:off x="5335852" y="4953000"/>
            <a:ext cx="1520296" cy="6919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- $500</a:t>
            </a:r>
            <a:endParaRPr lang="en-US" sz="2400" b="1" spc="200" dirty="0">
              <a:ln>
                <a:solidFill>
                  <a:schemeClr val="accent6">
                    <a:alpha val="0"/>
                  </a:schemeClr>
                </a:solidFill>
              </a:ln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  <p:sp>
        <p:nvSpPr>
          <p:cNvPr id="28" name="!!Rectangle: Rounded Corners 158">
            <a:extLst>
              <a:ext uri="{FF2B5EF4-FFF2-40B4-BE49-F238E27FC236}">
                <a16:creationId xmlns:a16="http://schemas.microsoft.com/office/drawing/2014/main" id="{31D9B278-33A5-43C1-940E-AB3A097FFB34}"/>
              </a:ext>
            </a:extLst>
          </p:cNvPr>
          <p:cNvSpPr/>
          <p:nvPr/>
        </p:nvSpPr>
        <p:spPr>
          <a:xfrm>
            <a:off x="5829631" y="4239521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29" name="!!Rectangle: Rounded Corners 158">
            <a:extLst>
              <a:ext uri="{FF2B5EF4-FFF2-40B4-BE49-F238E27FC236}">
                <a16:creationId xmlns:a16="http://schemas.microsoft.com/office/drawing/2014/main" id="{CB6088F2-230F-4AA0-8596-72A010B1DADD}"/>
              </a:ext>
            </a:extLst>
          </p:cNvPr>
          <p:cNvSpPr/>
          <p:nvPr/>
        </p:nvSpPr>
        <p:spPr>
          <a:xfrm>
            <a:off x="5943930" y="4353821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3"/>
                </a:solidFill>
                <a:latin typeface="+mj-lt"/>
                <a:cs typeface="Times New Roman" charset="0"/>
              </a:rPr>
              <a:t>$500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D14BA2-0604-4063-9F59-476E7F877888}"/>
              </a:ext>
            </a:extLst>
          </p:cNvPr>
          <p:cNvSpPr/>
          <p:nvPr/>
        </p:nvSpPr>
        <p:spPr>
          <a:xfrm>
            <a:off x="4495800" y="43969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Times New Roman" charset="0"/>
              </a:rPr>
              <a:t>Year 2</a:t>
            </a:r>
            <a:endParaRPr lang="en-US" sz="3600" b="1" dirty="0">
              <a:gradFill>
                <a:gsLst>
                  <a:gs pos="2000">
                    <a:schemeClr val="accent6"/>
                  </a:gs>
                  <a:gs pos="74000">
                    <a:schemeClr val="accent6">
                      <a:lumMod val="75000"/>
                    </a:schemeClr>
                  </a:gs>
                </a:gsLst>
                <a:lin ang="2400000" scaled="0"/>
              </a:gra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58B220-9100-4700-8A0C-54377FDD1B9B}"/>
              </a:ext>
            </a:extLst>
          </p:cNvPr>
          <p:cNvSpPr txBox="1"/>
          <p:nvPr/>
        </p:nvSpPr>
        <p:spPr>
          <a:xfrm>
            <a:off x="3048811" y="994235"/>
            <a:ext cx="65904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44"/>
                </a:solidFill>
                <a:latin typeface="+mj-lt"/>
                <a:cs typeface="Times New Roman" charset="0"/>
              </a:rPr>
              <a:t>Need an 100% Increase</a:t>
            </a:r>
            <a:endParaRPr lang="en-001" sz="4400" b="1" dirty="0">
              <a:solidFill>
                <a:srgbClr val="000044"/>
              </a:solidFill>
              <a:latin typeface="+mj-lt"/>
              <a:cs typeface="Times New Roman" charset="0"/>
            </a:endParaRPr>
          </a:p>
        </p:txBody>
      </p:sp>
      <p:sp>
        <p:nvSpPr>
          <p:cNvPr id="35" name="!!Rectangle: Rounded Corners 158">
            <a:extLst>
              <a:ext uri="{FF2B5EF4-FFF2-40B4-BE49-F238E27FC236}">
                <a16:creationId xmlns:a16="http://schemas.microsoft.com/office/drawing/2014/main" id="{CF501AA2-082E-4A55-92F2-2224F63BDB38}"/>
              </a:ext>
            </a:extLst>
          </p:cNvPr>
          <p:cNvSpPr/>
          <p:nvPr/>
        </p:nvSpPr>
        <p:spPr>
          <a:xfrm>
            <a:off x="8496303" y="4114050"/>
            <a:ext cx="1288286" cy="769441"/>
          </a:xfrm>
          <a:prstGeom prst="roundRect">
            <a:avLst>
              <a:gd name="adj" fmla="val 50000"/>
            </a:avLst>
          </a:prstGeom>
          <a:solidFill>
            <a:srgbClr val="5B7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1656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$900 X </a:t>
            </a:r>
            <a:r>
              <a:rPr lang="tr-TR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100</a:t>
            </a:r>
            <a:r>
              <a:rPr lang="tr-TR" sz="2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%</a:t>
            </a:r>
            <a:endParaRPr lang="en-US" sz="3200" b="1" spc="200" dirty="0">
              <a:ln>
                <a:solidFill>
                  <a:schemeClr val="accent6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3554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DBD95FA-1F57-402E-854A-8F837ECBD402}"/>
              </a:ext>
            </a:extLst>
          </p:cNvPr>
          <p:cNvSpPr/>
          <p:nvPr/>
        </p:nvSpPr>
        <p:spPr>
          <a:xfrm rot="1425053">
            <a:off x="2946469" y="3746995"/>
            <a:ext cx="3285899" cy="1998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6F32E0-B150-49BF-88A4-1E34485B7AA0}"/>
              </a:ext>
            </a:extLst>
          </p:cNvPr>
          <p:cNvGrpSpPr/>
          <p:nvPr/>
        </p:nvGrpSpPr>
        <p:grpSpPr>
          <a:xfrm>
            <a:off x="-14234" y="3748041"/>
            <a:ext cx="12206234" cy="3101874"/>
            <a:chOff x="-14234" y="3748041"/>
            <a:chExt cx="12206234" cy="310187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D1DE8E4-9C50-4B67-8D78-96759F1483C7}"/>
                </a:ext>
              </a:extLst>
            </p:cNvPr>
            <p:cNvCxnSpPr/>
            <p:nvPr/>
          </p:nvCxnSpPr>
          <p:spPr>
            <a:xfrm>
              <a:off x="22744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0E55720-C951-425F-8195-3EC6EA2F0E72}"/>
                </a:ext>
              </a:extLst>
            </p:cNvPr>
            <p:cNvCxnSpPr/>
            <p:nvPr/>
          </p:nvCxnSpPr>
          <p:spPr>
            <a:xfrm>
              <a:off x="303732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92ABF11-4F32-421E-B6E9-1BDD3421233A}"/>
                </a:ext>
              </a:extLst>
            </p:cNvPr>
            <p:cNvCxnSpPr/>
            <p:nvPr/>
          </p:nvCxnSpPr>
          <p:spPr>
            <a:xfrm>
              <a:off x="151154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AAF0FB-2BD3-4AC9-A3C9-12700D31F6F5}"/>
                </a:ext>
              </a:extLst>
            </p:cNvPr>
            <p:cNvCxnSpPr/>
            <p:nvPr/>
          </p:nvCxnSpPr>
          <p:spPr>
            <a:xfrm>
              <a:off x="7486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FC738C-0D0C-47DE-A441-537A696CD3BD}"/>
                </a:ext>
              </a:extLst>
            </p:cNvPr>
            <p:cNvCxnSpPr/>
            <p:nvPr/>
          </p:nvCxnSpPr>
          <p:spPr>
            <a:xfrm>
              <a:off x="-14234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E23A978-3BA3-421D-AAD2-E79ECF0BF346}"/>
                </a:ext>
              </a:extLst>
            </p:cNvPr>
            <p:cNvCxnSpPr/>
            <p:nvPr/>
          </p:nvCxnSpPr>
          <p:spPr>
            <a:xfrm>
              <a:off x="532599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3906A1-3855-454F-B4F6-D62E00B3F228}"/>
                </a:ext>
              </a:extLst>
            </p:cNvPr>
            <p:cNvCxnSpPr/>
            <p:nvPr/>
          </p:nvCxnSpPr>
          <p:spPr>
            <a:xfrm>
              <a:off x="608888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5139FC-941E-42FA-AA7D-C873ABFF3248}"/>
                </a:ext>
              </a:extLst>
            </p:cNvPr>
            <p:cNvCxnSpPr/>
            <p:nvPr/>
          </p:nvCxnSpPr>
          <p:spPr>
            <a:xfrm>
              <a:off x="456310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674B144-2000-48AC-B254-67B86C90B6D0}"/>
                </a:ext>
              </a:extLst>
            </p:cNvPr>
            <p:cNvCxnSpPr/>
            <p:nvPr/>
          </p:nvCxnSpPr>
          <p:spPr>
            <a:xfrm>
              <a:off x="38002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2B291D2-6F5B-45E4-9ABD-EDDCAADACFEB}"/>
                </a:ext>
              </a:extLst>
            </p:cNvPr>
            <p:cNvCxnSpPr/>
            <p:nvPr/>
          </p:nvCxnSpPr>
          <p:spPr>
            <a:xfrm>
              <a:off x="83775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4B4C07-B06D-4F15-B1AC-8D1A7998E1D8}"/>
                </a:ext>
              </a:extLst>
            </p:cNvPr>
            <p:cNvCxnSpPr/>
            <p:nvPr/>
          </p:nvCxnSpPr>
          <p:spPr>
            <a:xfrm>
              <a:off x="914044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7C4319-5D64-460E-A0B6-E2A79E9057A2}"/>
                </a:ext>
              </a:extLst>
            </p:cNvPr>
            <p:cNvCxnSpPr/>
            <p:nvPr/>
          </p:nvCxnSpPr>
          <p:spPr>
            <a:xfrm>
              <a:off x="761466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7CABD75-FC0C-4156-8ABA-1A45639933D0}"/>
                </a:ext>
              </a:extLst>
            </p:cNvPr>
            <p:cNvCxnSpPr/>
            <p:nvPr/>
          </p:nvCxnSpPr>
          <p:spPr>
            <a:xfrm>
              <a:off x="685177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2C93CFD-35E0-4B32-BBA2-7EE019A7DA74}"/>
                </a:ext>
              </a:extLst>
            </p:cNvPr>
            <p:cNvCxnSpPr/>
            <p:nvPr/>
          </p:nvCxnSpPr>
          <p:spPr>
            <a:xfrm>
              <a:off x="114291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EAA580A-36FE-4D66-BA96-BDFC743B72BE}"/>
                </a:ext>
              </a:extLst>
            </p:cNvPr>
            <p:cNvCxnSpPr/>
            <p:nvPr/>
          </p:nvCxnSpPr>
          <p:spPr>
            <a:xfrm>
              <a:off x="12192000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601AE30-BF1B-48F3-8535-83C4829A9ADE}"/>
                </a:ext>
              </a:extLst>
            </p:cNvPr>
            <p:cNvCxnSpPr/>
            <p:nvPr/>
          </p:nvCxnSpPr>
          <p:spPr>
            <a:xfrm>
              <a:off x="1066622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9215429-4A44-41EC-9EFD-1CDA6926D901}"/>
                </a:ext>
              </a:extLst>
            </p:cNvPr>
            <p:cNvCxnSpPr/>
            <p:nvPr/>
          </p:nvCxnSpPr>
          <p:spPr>
            <a:xfrm>
              <a:off x="99033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!!Rectangle: Rounded Corners 158">
            <a:extLst>
              <a:ext uri="{FF2B5EF4-FFF2-40B4-BE49-F238E27FC236}">
                <a16:creationId xmlns:a16="http://schemas.microsoft.com/office/drawing/2014/main" id="{47E830BE-861A-480D-B120-A55B64448C9D}"/>
              </a:ext>
            </a:extLst>
          </p:cNvPr>
          <p:cNvSpPr/>
          <p:nvPr/>
        </p:nvSpPr>
        <p:spPr>
          <a:xfrm>
            <a:off x="2789562" y="2918606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6" name="!!Rectangle: Rounded Corners 158">
            <a:extLst>
              <a:ext uri="{FF2B5EF4-FFF2-40B4-BE49-F238E27FC236}">
                <a16:creationId xmlns:a16="http://schemas.microsoft.com/office/drawing/2014/main" id="{8949F423-DF52-433F-9409-EED79E90920E}"/>
              </a:ext>
            </a:extLst>
          </p:cNvPr>
          <p:cNvSpPr/>
          <p:nvPr/>
        </p:nvSpPr>
        <p:spPr>
          <a:xfrm>
            <a:off x="2903861" y="3032906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$1,000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A036B1-14A8-4DB0-B3F4-053F43A93D94}"/>
              </a:ext>
            </a:extLst>
          </p:cNvPr>
          <p:cNvSpPr/>
          <p:nvPr/>
        </p:nvSpPr>
        <p:spPr>
          <a:xfrm>
            <a:off x="2288663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0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A09294-F34D-40D1-8ADA-E2284CBD9485}"/>
              </a:ext>
            </a:extLst>
          </p:cNvPr>
          <p:cNvSpPr/>
          <p:nvPr/>
        </p:nvSpPr>
        <p:spPr>
          <a:xfrm>
            <a:off x="5335852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1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2FF56A6-8F5D-4624-B271-CC20E0FBBF6C}"/>
              </a:ext>
            </a:extLst>
          </p:cNvPr>
          <p:cNvSpPr/>
          <p:nvPr/>
        </p:nvSpPr>
        <p:spPr>
          <a:xfrm>
            <a:off x="8383041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2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2" name="!!Rectangle: Rounded Corners 158">
            <a:extLst>
              <a:ext uri="{FF2B5EF4-FFF2-40B4-BE49-F238E27FC236}">
                <a16:creationId xmlns:a16="http://schemas.microsoft.com/office/drawing/2014/main" id="{AADDF26E-94AD-40AB-A83E-5A2E38DF0BAC}"/>
              </a:ext>
            </a:extLst>
          </p:cNvPr>
          <p:cNvSpPr/>
          <p:nvPr/>
        </p:nvSpPr>
        <p:spPr>
          <a:xfrm>
            <a:off x="5335852" y="4953000"/>
            <a:ext cx="1520296" cy="6919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- $500</a:t>
            </a:r>
            <a:endParaRPr lang="en-US" sz="2400" b="1" spc="200" dirty="0">
              <a:ln>
                <a:solidFill>
                  <a:schemeClr val="accent6">
                    <a:alpha val="0"/>
                  </a:schemeClr>
                </a:solidFill>
              </a:ln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  <p:sp>
        <p:nvSpPr>
          <p:cNvPr id="28" name="!!Rectangle: Rounded Corners 158">
            <a:extLst>
              <a:ext uri="{FF2B5EF4-FFF2-40B4-BE49-F238E27FC236}">
                <a16:creationId xmlns:a16="http://schemas.microsoft.com/office/drawing/2014/main" id="{31D9B278-33A5-43C1-940E-AB3A097FFB34}"/>
              </a:ext>
            </a:extLst>
          </p:cNvPr>
          <p:cNvSpPr/>
          <p:nvPr/>
        </p:nvSpPr>
        <p:spPr>
          <a:xfrm>
            <a:off x="5829631" y="4239521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29" name="!!Rectangle: Rounded Corners 158">
            <a:extLst>
              <a:ext uri="{FF2B5EF4-FFF2-40B4-BE49-F238E27FC236}">
                <a16:creationId xmlns:a16="http://schemas.microsoft.com/office/drawing/2014/main" id="{CB6088F2-230F-4AA0-8596-72A010B1DADD}"/>
              </a:ext>
            </a:extLst>
          </p:cNvPr>
          <p:cNvSpPr/>
          <p:nvPr/>
        </p:nvSpPr>
        <p:spPr>
          <a:xfrm>
            <a:off x="5943930" y="4353821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3"/>
                </a:solidFill>
                <a:latin typeface="+mj-lt"/>
                <a:cs typeface="Times New Roman" charset="0"/>
              </a:rPr>
              <a:t>$500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D14BA2-0604-4063-9F59-476E7F877888}"/>
              </a:ext>
            </a:extLst>
          </p:cNvPr>
          <p:cNvSpPr/>
          <p:nvPr/>
        </p:nvSpPr>
        <p:spPr>
          <a:xfrm>
            <a:off x="4495800" y="43969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Times New Roman" charset="0"/>
              </a:rPr>
              <a:t>Year 2</a:t>
            </a:r>
            <a:endParaRPr lang="en-US" sz="3600" b="1" dirty="0">
              <a:gradFill>
                <a:gsLst>
                  <a:gs pos="2000">
                    <a:schemeClr val="accent6"/>
                  </a:gs>
                  <a:gs pos="74000">
                    <a:schemeClr val="accent6">
                      <a:lumMod val="75000"/>
                    </a:schemeClr>
                  </a:gs>
                </a:gsLst>
                <a:lin ang="2400000" scaled="0"/>
              </a:gra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6" name="!!Rectangle: Rounded Corners 158">
            <a:extLst>
              <a:ext uri="{FF2B5EF4-FFF2-40B4-BE49-F238E27FC236}">
                <a16:creationId xmlns:a16="http://schemas.microsoft.com/office/drawing/2014/main" id="{F6B21BD6-CC21-42B3-8CE7-05B03BDCDB4C}"/>
              </a:ext>
            </a:extLst>
          </p:cNvPr>
          <p:cNvSpPr/>
          <p:nvPr/>
        </p:nvSpPr>
        <p:spPr>
          <a:xfrm>
            <a:off x="7723283" y="4114050"/>
            <a:ext cx="2834326" cy="769441"/>
          </a:xfrm>
          <a:prstGeom prst="roundRect">
            <a:avLst>
              <a:gd name="adj" fmla="val 50000"/>
            </a:avLst>
          </a:prstGeom>
          <a:solidFill>
            <a:srgbClr val="5B7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$500 + </a:t>
            </a:r>
            <a:r>
              <a:rPr lang="tr-TR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100</a:t>
            </a:r>
            <a:r>
              <a:rPr lang="tr-TR" sz="2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%</a:t>
            </a:r>
            <a:endParaRPr lang="en-US" sz="3200" b="1" spc="200" dirty="0">
              <a:ln>
                <a:solidFill>
                  <a:schemeClr val="accent6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2A7D02-507C-FE45-8BEF-9C035AB2CB61}"/>
              </a:ext>
            </a:extLst>
          </p:cNvPr>
          <p:cNvSpPr txBox="1"/>
          <p:nvPr/>
        </p:nvSpPr>
        <p:spPr>
          <a:xfrm>
            <a:off x="3086917" y="994235"/>
            <a:ext cx="64761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44"/>
                </a:solidFill>
                <a:latin typeface="+mj-lt"/>
                <a:cs typeface="Times New Roman" charset="0"/>
              </a:rPr>
              <a:t>Need an 100% Increase</a:t>
            </a:r>
            <a:endParaRPr lang="en-001" sz="4400" b="1" dirty="0">
              <a:solidFill>
                <a:srgbClr val="000044"/>
              </a:solidFill>
              <a:latin typeface="+mj-lt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865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F4530C4-E1DE-4E68-947C-4EE6A8871A7E}"/>
              </a:ext>
            </a:extLst>
          </p:cNvPr>
          <p:cNvSpPr/>
          <p:nvPr/>
        </p:nvSpPr>
        <p:spPr>
          <a:xfrm rot="20400000">
            <a:off x="6064009" y="4402962"/>
            <a:ext cx="77599" cy="199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33" name="!!Rectangle: Rounded Corners 158">
            <a:extLst>
              <a:ext uri="{FF2B5EF4-FFF2-40B4-BE49-F238E27FC236}">
                <a16:creationId xmlns:a16="http://schemas.microsoft.com/office/drawing/2014/main" id="{D4727F27-DA6B-495B-BD44-BC56351CF1D8}"/>
              </a:ext>
            </a:extLst>
          </p:cNvPr>
          <p:cNvSpPr/>
          <p:nvPr/>
        </p:nvSpPr>
        <p:spPr>
          <a:xfrm>
            <a:off x="8881191" y="4239521"/>
            <a:ext cx="518498" cy="5185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34" name="!!Rectangle: Rounded Corners 158">
            <a:extLst>
              <a:ext uri="{FF2B5EF4-FFF2-40B4-BE49-F238E27FC236}">
                <a16:creationId xmlns:a16="http://schemas.microsoft.com/office/drawing/2014/main" id="{863F0467-9046-478A-B548-49366F7D4F10}"/>
              </a:ext>
            </a:extLst>
          </p:cNvPr>
          <p:cNvSpPr/>
          <p:nvPr/>
        </p:nvSpPr>
        <p:spPr>
          <a:xfrm>
            <a:off x="8995490" y="4353821"/>
            <a:ext cx="289900" cy="2899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noFill/>
                <a:latin typeface="+mj-lt"/>
                <a:cs typeface="Times New Roman" charset="0"/>
              </a:rPr>
              <a:t>$990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BD95FA-1F57-402E-854A-8F837ECBD402}"/>
              </a:ext>
            </a:extLst>
          </p:cNvPr>
          <p:cNvSpPr/>
          <p:nvPr/>
        </p:nvSpPr>
        <p:spPr>
          <a:xfrm rot="1425053">
            <a:off x="2946469" y="3746995"/>
            <a:ext cx="3285899" cy="1998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6F32E0-B150-49BF-88A4-1E34485B7AA0}"/>
              </a:ext>
            </a:extLst>
          </p:cNvPr>
          <p:cNvGrpSpPr/>
          <p:nvPr/>
        </p:nvGrpSpPr>
        <p:grpSpPr>
          <a:xfrm>
            <a:off x="-14234" y="3748041"/>
            <a:ext cx="12206234" cy="3101874"/>
            <a:chOff x="-14234" y="3748041"/>
            <a:chExt cx="12206234" cy="310187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D1DE8E4-9C50-4B67-8D78-96759F1483C7}"/>
                </a:ext>
              </a:extLst>
            </p:cNvPr>
            <p:cNvCxnSpPr/>
            <p:nvPr/>
          </p:nvCxnSpPr>
          <p:spPr>
            <a:xfrm>
              <a:off x="22744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0E55720-C951-425F-8195-3EC6EA2F0E72}"/>
                </a:ext>
              </a:extLst>
            </p:cNvPr>
            <p:cNvCxnSpPr/>
            <p:nvPr/>
          </p:nvCxnSpPr>
          <p:spPr>
            <a:xfrm>
              <a:off x="303732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92ABF11-4F32-421E-B6E9-1BDD3421233A}"/>
                </a:ext>
              </a:extLst>
            </p:cNvPr>
            <p:cNvCxnSpPr/>
            <p:nvPr/>
          </p:nvCxnSpPr>
          <p:spPr>
            <a:xfrm>
              <a:off x="151154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AAF0FB-2BD3-4AC9-A3C9-12700D31F6F5}"/>
                </a:ext>
              </a:extLst>
            </p:cNvPr>
            <p:cNvCxnSpPr/>
            <p:nvPr/>
          </p:nvCxnSpPr>
          <p:spPr>
            <a:xfrm>
              <a:off x="7486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FC738C-0D0C-47DE-A441-537A696CD3BD}"/>
                </a:ext>
              </a:extLst>
            </p:cNvPr>
            <p:cNvCxnSpPr/>
            <p:nvPr/>
          </p:nvCxnSpPr>
          <p:spPr>
            <a:xfrm>
              <a:off x="-14234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E23A978-3BA3-421D-AAD2-E79ECF0BF346}"/>
                </a:ext>
              </a:extLst>
            </p:cNvPr>
            <p:cNvCxnSpPr/>
            <p:nvPr/>
          </p:nvCxnSpPr>
          <p:spPr>
            <a:xfrm>
              <a:off x="532599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3906A1-3855-454F-B4F6-D62E00B3F228}"/>
                </a:ext>
              </a:extLst>
            </p:cNvPr>
            <p:cNvCxnSpPr/>
            <p:nvPr/>
          </p:nvCxnSpPr>
          <p:spPr>
            <a:xfrm>
              <a:off x="608888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5139FC-941E-42FA-AA7D-C873ABFF3248}"/>
                </a:ext>
              </a:extLst>
            </p:cNvPr>
            <p:cNvCxnSpPr/>
            <p:nvPr/>
          </p:nvCxnSpPr>
          <p:spPr>
            <a:xfrm>
              <a:off x="456310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674B144-2000-48AC-B254-67B86C90B6D0}"/>
                </a:ext>
              </a:extLst>
            </p:cNvPr>
            <p:cNvCxnSpPr/>
            <p:nvPr/>
          </p:nvCxnSpPr>
          <p:spPr>
            <a:xfrm>
              <a:off x="38002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2B291D2-6F5B-45E4-9ABD-EDDCAADACFEB}"/>
                </a:ext>
              </a:extLst>
            </p:cNvPr>
            <p:cNvCxnSpPr/>
            <p:nvPr/>
          </p:nvCxnSpPr>
          <p:spPr>
            <a:xfrm>
              <a:off x="83775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4B4C07-B06D-4F15-B1AC-8D1A7998E1D8}"/>
                </a:ext>
              </a:extLst>
            </p:cNvPr>
            <p:cNvCxnSpPr/>
            <p:nvPr/>
          </p:nvCxnSpPr>
          <p:spPr>
            <a:xfrm>
              <a:off x="914044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7C4319-5D64-460E-A0B6-E2A79E9057A2}"/>
                </a:ext>
              </a:extLst>
            </p:cNvPr>
            <p:cNvCxnSpPr/>
            <p:nvPr/>
          </p:nvCxnSpPr>
          <p:spPr>
            <a:xfrm>
              <a:off x="761466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7CABD75-FC0C-4156-8ABA-1A45639933D0}"/>
                </a:ext>
              </a:extLst>
            </p:cNvPr>
            <p:cNvCxnSpPr/>
            <p:nvPr/>
          </p:nvCxnSpPr>
          <p:spPr>
            <a:xfrm>
              <a:off x="685177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2C93CFD-35E0-4B32-BBA2-7EE019A7DA74}"/>
                </a:ext>
              </a:extLst>
            </p:cNvPr>
            <p:cNvCxnSpPr/>
            <p:nvPr/>
          </p:nvCxnSpPr>
          <p:spPr>
            <a:xfrm>
              <a:off x="114291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EAA580A-36FE-4D66-BA96-BDFC743B72BE}"/>
                </a:ext>
              </a:extLst>
            </p:cNvPr>
            <p:cNvCxnSpPr/>
            <p:nvPr/>
          </p:nvCxnSpPr>
          <p:spPr>
            <a:xfrm>
              <a:off x="12192000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601AE30-BF1B-48F3-8535-83C4829A9ADE}"/>
                </a:ext>
              </a:extLst>
            </p:cNvPr>
            <p:cNvCxnSpPr/>
            <p:nvPr/>
          </p:nvCxnSpPr>
          <p:spPr>
            <a:xfrm>
              <a:off x="1066622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9215429-4A44-41EC-9EFD-1CDA6926D901}"/>
                </a:ext>
              </a:extLst>
            </p:cNvPr>
            <p:cNvCxnSpPr/>
            <p:nvPr/>
          </p:nvCxnSpPr>
          <p:spPr>
            <a:xfrm>
              <a:off x="99033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!!Rectangle: Rounded Corners 158">
            <a:extLst>
              <a:ext uri="{FF2B5EF4-FFF2-40B4-BE49-F238E27FC236}">
                <a16:creationId xmlns:a16="http://schemas.microsoft.com/office/drawing/2014/main" id="{47E830BE-861A-480D-B120-A55B64448C9D}"/>
              </a:ext>
            </a:extLst>
          </p:cNvPr>
          <p:cNvSpPr/>
          <p:nvPr/>
        </p:nvSpPr>
        <p:spPr>
          <a:xfrm>
            <a:off x="2789562" y="2918606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6" name="!!Rectangle: Rounded Corners 158">
            <a:extLst>
              <a:ext uri="{FF2B5EF4-FFF2-40B4-BE49-F238E27FC236}">
                <a16:creationId xmlns:a16="http://schemas.microsoft.com/office/drawing/2014/main" id="{8949F423-DF52-433F-9409-EED79E90920E}"/>
              </a:ext>
            </a:extLst>
          </p:cNvPr>
          <p:cNvSpPr/>
          <p:nvPr/>
        </p:nvSpPr>
        <p:spPr>
          <a:xfrm>
            <a:off x="2903861" y="3032906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$1,000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A036B1-14A8-4DB0-B3F4-053F43A93D94}"/>
              </a:ext>
            </a:extLst>
          </p:cNvPr>
          <p:cNvSpPr/>
          <p:nvPr/>
        </p:nvSpPr>
        <p:spPr>
          <a:xfrm>
            <a:off x="2288663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0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A09294-F34D-40D1-8ADA-E2284CBD9485}"/>
              </a:ext>
            </a:extLst>
          </p:cNvPr>
          <p:cNvSpPr/>
          <p:nvPr/>
        </p:nvSpPr>
        <p:spPr>
          <a:xfrm>
            <a:off x="5335852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1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2FF56A6-8F5D-4624-B271-CC20E0FBBF6C}"/>
              </a:ext>
            </a:extLst>
          </p:cNvPr>
          <p:cNvSpPr/>
          <p:nvPr/>
        </p:nvSpPr>
        <p:spPr>
          <a:xfrm>
            <a:off x="8383041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2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2" name="!!Rectangle: Rounded Corners 158">
            <a:extLst>
              <a:ext uri="{FF2B5EF4-FFF2-40B4-BE49-F238E27FC236}">
                <a16:creationId xmlns:a16="http://schemas.microsoft.com/office/drawing/2014/main" id="{AADDF26E-94AD-40AB-A83E-5A2E38DF0BAC}"/>
              </a:ext>
            </a:extLst>
          </p:cNvPr>
          <p:cNvSpPr/>
          <p:nvPr/>
        </p:nvSpPr>
        <p:spPr>
          <a:xfrm>
            <a:off x="5335852" y="4953000"/>
            <a:ext cx="1520296" cy="6919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- $500</a:t>
            </a:r>
            <a:endParaRPr lang="en-US" sz="2400" b="1" spc="200" dirty="0">
              <a:ln>
                <a:solidFill>
                  <a:schemeClr val="accent6">
                    <a:alpha val="0"/>
                  </a:schemeClr>
                </a:solidFill>
              </a:ln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  <p:sp>
        <p:nvSpPr>
          <p:cNvPr id="28" name="!!Rectangle: Rounded Corners 158">
            <a:extLst>
              <a:ext uri="{FF2B5EF4-FFF2-40B4-BE49-F238E27FC236}">
                <a16:creationId xmlns:a16="http://schemas.microsoft.com/office/drawing/2014/main" id="{31D9B278-33A5-43C1-940E-AB3A097FFB34}"/>
              </a:ext>
            </a:extLst>
          </p:cNvPr>
          <p:cNvSpPr/>
          <p:nvPr/>
        </p:nvSpPr>
        <p:spPr>
          <a:xfrm>
            <a:off x="5829631" y="4239521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29" name="!!Rectangle: Rounded Corners 158">
            <a:extLst>
              <a:ext uri="{FF2B5EF4-FFF2-40B4-BE49-F238E27FC236}">
                <a16:creationId xmlns:a16="http://schemas.microsoft.com/office/drawing/2014/main" id="{CB6088F2-230F-4AA0-8596-72A010B1DADD}"/>
              </a:ext>
            </a:extLst>
          </p:cNvPr>
          <p:cNvSpPr/>
          <p:nvPr/>
        </p:nvSpPr>
        <p:spPr>
          <a:xfrm>
            <a:off x="5943930" y="4353821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3"/>
                </a:solidFill>
                <a:latin typeface="+mj-lt"/>
                <a:cs typeface="Times New Roman" charset="0"/>
              </a:rPr>
              <a:t>$500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D14BA2-0604-4063-9F59-476E7F877888}"/>
              </a:ext>
            </a:extLst>
          </p:cNvPr>
          <p:cNvSpPr/>
          <p:nvPr/>
        </p:nvSpPr>
        <p:spPr>
          <a:xfrm>
            <a:off x="4495800" y="43969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Times New Roman" charset="0"/>
              </a:rPr>
              <a:t>Year 2</a:t>
            </a:r>
            <a:endParaRPr lang="en-US" sz="3600" b="1" dirty="0">
              <a:gradFill>
                <a:gsLst>
                  <a:gs pos="2000">
                    <a:schemeClr val="accent6"/>
                  </a:gs>
                  <a:gs pos="74000">
                    <a:schemeClr val="accent6">
                      <a:lumMod val="75000"/>
                    </a:schemeClr>
                  </a:gs>
                </a:gsLst>
                <a:lin ang="2400000" scaled="0"/>
              </a:gra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6" name="!!Rectangle: Rounded Corners 158">
            <a:extLst>
              <a:ext uri="{FF2B5EF4-FFF2-40B4-BE49-F238E27FC236}">
                <a16:creationId xmlns:a16="http://schemas.microsoft.com/office/drawing/2014/main" id="{F6B21BD6-CC21-42B3-8CE7-05B03BDCDB4C}"/>
              </a:ext>
            </a:extLst>
          </p:cNvPr>
          <p:cNvSpPr/>
          <p:nvPr/>
        </p:nvSpPr>
        <p:spPr>
          <a:xfrm>
            <a:off x="8377556" y="4114050"/>
            <a:ext cx="1525780" cy="769441"/>
          </a:xfrm>
          <a:prstGeom prst="roundRect">
            <a:avLst>
              <a:gd name="adj" fmla="val 50000"/>
            </a:avLst>
          </a:prstGeom>
          <a:solidFill>
            <a:srgbClr val="5B7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$500</a:t>
            </a:r>
            <a:endParaRPr lang="en-US" sz="3200" b="1" spc="200" dirty="0">
              <a:ln>
                <a:solidFill>
                  <a:schemeClr val="accent6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DCB220-C1F0-FC4A-97BF-87BDACEE2608}"/>
              </a:ext>
            </a:extLst>
          </p:cNvPr>
          <p:cNvSpPr txBox="1"/>
          <p:nvPr/>
        </p:nvSpPr>
        <p:spPr>
          <a:xfrm>
            <a:off x="3086917" y="994235"/>
            <a:ext cx="64380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44"/>
                </a:solidFill>
                <a:latin typeface="+mj-lt"/>
                <a:cs typeface="Times New Roman" charset="0"/>
              </a:rPr>
              <a:t>Need an 100% Increase</a:t>
            </a:r>
            <a:endParaRPr lang="en-001" sz="4400" b="1" dirty="0">
              <a:solidFill>
                <a:srgbClr val="000044"/>
              </a:solidFill>
              <a:latin typeface="+mj-lt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7088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47118BD-3A05-4859-A5E7-37B05B6EC5AA}"/>
              </a:ext>
            </a:extLst>
          </p:cNvPr>
          <p:cNvSpPr/>
          <p:nvPr/>
        </p:nvSpPr>
        <p:spPr>
          <a:xfrm rot="20102200">
            <a:off x="5967267" y="3713199"/>
            <a:ext cx="3285899" cy="199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BD95FA-1F57-402E-854A-8F837ECBD402}"/>
              </a:ext>
            </a:extLst>
          </p:cNvPr>
          <p:cNvSpPr/>
          <p:nvPr/>
        </p:nvSpPr>
        <p:spPr>
          <a:xfrm rot="1425053">
            <a:off x="2946469" y="3746995"/>
            <a:ext cx="3285899" cy="1998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6F32E0-B150-49BF-88A4-1E34485B7AA0}"/>
              </a:ext>
            </a:extLst>
          </p:cNvPr>
          <p:cNvGrpSpPr/>
          <p:nvPr/>
        </p:nvGrpSpPr>
        <p:grpSpPr>
          <a:xfrm>
            <a:off x="-14234" y="3748041"/>
            <a:ext cx="12206234" cy="3101874"/>
            <a:chOff x="-14234" y="3748041"/>
            <a:chExt cx="12206234" cy="310187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D1DE8E4-9C50-4B67-8D78-96759F1483C7}"/>
                </a:ext>
              </a:extLst>
            </p:cNvPr>
            <p:cNvCxnSpPr/>
            <p:nvPr/>
          </p:nvCxnSpPr>
          <p:spPr>
            <a:xfrm>
              <a:off x="22744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0E55720-C951-425F-8195-3EC6EA2F0E72}"/>
                </a:ext>
              </a:extLst>
            </p:cNvPr>
            <p:cNvCxnSpPr/>
            <p:nvPr/>
          </p:nvCxnSpPr>
          <p:spPr>
            <a:xfrm>
              <a:off x="303732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92ABF11-4F32-421E-B6E9-1BDD3421233A}"/>
                </a:ext>
              </a:extLst>
            </p:cNvPr>
            <p:cNvCxnSpPr/>
            <p:nvPr/>
          </p:nvCxnSpPr>
          <p:spPr>
            <a:xfrm>
              <a:off x="151154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AAF0FB-2BD3-4AC9-A3C9-12700D31F6F5}"/>
                </a:ext>
              </a:extLst>
            </p:cNvPr>
            <p:cNvCxnSpPr/>
            <p:nvPr/>
          </p:nvCxnSpPr>
          <p:spPr>
            <a:xfrm>
              <a:off x="7486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FC738C-0D0C-47DE-A441-537A696CD3BD}"/>
                </a:ext>
              </a:extLst>
            </p:cNvPr>
            <p:cNvCxnSpPr/>
            <p:nvPr/>
          </p:nvCxnSpPr>
          <p:spPr>
            <a:xfrm>
              <a:off x="-14234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E23A978-3BA3-421D-AAD2-E79ECF0BF346}"/>
                </a:ext>
              </a:extLst>
            </p:cNvPr>
            <p:cNvCxnSpPr/>
            <p:nvPr/>
          </p:nvCxnSpPr>
          <p:spPr>
            <a:xfrm>
              <a:off x="532599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3906A1-3855-454F-B4F6-D62E00B3F228}"/>
                </a:ext>
              </a:extLst>
            </p:cNvPr>
            <p:cNvCxnSpPr/>
            <p:nvPr/>
          </p:nvCxnSpPr>
          <p:spPr>
            <a:xfrm>
              <a:off x="608888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5139FC-941E-42FA-AA7D-C873ABFF3248}"/>
                </a:ext>
              </a:extLst>
            </p:cNvPr>
            <p:cNvCxnSpPr/>
            <p:nvPr/>
          </p:nvCxnSpPr>
          <p:spPr>
            <a:xfrm>
              <a:off x="456310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674B144-2000-48AC-B254-67B86C90B6D0}"/>
                </a:ext>
              </a:extLst>
            </p:cNvPr>
            <p:cNvCxnSpPr/>
            <p:nvPr/>
          </p:nvCxnSpPr>
          <p:spPr>
            <a:xfrm>
              <a:off x="38002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2B291D2-6F5B-45E4-9ABD-EDDCAADACFEB}"/>
                </a:ext>
              </a:extLst>
            </p:cNvPr>
            <p:cNvCxnSpPr/>
            <p:nvPr/>
          </p:nvCxnSpPr>
          <p:spPr>
            <a:xfrm>
              <a:off x="837755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4B4C07-B06D-4F15-B1AC-8D1A7998E1D8}"/>
                </a:ext>
              </a:extLst>
            </p:cNvPr>
            <p:cNvCxnSpPr/>
            <p:nvPr/>
          </p:nvCxnSpPr>
          <p:spPr>
            <a:xfrm>
              <a:off x="9140446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7C4319-5D64-460E-A0B6-E2A79E9057A2}"/>
                </a:ext>
              </a:extLst>
            </p:cNvPr>
            <p:cNvCxnSpPr/>
            <p:nvPr/>
          </p:nvCxnSpPr>
          <p:spPr>
            <a:xfrm>
              <a:off x="761466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7CABD75-FC0C-4156-8ABA-1A45639933D0}"/>
                </a:ext>
              </a:extLst>
            </p:cNvPr>
            <p:cNvCxnSpPr/>
            <p:nvPr/>
          </p:nvCxnSpPr>
          <p:spPr>
            <a:xfrm>
              <a:off x="685177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2C93CFD-35E0-4B32-BBA2-7EE019A7DA74}"/>
                </a:ext>
              </a:extLst>
            </p:cNvPr>
            <p:cNvCxnSpPr/>
            <p:nvPr/>
          </p:nvCxnSpPr>
          <p:spPr>
            <a:xfrm>
              <a:off x="1142911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EAA580A-36FE-4D66-BA96-BDFC743B72BE}"/>
                </a:ext>
              </a:extLst>
            </p:cNvPr>
            <p:cNvCxnSpPr/>
            <p:nvPr/>
          </p:nvCxnSpPr>
          <p:spPr>
            <a:xfrm>
              <a:off x="12192000" y="3748041"/>
              <a:ext cx="0" cy="31018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500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601AE30-BF1B-48F3-8535-83C4829A9ADE}"/>
                </a:ext>
              </a:extLst>
            </p:cNvPr>
            <p:cNvCxnSpPr/>
            <p:nvPr/>
          </p:nvCxnSpPr>
          <p:spPr>
            <a:xfrm>
              <a:off x="1066622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9215429-4A44-41EC-9EFD-1CDA6926D901}"/>
                </a:ext>
              </a:extLst>
            </p:cNvPr>
            <p:cNvCxnSpPr/>
            <p:nvPr/>
          </p:nvCxnSpPr>
          <p:spPr>
            <a:xfrm>
              <a:off x="9903336" y="3958841"/>
              <a:ext cx="0" cy="2891074"/>
            </a:xfrm>
            <a:prstGeom prst="line">
              <a:avLst/>
            </a:prstGeom>
            <a:ln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12000"/>
                    </a:schemeClr>
                  </a:gs>
                  <a:gs pos="51000">
                    <a:schemeClr val="tx1">
                      <a:alpha val="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!!Rectangle: Rounded Corners 158">
            <a:extLst>
              <a:ext uri="{FF2B5EF4-FFF2-40B4-BE49-F238E27FC236}">
                <a16:creationId xmlns:a16="http://schemas.microsoft.com/office/drawing/2014/main" id="{47E830BE-861A-480D-B120-A55B64448C9D}"/>
              </a:ext>
            </a:extLst>
          </p:cNvPr>
          <p:cNvSpPr/>
          <p:nvPr/>
        </p:nvSpPr>
        <p:spPr>
          <a:xfrm>
            <a:off x="2789562" y="2918606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6" name="!!Rectangle: Rounded Corners 158">
            <a:extLst>
              <a:ext uri="{FF2B5EF4-FFF2-40B4-BE49-F238E27FC236}">
                <a16:creationId xmlns:a16="http://schemas.microsoft.com/office/drawing/2014/main" id="{8949F423-DF52-433F-9409-EED79E90920E}"/>
              </a:ext>
            </a:extLst>
          </p:cNvPr>
          <p:cNvSpPr/>
          <p:nvPr/>
        </p:nvSpPr>
        <p:spPr>
          <a:xfrm>
            <a:off x="2903861" y="3032906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$1,000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A036B1-14A8-4DB0-B3F4-053F43A93D94}"/>
              </a:ext>
            </a:extLst>
          </p:cNvPr>
          <p:cNvSpPr/>
          <p:nvPr/>
        </p:nvSpPr>
        <p:spPr>
          <a:xfrm>
            <a:off x="2288663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0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A09294-F34D-40D1-8ADA-E2284CBD9485}"/>
              </a:ext>
            </a:extLst>
          </p:cNvPr>
          <p:cNvSpPr/>
          <p:nvPr/>
        </p:nvSpPr>
        <p:spPr>
          <a:xfrm>
            <a:off x="5335852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1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2FF56A6-8F5D-4624-B271-CC20E0FBBF6C}"/>
              </a:ext>
            </a:extLst>
          </p:cNvPr>
          <p:cNvSpPr/>
          <p:nvPr/>
        </p:nvSpPr>
        <p:spPr>
          <a:xfrm>
            <a:off x="8383041" y="6057900"/>
            <a:ext cx="152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cs typeface="Times New Roman" charset="0"/>
              </a:rPr>
              <a:t>2</a:t>
            </a:r>
            <a:endParaRPr lang="en-US" sz="24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72" name="!!Rectangle: Rounded Corners 158">
            <a:extLst>
              <a:ext uri="{FF2B5EF4-FFF2-40B4-BE49-F238E27FC236}">
                <a16:creationId xmlns:a16="http://schemas.microsoft.com/office/drawing/2014/main" id="{AADDF26E-94AD-40AB-A83E-5A2E38DF0BAC}"/>
              </a:ext>
            </a:extLst>
          </p:cNvPr>
          <p:cNvSpPr/>
          <p:nvPr/>
        </p:nvSpPr>
        <p:spPr>
          <a:xfrm>
            <a:off x="5335852" y="4953000"/>
            <a:ext cx="1520296" cy="6919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- $500</a:t>
            </a:r>
            <a:endParaRPr lang="en-US" sz="2400" b="1" spc="200" dirty="0">
              <a:ln>
                <a:solidFill>
                  <a:schemeClr val="accent6">
                    <a:alpha val="0"/>
                  </a:schemeClr>
                </a:solidFill>
              </a:ln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  <p:sp>
        <p:nvSpPr>
          <p:cNvPr id="28" name="!!Rectangle: Rounded Corners 158">
            <a:extLst>
              <a:ext uri="{FF2B5EF4-FFF2-40B4-BE49-F238E27FC236}">
                <a16:creationId xmlns:a16="http://schemas.microsoft.com/office/drawing/2014/main" id="{31D9B278-33A5-43C1-940E-AB3A097FFB34}"/>
              </a:ext>
            </a:extLst>
          </p:cNvPr>
          <p:cNvSpPr/>
          <p:nvPr/>
        </p:nvSpPr>
        <p:spPr>
          <a:xfrm>
            <a:off x="5829631" y="4239521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29" name="!!Rectangle: Rounded Corners 158">
            <a:extLst>
              <a:ext uri="{FF2B5EF4-FFF2-40B4-BE49-F238E27FC236}">
                <a16:creationId xmlns:a16="http://schemas.microsoft.com/office/drawing/2014/main" id="{CB6088F2-230F-4AA0-8596-72A010B1DADD}"/>
              </a:ext>
            </a:extLst>
          </p:cNvPr>
          <p:cNvSpPr/>
          <p:nvPr/>
        </p:nvSpPr>
        <p:spPr>
          <a:xfrm>
            <a:off x="5943930" y="4353821"/>
            <a:ext cx="289900" cy="289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3"/>
                </a:solidFill>
                <a:latin typeface="+mj-lt"/>
                <a:cs typeface="Times New Roman" charset="0"/>
              </a:rPr>
              <a:t>$500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D14BA2-0604-4063-9F59-476E7F877888}"/>
              </a:ext>
            </a:extLst>
          </p:cNvPr>
          <p:cNvSpPr/>
          <p:nvPr/>
        </p:nvSpPr>
        <p:spPr>
          <a:xfrm>
            <a:off x="4495800" y="43969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Times New Roman" charset="0"/>
              </a:rPr>
              <a:t>Year 2</a:t>
            </a:r>
            <a:endParaRPr lang="en-US" sz="3600" b="1" dirty="0">
              <a:gradFill>
                <a:gsLst>
                  <a:gs pos="2000">
                    <a:schemeClr val="accent6"/>
                  </a:gs>
                  <a:gs pos="74000">
                    <a:schemeClr val="accent6">
                      <a:lumMod val="75000"/>
                    </a:schemeClr>
                  </a:gs>
                </a:gsLst>
                <a:lin ang="2400000" scaled="0"/>
              </a:gra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3" name="!!Rectangle: Rounded Corners 158">
            <a:extLst>
              <a:ext uri="{FF2B5EF4-FFF2-40B4-BE49-F238E27FC236}">
                <a16:creationId xmlns:a16="http://schemas.microsoft.com/office/drawing/2014/main" id="{EC83A003-5D2F-43A3-9A43-E4CA3AD42AFB}"/>
              </a:ext>
            </a:extLst>
          </p:cNvPr>
          <p:cNvSpPr/>
          <p:nvPr/>
        </p:nvSpPr>
        <p:spPr>
          <a:xfrm>
            <a:off x="8881197" y="2857500"/>
            <a:ext cx="518498" cy="5185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44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34" name="!!Rectangle: Rounded Corners 158">
            <a:extLst>
              <a:ext uri="{FF2B5EF4-FFF2-40B4-BE49-F238E27FC236}">
                <a16:creationId xmlns:a16="http://schemas.microsoft.com/office/drawing/2014/main" id="{28F35039-E678-4877-9F04-246D83584A78}"/>
              </a:ext>
            </a:extLst>
          </p:cNvPr>
          <p:cNvSpPr/>
          <p:nvPr/>
        </p:nvSpPr>
        <p:spPr>
          <a:xfrm>
            <a:off x="8995496" y="2971800"/>
            <a:ext cx="289900" cy="289900"/>
          </a:xfrm>
          <a:prstGeom prst="roundRect">
            <a:avLst>
              <a:gd name="adj" fmla="val 50000"/>
            </a:avLst>
          </a:prstGeom>
          <a:solidFill>
            <a:srgbClr val="5B7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1260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solidFill>
                  <a:srgbClr val="5B79F6"/>
                </a:solidFill>
                <a:latin typeface="+mj-lt"/>
                <a:cs typeface="Times New Roman" charset="0"/>
              </a:rPr>
              <a:t>$1,000</a:t>
            </a:r>
          </a:p>
        </p:txBody>
      </p:sp>
      <p:sp>
        <p:nvSpPr>
          <p:cNvPr id="36" name="!!Rectangle: Rounded Corners 158">
            <a:extLst>
              <a:ext uri="{FF2B5EF4-FFF2-40B4-BE49-F238E27FC236}">
                <a16:creationId xmlns:a16="http://schemas.microsoft.com/office/drawing/2014/main" id="{F6B21BD6-CC21-42B3-8CE7-05B03BDCDB4C}"/>
              </a:ext>
            </a:extLst>
          </p:cNvPr>
          <p:cNvSpPr/>
          <p:nvPr/>
        </p:nvSpPr>
        <p:spPr>
          <a:xfrm>
            <a:off x="8422143" y="3865037"/>
            <a:ext cx="1436606" cy="691956"/>
          </a:xfrm>
          <a:prstGeom prst="roundRect">
            <a:avLst>
              <a:gd name="adj" fmla="val 50000"/>
            </a:avLst>
          </a:prstGeom>
          <a:solidFill>
            <a:srgbClr val="5B7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spc="200" dirty="0">
                <a:ln>
                  <a:solidFill>
                    <a:schemeClr val="accent6">
                      <a:alpha val="0"/>
                    </a:schemeClr>
                  </a:solidFill>
                </a:ln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$500</a:t>
            </a:r>
            <a:endParaRPr lang="en-US" sz="2400" b="1" spc="200" dirty="0">
              <a:ln>
                <a:solidFill>
                  <a:schemeClr val="accent6">
                    <a:alpha val="0"/>
                  </a:schemeClr>
                </a:solidFill>
              </a:ln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6A2717-74B6-C94A-BA49-961EB34FD479}"/>
              </a:ext>
            </a:extLst>
          </p:cNvPr>
          <p:cNvSpPr txBox="1"/>
          <p:nvPr/>
        </p:nvSpPr>
        <p:spPr>
          <a:xfrm>
            <a:off x="1904782" y="1015723"/>
            <a:ext cx="84573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44"/>
                </a:solidFill>
                <a:latin typeface="+mj-lt"/>
                <a:cs typeface="Times New Roman" charset="0"/>
              </a:rPr>
              <a:t>To Bring Account Back to Even</a:t>
            </a:r>
            <a:endParaRPr lang="en-001" sz="4400" b="1" dirty="0">
              <a:solidFill>
                <a:srgbClr val="000044"/>
              </a:solidFill>
              <a:latin typeface="+mj-lt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594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2685ADB-295B-4139-90D4-4A6DAD96E4E6}"/>
              </a:ext>
            </a:extLst>
          </p:cNvPr>
          <p:cNvSpPr/>
          <p:nvPr/>
        </p:nvSpPr>
        <p:spPr>
          <a:xfrm>
            <a:off x="0" y="0"/>
            <a:ext cx="6069168" cy="6858000"/>
          </a:xfrm>
          <a:custGeom>
            <a:avLst/>
            <a:gdLst>
              <a:gd name="connsiteX0" fmla="*/ 0 w 6069168"/>
              <a:gd name="connsiteY0" fmla="*/ 0 h 6858000"/>
              <a:gd name="connsiteX1" fmla="*/ 5101323 w 6069168"/>
              <a:gd name="connsiteY1" fmla="*/ 0 h 6858000"/>
              <a:gd name="connsiteX2" fmla="*/ 5120666 w 6069168"/>
              <a:gd name="connsiteY2" fmla="*/ 30173 h 6858000"/>
              <a:gd name="connsiteX3" fmla="*/ 6069168 w 6069168"/>
              <a:gd name="connsiteY3" fmla="*/ 3427434 h 6858000"/>
              <a:gd name="connsiteX4" fmla="*/ 6069168 w 6069168"/>
              <a:gd name="connsiteY4" fmla="*/ 3430566 h 6858000"/>
              <a:gd name="connsiteX5" fmla="*/ 5120666 w 6069168"/>
              <a:gd name="connsiteY5" fmla="*/ 6827827 h 6858000"/>
              <a:gd name="connsiteX6" fmla="*/ 5101323 w 6069168"/>
              <a:gd name="connsiteY6" fmla="*/ 6858000 h 6858000"/>
              <a:gd name="connsiteX7" fmla="*/ 0 w 606916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69168" h="6858000">
                <a:moveTo>
                  <a:pt x="0" y="0"/>
                </a:moveTo>
                <a:lnTo>
                  <a:pt x="5101323" y="0"/>
                </a:lnTo>
                <a:lnTo>
                  <a:pt x="5120666" y="30173"/>
                </a:lnTo>
                <a:cubicBezTo>
                  <a:pt x="5722562" y="1020761"/>
                  <a:pt x="6069168" y="2183620"/>
                  <a:pt x="6069168" y="3427434"/>
                </a:cubicBezTo>
                <a:lnTo>
                  <a:pt x="6069168" y="3430566"/>
                </a:lnTo>
                <a:cubicBezTo>
                  <a:pt x="6069168" y="4674380"/>
                  <a:pt x="5722562" y="5837240"/>
                  <a:pt x="5120666" y="6827827"/>
                </a:cubicBezTo>
                <a:lnTo>
                  <a:pt x="510132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44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ln>
                  <a:solidFill>
                    <a:srgbClr val="000000">
                      <a:alpha val="0"/>
                    </a:srgbClr>
                  </a:solidFill>
                </a:ln>
                <a:noFill/>
                <a:latin typeface="+mj-lt"/>
                <a:cs typeface="Lato Semibold" panose="020F0502020204030203" pitchFamily="34" charset="0"/>
              </a:rPr>
              <a:t>2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0EEA6B8-88D1-4F3F-9DA2-947448B6D0DA}"/>
              </a:ext>
            </a:extLst>
          </p:cNvPr>
          <p:cNvSpPr/>
          <p:nvPr/>
        </p:nvSpPr>
        <p:spPr>
          <a:xfrm>
            <a:off x="0" y="0"/>
            <a:ext cx="5391150" cy="6972300"/>
          </a:xfrm>
          <a:custGeom>
            <a:avLst/>
            <a:gdLst>
              <a:gd name="connsiteX0" fmla="*/ 0 w 5391150"/>
              <a:gd name="connsiteY0" fmla="*/ 0 h 6858000"/>
              <a:gd name="connsiteX1" fmla="*/ 4285912 w 5391150"/>
              <a:gd name="connsiteY1" fmla="*/ 0 h 6858000"/>
              <a:gd name="connsiteX2" fmla="*/ 4388029 w 5391150"/>
              <a:gd name="connsiteY2" fmla="*/ 143601 h 6858000"/>
              <a:gd name="connsiteX3" fmla="*/ 5391150 w 5391150"/>
              <a:gd name="connsiteY3" fmla="*/ 3427596 h 6858000"/>
              <a:gd name="connsiteX4" fmla="*/ 5391150 w 5391150"/>
              <a:gd name="connsiteY4" fmla="*/ 3430404 h 6858000"/>
              <a:gd name="connsiteX5" fmla="*/ 4388029 w 5391150"/>
              <a:gd name="connsiteY5" fmla="*/ 6714399 h 6858000"/>
              <a:gd name="connsiteX6" fmla="*/ 4285912 w 5391150"/>
              <a:gd name="connsiteY6" fmla="*/ 6858000 h 6858000"/>
              <a:gd name="connsiteX7" fmla="*/ 0 w 539115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1150" h="6858000">
                <a:moveTo>
                  <a:pt x="0" y="0"/>
                </a:moveTo>
                <a:lnTo>
                  <a:pt x="4285912" y="0"/>
                </a:lnTo>
                <a:lnTo>
                  <a:pt x="4388029" y="143601"/>
                </a:lnTo>
                <a:cubicBezTo>
                  <a:pt x="5021348" y="1081037"/>
                  <a:pt x="5391150" y="2211130"/>
                  <a:pt x="5391150" y="3427596"/>
                </a:cubicBezTo>
                <a:lnTo>
                  <a:pt x="5391150" y="3430404"/>
                </a:lnTo>
                <a:cubicBezTo>
                  <a:pt x="5391150" y="4646870"/>
                  <a:pt x="5021348" y="5776964"/>
                  <a:pt x="4388029" y="6714399"/>
                </a:cubicBezTo>
                <a:lnTo>
                  <a:pt x="42859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ln>
                  <a:solidFill>
                    <a:srgbClr val="000000">
                      <a:alpha val="0"/>
                    </a:srgbClr>
                  </a:solidFill>
                </a:ln>
                <a:noFill/>
              </a:rPr>
              <a:t>1</a:t>
            </a: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074446AE-3790-4A56-8535-BED57C3D1077}"/>
              </a:ext>
            </a:extLst>
          </p:cNvPr>
          <p:cNvSpPr/>
          <p:nvPr/>
        </p:nvSpPr>
        <p:spPr>
          <a:xfrm>
            <a:off x="3465834" y="1007033"/>
            <a:ext cx="4839966" cy="484393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2400" dirty="0">
              <a:ln>
                <a:solidFill>
                  <a:srgbClr val="000000">
                    <a:alpha val="0"/>
                  </a:srgbClr>
                </a:solidFill>
              </a:ln>
              <a:noFill/>
              <a:latin typeface="+mj-lt"/>
            </a:endParaRPr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308FC4C4-EDE2-4D3E-834D-304F07FFE7AE}"/>
              </a:ext>
            </a:extLst>
          </p:cNvPr>
          <p:cNvSpPr/>
          <p:nvPr/>
        </p:nvSpPr>
        <p:spPr>
          <a:xfrm rot="13823336">
            <a:off x="3532910" y="1076086"/>
            <a:ext cx="4705814" cy="4705833"/>
          </a:xfrm>
          <a:prstGeom prst="blockArc">
            <a:avLst>
              <a:gd name="adj1" fmla="val 19236610"/>
              <a:gd name="adj2" fmla="val 0"/>
              <a:gd name="adj3" fmla="val 25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001" dirty="0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5780F5A7-ED7E-49A6-B68A-89CEA65C3482}"/>
              </a:ext>
            </a:extLst>
          </p:cNvPr>
          <p:cNvSpPr/>
          <p:nvPr/>
        </p:nvSpPr>
        <p:spPr>
          <a:xfrm rot="13858299">
            <a:off x="3532900" y="1076075"/>
            <a:ext cx="4705814" cy="4705833"/>
          </a:xfrm>
          <a:prstGeom prst="blockArc">
            <a:avLst>
              <a:gd name="adj1" fmla="val 18312742"/>
              <a:gd name="adj2" fmla="val 0"/>
              <a:gd name="adj3" fmla="val 25000"/>
            </a:avLst>
          </a:prstGeom>
          <a:solidFill>
            <a:schemeClr val="accent5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001" sz="1600" dirty="0">
              <a:latin typeface="+mj-lt"/>
              <a:cs typeface="Times New Roman" charset="0"/>
            </a:endParaRPr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7C7A052B-7D8D-47BD-A72B-27687AD1FDA3}"/>
              </a:ext>
            </a:extLst>
          </p:cNvPr>
          <p:cNvSpPr/>
          <p:nvPr/>
        </p:nvSpPr>
        <p:spPr>
          <a:xfrm rot="10597524">
            <a:off x="3532910" y="1076084"/>
            <a:ext cx="4705814" cy="4705833"/>
          </a:xfrm>
          <a:prstGeom prst="blockArc">
            <a:avLst>
              <a:gd name="adj1" fmla="val 16168705"/>
              <a:gd name="adj2" fmla="val 0"/>
              <a:gd name="adj3" fmla="val 25000"/>
            </a:avLst>
          </a:prstGeom>
          <a:solidFill>
            <a:srgbClr val="FF99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001" sz="1600" dirty="0">
              <a:latin typeface="+mj-lt"/>
              <a:cs typeface="Times New Roman" charset="0"/>
            </a:endParaRPr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0B0490CA-8D2A-4D41-BED6-70C37D1D48A3}"/>
              </a:ext>
            </a:extLst>
          </p:cNvPr>
          <p:cNvSpPr/>
          <p:nvPr/>
        </p:nvSpPr>
        <p:spPr>
          <a:xfrm rot="5194351">
            <a:off x="3532910" y="1076084"/>
            <a:ext cx="4705814" cy="4705833"/>
          </a:xfrm>
          <a:prstGeom prst="blockArc">
            <a:avLst>
              <a:gd name="adj1" fmla="val 10963205"/>
              <a:gd name="adj2" fmla="val 0"/>
              <a:gd name="adj3" fmla="val 25000"/>
            </a:avLst>
          </a:prstGeom>
          <a:solidFill>
            <a:schemeClr val="accent6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001" sz="1600" dirty="0">
              <a:latin typeface="+mj-lt"/>
              <a:cs typeface="Times New Roman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DC3637-7ECD-45A0-9A9F-CAA48E3FF1EF}"/>
              </a:ext>
            </a:extLst>
          </p:cNvPr>
          <p:cNvSpPr/>
          <p:nvPr/>
        </p:nvSpPr>
        <p:spPr>
          <a:xfrm>
            <a:off x="7055054" y="3286095"/>
            <a:ext cx="1269676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0 – 49</a:t>
            </a:r>
            <a:endParaRPr lang="en-US" dirty="0">
              <a:ln>
                <a:solidFill>
                  <a:srgbClr val="000000">
                    <a:alpha val="0"/>
                  </a:srgbClr>
                </a:solidFill>
              </a:ln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949CB5-924F-4379-9E3E-5D9A9A303FB4}"/>
              </a:ext>
            </a:extLst>
          </p:cNvPr>
          <p:cNvSpPr/>
          <p:nvPr/>
        </p:nvSpPr>
        <p:spPr>
          <a:xfrm>
            <a:off x="3913059" y="4434142"/>
            <a:ext cx="151162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bg2">
                    <a:lumMod val="10000"/>
                  </a:schemeClr>
                </a:solidFill>
                <a:latin typeface="+mj-lt"/>
                <a:cs typeface="Times New Roman" charset="0"/>
              </a:rPr>
              <a:t>50 – 74</a:t>
            </a:r>
            <a:endParaRPr lang="en-US" dirty="0">
              <a:ln>
                <a:solidFill>
                  <a:srgbClr val="000000">
                    <a:alpha val="0"/>
                  </a:srgbClr>
                </a:solidFill>
              </a:ln>
              <a:solidFill>
                <a:schemeClr val="bg2">
                  <a:lumMod val="10000"/>
                </a:schemeClr>
              </a:solidFill>
              <a:latin typeface="+mj-lt"/>
              <a:cs typeface="Times New Roman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4DD9E6-F0D7-4564-8ADF-8A09A992C5F7}"/>
              </a:ext>
            </a:extLst>
          </p:cNvPr>
          <p:cNvSpPr/>
          <p:nvPr/>
        </p:nvSpPr>
        <p:spPr>
          <a:xfrm>
            <a:off x="3522547" y="2590800"/>
            <a:ext cx="151162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75 – 89</a:t>
            </a:r>
            <a:endParaRPr lang="en-US" dirty="0">
              <a:ln>
                <a:solidFill>
                  <a:srgbClr val="000000">
                    <a:alpha val="0"/>
                  </a:srgbClr>
                </a:solidFill>
              </a:ln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07A137-0BA2-430D-B7D0-600588DCC760}"/>
              </a:ext>
            </a:extLst>
          </p:cNvPr>
          <p:cNvSpPr/>
          <p:nvPr/>
        </p:nvSpPr>
        <p:spPr>
          <a:xfrm>
            <a:off x="8568025" y="3167390"/>
            <a:ext cx="36239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accent5"/>
                </a:solidFill>
                <a:latin typeface="Avenir Black"/>
                <a:cs typeface="Times New Roman" charset="0"/>
              </a:rPr>
              <a:t>Competitive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srgbClr val="000000">
                    <a:alpha val="0"/>
                  </a:srgbClr>
                </a:solidFill>
              </a:ln>
              <a:solidFill>
                <a:schemeClr val="accent5"/>
              </a:solidFill>
              <a:effectLst/>
              <a:uLnTx/>
              <a:uFillTx/>
              <a:latin typeface="Avenir Black"/>
              <a:cs typeface="Times New Roman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F8C5D0-03EA-4C60-BDC9-AFA49FDCCC6D}"/>
              </a:ext>
            </a:extLst>
          </p:cNvPr>
          <p:cNvSpPr/>
          <p:nvPr/>
        </p:nvSpPr>
        <p:spPr>
          <a:xfrm>
            <a:off x="8568025" y="1496876"/>
            <a:ext cx="3623975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n>
                  <a:solidFill>
                    <a:srgbClr val="000000">
                      <a:alpha val="0"/>
                    </a:srgbClr>
                  </a:solidFill>
                </a:ln>
                <a:noFill/>
                <a:latin typeface="Avenir Black"/>
                <a:cs typeface="Times New Roman" charset="0"/>
              </a:rPr>
              <a:t>Lacking Competitiveness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srgbClr val="000000">
                    <a:alpha val="0"/>
                  </a:srgbClr>
                </a:solidFill>
              </a:ln>
              <a:noFill/>
              <a:effectLst/>
              <a:uLnTx/>
              <a:uFillTx/>
              <a:latin typeface="Avenir Black"/>
              <a:cs typeface="Times New Roman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E1B15C-2F3E-420D-ABDF-B38AD93F71AF}"/>
              </a:ext>
            </a:extLst>
          </p:cNvPr>
          <p:cNvSpPr/>
          <p:nvPr/>
        </p:nvSpPr>
        <p:spPr>
          <a:xfrm>
            <a:off x="8568025" y="4407018"/>
            <a:ext cx="2823875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n>
                  <a:solidFill>
                    <a:srgbClr val="000000">
                      <a:alpha val="0"/>
                    </a:srgbClr>
                  </a:solidFill>
                </a:ln>
                <a:noFill/>
                <a:latin typeface="Avenir Black"/>
                <a:cs typeface="Times New Roman" charset="0"/>
              </a:rPr>
              <a:t>Very Competitive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srgbClr val="000000">
                    <a:alpha val="0"/>
                  </a:srgbClr>
                </a:solidFill>
              </a:ln>
              <a:noFill/>
              <a:effectLst/>
              <a:uLnTx/>
              <a:uFillTx/>
              <a:latin typeface="Avenir Black"/>
              <a:cs typeface="Times New Roman" charset="0"/>
            </a:endParaRPr>
          </a:p>
        </p:txBody>
      </p:sp>
      <p:pic>
        <p:nvPicPr>
          <p:cNvPr id="17" name="Picture 16" descr="Text, logo&#10;&#10;Description automatically generated">
            <a:extLst>
              <a:ext uri="{FF2B5EF4-FFF2-40B4-BE49-F238E27FC236}">
                <a16:creationId xmlns:a16="http://schemas.microsoft.com/office/drawing/2014/main" id="{A83BD528-68CE-F142-A023-8D7EBBDC1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7" y="370702"/>
            <a:ext cx="4152900" cy="5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54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ck Arc 11">
            <a:extLst>
              <a:ext uri="{FF2B5EF4-FFF2-40B4-BE49-F238E27FC236}">
                <a16:creationId xmlns:a16="http://schemas.microsoft.com/office/drawing/2014/main" id="{46739EA2-ABFD-4B10-9594-F501BAC4A959}"/>
              </a:ext>
            </a:extLst>
          </p:cNvPr>
          <p:cNvSpPr/>
          <p:nvPr/>
        </p:nvSpPr>
        <p:spPr>
          <a:xfrm rot="17574289">
            <a:off x="-2581660" y="-1447801"/>
            <a:ext cx="12192000" cy="12192000"/>
          </a:xfrm>
          <a:prstGeom prst="blockArc">
            <a:avLst>
              <a:gd name="adj1" fmla="val 1592687"/>
              <a:gd name="adj2" fmla="val 2633531"/>
              <a:gd name="adj3" fmla="val 41780"/>
            </a:avLst>
          </a:prstGeom>
          <a:gradFill>
            <a:gsLst>
              <a:gs pos="0">
                <a:srgbClr val="065D79">
                  <a:alpha val="0"/>
                </a:srgbClr>
              </a:gs>
              <a:gs pos="100000">
                <a:srgbClr val="040B15">
                  <a:lumMod val="0"/>
                  <a:lumOff val="100000"/>
                  <a:alpha val="7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8F8C795D-567C-438C-BA69-4747B91E4612}"/>
              </a:ext>
            </a:extLst>
          </p:cNvPr>
          <p:cNvSpPr/>
          <p:nvPr/>
        </p:nvSpPr>
        <p:spPr>
          <a:xfrm>
            <a:off x="-2581660" y="-1447800"/>
            <a:ext cx="12192000" cy="12192000"/>
          </a:xfrm>
          <a:prstGeom prst="blockArc">
            <a:avLst>
              <a:gd name="adj1" fmla="val 12315901"/>
              <a:gd name="adj2" fmla="val 2632511"/>
              <a:gd name="adj3" fmla="val 4374"/>
            </a:avLst>
          </a:prstGeom>
          <a:solidFill>
            <a:srgbClr val="E6E6E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3AA2855-B681-4164-BF5B-ED70AA106D11}"/>
              </a:ext>
            </a:extLst>
          </p:cNvPr>
          <p:cNvSpPr/>
          <p:nvPr/>
        </p:nvSpPr>
        <p:spPr>
          <a:xfrm rot="6300000">
            <a:off x="1748463" y="4233663"/>
            <a:ext cx="5431598" cy="8337335"/>
          </a:xfrm>
          <a:custGeom>
            <a:avLst/>
            <a:gdLst>
              <a:gd name="connsiteX0" fmla="*/ 149605 w 5431598"/>
              <a:gd name="connsiteY0" fmla="*/ 558335 h 8337335"/>
              <a:gd name="connsiteX1" fmla="*/ 0 w 5431598"/>
              <a:gd name="connsiteY1" fmla="*/ 0 h 8337335"/>
              <a:gd name="connsiteX2" fmla="*/ 382884 w 5431598"/>
              <a:gd name="connsiteY2" fmla="*/ 52331 h 8337335"/>
              <a:gd name="connsiteX3" fmla="*/ 4974385 w 5431598"/>
              <a:gd name="connsiteY3" fmla="*/ 3741921 h 8337335"/>
              <a:gd name="connsiteX4" fmla="*/ 5101232 w 5431598"/>
              <a:gd name="connsiteY4" fmla="*/ 8037283 h 8337335"/>
              <a:gd name="connsiteX5" fmla="*/ 5052515 w 5431598"/>
              <a:gd name="connsiteY5" fmla="*/ 8164291 h 8337335"/>
              <a:gd name="connsiteX6" fmla="*/ 4406709 w 5431598"/>
              <a:gd name="connsiteY6" fmla="*/ 8337335 h 8337335"/>
              <a:gd name="connsiteX7" fmla="*/ 4454364 w 5431598"/>
              <a:gd name="connsiteY7" fmla="*/ 8235574 h 8337335"/>
              <a:gd name="connsiteX8" fmla="*/ 4481091 w 5431598"/>
              <a:gd name="connsiteY8" fmla="*/ 3944521 h 8337335"/>
              <a:gd name="connsiteX9" fmla="*/ 291256 w 5431598"/>
              <a:gd name="connsiteY9" fmla="*/ 577695 h 833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1598" h="8337335">
                <a:moveTo>
                  <a:pt x="149605" y="558335"/>
                </a:moveTo>
                <a:lnTo>
                  <a:pt x="0" y="0"/>
                </a:lnTo>
                <a:lnTo>
                  <a:pt x="382884" y="52331"/>
                </a:lnTo>
                <a:cubicBezTo>
                  <a:pt x="2424672" y="407970"/>
                  <a:pt x="4171428" y="1786851"/>
                  <a:pt x="4974385" y="3741921"/>
                </a:cubicBezTo>
                <a:cubicBezTo>
                  <a:pt x="5547925" y="5138400"/>
                  <a:pt x="5572317" y="6664209"/>
                  <a:pt x="5101232" y="8037283"/>
                </a:cubicBezTo>
                <a:lnTo>
                  <a:pt x="5052515" y="8164291"/>
                </a:lnTo>
                <a:lnTo>
                  <a:pt x="4406709" y="8337335"/>
                </a:lnTo>
                <a:lnTo>
                  <a:pt x="4454364" y="8235574"/>
                </a:lnTo>
                <a:cubicBezTo>
                  <a:pt x="5026157" y="6890814"/>
                  <a:pt x="5056796" y="5346267"/>
                  <a:pt x="4481091" y="3944521"/>
                </a:cubicBezTo>
                <a:cubicBezTo>
                  <a:pt x="3748377" y="2160480"/>
                  <a:pt x="2154428" y="902223"/>
                  <a:pt x="291256" y="577695"/>
                </a:cubicBezTo>
                <a:close/>
              </a:path>
            </a:pathLst>
          </a:custGeom>
          <a:solidFill>
            <a:srgbClr val="E6E6E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9DB002B-ECE2-454E-A93F-4F880FEC59A6}"/>
              </a:ext>
            </a:extLst>
          </p:cNvPr>
          <p:cNvSpPr/>
          <p:nvPr/>
        </p:nvSpPr>
        <p:spPr>
          <a:xfrm>
            <a:off x="1346892" y="22720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DDFC63-8B42-4B43-BF29-9AD016E9F5A1}"/>
              </a:ext>
            </a:extLst>
          </p:cNvPr>
          <p:cNvSpPr/>
          <p:nvPr/>
        </p:nvSpPr>
        <p:spPr>
          <a:xfrm>
            <a:off x="472478" y="32337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1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CF92B3-7186-4F05-8321-0960D3A7B560}"/>
              </a:ext>
            </a:extLst>
          </p:cNvPr>
          <p:cNvSpPr/>
          <p:nvPr/>
        </p:nvSpPr>
        <p:spPr>
          <a:xfrm>
            <a:off x="4208164" y="20434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22A497-220F-414A-8D9D-4D5D00C1BCBB}"/>
              </a:ext>
            </a:extLst>
          </p:cNvPr>
          <p:cNvSpPr/>
          <p:nvPr/>
        </p:nvSpPr>
        <p:spPr>
          <a:xfrm>
            <a:off x="3333750" y="30051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2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2BC359B-8D83-4E93-ADF7-55B2AFC395DC}"/>
              </a:ext>
            </a:extLst>
          </p:cNvPr>
          <p:cNvSpPr/>
          <p:nvPr/>
        </p:nvSpPr>
        <p:spPr>
          <a:xfrm>
            <a:off x="7069436" y="18148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E504E0-4906-45CD-BBE3-3A08B6CFC6ED}"/>
              </a:ext>
            </a:extLst>
          </p:cNvPr>
          <p:cNvSpPr/>
          <p:nvPr/>
        </p:nvSpPr>
        <p:spPr>
          <a:xfrm>
            <a:off x="6195022" y="27765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3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9126B63-E517-4BF0-A79B-AEB31C289FE9}"/>
              </a:ext>
            </a:extLst>
          </p:cNvPr>
          <p:cNvSpPr/>
          <p:nvPr/>
        </p:nvSpPr>
        <p:spPr>
          <a:xfrm>
            <a:off x="9930708" y="15862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AF07CE-6FA4-4E5B-AFB3-D0565D8BC5CA}"/>
              </a:ext>
            </a:extLst>
          </p:cNvPr>
          <p:cNvSpPr/>
          <p:nvPr/>
        </p:nvSpPr>
        <p:spPr>
          <a:xfrm>
            <a:off x="9056294" y="25479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4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E682244-A64A-FF45-B8AE-FF92BA2BB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98" y="1929198"/>
            <a:ext cx="11433603" cy="2057400"/>
          </a:xfrm>
        </p:spPr>
        <p:txBody>
          <a:bodyPr anchor="t">
            <a:noAutofit/>
          </a:bodyPr>
          <a:lstStyle/>
          <a:p>
            <a:pPr lvl="0">
              <a:defRPr/>
            </a:pPr>
            <a:br>
              <a:rPr 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a typeface="Roboto Black" panose="02000000000000000000" pitchFamily="2" charset="0"/>
                <a:cs typeface="Roboto Condensed" panose="02000000000000000000" pitchFamily="2" charset="0"/>
              </a:rPr>
            </a:br>
            <a:r>
              <a:rPr lang="en-US" sz="5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  <a:ea typeface="Roboto Black" panose="02000000000000000000" pitchFamily="2" charset="0"/>
                <a:cs typeface="Roboto Condensed" panose="02000000000000000000" pitchFamily="2" charset="0"/>
              </a:rPr>
              <a:t>The Deeper The Fall,</a:t>
            </a:r>
            <a:br>
              <a:rPr lang="en-US" sz="5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  <a:ea typeface="Roboto Black" panose="02000000000000000000" pitchFamily="2" charset="0"/>
                <a:cs typeface="Roboto Condensed" panose="02000000000000000000" pitchFamily="2" charset="0"/>
              </a:rPr>
            </a:br>
            <a:r>
              <a:rPr lang="en-US" sz="5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  <a:ea typeface="Roboto Black" panose="02000000000000000000" pitchFamily="2" charset="0"/>
                <a:cs typeface="Roboto Condensed" panose="02000000000000000000" pitchFamily="2" charset="0"/>
              </a:rPr>
              <a:t>The Harder The Climb</a:t>
            </a:r>
            <a:br>
              <a:rPr lang="en-US" sz="5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  <a:ea typeface="Roboto Black" panose="02000000000000000000" pitchFamily="2" charset="0"/>
                <a:cs typeface="Roboto Condensed" panose="02000000000000000000" pitchFamily="2" charset="0"/>
              </a:rPr>
            </a:br>
            <a:endParaRPr lang="en-US" sz="5400" u="sng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5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441">
            <a:extLst>
              <a:ext uri="{FF2B5EF4-FFF2-40B4-BE49-F238E27FC236}">
                <a16:creationId xmlns:a16="http://schemas.microsoft.com/office/drawing/2014/main" id="{E141EA8C-45A4-45BE-974A-ECD620ABD852}"/>
              </a:ext>
            </a:extLst>
          </p:cNvPr>
          <p:cNvSpPr>
            <a:spLocks/>
          </p:cNvSpPr>
          <p:nvPr/>
        </p:nvSpPr>
        <p:spPr bwMode="auto">
          <a:xfrm flipH="1">
            <a:off x="7291424" y="3562412"/>
            <a:ext cx="3652446" cy="1724328"/>
          </a:xfrm>
          <a:custGeom>
            <a:avLst/>
            <a:gdLst>
              <a:gd name="T0" fmla="*/ 257 w 646"/>
              <a:gd name="T1" fmla="*/ 18 h 305"/>
              <a:gd name="T2" fmla="*/ 610 w 646"/>
              <a:gd name="T3" fmla="*/ 121 h 305"/>
              <a:gd name="T4" fmla="*/ 389 w 646"/>
              <a:gd name="T5" fmla="*/ 288 h 305"/>
              <a:gd name="T6" fmla="*/ 36 w 646"/>
              <a:gd name="T7" fmla="*/ 184 h 305"/>
              <a:gd name="T8" fmla="*/ 257 w 646"/>
              <a:gd name="T9" fmla="*/ 18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6" h="305">
                <a:moveTo>
                  <a:pt x="257" y="18"/>
                </a:moveTo>
                <a:cubicBezTo>
                  <a:pt x="416" y="0"/>
                  <a:pt x="573" y="47"/>
                  <a:pt x="610" y="121"/>
                </a:cubicBezTo>
                <a:cubicBezTo>
                  <a:pt x="646" y="196"/>
                  <a:pt x="547" y="270"/>
                  <a:pt x="389" y="288"/>
                </a:cubicBezTo>
                <a:cubicBezTo>
                  <a:pt x="231" y="305"/>
                  <a:pt x="73" y="259"/>
                  <a:pt x="36" y="184"/>
                </a:cubicBezTo>
                <a:cubicBezTo>
                  <a:pt x="0" y="110"/>
                  <a:pt x="99" y="35"/>
                  <a:pt x="257" y="18"/>
                </a:cubicBezTo>
              </a:path>
            </a:pathLst>
          </a:cu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  <a:ea typeface="Times New Roman" charset="0"/>
              <a:cs typeface="Times New Roman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54849C-06B9-4EA1-A7C4-8C42B9790F7D}"/>
              </a:ext>
            </a:extLst>
          </p:cNvPr>
          <p:cNvGrpSpPr/>
          <p:nvPr/>
        </p:nvGrpSpPr>
        <p:grpSpPr>
          <a:xfrm>
            <a:off x="4488764" y="-597407"/>
            <a:ext cx="682171" cy="539902"/>
            <a:chOff x="4548124" y="0"/>
            <a:chExt cx="682171" cy="6858000"/>
          </a:xfrm>
          <a:noFill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0935E7-7DC1-49BA-A54D-8F7FAC7CA8A7}"/>
                </a:ext>
              </a:extLst>
            </p:cNvPr>
            <p:cNvSpPr/>
            <p:nvPr/>
          </p:nvSpPr>
          <p:spPr>
            <a:xfrm>
              <a:off x="4548124" y="0"/>
              <a:ext cx="68217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1EB740C-56DB-4A30-8CED-EDD835F036EB}"/>
                </a:ext>
              </a:extLst>
            </p:cNvPr>
            <p:cNvCxnSpPr>
              <a:stCxn id="12" idx="0"/>
              <a:endCxn id="12" idx="2"/>
            </p:cNvCxnSpPr>
            <p:nvPr/>
          </p:nvCxnSpPr>
          <p:spPr>
            <a:xfrm>
              <a:off x="4889210" y="0"/>
              <a:ext cx="0" cy="6858000"/>
            </a:xfrm>
            <a:prstGeom prst="line">
              <a:avLst/>
            </a:prstGeom>
            <a:grpFill/>
            <a:ln cap="sq">
              <a:noFill/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6">
            <a:extLst>
              <a:ext uri="{FF2B5EF4-FFF2-40B4-BE49-F238E27FC236}">
                <a16:creationId xmlns:a16="http://schemas.microsoft.com/office/drawing/2014/main" id="{B46AC043-FE9F-4707-917A-EC8A22BBB831}"/>
              </a:ext>
            </a:extLst>
          </p:cNvPr>
          <p:cNvSpPr txBox="1"/>
          <p:nvPr/>
        </p:nvSpPr>
        <p:spPr>
          <a:xfrm>
            <a:off x="1052552" y="2705725"/>
            <a:ext cx="5384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0044"/>
                </a:solidFill>
                <a:latin typeface="+mj-lt"/>
                <a:ea typeface="Times New Roman" charset="0"/>
                <a:cs typeface="Times New Roman" charset="0"/>
              </a:rPr>
              <a:t>What about the </a:t>
            </a:r>
          </a:p>
          <a:p>
            <a:r>
              <a:rPr lang="en-US" sz="4400" b="1" dirty="0">
                <a:solidFill>
                  <a:srgbClr val="000044"/>
                </a:solidFill>
                <a:latin typeface="+mj-lt"/>
                <a:ea typeface="Times New Roman" charset="0"/>
                <a:cs typeface="Times New Roman" charset="0"/>
              </a:rPr>
              <a:t>4% Rule?</a:t>
            </a:r>
            <a:endParaRPr lang="en-US" sz="4800" b="1" dirty="0">
              <a:solidFill>
                <a:srgbClr val="000044"/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16A13A-0768-4DDD-B2A4-9DF1A986D199}"/>
              </a:ext>
            </a:extLst>
          </p:cNvPr>
          <p:cNvGrpSpPr/>
          <p:nvPr/>
        </p:nvGrpSpPr>
        <p:grpSpPr>
          <a:xfrm>
            <a:off x="7750360" y="1798819"/>
            <a:ext cx="2734574" cy="3132086"/>
            <a:chOff x="6668157" y="427038"/>
            <a:chExt cx="4521200" cy="5178426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671E51B-6BA6-4288-96BC-333FE344D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157" y="641351"/>
              <a:ext cx="4521200" cy="4964113"/>
            </a:xfrm>
            <a:custGeom>
              <a:avLst/>
              <a:gdLst>
                <a:gd name="T0" fmla="*/ 482 w 528"/>
                <a:gd name="T1" fmla="*/ 113 h 581"/>
                <a:gd name="T2" fmla="*/ 310 w 528"/>
                <a:gd name="T3" fmla="*/ 15 h 581"/>
                <a:gd name="T4" fmla="*/ 218 w 528"/>
                <a:gd name="T5" fmla="*/ 15 h 581"/>
                <a:gd name="T6" fmla="*/ 47 w 528"/>
                <a:gd name="T7" fmla="*/ 113 h 581"/>
                <a:gd name="T8" fmla="*/ 0 w 528"/>
                <a:gd name="T9" fmla="*/ 193 h 581"/>
                <a:gd name="T10" fmla="*/ 0 w 528"/>
                <a:gd name="T11" fmla="*/ 391 h 581"/>
                <a:gd name="T12" fmla="*/ 47 w 528"/>
                <a:gd name="T13" fmla="*/ 471 h 581"/>
                <a:gd name="T14" fmla="*/ 218 w 528"/>
                <a:gd name="T15" fmla="*/ 570 h 581"/>
                <a:gd name="T16" fmla="*/ 264 w 528"/>
                <a:gd name="T17" fmla="*/ 581 h 581"/>
                <a:gd name="T18" fmla="*/ 310 w 528"/>
                <a:gd name="T19" fmla="*/ 570 h 581"/>
                <a:gd name="T20" fmla="*/ 482 w 528"/>
                <a:gd name="T21" fmla="*/ 471 h 581"/>
                <a:gd name="T22" fmla="*/ 528 w 528"/>
                <a:gd name="T23" fmla="*/ 391 h 581"/>
                <a:gd name="T24" fmla="*/ 528 w 528"/>
                <a:gd name="T25" fmla="*/ 193 h 581"/>
                <a:gd name="T26" fmla="*/ 482 w 528"/>
                <a:gd name="T27" fmla="*/ 113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581">
                  <a:moveTo>
                    <a:pt x="482" y="113"/>
                  </a:moveTo>
                  <a:lnTo>
                    <a:pt x="310" y="15"/>
                  </a:lnTo>
                  <a:cubicBezTo>
                    <a:pt x="285" y="0"/>
                    <a:pt x="243" y="0"/>
                    <a:pt x="218" y="15"/>
                  </a:cubicBezTo>
                  <a:lnTo>
                    <a:pt x="47" y="113"/>
                  </a:lnTo>
                  <a:cubicBezTo>
                    <a:pt x="22" y="128"/>
                    <a:pt x="0" y="164"/>
                    <a:pt x="0" y="193"/>
                  </a:cubicBezTo>
                  <a:lnTo>
                    <a:pt x="0" y="391"/>
                  </a:lnTo>
                  <a:cubicBezTo>
                    <a:pt x="0" y="421"/>
                    <a:pt x="22" y="457"/>
                    <a:pt x="47" y="471"/>
                  </a:cubicBezTo>
                  <a:lnTo>
                    <a:pt x="218" y="570"/>
                  </a:lnTo>
                  <a:cubicBezTo>
                    <a:pt x="230" y="577"/>
                    <a:pt x="247" y="581"/>
                    <a:pt x="264" y="581"/>
                  </a:cubicBezTo>
                  <a:cubicBezTo>
                    <a:pt x="282" y="581"/>
                    <a:pt x="298" y="577"/>
                    <a:pt x="310" y="570"/>
                  </a:cubicBezTo>
                  <a:lnTo>
                    <a:pt x="482" y="471"/>
                  </a:lnTo>
                  <a:cubicBezTo>
                    <a:pt x="507" y="456"/>
                    <a:pt x="528" y="420"/>
                    <a:pt x="528" y="391"/>
                  </a:cubicBezTo>
                  <a:lnTo>
                    <a:pt x="528" y="193"/>
                  </a:lnTo>
                  <a:cubicBezTo>
                    <a:pt x="528" y="163"/>
                    <a:pt x="508" y="127"/>
                    <a:pt x="482" y="113"/>
                  </a:cubicBezTo>
                  <a:close/>
                </a:path>
              </a:pathLst>
            </a:custGeom>
            <a:solidFill>
              <a:srgbClr val="231F20">
                <a:alpha val="1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084EAAA-FBCD-4C92-94BE-5230E3E9E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8482" y="479426"/>
              <a:ext cx="4418013" cy="4886325"/>
            </a:xfrm>
            <a:custGeom>
              <a:avLst/>
              <a:gdLst>
                <a:gd name="T0" fmla="*/ 301 w 516"/>
                <a:gd name="T1" fmla="*/ 13 h 572"/>
                <a:gd name="T2" fmla="*/ 215 w 516"/>
                <a:gd name="T3" fmla="*/ 13 h 572"/>
                <a:gd name="T4" fmla="*/ 43 w 516"/>
                <a:gd name="T5" fmla="*/ 112 h 572"/>
                <a:gd name="T6" fmla="*/ 0 w 516"/>
                <a:gd name="T7" fmla="*/ 187 h 572"/>
                <a:gd name="T8" fmla="*/ 0 w 516"/>
                <a:gd name="T9" fmla="*/ 385 h 572"/>
                <a:gd name="T10" fmla="*/ 43 w 516"/>
                <a:gd name="T11" fmla="*/ 460 h 572"/>
                <a:gd name="T12" fmla="*/ 215 w 516"/>
                <a:gd name="T13" fmla="*/ 559 h 572"/>
                <a:gd name="T14" fmla="*/ 301 w 516"/>
                <a:gd name="T15" fmla="*/ 559 h 572"/>
                <a:gd name="T16" fmla="*/ 472 w 516"/>
                <a:gd name="T17" fmla="*/ 460 h 572"/>
                <a:gd name="T18" fmla="*/ 516 w 516"/>
                <a:gd name="T19" fmla="*/ 385 h 572"/>
                <a:gd name="T20" fmla="*/ 516 w 516"/>
                <a:gd name="T21" fmla="*/ 187 h 572"/>
                <a:gd name="T22" fmla="*/ 472 w 516"/>
                <a:gd name="T23" fmla="*/ 112 h 572"/>
                <a:gd name="T24" fmla="*/ 301 w 516"/>
                <a:gd name="T25" fmla="*/ 13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6" h="572">
                  <a:moveTo>
                    <a:pt x="301" y="13"/>
                  </a:moveTo>
                  <a:cubicBezTo>
                    <a:pt x="277" y="0"/>
                    <a:pt x="238" y="0"/>
                    <a:pt x="215" y="13"/>
                  </a:cubicBezTo>
                  <a:lnTo>
                    <a:pt x="43" y="112"/>
                  </a:lnTo>
                  <a:cubicBezTo>
                    <a:pt x="20" y="126"/>
                    <a:pt x="0" y="160"/>
                    <a:pt x="0" y="187"/>
                  </a:cubicBezTo>
                  <a:lnTo>
                    <a:pt x="0" y="385"/>
                  </a:lnTo>
                  <a:cubicBezTo>
                    <a:pt x="0" y="412"/>
                    <a:pt x="20" y="446"/>
                    <a:pt x="43" y="460"/>
                  </a:cubicBezTo>
                  <a:lnTo>
                    <a:pt x="215" y="559"/>
                  </a:lnTo>
                  <a:cubicBezTo>
                    <a:pt x="238" y="572"/>
                    <a:pt x="277" y="572"/>
                    <a:pt x="301" y="559"/>
                  </a:cubicBezTo>
                  <a:lnTo>
                    <a:pt x="472" y="460"/>
                  </a:lnTo>
                  <a:cubicBezTo>
                    <a:pt x="496" y="446"/>
                    <a:pt x="516" y="412"/>
                    <a:pt x="516" y="385"/>
                  </a:cubicBezTo>
                  <a:lnTo>
                    <a:pt x="516" y="187"/>
                  </a:lnTo>
                  <a:cubicBezTo>
                    <a:pt x="516" y="160"/>
                    <a:pt x="496" y="126"/>
                    <a:pt x="472" y="112"/>
                  </a:cubicBezTo>
                  <a:lnTo>
                    <a:pt x="301" y="13"/>
                  </a:lnTo>
                  <a:close/>
                </a:path>
              </a:pathLst>
            </a:custGeom>
            <a:solidFill>
              <a:srgbClr val="E0E0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1853485A-75F1-4B60-BE6D-31C54C917E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8157" y="427038"/>
              <a:ext cx="4521200" cy="4973638"/>
            </a:xfrm>
            <a:custGeom>
              <a:avLst/>
              <a:gdLst>
                <a:gd name="T0" fmla="*/ 264 w 528"/>
                <a:gd name="T1" fmla="*/ 582 h 582"/>
                <a:gd name="T2" fmla="*/ 218 w 528"/>
                <a:gd name="T3" fmla="*/ 571 h 582"/>
                <a:gd name="T4" fmla="*/ 47 w 528"/>
                <a:gd name="T5" fmla="*/ 472 h 582"/>
                <a:gd name="T6" fmla="*/ 0 w 528"/>
                <a:gd name="T7" fmla="*/ 392 h 582"/>
                <a:gd name="T8" fmla="*/ 0 w 528"/>
                <a:gd name="T9" fmla="*/ 193 h 582"/>
                <a:gd name="T10" fmla="*/ 47 w 528"/>
                <a:gd name="T11" fmla="*/ 113 h 582"/>
                <a:gd name="T12" fmla="*/ 218 w 528"/>
                <a:gd name="T13" fmla="*/ 15 h 582"/>
                <a:gd name="T14" fmla="*/ 310 w 528"/>
                <a:gd name="T15" fmla="*/ 15 h 582"/>
                <a:gd name="T16" fmla="*/ 482 w 528"/>
                <a:gd name="T17" fmla="*/ 113 h 582"/>
                <a:gd name="T18" fmla="*/ 528 w 528"/>
                <a:gd name="T19" fmla="*/ 193 h 582"/>
                <a:gd name="T20" fmla="*/ 528 w 528"/>
                <a:gd name="T21" fmla="*/ 391 h 582"/>
                <a:gd name="T22" fmla="*/ 482 w 528"/>
                <a:gd name="T23" fmla="*/ 471 h 582"/>
                <a:gd name="T24" fmla="*/ 310 w 528"/>
                <a:gd name="T25" fmla="*/ 570 h 582"/>
                <a:gd name="T26" fmla="*/ 264 w 528"/>
                <a:gd name="T27" fmla="*/ 582 h 582"/>
                <a:gd name="T28" fmla="*/ 264 w 528"/>
                <a:gd name="T29" fmla="*/ 15 h 582"/>
                <a:gd name="T30" fmla="*/ 224 w 528"/>
                <a:gd name="T31" fmla="*/ 25 h 582"/>
                <a:gd name="T32" fmla="*/ 53 w 528"/>
                <a:gd name="T33" fmla="*/ 123 h 582"/>
                <a:gd name="T34" fmla="*/ 13 w 528"/>
                <a:gd name="T35" fmla="*/ 193 h 582"/>
                <a:gd name="T36" fmla="*/ 13 w 528"/>
                <a:gd name="T37" fmla="*/ 391 h 582"/>
                <a:gd name="T38" fmla="*/ 53 w 528"/>
                <a:gd name="T39" fmla="*/ 461 h 582"/>
                <a:gd name="T40" fmla="*/ 224 w 528"/>
                <a:gd name="T41" fmla="*/ 560 h 582"/>
                <a:gd name="T42" fmla="*/ 304 w 528"/>
                <a:gd name="T43" fmla="*/ 560 h 582"/>
                <a:gd name="T44" fmla="*/ 475 w 528"/>
                <a:gd name="T45" fmla="*/ 461 h 582"/>
                <a:gd name="T46" fmla="*/ 515 w 528"/>
                <a:gd name="T47" fmla="*/ 391 h 582"/>
                <a:gd name="T48" fmla="*/ 515 w 528"/>
                <a:gd name="T49" fmla="*/ 193 h 582"/>
                <a:gd name="T50" fmla="*/ 475 w 528"/>
                <a:gd name="T51" fmla="*/ 123 h 582"/>
                <a:gd name="T52" fmla="*/ 304 w 528"/>
                <a:gd name="T53" fmla="*/ 25 h 582"/>
                <a:gd name="T54" fmla="*/ 264 w 528"/>
                <a:gd name="T55" fmla="*/ 15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8" h="582">
                  <a:moveTo>
                    <a:pt x="264" y="582"/>
                  </a:moveTo>
                  <a:cubicBezTo>
                    <a:pt x="247" y="582"/>
                    <a:pt x="230" y="578"/>
                    <a:pt x="218" y="571"/>
                  </a:cubicBezTo>
                  <a:lnTo>
                    <a:pt x="47" y="472"/>
                  </a:lnTo>
                  <a:cubicBezTo>
                    <a:pt x="22" y="457"/>
                    <a:pt x="0" y="421"/>
                    <a:pt x="0" y="392"/>
                  </a:cubicBezTo>
                  <a:lnTo>
                    <a:pt x="0" y="193"/>
                  </a:lnTo>
                  <a:cubicBezTo>
                    <a:pt x="0" y="163"/>
                    <a:pt x="22" y="127"/>
                    <a:pt x="47" y="113"/>
                  </a:cubicBezTo>
                  <a:lnTo>
                    <a:pt x="218" y="15"/>
                  </a:lnTo>
                  <a:cubicBezTo>
                    <a:pt x="243" y="0"/>
                    <a:pt x="285" y="0"/>
                    <a:pt x="310" y="15"/>
                  </a:cubicBezTo>
                  <a:lnTo>
                    <a:pt x="482" y="113"/>
                  </a:lnTo>
                  <a:cubicBezTo>
                    <a:pt x="507" y="128"/>
                    <a:pt x="528" y="165"/>
                    <a:pt x="528" y="193"/>
                  </a:cubicBezTo>
                  <a:lnTo>
                    <a:pt x="528" y="391"/>
                  </a:lnTo>
                  <a:cubicBezTo>
                    <a:pt x="528" y="421"/>
                    <a:pt x="507" y="457"/>
                    <a:pt x="482" y="471"/>
                  </a:cubicBezTo>
                  <a:lnTo>
                    <a:pt x="310" y="570"/>
                  </a:lnTo>
                  <a:cubicBezTo>
                    <a:pt x="298" y="577"/>
                    <a:pt x="282" y="582"/>
                    <a:pt x="264" y="582"/>
                  </a:cubicBezTo>
                  <a:close/>
                  <a:moveTo>
                    <a:pt x="264" y="15"/>
                  </a:moveTo>
                  <a:cubicBezTo>
                    <a:pt x="249" y="15"/>
                    <a:pt x="234" y="18"/>
                    <a:pt x="224" y="25"/>
                  </a:cubicBezTo>
                  <a:lnTo>
                    <a:pt x="53" y="123"/>
                  </a:lnTo>
                  <a:cubicBezTo>
                    <a:pt x="32" y="136"/>
                    <a:pt x="13" y="168"/>
                    <a:pt x="13" y="193"/>
                  </a:cubicBezTo>
                  <a:lnTo>
                    <a:pt x="13" y="391"/>
                  </a:lnTo>
                  <a:cubicBezTo>
                    <a:pt x="13" y="416"/>
                    <a:pt x="32" y="448"/>
                    <a:pt x="53" y="461"/>
                  </a:cubicBezTo>
                  <a:lnTo>
                    <a:pt x="224" y="560"/>
                  </a:lnTo>
                  <a:cubicBezTo>
                    <a:pt x="245" y="572"/>
                    <a:pt x="283" y="572"/>
                    <a:pt x="304" y="560"/>
                  </a:cubicBezTo>
                  <a:lnTo>
                    <a:pt x="475" y="461"/>
                  </a:lnTo>
                  <a:cubicBezTo>
                    <a:pt x="497" y="448"/>
                    <a:pt x="515" y="416"/>
                    <a:pt x="515" y="391"/>
                  </a:cubicBezTo>
                  <a:lnTo>
                    <a:pt x="515" y="193"/>
                  </a:lnTo>
                  <a:cubicBezTo>
                    <a:pt x="515" y="168"/>
                    <a:pt x="497" y="136"/>
                    <a:pt x="475" y="123"/>
                  </a:cubicBezTo>
                  <a:lnTo>
                    <a:pt x="304" y="25"/>
                  </a:lnTo>
                  <a:cubicBezTo>
                    <a:pt x="294" y="18"/>
                    <a:pt x="279" y="15"/>
                    <a:pt x="264" y="15"/>
                  </a:cubicBezTo>
                  <a:close/>
                </a:path>
              </a:pathLst>
            </a:custGeom>
            <a:solidFill>
              <a:srgbClr val="E0E0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447C559A-B39B-4F54-A4B8-18FB1DBBB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982" y="606426"/>
              <a:ext cx="3767138" cy="2084388"/>
            </a:xfrm>
            <a:custGeom>
              <a:avLst/>
              <a:gdLst>
                <a:gd name="T0" fmla="*/ 220 w 440"/>
                <a:gd name="T1" fmla="*/ 244 h 244"/>
                <a:gd name="T2" fmla="*/ 183 w 440"/>
                <a:gd name="T3" fmla="*/ 235 h 244"/>
                <a:gd name="T4" fmla="*/ 11 w 440"/>
                <a:gd name="T5" fmla="*/ 136 h 244"/>
                <a:gd name="T6" fmla="*/ 0 w 440"/>
                <a:gd name="T7" fmla="*/ 122 h 244"/>
                <a:gd name="T8" fmla="*/ 11 w 440"/>
                <a:gd name="T9" fmla="*/ 109 h 244"/>
                <a:gd name="T10" fmla="*/ 183 w 440"/>
                <a:gd name="T11" fmla="*/ 9 h 244"/>
                <a:gd name="T12" fmla="*/ 220 w 440"/>
                <a:gd name="T13" fmla="*/ 0 h 244"/>
                <a:gd name="T14" fmla="*/ 258 w 440"/>
                <a:gd name="T15" fmla="*/ 9 h 244"/>
                <a:gd name="T16" fmla="*/ 429 w 440"/>
                <a:gd name="T17" fmla="*/ 109 h 244"/>
                <a:gd name="T18" fmla="*/ 440 w 440"/>
                <a:gd name="T19" fmla="*/ 122 h 244"/>
                <a:gd name="T20" fmla="*/ 429 w 440"/>
                <a:gd name="T21" fmla="*/ 136 h 244"/>
                <a:gd name="T22" fmla="*/ 258 w 440"/>
                <a:gd name="T23" fmla="*/ 235 h 244"/>
                <a:gd name="T24" fmla="*/ 220 w 440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244">
                  <a:moveTo>
                    <a:pt x="220" y="244"/>
                  </a:moveTo>
                  <a:cubicBezTo>
                    <a:pt x="206" y="244"/>
                    <a:pt x="193" y="240"/>
                    <a:pt x="183" y="235"/>
                  </a:cubicBezTo>
                  <a:lnTo>
                    <a:pt x="11" y="136"/>
                  </a:lnTo>
                  <a:cubicBezTo>
                    <a:pt x="4" y="132"/>
                    <a:pt x="0" y="126"/>
                    <a:pt x="0" y="122"/>
                  </a:cubicBezTo>
                  <a:cubicBezTo>
                    <a:pt x="0" y="117"/>
                    <a:pt x="4" y="112"/>
                    <a:pt x="11" y="109"/>
                  </a:cubicBezTo>
                  <a:lnTo>
                    <a:pt x="183" y="9"/>
                  </a:lnTo>
                  <a:cubicBezTo>
                    <a:pt x="193" y="4"/>
                    <a:pt x="205" y="0"/>
                    <a:pt x="220" y="0"/>
                  </a:cubicBezTo>
                  <a:cubicBezTo>
                    <a:pt x="235" y="0"/>
                    <a:pt x="248" y="4"/>
                    <a:pt x="258" y="9"/>
                  </a:cubicBezTo>
                  <a:lnTo>
                    <a:pt x="429" y="109"/>
                  </a:lnTo>
                  <a:cubicBezTo>
                    <a:pt x="436" y="112"/>
                    <a:pt x="440" y="119"/>
                    <a:pt x="440" y="122"/>
                  </a:cubicBezTo>
                  <a:cubicBezTo>
                    <a:pt x="440" y="127"/>
                    <a:pt x="436" y="132"/>
                    <a:pt x="429" y="136"/>
                  </a:cubicBezTo>
                  <a:lnTo>
                    <a:pt x="258" y="235"/>
                  </a:lnTo>
                  <a:cubicBezTo>
                    <a:pt x="248" y="241"/>
                    <a:pt x="234" y="244"/>
                    <a:pt x="220" y="24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1D9673F-2FB9-462F-A0DD-09A326689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207" y="1922463"/>
              <a:ext cx="1985963" cy="3271838"/>
            </a:xfrm>
            <a:custGeom>
              <a:avLst/>
              <a:gdLst>
                <a:gd name="T0" fmla="*/ 221 w 232"/>
                <a:gd name="T1" fmla="*/ 383 h 383"/>
                <a:gd name="T2" fmla="*/ 208 w 232"/>
                <a:gd name="T3" fmla="*/ 380 h 383"/>
                <a:gd name="T4" fmla="*/ 37 w 232"/>
                <a:gd name="T5" fmla="*/ 280 h 383"/>
                <a:gd name="T6" fmla="*/ 0 w 232"/>
                <a:gd name="T7" fmla="*/ 216 h 383"/>
                <a:gd name="T8" fmla="*/ 0 w 232"/>
                <a:gd name="T9" fmla="*/ 18 h 383"/>
                <a:gd name="T10" fmla="*/ 11 w 232"/>
                <a:gd name="T11" fmla="*/ 0 h 383"/>
                <a:gd name="T12" fmla="*/ 23 w 232"/>
                <a:gd name="T13" fmla="*/ 3 h 383"/>
                <a:gd name="T14" fmla="*/ 194 w 232"/>
                <a:gd name="T15" fmla="*/ 102 h 383"/>
                <a:gd name="T16" fmla="*/ 232 w 232"/>
                <a:gd name="T17" fmla="*/ 166 h 383"/>
                <a:gd name="T18" fmla="*/ 232 w 232"/>
                <a:gd name="T19" fmla="*/ 363 h 383"/>
                <a:gd name="T20" fmla="*/ 228 w 232"/>
                <a:gd name="T21" fmla="*/ 378 h 383"/>
                <a:gd name="T22" fmla="*/ 221 w 232"/>
                <a:gd name="T23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383">
                  <a:moveTo>
                    <a:pt x="221" y="383"/>
                  </a:moveTo>
                  <a:cubicBezTo>
                    <a:pt x="217" y="383"/>
                    <a:pt x="212" y="382"/>
                    <a:pt x="208" y="380"/>
                  </a:cubicBezTo>
                  <a:lnTo>
                    <a:pt x="37" y="280"/>
                  </a:lnTo>
                  <a:cubicBezTo>
                    <a:pt x="17" y="268"/>
                    <a:pt x="0" y="238"/>
                    <a:pt x="0" y="216"/>
                  </a:cubicBezTo>
                  <a:lnTo>
                    <a:pt x="0" y="18"/>
                  </a:lnTo>
                  <a:cubicBezTo>
                    <a:pt x="0" y="13"/>
                    <a:pt x="1" y="0"/>
                    <a:pt x="11" y="0"/>
                  </a:cubicBezTo>
                  <a:cubicBezTo>
                    <a:pt x="15" y="0"/>
                    <a:pt x="20" y="1"/>
                    <a:pt x="23" y="3"/>
                  </a:cubicBezTo>
                  <a:lnTo>
                    <a:pt x="194" y="102"/>
                  </a:lnTo>
                  <a:cubicBezTo>
                    <a:pt x="215" y="113"/>
                    <a:pt x="232" y="143"/>
                    <a:pt x="232" y="166"/>
                  </a:cubicBezTo>
                  <a:lnTo>
                    <a:pt x="232" y="363"/>
                  </a:lnTo>
                  <a:cubicBezTo>
                    <a:pt x="232" y="370"/>
                    <a:pt x="231" y="375"/>
                    <a:pt x="228" y="378"/>
                  </a:cubicBezTo>
                  <a:cubicBezTo>
                    <a:pt x="227" y="382"/>
                    <a:pt x="225" y="383"/>
                    <a:pt x="221" y="38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477078BB-6164-4548-A901-1805E4D10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9882" y="1930401"/>
              <a:ext cx="1987550" cy="3263900"/>
            </a:xfrm>
            <a:custGeom>
              <a:avLst/>
              <a:gdLst>
                <a:gd name="T0" fmla="*/ 11 w 232"/>
                <a:gd name="T1" fmla="*/ 382 h 382"/>
                <a:gd name="T2" fmla="*/ 0 w 232"/>
                <a:gd name="T3" fmla="*/ 364 h 382"/>
                <a:gd name="T4" fmla="*/ 0 w 232"/>
                <a:gd name="T5" fmla="*/ 166 h 382"/>
                <a:gd name="T6" fmla="*/ 37 w 232"/>
                <a:gd name="T7" fmla="*/ 102 h 382"/>
                <a:gd name="T8" fmla="*/ 208 w 232"/>
                <a:gd name="T9" fmla="*/ 4 h 382"/>
                <a:gd name="T10" fmla="*/ 221 w 232"/>
                <a:gd name="T11" fmla="*/ 0 h 382"/>
                <a:gd name="T12" fmla="*/ 232 w 232"/>
                <a:gd name="T13" fmla="*/ 19 h 382"/>
                <a:gd name="T14" fmla="*/ 232 w 232"/>
                <a:gd name="T15" fmla="*/ 216 h 382"/>
                <a:gd name="T16" fmla="*/ 195 w 232"/>
                <a:gd name="T17" fmla="*/ 280 h 382"/>
                <a:gd name="T18" fmla="*/ 25 w 232"/>
                <a:gd name="T19" fmla="*/ 379 h 382"/>
                <a:gd name="T20" fmla="*/ 11 w 232"/>
                <a:gd name="T21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382">
                  <a:moveTo>
                    <a:pt x="11" y="382"/>
                  </a:moveTo>
                  <a:cubicBezTo>
                    <a:pt x="1" y="382"/>
                    <a:pt x="0" y="370"/>
                    <a:pt x="0" y="364"/>
                  </a:cubicBezTo>
                  <a:lnTo>
                    <a:pt x="0" y="166"/>
                  </a:lnTo>
                  <a:cubicBezTo>
                    <a:pt x="0" y="142"/>
                    <a:pt x="17" y="114"/>
                    <a:pt x="37" y="102"/>
                  </a:cubicBezTo>
                  <a:lnTo>
                    <a:pt x="208" y="4"/>
                  </a:lnTo>
                  <a:cubicBezTo>
                    <a:pt x="213" y="1"/>
                    <a:pt x="217" y="0"/>
                    <a:pt x="221" y="0"/>
                  </a:cubicBezTo>
                  <a:cubicBezTo>
                    <a:pt x="231" y="0"/>
                    <a:pt x="232" y="12"/>
                    <a:pt x="232" y="19"/>
                  </a:cubicBezTo>
                  <a:lnTo>
                    <a:pt x="232" y="216"/>
                  </a:lnTo>
                  <a:cubicBezTo>
                    <a:pt x="232" y="240"/>
                    <a:pt x="215" y="269"/>
                    <a:pt x="195" y="280"/>
                  </a:cubicBezTo>
                  <a:lnTo>
                    <a:pt x="25" y="379"/>
                  </a:lnTo>
                  <a:cubicBezTo>
                    <a:pt x="20" y="381"/>
                    <a:pt x="15" y="382"/>
                    <a:pt x="11" y="38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69973958-6D73-4D35-8E35-89DC9328C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1107" y="1503363"/>
              <a:ext cx="496888" cy="300038"/>
            </a:xfrm>
            <a:custGeom>
              <a:avLst/>
              <a:gdLst>
                <a:gd name="T0" fmla="*/ 29 w 58"/>
                <a:gd name="T1" fmla="*/ 35 h 35"/>
                <a:gd name="T2" fmla="*/ 0 w 58"/>
                <a:gd name="T3" fmla="*/ 17 h 35"/>
                <a:gd name="T4" fmla="*/ 29 w 58"/>
                <a:gd name="T5" fmla="*/ 0 h 35"/>
                <a:gd name="T6" fmla="*/ 58 w 58"/>
                <a:gd name="T7" fmla="*/ 17 h 35"/>
                <a:gd name="T8" fmla="*/ 29 w 58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29" y="35"/>
                  </a:moveTo>
                  <a:cubicBezTo>
                    <a:pt x="13" y="35"/>
                    <a:pt x="0" y="27"/>
                    <a:pt x="0" y="17"/>
                  </a:cubicBezTo>
                  <a:cubicBezTo>
                    <a:pt x="0" y="7"/>
                    <a:pt x="14" y="0"/>
                    <a:pt x="29" y="0"/>
                  </a:cubicBezTo>
                  <a:cubicBezTo>
                    <a:pt x="44" y="0"/>
                    <a:pt x="58" y="7"/>
                    <a:pt x="58" y="17"/>
                  </a:cubicBezTo>
                  <a:cubicBezTo>
                    <a:pt x="58" y="27"/>
                    <a:pt x="45" y="35"/>
                    <a:pt x="29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 spc="2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4" name="Oval 13">
              <a:extLst>
                <a:ext uri="{FF2B5EF4-FFF2-40B4-BE49-F238E27FC236}">
                  <a16:creationId xmlns:a16="http://schemas.microsoft.com/office/drawing/2014/main" id="{BA25BC68-7641-4564-8D08-850E347FD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8195" y="3579813"/>
              <a:ext cx="300038" cy="452438"/>
            </a:xfrm>
            <a:prstGeom prst="ellipse">
              <a:avLst/>
            </a:prstGeom>
            <a:solidFill>
              <a:srgbClr val="000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spc="20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499FA716-D473-4351-9B48-9F2FC1200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8482" y="3579813"/>
              <a:ext cx="300038" cy="452438"/>
            </a:xfrm>
            <a:custGeom>
              <a:avLst/>
              <a:gdLst>
                <a:gd name="T0" fmla="*/ 17 w 35"/>
                <a:gd name="T1" fmla="*/ 53 h 53"/>
                <a:gd name="T2" fmla="*/ 0 w 35"/>
                <a:gd name="T3" fmla="*/ 27 h 53"/>
                <a:gd name="T4" fmla="*/ 17 w 35"/>
                <a:gd name="T5" fmla="*/ 0 h 53"/>
                <a:gd name="T6" fmla="*/ 35 w 35"/>
                <a:gd name="T7" fmla="*/ 27 h 53"/>
                <a:gd name="T8" fmla="*/ 17 w 35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3">
                  <a:moveTo>
                    <a:pt x="17" y="53"/>
                  </a:moveTo>
                  <a:cubicBezTo>
                    <a:pt x="7" y="53"/>
                    <a:pt x="0" y="41"/>
                    <a:pt x="0" y="27"/>
                  </a:cubicBezTo>
                  <a:cubicBezTo>
                    <a:pt x="0" y="13"/>
                    <a:pt x="7" y="0"/>
                    <a:pt x="17" y="0"/>
                  </a:cubicBezTo>
                  <a:cubicBezTo>
                    <a:pt x="27" y="0"/>
                    <a:pt x="35" y="13"/>
                    <a:pt x="35" y="27"/>
                  </a:cubicBezTo>
                  <a:cubicBezTo>
                    <a:pt x="35" y="41"/>
                    <a:pt x="26" y="53"/>
                    <a:pt x="17" y="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 spc="20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B010EEF0-0F0E-4CCB-886D-0BB51D0B6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195" y="2298701"/>
              <a:ext cx="317500" cy="452438"/>
            </a:xfrm>
            <a:custGeom>
              <a:avLst/>
              <a:gdLst>
                <a:gd name="T0" fmla="*/ 18 w 37"/>
                <a:gd name="T1" fmla="*/ 53 h 53"/>
                <a:gd name="T2" fmla="*/ 0 w 37"/>
                <a:gd name="T3" fmla="*/ 27 h 53"/>
                <a:gd name="T4" fmla="*/ 18 w 37"/>
                <a:gd name="T5" fmla="*/ 0 h 53"/>
                <a:gd name="T6" fmla="*/ 35 w 37"/>
                <a:gd name="T7" fmla="*/ 27 h 53"/>
                <a:gd name="T8" fmla="*/ 18 w 37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3">
                  <a:moveTo>
                    <a:pt x="18" y="53"/>
                  </a:moveTo>
                  <a:cubicBezTo>
                    <a:pt x="8" y="53"/>
                    <a:pt x="0" y="41"/>
                    <a:pt x="0" y="27"/>
                  </a:cubicBezTo>
                  <a:cubicBezTo>
                    <a:pt x="0" y="13"/>
                    <a:pt x="8" y="0"/>
                    <a:pt x="18" y="0"/>
                  </a:cubicBezTo>
                  <a:cubicBezTo>
                    <a:pt x="28" y="0"/>
                    <a:pt x="35" y="13"/>
                    <a:pt x="35" y="27"/>
                  </a:cubicBezTo>
                  <a:cubicBezTo>
                    <a:pt x="37" y="42"/>
                    <a:pt x="28" y="53"/>
                    <a:pt x="18" y="53"/>
                  </a:cubicBezTo>
                  <a:close/>
                </a:path>
              </a:pathLst>
            </a:custGeom>
            <a:solidFill>
              <a:srgbClr val="000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spc="20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26579C32-F443-4F40-AC7F-D2597E2EE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5020" y="3127376"/>
              <a:ext cx="300038" cy="444500"/>
            </a:xfrm>
            <a:custGeom>
              <a:avLst/>
              <a:gdLst>
                <a:gd name="T0" fmla="*/ 17 w 35"/>
                <a:gd name="T1" fmla="*/ 52 h 52"/>
                <a:gd name="T2" fmla="*/ 0 w 35"/>
                <a:gd name="T3" fmla="*/ 26 h 52"/>
                <a:gd name="T4" fmla="*/ 17 w 35"/>
                <a:gd name="T5" fmla="*/ 0 h 52"/>
                <a:gd name="T6" fmla="*/ 35 w 35"/>
                <a:gd name="T7" fmla="*/ 26 h 52"/>
                <a:gd name="T8" fmla="*/ 17 w 35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2">
                  <a:moveTo>
                    <a:pt x="17" y="52"/>
                  </a:moveTo>
                  <a:cubicBezTo>
                    <a:pt x="7" y="52"/>
                    <a:pt x="0" y="40"/>
                    <a:pt x="0" y="26"/>
                  </a:cubicBezTo>
                  <a:cubicBezTo>
                    <a:pt x="0" y="12"/>
                    <a:pt x="7" y="0"/>
                    <a:pt x="17" y="0"/>
                  </a:cubicBezTo>
                  <a:cubicBezTo>
                    <a:pt x="27" y="0"/>
                    <a:pt x="35" y="12"/>
                    <a:pt x="35" y="26"/>
                  </a:cubicBezTo>
                  <a:cubicBezTo>
                    <a:pt x="35" y="41"/>
                    <a:pt x="27" y="52"/>
                    <a:pt x="17" y="52"/>
                  </a:cubicBezTo>
                  <a:close/>
                </a:path>
              </a:pathLst>
            </a:custGeom>
            <a:solidFill>
              <a:srgbClr val="000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spc="2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E349C7C5-FA48-4706-BE4C-9913632EC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4520" y="3127376"/>
              <a:ext cx="300038" cy="444500"/>
            </a:xfrm>
            <a:custGeom>
              <a:avLst/>
              <a:gdLst>
                <a:gd name="T0" fmla="*/ 18 w 35"/>
                <a:gd name="T1" fmla="*/ 52 h 52"/>
                <a:gd name="T2" fmla="*/ 0 w 35"/>
                <a:gd name="T3" fmla="*/ 26 h 52"/>
                <a:gd name="T4" fmla="*/ 18 w 35"/>
                <a:gd name="T5" fmla="*/ 0 h 52"/>
                <a:gd name="T6" fmla="*/ 35 w 35"/>
                <a:gd name="T7" fmla="*/ 26 h 52"/>
                <a:gd name="T8" fmla="*/ 18 w 35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2">
                  <a:moveTo>
                    <a:pt x="18" y="52"/>
                  </a:moveTo>
                  <a:cubicBezTo>
                    <a:pt x="8" y="52"/>
                    <a:pt x="0" y="40"/>
                    <a:pt x="0" y="26"/>
                  </a:cubicBezTo>
                  <a:cubicBezTo>
                    <a:pt x="0" y="12"/>
                    <a:pt x="8" y="0"/>
                    <a:pt x="18" y="0"/>
                  </a:cubicBezTo>
                  <a:cubicBezTo>
                    <a:pt x="27" y="0"/>
                    <a:pt x="35" y="12"/>
                    <a:pt x="35" y="26"/>
                  </a:cubicBezTo>
                  <a:cubicBezTo>
                    <a:pt x="35" y="41"/>
                    <a:pt x="26" y="52"/>
                    <a:pt x="18" y="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 spc="20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" name="Oval 18">
              <a:extLst>
                <a:ext uri="{FF2B5EF4-FFF2-40B4-BE49-F238E27FC236}">
                  <a16:creationId xmlns:a16="http://schemas.microsoft.com/office/drawing/2014/main" id="{E5A8497D-AF9A-47FD-9C43-13EA8453E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5020" y="4297363"/>
              <a:ext cx="300038" cy="454025"/>
            </a:xfrm>
            <a:prstGeom prst="ellipse">
              <a:avLst/>
            </a:prstGeom>
            <a:solidFill>
              <a:srgbClr val="000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spc="20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9574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A1348D-2FE1-4A24-8FE8-26D663588641}"/>
              </a:ext>
            </a:extLst>
          </p:cNvPr>
          <p:cNvSpPr/>
          <p:nvPr/>
        </p:nvSpPr>
        <p:spPr>
          <a:xfrm>
            <a:off x="1" y="2941182"/>
            <a:ext cx="12192000" cy="3916817"/>
          </a:xfrm>
          <a:prstGeom prst="rect">
            <a:avLst/>
          </a:prstGeom>
          <a:gradFill>
            <a:gsLst>
              <a:gs pos="95000">
                <a:schemeClr val="bg1">
                  <a:lumMod val="99000"/>
                </a:schemeClr>
              </a:gs>
              <a:gs pos="3000">
                <a:schemeClr val="bg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76200" dist="25400" dir="16200000" sx="101000" sy="101000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alpha val="0"/>
                  </a:schemeClr>
                </a:solidFill>
              </a:ln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4F840DBA-DB6D-4BBA-BD4B-D678D28724F3}"/>
              </a:ext>
            </a:extLst>
          </p:cNvPr>
          <p:cNvSpPr txBox="1"/>
          <p:nvPr/>
        </p:nvSpPr>
        <p:spPr>
          <a:xfrm>
            <a:off x="1094607" y="1739157"/>
            <a:ext cx="2719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NimbusSanL" panose="00000800000000000000" pitchFamily="50" charset="0"/>
              </a:rPr>
              <a:t>Abigail</a:t>
            </a: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DB5D3B65-896C-4C90-83C7-B6A4AEA9E8DE}"/>
              </a:ext>
            </a:extLst>
          </p:cNvPr>
          <p:cNvSpPr txBox="1"/>
          <p:nvPr/>
        </p:nvSpPr>
        <p:spPr>
          <a:xfrm>
            <a:off x="8472516" y="1745406"/>
            <a:ext cx="2719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NimbusSanL" panose="00000800000000000000" pitchFamily="50" charset="0"/>
              </a:rPr>
              <a:t>Melinda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D08826B-A8FD-4187-8D98-3C989A21F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513928"/>
              </p:ext>
            </p:extLst>
          </p:nvPr>
        </p:nvGraphicFramePr>
        <p:xfrm>
          <a:off x="2635333" y="3641285"/>
          <a:ext cx="2506796" cy="2378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allout: Bent Line with No Border 14">
            <a:extLst>
              <a:ext uri="{FF2B5EF4-FFF2-40B4-BE49-F238E27FC236}">
                <a16:creationId xmlns:a16="http://schemas.microsoft.com/office/drawing/2014/main" id="{6FFE1F77-733D-4754-BF88-E65003762F9B}"/>
              </a:ext>
            </a:extLst>
          </p:cNvPr>
          <p:cNvSpPr/>
          <p:nvPr/>
        </p:nvSpPr>
        <p:spPr>
          <a:xfrm rot="10800000" flipH="1">
            <a:off x="5537140" y="5214443"/>
            <a:ext cx="1631768" cy="509067"/>
          </a:xfrm>
          <a:prstGeom prst="callout2">
            <a:avLst/>
          </a:prstGeom>
          <a:noFill/>
          <a:ln w="60325" cap="rnd">
            <a:gradFill>
              <a:gsLst>
                <a:gs pos="90000">
                  <a:schemeClr val="bg1"/>
                </a:gs>
                <a:gs pos="3000">
                  <a:schemeClr val="bg2">
                    <a:lumMod val="90000"/>
                  </a:schemeClr>
                </a:gs>
              </a:gsLst>
              <a:lin ang="5400000" scaled="1"/>
            </a:gradFill>
            <a:round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>
                    <a:alpha val="0"/>
                  </a:schemeClr>
                </a:solidFill>
              </a:ln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099475F2-6DC1-4544-9895-98078D045A19}"/>
              </a:ext>
            </a:extLst>
          </p:cNvPr>
          <p:cNvSpPr txBox="1"/>
          <p:nvPr/>
        </p:nvSpPr>
        <p:spPr>
          <a:xfrm flipH="1">
            <a:off x="5497728" y="5241290"/>
            <a:ext cx="1866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  <a:cs typeface="Times New Roman" charset="0"/>
              </a:rPr>
              <a:t>40%</a:t>
            </a:r>
          </a:p>
          <a:p>
            <a:r>
              <a:rPr lang="en-US" sz="2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  <a:cs typeface="Times New Roman" charset="0"/>
              </a:rPr>
              <a:t>Bonds</a:t>
            </a:r>
            <a:endParaRPr 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0044"/>
              </a:solidFill>
              <a:latin typeface="+mj-lt"/>
              <a:cs typeface="Times New Roman" charset="0"/>
            </a:endParaRPr>
          </a:p>
        </p:txBody>
      </p:sp>
      <p:sp>
        <p:nvSpPr>
          <p:cNvPr id="20" name="Callout: Bent Line with No Border 19">
            <a:extLst>
              <a:ext uri="{FF2B5EF4-FFF2-40B4-BE49-F238E27FC236}">
                <a16:creationId xmlns:a16="http://schemas.microsoft.com/office/drawing/2014/main" id="{1DD929DE-05FA-473A-B75E-8F4913949862}"/>
              </a:ext>
            </a:extLst>
          </p:cNvPr>
          <p:cNvSpPr/>
          <p:nvPr/>
        </p:nvSpPr>
        <p:spPr>
          <a:xfrm rot="10800000" flipV="1">
            <a:off x="782988" y="3784727"/>
            <a:ext cx="1631768" cy="501197"/>
          </a:xfrm>
          <a:prstGeom prst="callout2">
            <a:avLst/>
          </a:prstGeom>
          <a:noFill/>
          <a:ln w="60325" cap="rnd">
            <a:gradFill>
              <a:gsLst>
                <a:gs pos="90000">
                  <a:schemeClr val="bg1"/>
                </a:gs>
                <a:gs pos="3000">
                  <a:schemeClr val="bg2">
                    <a:lumMod val="90000"/>
                  </a:schemeClr>
                </a:gs>
              </a:gsLst>
              <a:lin ang="5400000" scaled="1"/>
            </a:gradFill>
            <a:round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>
                    <a:alpha val="0"/>
                  </a:schemeClr>
                </a:solidFill>
              </a:ln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71F1C40F-EEE7-44D9-BD60-C6E2229B0589}"/>
              </a:ext>
            </a:extLst>
          </p:cNvPr>
          <p:cNvSpPr txBox="1"/>
          <p:nvPr/>
        </p:nvSpPr>
        <p:spPr>
          <a:xfrm>
            <a:off x="587592" y="3496716"/>
            <a:ext cx="1866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B79F6"/>
                </a:solidFill>
                <a:latin typeface="+mj-lt"/>
                <a:cs typeface="Times New Roman" charset="0"/>
              </a:rPr>
              <a:t>60%</a:t>
            </a:r>
          </a:p>
          <a:p>
            <a:pPr algn="r"/>
            <a:r>
              <a:rPr lang="en-US" sz="2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B79F6"/>
                </a:solidFill>
                <a:latin typeface="+mj-lt"/>
                <a:cs typeface="Times New Roman" charset="0"/>
              </a:rPr>
              <a:t>Stocks</a:t>
            </a:r>
            <a:endParaRPr 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5B79F6"/>
              </a:solidFill>
              <a:latin typeface="+mj-lt"/>
              <a:cs typeface="Times New Roman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D7F4421-4DD0-4D48-9412-E93AECF7B03C}"/>
              </a:ext>
            </a:extLst>
          </p:cNvPr>
          <p:cNvSpPr/>
          <p:nvPr/>
        </p:nvSpPr>
        <p:spPr>
          <a:xfrm>
            <a:off x="7049873" y="3639967"/>
            <a:ext cx="4952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NimbusSanL" panose="00000800000000000000" pitchFamily="50" charset="0"/>
              </a:rPr>
              <a:t>$40,000 </a:t>
            </a:r>
            <a:r>
              <a:rPr lang="en-US" sz="4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NimbusSanL" panose="00000800000000000000" pitchFamily="50" charset="0"/>
                <a:cs typeface="Times New Roman" charset="0"/>
              </a:rPr>
              <a:t>Withdrawals</a:t>
            </a:r>
            <a:endParaRPr lang="en-US" sz="4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444D0155-93D9-7E49-A631-4B4FA65F5D78}"/>
              </a:ext>
            </a:extLst>
          </p:cNvPr>
          <p:cNvSpPr/>
          <p:nvPr/>
        </p:nvSpPr>
        <p:spPr>
          <a:xfrm>
            <a:off x="3048001" y="171320"/>
            <a:ext cx="6019800" cy="116853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wrap="square" tIns="0" bIns="0" anchor="ctr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NimbusSanL" panose="00000800000000000000" pitchFamily="50" charset="0"/>
              </a:rPr>
              <a:t>$1,000,000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70175B-6D0B-524E-8258-4CB147B08EAB}"/>
              </a:ext>
            </a:extLst>
          </p:cNvPr>
          <p:cNvCxnSpPr/>
          <p:nvPr/>
        </p:nvCxnSpPr>
        <p:spPr>
          <a:xfrm>
            <a:off x="3684431" y="1492233"/>
            <a:ext cx="1113007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0E5677-59C1-F144-BE47-6300BADF105A}"/>
              </a:ext>
            </a:extLst>
          </p:cNvPr>
          <p:cNvCxnSpPr/>
          <p:nvPr/>
        </p:nvCxnSpPr>
        <p:spPr>
          <a:xfrm>
            <a:off x="7394562" y="1492233"/>
            <a:ext cx="1113007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2E0AB94-1555-1F42-8B2E-C4E525837242}"/>
              </a:ext>
            </a:extLst>
          </p:cNvPr>
          <p:cNvSpPr/>
          <p:nvPr/>
        </p:nvSpPr>
        <p:spPr>
          <a:xfrm>
            <a:off x="3842465" y="1125307"/>
            <a:ext cx="476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NimbusSanL" panose="00000800000000000000" pitchFamily="50" charset="0"/>
              </a:rPr>
              <a:t>Retirement Investments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6055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 animBg="1"/>
      <p:bldP spid="16" grpId="0"/>
      <p:bldP spid="20" grpId="0" animBg="1"/>
      <p:bldP spid="21" grpId="0"/>
      <p:bldP spid="6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2A7E4351-A52A-4AFE-81B0-AE0136E51F9C}"/>
              </a:ext>
            </a:extLst>
          </p:cNvPr>
          <p:cNvSpPr/>
          <p:nvPr/>
        </p:nvSpPr>
        <p:spPr>
          <a:xfrm>
            <a:off x="593778" y="1899940"/>
            <a:ext cx="4031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ea typeface="Times New Roman" charset="0"/>
                <a:cs typeface="Times New Roman" charset="0"/>
              </a:rPr>
              <a:t>Retires in a</a:t>
            </a:r>
          </a:p>
          <a:p>
            <a:r>
              <a:rPr lang="en-US" sz="2800" b="1" u="sng" dirty="0">
                <a:solidFill>
                  <a:srgbClr val="000044"/>
                </a:solidFill>
                <a:latin typeface="+mj-lt"/>
                <a:cs typeface="Times New Roman" charset="0"/>
              </a:rPr>
              <a:t>stable market </a:t>
            </a: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38082B29-5077-4800-8596-323A6B574B4B}"/>
              </a:ext>
            </a:extLst>
          </p:cNvPr>
          <p:cNvSpPr txBox="1"/>
          <p:nvPr/>
        </p:nvSpPr>
        <p:spPr>
          <a:xfrm>
            <a:off x="593778" y="1372969"/>
            <a:ext cx="2719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>
                  <a:solidFill>
                    <a:schemeClr val="accent2">
                      <a:alpha val="0"/>
                    </a:schemeClr>
                  </a:solidFill>
                </a:ln>
                <a:latin typeface="+mj-lt"/>
                <a:cs typeface="Times New Roman" charset="0"/>
              </a:rPr>
              <a:t>Abigail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A92C8E-B7B5-4176-ADA0-331FF326EA33}"/>
              </a:ext>
            </a:extLst>
          </p:cNvPr>
          <p:cNvGrpSpPr/>
          <p:nvPr/>
        </p:nvGrpSpPr>
        <p:grpSpPr>
          <a:xfrm>
            <a:off x="5191841" y="819577"/>
            <a:ext cx="7000159" cy="5695518"/>
            <a:chOff x="5191841" y="819577"/>
            <a:chExt cx="7000159" cy="569551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8821982-B6E1-40B3-B144-1076BBB008F3}"/>
                </a:ext>
              </a:extLst>
            </p:cNvPr>
            <p:cNvSpPr/>
            <p:nvPr/>
          </p:nvSpPr>
          <p:spPr>
            <a:xfrm>
              <a:off x="5451528" y="2879109"/>
              <a:ext cx="569387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5%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AA1D462-08FA-4D76-BB3B-7CFDCD383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236563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2FD3DF9-D0A9-4D4E-AC9D-3BED65F91AF0}"/>
                </a:ext>
              </a:extLst>
            </p:cNvPr>
            <p:cNvSpPr/>
            <p:nvPr/>
          </p:nvSpPr>
          <p:spPr>
            <a:xfrm>
              <a:off x="5291226" y="2193538"/>
              <a:ext cx="72968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15%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01342E0-F127-4EA3-9090-F3C44651C3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98885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5C5E3B9-DFE1-4C1C-92F9-8E9FAF028ABA}"/>
                </a:ext>
              </a:extLst>
            </p:cNvPr>
            <p:cNvSpPr/>
            <p:nvPr/>
          </p:nvSpPr>
          <p:spPr>
            <a:xfrm>
              <a:off x="5291226" y="819577"/>
              <a:ext cx="72968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35%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2E2BA3B-1291-4E05-9AA8-A2A5D7AD7869}"/>
                </a:ext>
              </a:extLst>
            </p:cNvPr>
            <p:cNvSpPr/>
            <p:nvPr/>
          </p:nvSpPr>
          <p:spPr>
            <a:xfrm>
              <a:off x="5191841" y="5669091"/>
              <a:ext cx="8290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-35%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C542372-8FA6-43AE-BB0F-6701E50152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5838368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1BBB5F3-F779-43C0-91F2-13EEC53D2D66}"/>
                </a:ext>
              </a:extLst>
            </p:cNvPr>
            <p:cNvSpPr/>
            <p:nvPr/>
          </p:nvSpPr>
          <p:spPr>
            <a:xfrm>
              <a:off x="6300284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YEAR 1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ACC4526-4949-429E-ADF2-93FA0ECDED68}"/>
                </a:ext>
              </a:extLst>
            </p:cNvPr>
            <p:cNvSpPr/>
            <p:nvPr/>
          </p:nvSpPr>
          <p:spPr>
            <a:xfrm>
              <a:off x="7684199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YEAR 2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03C512E-106D-493E-B940-B18743844D8D}"/>
                </a:ext>
              </a:extLst>
            </p:cNvPr>
            <p:cNvSpPr/>
            <p:nvPr/>
          </p:nvSpPr>
          <p:spPr>
            <a:xfrm>
              <a:off x="9068114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YEAR 3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3B9FEC6-458D-4A85-B11E-E63F2ED52D3A}"/>
                </a:ext>
              </a:extLst>
            </p:cNvPr>
            <p:cNvSpPr/>
            <p:nvPr/>
          </p:nvSpPr>
          <p:spPr>
            <a:xfrm>
              <a:off x="10452029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YEAR 4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9DAFE19-16DC-4493-97B3-3F709F5C8FC8}"/>
                </a:ext>
              </a:extLst>
            </p:cNvPr>
            <p:cNvSpPr/>
            <p:nvPr/>
          </p:nvSpPr>
          <p:spPr>
            <a:xfrm>
              <a:off x="5675947" y="3228945"/>
              <a:ext cx="344967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0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384EFBD-6E2B-4136-9D59-2909FA94F1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167724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CE56DEC-0312-4CAC-91CB-5211D8ADCB0D}"/>
                </a:ext>
              </a:extLst>
            </p:cNvPr>
            <p:cNvSpPr/>
            <p:nvPr/>
          </p:nvSpPr>
          <p:spPr>
            <a:xfrm>
              <a:off x="5291226" y="1507967"/>
              <a:ext cx="72968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25%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7D35B03-3F9E-4C34-9A35-3BB49A7781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305402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C415018-F3F0-454F-A6B0-E598A91B0A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2709829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5ACF1DE-F230-4129-815E-490013E59B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2021439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05C009E-76E2-42DF-A0C5-0C7906FAC0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1333049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2F3ACAF-CE44-444F-9F87-BD29BD3168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5141182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A1732A8-86C4-42CE-B083-C86C11E15D71}"/>
                </a:ext>
              </a:extLst>
            </p:cNvPr>
            <p:cNvSpPr/>
            <p:nvPr/>
          </p:nvSpPr>
          <p:spPr>
            <a:xfrm>
              <a:off x="5191841" y="4971905"/>
              <a:ext cx="8290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-25%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AD0C3BB-1DD5-4AFE-A0D3-C208D6C388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374681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6A4EBBA-84C3-440A-923A-2B78E9D7E47D}"/>
                </a:ext>
              </a:extLst>
            </p:cNvPr>
            <p:cNvSpPr/>
            <p:nvPr/>
          </p:nvSpPr>
          <p:spPr>
            <a:xfrm>
              <a:off x="5352140" y="3575503"/>
              <a:ext cx="668774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-5%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534EF0C-9F62-4CA8-ABE5-F85814327B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4443998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9C8BBD2-E73E-4329-B026-20E5947687A9}"/>
                </a:ext>
              </a:extLst>
            </p:cNvPr>
            <p:cNvSpPr/>
            <p:nvPr/>
          </p:nvSpPr>
          <p:spPr>
            <a:xfrm>
              <a:off x="5191841" y="4271897"/>
              <a:ext cx="8290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-15%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F5663F9-A3E3-408A-BA83-A6CB6F8323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548977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49A1E85-DF7B-4455-BA7E-8941C4C565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4792590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4B8A8D8-79C3-4B8E-91A1-9E5784FEEC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4095406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6D708C16-A488-4204-A80D-8A1068687C38}"/>
              </a:ext>
            </a:extLst>
          </p:cNvPr>
          <p:cNvSpPr/>
          <p:nvPr/>
        </p:nvSpPr>
        <p:spPr>
          <a:xfrm>
            <a:off x="379557" y="3289445"/>
            <a:ext cx="4031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noFill/>
                <a:latin typeface="+mj-lt"/>
                <a:ea typeface="Times New Roman" charset="0"/>
                <a:cs typeface="Times New Roman" charset="0"/>
              </a:rPr>
              <a:t>Enjoys </a:t>
            </a:r>
            <a:r>
              <a:rPr lang="en-US" sz="2400" b="1" dirty="0">
                <a:noFill/>
                <a:latin typeface="+mj-lt"/>
                <a:cs typeface="Times New Roman" charset="0"/>
              </a:rPr>
              <a:t>4 years of consecutive growth</a:t>
            </a:r>
            <a:endParaRPr lang="en-US" sz="2800" b="1" dirty="0">
              <a:noFill/>
              <a:latin typeface="+mj-lt"/>
              <a:cs typeface="Times New Roman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EF25192-045E-463D-A47B-3B6E7445ED14}"/>
              </a:ext>
            </a:extLst>
          </p:cNvPr>
          <p:cNvSpPr/>
          <p:nvPr/>
        </p:nvSpPr>
        <p:spPr>
          <a:xfrm>
            <a:off x="379556" y="4555839"/>
            <a:ext cx="4031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noFill/>
                <a:latin typeface="+mj-lt"/>
                <a:cs typeface="Times New Roman" charset="0"/>
              </a:rPr>
              <a:t>Average rate of return </a:t>
            </a:r>
          </a:p>
          <a:p>
            <a:r>
              <a:rPr lang="en-US" sz="2400" b="1" dirty="0">
                <a:noFill/>
                <a:latin typeface="+mj-lt"/>
                <a:cs typeface="Times New Roman" charset="0"/>
              </a:rPr>
              <a:t>of 6%</a:t>
            </a:r>
            <a:endParaRPr lang="en-US" sz="2800" b="1" dirty="0">
              <a:noFill/>
              <a:latin typeface="+mj-lt"/>
              <a:cs typeface="Times New Roman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D76FA69-E7D3-4E68-83AD-0D35F6492160}"/>
              </a:ext>
            </a:extLst>
          </p:cNvPr>
          <p:cNvSpPr/>
          <p:nvPr/>
        </p:nvSpPr>
        <p:spPr>
          <a:xfrm>
            <a:off x="6519552" y="3352493"/>
            <a:ext cx="1039802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spc="15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</a:rPr>
              <a:t>9%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99A5FE5-D5EC-41A0-BDB3-1E83CAFBE63D}"/>
              </a:ext>
            </a:extLst>
          </p:cNvPr>
          <p:cNvSpPr/>
          <p:nvPr/>
        </p:nvSpPr>
        <p:spPr>
          <a:xfrm>
            <a:off x="7903467" y="3352493"/>
            <a:ext cx="1039802" cy="45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spc="15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</a:rPr>
              <a:t>5%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B40B85A-9941-4171-80CB-D9F40E01265A}"/>
              </a:ext>
            </a:extLst>
          </p:cNvPr>
          <p:cNvSpPr/>
          <p:nvPr/>
        </p:nvSpPr>
        <p:spPr>
          <a:xfrm>
            <a:off x="9287382" y="3352492"/>
            <a:ext cx="1039802" cy="45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spc="15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</a:rPr>
              <a:t>3%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C621AC9-C642-4B42-84F5-3A010C08F9CA}"/>
              </a:ext>
            </a:extLst>
          </p:cNvPr>
          <p:cNvSpPr/>
          <p:nvPr/>
        </p:nvSpPr>
        <p:spPr>
          <a:xfrm>
            <a:off x="10671297" y="3352486"/>
            <a:ext cx="1039802" cy="45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spc="15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</a:rPr>
              <a:t>7%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C098350-2A86-4BAD-A0B5-E77531D8BE43}"/>
              </a:ext>
            </a:extLst>
          </p:cNvPr>
          <p:cNvCxnSpPr>
            <a:cxnSpLocks/>
          </p:cNvCxnSpPr>
          <p:nvPr/>
        </p:nvCxnSpPr>
        <p:spPr>
          <a:xfrm flipH="1">
            <a:off x="6296634" y="3398222"/>
            <a:ext cx="5895366" cy="0"/>
          </a:xfrm>
          <a:prstGeom prst="line">
            <a:avLst/>
          </a:prstGeom>
          <a:ln w="47625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69287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2A7E4351-A52A-4AFE-81B0-AE0136E51F9C}"/>
              </a:ext>
            </a:extLst>
          </p:cNvPr>
          <p:cNvSpPr/>
          <p:nvPr/>
        </p:nvSpPr>
        <p:spPr>
          <a:xfrm>
            <a:off x="593778" y="1899940"/>
            <a:ext cx="4031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ea typeface="Times New Roman" charset="0"/>
                <a:cs typeface="Times New Roman" charset="0"/>
              </a:rPr>
              <a:t>Retires in a</a:t>
            </a:r>
          </a:p>
          <a:p>
            <a:r>
              <a:rPr lang="en-US" sz="2800" b="1" u="sng" dirty="0">
                <a:solidFill>
                  <a:srgbClr val="000044"/>
                </a:solidFill>
                <a:latin typeface="+mj-lt"/>
                <a:cs typeface="Times New Roman" charset="0"/>
              </a:rPr>
              <a:t>stable market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F3C970E-7F17-49CD-A84F-4F76344F1F94}"/>
              </a:ext>
            </a:extLst>
          </p:cNvPr>
          <p:cNvSpPr/>
          <p:nvPr/>
        </p:nvSpPr>
        <p:spPr>
          <a:xfrm>
            <a:off x="593780" y="3289445"/>
            <a:ext cx="4031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  <a:ea typeface="Times New Roman" charset="0"/>
                <a:cs typeface="Times New Roman" charset="0"/>
              </a:rPr>
              <a:t>Enjoys</a:t>
            </a:r>
            <a:r>
              <a:rPr lang="en-US" sz="2400" dirty="0"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7200000" scaled="0"/>
                </a:gradFill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en-US" sz="2400" b="1" dirty="0">
                <a:solidFill>
                  <a:srgbClr val="000044"/>
                </a:solidFill>
                <a:latin typeface="+mj-lt"/>
                <a:cs typeface="Times New Roman" charset="0"/>
              </a:rPr>
              <a:t>4 years of consecutive growth</a:t>
            </a:r>
            <a:endParaRPr lang="en-US" sz="2800" b="1" dirty="0">
              <a:solidFill>
                <a:srgbClr val="000044"/>
              </a:solidFill>
              <a:latin typeface="+mj-lt"/>
              <a:cs typeface="Times New Roman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EE28EA7-BDF5-4EA4-8F4B-14556B264521}"/>
              </a:ext>
            </a:extLst>
          </p:cNvPr>
          <p:cNvSpPr/>
          <p:nvPr/>
        </p:nvSpPr>
        <p:spPr>
          <a:xfrm>
            <a:off x="593779" y="4555839"/>
            <a:ext cx="4031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  <a:cs typeface="Times New Roman" charset="0"/>
              </a:rPr>
              <a:t>Average rate of return </a:t>
            </a:r>
          </a:p>
          <a:p>
            <a:r>
              <a:rPr lang="en-US" sz="2400" b="1" dirty="0">
                <a:latin typeface="+mj-lt"/>
                <a:cs typeface="Times New Roman" charset="0"/>
              </a:rPr>
              <a:t>of 6%</a:t>
            </a:r>
            <a:endParaRPr lang="en-US" sz="2800" b="1" dirty="0">
              <a:latin typeface="+mj-lt"/>
              <a:cs typeface="Times New Roman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12D08A-37C1-406D-AE38-BF9C7642EBC4}"/>
              </a:ext>
            </a:extLst>
          </p:cNvPr>
          <p:cNvGrpSpPr/>
          <p:nvPr/>
        </p:nvGrpSpPr>
        <p:grpSpPr>
          <a:xfrm>
            <a:off x="5191841" y="819577"/>
            <a:ext cx="7000159" cy="5695518"/>
            <a:chOff x="5191841" y="819577"/>
            <a:chExt cx="7000159" cy="569551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5854962-C8E5-4557-A30C-6F6B94E65FBA}"/>
                </a:ext>
              </a:extLst>
            </p:cNvPr>
            <p:cNvSpPr/>
            <p:nvPr/>
          </p:nvSpPr>
          <p:spPr>
            <a:xfrm>
              <a:off x="5451528" y="2879109"/>
              <a:ext cx="569387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5%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9EDE335-BE42-44EA-89D6-FB11E749DF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236563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F0B8F60-5A48-4CC3-B819-172096F5AA67}"/>
                </a:ext>
              </a:extLst>
            </p:cNvPr>
            <p:cNvSpPr/>
            <p:nvPr/>
          </p:nvSpPr>
          <p:spPr>
            <a:xfrm>
              <a:off x="5291226" y="2193538"/>
              <a:ext cx="72968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15%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A4B936A-634A-40C0-8AB5-3C5F19B554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98885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8F4486E-FF6D-4F5D-9B71-46E2261C3FC4}"/>
                </a:ext>
              </a:extLst>
            </p:cNvPr>
            <p:cNvSpPr/>
            <p:nvPr/>
          </p:nvSpPr>
          <p:spPr>
            <a:xfrm>
              <a:off x="5291226" y="819577"/>
              <a:ext cx="72968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35%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0663601-6515-40CB-ACB0-CD61DEB7C6DE}"/>
                </a:ext>
              </a:extLst>
            </p:cNvPr>
            <p:cNvSpPr/>
            <p:nvPr/>
          </p:nvSpPr>
          <p:spPr>
            <a:xfrm>
              <a:off x="5191841" y="5669091"/>
              <a:ext cx="8290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-35%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9E7CF6C-5F9A-4FD8-8773-193F5CC802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5838368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F68A5B9-0816-439C-815D-E06EACE3F8AC}"/>
                </a:ext>
              </a:extLst>
            </p:cNvPr>
            <p:cNvSpPr/>
            <p:nvPr/>
          </p:nvSpPr>
          <p:spPr>
            <a:xfrm>
              <a:off x="6300284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YEAR 1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CF25895-1563-4E50-B091-2B7CC48153A8}"/>
                </a:ext>
              </a:extLst>
            </p:cNvPr>
            <p:cNvSpPr/>
            <p:nvPr/>
          </p:nvSpPr>
          <p:spPr>
            <a:xfrm>
              <a:off x="7684199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YEAR 2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0B5F7D7-E378-4ED9-93BC-E39B80A4C82C}"/>
                </a:ext>
              </a:extLst>
            </p:cNvPr>
            <p:cNvSpPr/>
            <p:nvPr/>
          </p:nvSpPr>
          <p:spPr>
            <a:xfrm>
              <a:off x="9068114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YEAR 3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4DE40E2-F514-41CD-BD11-5423A380C3F8}"/>
                </a:ext>
              </a:extLst>
            </p:cNvPr>
            <p:cNvSpPr/>
            <p:nvPr/>
          </p:nvSpPr>
          <p:spPr>
            <a:xfrm>
              <a:off x="10452029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YEAR 4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56F72AC-A568-4081-B079-3B83688D0442}"/>
                </a:ext>
              </a:extLst>
            </p:cNvPr>
            <p:cNvSpPr/>
            <p:nvPr/>
          </p:nvSpPr>
          <p:spPr>
            <a:xfrm>
              <a:off x="5675947" y="3228945"/>
              <a:ext cx="344967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0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7926E2B-74F5-4D9B-8BD8-76D9D907AB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167724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9B71849-3FE3-4491-B4AD-288CD8A611F0}"/>
                </a:ext>
              </a:extLst>
            </p:cNvPr>
            <p:cNvSpPr/>
            <p:nvPr/>
          </p:nvSpPr>
          <p:spPr>
            <a:xfrm>
              <a:off x="5291226" y="1507967"/>
              <a:ext cx="72968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25%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3F7B6F5-4908-46FB-ACFB-57D1D26BB8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305402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2EC0FEE-FF0B-4417-80E8-478D505719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2709829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C4AC6DD-82DA-46E1-B877-D77D7D90B9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2021439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5A1B00B-20AD-4E08-8535-ED55DC2480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1333049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16A25C7-A2B2-402E-8C17-9237D738A8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5141182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307EFCE-FA38-452E-85A9-E138A19840F0}"/>
                </a:ext>
              </a:extLst>
            </p:cNvPr>
            <p:cNvSpPr/>
            <p:nvPr/>
          </p:nvSpPr>
          <p:spPr>
            <a:xfrm>
              <a:off x="5191841" y="4971905"/>
              <a:ext cx="8290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-25%</a:t>
              </a: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DE29BFE-3E6B-4177-97CD-E2F1050B9F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374681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9361ED71-4004-4403-8C47-633285D646C0}"/>
                </a:ext>
              </a:extLst>
            </p:cNvPr>
            <p:cNvSpPr/>
            <p:nvPr/>
          </p:nvSpPr>
          <p:spPr>
            <a:xfrm>
              <a:off x="5352140" y="3575503"/>
              <a:ext cx="668774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-5%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EDB5AFB-79C8-4A85-BDEA-7728FD96BC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4443998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551512A-F045-4D0F-B500-5708AC1F7834}"/>
                </a:ext>
              </a:extLst>
            </p:cNvPr>
            <p:cNvSpPr/>
            <p:nvPr/>
          </p:nvSpPr>
          <p:spPr>
            <a:xfrm>
              <a:off x="5191841" y="4271897"/>
              <a:ext cx="8290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-15%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BE9685C-2BE3-49F9-9294-4F09AB6EEE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548977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A25BA0-EBA7-40D3-BFEC-EC1A1F3855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4792590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DFDFDD3-79E2-45F1-9ED0-4145FDB7BF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4095406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444ECC6E-ABB1-4DBB-B651-1D567401E285}"/>
              </a:ext>
            </a:extLst>
          </p:cNvPr>
          <p:cNvSpPr/>
          <p:nvPr/>
        </p:nvSpPr>
        <p:spPr>
          <a:xfrm>
            <a:off x="6519552" y="2775321"/>
            <a:ext cx="1039802" cy="622891"/>
          </a:xfrm>
          <a:prstGeom prst="rect">
            <a:avLst/>
          </a:prstGeom>
          <a:solidFill>
            <a:srgbClr val="00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spc="150" dirty="0">
                <a:ln>
                  <a:solidFill>
                    <a:schemeClr val="accent1">
                      <a:alpha val="0"/>
                    </a:schemeClr>
                  </a:solidFill>
                </a:ln>
              </a:rPr>
              <a:t>8%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29859D1-6842-49D6-8CE9-6285BFE94921}"/>
              </a:ext>
            </a:extLst>
          </p:cNvPr>
          <p:cNvSpPr/>
          <p:nvPr/>
        </p:nvSpPr>
        <p:spPr>
          <a:xfrm>
            <a:off x="7903467" y="3029274"/>
            <a:ext cx="1039802" cy="368942"/>
          </a:xfrm>
          <a:prstGeom prst="rect">
            <a:avLst/>
          </a:prstGeom>
          <a:solidFill>
            <a:srgbClr val="00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spc="150" dirty="0">
                <a:ln>
                  <a:solidFill>
                    <a:schemeClr val="accent1">
                      <a:alpha val="0"/>
                    </a:schemeClr>
                  </a:solidFill>
                </a:ln>
              </a:rPr>
              <a:t>5%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059E7ED-DD21-4BBB-85AB-1B4CD1D5F9AC}"/>
              </a:ext>
            </a:extLst>
          </p:cNvPr>
          <p:cNvSpPr/>
          <p:nvPr/>
        </p:nvSpPr>
        <p:spPr>
          <a:xfrm>
            <a:off x="9287382" y="3029273"/>
            <a:ext cx="1039802" cy="368943"/>
          </a:xfrm>
          <a:prstGeom prst="rect">
            <a:avLst/>
          </a:prstGeom>
          <a:solidFill>
            <a:srgbClr val="00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spc="150" dirty="0">
                <a:ln>
                  <a:solidFill>
                    <a:schemeClr val="accent1">
                      <a:alpha val="0"/>
                    </a:schemeClr>
                  </a:solidFill>
                </a:ln>
              </a:rPr>
              <a:t>5%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AD2C79F-6843-41F8-BF85-E5DE661160FF}"/>
              </a:ext>
            </a:extLst>
          </p:cNvPr>
          <p:cNvSpPr/>
          <p:nvPr/>
        </p:nvSpPr>
        <p:spPr>
          <a:xfrm>
            <a:off x="10671297" y="2906308"/>
            <a:ext cx="1039802" cy="491901"/>
          </a:xfrm>
          <a:prstGeom prst="rect">
            <a:avLst/>
          </a:prstGeom>
          <a:solidFill>
            <a:srgbClr val="00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spc="150" dirty="0">
                <a:ln>
                  <a:solidFill>
                    <a:schemeClr val="accent1">
                      <a:alpha val="0"/>
                    </a:schemeClr>
                  </a:solidFill>
                </a:ln>
              </a:rPr>
              <a:t>6%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3F0E56C-4656-433B-8178-90E12C156396}"/>
              </a:ext>
            </a:extLst>
          </p:cNvPr>
          <p:cNvCxnSpPr>
            <a:cxnSpLocks/>
          </p:cNvCxnSpPr>
          <p:nvPr/>
        </p:nvCxnSpPr>
        <p:spPr>
          <a:xfrm flipH="1">
            <a:off x="6296634" y="3398222"/>
            <a:ext cx="5895366" cy="0"/>
          </a:xfrm>
          <a:prstGeom prst="line">
            <a:avLst/>
          </a:prstGeom>
          <a:ln w="47625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6">
            <a:extLst>
              <a:ext uri="{FF2B5EF4-FFF2-40B4-BE49-F238E27FC236}">
                <a16:creationId xmlns:a16="http://schemas.microsoft.com/office/drawing/2014/main" id="{7FDD90D1-E7CA-1B4D-B9E8-0EA85B0C1206}"/>
              </a:ext>
            </a:extLst>
          </p:cNvPr>
          <p:cNvSpPr txBox="1"/>
          <p:nvPr/>
        </p:nvSpPr>
        <p:spPr>
          <a:xfrm>
            <a:off x="593778" y="1372969"/>
            <a:ext cx="2719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>
                  <a:solidFill>
                    <a:schemeClr val="accent2">
                      <a:alpha val="0"/>
                    </a:schemeClr>
                  </a:solidFill>
                </a:ln>
                <a:latin typeface="+mj-lt"/>
                <a:cs typeface="Times New Roman" charset="0"/>
              </a:rPr>
              <a:t>Abigail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931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2A7E4351-A52A-4AFE-81B0-AE0136E51F9C}"/>
              </a:ext>
            </a:extLst>
          </p:cNvPr>
          <p:cNvSpPr/>
          <p:nvPr/>
        </p:nvSpPr>
        <p:spPr>
          <a:xfrm>
            <a:off x="593778" y="1899940"/>
            <a:ext cx="4031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Retires in a</a:t>
            </a:r>
          </a:p>
          <a:p>
            <a:r>
              <a:rPr lang="en-US" sz="2800" b="1" u="sng" dirty="0">
                <a:solidFill>
                  <a:schemeClr val="accent3"/>
                </a:solidFill>
                <a:latin typeface="+mj-lt"/>
                <a:cs typeface="Times New Roman" charset="0"/>
              </a:rPr>
              <a:t>volatile market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78294C-C6F6-4013-947C-E859BF388B12}"/>
              </a:ext>
            </a:extLst>
          </p:cNvPr>
          <p:cNvGrpSpPr/>
          <p:nvPr/>
        </p:nvGrpSpPr>
        <p:grpSpPr>
          <a:xfrm>
            <a:off x="5191841" y="819577"/>
            <a:ext cx="7000159" cy="5695518"/>
            <a:chOff x="5191841" y="819577"/>
            <a:chExt cx="7000159" cy="569551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32B8FD2-35FE-4145-A8B1-9AE4D94D5CE5}"/>
                </a:ext>
              </a:extLst>
            </p:cNvPr>
            <p:cNvSpPr/>
            <p:nvPr/>
          </p:nvSpPr>
          <p:spPr>
            <a:xfrm>
              <a:off x="5451528" y="2879109"/>
              <a:ext cx="569387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5%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5483BF9-3A59-4868-B569-25ADB23C15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236563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F850C2A-A38B-4C2D-92D2-CBF23162AFD2}"/>
                </a:ext>
              </a:extLst>
            </p:cNvPr>
            <p:cNvSpPr/>
            <p:nvPr/>
          </p:nvSpPr>
          <p:spPr>
            <a:xfrm>
              <a:off x="5291226" y="2193538"/>
              <a:ext cx="72968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15%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0B03E9F-CBB9-4047-99A0-9CAC3F9D7C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98885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E2FB134-C7EA-44ED-A32A-2DB788100680}"/>
                </a:ext>
              </a:extLst>
            </p:cNvPr>
            <p:cNvSpPr/>
            <p:nvPr/>
          </p:nvSpPr>
          <p:spPr>
            <a:xfrm>
              <a:off x="5291226" y="819577"/>
              <a:ext cx="72968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35%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4FCF772-53C4-4E46-B9A6-29A5EB21C955}"/>
                </a:ext>
              </a:extLst>
            </p:cNvPr>
            <p:cNvSpPr/>
            <p:nvPr/>
          </p:nvSpPr>
          <p:spPr>
            <a:xfrm>
              <a:off x="5191841" y="5669091"/>
              <a:ext cx="8290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-35%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73D9D6B-A402-44DC-A4A0-BB98501BBA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5838368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7D888CF-E109-4F75-8A88-3469861B6D60}"/>
                </a:ext>
              </a:extLst>
            </p:cNvPr>
            <p:cNvSpPr/>
            <p:nvPr/>
          </p:nvSpPr>
          <p:spPr>
            <a:xfrm>
              <a:off x="6300284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YEAR 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0590871-E3FC-4FCC-8784-0AEAE6E2BC23}"/>
                </a:ext>
              </a:extLst>
            </p:cNvPr>
            <p:cNvSpPr/>
            <p:nvPr/>
          </p:nvSpPr>
          <p:spPr>
            <a:xfrm>
              <a:off x="7684199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YEAR 2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8D21205-3B44-409B-98AC-226E2FA37780}"/>
                </a:ext>
              </a:extLst>
            </p:cNvPr>
            <p:cNvSpPr/>
            <p:nvPr/>
          </p:nvSpPr>
          <p:spPr>
            <a:xfrm>
              <a:off x="9068114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YEAR 3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9A2A62A-9DFD-4D32-86FF-471B0172E10A}"/>
                </a:ext>
              </a:extLst>
            </p:cNvPr>
            <p:cNvSpPr/>
            <p:nvPr/>
          </p:nvSpPr>
          <p:spPr>
            <a:xfrm>
              <a:off x="10452029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YEAR 4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9ED246E-212F-4028-B34B-2F5C85FDB7BF}"/>
                </a:ext>
              </a:extLst>
            </p:cNvPr>
            <p:cNvSpPr/>
            <p:nvPr/>
          </p:nvSpPr>
          <p:spPr>
            <a:xfrm>
              <a:off x="5675947" y="3228945"/>
              <a:ext cx="344967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0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D6A7F43-1D41-4C42-9872-34A4E59C6C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167724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03382D4-6C2E-410D-B724-6B2135DF64A3}"/>
                </a:ext>
              </a:extLst>
            </p:cNvPr>
            <p:cNvSpPr/>
            <p:nvPr/>
          </p:nvSpPr>
          <p:spPr>
            <a:xfrm>
              <a:off x="5291226" y="1507967"/>
              <a:ext cx="72968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25%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CEDDDB9-CDAD-421C-9161-A1999E3F1C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305402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9304B8A-FD82-4664-A432-2D5C6BA3FF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2709829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A0EAD38-FF4A-42E7-9CAD-434008CE31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2021439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B37EAD2-5323-4F83-B0EF-7C0725EE6C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1333049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49705EA-8600-4E83-AF8B-9E58BC5AFA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5141182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D457642-B8A3-4AA8-A2AD-9C3E45E8827C}"/>
                </a:ext>
              </a:extLst>
            </p:cNvPr>
            <p:cNvSpPr/>
            <p:nvPr/>
          </p:nvSpPr>
          <p:spPr>
            <a:xfrm>
              <a:off x="5191841" y="4971905"/>
              <a:ext cx="8290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-25%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23C0FE4-09E6-403F-BCBE-90B7FBA2F9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374681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FAF436D-BA20-4116-9795-AB05583654DC}"/>
                </a:ext>
              </a:extLst>
            </p:cNvPr>
            <p:cNvSpPr/>
            <p:nvPr/>
          </p:nvSpPr>
          <p:spPr>
            <a:xfrm>
              <a:off x="5352140" y="3575503"/>
              <a:ext cx="668774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-5%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F8C02C4-00A7-4BD4-B1B1-003B09BE6F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4443998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E6F8FCF-E7C4-4A09-B540-2BC590DEDE16}"/>
                </a:ext>
              </a:extLst>
            </p:cNvPr>
            <p:cNvSpPr/>
            <p:nvPr/>
          </p:nvSpPr>
          <p:spPr>
            <a:xfrm>
              <a:off x="5191841" y="4271897"/>
              <a:ext cx="8290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-15%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C755CE5-9C0C-43A9-8F93-F2537BD22E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548977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79A199C-8831-4830-8EF5-F6DA20217F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4792590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3CA9CEF-4133-4ECC-A202-4516846176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4095406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FBE1D70A-A90F-484F-B3D9-F548919ED4E2}"/>
              </a:ext>
            </a:extLst>
          </p:cNvPr>
          <p:cNvSpPr/>
          <p:nvPr/>
        </p:nvSpPr>
        <p:spPr>
          <a:xfrm>
            <a:off x="6519552" y="3401393"/>
            <a:ext cx="1039802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spc="300" dirty="0">
                <a:noFill/>
                <a:latin typeface="+mj-lt"/>
                <a:ea typeface="Times New Roman" charset="0"/>
                <a:cs typeface="Times New Roman" charset="0"/>
              </a:rPr>
              <a:t>-22%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0346D0C-56A4-47CE-96EB-001D06205D1B}"/>
              </a:ext>
            </a:extLst>
          </p:cNvPr>
          <p:cNvSpPr/>
          <p:nvPr/>
        </p:nvSpPr>
        <p:spPr>
          <a:xfrm>
            <a:off x="7903467" y="3401393"/>
            <a:ext cx="1039802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spc="300" dirty="0">
                <a:noFill/>
                <a:latin typeface="+mj-lt"/>
                <a:cs typeface="Times New Roman" charset="0"/>
              </a:rPr>
              <a:t>-10%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68FD1CA-2F2B-4882-AF4C-35169FBB57D5}"/>
              </a:ext>
            </a:extLst>
          </p:cNvPr>
          <p:cNvSpPr/>
          <p:nvPr/>
        </p:nvSpPr>
        <p:spPr>
          <a:xfrm>
            <a:off x="9287382" y="3352501"/>
            <a:ext cx="1039802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spc="15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</a:rPr>
              <a:t>24%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6DD44B4-2845-4F88-BA82-61DCFFFD2DBA}"/>
              </a:ext>
            </a:extLst>
          </p:cNvPr>
          <p:cNvSpPr/>
          <p:nvPr/>
        </p:nvSpPr>
        <p:spPr>
          <a:xfrm>
            <a:off x="10671297" y="3349332"/>
            <a:ext cx="1039802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spc="15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</a:rPr>
              <a:t>32%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608DF4B-8A86-4809-9182-6005DE98EA5C}"/>
              </a:ext>
            </a:extLst>
          </p:cNvPr>
          <p:cNvCxnSpPr>
            <a:cxnSpLocks/>
          </p:cNvCxnSpPr>
          <p:nvPr/>
        </p:nvCxnSpPr>
        <p:spPr>
          <a:xfrm flipH="1">
            <a:off x="6296634" y="3398222"/>
            <a:ext cx="5895366" cy="0"/>
          </a:xfrm>
          <a:prstGeom prst="line">
            <a:avLst/>
          </a:prstGeom>
          <a:ln w="47625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003C1CE7-7227-480B-90A6-39EDF1E44B70}"/>
              </a:ext>
            </a:extLst>
          </p:cNvPr>
          <p:cNvSpPr/>
          <p:nvPr/>
        </p:nvSpPr>
        <p:spPr>
          <a:xfrm>
            <a:off x="480901" y="3260207"/>
            <a:ext cx="3199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noFill/>
                <a:latin typeface="+mj-lt"/>
                <a:ea typeface="Times New Roman" charset="0"/>
                <a:cs typeface="Times New Roman" charset="0"/>
              </a:rPr>
              <a:t>Suffers </a:t>
            </a:r>
            <a:r>
              <a:rPr lang="en-US" sz="2400" b="1" dirty="0">
                <a:noFill/>
                <a:latin typeface="+mj-lt"/>
                <a:cs typeface="Times New Roman" charset="0"/>
              </a:rPr>
              <a:t>2 years of consecutive market losses, </a:t>
            </a:r>
            <a:r>
              <a:rPr lang="en-US" sz="2400" dirty="0">
                <a:noFill/>
                <a:latin typeface="+mj-lt"/>
                <a:cs typeface="Times New Roman" charset="0"/>
              </a:rPr>
              <a:t>followed by 2 years of growth</a:t>
            </a: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C99C5069-02B5-D943-A9DB-7BB3F8029E77}"/>
              </a:ext>
            </a:extLst>
          </p:cNvPr>
          <p:cNvSpPr txBox="1"/>
          <p:nvPr/>
        </p:nvSpPr>
        <p:spPr>
          <a:xfrm>
            <a:off x="593778" y="1411069"/>
            <a:ext cx="2719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>
                  <a:solidFill>
                    <a:schemeClr val="accent2">
                      <a:alpha val="0"/>
                    </a:schemeClr>
                  </a:solidFill>
                </a:ln>
                <a:latin typeface="+mj-lt"/>
                <a:cs typeface="Times New Roman" charset="0"/>
              </a:rPr>
              <a:t>Melinda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541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A369B9-F9F1-4A33-8AED-BBC61BEC082D}"/>
              </a:ext>
            </a:extLst>
          </p:cNvPr>
          <p:cNvGrpSpPr/>
          <p:nvPr/>
        </p:nvGrpSpPr>
        <p:grpSpPr>
          <a:xfrm>
            <a:off x="5191841" y="819577"/>
            <a:ext cx="7000159" cy="5695518"/>
            <a:chOff x="5191841" y="819577"/>
            <a:chExt cx="7000159" cy="569551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D1F6422-7AD4-46FB-8654-33079EDAC840}"/>
                </a:ext>
              </a:extLst>
            </p:cNvPr>
            <p:cNvSpPr/>
            <p:nvPr/>
          </p:nvSpPr>
          <p:spPr>
            <a:xfrm>
              <a:off x="5451528" y="2879109"/>
              <a:ext cx="569387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5%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97A65F-0E51-46A6-BD41-2627232281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236563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CEB21DD-AE3A-472B-A780-CA353EC58E47}"/>
                </a:ext>
              </a:extLst>
            </p:cNvPr>
            <p:cNvSpPr/>
            <p:nvPr/>
          </p:nvSpPr>
          <p:spPr>
            <a:xfrm>
              <a:off x="5291226" y="2193538"/>
              <a:ext cx="72968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15%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369ED94-597D-4C4A-A5AB-D017947491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98885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55BD207-2FEB-4C21-9289-D3EBDDD5E652}"/>
                </a:ext>
              </a:extLst>
            </p:cNvPr>
            <p:cNvSpPr/>
            <p:nvPr/>
          </p:nvSpPr>
          <p:spPr>
            <a:xfrm>
              <a:off x="5291226" y="819577"/>
              <a:ext cx="72968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35%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BA80435-676B-4D3A-98E3-3BD1C56BE7E6}"/>
                </a:ext>
              </a:extLst>
            </p:cNvPr>
            <p:cNvSpPr/>
            <p:nvPr/>
          </p:nvSpPr>
          <p:spPr>
            <a:xfrm>
              <a:off x="5191841" y="5669091"/>
              <a:ext cx="8290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-35%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E2E09F4-8CE2-459E-BE90-AE349CA3A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5838368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B3E5097-9FCF-4BF7-978E-64CB6D443DF8}"/>
                </a:ext>
              </a:extLst>
            </p:cNvPr>
            <p:cNvSpPr/>
            <p:nvPr/>
          </p:nvSpPr>
          <p:spPr>
            <a:xfrm>
              <a:off x="6300284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YEAR 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70C0653-D4E6-4C3C-A1B5-83AC9AD08197}"/>
                </a:ext>
              </a:extLst>
            </p:cNvPr>
            <p:cNvSpPr/>
            <p:nvPr/>
          </p:nvSpPr>
          <p:spPr>
            <a:xfrm>
              <a:off x="7684199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YEAR 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55EA73C-4371-4B9C-8B22-52A35E2FE537}"/>
                </a:ext>
              </a:extLst>
            </p:cNvPr>
            <p:cNvSpPr/>
            <p:nvPr/>
          </p:nvSpPr>
          <p:spPr>
            <a:xfrm>
              <a:off x="9068114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YEAR 3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198B0C8-0D80-465A-A19B-47A3FBCB1FFB}"/>
                </a:ext>
              </a:extLst>
            </p:cNvPr>
            <p:cNvSpPr/>
            <p:nvPr/>
          </p:nvSpPr>
          <p:spPr>
            <a:xfrm>
              <a:off x="10452029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YEAR 4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60BE05D-C5BA-423C-89C4-700C3199DCF1}"/>
                </a:ext>
              </a:extLst>
            </p:cNvPr>
            <p:cNvSpPr/>
            <p:nvPr/>
          </p:nvSpPr>
          <p:spPr>
            <a:xfrm>
              <a:off x="5675947" y="3228945"/>
              <a:ext cx="344967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0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5944C9A-1E27-417E-8B83-042D810334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167724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FBD6369-CF8A-43FD-B077-5C1DB2B0D350}"/>
                </a:ext>
              </a:extLst>
            </p:cNvPr>
            <p:cNvSpPr/>
            <p:nvPr/>
          </p:nvSpPr>
          <p:spPr>
            <a:xfrm>
              <a:off x="5291226" y="1507967"/>
              <a:ext cx="72968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25%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89C3FAB-DBD4-4E1F-A609-1897A0BC4F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305402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4E88425-1C3F-4EEE-9E91-66F4712A2A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2709829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6E811A9-02B4-4E6A-8E66-851294AE2D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2021439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4898F3E-8B84-48B3-B89A-099813E80A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1333049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DBA71B4-09C7-4BDD-8714-A9C2253F9C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5141182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E66B1D5-6448-49B8-8D33-979482ABF0C8}"/>
                </a:ext>
              </a:extLst>
            </p:cNvPr>
            <p:cNvSpPr/>
            <p:nvPr/>
          </p:nvSpPr>
          <p:spPr>
            <a:xfrm>
              <a:off x="5191841" y="4971905"/>
              <a:ext cx="8290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-25%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65693A1-5DF3-4B4E-B98D-1AF8374C00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374681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451D43C-C4EF-4D59-8187-6456B3A84A44}"/>
                </a:ext>
              </a:extLst>
            </p:cNvPr>
            <p:cNvSpPr/>
            <p:nvPr/>
          </p:nvSpPr>
          <p:spPr>
            <a:xfrm>
              <a:off x="5352140" y="3575503"/>
              <a:ext cx="668774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-5%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2862A0C-4B71-4BDA-9D58-07958D2D3D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4443998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6F979FB-2763-4D65-A7C8-3A974A09260A}"/>
                </a:ext>
              </a:extLst>
            </p:cNvPr>
            <p:cNvSpPr/>
            <p:nvPr/>
          </p:nvSpPr>
          <p:spPr>
            <a:xfrm>
              <a:off x="5191841" y="4271897"/>
              <a:ext cx="8290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600" spc="300" dirty="0"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75000">
                        <a:schemeClr val="bg1">
                          <a:lumMod val="6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-15%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4CEA95A-1FA3-464E-A7FA-FE01305606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548977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F73A06A-A5E8-4C23-B221-3DF6E65D4B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4792590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93E5074-36A0-4E33-9669-988AA3871F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4095406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89F3909-149E-42F8-AB44-5F6AB282BFA7}"/>
              </a:ext>
            </a:extLst>
          </p:cNvPr>
          <p:cNvSpPr/>
          <p:nvPr/>
        </p:nvSpPr>
        <p:spPr>
          <a:xfrm>
            <a:off x="593779" y="3260207"/>
            <a:ext cx="3199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  <a:ea typeface="Times New Roman" charset="0"/>
                <a:cs typeface="Times New Roman" charset="0"/>
              </a:rPr>
              <a:t>Suffers</a:t>
            </a:r>
            <a:r>
              <a:rPr lang="en-US" sz="2400" dirty="0"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7200000" scaled="0"/>
                </a:gradFill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Times New Roman" charset="0"/>
              </a:rPr>
              <a:t>2 years of consecutive market losses, </a:t>
            </a:r>
            <a:r>
              <a:rPr lang="en-US" sz="2400" dirty="0">
                <a:latin typeface="+mj-lt"/>
                <a:cs typeface="Times New Roman" charset="0"/>
              </a:rPr>
              <a:t>followed by 2 years of growth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7E1BBC-6CFF-422B-BC9C-F4F5426FA82C}"/>
              </a:ext>
            </a:extLst>
          </p:cNvPr>
          <p:cNvSpPr/>
          <p:nvPr/>
        </p:nvSpPr>
        <p:spPr>
          <a:xfrm>
            <a:off x="6519552" y="3401393"/>
            <a:ext cx="1039802" cy="15135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-22%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11598C-C33C-4237-846A-50BD3C29F7A0}"/>
              </a:ext>
            </a:extLst>
          </p:cNvPr>
          <p:cNvSpPr/>
          <p:nvPr/>
        </p:nvSpPr>
        <p:spPr>
          <a:xfrm>
            <a:off x="7903467" y="3401393"/>
            <a:ext cx="1039802" cy="6940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-10%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C69E73-7667-4758-A7CF-B9724C64D0C0}"/>
              </a:ext>
            </a:extLst>
          </p:cNvPr>
          <p:cNvSpPr/>
          <p:nvPr/>
        </p:nvSpPr>
        <p:spPr>
          <a:xfrm>
            <a:off x="9287382" y="1714501"/>
            <a:ext cx="1039802" cy="1683720"/>
          </a:xfrm>
          <a:prstGeom prst="rect">
            <a:avLst/>
          </a:prstGeom>
          <a:solidFill>
            <a:srgbClr val="00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spc="150" dirty="0">
                <a:ln>
                  <a:solidFill>
                    <a:schemeClr val="accent1">
                      <a:alpha val="0"/>
                    </a:schemeClr>
                  </a:solidFill>
                </a:ln>
              </a:rPr>
              <a:t>24%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101C156-2756-441D-8C97-CACAD863A118}"/>
              </a:ext>
            </a:extLst>
          </p:cNvPr>
          <p:cNvSpPr/>
          <p:nvPr/>
        </p:nvSpPr>
        <p:spPr>
          <a:xfrm>
            <a:off x="10671297" y="1215138"/>
            <a:ext cx="1039802" cy="2179913"/>
          </a:xfrm>
          <a:prstGeom prst="rect">
            <a:avLst/>
          </a:prstGeom>
          <a:solidFill>
            <a:srgbClr val="00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spc="150" dirty="0">
                <a:ln>
                  <a:solidFill>
                    <a:schemeClr val="accent1">
                      <a:alpha val="0"/>
                    </a:schemeClr>
                  </a:solidFill>
                </a:ln>
              </a:rPr>
              <a:t>32%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246760-103A-4A11-901E-72B5A986A569}"/>
              </a:ext>
            </a:extLst>
          </p:cNvPr>
          <p:cNvSpPr/>
          <p:nvPr/>
        </p:nvSpPr>
        <p:spPr>
          <a:xfrm>
            <a:off x="593778" y="1899940"/>
            <a:ext cx="4031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Retires in a</a:t>
            </a:r>
          </a:p>
          <a:p>
            <a:r>
              <a:rPr lang="en-US" sz="2800" b="1" u="sng" dirty="0">
                <a:solidFill>
                  <a:schemeClr val="accent3"/>
                </a:solidFill>
                <a:latin typeface="+mj-lt"/>
                <a:cs typeface="Times New Roman" charset="0"/>
              </a:rPr>
              <a:t>volatile market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CAA5CD-5B0C-EC43-B0B7-CA32535C2893}"/>
              </a:ext>
            </a:extLst>
          </p:cNvPr>
          <p:cNvSpPr/>
          <p:nvPr/>
        </p:nvSpPr>
        <p:spPr>
          <a:xfrm>
            <a:off x="526118" y="5236026"/>
            <a:ext cx="4178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  <a:cs typeface="Times New Roman" charset="0"/>
              </a:rPr>
              <a:t>Average rate of return </a:t>
            </a:r>
          </a:p>
          <a:p>
            <a:r>
              <a:rPr lang="en-US" sz="2400" dirty="0">
                <a:latin typeface="+mj-lt"/>
                <a:cs typeface="Times New Roman" charset="0"/>
              </a:rPr>
              <a:t>of 6%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64B4739-7D39-44F7-82A7-97010E3AC2D5}"/>
              </a:ext>
            </a:extLst>
          </p:cNvPr>
          <p:cNvCxnSpPr>
            <a:cxnSpLocks/>
          </p:cNvCxnSpPr>
          <p:nvPr/>
        </p:nvCxnSpPr>
        <p:spPr>
          <a:xfrm flipH="1">
            <a:off x="6296634" y="3398222"/>
            <a:ext cx="5895366" cy="0"/>
          </a:xfrm>
          <a:prstGeom prst="line">
            <a:avLst/>
          </a:prstGeom>
          <a:ln w="47625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6">
            <a:extLst>
              <a:ext uri="{FF2B5EF4-FFF2-40B4-BE49-F238E27FC236}">
                <a16:creationId xmlns:a16="http://schemas.microsoft.com/office/drawing/2014/main" id="{44DAA04C-B799-4747-89B8-B6A4E355AF46}"/>
              </a:ext>
            </a:extLst>
          </p:cNvPr>
          <p:cNvSpPr txBox="1"/>
          <p:nvPr/>
        </p:nvSpPr>
        <p:spPr>
          <a:xfrm>
            <a:off x="593778" y="1411069"/>
            <a:ext cx="2719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>
                  <a:solidFill>
                    <a:schemeClr val="accent2">
                      <a:alpha val="0"/>
                    </a:schemeClr>
                  </a:solidFill>
                </a:ln>
                <a:latin typeface="+mj-lt"/>
                <a:cs typeface="Times New Roman" charset="0"/>
              </a:rPr>
              <a:t>Melinda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6234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A2628D0C-180A-41B0-A568-F7017340FF01}"/>
              </a:ext>
            </a:extLst>
          </p:cNvPr>
          <p:cNvSpPr/>
          <p:nvPr/>
        </p:nvSpPr>
        <p:spPr>
          <a:xfrm>
            <a:off x="662798" y="2432779"/>
            <a:ext cx="41215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noProof="1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rgbClr val="000044"/>
                </a:solidFill>
                <a:latin typeface="NimbusSanL"/>
                <a:ea typeface="Times New Roman" charset="0"/>
                <a:cs typeface="Times New Roman" charset="0"/>
              </a:rPr>
              <a:t>Here’s what’s </a:t>
            </a:r>
            <a:r>
              <a:rPr lang="en-US" sz="4800" b="1" noProof="1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rgbClr val="000044"/>
                </a:solidFill>
                <a:latin typeface="NimbusSanL"/>
                <a:ea typeface="Times New Roman" charset="0"/>
                <a:cs typeface="Times New Roman" charset="0"/>
              </a:rPr>
              <a:t>troubling.</a:t>
            </a:r>
            <a:endParaRPr lang="en-US" sz="4000" b="1" noProof="1">
              <a:ln>
                <a:solidFill>
                  <a:schemeClr val="accent2">
                    <a:alpha val="0"/>
                  </a:schemeClr>
                </a:solidFill>
              </a:ln>
              <a:solidFill>
                <a:srgbClr val="000044"/>
              </a:solidFill>
              <a:latin typeface="NimbusSanL"/>
              <a:ea typeface="Times New Roman" charset="0"/>
              <a:cs typeface="Times New Roman" charset="0"/>
            </a:endParaRPr>
          </a:p>
        </p:txBody>
      </p:sp>
      <p:sp>
        <p:nvSpPr>
          <p:cNvPr id="155" name="TextBox 16">
            <a:extLst>
              <a:ext uri="{FF2B5EF4-FFF2-40B4-BE49-F238E27FC236}">
                <a16:creationId xmlns:a16="http://schemas.microsoft.com/office/drawing/2014/main" id="{7E43E56F-450F-4F4B-BCAC-F94FAADBA972}"/>
              </a:ext>
            </a:extLst>
          </p:cNvPr>
          <p:cNvSpPr txBox="1"/>
          <p:nvPr/>
        </p:nvSpPr>
        <p:spPr>
          <a:xfrm>
            <a:off x="662798" y="3879329"/>
            <a:ext cx="4595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AFTER ONLY 4 YEARS</a:t>
            </a:r>
          </a:p>
        </p:txBody>
      </p:sp>
      <p:sp>
        <p:nvSpPr>
          <p:cNvPr id="67" name="TextBox 16">
            <a:extLst>
              <a:ext uri="{FF2B5EF4-FFF2-40B4-BE49-F238E27FC236}">
                <a16:creationId xmlns:a16="http://schemas.microsoft.com/office/drawing/2014/main" id="{EFBD581E-B028-4BB5-A80A-DC646C2C11E1}"/>
              </a:ext>
            </a:extLst>
          </p:cNvPr>
          <p:cNvSpPr txBox="1"/>
          <p:nvPr/>
        </p:nvSpPr>
        <p:spPr>
          <a:xfrm>
            <a:off x="8039100" y="2613392"/>
            <a:ext cx="309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Melinda has </a:t>
            </a:r>
          </a:p>
          <a:p>
            <a:r>
              <a:rPr lang="en-US" sz="4800" b="1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accent3"/>
                </a:solidFill>
                <a:latin typeface="NimbusSanL"/>
                <a:ea typeface="Times New Roman" charset="0"/>
                <a:cs typeface="Times New Roman" charset="0"/>
              </a:rPr>
              <a:t>$150,000 </a:t>
            </a:r>
          </a:p>
          <a:p>
            <a:r>
              <a:rPr lang="en-US" sz="28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less than Abigail.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C146B4-7B9E-44C2-922B-93C8D8892DE6}"/>
              </a:ext>
            </a:extLst>
          </p:cNvPr>
          <p:cNvCxnSpPr>
            <a:cxnSpLocks/>
          </p:cNvCxnSpPr>
          <p:nvPr/>
        </p:nvCxnSpPr>
        <p:spPr>
          <a:xfrm>
            <a:off x="6096000" y="2978672"/>
            <a:ext cx="0" cy="900657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59AA5EF-BA4C-4C76-BBA5-37B6907C4573}"/>
              </a:ext>
            </a:extLst>
          </p:cNvPr>
          <p:cNvSpPr/>
          <p:nvPr/>
        </p:nvSpPr>
        <p:spPr>
          <a:xfrm>
            <a:off x="2075762" y="0"/>
            <a:ext cx="8865704" cy="6858000"/>
          </a:xfrm>
          <a:custGeom>
            <a:avLst/>
            <a:gdLst>
              <a:gd name="connsiteX0" fmla="*/ 0 w 1485900"/>
              <a:gd name="connsiteY0" fmla="*/ 0 h 898072"/>
              <a:gd name="connsiteX1" fmla="*/ 440872 w 1485900"/>
              <a:gd name="connsiteY1" fmla="*/ 440872 h 898072"/>
              <a:gd name="connsiteX2" fmla="*/ 604158 w 1485900"/>
              <a:gd name="connsiteY2" fmla="*/ 277586 h 898072"/>
              <a:gd name="connsiteX3" fmla="*/ 963386 w 1485900"/>
              <a:gd name="connsiteY3" fmla="*/ 636814 h 898072"/>
              <a:gd name="connsiteX4" fmla="*/ 1094014 w 1485900"/>
              <a:gd name="connsiteY4" fmla="*/ 506186 h 898072"/>
              <a:gd name="connsiteX5" fmla="*/ 1485900 w 1485900"/>
              <a:gd name="connsiteY5" fmla="*/ 898072 h 8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5900" h="898072">
                <a:moveTo>
                  <a:pt x="0" y="0"/>
                </a:moveTo>
                <a:lnTo>
                  <a:pt x="440872" y="440872"/>
                </a:lnTo>
                <a:lnTo>
                  <a:pt x="604158" y="277586"/>
                </a:lnTo>
                <a:lnTo>
                  <a:pt x="963386" y="636814"/>
                </a:lnTo>
                <a:lnTo>
                  <a:pt x="1094014" y="506186"/>
                </a:lnTo>
                <a:lnTo>
                  <a:pt x="1485900" y="898072"/>
                </a:lnTo>
              </a:path>
            </a:pathLst>
          </a:custGeom>
          <a:noFill/>
          <a:ln w="104775" cap="rnd">
            <a:solidFill>
              <a:schemeClr val="accent3">
                <a:alpha val="11000"/>
              </a:schemeClr>
            </a:solidFill>
            <a:headEnd w="sm" len="sm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  <a:ea typeface="Times New Roman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73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7" grpId="0"/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454849C-06B9-4EA1-A7C4-8C42B9790F7D}"/>
              </a:ext>
            </a:extLst>
          </p:cNvPr>
          <p:cNvGrpSpPr/>
          <p:nvPr/>
        </p:nvGrpSpPr>
        <p:grpSpPr>
          <a:xfrm>
            <a:off x="4488764" y="-597407"/>
            <a:ext cx="682171" cy="539902"/>
            <a:chOff x="4548124" y="0"/>
            <a:chExt cx="682171" cy="6858000"/>
          </a:xfrm>
          <a:noFill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0935E7-7DC1-49BA-A54D-8F7FAC7CA8A7}"/>
                </a:ext>
              </a:extLst>
            </p:cNvPr>
            <p:cNvSpPr/>
            <p:nvPr/>
          </p:nvSpPr>
          <p:spPr>
            <a:xfrm>
              <a:off x="4548124" y="0"/>
              <a:ext cx="68217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1EB740C-56DB-4A30-8CED-EDD835F036EB}"/>
                </a:ext>
              </a:extLst>
            </p:cNvPr>
            <p:cNvCxnSpPr>
              <a:stCxn id="12" idx="0"/>
              <a:endCxn id="12" idx="2"/>
            </p:cNvCxnSpPr>
            <p:nvPr/>
          </p:nvCxnSpPr>
          <p:spPr>
            <a:xfrm>
              <a:off x="4889210" y="0"/>
              <a:ext cx="0" cy="6858000"/>
            </a:xfrm>
            <a:prstGeom prst="line">
              <a:avLst/>
            </a:prstGeom>
            <a:grpFill/>
            <a:ln cap="sq">
              <a:noFill/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8" name="Rectangle 287">
            <a:extLst>
              <a:ext uri="{FF2B5EF4-FFF2-40B4-BE49-F238E27FC236}">
                <a16:creationId xmlns:a16="http://schemas.microsoft.com/office/drawing/2014/main" id="{A942E949-4E22-47BD-8042-F0F1869A1660}"/>
              </a:ext>
            </a:extLst>
          </p:cNvPr>
          <p:cNvSpPr/>
          <p:nvPr/>
        </p:nvSpPr>
        <p:spPr>
          <a:xfrm>
            <a:off x="20768" y="1447800"/>
            <a:ext cx="12011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What would happen if…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BD6F804-769E-47AF-B542-EAB312128B38}"/>
              </a:ext>
            </a:extLst>
          </p:cNvPr>
          <p:cNvGrpSpPr/>
          <p:nvPr/>
        </p:nvGrpSpPr>
        <p:grpSpPr>
          <a:xfrm>
            <a:off x="-14234" y="3748041"/>
            <a:ext cx="12210391" cy="3101874"/>
            <a:chOff x="-14234" y="3748040"/>
            <a:chExt cx="12210391" cy="3101874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26AE273-E970-4433-B420-E353FBC5300C}"/>
                </a:ext>
              </a:extLst>
            </p:cNvPr>
            <p:cNvGrpSpPr/>
            <p:nvPr/>
          </p:nvGrpSpPr>
          <p:grpSpPr>
            <a:xfrm>
              <a:off x="-14234" y="3748040"/>
              <a:ext cx="1223602" cy="3101874"/>
              <a:chOff x="-14234" y="3751530"/>
              <a:chExt cx="1223602" cy="3101874"/>
            </a:xfrm>
          </p:grpSpPr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E5441E2-667A-4965-957D-E5FCEA7CD07B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8FC4CE73-6092-4B5F-B30B-81AF1D49F812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5722C026-CC70-427D-B3B6-B36DD09F9536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6A66734F-BD54-4347-8E45-BF0FFCEF65F7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55C697C1-6C66-4996-A5F8-D2C590D444BF}"/>
                  </a:ext>
                </a:extLst>
              </p:cNvPr>
              <p:cNvCxnSpPr/>
              <p:nvPr/>
            </p:nvCxnSpPr>
            <p:spPr>
              <a:xfrm>
                <a:off x="-14234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6ADEFFD-7201-4074-83BE-11F005FF0313}"/>
                </a:ext>
              </a:extLst>
            </p:cNvPr>
            <p:cNvGrpSpPr/>
            <p:nvPr/>
          </p:nvGrpSpPr>
          <p:grpSpPr>
            <a:xfrm>
              <a:off x="1536700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28495E55-87D3-4C38-8C5F-5C009EB7D678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E4F48EB-527E-4438-BFF7-B42D2182A408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F35BD5D3-8254-4ADB-A8C9-14848F5365F7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328DCB3C-F6B3-4882-AD27-419EC99BE374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30C87F8-D379-4AE9-811A-312A8A574D5A}"/>
                </a:ext>
              </a:extLst>
            </p:cNvPr>
            <p:cNvGrpSpPr/>
            <p:nvPr/>
          </p:nvGrpSpPr>
          <p:grpSpPr>
            <a:xfrm>
              <a:off x="2760302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90901CB6-8428-4456-87AA-BBFC1B944EC5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DDAB067E-EEA8-4E4F-BFB4-A458AEEAA3E0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F51D2B9C-57F4-4276-94FC-2E6A2FEEC070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141A6912-E1EE-46A6-8172-07D5F0A70C70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BAD8FCCF-DD1A-4F59-B2F0-043E71951CAA}"/>
                </a:ext>
              </a:extLst>
            </p:cNvPr>
            <p:cNvGrpSpPr/>
            <p:nvPr/>
          </p:nvGrpSpPr>
          <p:grpSpPr>
            <a:xfrm>
              <a:off x="3983904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30FE6B84-DE55-4FFE-9F33-A97E260F52D0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E7303879-AC0A-414B-99CF-2EEEFE3E70F2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1036652E-7EF7-4307-84F8-0DB67EC90653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E232FBA7-58D0-419D-9725-707BE808D62C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179038F6-4DBC-48B8-98A0-D1E50B7F792D}"/>
                </a:ext>
              </a:extLst>
            </p:cNvPr>
            <p:cNvGrpSpPr/>
            <p:nvPr/>
          </p:nvGrpSpPr>
          <p:grpSpPr>
            <a:xfrm>
              <a:off x="5192613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40979251-BA67-4EF6-9CEF-40085BA1370B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2ED16C0-8D63-42DA-B6FC-D92F064C9123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42ED91E4-B993-40DB-B772-FF3FB9D88CE2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D3C099AC-172C-499A-854D-B166BE989384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E66DE260-469E-4BF3-863B-E5E760F7FB06}"/>
                </a:ext>
              </a:extLst>
            </p:cNvPr>
            <p:cNvGrpSpPr/>
            <p:nvPr/>
          </p:nvGrpSpPr>
          <p:grpSpPr>
            <a:xfrm>
              <a:off x="6416215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D62FC6D-0538-4F94-BA45-AADC45516842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0039CC4-DB58-4BF7-8E03-1C1F38DC5E62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BC9F1E8F-2CAE-4A9F-8BC3-3F03867CA1F6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FB825CA-A09A-4D35-B1B7-C71A624AA6DB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4C932D4B-27B2-40C7-9BBF-7C1B88158485}"/>
                </a:ext>
              </a:extLst>
            </p:cNvPr>
            <p:cNvGrpSpPr/>
            <p:nvPr/>
          </p:nvGrpSpPr>
          <p:grpSpPr>
            <a:xfrm>
              <a:off x="7634449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174F24C0-4363-4856-A7AC-94FCEF374C3D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539FD840-693C-4FB3-9120-8040E8938895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2C4CF09-7FA3-4493-85E2-C0FBC09A6B6B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515B371C-70B2-42C9-B882-503CF769DE94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67E0458F-488B-40AD-A7D9-1BE8FAF0300A}"/>
                </a:ext>
              </a:extLst>
            </p:cNvPr>
            <p:cNvGrpSpPr/>
            <p:nvPr/>
          </p:nvGrpSpPr>
          <p:grpSpPr>
            <a:xfrm>
              <a:off x="8858051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980CB623-5B92-4EBE-9DD3-5B330A4389A1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53D37A51-EF90-475E-B9CD-3CB80F0AD097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14ADC5F-18F9-40E3-9A80-D06806122A1D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760E0499-92D6-40E7-B05C-F58707ECD0FB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B183CDA-D89F-40A1-805D-91C96DCF12B1}"/>
                </a:ext>
              </a:extLst>
            </p:cNvPr>
            <p:cNvGrpSpPr/>
            <p:nvPr/>
          </p:nvGrpSpPr>
          <p:grpSpPr>
            <a:xfrm>
              <a:off x="10076285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49C70BA3-96E5-4B3F-AD5C-4E15FB420273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699956A-6AE2-470D-845B-7D0CC7C12517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B19F4897-16FC-45B9-B162-83632D842EC2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92953FE7-FCA9-441E-8DF3-E5FAD69487E9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45197AC2-D835-4D27-963F-DF4E991A6203}"/>
                </a:ext>
              </a:extLst>
            </p:cNvPr>
            <p:cNvGrpSpPr/>
            <p:nvPr/>
          </p:nvGrpSpPr>
          <p:grpSpPr>
            <a:xfrm>
              <a:off x="11299887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384E2C42-3A46-4EE3-A7E1-669FE094082E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8FD0FCB8-FC1C-4596-99F4-059391DD1D6F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FA86B35E-6497-4289-B84A-9C51F6221082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B92A9F99-1DC2-4D9B-8BA0-D5BE63083FB7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0" name="Title 1">
            <a:extLst>
              <a:ext uri="{FF2B5EF4-FFF2-40B4-BE49-F238E27FC236}">
                <a16:creationId xmlns:a16="http://schemas.microsoft.com/office/drawing/2014/main" id="{1EE1D794-C6F9-4077-B64F-CDB0385F0694}"/>
              </a:ext>
            </a:extLst>
          </p:cNvPr>
          <p:cNvSpPr txBox="1">
            <a:spLocks/>
          </p:cNvSpPr>
          <p:nvPr/>
        </p:nvSpPr>
        <p:spPr>
          <a:xfrm>
            <a:off x="108360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121" name="Title 1">
            <a:extLst>
              <a:ext uri="{FF2B5EF4-FFF2-40B4-BE49-F238E27FC236}">
                <a16:creationId xmlns:a16="http://schemas.microsoft.com/office/drawing/2014/main" id="{4A65EAF3-E2DB-4027-84F9-EE0D6F21E364}"/>
              </a:ext>
            </a:extLst>
          </p:cNvPr>
          <p:cNvSpPr txBox="1">
            <a:spLocks/>
          </p:cNvSpPr>
          <p:nvPr/>
        </p:nvSpPr>
        <p:spPr>
          <a:xfrm>
            <a:off x="2309568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122" name="Title 1">
            <a:extLst>
              <a:ext uri="{FF2B5EF4-FFF2-40B4-BE49-F238E27FC236}">
                <a16:creationId xmlns:a16="http://schemas.microsoft.com/office/drawing/2014/main" id="{051817C6-4453-4668-A313-1597F44212DE}"/>
              </a:ext>
            </a:extLst>
          </p:cNvPr>
          <p:cNvSpPr txBox="1">
            <a:spLocks/>
          </p:cNvSpPr>
          <p:nvPr/>
        </p:nvSpPr>
        <p:spPr>
          <a:xfrm>
            <a:off x="353553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3</a:t>
            </a:r>
          </a:p>
        </p:txBody>
      </p:sp>
      <p:sp>
        <p:nvSpPr>
          <p:cNvPr id="123" name="Title 1">
            <a:extLst>
              <a:ext uri="{FF2B5EF4-FFF2-40B4-BE49-F238E27FC236}">
                <a16:creationId xmlns:a16="http://schemas.microsoft.com/office/drawing/2014/main" id="{69DA273B-E4B4-4D73-8EEA-E915C05B40B1}"/>
              </a:ext>
            </a:extLst>
          </p:cNvPr>
          <p:cNvSpPr txBox="1">
            <a:spLocks/>
          </p:cNvSpPr>
          <p:nvPr/>
        </p:nvSpPr>
        <p:spPr>
          <a:xfrm>
            <a:off x="4761498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4</a:t>
            </a:r>
          </a:p>
        </p:txBody>
      </p:sp>
      <p:sp>
        <p:nvSpPr>
          <p:cNvPr id="124" name="Title 1">
            <a:extLst>
              <a:ext uri="{FF2B5EF4-FFF2-40B4-BE49-F238E27FC236}">
                <a16:creationId xmlns:a16="http://schemas.microsoft.com/office/drawing/2014/main" id="{19CE1985-FF5D-4B11-82FB-853F05D3AE08}"/>
              </a:ext>
            </a:extLst>
          </p:cNvPr>
          <p:cNvSpPr txBox="1">
            <a:spLocks/>
          </p:cNvSpPr>
          <p:nvPr/>
        </p:nvSpPr>
        <p:spPr>
          <a:xfrm>
            <a:off x="598746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5</a:t>
            </a:r>
          </a:p>
        </p:txBody>
      </p:sp>
      <p:sp>
        <p:nvSpPr>
          <p:cNvPr id="125" name="Title 1">
            <a:extLst>
              <a:ext uri="{FF2B5EF4-FFF2-40B4-BE49-F238E27FC236}">
                <a16:creationId xmlns:a16="http://schemas.microsoft.com/office/drawing/2014/main" id="{27581383-A8CC-4076-9CD3-31EF8824F4DC}"/>
              </a:ext>
            </a:extLst>
          </p:cNvPr>
          <p:cNvSpPr txBox="1">
            <a:spLocks/>
          </p:cNvSpPr>
          <p:nvPr/>
        </p:nvSpPr>
        <p:spPr>
          <a:xfrm>
            <a:off x="7213428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6</a:t>
            </a:r>
          </a:p>
        </p:txBody>
      </p:sp>
      <p:sp>
        <p:nvSpPr>
          <p:cNvPr id="126" name="Title 1">
            <a:extLst>
              <a:ext uri="{FF2B5EF4-FFF2-40B4-BE49-F238E27FC236}">
                <a16:creationId xmlns:a16="http://schemas.microsoft.com/office/drawing/2014/main" id="{42D24A57-B824-4806-80D2-26C663DE612A}"/>
              </a:ext>
            </a:extLst>
          </p:cNvPr>
          <p:cNvSpPr txBox="1">
            <a:spLocks/>
          </p:cNvSpPr>
          <p:nvPr/>
        </p:nvSpPr>
        <p:spPr>
          <a:xfrm>
            <a:off x="843939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7</a:t>
            </a:r>
          </a:p>
        </p:txBody>
      </p:sp>
      <p:sp>
        <p:nvSpPr>
          <p:cNvPr id="127" name="Title 1">
            <a:extLst>
              <a:ext uri="{FF2B5EF4-FFF2-40B4-BE49-F238E27FC236}">
                <a16:creationId xmlns:a16="http://schemas.microsoft.com/office/drawing/2014/main" id="{CCDA7E68-9832-43AB-9125-388278EAD696}"/>
              </a:ext>
            </a:extLst>
          </p:cNvPr>
          <p:cNvSpPr txBox="1">
            <a:spLocks/>
          </p:cNvSpPr>
          <p:nvPr/>
        </p:nvSpPr>
        <p:spPr>
          <a:xfrm>
            <a:off x="9665358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8</a:t>
            </a:r>
          </a:p>
        </p:txBody>
      </p:sp>
      <p:sp>
        <p:nvSpPr>
          <p:cNvPr id="128" name="Title 1">
            <a:extLst>
              <a:ext uri="{FF2B5EF4-FFF2-40B4-BE49-F238E27FC236}">
                <a16:creationId xmlns:a16="http://schemas.microsoft.com/office/drawing/2014/main" id="{3CCE5BA7-3446-447E-A466-20E6AEA581D3}"/>
              </a:ext>
            </a:extLst>
          </p:cNvPr>
          <p:cNvSpPr txBox="1">
            <a:spLocks/>
          </p:cNvSpPr>
          <p:nvPr/>
        </p:nvSpPr>
        <p:spPr>
          <a:xfrm>
            <a:off x="10891323" y="2772560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9</a:t>
            </a:r>
          </a:p>
        </p:txBody>
      </p:sp>
      <p:sp>
        <p:nvSpPr>
          <p:cNvPr id="129" name="Title 1">
            <a:extLst>
              <a:ext uri="{FF2B5EF4-FFF2-40B4-BE49-F238E27FC236}">
                <a16:creationId xmlns:a16="http://schemas.microsoft.com/office/drawing/2014/main" id="{2DE594E1-4536-4D75-811A-D598E39890BB}"/>
              </a:ext>
            </a:extLst>
          </p:cNvPr>
          <p:cNvSpPr txBox="1">
            <a:spLocks/>
          </p:cNvSpPr>
          <p:nvPr/>
        </p:nvSpPr>
        <p:spPr>
          <a:xfrm>
            <a:off x="11463496" y="2772560"/>
            <a:ext cx="735078" cy="85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10</a:t>
            </a:r>
          </a:p>
        </p:txBody>
      </p:sp>
      <p:sp>
        <p:nvSpPr>
          <p:cNvPr id="131" name="Title 1">
            <a:extLst>
              <a:ext uri="{FF2B5EF4-FFF2-40B4-BE49-F238E27FC236}">
                <a16:creationId xmlns:a16="http://schemas.microsoft.com/office/drawing/2014/main" id="{20088F2A-85E0-4A2B-8837-7FD3B34D976E}"/>
              </a:ext>
            </a:extLst>
          </p:cNvPr>
          <p:cNvSpPr txBox="1">
            <a:spLocks/>
          </p:cNvSpPr>
          <p:nvPr/>
        </p:nvSpPr>
        <p:spPr>
          <a:xfrm>
            <a:off x="20768" y="2772560"/>
            <a:ext cx="735078" cy="85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0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97F452D-65BD-4B92-AF38-8582AF5D114B}"/>
              </a:ext>
            </a:extLst>
          </p:cNvPr>
          <p:cNvCxnSpPr>
            <a:cxnSpLocks/>
          </p:cNvCxnSpPr>
          <p:nvPr/>
        </p:nvCxnSpPr>
        <p:spPr>
          <a:xfrm>
            <a:off x="1639470" y="3166175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itle 1">
            <a:extLst>
              <a:ext uri="{FF2B5EF4-FFF2-40B4-BE49-F238E27FC236}">
                <a16:creationId xmlns:a16="http://schemas.microsoft.com/office/drawing/2014/main" id="{A185D7B2-9714-4D25-B5B1-EA807182481D}"/>
              </a:ext>
            </a:extLst>
          </p:cNvPr>
          <p:cNvSpPr txBox="1">
            <a:spLocks/>
          </p:cNvSpPr>
          <p:nvPr/>
        </p:nvSpPr>
        <p:spPr>
          <a:xfrm>
            <a:off x="1454811" y="2894476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rgbClr val="5B79F6"/>
                </a:solidFill>
                <a:latin typeface="+mj-lt"/>
                <a:ea typeface="Times New Roman" charset="0"/>
                <a:cs typeface="Times New Roman" charset="0"/>
              </a:rPr>
              <a:t>+10%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C76C0CE-DF5C-4B91-9DE7-59304A28DA48}"/>
              </a:ext>
            </a:extLst>
          </p:cNvPr>
          <p:cNvCxnSpPr>
            <a:cxnSpLocks/>
          </p:cNvCxnSpPr>
          <p:nvPr/>
        </p:nvCxnSpPr>
        <p:spPr>
          <a:xfrm>
            <a:off x="4091400" y="3166175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itle 1">
            <a:extLst>
              <a:ext uri="{FF2B5EF4-FFF2-40B4-BE49-F238E27FC236}">
                <a16:creationId xmlns:a16="http://schemas.microsoft.com/office/drawing/2014/main" id="{813D34B9-0328-454E-A3D1-4EEFF913AB56}"/>
              </a:ext>
            </a:extLst>
          </p:cNvPr>
          <p:cNvSpPr txBox="1">
            <a:spLocks/>
          </p:cNvSpPr>
          <p:nvPr/>
        </p:nvSpPr>
        <p:spPr>
          <a:xfrm>
            <a:off x="3906741" y="2894476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rgbClr val="5B79F6"/>
                </a:solidFill>
                <a:latin typeface="+mj-lt"/>
                <a:ea typeface="Times New Roman" charset="0"/>
                <a:cs typeface="Times New Roman" charset="0"/>
              </a:rPr>
              <a:t>+10%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48D0F83-D28F-4F4B-8087-6B1D738B8FFC}"/>
              </a:ext>
            </a:extLst>
          </p:cNvPr>
          <p:cNvCxnSpPr/>
          <p:nvPr/>
        </p:nvCxnSpPr>
        <p:spPr>
          <a:xfrm>
            <a:off x="6538122" y="3166175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tle 1">
            <a:extLst>
              <a:ext uri="{FF2B5EF4-FFF2-40B4-BE49-F238E27FC236}">
                <a16:creationId xmlns:a16="http://schemas.microsoft.com/office/drawing/2014/main" id="{7C15C2F2-0CA2-4C2B-A011-1E0C181A50A8}"/>
              </a:ext>
            </a:extLst>
          </p:cNvPr>
          <p:cNvSpPr txBox="1">
            <a:spLocks/>
          </p:cNvSpPr>
          <p:nvPr/>
        </p:nvSpPr>
        <p:spPr>
          <a:xfrm>
            <a:off x="6358671" y="2894476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rgbClr val="5B79F6"/>
                </a:solidFill>
                <a:latin typeface="+mj-lt"/>
                <a:ea typeface="Times New Roman" charset="0"/>
                <a:cs typeface="Times New Roman" charset="0"/>
              </a:rPr>
              <a:t>+10%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2FE670AA-0962-43E6-B09C-8E7DB7354A7B}"/>
              </a:ext>
            </a:extLst>
          </p:cNvPr>
          <p:cNvCxnSpPr>
            <a:cxnSpLocks/>
          </p:cNvCxnSpPr>
          <p:nvPr/>
        </p:nvCxnSpPr>
        <p:spPr>
          <a:xfrm>
            <a:off x="8995260" y="3166175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itle 1">
            <a:extLst>
              <a:ext uri="{FF2B5EF4-FFF2-40B4-BE49-F238E27FC236}">
                <a16:creationId xmlns:a16="http://schemas.microsoft.com/office/drawing/2014/main" id="{9415BCD1-4427-4A34-A550-D6B64DAE4A7A}"/>
              </a:ext>
            </a:extLst>
          </p:cNvPr>
          <p:cNvSpPr txBox="1">
            <a:spLocks/>
          </p:cNvSpPr>
          <p:nvPr/>
        </p:nvSpPr>
        <p:spPr>
          <a:xfrm>
            <a:off x="8810601" y="2894476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rgbClr val="5B79F6"/>
                </a:solidFill>
                <a:latin typeface="+mj-lt"/>
                <a:ea typeface="Times New Roman" charset="0"/>
                <a:cs typeface="Times New Roman" charset="0"/>
              </a:rPr>
              <a:t>+10%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F4209C8-46CD-46A7-87C3-D95516758993}"/>
              </a:ext>
            </a:extLst>
          </p:cNvPr>
          <p:cNvCxnSpPr>
            <a:cxnSpLocks/>
          </p:cNvCxnSpPr>
          <p:nvPr/>
        </p:nvCxnSpPr>
        <p:spPr>
          <a:xfrm>
            <a:off x="10202475" y="3166175"/>
            <a:ext cx="369027" cy="0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itle 1">
            <a:extLst>
              <a:ext uri="{FF2B5EF4-FFF2-40B4-BE49-F238E27FC236}">
                <a16:creationId xmlns:a16="http://schemas.microsoft.com/office/drawing/2014/main" id="{4AD051FD-9B79-4B96-B093-3A7093CC0161}"/>
              </a:ext>
            </a:extLst>
          </p:cNvPr>
          <p:cNvSpPr txBox="1">
            <a:spLocks/>
          </p:cNvSpPr>
          <p:nvPr/>
        </p:nvSpPr>
        <p:spPr>
          <a:xfrm>
            <a:off x="10036566" y="2894476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rPr>
              <a:t>-10%</a:t>
            </a: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C26C5975-6A5D-4DF3-BE1E-746679CDE4A6}"/>
              </a:ext>
            </a:extLst>
          </p:cNvPr>
          <p:cNvCxnSpPr/>
          <p:nvPr/>
        </p:nvCxnSpPr>
        <p:spPr>
          <a:xfrm>
            <a:off x="7767662" y="3166175"/>
            <a:ext cx="369027" cy="0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itle 1">
            <a:extLst>
              <a:ext uri="{FF2B5EF4-FFF2-40B4-BE49-F238E27FC236}">
                <a16:creationId xmlns:a16="http://schemas.microsoft.com/office/drawing/2014/main" id="{9F69DB2C-1D28-45E9-9F88-1E792820FBE2}"/>
              </a:ext>
            </a:extLst>
          </p:cNvPr>
          <p:cNvSpPr txBox="1">
            <a:spLocks/>
          </p:cNvSpPr>
          <p:nvPr/>
        </p:nvSpPr>
        <p:spPr>
          <a:xfrm>
            <a:off x="7584636" y="2894476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rPr>
              <a:t>-10%</a:t>
            </a:r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7CB45AE6-1EE5-4B69-ACCB-ACE089A5C853}"/>
              </a:ext>
            </a:extLst>
          </p:cNvPr>
          <p:cNvCxnSpPr>
            <a:cxnSpLocks/>
          </p:cNvCxnSpPr>
          <p:nvPr/>
        </p:nvCxnSpPr>
        <p:spPr>
          <a:xfrm>
            <a:off x="2863802" y="3166175"/>
            <a:ext cx="369027" cy="0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itle 1">
            <a:extLst>
              <a:ext uri="{FF2B5EF4-FFF2-40B4-BE49-F238E27FC236}">
                <a16:creationId xmlns:a16="http://schemas.microsoft.com/office/drawing/2014/main" id="{7C3E8CC0-9EDC-4C92-8C38-D1EED6323580}"/>
              </a:ext>
            </a:extLst>
          </p:cNvPr>
          <p:cNvSpPr txBox="1">
            <a:spLocks/>
          </p:cNvSpPr>
          <p:nvPr/>
        </p:nvSpPr>
        <p:spPr>
          <a:xfrm>
            <a:off x="2680776" y="2894476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rPr>
              <a:t>-10%</a:t>
            </a:r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DE07D7A1-4424-4B04-A280-370D67133167}"/>
              </a:ext>
            </a:extLst>
          </p:cNvPr>
          <p:cNvCxnSpPr>
            <a:cxnSpLocks/>
          </p:cNvCxnSpPr>
          <p:nvPr/>
        </p:nvCxnSpPr>
        <p:spPr>
          <a:xfrm>
            <a:off x="11189549" y="3166175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itle 1">
            <a:extLst>
              <a:ext uri="{FF2B5EF4-FFF2-40B4-BE49-F238E27FC236}">
                <a16:creationId xmlns:a16="http://schemas.microsoft.com/office/drawing/2014/main" id="{82B65897-914F-49AB-AD85-A86250C3533C}"/>
              </a:ext>
            </a:extLst>
          </p:cNvPr>
          <p:cNvSpPr txBox="1">
            <a:spLocks/>
          </p:cNvSpPr>
          <p:nvPr/>
        </p:nvSpPr>
        <p:spPr>
          <a:xfrm>
            <a:off x="11004890" y="2894476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rgbClr val="5B79F6"/>
                </a:solidFill>
                <a:latin typeface="+mj-lt"/>
                <a:ea typeface="Times New Roman" charset="0"/>
                <a:cs typeface="Times New Roman" charset="0"/>
              </a:rPr>
              <a:t>+10%</a:t>
            </a:r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B3468897-A2C1-4B8C-81BE-AF3DC0EF6E3B}"/>
              </a:ext>
            </a:extLst>
          </p:cNvPr>
          <p:cNvCxnSpPr>
            <a:cxnSpLocks/>
          </p:cNvCxnSpPr>
          <p:nvPr/>
        </p:nvCxnSpPr>
        <p:spPr>
          <a:xfrm>
            <a:off x="570578" y="3173159"/>
            <a:ext cx="369027" cy="0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Title 1">
            <a:extLst>
              <a:ext uri="{FF2B5EF4-FFF2-40B4-BE49-F238E27FC236}">
                <a16:creationId xmlns:a16="http://schemas.microsoft.com/office/drawing/2014/main" id="{325FFEED-2174-4EF9-8FE9-1CD732F937E8}"/>
              </a:ext>
            </a:extLst>
          </p:cNvPr>
          <p:cNvSpPr txBox="1">
            <a:spLocks/>
          </p:cNvSpPr>
          <p:nvPr/>
        </p:nvSpPr>
        <p:spPr>
          <a:xfrm>
            <a:off x="387552" y="2887491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rPr>
              <a:t>-10%</a:t>
            </a:r>
          </a:p>
        </p:txBody>
      </p: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205510D6-2C39-403C-821A-5B41A8E6255F}"/>
              </a:ext>
            </a:extLst>
          </p:cNvPr>
          <p:cNvCxnSpPr>
            <a:cxnSpLocks/>
          </p:cNvCxnSpPr>
          <p:nvPr/>
        </p:nvCxnSpPr>
        <p:spPr>
          <a:xfrm>
            <a:off x="5315732" y="3166175"/>
            <a:ext cx="369027" cy="0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itle 1">
            <a:extLst>
              <a:ext uri="{FF2B5EF4-FFF2-40B4-BE49-F238E27FC236}">
                <a16:creationId xmlns:a16="http://schemas.microsoft.com/office/drawing/2014/main" id="{9C066E00-23A3-4164-AD01-647131A59794}"/>
              </a:ext>
            </a:extLst>
          </p:cNvPr>
          <p:cNvSpPr txBox="1">
            <a:spLocks/>
          </p:cNvSpPr>
          <p:nvPr/>
        </p:nvSpPr>
        <p:spPr>
          <a:xfrm>
            <a:off x="5132706" y="2894476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rPr>
              <a:t>-10%</a:t>
            </a: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B87FAE2E-3883-4E9C-931C-D54C4B541A58}"/>
              </a:ext>
            </a:extLst>
          </p:cNvPr>
          <p:cNvGrpSpPr/>
          <p:nvPr/>
        </p:nvGrpSpPr>
        <p:grpSpPr>
          <a:xfrm rot="7331952">
            <a:off x="503852" y="3278082"/>
            <a:ext cx="268573" cy="1272664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9553D733-4EC5-42A8-BA5D-E5A97E621B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Triangle 189">
              <a:extLst>
                <a:ext uri="{FF2B5EF4-FFF2-40B4-BE49-F238E27FC236}">
                  <a16:creationId xmlns:a16="http://schemas.microsoft.com/office/drawing/2014/main" id="{FC7879D4-C784-42D7-9F29-A04D9A0A6423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01F8BA1D-DCA0-4FBE-8E84-32CBA72D6F5B}"/>
              </a:ext>
            </a:extLst>
          </p:cNvPr>
          <p:cNvGrpSpPr/>
          <p:nvPr/>
        </p:nvGrpSpPr>
        <p:grpSpPr>
          <a:xfrm rot="3650464">
            <a:off x="1637978" y="3374038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A42475AA-8CB3-4CF0-9704-156EDA5569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Triangle 187">
              <a:extLst>
                <a:ext uri="{FF2B5EF4-FFF2-40B4-BE49-F238E27FC236}">
                  <a16:creationId xmlns:a16="http://schemas.microsoft.com/office/drawing/2014/main" id="{CD2209E8-A6B3-4715-BC4A-D6988F379406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0CF8076A-A48F-4292-89F4-F60CF63225E6}"/>
              </a:ext>
            </a:extLst>
          </p:cNvPr>
          <p:cNvGrpSpPr/>
          <p:nvPr/>
        </p:nvGrpSpPr>
        <p:grpSpPr>
          <a:xfrm rot="7331952">
            <a:off x="2881542" y="3367773"/>
            <a:ext cx="268573" cy="1272663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509C4B7D-F072-45F2-8E1F-D1C5A23D98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Triangle 185">
              <a:extLst>
                <a:ext uri="{FF2B5EF4-FFF2-40B4-BE49-F238E27FC236}">
                  <a16:creationId xmlns:a16="http://schemas.microsoft.com/office/drawing/2014/main" id="{A811EAED-05AF-4DD1-A193-8916D4615A88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1D053637-42E7-48FE-836D-E71F1A812D27}"/>
              </a:ext>
            </a:extLst>
          </p:cNvPr>
          <p:cNvGrpSpPr/>
          <p:nvPr/>
        </p:nvGrpSpPr>
        <p:grpSpPr>
          <a:xfrm rot="3650464">
            <a:off x="6446083" y="3569671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C2DF0275-B795-400E-BAA3-B96496D34E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Triangle 181">
              <a:extLst>
                <a:ext uri="{FF2B5EF4-FFF2-40B4-BE49-F238E27FC236}">
                  <a16:creationId xmlns:a16="http://schemas.microsoft.com/office/drawing/2014/main" id="{3D46DEAB-A4E4-418C-AAD3-BA2E05494553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999C1B46-2C3E-43BA-AB7A-E3061DD3D3AF}"/>
              </a:ext>
            </a:extLst>
          </p:cNvPr>
          <p:cNvGrpSpPr/>
          <p:nvPr/>
        </p:nvGrpSpPr>
        <p:grpSpPr>
          <a:xfrm rot="7331952">
            <a:off x="7689647" y="3563406"/>
            <a:ext cx="268573" cy="1272663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3B3CE02E-66C3-4545-97EA-4181608812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Triangle 179">
              <a:extLst>
                <a:ext uri="{FF2B5EF4-FFF2-40B4-BE49-F238E27FC236}">
                  <a16:creationId xmlns:a16="http://schemas.microsoft.com/office/drawing/2014/main" id="{D2E91072-EE84-4769-A37E-4B853609ED4B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175754F6-35C6-4437-BFD3-250D6F8FB4A0}"/>
              </a:ext>
            </a:extLst>
          </p:cNvPr>
          <p:cNvGrpSpPr/>
          <p:nvPr/>
        </p:nvGrpSpPr>
        <p:grpSpPr>
          <a:xfrm rot="3650464">
            <a:off x="4047504" y="3450023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FD7E6598-79AD-4A89-8452-D4113AFA61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Triangle 172">
              <a:extLst>
                <a:ext uri="{FF2B5EF4-FFF2-40B4-BE49-F238E27FC236}">
                  <a16:creationId xmlns:a16="http://schemas.microsoft.com/office/drawing/2014/main" id="{95EDFB65-6808-4769-B444-C9A02A365EFF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6B6778CE-7F62-41A7-9DAA-C7C671ABB047}"/>
              </a:ext>
            </a:extLst>
          </p:cNvPr>
          <p:cNvGrpSpPr/>
          <p:nvPr/>
        </p:nvGrpSpPr>
        <p:grpSpPr>
          <a:xfrm rot="7331952">
            <a:off x="5291068" y="3443758"/>
            <a:ext cx="268573" cy="1272663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67517D66-CB5D-4320-9255-6D0412B39C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Triangle 170">
              <a:extLst>
                <a:ext uri="{FF2B5EF4-FFF2-40B4-BE49-F238E27FC236}">
                  <a16:creationId xmlns:a16="http://schemas.microsoft.com/office/drawing/2014/main" id="{BA455BC4-F0E0-4673-A49E-C0305DEFE985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7FE957F2-9116-4F9B-85CD-5FEBD88AA68C}"/>
              </a:ext>
            </a:extLst>
          </p:cNvPr>
          <p:cNvGrpSpPr/>
          <p:nvPr/>
        </p:nvGrpSpPr>
        <p:grpSpPr>
          <a:xfrm rot="7331952">
            <a:off x="10106552" y="3675928"/>
            <a:ext cx="268573" cy="1272664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B5836C7F-A3DE-4155-9C37-B676044A9D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Triangle 141">
              <a:extLst>
                <a:ext uri="{FF2B5EF4-FFF2-40B4-BE49-F238E27FC236}">
                  <a16:creationId xmlns:a16="http://schemas.microsoft.com/office/drawing/2014/main" id="{53EAC7BE-F386-4974-95ED-9DE8A47FD7D9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23B83A05-3978-4DFD-BC93-EA30DCEC652B}"/>
              </a:ext>
            </a:extLst>
          </p:cNvPr>
          <p:cNvGrpSpPr/>
          <p:nvPr/>
        </p:nvGrpSpPr>
        <p:grpSpPr>
          <a:xfrm>
            <a:off x="10792815" y="4068380"/>
            <a:ext cx="1190714" cy="445649"/>
            <a:chOff x="10792815" y="4068380"/>
            <a:chExt cx="1190714" cy="445649"/>
          </a:xfrm>
          <a:solidFill>
            <a:srgbClr val="5B79F6"/>
          </a:solidFill>
        </p:grpSpPr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9E818776-E165-4B78-AD9F-2435B356214D}"/>
                </a:ext>
              </a:extLst>
            </p:cNvPr>
            <p:cNvCxnSpPr>
              <a:cxnSpLocks/>
            </p:cNvCxnSpPr>
            <p:nvPr/>
          </p:nvCxnSpPr>
          <p:spPr>
            <a:xfrm rot="3650464" flipV="1">
              <a:off x="11302934" y="4003910"/>
              <a:ext cx="0" cy="1020237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Triangle 170">
              <a:extLst>
                <a:ext uri="{FF2B5EF4-FFF2-40B4-BE49-F238E27FC236}">
                  <a16:creationId xmlns:a16="http://schemas.microsoft.com/office/drawing/2014/main" id="{EE00D428-5228-47D4-8CC7-2D78BFAE112F}"/>
                </a:ext>
              </a:extLst>
            </p:cNvPr>
            <p:cNvSpPr/>
            <p:nvPr/>
          </p:nvSpPr>
          <p:spPr>
            <a:xfrm rot="3650464">
              <a:off x="11719074" y="4072499"/>
              <a:ext cx="268573" cy="260336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5EFA9ED2-7D8C-4837-8668-A33DE1D3AFF8}"/>
              </a:ext>
            </a:extLst>
          </p:cNvPr>
          <p:cNvGrpSpPr/>
          <p:nvPr/>
        </p:nvGrpSpPr>
        <p:grpSpPr>
          <a:xfrm>
            <a:off x="8378669" y="3938248"/>
            <a:ext cx="1190714" cy="445649"/>
            <a:chOff x="8378669" y="3938248"/>
            <a:chExt cx="1190714" cy="445649"/>
          </a:xfrm>
          <a:solidFill>
            <a:srgbClr val="5B79F6"/>
          </a:solidFill>
        </p:grpSpPr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1F21278B-B1C2-4545-8550-C696E52AEA89}"/>
                </a:ext>
              </a:extLst>
            </p:cNvPr>
            <p:cNvCxnSpPr>
              <a:cxnSpLocks/>
            </p:cNvCxnSpPr>
            <p:nvPr/>
          </p:nvCxnSpPr>
          <p:spPr>
            <a:xfrm rot="3650464" flipV="1">
              <a:off x="8888788" y="3873778"/>
              <a:ext cx="0" cy="1020237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Triangle 129">
              <a:extLst>
                <a:ext uri="{FF2B5EF4-FFF2-40B4-BE49-F238E27FC236}">
                  <a16:creationId xmlns:a16="http://schemas.microsoft.com/office/drawing/2014/main" id="{8875FCAF-3CE3-4057-A14E-0C69209F8D5F}"/>
                </a:ext>
              </a:extLst>
            </p:cNvPr>
            <p:cNvSpPr/>
            <p:nvPr/>
          </p:nvSpPr>
          <p:spPr>
            <a:xfrm rot="3650464">
              <a:off x="9304928" y="3942367"/>
              <a:ext cx="268573" cy="260336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15266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454849C-06B9-4EA1-A7C4-8C42B9790F7D}"/>
              </a:ext>
            </a:extLst>
          </p:cNvPr>
          <p:cNvGrpSpPr/>
          <p:nvPr/>
        </p:nvGrpSpPr>
        <p:grpSpPr>
          <a:xfrm>
            <a:off x="4488764" y="-597407"/>
            <a:ext cx="682171" cy="539902"/>
            <a:chOff x="4548124" y="0"/>
            <a:chExt cx="682171" cy="6858000"/>
          </a:xfrm>
          <a:noFill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0935E7-7DC1-49BA-A54D-8F7FAC7CA8A7}"/>
                </a:ext>
              </a:extLst>
            </p:cNvPr>
            <p:cNvSpPr/>
            <p:nvPr/>
          </p:nvSpPr>
          <p:spPr>
            <a:xfrm>
              <a:off x="4548124" y="0"/>
              <a:ext cx="68217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1EB740C-56DB-4A30-8CED-EDD835F036EB}"/>
                </a:ext>
              </a:extLst>
            </p:cNvPr>
            <p:cNvCxnSpPr>
              <a:stCxn id="12" idx="0"/>
              <a:endCxn id="12" idx="2"/>
            </p:cNvCxnSpPr>
            <p:nvPr/>
          </p:nvCxnSpPr>
          <p:spPr>
            <a:xfrm>
              <a:off x="4889210" y="0"/>
              <a:ext cx="0" cy="6858000"/>
            </a:xfrm>
            <a:prstGeom prst="line">
              <a:avLst/>
            </a:prstGeom>
            <a:grpFill/>
            <a:ln cap="sq">
              <a:noFill/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BD6F804-769E-47AF-B542-EAB312128B38}"/>
              </a:ext>
            </a:extLst>
          </p:cNvPr>
          <p:cNvGrpSpPr/>
          <p:nvPr/>
        </p:nvGrpSpPr>
        <p:grpSpPr>
          <a:xfrm>
            <a:off x="-14234" y="3748041"/>
            <a:ext cx="12210391" cy="3101874"/>
            <a:chOff x="-14234" y="3748040"/>
            <a:chExt cx="12210391" cy="3101874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26AE273-E970-4433-B420-E353FBC5300C}"/>
                </a:ext>
              </a:extLst>
            </p:cNvPr>
            <p:cNvGrpSpPr/>
            <p:nvPr/>
          </p:nvGrpSpPr>
          <p:grpSpPr>
            <a:xfrm>
              <a:off x="-14234" y="3748040"/>
              <a:ext cx="1223602" cy="3101874"/>
              <a:chOff x="-14234" y="3751530"/>
              <a:chExt cx="1223602" cy="3101874"/>
            </a:xfrm>
          </p:grpSpPr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E5441E2-667A-4965-957D-E5FCEA7CD07B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8FC4CE73-6092-4B5F-B30B-81AF1D49F812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5722C026-CC70-427D-B3B6-B36DD09F9536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6A66734F-BD54-4347-8E45-BF0FFCEF65F7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55C697C1-6C66-4996-A5F8-D2C590D444BF}"/>
                  </a:ext>
                </a:extLst>
              </p:cNvPr>
              <p:cNvCxnSpPr/>
              <p:nvPr/>
            </p:nvCxnSpPr>
            <p:spPr>
              <a:xfrm>
                <a:off x="-14234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6ADEFFD-7201-4074-83BE-11F005FF0313}"/>
                </a:ext>
              </a:extLst>
            </p:cNvPr>
            <p:cNvGrpSpPr/>
            <p:nvPr/>
          </p:nvGrpSpPr>
          <p:grpSpPr>
            <a:xfrm>
              <a:off x="1536700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28495E55-87D3-4C38-8C5F-5C009EB7D678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E4F48EB-527E-4438-BFF7-B42D2182A408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F35BD5D3-8254-4ADB-A8C9-14848F5365F7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328DCB3C-F6B3-4882-AD27-419EC99BE374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30C87F8-D379-4AE9-811A-312A8A574D5A}"/>
                </a:ext>
              </a:extLst>
            </p:cNvPr>
            <p:cNvGrpSpPr/>
            <p:nvPr/>
          </p:nvGrpSpPr>
          <p:grpSpPr>
            <a:xfrm>
              <a:off x="2760302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90901CB6-8428-4456-87AA-BBFC1B944EC5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DDAB067E-EEA8-4E4F-BFB4-A458AEEAA3E0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F51D2B9C-57F4-4276-94FC-2E6A2FEEC070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141A6912-E1EE-46A6-8172-07D5F0A70C70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BAD8FCCF-DD1A-4F59-B2F0-043E71951CAA}"/>
                </a:ext>
              </a:extLst>
            </p:cNvPr>
            <p:cNvGrpSpPr/>
            <p:nvPr/>
          </p:nvGrpSpPr>
          <p:grpSpPr>
            <a:xfrm>
              <a:off x="3983904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30FE6B84-DE55-4FFE-9F33-A97E260F52D0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E7303879-AC0A-414B-99CF-2EEEFE3E70F2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1036652E-7EF7-4307-84F8-0DB67EC90653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E232FBA7-58D0-419D-9725-707BE808D62C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179038F6-4DBC-48B8-98A0-D1E50B7F792D}"/>
                </a:ext>
              </a:extLst>
            </p:cNvPr>
            <p:cNvGrpSpPr/>
            <p:nvPr/>
          </p:nvGrpSpPr>
          <p:grpSpPr>
            <a:xfrm>
              <a:off x="5192613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40979251-BA67-4EF6-9CEF-40085BA1370B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2ED16C0-8D63-42DA-B6FC-D92F064C9123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42ED91E4-B993-40DB-B772-FF3FB9D88CE2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D3C099AC-172C-499A-854D-B166BE989384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E66DE260-469E-4BF3-863B-E5E760F7FB06}"/>
                </a:ext>
              </a:extLst>
            </p:cNvPr>
            <p:cNvGrpSpPr/>
            <p:nvPr/>
          </p:nvGrpSpPr>
          <p:grpSpPr>
            <a:xfrm>
              <a:off x="6416215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D62FC6D-0538-4F94-BA45-AADC45516842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0039CC4-DB58-4BF7-8E03-1C1F38DC5E62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BC9F1E8F-2CAE-4A9F-8BC3-3F03867CA1F6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FB825CA-A09A-4D35-B1B7-C71A624AA6DB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4C932D4B-27B2-40C7-9BBF-7C1B88158485}"/>
                </a:ext>
              </a:extLst>
            </p:cNvPr>
            <p:cNvGrpSpPr/>
            <p:nvPr/>
          </p:nvGrpSpPr>
          <p:grpSpPr>
            <a:xfrm>
              <a:off x="7634449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174F24C0-4363-4856-A7AC-94FCEF374C3D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539FD840-693C-4FB3-9120-8040E8938895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2C4CF09-7FA3-4493-85E2-C0FBC09A6B6B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515B371C-70B2-42C9-B882-503CF769DE94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67E0458F-488B-40AD-A7D9-1BE8FAF0300A}"/>
                </a:ext>
              </a:extLst>
            </p:cNvPr>
            <p:cNvGrpSpPr/>
            <p:nvPr/>
          </p:nvGrpSpPr>
          <p:grpSpPr>
            <a:xfrm>
              <a:off x="8858051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980CB623-5B92-4EBE-9DD3-5B330A4389A1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53D37A51-EF90-475E-B9CD-3CB80F0AD097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14ADC5F-18F9-40E3-9A80-D06806122A1D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760E0499-92D6-40E7-B05C-F58707ECD0FB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B183CDA-D89F-40A1-805D-91C96DCF12B1}"/>
                </a:ext>
              </a:extLst>
            </p:cNvPr>
            <p:cNvGrpSpPr/>
            <p:nvPr/>
          </p:nvGrpSpPr>
          <p:grpSpPr>
            <a:xfrm>
              <a:off x="10076285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49C70BA3-96E5-4B3F-AD5C-4E15FB420273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699956A-6AE2-470D-845B-7D0CC7C12517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B19F4897-16FC-45B9-B162-83632D842EC2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92953FE7-FCA9-441E-8DF3-E5FAD69487E9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45197AC2-D835-4D27-963F-DF4E991A6203}"/>
                </a:ext>
              </a:extLst>
            </p:cNvPr>
            <p:cNvGrpSpPr/>
            <p:nvPr/>
          </p:nvGrpSpPr>
          <p:grpSpPr>
            <a:xfrm>
              <a:off x="11299887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384E2C42-3A46-4EE3-A7E1-669FE094082E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8FD0FCB8-FC1C-4596-99F4-059391DD1D6F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FA86B35E-6497-4289-B84A-9C51F6221082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B92A9F99-1DC2-4D9B-8BA0-D5BE63083FB7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2" name="Title 1">
            <a:extLst>
              <a:ext uri="{FF2B5EF4-FFF2-40B4-BE49-F238E27FC236}">
                <a16:creationId xmlns:a16="http://schemas.microsoft.com/office/drawing/2014/main" id="{3C638D3F-1605-433F-9E56-3F8FA87EA812}"/>
              </a:ext>
            </a:extLst>
          </p:cNvPr>
          <p:cNvSpPr txBox="1">
            <a:spLocks/>
          </p:cNvSpPr>
          <p:nvPr/>
        </p:nvSpPr>
        <p:spPr>
          <a:xfrm>
            <a:off x="1083603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224" name="Title 1">
            <a:extLst>
              <a:ext uri="{FF2B5EF4-FFF2-40B4-BE49-F238E27FC236}">
                <a16:creationId xmlns:a16="http://schemas.microsoft.com/office/drawing/2014/main" id="{CED23B1E-7C5E-4876-8956-BAB643002B13}"/>
              </a:ext>
            </a:extLst>
          </p:cNvPr>
          <p:cNvSpPr txBox="1">
            <a:spLocks/>
          </p:cNvSpPr>
          <p:nvPr/>
        </p:nvSpPr>
        <p:spPr>
          <a:xfrm>
            <a:off x="2309568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225" name="Title 1">
            <a:extLst>
              <a:ext uri="{FF2B5EF4-FFF2-40B4-BE49-F238E27FC236}">
                <a16:creationId xmlns:a16="http://schemas.microsoft.com/office/drawing/2014/main" id="{3680E66C-E313-463A-88DA-92A560144F9D}"/>
              </a:ext>
            </a:extLst>
          </p:cNvPr>
          <p:cNvSpPr txBox="1">
            <a:spLocks/>
          </p:cNvSpPr>
          <p:nvPr/>
        </p:nvSpPr>
        <p:spPr>
          <a:xfrm>
            <a:off x="3535533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3</a:t>
            </a:r>
          </a:p>
        </p:txBody>
      </p:sp>
      <p:sp>
        <p:nvSpPr>
          <p:cNvPr id="227" name="Title 1">
            <a:extLst>
              <a:ext uri="{FF2B5EF4-FFF2-40B4-BE49-F238E27FC236}">
                <a16:creationId xmlns:a16="http://schemas.microsoft.com/office/drawing/2014/main" id="{F9089B33-0E35-4A90-9E5F-1E2E2DA42DDF}"/>
              </a:ext>
            </a:extLst>
          </p:cNvPr>
          <p:cNvSpPr txBox="1">
            <a:spLocks/>
          </p:cNvSpPr>
          <p:nvPr/>
        </p:nvSpPr>
        <p:spPr>
          <a:xfrm>
            <a:off x="4761498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4</a:t>
            </a:r>
          </a:p>
        </p:txBody>
      </p:sp>
      <p:sp>
        <p:nvSpPr>
          <p:cNvPr id="228" name="Title 1">
            <a:extLst>
              <a:ext uri="{FF2B5EF4-FFF2-40B4-BE49-F238E27FC236}">
                <a16:creationId xmlns:a16="http://schemas.microsoft.com/office/drawing/2014/main" id="{C76C6410-7C16-46BE-BCA1-D9C128A8655F}"/>
              </a:ext>
            </a:extLst>
          </p:cNvPr>
          <p:cNvSpPr txBox="1">
            <a:spLocks/>
          </p:cNvSpPr>
          <p:nvPr/>
        </p:nvSpPr>
        <p:spPr>
          <a:xfrm>
            <a:off x="5987463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5</a:t>
            </a:r>
          </a:p>
        </p:txBody>
      </p:sp>
      <p:sp>
        <p:nvSpPr>
          <p:cNvPr id="230" name="Title 1">
            <a:extLst>
              <a:ext uri="{FF2B5EF4-FFF2-40B4-BE49-F238E27FC236}">
                <a16:creationId xmlns:a16="http://schemas.microsoft.com/office/drawing/2014/main" id="{72F5D98E-909A-4058-9078-02DB0CD172F9}"/>
              </a:ext>
            </a:extLst>
          </p:cNvPr>
          <p:cNvSpPr txBox="1">
            <a:spLocks/>
          </p:cNvSpPr>
          <p:nvPr/>
        </p:nvSpPr>
        <p:spPr>
          <a:xfrm>
            <a:off x="7213428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6</a:t>
            </a:r>
          </a:p>
        </p:txBody>
      </p:sp>
      <p:sp>
        <p:nvSpPr>
          <p:cNvPr id="231" name="Title 1">
            <a:extLst>
              <a:ext uri="{FF2B5EF4-FFF2-40B4-BE49-F238E27FC236}">
                <a16:creationId xmlns:a16="http://schemas.microsoft.com/office/drawing/2014/main" id="{F8A801BE-81C5-475C-89BB-EF3D69704515}"/>
              </a:ext>
            </a:extLst>
          </p:cNvPr>
          <p:cNvSpPr txBox="1">
            <a:spLocks/>
          </p:cNvSpPr>
          <p:nvPr/>
        </p:nvSpPr>
        <p:spPr>
          <a:xfrm>
            <a:off x="8439393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7</a:t>
            </a:r>
          </a:p>
        </p:txBody>
      </p:sp>
      <p:sp>
        <p:nvSpPr>
          <p:cNvPr id="233" name="Title 1">
            <a:extLst>
              <a:ext uri="{FF2B5EF4-FFF2-40B4-BE49-F238E27FC236}">
                <a16:creationId xmlns:a16="http://schemas.microsoft.com/office/drawing/2014/main" id="{DB058791-5526-4977-98E6-78240639610D}"/>
              </a:ext>
            </a:extLst>
          </p:cNvPr>
          <p:cNvSpPr txBox="1">
            <a:spLocks/>
          </p:cNvSpPr>
          <p:nvPr/>
        </p:nvSpPr>
        <p:spPr>
          <a:xfrm>
            <a:off x="9665358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8</a:t>
            </a:r>
          </a:p>
        </p:txBody>
      </p:sp>
      <p:sp>
        <p:nvSpPr>
          <p:cNvPr id="234" name="Title 1">
            <a:extLst>
              <a:ext uri="{FF2B5EF4-FFF2-40B4-BE49-F238E27FC236}">
                <a16:creationId xmlns:a16="http://schemas.microsoft.com/office/drawing/2014/main" id="{513FA95E-6681-49F0-8ACC-D6F25F215B53}"/>
              </a:ext>
            </a:extLst>
          </p:cNvPr>
          <p:cNvSpPr txBox="1">
            <a:spLocks/>
          </p:cNvSpPr>
          <p:nvPr/>
        </p:nvSpPr>
        <p:spPr>
          <a:xfrm>
            <a:off x="10891323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9</a:t>
            </a:r>
          </a:p>
        </p:txBody>
      </p:sp>
      <p:sp>
        <p:nvSpPr>
          <p:cNvPr id="261" name="Title 1">
            <a:extLst>
              <a:ext uri="{FF2B5EF4-FFF2-40B4-BE49-F238E27FC236}">
                <a16:creationId xmlns:a16="http://schemas.microsoft.com/office/drawing/2014/main" id="{B7B5754C-E870-4413-B8FC-21AC96338611}"/>
              </a:ext>
            </a:extLst>
          </p:cNvPr>
          <p:cNvSpPr txBox="1">
            <a:spLocks/>
          </p:cNvSpPr>
          <p:nvPr/>
        </p:nvSpPr>
        <p:spPr>
          <a:xfrm>
            <a:off x="11463496" y="4931833"/>
            <a:ext cx="735078" cy="85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10</a:t>
            </a:r>
          </a:p>
        </p:txBody>
      </p:sp>
      <p:sp>
        <p:nvSpPr>
          <p:cNvPr id="262" name="Title 1">
            <a:extLst>
              <a:ext uri="{FF2B5EF4-FFF2-40B4-BE49-F238E27FC236}">
                <a16:creationId xmlns:a16="http://schemas.microsoft.com/office/drawing/2014/main" id="{2FE13306-9112-45E8-AAA5-9F32695C18F0}"/>
              </a:ext>
            </a:extLst>
          </p:cNvPr>
          <p:cNvSpPr txBox="1">
            <a:spLocks/>
          </p:cNvSpPr>
          <p:nvPr/>
        </p:nvSpPr>
        <p:spPr>
          <a:xfrm>
            <a:off x="20768" y="4931833"/>
            <a:ext cx="735078" cy="85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0</a:t>
            </a:r>
          </a:p>
        </p:txBody>
      </p: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D5882C96-B53A-432D-8079-A691E2FBEAFB}"/>
              </a:ext>
            </a:extLst>
          </p:cNvPr>
          <p:cNvCxnSpPr>
            <a:cxnSpLocks/>
          </p:cNvCxnSpPr>
          <p:nvPr/>
        </p:nvCxnSpPr>
        <p:spPr>
          <a:xfrm>
            <a:off x="1639470" y="5325448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itle 1">
            <a:extLst>
              <a:ext uri="{FF2B5EF4-FFF2-40B4-BE49-F238E27FC236}">
                <a16:creationId xmlns:a16="http://schemas.microsoft.com/office/drawing/2014/main" id="{AB4D1D0B-3529-471D-B6EE-E1A4FAC8710E}"/>
              </a:ext>
            </a:extLst>
          </p:cNvPr>
          <p:cNvSpPr txBox="1">
            <a:spLocks/>
          </p:cNvSpPr>
          <p:nvPr/>
        </p:nvSpPr>
        <p:spPr>
          <a:xfrm>
            <a:off x="1454811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rgbClr val="5B79F6"/>
                </a:solidFill>
                <a:latin typeface="+mj-lt"/>
                <a:ea typeface="Times New Roman" charset="0"/>
                <a:cs typeface="Times New Roman" charset="0"/>
              </a:rPr>
              <a:t>+10%</a:t>
            </a:r>
          </a:p>
        </p:txBody>
      </p: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5BA89DF6-8B32-4CBE-8C4E-06CE19CBB0E3}"/>
              </a:ext>
            </a:extLst>
          </p:cNvPr>
          <p:cNvCxnSpPr>
            <a:cxnSpLocks/>
          </p:cNvCxnSpPr>
          <p:nvPr/>
        </p:nvCxnSpPr>
        <p:spPr>
          <a:xfrm>
            <a:off x="4091400" y="5325448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Title 1">
            <a:extLst>
              <a:ext uri="{FF2B5EF4-FFF2-40B4-BE49-F238E27FC236}">
                <a16:creationId xmlns:a16="http://schemas.microsoft.com/office/drawing/2014/main" id="{02D3463F-AB65-4EB9-898C-6B01EEC0E7DA}"/>
              </a:ext>
            </a:extLst>
          </p:cNvPr>
          <p:cNvSpPr txBox="1">
            <a:spLocks/>
          </p:cNvSpPr>
          <p:nvPr/>
        </p:nvSpPr>
        <p:spPr>
          <a:xfrm>
            <a:off x="3906741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rgbClr val="5B79F6"/>
                </a:solidFill>
                <a:latin typeface="+mj-lt"/>
                <a:ea typeface="Times New Roman" charset="0"/>
                <a:cs typeface="Times New Roman" charset="0"/>
              </a:rPr>
              <a:t>+10%</a:t>
            </a:r>
          </a:p>
        </p:txBody>
      </p: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1F49D980-822D-45DF-89AA-168095BC6B51}"/>
              </a:ext>
            </a:extLst>
          </p:cNvPr>
          <p:cNvCxnSpPr/>
          <p:nvPr/>
        </p:nvCxnSpPr>
        <p:spPr>
          <a:xfrm>
            <a:off x="6538122" y="5325448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itle 1">
            <a:extLst>
              <a:ext uri="{FF2B5EF4-FFF2-40B4-BE49-F238E27FC236}">
                <a16:creationId xmlns:a16="http://schemas.microsoft.com/office/drawing/2014/main" id="{4B5377F9-BB14-4CD8-AB4D-7DB00D283B87}"/>
              </a:ext>
            </a:extLst>
          </p:cNvPr>
          <p:cNvSpPr txBox="1">
            <a:spLocks/>
          </p:cNvSpPr>
          <p:nvPr/>
        </p:nvSpPr>
        <p:spPr>
          <a:xfrm>
            <a:off x="6358671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rgbClr val="5B79F6"/>
                </a:solidFill>
                <a:latin typeface="+mj-lt"/>
                <a:ea typeface="Times New Roman" charset="0"/>
                <a:cs typeface="Times New Roman" charset="0"/>
              </a:rPr>
              <a:t>+10%</a:t>
            </a: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BBA9E0E2-BC49-48EC-8E70-0E12A65C0614}"/>
              </a:ext>
            </a:extLst>
          </p:cNvPr>
          <p:cNvCxnSpPr>
            <a:cxnSpLocks/>
          </p:cNvCxnSpPr>
          <p:nvPr/>
        </p:nvCxnSpPr>
        <p:spPr>
          <a:xfrm>
            <a:off x="8995260" y="5325448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itle 1">
            <a:extLst>
              <a:ext uri="{FF2B5EF4-FFF2-40B4-BE49-F238E27FC236}">
                <a16:creationId xmlns:a16="http://schemas.microsoft.com/office/drawing/2014/main" id="{D5A3805A-48C1-41B6-BF0B-B217C25684DF}"/>
              </a:ext>
            </a:extLst>
          </p:cNvPr>
          <p:cNvSpPr txBox="1">
            <a:spLocks/>
          </p:cNvSpPr>
          <p:nvPr/>
        </p:nvSpPr>
        <p:spPr>
          <a:xfrm>
            <a:off x="8810601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rgbClr val="5B79F6"/>
                </a:solidFill>
                <a:latin typeface="+mj-lt"/>
                <a:ea typeface="Times New Roman" charset="0"/>
                <a:cs typeface="Times New Roman" charset="0"/>
              </a:rPr>
              <a:t>+10%</a:t>
            </a:r>
          </a:p>
        </p:txBody>
      </p: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80F06269-E4DB-4D17-8146-C2B96449B17D}"/>
              </a:ext>
            </a:extLst>
          </p:cNvPr>
          <p:cNvCxnSpPr>
            <a:cxnSpLocks/>
          </p:cNvCxnSpPr>
          <p:nvPr/>
        </p:nvCxnSpPr>
        <p:spPr>
          <a:xfrm>
            <a:off x="10202475" y="5325448"/>
            <a:ext cx="369027" cy="0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itle 1">
            <a:extLst>
              <a:ext uri="{FF2B5EF4-FFF2-40B4-BE49-F238E27FC236}">
                <a16:creationId xmlns:a16="http://schemas.microsoft.com/office/drawing/2014/main" id="{4136BCE9-139F-4259-971C-7187EDA94704}"/>
              </a:ext>
            </a:extLst>
          </p:cNvPr>
          <p:cNvSpPr txBox="1">
            <a:spLocks/>
          </p:cNvSpPr>
          <p:nvPr/>
        </p:nvSpPr>
        <p:spPr>
          <a:xfrm>
            <a:off x="10036566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rPr>
              <a:t>-10%</a:t>
            </a:r>
          </a:p>
        </p:txBody>
      </p: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051D1218-F5F1-45B2-9C15-6BCA9BAB0990}"/>
              </a:ext>
            </a:extLst>
          </p:cNvPr>
          <p:cNvCxnSpPr/>
          <p:nvPr/>
        </p:nvCxnSpPr>
        <p:spPr>
          <a:xfrm>
            <a:off x="7767662" y="5325448"/>
            <a:ext cx="369027" cy="0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itle 1">
            <a:extLst>
              <a:ext uri="{FF2B5EF4-FFF2-40B4-BE49-F238E27FC236}">
                <a16:creationId xmlns:a16="http://schemas.microsoft.com/office/drawing/2014/main" id="{489B8373-EAB6-4542-8C7F-DF981A67BFBC}"/>
              </a:ext>
            </a:extLst>
          </p:cNvPr>
          <p:cNvSpPr txBox="1">
            <a:spLocks/>
          </p:cNvSpPr>
          <p:nvPr/>
        </p:nvSpPr>
        <p:spPr>
          <a:xfrm>
            <a:off x="7584636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rPr>
              <a:t>-10%</a:t>
            </a:r>
          </a:p>
        </p:txBody>
      </p: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E80AE1C9-57B1-4913-94C6-ED45D80801DC}"/>
              </a:ext>
            </a:extLst>
          </p:cNvPr>
          <p:cNvCxnSpPr>
            <a:cxnSpLocks/>
          </p:cNvCxnSpPr>
          <p:nvPr/>
        </p:nvCxnSpPr>
        <p:spPr>
          <a:xfrm>
            <a:off x="2863802" y="5325448"/>
            <a:ext cx="369027" cy="0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Title 1">
            <a:extLst>
              <a:ext uri="{FF2B5EF4-FFF2-40B4-BE49-F238E27FC236}">
                <a16:creationId xmlns:a16="http://schemas.microsoft.com/office/drawing/2014/main" id="{675A8E26-597A-490B-9187-B818330218C2}"/>
              </a:ext>
            </a:extLst>
          </p:cNvPr>
          <p:cNvSpPr txBox="1">
            <a:spLocks/>
          </p:cNvSpPr>
          <p:nvPr/>
        </p:nvSpPr>
        <p:spPr>
          <a:xfrm>
            <a:off x="2680776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rPr>
              <a:t>-10%</a:t>
            </a:r>
          </a:p>
        </p:txBody>
      </p: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FDC0BF2F-ED84-4492-A573-204213D7E5FA}"/>
              </a:ext>
            </a:extLst>
          </p:cNvPr>
          <p:cNvCxnSpPr>
            <a:cxnSpLocks/>
          </p:cNvCxnSpPr>
          <p:nvPr/>
        </p:nvCxnSpPr>
        <p:spPr>
          <a:xfrm>
            <a:off x="11189549" y="5325448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Title 1">
            <a:extLst>
              <a:ext uri="{FF2B5EF4-FFF2-40B4-BE49-F238E27FC236}">
                <a16:creationId xmlns:a16="http://schemas.microsoft.com/office/drawing/2014/main" id="{367E1593-4122-4035-A327-B1401A3AE1D0}"/>
              </a:ext>
            </a:extLst>
          </p:cNvPr>
          <p:cNvSpPr txBox="1">
            <a:spLocks/>
          </p:cNvSpPr>
          <p:nvPr/>
        </p:nvSpPr>
        <p:spPr>
          <a:xfrm>
            <a:off x="11004890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rgbClr val="5B79F6"/>
                </a:solidFill>
                <a:latin typeface="+mj-lt"/>
                <a:ea typeface="Times New Roman" charset="0"/>
                <a:cs typeface="Times New Roman" charset="0"/>
              </a:rPr>
              <a:t>+10%</a:t>
            </a:r>
          </a:p>
        </p:txBody>
      </p: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1E662273-C21E-4098-8ADB-0466FA4E77BB}"/>
              </a:ext>
            </a:extLst>
          </p:cNvPr>
          <p:cNvCxnSpPr>
            <a:cxnSpLocks/>
          </p:cNvCxnSpPr>
          <p:nvPr/>
        </p:nvCxnSpPr>
        <p:spPr>
          <a:xfrm>
            <a:off x="570578" y="5332432"/>
            <a:ext cx="369027" cy="0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Title 1">
            <a:extLst>
              <a:ext uri="{FF2B5EF4-FFF2-40B4-BE49-F238E27FC236}">
                <a16:creationId xmlns:a16="http://schemas.microsoft.com/office/drawing/2014/main" id="{8A2EDC56-87C2-4B1E-94F5-F000E48EC7AB}"/>
              </a:ext>
            </a:extLst>
          </p:cNvPr>
          <p:cNvSpPr txBox="1">
            <a:spLocks/>
          </p:cNvSpPr>
          <p:nvPr/>
        </p:nvSpPr>
        <p:spPr>
          <a:xfrm>
            <a:off x="387552" y="5046764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rPr>
              <a:t>-10%</a:t>
            </a:r>
          </a:p>
        </p:txBody>
      </p: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48C38B1E-2189-4CBF-9AB1-69D414E0BCD0}"/>
              </a:ext>
            </a:extLst>
          </p:cNvPr>
          <p:cNvCxnSpPr>
            <a:cxnSpLocks/>
          </p:cNvCxnSpPr>
          <p:nvPr/>
        </p:nvCxnSpPr>
        <p:spPr>
          <a:xfrm>
            <a:off x="5315732" y="5325448"/>
            <a:ext cx="369027" cy="0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itle 1">
            <a:extLst>
              <a:ext uri="{FF2B5EF4-FFF2-40B4-BE49-F238E27FC236}">
                <a16:creationId xmlns:a16="http://schemas.microsoft.com/office/drawing/2014/main" id="{A8683950-0FFC-4A0D-A688-9DDB7848491F}"/>
              </a:ext>
            </a:extLst>
          </p:cNvPr>
          <p:cNvSpPr txBox="1">
            <a:spLocks/>
          </p:cNvSpPr>
          <p:nvPr/>
        </p:nvSpPr>
        <p:spPr>
          <a:xfrm>
            <a:off x="5132706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rPr>
              <a:t>-10%</a:t>
            </a:r>
          </a:p>
        </p:txBody>
      </p: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7E1DD809-BC45-49DD-AA21-19015FA0D691}"/>
              </a:ext>
            </a:extLst>
          </p:cNvPr>
          <p:cNvGrpSpPr/>
          <p:nvPr/>
        </p:nvGrpSpPr>
        <p:grpSpPr>
          <a:xfrm rot="7331952">
            <a:off x="503852" y="3278082"/>
            <a:ext cx="268573" cy="1272664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1D21EAA2-6DF1-4EE6-9795-2FCAF88C5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riangle 189">
              <a:extLst>
                <a:ext uri="{FF2B5EF4-FFF2-40B4-BE49-F238E27FC236}">
                  <a16:creationId xmlns:a16="http://schemas.microsoft.com/office/drawing/2014/main" id="{FAB251E4-0F17-4A62-A630-8B70349601F1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5DDB2A63-FCAE-499B-8E7B-2B8025857677}"/>
              </a:ext>
            </a:extLst>
          </p:cNvPr>
          <p:cNvGrpSpPr/>
          <p:nvPr/>
        </p:nvGrpSpPr>
        <p:grpSpPr>
          <a:xfrm rot="3650464">
            <a:off x="1637978" y="3374038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FE17BE3B-1467-456F-BC6B-A573EB89CE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Triangle 187">
              <a:extLst>
                <a:ext uri="{FF2B5EF4-FFF2-40B4-BE49-F238E27FC236}">
                  <a16:creationId xmlns:a16="http://schemas.microsoft.com/office/drawing/2014/main" id="{6F0E4E6F-08BA-43D2-9B37-657AA8D43FAB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CEEB9C41-8E0C-4CD2-89F5-A4ED7F2DF0C3}"/>
              </a:ext>
            </a:extLst>
          </p:cNvPr>
          <p:cNvGrpSpPr/>
          <p:nvPr/>
        </p:nvGrpSpPr>
        <p:grpSpPr>
          <a:xfrm rot="7331952">
            <a:off x="2881542" y="3367773"/>
            <a:ext cx="268573" cy="1272663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E233CA3E-CEE0-4751-9EB9-9C4636C37A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riangle 185">
              <a:extLst>
                <a:ext uri="{FF2B5EF4-FFF2-40B4-BE49-F238E27FC236}">
                  <a16:creationId xmlns:a16="http://schemas.microsoft.com/office/drawing/2014/main" id="{01F2CC18-4DDD-4332-8A79-CAAB85AADF5F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22539A53-E1E2-44BA-A5AF-5305B0652647}"/>
              </a:ext>
            </a:extLst>
          </p:cNvPr>
          <p:cNvGrpSpPr/>
          <p:nvPr/>
        </p:nvGrpSpPr>
        <p:grpSpPr>
          <a:xfrm rot="3650464">
            <a:off x="6446083" y="3569671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123BE12A-F947-460B-B7DF-4E2E6A4A41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Triangle 181">
              <a:extLst>
                <a:ext uri="{FF2B5EF4-FFF2-40B4-BE49-F238E27FC236}">
                  <a16:creationId xmlns:a16="http://schemas.microsoft.com/office/drawing/2014/main" id="{9B615389-3CAD-4DC7-B0C6-2AE943D0CF3C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F08F624F-8424-4D17-B44A-5BD7AD9BB871}"/>
              </a:ext>
            </a:extLst>
          </p:cNvPr>
          <p:cNvGrpSpPr/>
          <p:nvPr/>
        </p:nvGrpSpPr>
        <p:grpSpPr>
          <a:xfrm rot="7331952">
            <a:off x="7689647" y="3563406"/>
            <a:ext cx="268573" cy="1272663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DB0B1F55-928B-4404-874D-6232E2302F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Triangle 179">
              <a:extLst>
                <a:ext uri="{FF2B5EF4-FFF2-40B4-BE49-F238E27FC236}">
                  <a16:creationId xmlns:a16="http://schemas.microsoft.com/office/drawing/2014/main" id="{F267119B-B926-4649-9C7B-A2968A04B3BA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86B68D2E-22DC-4200-90A3-0242B8787AD2}"/>
              </a:ext>
            </a:extLst>
          </p:cNvPr>
          <p:cNvGrpSpPr/>
          <p:nvPr/>
        </p:nvGrpSpPr>
        <p:grpSpPr>
          <a:xfrm rot="3650464">
            <a:off x="4047504" y="3450023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16B2CB69-6E1F-4DF6-86F7-DDDEC30981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Triangle 172">
              <a:extLst>
                <a:ext uri="{FF2B5EF4-FFF2-40B4-BE49-F238E27FC236}">
                  <a16:creationId xmlns:a16="http://schemas.microsoft.com/office/drawing/2014/main" id="{288F07FA-D62D-41D5-9C72-26868F33C244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C7D371AF-8651-4E87-A493-D220B8A8850F}"/>
              </a:ext>
            </a:extLst>
          </p:cNvPr>
          <p:cNvGrpSpPr/>
          <p:nvPr/>
        </p:nvGrpSpPr>
        <p:grpSpPr>
          <a:xfrm rot="7331952">
            <a:off x="5291068" y="3443758"/>
            <a:ext cx="268573" cy="1272663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16FC811-2B7F-4BA7-96AA-A8D759E293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Triangle 170">
              <a:extLst>
                <a:ext uri="{FF2B5EF4-FFF2-40B4-BE49-F238E27FC236}">
                  <a16:creationId xmlns:a16="http://schemas.microsoft.com/office/drawing/2014/main" id="{92A08284-C060-4CAF-979E-DBE4DC1BD4B7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24B074B6-805F-48D5-9DCD-15E4EAFAFB01}"/>
              </a:ext>
            </a:extLst>
          </p:cNvPr>
          <p:cNvGrpSpPr/>
          <p:nvPr/>
        </p:nvGrpSpPr>
        <p:grpSpPr>
          <a:xfrm rot="7331952">
            <a:off x="10106552" y="3675928"/>
            <a:ext cx="268573" cy="1272664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30C4606A-DAD3-45FB-9D2A-5E3E3C514B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Triangle 141">
              <a:extLst>
                <a:ext uri="{FF2B5EF4-FFF2-40B4-BE49-F238E27FC236}">
                  <a16:creationId xmlns:a16="http://schemas.microsoft.com/office/drawing/2014/main" id="{2D81F037-FDDB-4795-8799-F094E6A39DCD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CF91632C-FB74-47DF-9B69-A5C85949AB0E}"/>
              </a:ext>
            </a:extLst>
          </p:cNvPr>
          <p:cNvGrpSpPr/>
          <p:nvPr/>
        </p:nvGrpSpPr>
        <p:grpSpPr>
          <a:xfrm>
            <a:off x="10792815" y="4068380"/>
            <a:ext cx="1190714" cy="445649"/>
            <a:chOff x="10792815" y="4068380"/>
            <a:chExt cx="1190714" cy="445649"/>
          </a:xfrm>
          <a:solidFill>
            <a:srgbClr val="5B79F6"/>
          </a:solidFill>
        </p:grpSpPr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9A3B7292-829B-4928-8F7D-9FEDC7C6FD6F}"/>
                </a:ext>
              </a:extLst>
            </p:cNvPr>
            <p:cNvCxnSpPr>
              <a:cxnSpLocks/>
            </p:cNvCxnSpPr>
            <p:nvPr/>
          </p:nvCxnSpPr>
          <p:spPr>
            <a:xfrm rot="3650464" flipV="1">
              <a:off x="11302934" y="4003910"/>
              <a:ext cx="0" cy="1020237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Triangle 170">
              <a:extLst>
                <a:ext uri="{FF2B5EF4-FFF2-40B4-BE49-F238E27FC236}">
                  <a16:creationId xmlns:a16="http://schemas.microsoft.com/office/drawing/2014/main" id="{5FEB5B06-24DC-493F-B8D7-22C12FA30F4B}"/>
                </a:ext>
              </a:extLst>
            </p:cNvPr>
            <p:cNvSpPr/>
            <p:nvPr/>
          </p:nvSpPr>
          <p:spPr>
            <a:xfrm rot="3650464">
              <a:off x="11719074" y="4072499"/>
              <a:ext cx="268573" cy="260336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0478DB0C-F30A-4079-AC43-A78D2CB8987F}"/>
              </a:ext>
            </a:extLst>
          </p:cNvPr>
          <p:cNvGrpSpPr/>
          <p:nvPr/>
        </p:nvGrpSpPr>
        <p:grpSpPr>
          <a:xfrm>
            <a:off x="8378669" y="3938248"/>
            <a:ext cx="1190714" cy="445649"/>
            <a:chOff x="8378669" y="3938248"/>
            <a:chExt cx="1190714" cy="445649"/>
          </a:xfrm>
          <a:solidFill>
            <a:srgbClr val="5B79F6"/>
          </a:solidFill>
        </p:grpSpPr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F94B85EE-162F-4460-ABDF-A88903D9E0EE}"/>
                </a:ext>
              </a:extLst>
            </p:cNvPr>
            <p:cNvCxnSpPr>
              <a:cxnSpLocks/>
            </p:cNvCxnSpPr>
            <p:nvPr/>
          </p:nvCxnSpPr>
          <p:spPr>
            <a:xfrm rot="3650464" flipV="1">
              <a:off x="8888788" y="3873778"/>
              <a:ext cx="0" cy="1020237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9" name="Triangle 129">
              <a:extLst>
                <a:ext uri="{FF2B5EF4-FFF2-40B4-BE49-F238E27FC236}">
                  <a16:creationId xmlns:a16="http://schemas.microsoft.com/office/drawing/2014/main" id="{CDE9C28A-A48F-4160-A095-6D661FEBEB13}"/>
                </a:ext>
              </a:extLst>
            </p:cNvPr>
            <p:cNvSpPr/>
            <p:nvPr/>
          </p:nvSpPr>
          <p:spPr>
            <a:xfrm rot="3650464">
              <a:off x="9304928" y="3942367"/>
              <a:ext cx="268573" cy="260336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E3741F0-6B19-284A-838C-984415454589}"/>
              </a:ext>
            </a:extLst>
          </p:cNvPr>
          <p:cNvSpPr/>
          <p:nvPr/>
        </p:nvSpPr>
        <p:spPr>
          <a:xfrm>
            <a:off x="173176" y="256282"/>
            <a:ext cx="5465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cs typeface="Times New Roman" charset="0"/>
              </a:rPr>
              <a:t>… we replaced the down years with a Zero?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3175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2685ADB-295B-4139-90D4-4A6DAD96E4E6}"/>
              </a:ext>
            </a:extLst>
          </p:cNvPr>
          <p:cNvSpPr/>
          <p:nvPr/>
        </p:nvSpPr>
        <p:spPr>
          <a:xfrm>
            <a:off x="0" y="0"/>
            <a:ext cx="6069168" cy="6858000"/>
          </a:xfrm>
          <a:custGeom>
            <a:avLst/>
            <a:gdLst>
              <a:gd name="connsiteX0" fmla="*/ 0 w 6069168"/>
              <a:gd name="connsiteY0" fmla="*/ 0 h 6858000"/>
              <a:gd name="connsiteX1" fmla="*/ 5101323 w 6069168"/>
              <a:gd name="connsiteY1" fmla="*/ 0 h 6858000"/>
              <a:gd name="connsiteX2" fmla="*/ 5120666 w 6069168"/>
              <a:gd name="connsiteY2" fmla="*/ 30173 h 6858000"/>
              <a:gd name="connsiteX3" fmla="*/ 6069168 w 6069168"/>
              <a:gd name="connsiteY3" fmla="*/ 3427434 h 6858000"/>
              <a:gd name="connsiteX4" fmla="*/ 6069168 w 6069168"/>
              <a:gd name="connsiteY4" fmla="*/ 3430566 h 6858000"/>
              <a:gd name="connsiteX5" fmla="*/ 5120666 w 6069168"/>
              <a:gd name="connsiteY5" fmla="*/ 6827827 h 6858000"/>
              <a:gd name="connsiteX6" fmla="*/ 5101323 w 6069168"/>
              <a:gd name="connsiteY6" fmla="*/ 6858000 h 6858000"/>
              <a:gd name="connsiteX7" fmla="*/ 0 w 606916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69168" h="6858000">
                <a:moveTo>
                  <a:pt x="0" y="0"/>
                </a:moveTo>
                <a:lnTo>
                  <a:pt x="5101323" y="0"/>
                </a:lnTo>
                <a:lnTo>
                  <a:pt x="5120666" y="30173"/>
                </a:lnTo>
                <a:cubicBezTo>
                  <a:pt x="5722562" y="1020761"/>
                  <a:pt x="6069168" y="2183620"/>
                  <a:pt x="6069168" y="3427434"/>
                </a:cubicBezTo>
                <a:lnTo>
                  <a:pt x="6069168" y="3430566"/>
                </a:lnTo>
                <a:cubicBezTo>
                  <a:pt x="6069168" y="4674380"/>
                  <a:pt x="5722562" y="5837240"/>
                  <a:pt x="5120666" y="6827827"/>
                </a:cubicBezTo>
                <a:lnTo>
                  <a:pt x="510132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44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ln>
                  <a:solidFill>
                    <a:srgbClr val="000000">
                      <a:alpha val="0"/>
                    </a:srgbClr>
                  </a:solidFill>
                </a:ln>
                <a:noFill/>
                <a:latin typeface="+mj-lt"/>
                <a:cs typeface="Lato Semibold" panose="020F0502020204030203" pitchFamily="34" charset="0"/>
              </a:rPr>
              <a:t>2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0EEA6B8-88D1-4F3F-9DA2-947448B6D0DA}"/>
              </a:ext>
            </a:extLst>
          </p:cNvPr>
          <p:cNvSpPr/>
          <p:nvPr/>
        </p:nvSpPr>
        <p:spPr>
          <a:xfrm>
            <a:off x="0" y="0"/>
            <a:ext cx="5391150" cy="6972300"/>
          </a:xfrm>
          <a:custGeom>
            <a:avLst/>
            <a:gdLst>
              <a:gd name="connsiteX0" fmla="*/ 0 w 5391150"/>
              <a:gd name="connsiteY0" fmla="*/ 0 h 6858000"/>
              <a:gd name="connsiteX1" fmla="*/ 4285912 w 5391150"/>
              <a:gd name="connsiteY1" fmla="*/ 0 h 6858000"/>
              <a:gd name="connsiteX2" fmla="*/ 4388029 w 5391150"/>
              <a:gd name="connsiteY2" fmla="*/ 143601 h 6858000"/>
              <a:gd name="connsiteX3" fmla="*/ 5391150 w 5391150"/>
              <a:gd name="connsiteY3" fmla="*/ 3427596 h 6858000"/>
              <a:gd name="connsiteX4" fmla="*/ 5391150 w 5391150"/>
              <a:gd name="connsiteY4" fmla="*/ 3430404 h 6858000"/>
              <a:gd name="connsiteX5" fmla="*/ 4388029 w 5391150"/>
              <a:gd name="connsiteY5" fmla="*/ 6714399 h 6858000"/>
              <a:gd name="connsiteX6" fmla="*/ 4285912 w 5391150"/>
              <a:gd name="connsiteY6" fmla="*/ 6858000 h 6858000"/>
              <a:gd name="connsiteX7" fmla="*/ 0 w 539115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1150" h="6858000">
                <a:moveTo>
                  <a:pt x="0" y="0"/>
                </a:moveTo>
                <a:lnTo>
                  <a:pt x="4285912" y="0"/>
                </a:lnTo>
                <a:lnTo>
                  <a:pt x="4388029" y="143601"/>
                </a:lnTo>
                <a:cubicBezTo>
                  <a:pt x="5021348" y="1081037"/>
                  <a:pt x="5391150" y="2211130"/>
                  <a:pt x="5391150" y="3427596"/>
                </a:cubicBezTo>
                <a:lnTo>
                  <a:pt x="5391150" y="3430404"/>
                </a:lnTo>
                <a:cubicBezTo>
                  <a:pt x="5391150" y="4646870"/>
                  <a:pt x="5021348" y="5776964"/>
                  <a:pt x="4388029" y="6714399"/>
                </a:cubicBezTo>
                <a:lnTo>
                  <a:pt x="42859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ln>
                  <a:solidFill>
                    <a:srgbClr val="000000">
                      <a:alpha val="0"/>
                    </a:srgbClr>
                  </a:solidFill>
                </a:ln>
                <a:noFill/>
              </a:rPr>
              <a:t>1</a:t>
            </a: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074446AE-3790-4A56-8535-BED57C3D1077}"/>
              </a:ext>
            </a:extLst>
          </p:cNvPr>
          <p:cNvSpPr/>
          <p:nvPr/>
        </p:nvSpPr>
        <p:spPr>
          <a:xfrm>
            <a:off x="3465834" y="1007033"/>
            <a:ext cx="4839966" cy="484393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2400" dirty="0">
              <a:ln>
                <a:solidFill>
                  <a:srgbClr val="000000">
                    <a:alpha val="0"/>
                  </a:srgbClr>
                </a:solidFill>
              </a:ln>
              <a:noFill/>
              <a:latin typeface="+mj-lt"/>
            </a:endParaRPr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308FC4C4-EDE2-4D3E-834D-304F07FFE7AE}"/>
              </a:ext>
            </a:extLst>
          </p:cNvPr>
          <p:cNvSpPr/>
          <p:nvPr/>
        </p:nvSpPr>
        <p:spPr>
          <a:xfrm rot="16200000">
            <a:off x="3532910" y="1076086"/>
            <a:ext cx="4705814" cy="4705833"/>
          </a:xfrm>
          <a:prstGeom prst="blockArc">
            <a:avLst>
              <a:gd name="adj1" fmla="val 19236610"/>
              <a:gd name="adj2" fmla="val 0"/>
              <a:gd name="adj3" fmla="val 25000"/>
            </a:avLst>
          </a:prstGeom>
          <a:solidFill>
            <a:srgbClr val="28D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001" dirty="0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5780F5A7-ED7E-49A6-B68A-89CEA65C3482}"/>
              </a:ext>
            </a:extLst>
          </p:cNvPr>
          <p:cNvSpPr/>
          <p:nvPr/>
        </p:nvSpPr>
        <p:spPr>
          <a:xfrm rot="13858299">
            <a:off x="3532900" y="1076075"/>
            <a:ext cx="4705814" cy="4705833"/>
          </a:xfrm>
          <a:prstGeom prst="blockArc">
            <a:avLst>
              <a:gd name="adj1" fmla="val 18312742"/>
              <a:gd name="adj2" fmla="val 0"/>
              <a:gd name="adj3" fmla="val 25000"/>
            </a:avLst>
          </a:prstGeom>
          <a:solidFill>
            <a:schemeClr val="accent5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001" sz="1600" dirty="0">
              <a:latin typeface="+mj-lt"/>
              <a:cs typeface="Times New Roman" charset="0"/>
            </a:endParaRPr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7C7A052B-7D8D-47BD-A72B-27687AD1FDA3}"/>
              </a:ext>
            </a:extLst>
          </p:cNvPr>
          <p:cNvSpPr/>
          <p:nvPr/>
        </p:nvSpPr>
        <p:spPr>
          <a:xfrm rot="10597524">
            <a:off x="3532910" y="1076084"/>
            <a:ext cx="4705814" cy="4705833"/>
          </a:xfrm>
          <a:prstGeom prst="blockArc">
            <a:avLst>
              <a:gd name="adj1" fmla="val 16168705"/>
              <a:gd name="adj2" fmla="val 0"/>
              <a:gd name="adj3" fmla="val 25000"/>
            </a:avLst>
          </a:prstGeom>
          <a:solidFill>
            <a:srgbClr val="FF99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001" sz="1600" dirty="0">
              <a:latin typeface="+mj-lt"/>
              <a:cs typeface="Times New Roman" charset="0"/>
            </a:endParaRPr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0B0490CA-8D2A-4D41-BED6-70C37D1D48A3}"/>
              </a:ext>
            </a:extLst>
          </p:cNvPr>
          <p:cNvSpPr/>
          <p:nvPr/>
        </p:nvSpPr>
        <p:spPr>
          <a:xfrm rot="5194351">
            <a:off x="3532910" y="1076084"/>
            <a:ext cx="4705814" cy="4705833"/>
          </a:xfrm>
          <a:prstGeom prst="blockArc">
            <a:avLst>
              <a:gd name="adj1" fmla="val 10963205"/>
              <a:gd name="adj2" fmla="val 0"/>
              <a:gd name="adj3" fmla="val 25000"/>
            </a:avLst>
          </a:prstGeom>
          <a:solidFill>
            <a:schemeClr val="accent6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001" sz="1600" dirty="0">
              <a:latin typeface="+mj-lt"/>
              <a:cs typeface="Times New Roman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18FA02-51A3-4FBB-836C-C4A1D7481DC6}"/>
              </a:ext>
            </a:extLst>
          </p:cNvPr>
          <p:cNvSpPr/>
          <p:nvPr/>
        </p:nvSpPr>
        <p:spPr>
          <a:xfrm>
            <a:off x="7055054" y="3286095"/>
            <a:ext cx="1269676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0 – 49</a:t>
            </a:r>
            <a:endParaRPr lang="en-US" dirty="0">
              <a:ln>
                <a:solidFill>
                  <a:srgbClr val="000000">
                    <a:alpha val="0"/>
                  </a:srgbClr>
                </a:solidFill>
              </a:ln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59EBF4-677E-4B05-8073-A25428AC8FFB}"/>
              </a:ext>
            </a:extLst>
          </p:cNvPr>
          <p:cNvSpPr/>
          <p:nvPr/>
        </p:nvSpPr>
        <p:spPr>
          <a:xfrm>
            <a:off x="3913059" y="4434142"/>
            <a:ext cx="151162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bg2">
                    <a:lumMod val="10000"/>
                  </a:schemeClr>
                </a:solidFill>
                <a:latin typeface="+mj-lt"/>
                <a:cs typeface="Times New Roman" charset="0"/>
              </a:rPr>
              <a:t>50 – 74</a:t>
            </a:r>
            <a:endParaRPr lang="en-US" dirty="0">
              <a:ln>
                <a:solidFill>
                  <a:srgbClr val="000000">
                    <a:alpha val="0"/>
                  </a:srgbClr>
                </a:solidFill>
              </a:ln>
              <a:solidFill>
                <a:schemeClr val="bg2">
                  <a:lumMod val="10000"/>
                </a:schemeClr>
              </a:solidFill>
              <a:latin typeface="+mj-lt"/>
              <a:cs typeface="Times New Roman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977E60-8579-4E6D-BC1A-4848BD8528F8}"/>
              </a:ext>
            </a:extLst>
          </p:cNvPr>
          <p:cNvSpPr/>
          <p:nvPr/>
        </p:nvSpPr>
        <p:spPr>
          <a:xfrm>
            <a:off x="4546276" y="1619190"/>
            <a:ext cx="151162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charset="0"/>
              </a:rPr>
              <a:t>90+</a:t>
            </a:r>
            <a:endParaRPr lang="en-US" dirty="0">
              <a:ln>
                <a:solidFill>
                  <a:srgbClr val="000000">
                    <a:alpha val="0"/>
                  </a:srgbClr>
                </a:solidFill>
              </a:ln>
              <a:solidFill>
                <a:schemeClr val="accent5">
                  <a:lumMod val="50000"/>
                </a:schemeClr>
              </a:solidFill>
              <a:latin typeface="+mj-lt"/>
              <a:cs typeface="Times New Roma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F66511-D9F3-4071-94FC-7A1BB51C85F6}"/>
              </a:ext>
            </a:extLst>
          </p:cNvPr>
          <p:cNvSpPr/>
          <p:nvPr/>
        </p:nvSpPr>
        <p:spPr>
          <a:xfrm>
            <a:off x="3522547" y="2590800"/>
            <a:ext cx="151162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bg1"/>
                </a:solidFill>
                <a:latin typeface="+mj-lt"/>
                <a:cs typeface="Times New Roman" charset="0"/>
              </a:rPr>
              <a:t>75 – 89</a:t>
            </a:r>
            <a:endParaRPr lang="en-US" dirty="0">
              <a:ln>
                <a:solidFill>
                  <a:srgbClr val="000000">
                    <a:alpha val="0"/>
                  </a:srgbClr>
                </a:solidFill>
              </a:ln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7CF89B-AD19-4A24-9FE0-DD2156E5CD37}"/>
              </a:ext>
            </a:extLst>
          </p:cNvPr>
          <p:cNvSpPr/>
          <p:nvPr/>
        </p:nvSpPr>
        <p:spPr>
          <a:xfrm>
            <a:off x="8568025" y="2951947"/>
            <a:ext cx="2823875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accent4"/>
                </a:solidFill>
                <a:latin typeface="Avenir Black"/>
                <a:cs typeface="Times New Roman" charset="0"/>
              </a:rPr>
              <a:t>Very Competitive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srgbClr val="000000">
                    <a:alpha val="0"/>
                  </a:srgbClr>
                </a:solidFill>
              </a:ln>
              <a:solidFill>
                <a:schemeClr val="accent4"/>
              </a:solidFill>
              <a:effectLst/>
              <a:uLnTx/>
              <a:uFillTx/>
              <a:latin typeface="Avenir Black"/>
              <a:cs typeface="Times New Roman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AA6888-BBFA-4C91-ABB2-92A860901388}"/>
              </a:ext>
            </a:extLst>
          </p:cNvPr>
          <p:cNvSpPr/>
          <p:nvPr/>
        </p:nvSpPr>
        <p:spPr>
          <a:xfrm>
            <a:off x="8568025" y="1712319"/>
            <a:ext cx="36239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n>
                  <a:solidFill>
                    <a:srgbClr val="000000">
                      <a:alpha val="0"/>
                    </a:srgbClr>
                  </a:solidFill>
                </a:ln>
                <a:noFill/>
                <a:latin typeface="Avenir Black"/>
                <a:cs typeface="Times New Roman" charset="0"/>
              </a:rPr>
              <a:t>Competitive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srgbClr val="000000">
                    <a:alpha val="0"/>
                  </a:srgbClr>
                </a:solidFill>
              </a:ln>
              <a:noFill/>
              <a:effectLst/>
              <a:uLnTx/>
              <a:uFillTx/>
              <a:latin typeface="Avenir Black"/>
              <a:cs typeface="Times New Roman" charset="0"/>
            </a:endParaRPr>
          </a:p>
        </p:txBody>
      </p:sp>
      <p:pic>
        <p:nvPicPr>
          <p:cNvPr id="16" name="Picture 15" descr="Text, logo&#10;&#10;Description automatically generated">
            <a:extLst>
              <a:ext uri="{FF2B5EF4-FFF2-40B4-BE49-F238E27FC236}">
                <a16:creationId xmlns:a16="http://schemas.microsoft.com/office/drawing/2014/main" id="{B4CC971C-5FE4-B643-8684-BA886305C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7" y="370702"/>
            <a:ext cx="4152900" cy="5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55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roup 270">
            <a:extLst>
              <a:ext uri="{FF2B5EF4-FFF2-40B4-BE49-F238E27FC236}">
                <a16:creationId xmlns:a16="http://schemas.microsoft.com/office/drawing/2014/main" id="{80412B84-C699-4D50-A2D9-5AC962CE008E}"/>
              </a:ext>
            </a:extLst>
          </p:cNvPr>
          <p:cNvGrpSpPr/>
          <p:nvPr/>
        </p:nvGrpSpPr>
        <p:grpSpPr>
          <a:xfrm rot="7331952">
            <a:off x="503852" y="3278082"/>
            <a:ext cx="268573" cy="1272664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BCA281DE-AD36-4D91-9214-2D8C4F8E3C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F9D8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Triangle 189">
              <a:extLst>
                <a:ext uri="{FF2B5EF4-FFF2-40B4-BE49-F238E27FC236}">
                  <a16:creationId xmlns:a16="http://schemas.microsoft.com/office/drawing/2014/main" id="{B0B0D722-D5EC-4B78-A164-0BDAF8403B86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solidFill>
              <a:srgbClr val="F9D8DA"/>
            </a:solidFill>
            <a:ln cap="rnd">
              <a:solidFill>
                <a:srgbClr val="F9D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896E2B63-EF12-4426-A782-0023EA4E70AB}"/>
              </a:ext>
            </a:extLst>
          </p:cNvPr>
          <p:cNvCxnSpPr>
            <a:cxnSpLocks/>
          </p:cNvCxnSpPr>
          <p:nvPr/>
        </p:nvCxnSpPr>
        <p:spPr>
          <a:xfrm>
            <a:off x="571333" y="4017081"/>
            <a:ext cx="369027" cy="0"/>
          </a:xfrm>
          <a:prstGeom prst="line">
            <a:avLst/>
          </a:prstGeom>
          <a:ln w="47625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Title 1">
            <a:extLst>
              <a:ext uri="{FF2B5EF4-FFF2-40B4-BE49-F238E27FC236}">
                <a16:creationId xmlns:a16="http://schemas.microsoft.com/office/drawing/2014/main" id="{25AB92AE-40E9-4F50-86CE-3F41843D8105}"/>
              </a:ext>
            </a:extLst>
          </p:cNvPr>
          <p:cNvSpPr txBox="1">
            <a:spLocks/>
          </p:cNvSpPr>
          <p:nvPr/>
        </p:nvSpPr>
        <p:spPr>
          <a:xfrm>
            <a:off x="388307" y="3731413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charset="0"/>
              </a:rPr>
              <a:t>0%</a:t>
            </a:r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BD654639-1596-465E-B7BA-16ECC1A9CE11}"/>
              </a:ext>
            </a:extLst>
          </p:cNvPr>
          <p:cNvGrpSpPr/>
          <p:nvPr/>
        </p:nvGrpSpPr>
        <p:grpSpPr>
          <a:xfrm rot="16200000" flipV="1">
            <a:off x="617804" y="2935714"/>
            <a:ext cx="268573" cy="1272663"/>
            <a:chOff x="2023481" y="318558"/>
            <a:chExt cx="441573" cy="1990012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C2AA85F3-53FD-4C25-AC53-0E70B878D9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Triangle 170">
              <a:extLst>
                <a:ext uri="{FF2B5EF4-FFF2-40B4-BE49-F238E27FC236}">
                  <a16:creationId xmlns:a16="http://schemas.microsoft.com/office/drawing/2014/main" id="{406F99BD-3583-47B4-BCD3-2C8964AD83D9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46697603-04BD-45CF-8593-3563213534EE}"/>
              </a:ext>
            </a:extLst>
          </p:cNvPr>
          <p:cNvGrpSpPr/>
          <p:nvPr/>
        </p:nvGrpSpPr>
        <p:grpSpPr>
          <a:xfrm rot="16200000" flipV="1">
            <a:off x="3016445" y="2247458"/>
            <a:ext cx="268573" cy="1272663"/>
            <a:chOff x="2023481" y="318558"/>
            <a:chExt cx="441573" cy="1990012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F6DBFC43-F002-4DB0-9A94-CCD432D848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riangle 170">
              <a:extLst>
                <a:ext uri="{FF2B5EF4-FFF2-40B4-BE49-F238E27FC236}">
                  <a16:creationId xmlns:a16="http://schemas.microsoft.com/office/drawing/2014/main" id="{C083BC90-3921-4A3E-AD3D-4E1075558014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BD6DAFA-5AEF-431A-90A1-2E450F00B562}"/>
              </a:ext>
            </a:extLst>
          </p:cNvPr>
          <p:cNvGrpSpPr/>
          <p:nvPr/>
        </p:nvGrpSpPr>
        <p:grpSpPr>
          <a:xfrm rot="14268048" flipV="1">
            <a:off x="4215446" y="1772807"/>
            <a:ext cx="268573" cy="1272663"/>
            <a:chOff x="2023481" y="318558"/>
            <a:chExt cx="441573" cy="1990012"/>
          </a:xfrm>
          <a:solidFill>
            <a:schemeClr val="accent4"/>
          </a:solidFill>
        </p:grpSpPr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E8D9E9EC-FD33-405C-B9FE-B6B88CF77B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Triangle 170">
              <a:extLst>
                <a:ext uri="{FF2B5EF4-FFF2-40B4-BE49-F238E27FC236}">
                  <a16:creationId xmlns:a16="http://schemas.microsoft.com/office/drawing/2014/main" id="{1DE9E577-C15C-4866-BB5C-BE06A6DB3F15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35E1E588-6700-425E-AB94-21E0F7FDDDF9}"/>
              </a:ext>
            </a:extLst>
          </p:cNvPr>
          <p:cNvGrpSpPr/>
          <p:nvPr/>
        </p:nvGrpSpPr>
        <p:grpSpPr>
          <a:xfrm rot="14268048" flipV="1">
            <a:off x="6613448" y="1131408"/>
            <a:ext cx="268573" cy="1272663"/>
            <a:chOff x="2023481" y="318558"/>
            <a:chExt cx="441573" cy="1990012"/>
          </a:xfrm>
          <a:solidFill>
            <a:schemeClr val="accent4"/>
          </a:solidFill>
        </p:grpSpPr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AC6CC77C-0813-477D-BB59-11EADEE54C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Triangle 170">
              <a:extLst>
                <a:ext uri="{FF2B5EF4-FFF2-40B4-BE49-F238E27FC236}">
                  <a16:creationId xmlns:a16="http://schemas.microsoft.com/office/drawing/2014/main" id="{22B6881E-0C04-4C55-867A-1A0676606B4B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1BD3E3D6-DA78-42CF-A56D-063BC62D7068}"/>
              </a:ext>
            </a:extLst>
          </p:cNvPr>
          <p:cNvGrpSpPr/>
          <p:nvPr/>
        </p:nvGrpSpPr>
        <p:grpSpPr>
          <a:xfrm rot="14268048" flipV="1">
            <a:off x="9011450" y="479783"/>
            <a:ext cx="268573" cy="1272663"/>
            <a:chOff x="2023481" y="318558"/>
            <a:chExt cx="441573" cy="1990012"/>
          </a:xfrm>
          <a:solidFill>
            <a:schemeClr val="accent4"/>
          </a:solidFill>
        </p:grpSpPr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52D921D0-673B-41F2-AAF3-98A993B1E5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riangle 170">
              <a:extLst>
                <a:ext uri="{FF2B5EF4-FFF2-40B4-BE49-F238E27FC236}">
                  <a16:creationId xmlns:a16="http://schemas.microsoft.com/office/drawing/2014/main" id="{C4A971FF-4903-4729-8825-1481BDE9D6D8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685B993C-10C6-4260-98CC-36FE85EE33ED}"/>
              </a:ext>
            </a:extLst>
          </p:cNvPr>
          <p:cNvGrpSpPr/>
          <p:nvPr/>
        </p:nvGrpSpPr>
        <p:grpSpPr>
          <a:xfrm rot="16200000" flipV="1">
            <a:off x="5414447" y="1579020"/>
            <a:ext cx="268573" cy="1272663"/>
            <a:chOff x="2023481" y="318558"/>
            <a:chExt cx="441573" cy="1990012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83352616-F4E5-41C2-BD88-7EE8832170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Triangle 170">
              <a:extLst>
                <a:ext uri="{FF2B5EF4-FFF2-40B4-BE49-F238E27FC236}">
                  <a16:creationId xmlns:a16="http://schemas.microsoft.com/office/drawing/2014/main" id="{46ECDCD0-8EF2-42B2-AA20-937A8732A240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1A11A03-E05E-43C3-AC3A-7B99DC7EF532}"/>
              </a:ext>
            </a:extLst>
          </p:cNvPr>
          <p:cNvGrpSpPr/>
          <p:nvPr/>
        </p:nvGrpSpPr>
        <p:grpSpPr>
          <a:xfrm rot="16200000" flipV="1">
            <a:off x="7812449" y="910584"/>
            <a:ext cx="268573" cy="1272663"/>
            <a:chOff x="2023481" y="318558"/>
            <a:chExt cx="441573" cy="1990012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CAE4EE09-3216-4AC5-BB2B-5EB0E93F54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riangle 170">
              <a:extLst>
                <a:ext uri="{FF2B5EF4-FFF2-40B4-BE49-F238E27FC236}">
                  <a16:creationId xmlns:a16="http://schemas.microsoft.com/office/drawing/2014/main" id="{A496D297-69DB-45B2-9257-E765DF9AC70B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B0E48624-3B4B-4DB9-8CF1-802C57FA7D69}"/>
              </a:ext>
            </a:extLst>
          </p:cNvPr>
          <p:cNvGrpSpPr/>
          <p:nvPr/>
        </p:nvGrpSpPr>
        <p:grpSpPr>
          <a:xfrm rot="16200000" flipV="1">
            <a:off x="10210451" y="242148"/>
            <a:ext cx="268573" cy="1272663"/>
            <a:chOff x="2023481" y="318558"/>
            <a:chExt cx="441573" cy="1990012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6C0A9E55-E12A-4C32-9528-4CBABAC203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riangle 170">
              <a:extLst>
                <a:ext uri="{FF2B5EF4-FFF2-40B4-BE49-F238E27FC236}">
                  <a16:creationId xmlns:a16="http://schemas.microsoft.com/office/drawing/2014/main" id="{8A488F9E-9010-4C74-9EB2-B84D8EF81C01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76C4DB65-EAFD-4E04-8841-D1A628951D91}"/>
              </a:ext>
            </a:extLst>
          </p:cNvPr>
          <p:cNvGrpSpPr/>
          <p:nvPr/>
        </p:nvGrpSpPr>
        <p:grpSpPr>
          <a:xfrm rot="14268048" flipV="1">
            <a:off x="1817444" y="2459014"/>
            <a:ext cx="268573" cy="1272663"/>
            <a:chOff x="2023481" y="318558"/>
            <a:chExt cx="441573" cy="1990012"/>
          </a:xfrm>
          <a:solidFill>
            <a:schemeClr val="accent4"/>
          </a:solidFill>
        </p:grpSpPr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CCCEBED4-A490-4B24-B632-827D4DE8E5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Triangle 170">
              <a:extLst>
                <a:ext uri="{FF2B5EF4-FFF2-40B4-BE49-F238E27FC236}">
                  <a16:creationId xmlns:a16="http://schemas.microsoft.com/office/drawing/2014/main" id="{94AB51AA-7B1E-4D07-97C4-22589636BF31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93230B0F-BC48-4350-B74B-5F6447BB59DF}"/>
              </a:ext>
            </a:extLst>
          </p:cNvPr>
          <p:cNvCxnSpPr>
            <a:cxnSpLocks/>
          </p:cNvCxnSpPr>
          <p:nvPr/>
        </p:nvCxnSpPr>
        <p:spPr>
          <a:xfrm>
            <a:off x="1640225" y="3659777"/>
            <a:ext cx="365760" cy="0"/>
          </a:xfrm>
          <a:prstGeom prst="line">
            <a:avLst/>
          </a:prstGeom>
          <a:ln w="47625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itle 1">
            <a:extLst>
              <a:ext uri="{FF2B5EF4-FFF2-40B4-BE49-F238E27FC236}">
                <a16:creationId xmlns:a16="http://schemas.microsoft.com/office/drawing/2014/main" id="{176AF09C-0173-4A58-88F5-9238A4E54D1F}"/>
              </a:ext>
            </a:extLst>
          </p:cNvPr>
          <p:cNvSpPr txBox="1">
            <a:spLocks/>
          </p:cNvSpPr>
          <p:nvPr/>
        </p:nvSpPr>
        <p:spPr>
          <a:xfrm>
            <a:off x="1455566" y="3388078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100" dirty="0">
                <a:solidFill>
                  <a:schemeClr val="accent4"/>
                </a:solidFill>
                <a:latin typeface="+mj-lt"/>
                <a:cs typeface="Times New Roman" charset="0"/>
              </a:rPr>
              <a:t>+7.5%</a:t>
            </a: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18AAF1C7-0657-4A70-9A50-5C498C80CAEA}"/>
              </a:ext>
            </a:extLst>
          </p:cNvPr>
          <p:cNvCxnSpPr>
            <a:cxnSpLocks/>
          </p:cNvCxnSpPr>
          <p:nvPr/>
        </p:nvCxnSpPr>
        <p:spPr>
          <a:xfrm>
            <a:off x="4092155" y="2905987"/>
            <a:ext cx="365760" cy="0"/>
          </a:xfrm>
          <a:prstGeom prst="line">
            <a:avLst/>
          </a:prstGeom>
          <a:ln w="47625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itle 1">
            <a:extLst>
              <a:ext uri="{FF2B5EF4-FFF2-40B4-BE49-F238E27FC236}">
                <a16:creationId xmlns:a16="http://schemas.microsoft.com/office/drawing/2014/main" id="{8CDDEB0B-BB9F-4443-AF20-053EFDA5BC6A}"/>
              </a:ext>
            </a:extLst>
          </p:cNvPr>
          <p:cNvSpPr txBox="1">
            <a:spLocks/>
          </p:cNvSpPr>
          <p:nvPr/>
        </p:nvSpPr>
        <p:spPr>
          <a:xfrm>
            <a:off x="3907496" y="2634288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100" dirty="0">
                <a:solidFill>
                  <a:schemeClr val="accent4"/>
                </a:solidFill>
                <a:latin typeface="+mj-lt"/>
                <a:cs typeface="Times New Roman" charset="0"/>
              </a:rPr>
              <a:t>+7.5%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720A1E49-56CE-4FA7-8776-97749DDCC33F}"/>
              </a:ext>
            </a:extLst>
          </p:cNvPr>
          <p:cNvCxnSpPr/>
          <p:nvPr/>
        </p:nvCxnSpPr>
        <p:spPr>
          <a:xfrm>
            <a:off x="6538877" y="2268554"/>
            <a:ext cx="365760" cy="0"/>
          </a:xfrm>
          <a:prstGeom prst="line">
            <a:avLst/>
          </a:prstGeom>
          <a:ln w="47625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itle 1">
            <a:extLst>
              <a:ext uri="{FF2B5EF4-FFF2-40B4-BE49-F238E27FC236}">
                <a16:creationId xmlns:a16="http://schemas.microsoft.com/office/drawing/2014/main" id="{09F0FAB1-640A-4100-A50E-361F1E9BEEB7}"/>
              </a:ext>
            </a:extLst>
          </p:cNvPr>
          <p:cNvSpPr txBox="1">
            <a:spLocks/>
          </p:cNvSpPr>
          <p:nvPr/>
        </p:nvSpPr>
        <p:spPr>
          <a:xfrm>
            <a:off x="6359426" y="1996855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100" dirty="0">
                <a:solidFill>
                  <a:schemeClr val="accent4"/>
                </a:solidFill>
                <a:latin typeface="+mj-lt"/>
                <a:cs typeface="Times New Roman" charset="0"/>
              </a:rPr>
              <a:t>+7.5%</a:t>
            </a:r>
          </a:p>
        </p:txBody>
      </p: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10E8B05D-A115-4F76-B2FA-A5C8EBCE47F8}"/>
              </a:ext>
            </a:extLst>
          </p:cNvPr>
          <p:cNvCxnSpPr>
            <a:cxnSpLocks/>
          </p:cNvCxnSpPr>
          <p:nvPr/>
        </p:nvCxnSpPr>
        <p:spPr>
          <a:xfrm>
            <a:off x="8996015" y="1595002"/>
            <a:ext cx="365760" cy="0"/>
          </a:xfrm>
          <a:prstGeom prst="line">
            <a:avLst/>
          </a:prstGeom>
          <a:ln w="47625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itle 1">
            <a:extLst>
              <a:ext uri="{FF2B5EF4-FFF2-40B4-BE49-F238E27FC236}">
                <a16:creationId xmlns:a16="http://schemas.microsoft.com/office/drawing/2014/main" id="{46436F62-7386-4680-8A3C-80C64A96241A}"/>
              </a:ext>
            </a:extLst>
          </p:cNvPr>
          <p:cNvSpPr txBox="1">
            <a:spLocks/>
          </p:cNvSpPr>
          <p:nvPr/>
        </p:nvSpPr>
        <p:spPr>
          <a:xfrm>
            <a:off x="8811356" y="1323303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100" dirty="0">
                <a:solidFill>
                  <a:schemeClr val="accent4"/>
                </a:solidFill>
                <a:latin typeface="+mj-lt"/>
                <a:cs typeface="Times New Roman" charset="0"/>
              </a:rPr>
              <a:t>+7.5%</a:t>
            </a:r>
          </a:p>
        </p:txBody>
      </p: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645A3A78-64D9-4465-AA92-20F863C73CF8}"/>
              </a:ext>
            </a:extLst>
          </p:cNvPr>
          <p:cNvCxnSpPr>
            <a:cxnSpLocks/>
          </p:cNvCxnSpPr>
          <p:nvPr/>
        </p:nvCxnSpPr>
        <p:spPr>
          <a:xfrm>
            <a:off x="10203230" y="1275603"/>
            <a:ext cx="369027" cy="0"/>
          </a:xfrm>
          <a:prstGeom prst="line">
            <a:avLst/>
          </a:prstGeom>
          <a:ln w="47625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itle 1">
            <a:extLst>
              <a:ext uri="{FF2B5EF4-FFF2-40B4-BE49-F238E27FC236}">
                <a16:creationId xmlns:a16="http://schemas.microsoft.com/office/drawing/2014/main" id="{DF996722-34BA-4F92-857E-50C17F3B2554}"/>
              </a:ext>
            </a:extLst>
          </p:cNvPr>
          <p:cNvSpPr txBox="1">
            <a:spLocks/>
          </p:cNvSpPr>
          <p:nvPr/>
        </p:nvSpPr>
        <p:spPr>
          <a:xfrm>
            <a:off x="10037321" y="1003904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charset="0"/>
              </a:rPr>
              <a:t>0%</a:t>
            </a:r>
          </a:p>
        </p:txBody>
      </p: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57909108-8FD9-4D1D-AE10-47759C4CF51F}"/>
              </a:ext>
            </a:extLst>
          </p:cNvPr>
          <p:cNvCxnSpPr/>
          <p:nvPr/>
        </p:nvCxnSpPr>
        <p:spPr>
          <a:xfrm>
            <a:off x="7768417" y="1924683"/>
            <a:ext cx="369027" cy="0"/>
          </a:xfrm>
          <a:prstGeom prst="line">
            <a:avLst/>
          </a:prstGeom>
          <a:ln w="47625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itle 1">
            <a:extLst>
              <a:ext uri="{FF2B5EF4-FFF2-40B4-BE49-F238E27FC236}">
                <a16:creationId xmlns:a16="http://schemas.microsoft.com/office/drawing/2014/main" id="{9357BD9E-8D63-43F0-85BF-DE0042AC0836}"/>
              </a:ext>
            </a:extLst>
          </p:cNvPr>
          <p:cNvSpPr txBox="1">
            <a:spLocks/>
          </p:cNvSpPr>
          <p:nvPr/>
        </p:nvSpPr>
        <p:spPr>
          <a:xfrm>
            <a:off x="7585391" y="1652984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charset="0"/>
              </a:rPr>
              <a:t>0%</a:t>
            </a:r>
          </a:p>
        </p:txBody>
      </p: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7C07899C-04C3-43FE-9C53-674CDF5BB5FE}"/>
              </a:ext>
            </a:extLst>
          </p:cNvPr>
          <p:cNvCxnSpPr>
            <a:cxnSpLocks/>
          </p:cNvCxnSpPr>
          <p:nvPr/>
        </p:nvCxnSpPr>
        <p:spPr>
          <a:xfrm>
            <a:off x="2864557" y="3233682"/>
            <a:ext cx="369027" cy="0"/>
          </a:xfrm>
          <a:prstGeom prst="line">
            <a:avLst/>
          </a:prstGeom>
          <a:ln w="47625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itle 1">
            <a:extLst>
              <a:ext uri="{FF2B5EF4-FFF2-40B4-BE49-F238E27FC236}">
                <a16:creationId xmlns:a16="http://schemas.microsoft.com/office/drawing/2014/main" id="{FA992344-8C96-4AA1-B6BF-97446CCF90C1}"/>
              </a:ext>
            </a:extLst>
          </p:cNvPr>
          <p:cNvSpPr txBox="1">
            <a:spLocks/>
          </p:cNvSpPr>
          <p:nvPr/>
        </p:nvSpPr>
        <p:spPr>
          <a:xfrm>
            <a:off x="2681531" y="2961983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charset="0"/>
              </a:rPr>
              <a:t>0%</a:t>
            </a:r>
          </a:p>
        </p:txBody>
      </p: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497EA082-A812-4573-9651-38AEE8205F3A}"/>
              </a:ext>
            </a:extLst>
          </p:cNvPr>
          <p:cNvCxnSpPr>
            <a:cxnSpLocks/>
          </p:cNvCxnSpPr>
          <p:nvPr/>
        </p:nvCxnSpPr>
        <p:spPr>
          <a:xfrm>
            <a:off x="11190304" y="1032098"/>
            <a:ext cx="365760" cy="0"/>
          </a:xfrm>
          <a:prstGeom prst="line">
            <a:avLst/>
          </a:prstGeom>
          <a:ln w="47625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itle 1">
            <a:extLst>
              <a:ext uri="{FF2B5EF4-FFF2-40B4-BE49-F238E27FC236}">
                <a16:creationId xmlns:a16="http://schemas.microsoft.com/office/drawing/2014/main" id="{ED4A957F-7568-4DA4-970C-B6C942CED1B8}"/>
              </a:ext>
            </a:extLst>
          </p:cNvPr>
          <p:cNvSpPr txBox="1">
            <a:spLocks/>
          </p:cNvSpPr>
          <p:nvPr/>
        </p:nvSpPr>
        <p:spPr>
          <a:xfrm>
            <a:off x="11005645" y="76039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100" dirty="0">
                <a:solidFill>
                  <a:schemeClr val="accent4"/>
                </a:solidFill>
                <a:latin typeface="+mj-lt"/>
                <a:cs typeface="Times New Roman" charset="0"/>
              </a:rPr>
              <a:t>+7.5%</a:t>
            </a: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7A1213AF-6E0C-44E9-9B1A-820013A1FBF3}"/>
              </a:ext>
            </a:extLst>
          </p:cNvPr>
          <p:cNvCxnSpPr>
            <a:cxnSpLocks/>
          </p:cNvCxnSpPr>
          <p:nvPr/>
        </p:nvCxnSpPr>
        <p:spPr>
          <a:xfrm>
            <a:off x="5316487" y="2602428"/>
            <a:ext cx="369027" cy="0"/>
          </a:xfrm>
          <a:prstGeom prst="line">
            <a:avLst/>
          </a:prstGeom>
          <a:ln w="47625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itle 1">
            <a:extLst>
              <a:ext uri="{FF2B5EF4-FFF2-40B4-BE49-F238E27FC236}">
                <a16:creationId xmlns:a16="http://schemas.microsoft.com/office/drawing/2014/main" id="{3B91F9EB-21FA-41B3-A1A6-5A9C7269AF13}"/>
              </a:ext>
            </a:extLst>
          </p:cNvPr>
          <p:cNvSpPr txBox="1">
            <a:spLocks/>
          </p:cNvSpPr>
          <p:nvPr/>
        </p:nvSpPr>
        <p:spPr>
          <a:xfrm>
            <a:off x="5133461" y="233072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charset="0"/>
              </a:rPr>
              <a:t>0%</a:t>
            </a:r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395A4496-FB49-4205-A8E9-0DC5C2350CB3}"/>
              </a:ext>
            </a:extLst>
          </p:cNvPr>
          <p:cNvGrpSpPr/>
          <p:nvPr/>
        </p:nvGrpSpPr>
        <p:grpSpPr>
          <a:xfrm rot="14268048" flipV="1">
            <a:off x="11409452" y="-211866"/>
            <a:ext cx="268573" cy="1272663"/>
            <a:chOff x="2023481" y="318558"/>
            <a:chExt cx="441573" cy="1990012"/>
          </a:xfrm>
          <a:solidFill>
            <a:schemeClr val="accent4"/>
          </a:solidFill>
        </p:grpSpPr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7BECA324-7679-4DFD-AD58-9DA5770AFC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Triangle 170">
              <a:extLst>
                <a:ext uri="{FF2B5EF4-FFF2-40B4-BE49-F238E27FC236}">
                  <a16:creationId xmlns:a16="http://schemas.microsoft.com/office/drawing/2014/main" id="{0DCF04BC-6F05-4694-B545-ADD931F0DE5C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A20EEF0-A1F7-46A0-82F7-57F14893D96F}"/>
              </a:ext>
            </a:extLst>
          </p:cNvPr>
          <p:cNvSpPr/>
          <p:nvPr/>
        </p:nvSpPr>
        <p:spPr>
          <a:xfrm>
            <a:off x="0" y="0"/>
            <a:ext cx="12192000" cy="640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BD6F804-769E-47AF-B542-EAB312128B38}"/>
              </a:ext>
            </a:extLst>
          </p:cNvPr>
          <p:cNvGrpSpPr/>
          <p:nvPr/>
        </p:nvGrpSpPr>
        <p:grpSpPr>
          <a:xfrm>
            <a:off x="-14234" y="3748041"/>
            <a:ext cx="12210391" cy="3101874"/>
            <a:chOff x="-14234" y="3748040"/>
            <a:chExt cx="12210391" cy="3101874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26AE273-E970-4433-B420-E353FBC5300C}"/>
                </a:ext>
              </a:extLst>
            </p:cNvPr>
            <p:cNvGrpSpPr/>
            <p:nvPr/>
          </p:nvGrpSpPr>
          <p:grpSpPr>
            <a:xfrm>
              <a:off x="-14234" y="3748040"/>
              <a:ext cx="1223602" cy="3101874"/>
              <a:chOff x="-14234" y="3751530"/>
              <a:chExt cx="1223602" cy="3101874"/>
            </a:xfrm>
          </p:grpSpPr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E5441E2-667A-4965-957D-E5FCEA7CD07B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8FC4CE73-6092-4B5F-B30B-81AF1D49F812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5722C026-CC70-427D-B3B6-B36DD09F9536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6A66734F-BD54-4347-8E45-BF0FFCEF65F7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55C697C1-6C66-4996-A5F8-D2C590D444BF}"/>
                  </a:ext>
                </a:extLst>
              </p:cNvPr>
              <p:cNvCxnSpPr/>
              <p:nvPr/>
            </p:nvCxnSpPr>
            <p:spPr>
              <a:xfrm>
                <a:off x="-14234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6ADEFFD-7201-4074-83BE-11F005FF0313}"/>
                </a:ext>
              </a:extLst>
            </p:cNvPr>
            <p:cNvGrpSpPr/>
            <p:nvPr/>
          </p:nvGrpSpPr>
          <p:grpSpPr>
            <a:xfrm>
              <a:off x="1536700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28495E55-87D3-4C38-8C5F-5C009EB7D678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E4F48EB-527E-4438-BFF7-B42D2182A408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F35BD5D3-8254-4ADB-A8C9-14848F5365F7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328DCB3C-F6B3-4882-AD27-419EC99BE374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30C87F8-D379-4AE9-811A-312A8A574D5A}"/>
                </a:ext>
              </a:extLst>
            </p:cNvPr>
            <p:cNvGrpSpPr/>
            <p:nvPr/>
          </p:nvGrpSpPr>
          <p:grpSpPr>
            <a:xfrm>
              <a:off x="2760302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90901CB6-8428-4456-87AA-BBFC1B944EC5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DDAB067E-EEA8-4E4F-BFB4-A458AEEAA3E0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F51D2B9C-57F4-4276-94FC-2E6A2FEEC070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141A6912-E1EE-46A6-8172-07D5F0A70C70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BAD8FCCF-DD1A-4F59-B2F0-043E71951CAA}"/>
                </a:ext>
              </a:extLst>
            </p:cNvPr>
            <p:cNvGrpSpPr/>
            <p:nvPr/>
          </p:nvGrpSpPr>
          <p:grpSpPr>
            <a:xfrm>
              <a:off x="3983904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30FE6B84-DE55-4FFE-9F33-A97E260F52D0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E7303879-AC0A-414B-99CF-2EEEFE3E70F2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1036652E-7EF7-4307-84F8-0DB67EC90653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E232FBA7-58D0-419D-9725-707BE808D62C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179038F6-4DBC-48B8-98A0-D1E50B7F792D}"/>
                </a:ext>
              </a:extLst>
            </p:cNvPr>
            <p:cNvGrpSpPr/>
            <p:nvPr/>
          </p:nvGrpSpPr>
          <p:grpSpPr>
            <a:xfrm>
              <a:off x="5192613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40979251-BA67-4EF6-9CEF-40085BA1370B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2ED16C0-8D63-42DA-B6FC-D92F064C9123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42ED91E4-B993-40DB-B772-FF3FB9D88CE2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D3C099AC-172C-499A-854D-B166BE989384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E66DE260-469E-4BF3-863B-E5E760F7FB06}"/>
                </a:ext>
              </a:extLst>
            </p:cNvPr>
            <p:cNvGrpSpPr/>
            <p:nvPr/>
          </p:nvGrpSpPr>
          <p:grpSpPr>
            <a:xfrm>
              <a:off x="6416215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D62FC6D-0538-4F94-BA45-AADC45516842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0039CC4-DB58-4BF7-8E03-1C1F38DC5E62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BC9F1E8F-2CAE-4A9F-8BC3-3F03867CA1F6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FB825CA-A09A-4D35-B1B7-C71A624AA6DB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4C932D4B-27B2-40C7-9BBF-7C1B88158485}"/>
                </a:ext>
              </a:extLst>
            </p:cNvPr>
            <p:cNvGrpSpPr/>
            <p:nvPr/>
          </p:nvGrpSpPr>
          <p:grpSpPr>
            <a:xfrm>
              <a:off x="7634449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174F24C0-4363-4856-A7AC-94FCEF374C3D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539FD840-693C-4FB3-9120-8040E8938895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2C4CF09-7FA3-4493-85E2-C0FBC09A6B6B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515B371C-70B2-42C9-B882-503CF769DE94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67E0458F-488B-40AD-A7D9-1BE8FAF0300A}"/>
                </a:ext>
              </a:extLst>
            </p:cNvPr>
            <p:cNvGrpSpPr/>
            <p:nvPr/>
          </p:nvGrpSpPr>
          <p:grpSpPr>
            <a:xfrm>
              <a:off x="8858051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980CB623-5B92-4EBE-9DD3-5B330A4389A1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53D37A51-EF90-475E-B9CD-3CB80F0AD097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14ADC5F-18F9-40E3-9A80-D06806122A1D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760E0499-92D6-40E7-B05C-F58707ECD0FB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B183CDA-D89F-40A1-805D-91C96DCF12B1}"/>
                </a:ext>
              </a:extLst>
            </p:cNvPr>
            <p:cNvGrpSpPr/>
            <p:nvPr/>
          </p:nvGrpSpPr>
          <p:grpSpPr>
            <a:xfrm>
              <a:off x="10076285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49C70BA3-96E5-4B3F-AD5C-4E15FB420273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699956A-6AE2-470D-845B-7D0CC7C12517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B19F4897-16FC-45B9-B162-83632D842EC2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92953FE7-FCA9-441E-8DF3-E5FAD69487E9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45197AC2-D835-4D27-963F-DF4E991A6203}"/>
                </a:ext>
              </a:extLst>
            </p:cNvPr>
            <p:cNvGrpSpPr/>
            <p:nvPr/>
          </p:nvGrpSpPr>
          <p:grpSpPr>
            <a:xfrm>
              <a:off x="11299887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384E2C42-3A46-4EE3-A7E1-669FE094082E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8FD0FCB8-FC1C-4596-99F4-059391DD1D6F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FA86B35E-6497-4289-B84A-9C51F6221082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B92A9F99-1DC2-4D9B-8BA0-D5BE63083FB7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BF3E731-A563-43D7-975B-D69619ACB4D9}"/>
              </a:ext>
            </a:extLst>
          </p:cNvPr>
          <p:cNvSpPr/>
          <p:nvPr/>
        </p:nvSpPr>
        <p:spPr>
          <a:xfrm>
            <a:off x="173176" y="256282"/>
            <a:ext cx="5465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And received 75% of the gain in the positive years?</a:t>
            </a:r>
            <a:endParaRPr lang="en-US" sz="3200" b="1" dirty="0">
              <a:solidFill>
                <a:schemeClr val="tx2"/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195" name="Title 1">
            <a:extLst>
              <a:ext uri="{FF2B5EF4-FFF2-40B4-BE49-F238E27FC236}">
                <a16:creationId xmlns:a16="http://schemas.microsoft.com/office/drawing/2014/main" id="{CB2463A1-1735-40CF-9AFC-95A7FEC06055}"/>
              </a:ext>
            </a:extLst>
          </p:cNvPr>
          <p:cNvSpPr txBox="1">
            <a:spLocks/>
          </p:cNvSpPr>
          <p:nvPr/>
        </p:nvSpPr>
        <p:spPr>
          <a:xfrm>
            <a:off x="1083603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196" name="Title 1">
            <a:extLst>
              <a:ext uri="{FF2B5EF4-FFF2-40B4-BE49-F238E27FC236}">
                <a16:creationId xmlns:a16="http://schemas.microsoft.com/office/drawing/2014/main" id="{886B48C6-E50E-4A72-9C95-9513EEB1D35F}"/>
              </a:ext>
            </a:extLst>
          </p:cNvPr>
          <p:cNvSpPr txBox="1">
            <a:spLocks/>
          </p:cNvSpPr>
          <p:nvPr/>
        </p:nvSpPr>
        <p:spPr>
          <a:xfrm>
            <a:off x="2309568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197" name="Title 1">
            <a:extLst>
              <a:ext uri="{FF2B5EF4-FFF2-40B4-BE49-F238E27FC236}">
                <a16:creationId xmlns:a16="http://schemas.microsoft.com/office/drawing/2014/main" id="{DF6AF0C1-D0BA-476B-9A15-EF08802DD82B}"/>
              </a:ext>
            </a:extLst>
          </p:cNvPr>
          <p:cNvSpPr txBox="1">
            <a:spLocks/>
          </p:cNvSpPr>
          <p:nvPr/>
        </p:nvSpPr>
        <p:spPr>
          <a:xfrm>
            <a:off x="3535533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3</a:t>
            </a:r>
          </a:p>
        </p:txBody>
      </p:sp>
      <p:sp>
        <p:nvSpPr>
          <p:cNvPr id="198" name="Title 1">
            <a:extLst>
              <a:ext uri="{FF2B5EF4-FFF2-40B4-BE49-F238E27FC236}">
                <a16:creationId xmlns:a16="http://schemas.microsoft.com/office/drawing/2014/main" id="{CD92BD1D-34C0-48E9-9C19-20E63379EB57}"/>
              </a:ext>
            </a:extLst>
          </p:cNvPr>
          <p:cNvSpPr txBox="1">
            <a:spLocks/>
          </p:cNvSpPr>
          <p:nvPr/>
        </p:nvSpPr>
        <p:spPr>
          <a:xfrm>
            <a:off x="4761498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4</a:t>
            </a:r>
          </a:p>
        </p:txBody>
      </p:sp>
      <p:sp>
        <p:nvSpPr>
          <p:cNvPr id="199" name="Title 1">
            <a:extLst>
              <a:ext uri="{FF2B5EF4-FFF2-40B4-BE49-F238E27FC236}">
                <a16:creationId xmlns:a16="http://schemas.microsoft.com/office/drawing/2014/main" id="{70D7DA65-B168-4504-95B6-28310988AA38}"/>
              </a:ext>
            </a:extLst>
          </p:cNvPr>
          <p:cNvSpPr txBox="1">
            <a:spLocks/>
          </p:cNvSpPr>
          <p:nvPr/>
        </p:nvSpPr>
        <p:spPr>
          <a:xfrm>
            <a:off x="5987463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5</a:t>
            </a:r>
          </a:p>
        </p:txBody>
      </p:sp>
      <p:sp>
        <p:nvSpPr>
          <p:cNvPr id="200" name="Title 1">
            <a:extLst>
              <a:ext uri="{FF2B5EF4-FFF2-40B4-BE49-F238E27FC236}">
                <a16:creationId xmlns:a16="http://schemas.microsoft.com/office/drawing/2014/main" id="{1100FFC7-5D6B-47B6-9929-48FF07FB7DC5}"/>
              </a:ext>
            </a:extLst>
          </p:cNvPr>
          <p:cNvSpPr txBox="1">
            <a:spLocks/>
          </p:cNvSpPr>
          <p:nvPr/>
        </p:nvSpPr>
        <p:spPr>
          <a:xfrm>
            <a:off x="7213428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6</a:t>
            </a:r>
          </a:p>
        </p:txBody>
      </p:sp>
      <p:sp>
        <p:nvSpPr>
          <p:cNvPr id="201" name="Title 1">
            <a:extLst>
              <a:ext uri="{FF2B5EF4-FFF2-40B4-BE49-F238E27FC236}">
                <a16:creationId xmlns:a16="http://schemas.microsoft.com/office/drawing/2014/main" id="{BA5BE684-E9F2-4D74-B47F-452920EFF19F}"/>
              </a:ext>
            </a:extLst>
          </p:cNvPr>
          <p:cNvSpPr txBox="1">
            <a:spLocks/>
          </p:cNvSpPr>
          <p:nvPr/>
        </p:nvSpPr>
        <p:spPr>
          <a:xfrm>
            <a:off x="8439393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7</a:t>
            </a:r>
          </a:p>
        </p:txBody>
      </p:sp>
      <p:sp>
        <p:nvSpPr>
          <p:cNvPr id="202" name="Title 1">
            <a:extLst>
              <a:ext uri="{FF2B5EF4-FFF2-40B4-BE49-F238E27FC236}">
                <a16:creationId xmlns:a16="http://schemas.microsoft.com/office/drawing/2014/main" id="{0E5A9068-D9E3-4A8A-B175-E7862C1ECBE4}"/>
              </a:ext>
            </a:extLst>
          </p:cNvPr>
          <p:cNvSpPr txBox="1">
            <a:spLocks/>
          </p:cNvSpPr>
          <p:nvPr/>
        </p:nvSpPr>
        <p:spPr>
          <a:xfrm>
            <a:off x="9665358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8</a:t>
            </a:r>
          </a:p>
        </p:txBody>
      </p:sp>
      <p:sp>
        <p:nvSpPr>
          <p:cNvPr id="203" name="Title 1">
            <a:extLst>
              <a:ext uri="{FF2B5EF4-FFF2-40B4-BE49-F238E27FC236}">
                <a16:creationId xmlns:a16="http://schemas.microsoft.com/office/drawing/2014/main" id="{A8C4C60D-6D2F-4C72-8663-63EA23B19E7E}"/>
              </a:ext>
            </a:extLst>
          </p:cNvPr>
          <p:cNvSpPr txBox="1">
            <a:spLocks/>
          </p:cNvSpPr>
          <p:nvPr/>
        </p:nvSpPr>
        <p:spPr>
          <a:xfrm>
            <a:off x="10891323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9</a:t>
            </a:r>
          </a:p>
        </p:txBody>
      </p:sp>
      <p:sp>
        <p:nvSpPr>
          <p:cNvPr id="204" name="Title 1">
            <a:extLst>
              <a:ext uri="{FF2B5EF4-FFF2-40B4-BE49-F238E27FC236}">
                <a16:creationId xmlns:a16="http://schemas.microsoft.com/office/drawing/2014/main" id="{162CB05F-C3DF-4DDB-BFC3-00E9EECC4D69}"/>
              </a:ext>
            </a:extLst>
          </p:cNvPr>
          <p:cNvSpPr txBox="1">
            <a:spLocks/>
          </p:cNvSpPr>
          <p:nvPr/>
        </p:nvSpPr>
        <p:spPr>
          <a:xfrm>
            <a:off x="11463496" y="4931833"/>
            <a:ext cx="735078" cy="85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10</a:t>
            </a:r>
          </a:p>
        </p:txBody>
      </p:sp>
      <p:sp>
        <p:nvSpPr>
          <p:cNvPr id="206" name="Title 1">
            <a:extLst>
              <a:ext uri="{FF2B5EF4-FFF2-40B4-BE49-F238E27FC236}">
                <a16:creationId xmlns:a16="http://schemas.microsoft.com/office/drawing/2014/main" id="{379F43D2-0D3D-4DA4-B971-2936E26F462D}"/>
              </a:ext>
            </a:extLst>
          </p:cNvPr>
          <p:cNvSpPr txBox="1">
            <a:spLocks/>
          </p:cNvSpPr>
          <p:nvPr/>
        </p:nvSpPr>
        <p:spPr>
          <a:xfrm>
            <a:off x="20768" y="4931833"/>
            <a:ext cx="735078" cy="85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0</a:t>
            </a:r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49B5EEE6-1E9A-4B8C-BD81-3D4F47AE6E38}"/>
              </a:ext>
            </a:extLst>
          </p:cNvPr>
          <p:cNvCxnSpPr>
            <a:cxnSpLocks/>
          </p:cNvCxnSpPr>
          <p:nvPr/>
        </p:nvCxnSpPr>
        <p:spPr>
          <a:xfrm>
            <a:off x="1639470" y="5325448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itle 1">
            <a:extLst>
              <a:ext uri="{FF2B5EF4-FFF2-40B4-BE49-F238E27FC236}">
                <a16:creationId xmlns:a16="http://schemas.microsoft.com/office/drawing/2014/main" id="{0CD27228-9917-468D-9FDB-015000FA2CA0}"/>
              </a:ext>
            </a:extLst>
          </p:cNvPr>
          <p:cNvSpPr txBox="1">
            <a:spLocks/>
          </p:cNvSpPr>
          <p:nvPr/>
        </p:nvSpPr>
        <p:spPr>
          <a:xfrm>
            <a:off x="1454811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rgbClr val="5B79F6"/>
                </a:solidFill>
                <a:latin typeface="+mj-lt"/>
                <a:ea typeface="Times New Roman" charset="0"/>
                <a:cs typeface="Times New Roman" charset="0"/>
              </a:rPr>
              <a:t>+10%</a:t>
            </a: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227097E6-D248-4D21-B7E1-19379CD68C20}"/>
              </a:ext>
            </a:extLst>
          </p:cNvPr>
          <p:cNvCxnSpPr>
            <a:cxnSpLocks/>
          </p:cNvCxnSpPr>
          <p:nvPr/>
        </p:nvCxnSpPr>
        <p:spPr>
          <a:xfrm>
            <a:off x="4091400" y="5325448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itle 1">
            <a:extLst>
              <a:ext uri="{FF2B5EF4-FFF2-40B4-BE49-F238E27FC236}">
                <a16:creationId xmlns:a16="http://schemas.microsoft.com/office/drawing/2014/main" id="{319A7101-E483-4B9E-A8B9-C94F75246DE0}"/>
              </a:ext>
            </a:extLst>
          </p:cNvPr>
          <p:cNvSpPr txBox="1">
            <a:spLocks/>
          </p:cNvSpPr>
          <p:nvPr/>
        </p:nvSpPr>
        <p:spPr>
          <a:xfrm>
            <a:off x="3906741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rgbClr val="5B79F6"/>
                </a:solidFill>
                <a:latin typeface="+mj-lt"/>
                <a:ea typeface="Times New Roman" charset="0"/>
                <a:cs typeface="Times New Roman" charset="0"/>
              </a:rPr>
              <a:t>+10%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81B26054-4C88-4CAE-80D7-B05B0CEA9685}"/>
              </a:ext>
            </a:extLst>
          </p:cNvPr>
          <p:cNvCxnSpPr/>
          <p:nvPr/>
        </p:nvCxnSpPr>
        <p:spPr>
          <a:xfrm>
            <a:off x="6538122" y="5325448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itle 1">
            <a:extLst>
              <a:ext uri="{FF2B5EF4-FFF2-40B4-BE49-F238E27FC236}">
                <a16:creationId xmlns:a16="http://schemas.microsoft.com/office/drawing/2014/main" id="{83982332-DDD8-455E-9E9B-54D6B9214C9A}"/>
              </a:ext>
            </a:extLst>
          </p:cNvPr>
          <p:cNvSpPr txBox="1">
            <a:spLocks/>
          </p:cNvSpPr>
          <p:nvPr/>
        </p:nvSpPr>
        <p:spPr>
          <a:xfrm>
            <a:off x="6358671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rgbClr val="5B79F6"/>
                </a:solidFill>
                <a:latin typeface="+mj-lt"/>
                <a:ea typeface="Times New Roman" charset="0"/>
                <a:cs typeface="Times New Roman" charset="0"/>
              </a:rPr>
              <a:t>+10%</a:t>
            </a:r>
          </a:p>
        </p:txBody>
      </p: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5C4B2CFC-5ABF-43DB-B53B-9F0A0A809B7B}"/>
              </a:ext>
            </a:extLst>
          </p:cNvPr>
          <p:cNvCxnSpPr>
            <a:cxnSpLocks/>
          </p:cNvCxnSpPr>
          <p:nvPr/>
        </p:nvCxnSpPr>
        <p:spPr>
          <a:xfrm>
            <a:off x="8995260" y="5325448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itle 1">
            <a:extLst>
              <a:ext uri="{FF2B5EF4-FFF2-40B4-BE49-F238E27FC236}">
                <a16:creationId xmlns:a16="http://schemas.microsoft.com/office/drawing/2014/main" id="{717D4F4C-279D-4084-8F87-1FE7353861B6}"/>
              </a:ext>
            </a:extLst>
          </p:cNvPr>
          <p:cNvSpPr txBox="1">
            <a:spLocks/>
          </p:cNvSpPr>
          <p:nvPr/>
        </p:nvSpPr>
        <p:spPr>
          <a:xfrm>
            <a:off x="8810601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rgbClr val="5B79F6"/>
                </a:solidFill>
                <a:latin typeface="+mj-lt"/>
                <a:ea typeface="Times New Roman" charset="0"/>
                <a:cs typeface="Times New Roman" charset="0"/>
              </a:rPr>
              <a:t>+10%</a:t>
            </a: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D4747A11-BEF8-47F0-B53D-12CC93D4FC66}"/>
              </a:ext>
            </a:extLst>
          </p:cNvPr>
          <p:cNvCxnSpPr>
            <a:cxnSpLocks/>
          </p:cNvCxnSpPr>
          <p:nvPr/>
        </p:nvCxnSpPr>
        <p:spPr>
          <a:xfrm>
            <a:off x="10202475" y="5325448"/>
            <a:ext cx="369027" cy="0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itle 1">
            <a:extLst>
              <a:ext uri="{FF2B5EF4-FFF2-40B4-BE49-F238E27FC236}">
                <a16:creationId xmlns:a16="http://schemas.microsoft.com/office/drawing/2014/main" id="{E63815BD-9CBD-4E62-A870-49690041BD16}"/>
              </a:ext>
            </a:extLst>
          </p:cNvPr>
          <p:cNvSpPr txBox="1">
            <a:spLocks/>
          </p:cNvSpPr>
          <p:nvPr/>
        </p:nvSpPr>
        <p:spPr>
          <a:xfrm>
            <a:off x="10036566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rPr>
              <a:t>-10%</a:t>
            </a:r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9A802B1F-0555-428F-828E-A192FEC64D46}"/>
              </a:ext>
            </a:extLst>
          </p:cNvPr>
          <p:cNvCxnSpPr/>
          <p:nvPr/>
        </p:nvCxnSpPr>
        <p:spPr>
          <a:xfrm>
            <a:off x="7767662" y="5325448"/>
            <a:ext cx="369027" cy="0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itle 1">
            <a:extLst>
              <a:ext uri="{FF2B5EF4-FFF2-40B4-BE49-F238E27FC236}">
                <a16:creationId xmlns:a16="http://schemas.microsoft.com/office/drawing/2014/main" id="{128DABCF-B972-4BE0-B50A-B72B83FA9624}"/>
              </a:ext>
            </a:extLst>
          </p:cNvPr>
          <p:cNvSpPr txBox="1">
            <a:spLocks/>
          </p:cNvSpPr>
          <p:nvPr/>
        </p:nvSpPr>
        <p:spPr>
          <a:xfrm>
            <a:off x="7584636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rPr>
              <a:t>-10%</a:t>
            </a:r>
          </a:p>
        </p:txBody>
      </p: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B55D5716-B57F-45B5-A2BD-EE465B6D09A7}"/>
              </a:ext>
            </a:extLst>
          </p:cNvPr>
          <p:cNvCxnSpPr>
            <a:cxnSpLocks/>
          </p:cNvCxnSpPr>
          <p:nvPr/>
        </p:nvCxnSpPr>
        <p:spPr>
          <a:xfrm>
            <a:off x="2863802" y="5325448"/>
            <a:ext cx="369027" cy="0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Title 1">
            <a:extLst>
              <a:ext uri="{FF2B5EF4-FFF2-40B4-BE49-F238E27FC236}">
                <a16:creationId xmlns:a16="http://schemas.microsoft.com/office/drawing/2014/main" id="{CCCB60A4-C680-4B25-B9E2-F43BF2B78FCC}"/>
              </a:ext>
            </a:extLst>
          </p:cNvPr>
          <p:cNvSpPr txBox="1">
            <a:spLocks/>
          </p:cNvSpPr>
          <p:nvPr/>
        </p:nvSpPr>
        <p:spPr>
          <a:xfrm>
            <a:off x="2680776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rPr>
              <a:t>-10%</a:t>
            </a:r>
          </a:p>
        </p:txBody>
      </p: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06D87735-961E-45DB-B194-A4AA6152DFA5}"/>
              </a:ext>
            </a:extLst>
          </p:cNvPr>
          <p:cNvCxnSpPr>
            <a:cxnSpLocks/>
          </p:cNvCxnSpPr>
          <p:nvPr/>
        </p:nvCxnSpPr>
        <p:spPr>
          <a:xfrm>
            <a:off x="11189549" y="5325448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itle 1">
            <a:extLst>
              <a:ext uri="{FF2B5EF4-FFF2-40B4-BE49-F238E27FC236}">
                <a16:creationId xmlns:a16="http://schemas.microsoft.com/office/drawing/2014/main" id="{2A0AC9FE-4DE4-4661-A813-B9501236997A}"/>
              </a:ext>
            </a:extLst>
          </p:cNvPr>
          <p:cNvSpPr txBox="1">
            <a:spLocks/>
          </p:cNvSpPr>
          <p:nvPr/>
        </p:nvSpPr>
        <p:spPr>
          <a:xfrm>
            <a:off x="11004890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rgbClr val="5B79F6"/>
                </a:solidFill>
                <a:latin typeface="+mj-lt"/>
                <a:ea typeface="Times New Roman" charset="0"/>
                <a:cs typeface="Times New Roman" charset="0"/>
              </a:rPr>
              <a:t>+10%</a:t>
            </a:r>
          </a:p>
        </p:txBody>
      </p: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B90D6382-CE13-460B-AB06-CB5918C006BB}"/>
              </a:ext>
            </a:extLst>
          </p:cNvPr>
          <p:cNvCxnSpPr>
            <a:cxnSpLocks/>
          </p:cNvCxnSpPr>
          <p:nvPr/>
        </p:nvCxnSpPr>
        <p:spPr>
          <a:xfrm>
            <a:off x="570578" y="5332432"/>
            <a:ext cx="369027" cy="0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Title 1">
            <a:extLst>
              <a:ext uri="{FF2B5EF4-FFF2-40B4-BE49-F238E27FC236}">
                <a16:creationId xmlns:a16="http://schemas.microsoft.com/office/drawing/2014/main" id="{4D5CF806-6DC3-4201-BB02-465B4F54129B}"/>
              </a:ext>
            </a:extLst>
          </p:cNvPr>
          <p:cNvSpPr txBox="1">
            <a:spLocks/>
          </p:cNvSpPr>
          <p:nvPr/>
        </p:nvSpPr>
        <p:spPr>
          <a:xfrm>
            <a:off x="387552" y="5046764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rPr>
              <a:t>-10%</a:t>
            </a:r>
          </a:p>
        </p:txBody>
      </p: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13791AE7-F825-41C9-83CE-1F02B88FCF4A}"/>
              </a:ext>
            </a:extLst>
          </p:cNvPr>
          <p:cNvCxnSpPr>
            <a:cxnSpLocks/>
          </p:cNvCxnSpPr>
          <p:nvPr/>
        </p:nvCxnSpPr>
        <p:spPr>
          <a:xfrm>
            <a:off x="5315732" y="5325448"/>
            <a:ext cx="369027" cy="0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Title 1">
            <a:extLst>
              <a:ext uri="{FF2B5EF4-FFF2-40B4-BE49-F238E27FC236}">
                <a16:creationId xmlns:a16="http://schemas.microsoft.com/office/drawing/2014/main" id="{C8D66196-7457-4D11-809F-96B1F2AC253F}"/>
              </a:ext>
            </a:extLst>
          </p:cNvPr>
          <p:cNvSpPr txBox="1">
            <a:spLocks/>
          </p:cNvSpPr>
          <p:nvPr/>
        </p:nvSpPr>
        <p:spPr>
          <a:xfrm>
            <a:off x="5132706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/>
                </a:solidFill>
                <a:latin typeface="+mj-lt"/>
                <a:ea typeface="Times New Roman" charset="0"/>
                <a:cs typeface="Times New Roman" charset="0"/>
              </a:rPr>
              <a:t>-10%</a:t>
            </a:r>
          </a:p>
        </p:txBody>
      </p: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40F383E6-A7AF-4971-9C2F-6A37C95977E1}"/>
              </a:ext>
            </a:extLst>
          </p:cNvPr>
          <p:cNvGrpSpPr/>
          <p:nvPr/>
        </p:nvGrpSpPr>
        <p:grpSpPr>
          <a:xfrm rot="7331952">
            <a:off x="503852" y="3278082"/>
            <a:ext cx="268573" cy="1272664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7FA8C71F-45FB-4399-97DF-932C6D6D09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Triangle 189">
              <a:extLst>
                <a:ext uri="{FF2B5EF4-FFF2-40B4-BE49-F238E27FC236}">
                  <a16:creationId xmlns:a16="http://schemas.microsoft.com/office/drawing/2014/main" id="{BD9A2782-AFFA-49A3-9F03-25BD052308FB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FF37A52A-63C7-4CA5-806A-A04569C531E6}"/>
              </a:ext>
            </a:extLst>
          </p:cNvPr>
          <p:cNvGrpSpPr/>
          <p:nvPr/>
        </p:nvGrpSpPr>
        <p:grpSpPr>
          <a:xfrm rot="3650464">
            <a:off x="1637978" y="3374038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0EBC50A6-F9E4-40DD-A188-AE96219B55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Triangle 187">
              <a:extLst>
                <a:ext uri="{FF2B5EF4-FFF2-40B4-BE49-F238E27FC236}">
                  <a16:creationId xmlns:a16="http://schemas.microsoft.com/office/drawing/2014/main" id="{93115B8D-B560-4F8B-9A65-CD86FD612BE0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EB087C83-A441-46F9-A8BC-1EEE37FE95F6}"/>
              </a:ext>
            </a:extLst>
          </p:cNvPr>
          <p:cNvGrpSpPr/>
          <p:nvPr/>
        </p:nvGrpSpPr>
        <p:grpSpPr>
          <a:xfrm rot="7331952">
            <a:off x="2881542" y="3367773"/>
            <a:ext cx="268573" cy="1272663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890C9856-37B7-4492-A56E-0B307D774C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Triangle 185">
              <a:extLst>
                <a:ext uri="{FF2B5EF4-FFF2-40B4-BE49-F238E27FC236}">
                  <a16:creationId xmlns:a16="http://schemas.microsoft.com/office/drawing/2014/main" id="{6023F5DE-9057-486B-8333-47AAB6491BB1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971D1F8B-078F-4615-B01A-DF2922B2BF2D}"/>
              </a:ext>
            </a:extLst>
          </p:cNvPr>
          <p:cNvGrpSpPr/>
          <p:nvPr/>
        </p:nvGrpSpPr>
        <p:grpSpPr>
          <a:xfrm rot="3650464">
            <a:off x="6446083" y="3569671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7AC6DA84-94A3-45BF-8282-40B4C131AF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Triangle 181">
              <a:extLst>
                <a:ext uri="{FF2B5EF4-FFF2-40B4-BE49-F238E27FC236}">
                  <a16:creationId xmlns:a16="http://schemas.microsoft.com/office/drawing/2014/main" id="{B3583521-64CE-418C-B000-82919E0EE159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9DB01332-80EC-4DAC-986A-04DCD1D4276C}"/>
              </a:ext>
            </a:extLst>
          </p:cNvPr>
          <p:cNvGrpSpPr/>
          <p:nvPr/>
        </p:nvGrpSpPr>
        <p:grpSpPr>
          <a:xfrm rot="7331952">
            <a:off x="7689647" y="3563406"/>
            <a:ext cx="268573" cy="1272663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D6419380-B891-4B46-B866-F3C41F8F7D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Triangle 179">
              <a:extLst>
                <a:ext uri="{FF2B5EF4-FFF2-40B4-BE49-F238E27FC236}">
                  <a16:creationId xmlns:a16="http://schemas.microsoft.com/office/drawing/2014/main" id="{81D6996C-C8AD-4911-BE46-501AD0FFA437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7E8FA284-8D52-47D0-84F7-0FD57A778969}"/>
              </a:ext>
            </a:extLst>
          </p:cNvPr>
          <p:cNvGrpSpPr/>
          <p:nvPr/>
        </p:nvGrpSpPr>
        <p:grpSpPr>
          <a:xfrm rot="3650464">
            <a:off x="4047504" y="3450023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88376027-7230-4C59-A4B6-CB4AF2897D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Triangle 172">
              <a:extLst>
                <a:ext uri="{FF2B5EF4-FFF2-40B4-BE49-F238E27FC236}">
                  <a16:creationId xmlns:a16="http://schemas.microsoft.com/office/drawing/2014/main" id="{AEBFF238-EEDF-44CF-9747-E8008E0131C9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7A25D0CF-FAFF-4F4B-A429-6C50EA18E2BC}"/>
              </a:ext>
            </a:extLst>
          </p:cNvPr>
          <p:cNvGrpSpPr/>
          <p:nvPr/>
        </p:nvGrpSpPr>
        <p:grpSpPr>
          <a:xfrm rot="7331952">
            <a:off x="5291068" y="3443758"/>
            <a:ext cx="268573" cy="1272663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590CA6D5-C32D-4C65-AFFB-D4CCD88CE2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Triangle 170">
              <a:extLst>
                <a:ext uri="{FF2B5EF4-FFF2-40B4-BE49-F238E27FC236}">
                  <a16:creationId xmlns:a16="http://schemas.microsoft.com/office/drawing/2014/main" id="{70D92C18-2D82-48A5-8CB0-2A7076CE3CA2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C7881E45-7CB1-4786-9CA4-DD013578C12A}"/>
              </a:ext>
            </a:extLst>
          </p:cNvPr>
          <p:cNvGrpSpPr/>
          <p:nvPr/>
        </p:nvGrpSpPr>
        <p:grpSpPr>
          <a:xfrm rot="7331952">
            <a:off x="10106552" y="3675928"/>
            <a:ext cx="268573" cy="1272664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9741D2F4-E78D-4D79-8CEC-1705CF75E8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Triangle 141">
              <a:extLst>
                <a:ext uri="{FF2B5EF4-FFF2-40B4-BE49-F238E27FC236}">
                  <a16:creationId xmlns:a16="http://schemas.microsoft.com/office/drawing/2014/main" id="{1749D6A6-7E1C-4A46-A627-49D341774B33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744707EA-F51B-43F5-86F8-460A86F11430}"/>
              </a:ext>
            </a:extLst>
          </p:cNvPr>
          <p:cNvGrpSpPr/>
          <p:nvPr/>
        </p:nvGrpSpPr>
        <p:grpSpPr>
          <a:xfrm>
            <a:off x="10792815" y="4068380"/>
            <a:ext cx="1190714" cy="445649"/>
            <a:chOff x="10792815" y="4068380"/>
            <a:chExt cx="1190714" cy="445649"/>
          </a:xfrm>
          <a:solidFill>
            <a:srgbClr val="5B79F6"/>
          </a:solidFill>
        </p:grpSpPr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645E0700-EB1B-46DE-B818-3F3952A225BD}"/>
                </a:ext>
              </a:extLst>
            </p:cNvPr>
            <p:cNvCxnSpPr>
              <a:cxnSpLocks/>
            </p:cNvCxnSpPr>
            <p:nvPr/>
          </p:nvCxnSpPr>
          <p:spPr>
            <a:xfrm rot="3650464" flipV="1">
              <a:off x="11302934" y="4003910"/>
              <a:ext cx="0" cy="1020237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Triangle 170">
              <a:extLst>
                <a:ext uri="{FF2B5EF4-FFF2-40B4-BE49-F238E27FC236}">
                  <a16:creationId xmlns:a16="http://schemas.microsoft.com/office/drawing/2014/main" id="{2F4562E4-C950-4FFB-984C-A55F47089EED}"/>
                </a:ext>
              </a:extLst>
            </p:cNvPr>
            <p:cNvSpPr/>
            <p:nvPr/>
          </p:nvSpPr>
          <p:spPr>
            <a:xfrm rot="3650464">
              <a:off x="11719074" y="4072499"/>
              <a:ext cx="268573" cy="260336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D4D62685-A48C-4080-AB9D-40C797016C82}"/>
              </a:ext>
            </a:extLst>
          </p:cNvPr>
          <p:cNvGrpSpPr/>
          <p:nvPr/>
        </p:nvGrpSpPr>
        <p:grpSpPr>
          <a:xfrm>
            <a:off x="8378669" y="3938248"/>
            <a:ext cx="1190714" cy="445649"/>
            <a:chOff x="8378669" y="3938248"/>
            <a:chExt cx="1190714" cy="445649"/>
          </a:xfrm>
          <a:solidFill>
            <a:srgbClr val="5B79F6"/>
          </a:solidFill>
        </p:grpSpPr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9B7EF1D6-1589-4145-9623-BC6DD474595C}"/>
                </a:ext>
              </a:extLst>
            </p:cNvPr>
            <p:cNvCxnSpPr>
              <a:cxnSpLocks/>
            </p:cNvCxnSpPr>
            <p:nvPr/>
          </p:nvCxnSpPr>
          <p:spPr>
            <a:xfrm rot="3650464" flipV="1">
              <a:off x="8888788" y="3873778"/>
              <a:ext cx="0" cy="1020237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Triangle 129">
              <a:extLst>
                <a:ext uri="{FF2B5EF4-FFF2-40B4-BE49-F238E27FC236}">
                  <a16:creationId xmlns:a16="http://schemas.microsoft.com/office/drawing/2014/main" id="{EC313200-B5EE-4672-BFB6-369702CB8D59}"/>
                </a:ext>
              </a:extLst>
            </p:cNvPr>
            <p:cNvSpPr/>
            <p:nvPr/>
          </p:nvSpPr>
          <p:spPr>
            <a:xfrm rot="3650464">
              <a:off x="9304928" y="3942367"/>
              <a:ext cx="268573" cy="260336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4516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  <p:bldP spid="244" grpId="0"/>
      <p:bldP spid="246" grpId="0"/>
      <p:bldP spid="248" grpId="0"/>
      <p:bldP spid="250" grpId="0"/>
      <p:bldP spid="252" grpId="0"/>
      <p:bldP spid="254" grpId="0"/>
      <p:bldP spid="256" grpId="0"/>
      <p:bldP spid="258" grpId="0"/>
      <p:bldP spid="26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D082FC5-1724-483F-94E1-1EA22561CBD9}"/>
              </a:ext>
            </a:extLst>
          </p:cNvPr>
          <p:cNvGrpSpPr/>
          <p:nvPr/>
        </p:nvGrpSpPr>
        <p:grpSpPr>
          <a:xfrm rot="16200000" flipV="1">
            <a:off x="3016445" y="2247458"/>
            <a:ext cx="268573" cy="1272663"/>
            <a:chOff x="2023481" y="318558"/>
            <a:chExt cx="441573" cy="1990012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11CBE46-47FD-4CB9-9F4F-2BA058ACE4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riangle 170">
              <a:extLst>
                <a:ext uri="{FF2B5EF4-FFF2-40B4-BE49-F238E27FC236}">
                  <a16:creationId xmlns:a16="http://schemas.microsoft.com/office/drawing/2014/main" id="{47B789DC-8C18-4DB5-A5DD-7FDEB7EDB892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697435D-2133-45F0-82FE-60A7D83DD467}"/>
              </a:ext>
            </a:extLst>
          </p:cNvPr>
          <p:cNvGrpSpPr/>
          <p:nvPr/>
        </p:nvGrpSpPr>
        <p:grpSpPr>
          <a:xfrm rot="14268048" flipV="1">
            <a:off x="4215446" y="1772807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B632F5A-0E21-45E3-AAB6-620AC0D589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riangle 170">
              <a:extLst>
                <a:ext uri="{FF2B5EF4-FFF2-40B4-BE49-F238E27FC236}">
                  <a16:creationId xmlns:a16="http://schemas.microsoft.com/office/drawing/2014/main" id="{993CD34D-3BD2-4BDD-8168-CFCCA1DC3D23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153FE3D-E2EC-491C-BB63-3E7BC587594A}"/>
              </a:ext>
            </a:extLst>
          </p:cNvPr>
          <p:cNvGrpSpPr/>
          <p:nvPr/>
        </p:nvGrpSpPr>
        <p:grpSpPr>
          <a:xfrm rot="14268048" flipV="1">
            <a:off x="6613448" y="1131408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59BDAB6-03E1-4D33-B4AB-3144CF9BE8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riangle 170">
              <a:extLst>
                <a:ext uri="{FF2B5EF4-FFF2-40B4-BE49-F238E27FC236}">
                  <a16:creationId xmlns:a16="http://schemas.microsoft.com/office/drawing/2014/main" id="{1FF76DD3-726E-4616-8496-623FF5B89511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A02115A-BA76-43AC-9D17-A8164A571D71}"/>
              </a:ext>
            </a:extLst>
          </p:cNvPr>
          <p:cNvGrpSpPr/>
          <p:nvPr/>
        </p:nvGrpSpPr>
        <p:grpSpPr>
          <a:xfrm rot="14268048" flipV="1">
            <a:off x="9011450" y="479783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763051E-D3B0-4B69-BA34-C2B51533C9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riangle 170">
              <a:extLst>
                <a:ext uri="{FF2B5EF4-FFF2-40B4-BE49-F238E27FC236}">
                  <a16:creationId xmlns:a16="http://schemas.microsoft.com/office/drawing/2014/main" id="{34F00DD4-8E7B-47B9-9B59-4A77BD66F0B6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8DFBACB-C47D-4E8B-9269-E757419AF029}"/>
              </a:ext>
            </a:extLst>
          </p:cNvPr>
          <p:cNvGrpSpPr/>
          <p:nvPr/>
        </p:nvGrpSpPr>
        <p:grpSpPr>
          <a:xfrm rot="16200000" flipV="1">
            <a:off x="5414447" y="1579020"/>
            <a:ext cx="268573" cy="1272663"/>
            <a:chOff x="2023481" y="318558"/>
            <a:chExt cx="441573" cy="1990012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B36F568-DF88-4E0A-B385-7E92A87A39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riangle 170">
              <a:extLst>
                <a:ext uri="{FF2B5EF4-FFF2-40B4-BE49-F238E27FC236}">
                  <a16:creationId xmlns:a16="http://schemas.microsoft.com/office/drawing/2014/main" id="{6B22A889-168A-4919-8A59-5181ADB4C92C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02DA260-0660-44AB-B96A-D0AC1909DD93}"/>
              </a:ext>
            </a:extLst>
          </p:cNvPr>
          <p:cNvGrpSpPr/>
          <p:nvPr/>
        </p:nvGrpSpPr>
        <p:grpSpPr>
          <a:xfrm rot="16200000" flipV="1">
            <a:off x="7812449" y="910584"/>
            <a:ext cx="268573" cy="1272663"/>
            <a:chOff x="2023481" y="318558"/>
            <a:chExt cx="441573" cy="1990012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08FD1EE-88BA-4889-AAA7-F8C6A55794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riangle 170">
              <a:extLst>
                <a:ext uri="{FF2B5EF4-FFF2-40B4-BE49-F238E27FC236}">
                  <a16:creationId xmlns:a16="http://schemas.microsoft.com/office/drawing/2014/main" id="{06C8D1CC-86C2-4786-9DF6-06DC9A39F3D6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BA0EEF5E-CB80-4686-B72E-EAA9DEE87A06}"/>
              </a:ext>
            </a:extLst>
          </p:cNvPr>
          <p:cNvGrpSpPr/>
          <p:nvPr/>
        </p:nvGrpSpPr>
        <p:grpSpPr>
          <a:xfrm rot="16200000" flipV="1">
            <a:off x="10210451" y="242148"/>
            <a:ext cx="268573" cy="1272663"/>
            <a:chOff x="2023481" y="318558"/>
            <a:chExt cx="441573" cy="1990012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701DB97-E06F-4EFF-ADB2-8E29511F53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riangle 170">
              <a:extLst>
                <a:ext uri="{FF2B5EF4-FFF2-40B4-BE49-F238E27FC236}">
                  <a16:creationId xmlns:a16="http://schemas.microsoft.com/office/drawing/2014/main" id="{4E2D6DF4-4852-43E4-8E13-2D7A406A967B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11118551-07E3-4E99-B463-D75A6B5705C8}"/>
              </a:ext>
            </a:extLst>
          </p:cNvPr>
          <p:cNvGrpSpPr/>
          <p:nvPr/>
        </p:nvGrpSpPr>
        <p:grpSpPr>
          <a:xfrm rot="14268048" flipV="1">
            <a:off x="1817444" y="2459014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0AF5481C-4124-49B2-AACC-9C734D9EA3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Triangle 170">
              <a:extLst>
                <a:ext uri="{FF2B5EF4-FFF2-40B4-BE49-F238E27FC236}">
                  <a16:creationId xmlns:a16="http://schemas.microsoft.com/office/drawing/2014/main" id="{C19EC5AD-C9B7-41EB-8A19-C209A9A3E177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68DBEDBB-50D2-423B-B562-4857B260C12A}"/>
              </a:ext>
            </a:extLst>
          </p:cNvPr>
          <p:cNvCxnSpPr>
            <a:cxnSpLocks/>
          </p:cNvCxnSpPr>
          <p:nvPr/>
        </p:nvCxnSpPr>
        <p:spPr>
          <a:xfrm>
            <a:off x="1640225" y="3659777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Title 1">
            <a:extLst>
              <a:ext uri="{FF2B5EF4-FFF2-40B4-BE49-F238E27FC236}">
                <a16:creationId xmlns:a16="http://schemas.microsoft.com/office/drawing/2014/main" id="{B9BF4F4F-29BA-4A26-952A-666FF49B82F8}"/>
              </a:ext>
            </a:extLst>
          </p:cNvPr>
          <p:cNvSpPr txBox="1">
            <a:spLocks/>
          </p:cNvSpPr>
          <p:nvPr/>
        </p:nvSpPr>
        <p:spPr>
          <a:xfrm>
            <a:off x="1455566" y="3388078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100" dirty="0">
                <a:solidFill>
                  <a:srgbClr val="5B79F6"/>
                </a:solidFill>
                <a:latin typeface="+mj-lt"/>
                <a:cs typeface="Times New Roman" charset="0"/>
              </a:rPr>
              <a:t>+7.5%</a:t>
            </a:r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F4995DDF-213D-4ECE-B0E6-468DBA106F95}"/>
              </a:ext>
            </a:extLst>
          </p:cNvPr>
          <p:cNvCxnSpPr>
            <a:cxnSpLocks/>
          </p:cNvCxnSpPr>
          <p:nvPr/>
        </p:nvCxnSpPr>
        <p:spPr>
          <a:xfrm>
            <a:off x="4092155" y="2905987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Title 1">
            <a:extLst>
              <a:ext uri="{FF2B5EF4-FFF2-40B4-BE49-F238E27FC236}">
                <a16:creationId xmlns:a16="http://schemas.microsoft.com/office/drawing/2014/main" id="{5D3F0311-2F40-4228-9FF1-ACE33FBAA156}"/>
              </a:ext>
            </a:extLst>
          </p:cNvPr>
          <p:cNvSpPr txBox="1">
            <a:spLocks/>
          </p:cNvSpPr>
          <p:nvPr/>
        </p:nvSpPr>
        <p:spPr>
          <a:xfrm>
            <a:off x="3907496" y="2634288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100" dirty="0">
                <a:solidFill>
                  <a:srgbClr val="5B79F6"/>
                </a:solidFill>
                <a:latin typeface="+mj-lt"/>
                <a:cs typeface="Times New Roman" charset="0"/>
              </a:rPr>
              <a:t>+7.5%</a:t>
            </a:r>
          </a:p>
        </p:txBody>
      </p: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41612945-CEFB-49A4-BB68-BDEF1577D85E}"/>
              </a:ext>
            </a:extLst>
          </p:cNvPr>
          <p:cNvCxnSpPr/>
          <p:nvPr/>
        </p:nvCxnSpPr>
        <p:spPr>
          <a:xfrm>
            <a:off x="6538877" y="2268554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Title 1">
            <a:extLst>
              <a:ext uri="{FF2B5EF4-FFF2-40B4-BE49-F238E27FC236}">
                <a16:creationId xmlns:a16="http://schemas.microsoft.com/office/drawing/2014/main" id="{7DC77966-2CE4-49A6-8061-94C8949B1D70}"/>
              </a:ext>
            </a:extLst>
          </p:cNvPr>
          <p:cNvSpPr txBox="1">
            <a:spLocks/>
          </p:cNvSpPr>
          <p:nvPr/>
        </p:nvSpPr>
        <p:spPr>
          <a:xfrm>
            <a:off x="6359426" y="1996855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100" dirty="0">
                <a:solidFill>
                  <a:srgbClr val="5B79F6"/>
                </a:solidFill>
                <a:latin typeface="+mj-lt"/>
                <a:cs typeface="Times New Roman" charset="0"/>
              </a:rPr>
              <a:t>+7.5%</a:t>
            </a:r>
          </a:p>
        </p:txBody>
      </p: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80186B92-90CD-4DE7-A8FB-0246A288762E}"/>
              </a:ext>
            </a:extLst>
          </p:cNvPr>
          <p:cNvCxnSpPr>
            <a:cxnSpLocks/>
          </p:cNvCxnSpPr>
          <p:nvPr/>
        </p:nvCxnSpPr>
        <p:spPr>
          <a:xfrm>
            <a:off x="8996015" y="1595002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Title 1">
            <a:extLst>
              <a:ext uri="{FF2B5EF4-FFF2-40B4-BE49-F238E27FC236}">
                <a16:creationId xmlns:a16="http://schemas.microsoft.com/office/drawing/2014/main" id="{CF8476AD-3F38-4FE2-8E76-175B76E6A4D6}"/>
              </a:ext>
            </a:extLst>
          </p:cNvPr>
          <p:cNvSpPr txBox="1">
            <a:spLocks/>
          </p:cNvSpPr>
          <p:nvPr/>
        </p:nvSpPr>
        <p:spPr>
          <a:xfrm>
            <a:off x="8811356" y="1323303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100" dirty="0">
                <a:solidFill>
                  <a:srgbClr val="5B79F6"/>
                </a:solidFill>
                <a:latin typeface="+mj-lt"/>
                <a:cs typeface="Times New Roman" charset="0"/>
              </a:rPr>
              <a:t>+7.5%</a:t>
            </a:r>
          </a:p>
        </p:txBody>
      </p: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BB08E5C1-FE4F-4BE5-963F-E7E201A9AFB3}"/>
              </a:ext>
            </a:extLst>
          </p:cNvPr>
          <p:cNvCxnSpPr>
            <a:cxnSpLocks/>
          </p:cNvCxnSpPr>
          <p:nvPr/>
        </p:nvCxnSpPr>
        <p:spPr>
          <a:xfrm>
            <a:off x="10203230" y="1275603"/>
            <a:ext cx="369027" cy="0"/>
          </a:xfrm>
          <a:prstGeom prst="line">
            <a:avLst/>
          </a:prstGeom>
          <a:ln w="47625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Title 1">
            <a:extLst>
              <a:ext uri="{FF2B5EF4-FFF2-40B4-BE49-F238E27FC236}">
                <a16:creationId xmlns:a16="http://schemas.microsoft.com/office/drawing/2014/main" id="{98158BB2-FFC4-44F1-8752-0EC34B625408}"/>
              </a:ext>
            </a:extLst>
          </p:cNvPr>
          <p:cNvSpPr txBox="1">
            <a:spLocks/>
          </p:cNvSpPr>
          <p:nvPr/>
        </p:nvSpPr>
        <p:spPr>
          <a:xfrm>
            <a:off x="10037321" y="1003904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charset="0"/>
              </a:rPr>
              <a:t>0%</a:t>
            </a:r>
          </a:p>
        </p:txBody>
      </p: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C564E3BA-6732-4096-B618-5500ADBB2CE1}"/>
              </a:ext>
            </a:extLst>
          </p:cNvPr>
          <p:cNvCxnSpPr/>
          <p:nvPr/>
        </p:nvCxnSpPr>
        <p:spPr>
          <a:xfrm>
            <a:off x="7768417" y="1924683"/>
            <a:ext cx="369027" cy="0"/>
          </a:xfrm>
          <a:prstGeom prst="line">
            <a:avLst/>
          </a:prstGeom>
          <a:ln w="47625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Title 1">
            <a:extLst>
              <a:ext uri="{FF2B5EF4-FFF2-40B4-BE49-F238E27FC236}">
                <a16:creationId xmlns:a16="http://schemas.microsoft.com/office/drawing/2014/main" id="{058940D5-9A52-4B86-9BF4-F80DFD400E28}"/>
              </a:ext>
            </a:extLst>
          </p:cNvPr>
          <p:cNvSpPr txBox="1">
            <a:spLocks/>
          </p:cNvSpPr>
          <p:nvPr/>
        </p:nvSpPr>
        <p:spPr>
          <a:xfrm>
            <a:off x="7585391" y="1652984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charset="0"/>
              </a:rPr>
              <a:t>0%</a:t>
            </a: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66950368-92CB-49B0-A17F-6648C37E8709}"/>
              </a:ext>
            </a:extLst>
          </p:cNvPr>
          <p:cNvCxnSpPr>
            <a:cxnSpLocks/>
          </p:cNvCxnSpPr>
          <p:nvPr/>
        </p:nvCxnSpPr>
        <p:spPr>
          <a:xfrm>
            <a:off x="2864557" y="3233682"/>
            <a:ext cx="369027" cy="0"/>
          </a:xfrm>
          <a:prstGeom prst="line">
            <a:avLst/>
          </a:prstGeom>
          <a:ln w="47625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Title 1">
            <a:extLst>
              <a:ext uri="{FF2B5EF4-FFF2-40B4-BE49-F238E27FC236}">
                <a16:creationId xmlns:a16="http://schemas.microsoft.com/office/drawing/2014/main" id="{F28AB93F-A23E-4646-88C9-5E16BEB8C9B6}"/>
              </a:ext>
            </a:extLst>
          </p:cNvPr>
          <p:cNvSpPr txBox="1">
            <a:spLocks/>
          </p:cNvSpPr>
          <p:nvPr/>
        </p:nvSpPr>
        <p:spPr>
          <a:xfrm>
            <a:off x="2681531" y="2961983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charset="0"/>
              </a:rPr>
              <a:t>0%</a:t>
            </a:r>
          </a:p>
        </p:txBody>
      </p: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533DF6D7-C650-485D-9AA2-0C287BA6C6BD}"/>
              </a:ext>
            </a:extLst>
          </p:cNvPr>
          <p:cNvCxnSpPr>
            <a:cxnSpLocks/>
          </p:cNvCxnSpPr>
          <p:nvPr/>
        </p:nvCxnSpPr>
        <p:spPr>
          <a:xfrm>
            <a:off x="11190304" y="1032098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Title 1">
            <a:extLst>
              <a:ext uri="{FF2B5EF4-FFF2-40B4-BE49-F238E27FC236}">
                <a16:creationId xmlns:a16="http://schemas.microsoft.com/office/drawing/2014/main" id="{AEAACE44-1A59-4703-8A4C-2A21A819A30C}"/>
              </a:ext>
            </a:extLst>
          </p:cNvPr>
          <p:cNvSpPr txBox="1">
            <a:spLocks/>
          </p:cNvSpPr>
          <p:nvPr/>
        </p:nvSpPr>
        <p:spPr>
          <a:xfrm>
            <a:off x="11005645" y="76039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100" dirty="0">
                <a:solidFill>
                  <a:srgbClr val="5B79F6"/>
                </a:solidFill>
                <a:latin typeface="+mj-lt"/>
                <a:cs typeface="Times New Roman" charset="0"/>
              </a:rPr>
              <a:t>+7.5%</a:t>
            </a:r>
          </a:p>
        </p:txBody>
      </p: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DD7F1A6E-28B2-4D70-97BF-B97D0EA3BEFF}"/>
              </a:ext>
            </a:extLst>
          </p:cNvPr>
          <p:cNvCxnSpPr>
            <a:cxnSpLocks/>
          </p:cNvCxnSpPr>
          <p:nvPr/>
        </p:nvCxnSpPr>
        <p:spPr>
          <a:xfrm>
            <a:off x="5316487" y="2602428"/>
            <a:ext cx="369027" cy="0"/>
          </a:xfrm>
          <a:prstGeom prst="line">
            <a:avLst/>
          </a:prstGeom>
          <a:ln w="47625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" name="Title 1">
            <a:extLst>
              <a:ext uri="{FF2B5EF4-FFF2-40B4-BE49-F238E27FC236}">
                <a16:creationId xmlns:a16="http://schemas.microsoft.com/office/drawing/2014/main" id="{9DE281DB-7668-477D-A00B-90E46A6B2159}"/>
              </a:ext>
            </a:extLst>
          </p:cNvPr>
          <p:cNvSpPr txBox="1">
            <a:spLocks/>
          </p:cNvSpPr>
          <p:nvPr/>
        </p:nvSpPr>
        <p:spPr>
          <a:xfrm>
            <a:off x="5133461" y="233072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charset="0"/>
              </a:rPr>
              <a:t>0%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D17527A-C10B-403D-A7BE-981FE925138B}"/>
              </a:ext>
            </a:extLst>
          </p:cNvPr>
          <p:cNvGrpSpPr/>
          <p:nvPr/>
        </p:nvGrpSpPr>
        <p:grpSpPr>
          <a:xfrm rot="14268048" flipV="1">
            <a:off x="11409452" y="-211866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3A0EF53-4709-4793-97C0-4BAC27606A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riangle 170">
              <a:extLst>
                <a:ext uri="{FF2B5EF4-FFF2-40B4-BE49-F238E27FC236}">
                  <a16:creationId xmlns:a16="http://schemas.microsoft.com/office/drawing/2014/main" id="{7679FAF2-0085-4990-B6E5-E54665B0A4B4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85" name="Rectangle 284">
            <a:extLst>
              <a:ext uri="{FF2B5EF4-FFF2-40B4-BE49-F238E27FC236}">
                <a16:creationId xmlns:a16="http://schemas.microsoft.com/office/drawing/2014/main" id="{DD4FA60E-185F-4C1C-9997-E443468CCAB6}"/>
              </a:ext>
            </a:extLst>
          </p:cNvPr>
          <p:cNvSpPr/>
          <p:nvPr/>
        </p:nvSpPr>
        <p:spPr>
          <a:xfrm>
            <a:off x="12243591" y="0"/>
            <a:ext cx="288424" cy="640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54849C-06B9-4EA1-A7C4-8C42B9790F7D}"/>
              </a:ext>
            </a:extLst>
          </p:cNvPr>
          <p:cNvGrpSpPr/>
          <p:nvPr/>
        </p:nvGrpSpPr>
        <p:grpSpPr>
          <a:xfrm>
            <a:off x="4488764" y="-597407"/>
            <a:ext cx="682171" cy="539902"/>
            <a:chOff x="4548124" y="0"/>
            <a:chExt cx="682171" cy="6858000"/>
          </a:xfrm>
          <a:noFill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0935E7-7DC1-49BA-A54D-8F7FAC7CA8A7}"/>
                </a:ext>
              </a:extLst>
            </p:cNvPr>
            <p:cNvSpPr/>
            <p:nvPr/>
          </p:nvSpPr>
          <p:spPr>
            <a:xfrm>
              <a:off x="4548124" y="0"/>
              <a:ext cx="68217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1EB740C-56DB-4A30-8CED-EDD835F036EB}"/>
                </a:ext>
              </a:extLst>
            </p:cNvPr>
            <p:cNvCxnSpPr>
              <a:stCxn id="12" idx="0"/>
              <a:endCxn id="12" idx="2"/>
            </p:cNvCxnSpPr>
            <p:nvPr/>
          </p:nvCxnSpPr>
          <p:spPr>
            <a:xfrm>
              <a:off x="4889210" y="0"/>
              <a:ext cx="0" cy="6858000"/>
            </a:xfrm>
            <a:prstGeom prst="line">
              <a:avLst/>
            </a:prstGeom>
            <a:grpFill/>
            <a:ln cap="sq">
              <a:noFill/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BD6F804-769E-47AF-B542-EAB312128B38}"/>
              </a:ext>
            </a:extLst>
          </p:cNvPr>
          <p:cNvGrpSpPr/>
          <p:nvPr/>
        </p:nvGrpSpPr>
        <p:grpSpPr>
          <a:xfrm>
            <a:off x="-14234" y="3748041"/>
            <a:ext cx="12210391" cy="3101874"/>
            <a:chOff x="-14234" y="3748040"/>
            <a:chExt cx="12210391" cy="3101874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26AE273-E970-4433-B420-E353FBC5300C}"/>
                </a:ext>
              </a:extLst>
            </p:cNvPr>
            <p:cNvGrpSpPr/>
            <p:nvPr/>
          </p:nvGrpSpPr>
          <p:grpSpPr>
            <a:xfrm>
              <a:off x="-14234" y="3748040"/>
              <a:ext cx="1223602" cy="3101874"/>
              <a:chOff x="-14234" y="3751530"/>
              <a:chExt cx="1223602" cy="3101874"/>
            </a:xfrm>
          </p:grpSpPr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E5441E2-667A-4965-957D-E5FCEA7CD07B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8FC4CE73-6092-4B5F-B30B-81AF1D49F812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5722C026-CC70-427D-B3B6-B36DD09F9536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6A66734F-BD54-4347-8E45-BF0FFCEF65F7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55C697C1-6C66-4996-A5F8-D2C590D444BF}"/>
                  </a:ext>
                </a:extLst>
              </p:cNvPr>
              <p:cNvCxnSpPr/>
              <p:nvPr/>
            </p:nvCxnSpPr>
            <p:spPr>
              <a:xfrm>
                <a:off x="-14234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6ADEFFD-7201-4074-83BE-11F005FF0313}"/>
                </a:ext>
              </a:extLst>
            </p:cNvPr>
            <p:cNvGrpSpPr/>
            <p:nvPr/>
          </p:nvGrpSpPr>
          <p:grpSpPr>
            <a:xfrm>
              <a:off x="1536700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28495E55-87D3-4C38-8C5F-5C009EB7D678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E4F48EB-527E-4438-BFF7-B42D2182A408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F35BD5D3-8254-4ADB-A8C9-14848F5365F7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328DCB3C-F6B3-4882-AD27-419EC99BE374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30C87F8-D379-4AE9-811A-312A8A574D5A}"/>
                </a:ext>
              </a:extLst>
            </p:cNvPr>
            <p:cNvGrpSpPr/>
            <p:nvPr/>
          </p:nvGrpSpPr>
          <p:grpSpPr>
            <a:xfrm>
              <a:off x="2760302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90901CB6-8428-4456-87AA-BBFC1B944EC5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DDAB067E-EEA8-4E4F-BFB4-A458AEEAA3E0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F51D2B9C-57F4-4276-94FC-2E6A2FEEC070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141A6912-E1EE-46A6-8172-07D5F0A70C70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BAD8FCCF-DD1A-4F59-B2F0-043E71951CAA}"/>
                </a:ext>
              </a:extLst>
            </p:cNvPr>
            <p:cNvGrpSpPr/>
            <p:nvPr/>
          </p:nvGrpSpPr>
          <p:grpSpPr>
            <a:xfrm>
              <a:off x="3983904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30FE6B84-DE55-4FFE-9F33-A97E260F52D0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E7303879-AC0A-414B-99CF-2EEEFE3E70F2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1036652E-7EF7-4307-84F8-0DB67EC90653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E232FBA7-58D0-419D-9725-707BE808D62C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179038F6-4DBC-48B8-98A0-D1E50B7F792D}"/>
                </a:ext>
              </a:extLst>
            </p:cNvPr>
            <p:cNvGrpSpPr/>
            <p:nvPr/>
          </p:nvGrpSpPr>
          <p:grpSpPr>
            <a:xfrm>
              <a:off x="5192613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40979251-BA67-4EF6-9CEF-40085BA1370B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2ED16C0-8D63-42DA-B6FC-D92F064C9123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42ED91E4-B993-40DB-B772-FF3FB9D88CE2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D3C099AC-172C-499A-854D-B166BE989384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E66DE260-469E-4BF3-863B-E5E760F7FB06}"/>
                </a:ext>
              </a:extLst>
            </p:cNvPr>
            <p:cNvGrpSpPr/>
            <p:nvPr/>
          </p:nvGrpSpPr>
          <p:grpSpPr>
            <a:xfrm>
              <a:off x="6416215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D62FC6D-0538-4F94-BA45-AADC45516842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0039CC4-DB58-4BF7-8E03-1C1F38DC5E62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BC9F1E8F-2CAE-4A9F-8BC3-3F03867CA1F6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FB825CA-A09A-4D35-B1B7-C71A624AA6DB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4C932D4B-27B2-40C7-9BBF-7C1B88158485}"/>
                </a:ext>
              </a:extLst>
            </p:cNvPr>
            <p:cNvGrpSpPr/>
            <p:nvPr/>
          </p:nvGrpSpPr>
          <p:grpSpPr>
            <a:xfrm>
              <a:off x="7634449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174F24C0-4363-4856-A7AC-94FCEF374C3D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539FD840-693C-4FB3-9120-8040E8938895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2C4CF09-7FA3-4493-85E2-C0FBC09A6B6B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515B371C-70B2-42C9-B882-503CF769DE94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67E0458F-488B-40AD-A7D9-1BE8FAF0300A}"/>
                </a:ext>
              </a:extLst>
            </p:cNvPr>
            <p:cNvGrpSpPr/>
            <p:nvPr/>
          </p:nvGrpSpPr>
          <p:grpSpPr>
            <a:xfrm>
              <a:off x="8858051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980CB623-5B92-4EBE-9DD3-5B330A4389A1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53D37A51-EF90-475E-B9CD-3CB80F0AD097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14ADC5F-18F9-40E3-9A80-D06806122A1D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760E0499-92D6-40E7-B05C-F58707ECD0FB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B183CDA-D89F-40A1-805D-91C96DCF12B1}"/>
                </a:ext>
              </a:extLst>
            </p:cNvPr>
            <p:cNvGrpSpPr/>
            <p:nvPr/>
          </p:nvGrpSpPr>
          <p:grpSpPr>
            <a:xfrm>
              <a:off x="10076285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49C70BA3-96E5-4B3F-AD5C-4E15FB420273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699956A-6AE2-470D-845B-7D0CC7C12517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B19F4897-16FC-45B9-B162-83632D842EC2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92953FE7-FCA9-441E-8DF3-E5FAD69487E9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45197AC2-D835-4D27-963F-DF4E991A6203}"/>
                </a:ext>
              </a:extLst>
            </p:cNvPr>
            <p:cNvGrpSpPr/>
            <p:nvPr/>
          </p:nvGrpSpPr>
          <p:grpSpPr>
            <a:xfrm>
              <a:off x="11299887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384E2C42-3A46-4EE3-A7E1-669FE094082E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8FD0FCB8-FC1C-4596-99F4-059391DD1D6F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FA86B35E-6497-4289-B84A-9C51F6221082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B92A9F99-1DC2-4D9B-8BA0-D5BE63083FB7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5" name="Title 1">
            <a:extLst>
              <a:ext uri="{FF2B5EF4-FFF2-40B4-BE49-F238E27FC236}">
                <a16:creationId xmlns:a16="http://schemas.microsoft.com/office/drawing/2014/main" id="{33991965-8180-4AAF-BE0C-F2AE5DDDA448}"/>
              </a:ext>
            </a:extLst>
          </p:cNvPr>
          <p:cNvSpPr txBox="1">
            <a:spLocks/>
          </p:cNvSpPr>
          <p:nvPr/>
        </p:nvSpPr>
        <p:spPr>
          <a:xfrm>
            <a:off x="1083603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236" name="Title 1">
            <a:extLst>
              <a:ext uri="{FF2B5EF4-FFF2-40B4-BE49-F238E27FC236}">
                <a16:creationId xmlns:a16="http://schemas.microsoft.com/office/drawing/2014/main" id="{B01E4B81-49E3-45A6-97D7-3A2FBCC471E4}"/>
              </a:ext>
            </a:extLst>
          </p:cNvPr>
          <p:cNvSpPr txBox="1">
            <a:spLocks/>
          </p:cNvSpPr>
          <p:nvPr/>
        </p:nvSpPr>
        <p:spPr>
          <a:xfrm>
            <a:off x="2309568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237" name="Title 1">
            <a:extLst>
              <a:ext uri="{FF2B5EF4-FFF2-40B4-BE49-F238E27FC236}">
                <a16:creationId xmlns:a16="http://schemas.microsoft.com/office/drawing/2014/main" id="{444368B4-61A2-4FA3-90FF-F884CF8780EE}"/>
              </a:ext>
            </a:extLst>
          </p:cNvPr>
          <p:cNvSpPr txBox="1">
            <a:spLocks/>
          </p:cNvSpPr>
          <p:nvPr/>
        </p:nvSpPr>
        <p:spPr>
          <a:xfrm>
            <a:off x="3535533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3</a:t>
            </a:r>
          </a:p>
        </p:txBody>
      </p:sp>
      <p:sp>
        <p:nvSpPr>
          <p:cNvPr id="256" name="Title 1">
            <a:extLst>
              <a:ext uri="{FF2B5EF4-FFF2-40B4-BE49-F238E27FC236}">
                <a16:creationId xmlns:a16="http://schemas.microsoft.com/office/drawing/2014/main" id="{C37BC71B-92FB-4D44-9CED-625D71421A16}"/>
              </a:ext>
            </a:extLst>
          </p:cNvPr>
          <p:cNvSpPr txBox="1">
            <a:spLocks/>
          </p:cNvSpPr>
          <p:nvPr/>
        </p:nvSpPr>
        <p:spPr>
          <a:xfrm>
            <a:off x="4761498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4</a:t>
            </a:r>
          </a:p>
        </p:txBody>
      </p:sp>
      <p:sp>
        <p:nvSpPr>
          <p:cNvPr id="259" name="Title 1">
            <a:extLst>
              <a:ext uri="{FF2B5EF4-FFF2-40B4-BE49-F238E27FC236}">
                <a16:creationId xmlns:a16="http://schemas.microsoft.com/office/drawing/2014/main" id="{E3449AD5-3039-4F26-81C0-E01699764648}"/>
              </a:ext>
            </a:extLst>
          </p:cNvPr>
          <p:cNvSpPr txBox="1">
            <a:spLocks/>
          </p:cNvSpPr>
          <p:nvPr/>
        </p:nvSpPr>
        <p:spPr>
          <a:xfrm>
            <a:off x="5987463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5</a:t>
            </a:r>
          </a:p>
        </p:txBody>
      </p:sp>
      <p:sp>
        <p:nvSpPr>
          <p:cNvPr id="260" name="Title 1">
            <a:extLst>
              <a:ext uri="{FF2B5EF4-FFF2-40B4-BE49-F238E27FC236}">
                <a16:creationId xmlns:a16="http://schemas.microsoft.com/office/drawing/2014/main" id="{D6AE6FDA-89CE-4FE4-B41C-346FB93E8932}"/>
              </a:ext>
            </a:extLst>
          </p:cNvPr>
          <p:cNvSpPr txBox="1">
            <a:spLocks/>
          </p:cNvSpPr>
          <p:nvPr/>
        </p:nvSpPr>
        <p:spPr>
          <a:xfrm>
            <a:off x="7213428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6</a:t>
            </a:r>
          </a:p>
        </p:txBody>
      </p:sp>
      <p:sp>
        <p:nvSpPr>
          <p:cNvPr id="278" name="Title 1">
            <a:extLst>
              <a:ext uri="{FF2B5EF4-FFF2-40B4-BE49-F238E27FC236}">
                <a16:creationId xmlns:a16="http://schemas.microsoft.com/office/drawing/2014/main" id="{2E2A7138-4C86-4088-8515-816F307E7246}"/>
              </a:ext>
            </a:extLst>
          </p:cNvPr>
          <p:cNvSpPr txBox="1">
            <a:spLocks/>
          </p:cNvSpPr>
          <p:nvPr/>
        </p:nvSpPr>
        <p:spPr>
          <a:xfrm>
            <a:off x="8439393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7</a:t>
            </a:r>
          </a:p>
        </p:txBody>
      </p:sp>
      <p:sp>
        <p:nvSpPr>
          <p:cNvPr id="286" name="Title 1">
            <a:extLst>
              <a:ext uri="{FF2B5EF4-FFF2-40B4-BE49-F238E27FC236}">
                <a16:creationId xmlns:a16="http://schemas.microsoft.com/office/drawing/2014/main" id="{F3DA9B3F-7A9E-4939-9245-5DEDED523C73}"/>
              </a:ext>
            </a:extLst>
          </p:cNvPr>
          <p:cNvSpPr txBox="1">
            <a:spLocks/>
          </p:cNvSpPr>
          <p:nvPr/>
        </p:nvSpPr>
        <p:spPr>
          <a:xfrm>
            <a:off x="9665358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8</a:t>
            </a:r>
          </a:p>
        </p:txBody>
      </p:sp>
      <p:sp>
        <p:nvSpPr>
          <p:cNvPr id="287" name="Title 1">
            <a:extLst>
              <a:ext uri="{FF2B5EF4-FFF2-40B4-BE49-F238E27FC236}">
                <a16:creationId xmlns:a16="http://schemas.microsoft.com/office/drawing/2014/main" id="{B34B73B7-21FC-4691-A5C5-8DA62E473C6F}"/>
              </a:ext>
            </a:extLst>
          </p:cNvPr>
          <p:cNvSpPr txBox="1">
            <a:spLocks/>
          </p:cNvSpPr>
          <p:nvPr/>
        </p:nvSpPr>
        <p:spPr>
          <a:xfrm>
            <a:off x="10891323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9</a:t>
            </a:r>
          </a:p>
        </p:txBody>
      </p:sp>
      <p:sp>
        <p:nvSpPr>
          <p:cNvPr id="288" name="Title 1">
            <a:extLst>
              <a:ext uri="{FF2B5EF4-FFF2-40B4-BE49-F238E27FC236}">
                <a16:creationId xmlns:a16="http://schemas.microsoft.com/office/drawing/2014/main" id="{B396A44E-3378-4D0F-86D0-67EED22CCB7E}"/>
              </a:ext>
            </a:extLst>
          </p:cNvPr>
          <p:cNvSpPr txBox="1">
            <a:spLocks/>
          </p:cNvSpPr>
          <p:nvPr/>
        </p:nvSpPr>
        <p:spPr>
          <a:xfrm>
            <a:off x="11463496" y="4931833"/>
            <a:ext cx="735078" cy="85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10</a:t>
            </a:r>
          </a:p>
        </p:txBody>
      </p:sp>
      <p:sp>
        <p:nvSpPr>
          <p:cNvPr id="289" name="Title 1">
            <a:extLst>
              <a:ext uri="{FF2B5EF4-FFF2-40B4-BE49-F238E27FC236}">
                <a16:creationId xmlns:a16="http://schemas.microsoft.com/office/drawing/2014/main" id="{E9EF258C-D6C0-4D54-9FAF-D4E2CBD1A900}"/>
              </a:ext>
            </a:extLst>
          </p:cNvPr>
          <p:cNvSpPr txBox="1">
            <a:spLocks/>
          </p:cNvSpPr>
          <p:nvPr/>
        </p:nvSpPr>
        <p:spPr>
          <a:xfrm>
            <a:off x="20768" y="4931833"/>
            <a:ext cx="735078" cy="85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0</a:t>
            </a:r>
          </a:p>
        </p:txBody>
      </p: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8620C76D-5F45-40AA-9E60-7646EED4DBF6}"/>
              </a:ext>
            </a:extLst>
          </p:cNvPr>
          <p:cNvCxnSpPr>
            <a:cxnSpLocks/>
          </p:cNvCxnSpPr>
          <p:nvPr/>
        </p:nvCxnSpPr>
        <p:spPr>
          <a:xfrm>
            <a:off x="1639470" y="5325448"/>
            <a:ext cx="365760" cy="0"/>
          </a:xfrm>
          <a:prstGeom prst="line">
            <a:avLst/>
          </a:prstGeom>
          <a:ln w="47625" cap="rnd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itle 1">
            <a:extLst>
              <a:ext uri="{FF2B5EF4-FFF2-40B4-BE49-F238E27FC236}">
                <a16:creationId xmlns:a16="http://schemas.microsoft.com/office/drawing/2014/main" id="{43C4338E-8E6F-43D9-9060-FB1F6DDD9CC9}"/>
              </a:ext>
            </a:extLst>
          </p:cNvPr>
          <p:cNvSpPr txBox="1">
            <a:spLocks/>
          </p:cNvSpPr>
          <p:nvPr/>
        </p:nvSpPr>
        <p:spPr>
          <a:xfrm>
            <a:off x="1454811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charset="0"/>
              </a:rPr>
              <a:t>+10%</a:t>
            </a: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B5EBC73F-1718-4F4B-8A6F-F33E8BACAB9C}"/>
              </a:ext>
            </a:extLst>
          </p:cNvPr>
          <p:cNvCxnSpPr>
            <a:cxnSpLocks/>
          </p:cNvCxnSpPr>
          <p:nvPr/>
        </p:nvCxnSpPr>
        <p:spPr>
          <a:xfrm>
            <a:off x="4091400" y="5325448"/>
            <a:ext cx="365760" cy="0"/>
          </a:xfrm>
          <a:prstGeom prst="line">
            <a:avLst/>
          </a:prstGeom>
          <a:ln w="47625" cap="rnd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itle 1">
            <a:extLst>
              <a:ext uri="{FF2B5EF4-FFF2-40B4-BE49-F238E27FC236}">
                <a16:creationId xmlns:a16="http://schemas.microsoft.com/office/drawing/2014/main" id="{F3A5C65A-8E3A-4CC6-99DC-D024C39D653E}"/>
              </a:ext>
            </a:extLst>
          </p:cNvPr>
          <p:cNvSpPr txBox="1">
            <a:spLocks/>
          </p:cNvSpPr>
          <p:nvPr/>
        </p:nvSpPr>
        <p:spPr>
          <a:xfrm>
            <a:off x="3906741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charset="0"/>
              </a:rPr>
              <a:t>+10%</a:t>
            </a:r>
          </a:p>
        </p:txBody>
      </p: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566C2D4C-644F-4D56-B35D-D7E9BAD944F1}"/>
              </a:ext>
            </a:extLst>
          </p:cNvPr>
          <p:cNvCxnSpPr/>
          <p:nvPr/>
        </p:nvCxnSpPr>
        <p:spPr>
          <a:xfrm>
            <a:off x="6538122" y="5325448"/>
            <a:ext cx="365760" cy="0"/>
          </a:xfrm>
          <a:prstGeom prst="line">
            <a:avLst/>
          </a:prstGeom>
          <a:ln w="47625" cap="rnd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itle 1">
            <a:extLst>
              <a:ext uri="{FF2B5EF4-FFF2-40B4-BE49-F238E27FC236}">
                <a16:creationId xmlns:a16="http://schemas.microsoft.com/office/drawing/2014/main" id="{8EAFDA38-C75E-4ADD-8D83-E159C5B67B09}"/>
              </a:ext>
            </a:extLst>
          </p:cNvPr>
          <p:cNvSpPr txBox="1">
            <a:spLocks/>
          </p:cNvSpPr>
          <p:nvPr/>
        </p:nvSpPr>
        <p:spPr>
          <a:xfrm>
            <a:off x="6358671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charset="0"/>
              </a:rPr>
              <a:t>+10%</a:t>
            </a:r>
          </a:p>
        </p:txBody>
      </p: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6A419DE8-C3E8-450F-97CE-2C991B93EFA7}"/>
              </a:ext>
            </a:extLst>
          </p:cNvPr>
          <p:cNvCxnSpPr>
            <a:cxnSpLocks/>
          </p:cNvCxnSpPr>
          <p:nvPr/>
        </p:nvCxnSpPr>
        <p:spPr>
          <a:xfrm>
            <a:off x="8995260" y="5325448"/>
            <a:ext cx="365760" cy="0"/>
          </a:xfrm>
          <a:prstGeom prst="line">
            <a:avLst/>
          </a:prstGeom>
          <a:ln w="47625" cap="rnd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itle 1">
            <a:extLst>
              <a:ext uri="{FF2B5EF4-FFF2-40B4-BE49-F238E27FC236}">
                <a16:creationId xmlns:a16="http://schemas.microsoft.com/office/drawing/2014/main" id="{151ED82A-FD53-4C29-8A73-9FBB6A7B3F7D}"/>
              </a:ext>
            </a:extLst>
          </p:cNvPr>
          <p:cNvSpPr txBox="1">
            <a:spLocks/>
          </p:cNvSpPr>
          <p:nvPr/>
        </p:nvSpPr>
        <p:spPr>
          <a:xfrm>
            <a:off x="8810601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charset="0"/>
              </a:rPr>
              <a:t>+10%</a:t>
            </a:r>
          </a:p>
        </p:txBody>
      </p: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8D7CD9D9-862C-4644-BC5E-8C2C5D78B2F3}"/>
              </a:ext>
            </a:extLst>
          </p:cNvPr>
          <p:cNvCxnSpPr>
            <a:cxnSpLocks/>
          </p:cNvCxnSpPr>
          <p:nvPr/>
        </p:nvCxnSpPr>
        <p:spPr>
          <a:xfrm>
            <a:off x="10202475" y="5325448"/>
            <a:ext cx="369027" cy="0"/>
          </a:xfrm>
          <a:prstGeom prst="line">
            <a:avLst/>
          </a:prstGeom>
          <a:ln w="47625" cap="rnd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Title 1">
            <a:extLst>
              <a:ext uri="{FF2B5EF4-FFF2-40B4-BE49-F238E27FC236}">
                <a16:creationId xmlns:a16="http://schemas.microsoft.com/office/drawing/2014/main" id="{6273AE9B-B23A-4DDF-8F36-87E24FBA9534}"/>
              </a:ext>
            </a:extLst>
          </p:cNvPr>
          <p:cNvSpPr txBox="1">
            <a:spLocks/>
          </p:cNvSpPr>
          <p:nvPr/>
        </p:nvSpPr>
        <p:spPr>
          <a:xfrm>
            <a:off x="10036566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charset="0"/>
              </a:rPr>
              <a:t>-10%</a:t>
            </a:r>
          </a:p>
        </p:txBody>
      </p: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2E6EE191-A694-4F15-85B7-D81A7C79089B}"/>
              </a:ext>
            </a:extLst>
          </p:cNvPr>
          <p:cNvCxnSpPr/>
          <p:nvPr/>
        </p:nvCxnSpPr>
        <p:spPr>
          <a:xfrm>
            <a:off x="7767662" y="5325448"/>
            <a:ext cx="369027" cy="0"/>
          </a:xfrm>
          <a:prstGeom prst="line">
            <a:avLst/>
          </a:prstGeom>
          <a:ln w="47625" cap="rnd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Title 1">
            <a:extLst>
              <a:ext uri="{FF2B5EF4-FFF2-40B4-BE49-F238E27FC236}">
                <a16:creationId xmlns:a16="http://schemas.microsoft.com/office/drawing/2014/main" id="{61494AA6-651F-4F65-8FFF-4D8995B33B36}"/>
              </a:ext>
            </a:extLst>
          </p:cNvPr>
          <p:cNvSpPr txBox="1">
            <a:spLocks/>
          </p:cNvSpPr>
          <p:nvPr/>
        </p:nvSpPr>
        <p:spPr>
          <a:xfrm>
            <a:off x="7584636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charset="0"/>
              </a:rPr>
              <a:t>-10%</a:t>
            </a:r>
          </a:p>
        </p:txBody>
      </p: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C0844C7A-E1AC-4ED4-892D-8737D46EDCAA}"/>
              </a:ext>
            </a:extLst>
          </p:cNvPr>
          <p:cNvCxnSpPr>
            <a:cxnSpLocks/>
          </p:cNvCxnSpPr>
          <p:nvPr/>
        </p:nvCxnSpPr>
        <p:spPr>
          <a:xfrm>
            <a:off x="2863802" y="5325448"/>
            <a:ext cx="369027" cy="0"/>
          </a:xfrm>
          <a:prstGeom prst="line">
            <a:avLst/>
          </a:prstGeom>
          <a:ln w="47625" cap="rnd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Title 1">
            <a:extLst>
              <a:ext uri="{FF2B5EF4-FFF2-40B4-BE49-F238E27FC236}">
                <a16:creationId xmlns:a16="http://schemas.microsoft.com/office/drawing/2014/main" id="{EB7A66FA-591E-4B5C-8619-6878EC0B0DDD}"/>
              </a:ext>
            </a:extLst>
          </p:cNvPr>
          <p:cNvSpPr txBox="1">
            <a:spLocks/>
          </p:cNvSpPr>
          <p:nvPr/>
        </p:nvSpPr>
        <p:spPr>
          <a:xfrm>
            <a:off x="2680776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charset="0"/>
              </a:rPr>
              <a:t>-10%</a:t>
            </a:r>
          </a:p>
        </p:txBody>
      </p: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CA394943-E86B-4BBB-B44C-29D021471AA3}"/>
              </a:ext>
            </a:extLst>
          </p:cNvPr>
          <p:cNvCxnSpPr>
            <a:cxnSpLocks/>
          </p:cNvCxnSpPr>
          <p:nvPr/>
        </p:nvCxnSpPr>
        <p:spPr>
          <a:xfrm>
            <a:off x="11189549" y="5325448"/>
            <a:ext cx="365760" cy="0"/>
          </a:xfrm>
          <a:prstGeom prst="line">
            <a:avLst/>
          </a:prstGeom>
          <a:ln w="47625" cap="rnd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itle 1">
            <a:extLst>
              <a:ext uri="{FF2B5EF4-FFF2-40B4-BE49-F238E27FC236}">
                <a16:creationId xmlns:a16="http://schemas.microsoft.com/office/drawing/2014/main" id="{E05D72DA-F88E-4C22-99D9-E87BC71CD1D4}"/>
              </a:ext>
            </a:extLst>
          </p:cNvPr>
          <p:cNvSpPr txBox="1">
            <a:spLocks/>
          </p:cNvSpPr>
          <p:nvPr/>
        </p:nvSpPr>
        <p:spPr>
          <a:xfrm>
            <a:off x="11004890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charset="0"/>
              </a:rPr>
              <a:t>+10%</a:t>
            </a:r>
          </a:p>
        </p:txBody>
      </p: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05ABAF2F-9FD0-43C2-9882-E309EAA4B9A7}"/>
              </a:ext>
            </a:extLst>
          </p:cNvPr>
          <p:cNvCxnSpPr>
            <a:cxnSpLocks/>
          </p:cNvCxnSpPr>
          <p:nvPr/>
        </p:nvCxnSpPr>
        <p:spPr>
          <a:xfrm>
            <a:off x="570578" y="5332432"/>
            <a:ext cx="369027" cy="0"/>
          </a:xfrm>
          <a:prstGeom prst="line">
            <a:avLst/>
          </a:prstGeom>
          <a:ln w="47625" cap="rnd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Title 1">
            <a:extLst>
              <a:ext uri="{FF2B5EF4-FFF2-40B4-BE49-F238E27FC236}">
                <a16:creationId xmlns:a16="http://schemas.microsoft.com/office/drawing/2014/main" id="{DAB3E326-C880-4161-8A13-DDB7E0101A31}"/>
              </a:ext>
            </a:extLst>
          </p:cNvPr>
          <p:cNvSpPr txBox="1">
            <a:spLocks/>
          </p:cNvSpPr>
          <p:nvPr/>
        </p:nvSpPr>
        <p:spPr>
          <a:xfrm>
            <a:off x="387552" y="5046764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charset="0"/>
              </a:rPr>
              <a:t>-10%</a:t>
            </a:r>
          </a:p>
        </p:txBody>
      </p: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F3CECC18-D150-4383-B014-5086AC0CDC90}"/>
              </a:ext>
            </a:extLst>
          </p:cNvPr>
          <p:cNvCxnSpPr>
            <a:cxnSpLocks/>
          </p:cNvCxnSpPr>
          <p:nvPr/>
        </p:nvCxnSpPr>
        <p:spPr>
          <a:xfrm>
            <a:off x="5315732" y="5325448"/>
            <a:ext cx="369027" cy="0"/>
          </a:xfrm>
          <a:prstGeom prst="line">
            <a:avLst/>
          </a:prstGeom>
          <a:ln w="47625" cap="rnd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itle 1">
            <a:extLst>
              <a:ext uri="{FF2B5EF4-FFF2-40B4-BE49-F238E27FC236}">
                <a16:creationId xmlns:a16="http://schemas.microsoft.com/office/drawing/2014/main" id="{1E0F0534-F046-46DF-BDC3-EAC52E50B6F5}"/>
              </a:ext>
            </a:extLst>
          </p:cNvPr>
          <p:cNvSpPr txBox="1">
            <a:spLocks/>
          </p:cNvSpPr>
          <p:nvPr/>
        </p:nvSpPr>
        <p:spPr>
          <a:xfrm>
            <a:off x="5132706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charset="0"/>
              </a:rPr>
              <a:t>-10%</a:t>
            </a:r>
          </a:p>
        </p:txBody>
      </p: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2B81FA27-3805-48D8-A7DF-A1E625D62B7D}"/>
              </a:ext>
            </a:extLst>
          </p:cNvPr>
          <p:cNvGrpSpPr/>
          <p:nvPr/>
        </p:nvGrpSpPr>
        <p:grpSpPr>
          <a:xfrm rot="7331952">
            <a:off x="503852" y="3278082"/>
            <a:ext cx="268573" cy="1272664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4698876A-39F7-422E-8D88-68AC502B05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F9D8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9" name="Triangle 189">
              <a:extLst>
                <a:ext uri="{FF2B5EF4-FFF2-40B4-BE49-F238E27FC236}">
                  <a16:creationId xmlns:a16="http://schemas.microsoft.com/office/drawing/2014/main" id="{136FAFAD-D362-434E-98F7-2250D7F8AF12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solidFill>
              <a:srgbClr val="F9D8DA"/>
            </a:solidFill>
            <a:ln cap="rnd">
              <a:solidFill>
                <a:srgbClr val="F9D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3DEDCB51-0DE7-439D-8816-673F2CA040E0}"/>
              </a:ext>
            </a:extLst>
          </p:cNvPr>
          <p:cNvGrpSpPr/>
          <p:nvPr/>
        </p:nvGrpSpPr>
        <p:grpSpPr>
          <a:xfrm rot="3650464">
            <a:off x="1637978" y="3374038"/>
            <a:ext cx="268573" cy="1272663"/>
            <a:chOff x="2023481" y="318558"/>
            <a:chExt cx="441573" cy="199001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C43F55FA-5784-4D62-9CD5-85BDD77D22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Triangle 187">
              <a:extLst>
                <a:ext uri="{FF2B5EF4-FFF2-40B4-BE49-F238E27FC236}">
                  <a16:creationId xmlns:a16="http://schemas.microsoft.com/office/drawing/2014/main" id="{36B56DA5-57BF-4C94-838F-0A0171042B8D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D0470055-C089-4515-B275-E8B98E30741D}"/>
              </a:ext>
            </a:extLst>
          </p:cNvPr>
          <p:cNvGrpSpPr/>
          <p:nvPr/>
        </p:nvGrpSpPr>
        <p:grpSpPr>
          <a:xfrm rot="7331952">
            <a:off x="2881542" y="3367773"/>
            <a:ext cx="268573" cy="1272663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E1902AAF-3A1F-49BC-AB9C-EC7C30689F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F9D8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Triangle 185">
              <a:extLst>
                <a:ext uri="{FF2B5EF4-FFF2-40B4-BE49-F238E27FC236}">
                  <a16:creationId xmlns:a16="http://schemas.microsoft.com/office/drawing/2014/main" id="{75E14639-D4B6-4C25-B3D8-A03F00B59DE1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solidFill>
              <a:srgbClr val="F9D8DA"/>
            </a:solidFill>
            <a:ln cap="rnd">
              <a:solidFill>
                <a:srgbClr val="F9D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A10A5038-F620-41C3-98F2-B61EB113B3DD}"/>
              </a:ext>
            </a:extLst>
          </p:cNvPr>
          <p:cNvGrpSpPr/>
          <p:nvPr/>
        </p:nvGrpSpPr>
        <p:grpSpPr>
          <a:xfrm rot="3650464">
            <a:off x="6446083" y="3569671"/>
            <a:ext cx="268573" cy="1272663"/>
            <a:chOff x="2023481" y="318558"/>
            <a:chExt cx="441573" cy="199001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DFE83422-461A-49BA-80AE-F63447AA6B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Triangle 181">
              <a:extLst>
                <a:ext uri="{FF2B5EF4-FFF2-40B4-BE49-F238E27FC236}">
                  <a16:creationId xmlns:a16="http://schemas.microsoft.com/office/drawing/2014/main" id="{555752C7-364C-4735-AB94-E3ADB78521A3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7C20AF6F-4AD5-4499-8315-765637DB9745}"/>
              </a:ext>
            </a:extLst>
          </p:cNvPr>
          <p:cNvGrpSpPr/>
          <p:nvPr/>
        </p:nvGrpSpPr>
        <p:grpSpPr>
          <a:xfrm rot="7331952">
            <a:off x="7689647" y="3563406"/>
            <a:ext cx="268573" cy="1272663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35CD84BA-31D4-46D9-82BD-F5BB1CD54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F9D8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Triangle 179">
              <a:extLst>
                <a:ext uri="{FF2B5EF4-FFF2-40B4-BE49-F238E27FC236}">
                  <a16:creationId xmlns:a16="http://schemas.microsoft.com/office/drawing/2014/main" id="{F8202A22-2D09-4EC3-AD04-20FF518B5519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solidFill>
              <a:srgbClr val="F9D8DA"/>
            </a:solidFill>
            <a:ln cap="rnd">
              <a:solidFill>
                <a:srgbClr val="F9D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2ED0F5A4-43E1-4DB2-9399-49229987DC03}"/>
              </a:ext>
            </a:extLst>
          </p:cNvPr>
          <p:cNvGrpSpPr/>
          <p:nvPr/>
        </p:nvGrpSpPr>
        <p:grpSpPr>
          <a:xfrm rot="3650464">
            <a:off x="4047504" y="3450023"/>
            <a:ext cx="268573" cy="1272663"/>
            <a:chOff x="2023481" y="318558"/>
            <a:chExt cx="441573" cy="199001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02F1B831-A149-4211-86D9-B3A6EDFDA5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Triangle 172">
              <a:extLst>
                <a:ext uri="{FF2B5EF4-FFF2-40B4-BE49-F238E27FC236}">
                  <a16:creationId xmlns:a16="http://schemas.microsoft.com/office/drawing/2014/main" id="{A7EC32C7-4892-4ABE-9482-2AFCC5122F68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4B935DC7-7440-42B1-8BCA-912EC9DD8971}"/>
              </a:ext>
            </a:extLst>
          </p:cNvPr>
          <p:cNvGrpSpPr/>
          <p:nvPr/>
        </p:nvGrpSpPr>
        <p:grpSpPr>
          <a:xfrm rot="7331952">
            <a:off x="5291068" y="3443758"/>
            <a:ext cx="268573" cy="1272663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5E74AE3B-F021-437D-89C7-0406AFEB0E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F9D8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Triangle 170">
              <a:extLst>
                <a:ext uri="{FF2B5EF4-FFF2-40B4-BE49-F238E27FC236}">
                  <a16:creationId xmlns:a16="http://schemas.microsoft.com/office/drawing/2014/main" id="{49FDC243-E966-4B4F-B578-4429BDBAD335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solidFill>
              <a:srgbClr val="F9D8DA"/>
            </a:solidFill>
            <a:ln cap="rnd">
              <a:solidFill>
                <a:srgbClr val="F9D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7E4FB353-91D7-4F69-9811-A04D2DC8615B}"/>
              </a:ext>
            </a:extLst>
          </p:cNvPr>
          <p:cNvGrpSpPr/>
          <p:nvPr/>
        </p:nvGrpSpPr>
        <p:grpSpPr>
          <a:xfrm rot="7331952">
            <a:off x="10106552" y="3675928"/>
            <a:ext cx="268573" cy="1272664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E24C5365-26AA-464D-AE8F-DC36051DD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F9D8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Triangle 141">
              <a:extLst>
                <a:ext uri="{FF2B5EF4-FFF2-40B4-BE49-F238E27FC236}">
                  <a16:creationId xmlns:a16="http://schemas.microsoft.com/office/drawing/2014/main" id="{41B5D7CE-B363-44C3-A858-F44592A5B665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solidFill>
              <a:srgbClr val="F9D8DA"/>
            </a:solidFill>
            <a:ln cap="rnd">
              <a:solidFill>
                <a:srgbClr val="F9D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0419980E-9FC0-4668-9E67-65DA40F516A1}"/>
              </a:ext>
            </a:extLst>
          </p:cNvPr>
          <p:cNvGrpSpPr/>
          <p:nvPr/>
        </p:nvGrpSpPr>
        <p:grpSpPr>
          <a:xfrm>
            <a:off x="10792815" y="4068380"/>
            <a:ext cx="1190714" cy="445649"/>
            <a:chOff x="10792815" y="4068380"/>
            <a:chExt cx="1190714" cy="445649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8B064AB0-166F-4131-83E1-03DC9B08D21A}"/>
                </a:ext>
              </a:extLst>
            </p:cNvPr>
            <p:cNvCxnSpPr>
              <a:cxnSpLocks/>
            </p:cNvCxnSpPr>
            <p:nvPr/>
          </p:nvCxnSpPr>
          <p:spPr>
            <a:xfrm rot="3650464" flipV="1">
              <a:off x="11302934" y="4003910"/>
              <a:ext cx="0" cy="1020237"/>
            </a:xfrm>
            <a:prstGeom prst="line">
              <a:avLst/>
            </a:prstGeom>
            <a:grpFill/>
            <a:ln w="88900" cap="rnd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Triangle 170">
              <a:extLst>
                <a:ext uri="{FF2B5EF4-FFF2-40B4-BE49-F238E27FC236}">
                  <a16:creationId xmlns:a16="http://schemas.microsoft.com/office/drawing/2014/main" id="{E8B8961C-F958-4A16-95DE-CBAF35AB5ABF}"/>
                </a:ext>
              </a:extLst>
            </p:cNvPr>
            <p:cNvSpPr/>
            <p:nvPr/>
          </p:nvSpPr>
          <p:spPr>
            <a:xfrm rot="3650464">
              <a:off x="11719074" y="4072499"/>
              <a:ext cx="268573" cy="260336"/>
            </a:xfrm>
            <a:prstGeom prst="triangle">
              <a:avLst/>
            </a:prstGeom>
            <a:grpFill/>
            <a:ln cap="rnd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13579782-DC0A-47EC-9B4A-6A01B47E5032}"/>
              </a:ext>
            </a:extLst>
          </p:cNvPr>
          <p:cNvGrpSpPr/>
          <p:nvPr/>
        </p:nvGrpSpPr>
        <p:grpSpPr>
          <a:xfrm>
            <a:off x="8378669" y="3938248"/>
            <a:ext cx="1190714" cy="445649"/>
            <a:chOff x="8378669" y="3938248"/>
            <a:chExt cx="1190714" cy="445649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CA131E0F-2EB4-4E67-A4AB-A0FAB7BF0714}"/>
                </a:ext>
              </a:extLst>
            </p:cNvPr>
            <p:cNvCxnSpPr>
              <a:cxnSpLocks/>
            </p:cNvCxnSpPr>
            <p:nvPr/>
          </p:nvCxnSpPr>
          <p:spPr>
            <a:xfrm rot="3650464" flipV="1">
              <a:off x="8888788" y="3873778"/>
              <a:ext cx="0" cy="1020237"/>
            </a:xfrm>
            <a:prstGeom prst="line">
              <a:avLst/>
            </a:prstGeom>
            <a:grpFill/>
            <a:ln w="88900" cap="rnd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Triangle 129">
              <a:extLst>
                <a:ext uri="{FF2B5EF4-FFF2-40B4-BE49-F238E27FC236}">
                  <a16:creationId xmlns:a16="http://schemas.microsoft.com/office/drawing/2014/main" id="{204D26DA-4B8E-4DC2-8D30-9522DD27EDFF}"/>
                </a:ext>
              </a:extLst>
            </p:cNvPr>
            <p:cNvSpPr/>
            <p:nvPr/>
          </p:nvSpPr>
          <p:spPr>
            <a:xfrm rot="3650464">
              <a:off x="9304928" y="3942367"/>
              <a:ext cx="268573" cy="260336"/>
            </a:xfrm>
            <a:prstGeom prst="triangle">
              <a:avLst/>
            </a:prstGeom>
            <a:grpFill/>
            <a:ln cap="rnd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13D01C91-1C11-429D-8E48-37AA7DD8D89C}"/>
              </a:ext>
            </a:extLst>
          </p:cNvPr>
          <p:cNvCxnSpPr>
            <a:cxnSpLocks/>
          </p:cNvCxnSpPr>
          <p:nvPr/>
        </p:nvCxnSpPr>
        <p:spPr>
          <a:xfrm>
            <a:off x="571333" y="4017081"/>
            <a:ext cx="369027" cy="0"/>
          </a:xfrm>
          <a:prstGeom prst="line">
            <a:avLst/>
          </a:prstGeom>
          <a:ln w="47625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Title 1">
            <a:extLst>
              <a:ext uri="{FF2B5EF4-FFF2-40B4-BE49-F238E27FC236}">
                <a16:creationId xmlns:a16="http://schemas.microsoft.com/office/drawing/2014/main" id="{8BC76C9B-B798-4E59-8EAC-BAD85707D7B5}"/>
              </a:ext>
            </a:extLst>
          </p:cNvPr>
          <p:cNvSpPr txBox="1">
            <a:spLocks/>
          </p:cNvSpPr>
          <p:nvPr/>
        </p:nvSpPr>
        <p:spPr>
          <a:xfrm>
            <a:off x="388307" y="3731413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charset="0"/>
              </a:rPr>
              <a:t>0%</a:t>
            </a:r>
          </a:p>
        </p:txBody>
      </p: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B378A3A0-9E5E-45B2-9B56-7193ED1974D3}"/>
              </a:ext>
            </a:extLst>
          </p:cNvPr>
          <p:cNvGrpSpPr/>
          <p:nvPr/>
        </p:nvGrpSpPr>
        <p:grpSpPr>
          <a:xfrm rot="16200000" flipV="1">
            <a:off x="617804" y="2935714"/>
            <a:ext cx="268573" cy="1272663"/>
            <a:chOff x="2023481" y="318558"/>
            <a:chExt cx="441573" cy="1990012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685478EC-6E35-413F-B45C-F958F0D4F0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riangle 170">
              <a:extLst>
                <a:ext uri="{FF2B5EF4-FFF2-40B4-BE49-F238E27FC236}">
                  <a16:creationId xmlns:a16="http://schemas.microsoft.com/office/drawing/2014/main" id="{51476CC1-959B-46AD-8F47-22CF9EF76BBA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00" name="Rectangle 199">
            <a:extLst>
              <a:ext uri="{FF2B5EF4-FFF2-40B4-BE49-F238E27FC236}">
                <a16:creationId xmlns:a16="http://schemas.microsoft.com/office/drawing/2014/main" id="{6FF1E5AA-972B-944C-8634-E096A969344D}"/>
              </a:ext>
            </a:extLst>
          </p:cNvPr>
          <p:cNvSpPr/>
          <p:nvPr/>
        </p:nvSpPr>
        <p:spPr>
          <a:xfrm>
            <a:off x="173176" y="256282"/>
            <a:ext cx="5465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And received 75% of the gain in the positive years?</a:t>
            </a:r>
            <a:endParaRPr lang="en-US" sz="3200" b="1" dirty="0">
              <a:solidFill>
                <a:schemeClr val="tx2"/>
              </a:solidFill>
              <a:latin typeface="+mj-lt"/>
              <a:ea typeface="Times New Roman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033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D082FC5-1724-483F-94E1-1EA22561CBD9}"/>
              </a:ext>
            </a:extLst>
          </p:cNvPr>
          <p:cNvGrpSpPr/>
          <p:nvPr/>
        </p:nvGrpSpPr>
        <p:grpSpPr>
          <a:xfrm rot="16200000" flipV="1">
            <a:off x="3016445" y="2247458"/>
            <a:ext cx="268573" cy="1272663"/>
            <a:chOff x="2023481" y="318558"/>
            <a:chExt cx="441573" cy="1990012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11CBE46-47FD-4CB9-9F4F-2BA058ACE4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riangle 170">
              <a:extLst>
                <a:ext uri="{FF2B5EF4-FFF2-40B4-BE49-F238E27FC236}">
                  <a16:creationId xmlns:a16="http://schemas.microsoft.com/office/drawing/2014/main" id="{47B789DC-8C18-4DB5-A5DD-7FDEB7EDB892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697435D-2133-45F0-82FE-60A7D83DD467}"/>
              </a:ext>
            </a:extLst>
          </p:cNvPr>
          <p:cNvGrpSpPr/>
          <p:nvPr/>
        </p:nvGrpSpPr>
        <p:grpSpPr>
          <a:xfrm rot="14268048" flipV="1">
            <a:off x="4215446" y="1772807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B632F5A-0E21-45E3-AAB6-620AC0D589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riangle 170">
              <a:extLst>
                <a:ext uri="{FF2B5EF4-FFF2-40B4-BE49-F238E27FC236}">
                  <a16:creationId xmlns:a16="http://schemas.microsoft.com/office/drawing/2014/main" id="{993CD34D-3BD2-4BDD-8168-CFCCA1DC3D23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153FE3D-E2EC-491C-BB63-3E7BC587594A}"/>
              </a:ext>
            </a:extLst>
          </p:cNvPr>
          <p:cNvGrpSpPr/>
          <p:nvPr/>
        </p:nvGrpSpPr>
        <p:grpSpPr>
          <a:xfrm rot="14268048" flipV="1">
            <a:off x="6613448" y="1131408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59BDAB6-03E1-4D33-B4AB-3144CF9BE8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riangle 170">
              <a:extLst>
                <a:ext uri="{FF2B5EF4-FFF2-40B4-BE49-F238E27FC236}">
                  <a16:creationId xmlns:a16="http://schemas.microsoft.com/office/drawing/2014/main" id="{1FF76DD3-726E-4616-8496-623FF5B89511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A02115A-BA76-43AC-9D17-A8164A571D71}"/>
              </a:ext>
            </a:extLst>
          </p:cNvPr>
          <p:cNvGrpSpPr/>
          <p:nvPr/>
        </p:nvGrpSpPr>
        <p:grpSpPr>
          <a:xfrm rot="14268048" flipV="1">
            <a:off x="9011450" y="479783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763051E-D3B0-4B69-BA34-C2B51533C9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riangle 170">
              <a:extLst>
                <a:ext uri="{FF2B5EF4-FFF2-40B4-BE49-F238E27FC236}">
                  <a16:creationId xmlns:a16="http://schemas.microsoft.com/office/drawing/2014/main" id="{34F00DD4-8E7B-47B9-9B59-4A77BD66F0B6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8DFBACB-C47D-4E8B-9269-E757419AF029}"/>
              </a:ext>
            </a:extLst>
          </p:cNvPr>
          <p:cNvGrpSpPr/>
          <p:nvPr/>
        </p:nvGrpSpPr>
        <p:grpSpPr>
          <a:xfrm rot="16200000" flipV="1">
            <a:off x="5414447" y="1579020"/>
            <a:ext cx="268573" cy="1272663"/>
            <a:chOff x="2023481" y="318558"/>
            <a:chExt cx="441573" cy="1990012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B36F568-DF88-4E0A-B385-7E92A87A39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riangle 170">
              <a:extLst>
                <a:ext uri="{FF2B5EF4-FFF2-40B4-BE49-F238E27FC236}">
                  <a16:creationId xmlns:a16="http://schemas.microsoft.com/office/drawing/2014/main" id="{6B22A889-168A-4919-8A59-5181ADB4C92C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02DA260-0660-44AB-B96A-D0AC1909DD93}"/>
              </a:ext>
            </a:extLst>
          </p:cNvPr>
          <p:cNvGrpSpPr/>
          <p:nvPr/>
        </p:nvGrpSpPr>
        <p:grpSpPr>
          <a:xfrm rot="16200000" flipV="1">
            <a:off x="7812449" y="910584"/>
            <a:ext cx="268573" cy="1272663"/>
            <a:chOff x="2023481" y="318558"/>
            <a:chExt cx="441573" cy="1990012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08FD1EE-88BA-4889-AAA7-F8C6A55794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riangle 170">
              <a:extLst>
                <a:ext uri="{FF2B5EF4-FFF2-40B4-BE49-F238E27FC236}">
                  <a16:creationId xmlns:a16="http://schemas.microsoft.com/office/drawing/2014/main" id="{06C8D1CC-86C2-4786-9DF6-06DC9A39F3D6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BA0EEF5E-CB80-4686-B72E-EAA9DEE87A06}"/>
              </a:ext>
            </a:extLst>
          </p:cNvPr>
          <p:cNvGrpSpPr/>
          <p:nvPr/>
        </p:nvGrpSpPr>
        <p:grpSpPr>
          <a:xfrm rot="16200000" flipV="1">
            <a:off x="10210451" y="242148"/>
            <a:ext cx="268573" cy="1272663"/>
            <a:chOff x="2023481" y="318558"/>
            <a:chExt cx="441573" cy="1990012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701DB97-E06F-4EFF-ADB2-8E29511F53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riangle 170">
              <a:extLst>
                <a:ext uri="{FF2B5EF4-FFF2-40B4-BE49-F238E27FC236}">
                  <a16:creationId xmlns:a16="http://schemas.microsoft.com/office/drawing/2014/main" id="{4E2D6DF4-4852-43E4-8E13-2D7A406A967B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11118551-07E3-4E99-B463-D75A6B5705C8}"/>
              </a:ext>
            </a:extLst>
          </p:cNvPr>
          <p:cNvGrpSpPr/>
          <p:nvPr/>
        </p:nvGrpSpPr>
        <p:grpSpPr>
          <a:xfrm rot="14268048" flipV="1">
            <a:off x="1817444" y="2459014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0AF5481C-4124-49B2-AACC-9C734D9EA3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Triangle 170">
              <a:extLst>
                <a:ext uri="{FF2B5EF4-FFF2-40B4-BE49-F238E27FC236}">
                  <a16:creationId xmlns:a16="http://schemas.microsoft.com/office/drawing/2014/main" id="{C19EC5AD-C9B7-41EB-8A19-C209A9A3E177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68DBEDBB-50D2-423B-B562-4857B260C12A}"/>
              </a:ext>
            </a:extLst>
          </p:cNvPr>
          <p:cNvCxnSpPr>
            <a:cxnSpLocks/>
          </p:cNvCxnSpPr>
          <p:nvPr/>
        </p:nvCxnSpPr>
        <p:spPr>
          <a:xfrm>
            <a:off x="1640225" y="3659777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Title 1">
            <a:extLst>
              <a:ext uri="{FF2B5EF4-FFF2-40B4-BE49-F238E27FC236}">
                <a16:creationId xmlns:a16="http://schemas.microsoft.com/office/drawing/2014/main" id="{B9BF4F4F-29BA-4A26-952A-666FF49B82F8}"/>
              </a:ext>
            </a:extLst>
          </p:cNvPr>
          <p:cNvSpPr txBox="1">
            <a:spLocks/>
          </p:cNvSpPr>
          <p:nvPr/>
        </p:nvSpPr>
        <p:spPr>
          <a:xfrm>
            <a:off x="1455566" y="3388078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100" dirty="0">
                <a:solidFill>
                  <a:srgbClr val="5B79F6"/>
                </a:solidFill>
                <a:latin typeface="+mj-lt"/>
                <a:cs typeface="Times New Roman" charset="0"/>
              </a:rPr>
              <a:t>+7.5%</a:t>
            </a:r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F4995DDF-213D-4ECE-B0E6-468DBA106F95}"/>
              </a:ext>
            </a:extLst>
          </p:cNvPr>
          <p:cNvCxnSpPr>
            <a:cxnSpLocks/>
          </p:cNvCxnSpPr>
          <p:nvPr/>
        </p:nvCxnSpPr>
        <p:spPr>
          <a:xfrm>
            <a:off x="4092155" y="2905987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Title 1">
            <a:extLst>
              <a:ext uri="{FF2B5EF4-FFF2-40B4-BE49-F238E27FC236}">
                <a16:creationId xmlns:a16="http://schemas.microsoft.com/office/drawing/2014/main" id="{5D3F0311-2F40-4228-9FF1-ACE33FBAA156}"/>
              </a:ext>
            </a:extLst>
          </p:cNvPr>
          <p:cNvSpPr txBox="1">
            <a:spLocks/>
          </p:cNvSpPr>
          <p:nvPr/>
        </p:nvSpPr>
        <p:spPr>
          <a:xfrm>
            <a:off x="3907496" y="2634288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100" dirty="0">
                <a:solidFill>
                  <a:srgbClr val="5B79F6"/>
                </a:solidFill>
                <a:latin typeface="+mj-lt"/>
                <a:cs typeface="Times New Roman" charset="0"/>
              </a:rPr>
              <a:t>+7.5%</a:t>
            </a:r>
          </a:p>
        </p:txBody>
      </p: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41612945-CEFB-49A4-BB68-BDEF1577D85E}"/>
              </a:ext>
            </a:extLst>
          </p:cNvPr>
          <p:cNvCxnSpPr/>
          <p:nvPr/>
        </p:nvCxnSpPr>
        <p:spPr>
          <a:xfrm>
            <a:off x="6538877" y="2268554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Title 1">
            <a:extLst>
              <a:ext uri="{FF2B5EF4-FFF2-40B4-BE49-F238E27FC236}">
                <a16:creationId xmlns:a16="http://schemas.microsoft.com/office/drawing/2014/main" id="{7DC77966-2CE4-49A6-8061-94C8949B1D70}"/>
              </a:ext>
            </a:extLst>
          </p:cNvPr>
          <p:cNvSpPr txBox="1">
            <a:spLocks/>
          </p:cNvSpPr>
          <p:nvPr/>
        </p:nvSpPr>
        <p:spPr>
          <a:xfrm>
            <a:off x="6359426" y="1996855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100" dirty="0">
                <a:solidFill>
                  <a:srgbClr val="5B79F6"/>
                </a:solidFill>
                <a:latin typeface="+mj-lt"/>
                <a:cs typeface="Times New Roman" charset="0"/>
              </a:rPr>
              <a:t>+7.5%</a:t>
            </a:r>
          </a:p>
        </p:txBody>
      </p: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80186B92-90CD-4DE7-A8FB-0246A288762E}"/>
              </a:ext>
            </a:extLst>
          </p:cNvPr>
          <p:cNvCxnSpPr>
            <a:cxnSpLocks/>
          </p:cNvCxnSpPr>
          <p:nvPr/>
        </p:nvCxnSpPr>
        <p:spPr>
          <a:xfrm>
            <a:off x="8996015" y="1595002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Title 1">
            <a:extLst>
              <a:ext uri="{FF2B5EF4-FFF2-40B4-BE49-F238E27FC236}">
                <a16:creationId xmlns:a16="http://schemas.microsoft.com/office/drawing/2014/main" id="{CF8476AD-3F38-4FE2-8E76-175B76E6A4D6}"/>
              </a:ext>
            </a:extLst>
          </p:cNvPr>
          <p:cNvSpPr txBox="1">
            <a:spLocks/>
          </p:cNvSpPr>
          <p:nvPr/>
        </p:nvSpPr>
        <p:spPr>
          <a:xfrm>
            <a:off x="8811356" y="1323303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100" dirty="0">
                <a:solidFill>
                  <a:srgbClr val="5B79F6"/>
                </a:solidFill>
                <a:latin typeface="+mj-lt"/>
                <a:cs typeface="Times New Roman" charset="0"/>
              </a:rPr>
              <a:t>+7.5%</a:t>
            </a:r>
          </a:p>
        </p:txBody>
      </p: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BB08E5C1-FE4F-4BE5-963F-E7E201A9AFB3}"/>
              </a:ext>
            </a:extLst>
          </p:cNvPr>
          <p:cNvCxnSpPr>
            <a:cxnSpLocks/>
          </p:cNvCxnSpPr>
          <p:nvPr/>
        </p:nvCxnSpPr>
        <p:spPr>
          <a:xfrm>
            <a:off x="10203230" y="1275603"/>
            <a:ext cx="369027" cy="0"/>
          </a:xfrm>
          <a:prstGeom prst="line">
            <a:avLst/>
          </a:prstGeom>
          <a:ln w="47625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Title 1">
            <a:extLst>
              <a:ext uri="{FF2B5EF4-FFF2-40B4-BE49-F238E27FC236}">
                <a16:creationId xmlns:a16="http://schemas.microsoft.com/office/drawing/2014/main" id="{98158BB2-FFC4-44F1-8752-0EC34B625408}"/>
              </a:ext>
            </a:extLst>
          </p:cNvPr>
          <p:cNvSpPr txBox="1">
            <a:spLocks/>
          </p:cNvSpPr>
          <p:nvPr/>
        </p:nvSpPr>
        <p:spPr>
          <a:xfrm>
            <a:off x="10037321" y="1003904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charset="0"/>
              </a:rPr>
              <a:t>0%</a:t>
            </a:r>
          </a:p>
        </p:txBody>
      </p: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C564E3BA-6732-4096-B618-5500ADBB2CE1}"/>
              </a:ext>
            </a:extLst>
          </p:cNvPr>
          <p:cNvCxnSpPr/>
          <p:nvPr/>
        </p:nvCxnSpPr>
        <p:spPr>
          <a:xfrm>
            <a:off x="7768417" y="1924683"/>
            <a:ext cx="369027" cy="0"/>
          </a:xfrm>
          <a:prstGeom prst="line">
            <a:avLst/>
          </a:prstGeom>
          <a:ln w="47625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Title 1">
            <a:extLst>
              <a:ext uri="{FF2B5EF4-FFF2-40B4-BE49-F238E27FC236}">
                <a16:creationId xmlns:a16="http://schemas.microsoft.com/office/drawing/2014/main" id="{058940D5-9A52-4B86-9BF4-F80DFD400E28}"/>
              </a:ext>
            </a:extLst>
          </p:cNvPr>
          <p:cNvSpPr txBox="1">
            <a:spLocks/>
          </p:cNvSpPr>
          <p:nvPr/>
        </p:nvSpPr>
        <p:spPr>
          <a:xfrm>
            <a:off x="7585391" y="1652984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charset="0"/>
              </a:rPr>
              <a:t>0%</a:t>
            </a: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66950368-92CB-49B0-A17F-6648C37E8709}"/>
              </a:ext>
            </a:extLst>
          </p:cNvPr>
          <p:cNvCxnSpPr>
            <a:cxnSpLocks/>
          </p:cNvCxnSpPr>
          <p:nvPr/>
        </p:nvCxnSpPr>
        <p:spPr>
          <a:xfrm>
            <a:off x="2864557" y="3233682"/>
            <a:ext cx="369027" cy="0"/>
          </a:xfrm>
          <a:prstGeom prst="line">
            <a:avLst/>
          </a:prstGeom>
          <a:ln w="47625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Title 1">
            <a:extLst>
              <a:ext uri="{FF2B5EF4-FFF2-40B4-BE49-F238E27FC236}">
                <a16:creationId xmlns:a16="http://schemas.microsoft.com/office/drawing/2014/main" id="{F28AB93F-A23E-4646-88C9-5E16BEB8C9B6}"/>
              </a:ext>
            </a:extLst>
          </p:cNvPr>
          <p:cNvSpPr txBox="1">
            <a:spLocks/>
          </p:cNvSpPr>
          <p:nvPr/>
        </p:nvSpPr>
        <p:spPr>
          <a:xfrm>
            <a:off x="2681531" y="2961983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charset="0"/>
              </a:rPr>
              <a:t>0%</a:t>
            </a:r>
          </a:p>
        </p:txBody>
      </p: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533DF6D7-C650-485D-9AA2-0C287BA6C6BD}"/>
              </a:ext>
            </a:extLst>
          </p:cNvPr>
          <p:cNvCxnSpPr>
            <a:cxnSpLocks/>
          </p:cNvCxnSpPr>
          <p:nvPr/>
        </p:nvCxnSpPr>
        <p:spPr>
          <a:xfrm>
            <a:off x="11190304" y="1032098"/>
            <a:ext cx="365760" cy="0"/>
          </a:xfrm>
          <a:prstGeom prst="line">
            <a:avLst/>
          </a:prstGeom>
          <a:ln w="47625" cap="rnd">
            <a:solidFill>
              <a:srgbClr val="5B7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Title 1">
            <a:extLst>
              <a:ext uri="{FF2B5EF4-FFF2-40B4-BE49-F238E27FC236}">
                <a16:creationId xmlns:a16="http://schemas.microsoft.com/office/drawing/2014/main" id="{AEAACE44-1A59-4703-8A4C-2A21A819A30C}"/>
              </a:ext>
            </a:extLst>
          </p:cNvPr>
          <p:cNvSpPr txBox="1">
            <a:spLocks/>
          </p:cNvSpPr>
          <p:nvPr/>
        </p:nvSpPr>
        <p:spPr>
          <a:xfrm>
            <a:off x="11005645" y="76039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100" dirty="0">
                <a:solidFill>
                  <a:srgbClr val="5B79F6"/>
                </a:solidFill>
                <a:latin typeface="+mj-lt"/>
                <a:cs typeface="Times New Roman" charset="0"/>
              </a:rPr>
              <a:t>+7.5%</a:t>
            </a:r>
          </a:p>
        </p:txBody>
      </p: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DD7F1A6E-28B2-4D70-97BF-B97D0EA3BEFF}"/>
              </a:ext>
            </a:extLst>
          </p:cNvPr>
          <p:cNvCxnSpPr>
            <a:cxnSpLocks/>
          </p:cNvCxnSpPr>
          <p:nvPr/>
        </p:nvCxnSpPr>
        <p:spPr>
          <a:xfrm>
            <a:off x="5316487" y="2602428"/>
            <a:ext cx="369027" cy="0"/>
          </a:xfrm>
          <a:prstGeom prst="line">
            <a:avLst/>
          </a:prstGeom>
          <a:ln w="47625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" name="Title 1">
            <a:extLst>
              <a:ext uri="{FF2B5EF4-FFF2-40B4-BE49-F238E27FC236}">
                <a16:creationId xmlns:a16="http://schemas.microsoft.com/office/drawing/2014/main" id="{9DE281DB-7668-477D-A00B-90E46A6B2159}"/>
              </a:ext>
            </a:extLst>
          </p:cNvPr>
          <p:cNvSpPr txBox="1">
            <a:spLocks/>
          </p:cNvSpPr>
          <p:nvPr/>
        </p:nvSpPr>
        <p:spPr>
          <a:xfrm>
            <a:off x="5133461" y="233072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charset="0"/>
              </a:rPr>
              <a:t>0%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D17527A-C10B-403D-A7BE-981FE925138B}"/>
              </a:ext>
            </a:extLst>
          </p:cNvPr>
          <p:cNvGrpSpPr/>
          <p:nvPr/>
        </p:nvGrpSpPr>
        <p:grpSpPr>
          <a:xfrm rot="14268048" flipV="1">
            <a:off x="11409452" y="-211866"/>
            <a:ext cx="268573" cy="1272663"/>
            <a:chOff x="2023481" y="318558"/>
            <a:chExt cx="441573" cy="1990012"/>
          </a:xfrm>
          <a:solidFill>
            <a:srgbClr val="5B79F6"/>
          </a:solidFill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3A0EF53-4709-4793-97C0-4BAC27606A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5B79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riangle 170">
              <a:extLst>
                <a:ext uri="{FF2B5EF4-FFF2-40B4-BE49-F238E27FC236}">
                  <a16:creationId xmlns:a16="http://schemas.microsoft.com/office/drawing/2014/main" id="{7679FAF2-0085-4990-B6E5-E54665B0A4B4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rgbClr val="5B7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85" name="Rectangle 284">
            <a:extLst>
              <a:ext uri="{FF2B5EF4-FFF2-40B4-BE49-F238E27FC236}">
                <a16:creationId xmlns:a16="http://schemas.microsoft.com/office/drawing/2014/main" id="{DD4FA60E-185F-4C1C-9997-E443468CCAB6}"/>
              </a:ext>
            </a:extLst>
          </p:cNvPr>
          <p:cNvSpPr/>
          <p:nvPr/>
        </p:nvSpPr>
        <p:spPr>
          <a:xfrm>
            <a:off x="12243591" y="0"/>
            <a:ext cx="288424" cy="640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54849C-06B9-4EA1-A7C4-8C42B9790F7D}"/>
              </a:ext>
            </a:extLst>
          </p:cNvPr>
          <p:cNvGrpSpPr/>
          <p:nvPr/>
        </p:nvGrpSpPr>
        <p:grpSpPr>
          <a:xfrm>
            <a:off x="4488764" y="-597407"/>
            <a:ext cx="682171" cy="539902"/>
            <a:chOff x="4548124" y="0"/>
            <a:chExt cx="682171" cy="6858000"/>
          </a:xfrm>
          <a:noFill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0935E7-7DC1-49BA-A54D-8F7FAC7CA8A7}"/>
                </a:ext>
              </a:extLst>
            </p:cNvPr>
            <p:cNvSpPr/>
            <p:nvPr/>
          </p:nvSpPr>
          <p:spPr>
            <a:xfrm>
              <a:off x="4548124" y="0"/>
              <a:ext cx="68217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1EB740C-56DB-4A30-8CED-EDD835F036EB}"/>
                </a:ext>
              </a:extLst>
            </p:cNvPr>
            <p:cNvCxnSpPr>
              <a:stCxn id="12" idx="0"/>
              <a:endCxn id="12" idx="2"/>
            </p:cNvCxnSpPr>
            <p:nvPr/>
          </p:nvCxnSpPr>
          <p:spPr>
            <a:xfrm>
              <a:off x="4889210" y="0"/>
              <a:ext cx="0" cy="6858000"/>
            </a:xfrm>
            <a:prstGeom prst="line">
              <a:avLst/>
            </a:prstGeom>
            <a:grpFill/>
            <a:ln cap="sq">
              <a:noFill/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BD6F804-769E-47AF-B542-EAB312128B38}"/>
              </a:ext>
            </a:extLst>
          </p:cNvPr>
          <p:cNvGrpSpPr/>
          <p:nvPr/>
        </p:nvGrpSpPr>
        <p:grpSpPr>
          <a:xfrm>
            <a:off x="-14234" y="3748041"/>
            <a:ext cx="12210391" cy="3101874"/>
            <a:chOff x="-14234" y="3748040"/>
            <a:chExt cx="12210391" cy="3101874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26AE273-E970-4433-B420-E353FBC5300C}"/>
                </a:ext>
              </a:extLst>
            </p:cNvPr>
            <p:cNvGrpSpPr/>
            <p:nvPr/>
          </p:nvGrpSpPr>
          <p:grpSpPr>
            <a:xfrm>
              <a:off x="-14234" y="3748040"/>
              <a:ext cx="1223602" cy="3101874"/>
              <a:chOff x="-14234" y="3751530"/>
              <a:chExt cx="1223602" cy="3101874"/>
            </a:xfrm>
          </p:grpSpPr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E5441E2-667A-4965-957D-E5FCEA7CD07B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8FC4CE73-6092-4B5F-B30B-81AF1D49F812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5722C026-CC70-427D-B3B6-B36DD09F9536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6A66734F-BD54-4347-8E45-BF0FFCEF65F7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55C697C1-6C66-4996-A5F8-D2C590D444BF}"/>
                  </a:ext>
                </a:extLst>
              </p:cNvPr>
              <p:cNvCxnSpPr/>
              <p:nvPr/>
            </p:nvCxnSpPr>
            <p:spPr>
              <a:xfrm>
                <a:off x="-14234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6ADEFFD-7201-4074-83BE-11F005FF0313}"/>
                </a:ext>
              </a:extLst>
            </p:cNvPr>
            <p:cNvGrpSpPr/>
            <p:nvPr/>
          </p:nvGrpSpPr>
          <p:grpSpPr>
            <a:xfrm>
              <a:off x="1536700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28495E55-87D3-4C38-8C5F-5C009EB7D678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E4F48EB-527E-4438-BFF7-B42D2182A408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F35BD5D3-8254-4ADB-A8C9-14848F5365F7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328DCB3C-F6B3-4882-AD27-419EC99BE374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30C87F8-D379-4AE9-811A-312A8A574D5A}"/>
                </a:ext>
              </a:extLst>
            </p:cNvPr>
            <p:cNvGrpSpPr/>
            <p:nvPr/>
          </p:nvGrpSpPr>
          <p:grpSpPr>
            <a:xfrm>
              <a:off x="2760302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90901CB6-8428-4456-87AA-BBFC1B944EC5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DDAB067E-EEA8-4E4F-BFB4-A458AEEAA3E0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F51D2B9C-57F4-4276-94FC-2E6A2FEEC070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141A6912-E1EE-46A6-8172-07D5F0A70C70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BAD8FCCF-DD1A-4F59-B2F0-043E71951CAA}"/>
                </a:ext>
              </a:extLst>
            </p:cNvPr>
            <p:cNvGrpSpPr/>
            <p:nvPr/>
          </p:nvGrpSpPr>
          <p:grpSpPr>
            <a:xfrm>
              <a:off x="3983904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30FE6B84-DE55-4FFE-9F33-A97E260F52D0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E7303879-AC0A-414B-99CF-2EEEFE3E70F2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1036652E-7EF7-4307-84F8-0DB67EC90653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E232FBA7-58D0-419D-9725-707BE808D62C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179038F6-4DBC-48B8-98A0-D1E50B7F792D}"/>
                </a:ext>
              </a:extLst>
            </p:cNvPr>
            <p:cNvGrpSpPr/>
            <p:nvPr/>
          </p:nvGrpSpPr>
          <p:grpSpPr>
            <a:xfrm>
              <a:off x="5192613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40979251-BA67-4EF6-9CEF-40085BA1370B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2ED16C0-8D63-42DA-B6FC-D92F064C9123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42ED91E4-B993-40DB-B772-FF3FB9D88CE2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D3C099AC-172C-499A-854D-B166BE989384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E66DE260-469E-4BF3-863B-E5E760F7FB06}"/>
                </a:ext>
              </a:extLst>
            </p:cNvPr>
            <p:cNvGrpSpPr/>
            <p:nvPr/>
          </p:nvGrpSpPr>
          <p:grpSpPr>
            <a:xfrm>
              <a:off x="6416215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D62FC6D-0538-4F94-BA45-AADC45516842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0039CC4-DB58-4BF7-8E03-1C1F38DC5E62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BC9F1E8F-2CAE-4A9F-8BC3-3F03867CA1F6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FB825CA-A09A-4D35-B1B7-C71A624AA6DB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4C932D4B-27B2-40C7-9BBF-7C1B88158485}"/>
                </a:ext>
              </a:extLst>
            </p:cNvPr>
            <p:cNvGrpSpPr/>
            <p:nvPr/>
          </p:nvGrpSpPr>
          <p:grpSpPr>
            <a:xfrm>
              <a:off x="7634449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174F24C0-4363-4856-A7AC-94FCEF374C3D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539FD840-693C-4FB3-9120-8040E8938895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2C4CF09-7FA3-4493-85E2-C0FBC09A6B6B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515B371C-70B2-42C9-B882-503CF769DE94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67E0458F-488B-40AD-A7D9-1BE8FAF0300A}"/>
                </a:ext>
              </a:extLst>
            </p:cNvPr>
            <p:cNvGrpSpPr/>
            <p:nvPr/>
          </p:nvGrpSpPr>
          <p:grpSpPr>
            <a:xfrm>
              <a:off x="8858051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980CB623-5B92-4EBE-9DD3-5B330A4389A1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53D37A51-EF90-475E-B9CD-3CB80F0AD097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14ADC5F-18F9-40E3-9A80-D06806122A1D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760E0499-92D6-40E7-B05C-F58707ECD0FB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B183CDA-D89F-40A1-805D-91C96DCF12B1}"/>
                </a:ext>
              </a:extLst>
            </p:cNvPr>
            <p:cNvGrpSpPr/>
            <p:nvPr/>
          </p:nvGrpSpPr>
          <p:grpSpPr>
            <a:xfrm>
              <a:off x="10076285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49C70BA3-96E5-4B3F-AD5C-4E15FB420273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699956A-6AE2-470D-845B-7D0CC7C12517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B19F4897-16FC-45B9-B162-83632D842EC2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92953FE7-FCA9-441E-8DF3-E5FAD69487E9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45197AC2-D835-4D27-963F-DF4E991A6203}"/>
                </a:ext>
              </a:extLst>
            </p:cNvPr>
            <p:cNvGrpSpPr/>
            <p:nvPr/>
          </p:nvGrpSpPr>
          <p:grpSpPr>
            <a:xfrm>
              <a:off x="11299887" y="3748040"/>
              <a:ext cx="896270" cy="3101874"/>
              <a:chOff x="313098" y="3751530"/>
              <a:chExt cx="896270" cy="3101874"/>
            </a:xfrm>
          </p:grpSpPr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384E2C42-3A46-4EE3-A7E1-669FE094082E}"/>
                  </a:ext>
                </a:extLst>
              </p:cNvPr>
              <p:cNvCxnSpPr/>
              <p:nvPr/>
            </p:nvCxnSpPr>
            <p:spPr>
              <a:xfrm>
                <a:off x="910612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8FD0FCB8-FC1C-4596-99F4-059391DD1D6F}"/>
                  </a:ext>
                </a:extLst>
              </p:cNvPr>
              <p:cNvCxnSpPr/>
              <p:nvPr/>
            </p:nvCxnSpPr>
            <p:spPr>
              <a:xfrm>
                <a:off x="1209368" y="3751530"/>
                <a:ext cx="0" cy="31018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500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FA86B35E-6497-4289-B84A-9C51F6221082}"/>
                  </a:ext>
                </a:extLst>
              </p:cNvPr>
              <p:cNvCxnSpPr/>
              <p:nvPr/>
            </p:nvCxnSpPr>
            <p:spPr>
              <a:xfrm>
                <a:off x="611855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B92A9F99-1DC2-4D9B-8BA0-D5BE63083FB7}"/>
                  </a:ext>
                </a:extLst>
              </p:cNvPr>
              <p:cNvCxnSpPr/>
              <p:nvPr/>
            </p:nvCxnSpPr>
            <p:spPr>
              <a:xfrm>
                <a:off x="313098" y="3962330"/>
                <a:ext cx="0" cy="2891074"/>
              </a:xfrm>
              <a:prstGeom prst="line">
                <a:avLst/>
              </a:prstGeom>
              <a:ln>
                <a:gradFill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2000"/>
                      </a:schemeClr>
                    </a:gs>
                    <a:gs pos="51000">
                      <a:schemeClr val="tx1">
                        <a:alpha val="7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5" name="Title 1">
            <a:extLst>
              <a:ext uri="{FF2B5EF4-FFF2-40B4-BE49-F238E27FC236}">
                <a16:creationId xmlns:a16="http://schemas.microsoft.com/office/drawing/2014/main" id="{33991965-8180-4AAF-BE0C-F2AE5DDDA448}"/>
              </a:ext>
            </a:extLst>
          </p:cNvPr>
          <p:cNvSpPr txBox="1">
            <a:spLocks/>
          </p:cNvSpPr>
          <p:nvPr/>
        </p:nvSpPr>
        <p:spPr>
          <a:xfrm>
            <a:off x="1083603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236" name="Title 1">
            <a:extLst>
              <a:ext uri="{FF2B5EF4-FFF2-40B4-BE49-F238E27FC236}">
                <a16:creationId xmlns:a16="http://schemas.microsoft.com/office/drawing/2014/main" id="{B01E4B81-49E3-45A6-97D7-3A2FBCC471E4}"/>
              </a:ext>
            </a:extLst>
          </p:cNvPr>
          <p:cNvSpPr txBox="1">
            <a:spLocks/>
          </p:cNvSpPr>
          <p:nvPr/>
        </p:nvSpPr>
        <p:spPr>
          <a:xfrm>
            <a:off x="2309568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237" name="Title 1">
            <a:extLst>
              <a:ext uri="{FF2B5EF4-FFF2-40B4-BE49-F238E27FC236}">
                <a16:creationId xmlns:a16="http://schemas.microsoft.com/office/drawing/2014/main" id="{444368B4-61A2-4FA3-90FF-F884CF8780EE}"/>
              </a:ext>
            </a:extLst>
          </p:cNvPr>
          <p:cNvSpPr txBox="1">
            <a:spLocks/>
          </p:cNvSpPr>
          <p:nvPr/>
        </p:nvSpPr>
        <p:spPr>
          <a:xfrm>
            <a:off x="3535533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3</a:t>
            </a:r>
          </a:p>
        </p:txBody>
      </p:sp>
      <p:sp>
        <p:nvSpPr>
          <p:cNvPr id="256" name="Title 1">
            <a:extLst>
              <a:ext uri="{FF2B5EF4-FFF2-40B4-BE49-F238E27FC236}">
                <a16:creationId xmlns:a16="http://schemas.microsoft.com/office/drawing/2014/main" id="{C37BC71B-92FB-4D44-9CED-625D71421A16}"/>
              </a:ext>
            </a:extLst>
          </p:cNvPr>
          <p:cNvSpPr txBox="1">
            <a:spLocks/>
          </p:cNvSpPr>
          <p:nvPr/>
        </p:nvSpPr>
        <p:spPr>
          <a:xfrm>
            <a:off x="4761498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4</a:t>
            </a:r>
          </a:p>
        </p:txBody>
      </p:sp>
      <p:sp>
        <p:nvSpPr>
          <p:cNvPr id="259" name="Title 1">
            <a:extLst>
              <a:ext uri="{FF2B5EF4-FFF2-40B4-BE49-F238E27FC236}">
                <a16:creationId xmlns:a16="http://schemas.microsoft.com/office/drawing/2014/main" id="{E3449AD5-3039-4F26-81C0-E01699764648}"/>
              </a:ext>
            </a:extLst>
          </p:cNvPr>
          <p:cNvSpPr txBox="1">
            <a:spLocks/>
          </p:cNvSpPr>
          <p:nvPr/>
        </p:nvSpPr>
        <p:spPr>
          <a:xfrm>
            <a:off x="5987463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5</a:t>
            </a:r>
          </a:p>
        </p:txBody>
      </p:sp>
      <p:sp>
        <p:nvSpPr>
          <p:cNvPr id="260" name="Title 1">
            <a:extLst>
              <a:ext uri="{FF2B5EF4-FFF2-40B4-BE49-F238E27FC236}">
                <a16:creationId xmlns:a16="http://schemas.microsoft.com/office/drawing/2014/main" id="{D6AE6FDA-89CE-4FE4-B41C-346FB93E8932}"/>
              </a:ext>
            </a:extLst>
          </p:cNvPr>
          <p:cNvSpPr txBox="1">
            <a:spLocks/>
          </p:cNvSpPr>
          <p:nvPr/>
        </p:nvSpPr>
        <p:spPr>
          <a:xfrm>
            <a:off x="7213428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6</a:t>
            </a:r>
          </a:p>
        </p:txBody>
      </p:sp>
      <p:sp>
        <p:nvSpPr>
          <p:cNvPr id="278" name="Title 1">
            <a:extLst>
              <a:ext uri="{FF2B5EF4-FFF2-40B4-BE49-F238E27FC236}">
                <a16:creationId xmlns:a16="http://schemas.microsoft.com/office/drawing/2014/main" id="{2E2A7138-4C86-4088-8515-816F307E7246}"/>
              </a:ext>
            </a:extLst>
          </p:cNvPr>
          <p:cNvSpPr txBox="1">
            <a:spLocks/>
          </p:cNvSpPr>
          <p:nvPr/>
        </p:nvSpPr>
        <p:spPr>
          <a:xfrm>
            <a:off x="8439393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7</a:t>
            </a:r>
          </a:p>
        </p:txBody>
      </p:sp>
      <p:sp>
        <p:nvSpPr>
          <p:cNvPr id="286" name="Title 1">
            <a:extLst>
              <a:ext uri="{FF2B5EF4-FFF2-40B4-BE49-F238E27FC236}">
                <a16:creationId xmlns:a16="http://schemas.microsoft.com/office/drawing/2014/main" id="{F3DA9B3F-7A9E-4939-9245-5DEDED523C73}"/>
              </a:ext>
            </a:extLst>
          </p:cNvPr>
          <p:cNvSpPr txBox="1">
            <a:spLocks/>
          </p:cNvSpPr>
          <p:nvPr/>
        </p:nvSpPr>
        <p:spPr>
          <a:xfrm>
            <a:off x="9665358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8</a:t>
            </a:r>
          </a:p>
        </p:txBody>
      </p:sp>
      <p:sp>
        <p:nvSpPr>
          <p:cNvPr id="287" name="Title 1">
            <a:extLst>
              <a:ext uri="{FF2B5EF4-FFF2-40B4-BE49-F238E27FC236}">
                <a16:creationId xmlns:a16="http://schemas.microsoft.com/office/drawing/2014/main" id="{B34B73B7-21FC-4691-A5C5-8DA62E473C6F}"/>
              </a:ext>
            </a:extLst>
          </p:cNvPr>
          <p:cNvSpPr txBox="1">
            <a:spLocks/>
          </p:cNvSpPr>
          <p:nvPr/>
        </p:nvSpPr>
        <p:spPr>
          <a:xfrm>
            <a:off x="10891323" y="4931833"/>
            <a:ext cx="251530" cy="8593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9</a:t>
            </a:r>
          </a:p>
        </p:txBody>
      </p:sp>
      <p:sp>
        <p:nvSpPr>
          <p:cNvPr id="288" name="Title 1">
            <a:extLst>
              <a:ext uri="{FF2B5EF4-FFF2-40B4-BE49-F238E27FC236}">
                <a16:creationId xmlns:a16="http://schemas.microsoft.com/office/drawing/2014/main" id="{B396A44E-3378-4D0F-86D0-67EED22CCB7E}"/>
              </a:ext>
            </a:extLst>
          </p:cNvPr>
          <p:cNvSpPr txBox="1">
            <a:spLocks/>
          </p:cNvSpPr>
          <p:nvPr/>
        </p:nvSpPr>
        <p:spPr>
          <a:xfrm>
            <a:off x="11463496" y="4931833"/>
            <a:ext cx="735078" cy="85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r"/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10</a:t>
            </a:r>
          </a:p>
        </p:txBody>
      </p:sp>
      <p:sp>
        <p:nvSpPr>
          <p:cNvPr id="289" name="Title 1">
            <a:extLst>
              <a:ext uri="{FF2B5EF4-FFF2-40B4-BE49-F238E27FC236}">
                <a16:creationId xmlns:a16="http://schemas.microsoft.com/office/drawing/2014/main" id="{E9EF258C-D6C0-4D54-9FAF-D4E2CBD1A900}"/>
              </a:ext>
            </a:extLst>
          </p:cNvPr>
          <p:cNvSpPr txBox="1">
            <a:spLocks/>
          </p:cNvSpPr>
          <p:nvPr/>
        </p:nvSpPr>
        <p:spPr>
          <a:xfrm>
            <a:off x="20768" y="4931833"/>
            <a:ext cx="735078" cy="85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r>
              <a:rPr lang="en-US" sz="2000" spc="3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0</a:t>
            </a:r>
          </a:p>
        </p:txBody>
      </p: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8620C76D-5F45-40AA-9E60-7646EED4DBF6}"/>
              </a:ext>
            </a:extLst>
          </p:cNvPr>
          <p:cNvCxnSpPr>
            <a:cxnSpLocks/>
          </p:cNvCxnSpPr>
          <p:nvPr/>
        </p:nvCxnSpPr>
        <p:spPr>
          <a:xfrm>
            <a:off x="1639470" y="5325448"/>
            <a:ext cx="365760" cy="0"/>
          </a:xfrm>
          <a:prstGeom prst="line">
            <a:avLst/>
          </a:prstGeom>
          <a:ln w="47625" cap="rnd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itle 1">
            <a:extLst>
              <a:ext uri="{FF2B5EF4-FFF2-40B4-BE49-F238E27FC236}">
                <a16:creationId xmlns:a16="http://schemas.microsoft.com/office/drawing/2014/main" id="{43C4338E-8E6F-43D9-9060-FB1F6DDD9CC9}"/>
              </a:ext>
            </a:extLst>
          </p:cNvPr>
          <p:cNvSpPr txBox="1">
            <a:spLocks/>
          </p:cNvSpPr>
          <p:nvPr/>
        </p:nvSpPr>
        <p:spPr>
          <a:xfrm>
            <a:off x="1454811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charset="0"/>
              </a:rPr>
              <a:t>+10%</a:t>
            </a: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B5EBC73F-1718-4F4B-8A6F-F33E8BACAB9C}"/>
              </a:ext>
            </a:extLst>
          </p:cNvPr>
          <p:cNvCxnSpPr>
            <a:cxnSpLocks/>
          </p:cNvCxnSpPr>
          <p:nvPr/>
        </p:nvCxnSpPr>
        <p:spPr>
          <a:xfrm>
            <a:off x="4091400" y="5325448"/>
            <a:ext cx="365760" cy="0"/>
          </a:xfrm>
          <a:prstGeom prst="line">
            <a:avLst/>
          </a:prstGeom>
          <a:ln w="47625" cap="rnd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itle 1">
            <a:extLst>
              <a:ext uri="{FF2B5EF4-FFF2-40B4-BE49-F238E27FC236}">
                <a16:creationId xmlns:a16="http://schemas.microsoft.com/office/drawing/2014/main" id="{F3A5C65A-8E3A-4CC6-99DC-D024C39D653E}"/>
              </a:ext>
            </a:extLst>
          </p:cNvPr>
          <p:cNvSpPr txBox="1">
            <a:spLocks/>
          </p:cNvSpPr>
          <p:nvPr/>
        </p:nvSpPr>
        <p:spPr>
          <a:xfrm>
            <a:off x="3906741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charset="0"/>
              </a:rPr>
              <a:t>+10%</a:t>
            </a:r>
          </a:p>
        </p:txBody>
      </p: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566C2D4C-644F-4D56-B35D-D7E9BAD944F1}"/>
              </a:ext>
            </a:extLst>
          </p:cNvPr>
          <p:cNvCxnSpPr/>
          <p:nvPr/>
        </p:nvCxnSpPr>
        <p:spPr>
          <a:xfrm>
            <a:off x="6538122" y="5325448"/>
            <a:ext cx="365760" cy="0"/>
          </a:xfrm>
          <a:prstGeom prst="line">
            <a:avLst/>
          </a:prstGeom>
          <a:ln w="47625" cap="rnd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itle 1">
            <a:extLst>
              <a:ext uri="{FF2B5EF4-FFF2-40B4-BE49-F238E27FC236}">
                <a16:creationId xmlns:a16="http://schemas.microsoft.com/office/drawing/2014/main" id="{8EAFDA38-C75E-4ADD-8D83-E159C5B67B09}"/>
              </a:ext>
            </a:extLst>
          </p:cNvPr>
          <p:cNvSpPr txBox="1">
            <a:spLocks/>
          </p:cNvSpPr>
          <p:nvPr/>
        </p:nvSpPr>
        <p:spPr>
          <a:xfrm>
            <a:off x="6358671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charset="0"/>
              </a:rPr>
              <a:t>+10%</a:t>
            </a:r>
          </a:p>
        </p:txBody>
      </p: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6A419DE8-C3E8-450F-97CE-2C991B93EFA7}"/>
              </a:ext>
            </a:extLst>
          </p:cNvPr>
          <p:cNvCxnSpPr>
            <a:cxnSpLocks/>
          </p:cNvCxnSpPr>
          <p:nvPr/>
        </p:nvCxnSpPr>
        <p:spPr>
          <a:xfrm>
            <a:off x="8995260" y="5325448"/>
            <a:ext cx="365760" cy="0"/>
          </a:xfrm>
          <a:prstGeom prst="line">
            <a:avLst/>
          </a:prstGeom>
          <a:ln w="47625" cap="rnd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itle 1">
            <a:extLst>
              <a:ext uri="{FF2B5EF4-FFF2-40B4-BE49-F238E27FC236}">
                <a16:creationId xmlns:a16="http://schemas.microsoft.com/office/drawing/2014/main" id="{151ED82A-FD53-4C29-8A73-9FBB6A7B3F7D}"/>
              </a:ext>
            </a:extLst>
          </p:cNvPr>
          <p:cNvSpPr txBox="1">
            <a:spLocks/>
          </p:cNvSpPr>
          <p:nvPr/>
        </p:nvSpPr>
        <p:spPr>
          <a:xfrm>
            <a:off x="8810601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charset="0"/>
              </a:rPr>
              <a:t>+10%</a:t>
            </a:r>
          </a:p>
        </p:txBody>
      </p: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8D7CD9D9-862C-4644-BC5E-8C2C5D78B2F3}"/>
              </a:ext>
            </a:extLst>
          </p:cNvPr>
          <p:cNvCxnSpPr>
            <a:cxnSpLocks/>
          </p:cNvCxnSpPr>
          <p:nvPr/>
        </p:nvCxnSpPr>
        <p:spPr>
          <a:xfrm>
            <a:off x="10202475" y="5325448"/>
            <a:ext cx="369027" cy="0"/>
          </a:xfrm>
          <a:prstGeom prst="line">
            <a:avLst/>
          </a:prstGeom>
          <a:ln w="47625" cap="rnd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Title 1">
            <a:extLst>
              <a:ext uri="{FF2B5EF4-FFF2-40B4-BE49-F238E27FC236}">
                <a16:creationId xmlns:a16="http://schemas.microsoft.com/office/drawing/2014/main" id="{6273AE9B-B23A-4DDF-8F36-87E24FBA9534}"/>
              </a:ext>
            </a:extLst>
          </p:cNvPr>
          <p:cNvSpPr txBox="1">
            <a:spLocks/>
          </p:cNvSpPr>
          <p:nvPr/>
        </p:nvSpPr>
        <p:spPr>
          <a:xfrm>
            <a:off x="10036566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charset="0"/>
              </a:rPr>
              <a:t>-10%</a:t>
            </a:r>
          </a:p>
        </p:txBody>
      </p: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2E6EE191-A694-4F15-85B7-D81A7C79089B}"/>
              </a:ext>
            </a:extLst>
          </p:cNvPr>
          <p:cNvCxnSpPr/>
          <p:nvPr/>
        </p:nvCxnSpPr>
        <p:spPr>
          <a:xfrm>
            <a:off x="7767662" y="5325448"/>
            <a:ext cx="369027" cy="0"/>
          </a:xfrm>
          <a:prstGeom prst="line">
            <a:avLst/>
          </a:prstGeom>
          <a:ln w="47625" cap="rnd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Title 1">
            <a:extLst>
              <a:ext uri="{FF2B5EF4-FFF2-40B4-BE49-F238E27FC236}">
                <a16:creationId xmlns:a16="http://schemas.microsoft.com/office/drawing/2014/main" id="{61494AA6-651F-4F65-8FFF-4D8995B33B36}"/>
              </a:ext>
            </a:extLst>
          </p:cNvPr>
          <p:cNvSpPr txBox="1">
            <a:spLocks/>
          </p:cNvSpPr>
          <p:nvPr/>
        </p:nvSpPr>
        <p:spPr>
          <a:xfrm>
            <a:off x="7584636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charset="0"/>
              </a:rPr>
              <a:t>-10%</a:t>
            </a:r>
          </a:p>
        </p:txBody>
      </p: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C0844C7A-E1AC-4ED4-892D-8737D46EDCAA}"/>
              </a:ext>
            </a:extLst>
          </p:cNvPr>
          <p:cNvCxnSpPr>
            <a:cxnSpLocks/>
          </p:cNvCxnSpPr>
          <p:nvPr/>
        </p:nvCxnSpPr>
        <p:spPr>
          <a:xfrm>
            <a:off x="2863802" y="5325448"/>
            <a:ext cx="369027" cy="0"/>
          </a:xfrm>
          <a:prstGeom prst="line">
            <a:avLst/>
          </a:prstGeom>
          <a:ln w="47625" cap="rnd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Title 1">
            <a:extLst>
              <a:ext uri="{FF2B5EF4-FFF2-40B4-BE49-F238E27FC236}">
                <a16:creationId xmlns:a16="http://schemas.microsoft.com/office/drawing/2014/main" id="{EB7A66FA-591E-4B5C-8619-6878EC0B0DDD}"/>
              </a:ext>
            </a:extLst>
          </p:cNvPr>
          <p:cNvSpPr txBox="1">
            <a:spLocks/>
          </p:cNvSpPr>
          <p:nvPr/>
        </p:nvSpPr>
        <p:spPr>
          <a:xfrm>
            <a:off x="2680776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charset="0"/>
              </a:rPr>
              <a:t>-10%</a:t>
            </a:r>
          </a:p>
        </p:txBody>
      </p: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CA394943-E86B-4BBB-B44C-29D021471AA3}"/>
              </a:ext>
            </a:extLst>
          </p:cNvPr>
          <p:cNvCxnSpPr>
            <a:cxnSpLocks/>
          </p:cNvCxnSpPr>
          <p:nvPr/>
        </p:nvCxnSpPr>
        <p:spPr>
          <a:xfrm>
            <a:off x="11189549" y="5325448"/>
            <a:ext cx="365760" cy="0"/>
          </a:xfrm>
          <a:prstGeom prst="line">
            <a:avLst/>
          </a:prstGeom>
          <a:ln w="47625" cap="rnd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itle 1">
            <a:extLst>
              <a:ext uri="{FF2B5EF4-FFF2-40B4-BE49-F238E27FC236}">
                <a16:creationId xmlns:a16="http://schemas.microsoft.com/office/drawing/2014/main" id="{E05D72DA-F88E-4C22-99D9-E87BC71CD1D4}"/>
              </a:ext>
            </a:extLst>
          </p:cNvPr>
          <p:cNvSpPr txBox="1">
            <a:spLocks/>
          </p:cNvSpPr>
          <p:nvPr/>
        </p:nvSpPr>
        <p:spPr>
          <a:xfrm>
            <a:off x="11004890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charset="0"/>
              </a:rPr>
              <a:t>+10%</a:t>
            </a:r>
          </a:p>
        </p:txBody>
      </p: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05ABAF2F-9FD0-43C2-9882-E309EAA4B9A7}"/>
              </a:ext>
            </a:extLst>
          </p:cNvPr>
          <p:cNvCxnSpPr>
            <a:cxnSpLocks/>
          </p:cNvCxnSpPr>
          <p:nvPr/>
        </p:nvCxnSpPr>
        <p:spPr>
          <a:xfrm>
            <a:off x="570578" y="5332432"/>
            <a:ext cx="369027" cy="0"/>
          </a:xfrm>
          <a:prstGeom prst="line">
            <a:avLst/>
          </a:prstGeom>
          <a:ln w="47625" cap="rnd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Title 1">
            <a:extLst>
              <a:ext uri="{FF2B5EF4-FFF2-40B4-BE49-F238E27FC236}">
                <a16:creationId xmlns:a16="http://schemas.microsoft.com/office/drawing/2014/main" id="{DAB3E326-C880-4161-8A13-DDB7E0101A31}"/>
              </a:ext>
            </a:extLst>
          </p:cNvPr>
          <p:cNvSpPr txBox="1">
            <a:spLocks/>
          </p:cNvSpPr>
          <p:nvPr/>
        </p:nvSpPr>
        <p:spPr>
          <a:xfrm>
            <a:off x="387552" y="5046764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charset="0"/>
              </a:rPr>
              <a:t>-10%</a:t>
            </a:r>
          </a:p>
        </p:txBody>
      </p: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F3CECC18-D150-4383-B014-5086AC0CDC90}"/>
              </a:ext>
            </a:extLst>
          </p:cNvPr>
          <p:cNvCxnSpPr>
            <a:cxnSpLocks/>
          </p:cNvCxnSpPr>
          <p:nvPr/>
        </p:nvCxnSpPr>
        <p:spPr>
          <a:xfrm>
            <a:off x="5315732" y="5325448"/>
            <a:ext cx="369027" cy="0"/>
          </a:xfrm>
          <a:prstGeom prst="line">
            <a:avLst/>
          </a:prstGeom>
          <a:ln w="47625" cap="rnd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itle 1">
            <a:extLst>
              <a:ext uri="{FF2B5EF4-FFF2-40B4-BE49-F238E27FC236}">
                <a16:creationId xmlns:a16="http://schemas.microsoft.com/office/drawing/2014/main" id="{1E0F0534-F046-46DF-BDC3-EAC52E50B6F5}"/>
              </a:ext>
            </a:extLst>
          </p:cNvPr>
          <p:cNvSpPr txBox="1">
            <a:spLocks/>
          </p:cNvSpPr>
          <p:nvPr/>
        </p:nvSpPr>
        <p:spPr>
          <a:xfrm>
            <a:off x="5132706" y="5053749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charset="0"/>
              </a:rPr>
              <a:t>-10%</a:t>
            </a:r>
          </a:p>
        </p:txBody>
      </p: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2B81FA27-3805-48D8-A7DF-A1E625D62B7D}"/>
              </a:ext>
            </a:extLst>
          </p:cNvPr>
          <p:cNvGrpSpPr/>
          <p:nvPr/>
        </p:nvGrpSpPr>
        <p:grpSpPr>
          <a:xfrm rot="7331952">
            <a:off x="503852" y="3278082"/>
            <a:ext cx="268573" cy="1272664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4698876A-39F7-422E-8D88-68AC502B05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F9D8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9" name="Triangle 189">
              <a:extLst>
                <a:ext uri="{FF2B5EF4-FFF2-40B4-BE49-F238E27FC236}">
                  <a16:creationId xmlns:a16="http://schemas.microsoft.com/office/drawing/2014/main" id="{136FAFAD-D362-434E-98F7-2250D7F8AF12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solidFill>
              <a:srgbClr val="F9D8DA"/>
            </a:solidFill>
            <a:ln cap="rnd">
              <a:solidFill>
                <a:srgbClr val="F9D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3DEDCB51-0DE7-439D-8816-673F2CA040E0}"/>
              </a:ext>
            </a:extLst>
          </p:cNvPr>
          <p:cNvGrpSpPr/>
          <p:nvPr/>
        </p:nvGrpSpPr>
        <p:grpSpPr>
          <a:xfrm rot="3650464">
            <a:off x="1637978" y="3374038"/>
            <a:ext cx="268573" cy="1272663"/>
            <a:chOff x="2023481" y="318558"/>
            <a:chExt cx="441573" cy="199001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C43F55FA-5784-4D62-9CD5-85BDD77D22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Triangle 187">
              <a:extLst>
                <a:ext uri="{FF2B5EF4-FFF2-40B4-BE49-F238E27FC236}">
                  <a16:creationId xmlns:a16="http://schemas.microsoft.com/office/drawing/2014/main" id="{36B56DA5-57BF-4C94-838F-0A0171042B8D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D0470055-C089-4515-B275-E8B98E30741D}"/>
              </a:ext>
            </a:extLst>
          </p:cNvPr>
          <p:cNvGrpSpPr/>
          <p:nvPr/>
        </p:nvGrpSpPr>
        <p:grpSpPr>
          <a:xfrm rot="7331952">
            <a:off x="2881542" y="3367773"/>
            <a:ext cx="268573" cy="1272663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E1902AAF-3A1F-49BC-AB9C-EC7C30689F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F9D8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Triangle 185">
              <a:extLst>
                <a:ext uri="{FF2B5EF4-FFF2-40B4-BE49-F238E27FC236}">
                  <a16:creationId xmlns:a16="http://schemas.microsoft.com/office/drawing/2014/main" id="{75E14639-D4B6-4C25-B3D8-A03F00B59DE1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solidFill>
              <a:srgbClr val="F9D8DA"/>
            </a:solidFill>
            <a:ln cap="rnd">
              <a:solidFill>
                <a:srgbClr val="F9D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A10A5038-F620-41C3-98F2-B61EB113B3DD}"/>
              </a:ext>
            </a:extLst>
          </p:cNvPr>
          <p:cNvGrpSpPr/>
          <p:nvPr/>
        </p:nvGrpSpPr>
        <p:grpSpPr>
          <a:xfrm rot="3650464">
            <a:off x="6446083" y="3569671"/>
            <a:ext cx="268573" cy="1272663"/>
            <a:chOff x="2023481" y="318558"/>
            <a:chExt cx="441573" cy="199001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DFE83422-461A-49BA-80AE-F63447AA6B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Triangle 181">
              <a:extLst>
                <a:ext uri="{FF2B5EF4-FFF2-40B4-BE49-F238E27FC236}">
                  <a16:creationId xmlns:a16="http://schemas.microsoft.com/office/drawing/2014/main" id="{555752C7-364C-4735-AB94-E3ADB78521A3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7C20AF6F-4AD5-4499-8315-765637DB9745}"/>
              </a:ext>
            </a:extLst>
          </p:cNvPr>
          <p:cNvGrpSpPr/>
          <p:nvPr/>
        </p:nvGrpSpPr>
        <p:grpSpPr>
          <a:xfrm rot="7331952">
            <a:off x="7689647" y="3563406"/>
            <a:ext cx="268573" cy="1272663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35CD84BA-31D4-46D9-82BD-F5BB1CD54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F9D8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Triangle 179">
              <a:extLst>
                <a:ext uri="{FF2B5EF4-FFF2-40B4-BE49-F238E27FC236}">
                  <a16:creationId xmlns:a16="http://schemas.microsoft.com/office/drawing/2014/main" id="{F8202A22-2D09-4EC3-AD04-20FF518B5519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solidFill>
              <a:srgbClr val="F9D8DA"/>
            </a:solidFill>
            <a:ln cap="rnd">
              <a:solidFill>
                <a:srgbClr val="F9D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2ED0F5A4-43E1-4DB2-9399-49229987DC03}"/>
              </a:ext>
            </a:extLst>
          </p:cNvPr>
          <p:cNvGrpSpPr/>
          <p:nvPr/>
        </p:nvGrpSpPr>
        <p:grpSpPr>
          <a:xfrm rot="3650464">
            <a:off x="4047504" y="3450023"/>
            <a:ext cx="268573" cy="1272663"/>
            <a:chOff x="2023481" y="318558"/>
            <a:chExt cx="441573" cy="199001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02F1B831-A149-4211-86D9-B3A6EDFDA5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Triangle 172">
              <a:extLst>
                <a:ext uri="{FF2B5EF4-FFF2-40B4-BE49-F238E27FC236}">
                  <a16:creationId xmlns:a16="http://schemas.microsoft.com/office/drawing/2014/main" id="{A7EC32C7-4892-4ABE-9482-2AFCC5122F68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4B935DC7-7440-42B1-8BCA-912EC9DD8971}"/>
              </a:ext>
            </a:extLst>
          </p:cNvPr>
          <p:cNvGrpSpPr/>
          <p:nvPr/>
        </p:nvGrpSpPr>
        <p:grpSpPr>
          <a:xfrm rot="7331952">
            <a:off x="5291068" y="3443758"/>
            <a:ext cx="268573" cy="1272663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5E74AE3B-F021-437D-89C7-0406AFEB0E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F9D8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Triangle 170">
              <a:extLst>
                <a:ext uri="{FF2B5EF4-FFF2-40B4-BE49-F238E27FC236}">
                  <a16:creationId xmlns:a16="http://schemas.microsoft.com/office/drawing/2014/main" id="{49FDC243-E966-4B4F-B578-4429BDBAD335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solidFill>
              <a:srgbClr val="F9D8DA"/>
            </a:solidFill>
            <a:ln cap="rnd">
              <a:solidFill>
                <a:srgbClr val="F9D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7E4FB353-91D7-4F69-9811-A04D2DC8615B}"/>
              </a:ext>
            </a:extLst>
          </p:cNvPr>
          <p:cNvGrpSpPr/>
          <p:nvPr/>
        </p:nvGrpSpPr>
        <p:grpSpPr>
          <a:xfrm rot="7331952">
            <a:off x="10106552" y="3675928"/>
            <a:ext cx="268573" cy="1272664"/>
            <a:chOff x="2023481" y="318558"/>
            <a:chExt cx="441573" cy="1990012"/>
          </a:xfrm>
          <a:solidFill>
            <a:schemeClr val="accent3"/>
          </a:solidFill>
        </p:grpSpPr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E24C5365-26AA-464D-AE8F-DC36051DD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rgbClr val="F9D8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Triangle 141">
              <a:extLst>
                <a:ext uri="{FF2B5EF4-FFF2-40B4-BE49-F238E27FC236}">
                  <a16:creationId xmlns:a16="http://schemas.microsoft.com/office/drawing/2014/main" id="{41B5D7CE-B363-44C3-A858-F44592A5B665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solidFill>
              <a:srgbClr val="F9D8DA"/>
            </a:solidFill>
            <a:ln cap="rnd">
              <a:solidFill>
                <a:srgbClr val="F9D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0419980E-9FC0-4668-9E67-65DA40F516A1}"/>
              </a:ext>
            </a:extLst>
          </p:cNvPr>
          <p:cNvGrpSpPr/>
          <p:nvPr/>
        </p:nvGrpSpPr>
        <p:grpSpPr>
          <a:xfrm>
            <a:off x="10792815" y="4068380"/>
            <a:ext cx="1190714" cy="445649"/>
            <a:chOff x="10792815" y="4068380"/>
            <a:chExt cx="1190714" cy="445649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8B064AB0-166F-4131-83E1-03DC9B08D21A}"/>
                </a:ext>
              </a:extLst>
            </p:cNvPr>
            <p:cNvCxnSpPr>
              <a:cxnSpLocks/>
            </p:cNvCxnSpPr>
            <p:nvPr/>
          </p:nvCxnSpPr>
          <p:spPr>
            <a:xfrm rot="3650464" flipV="1">
              <a:off x="11302934" y="4003910"/>
              <a:ext cx="0" cy="1020237"/>
            </a:xfrm>
            <a:prstGeom prst="line">
              <a:avLst/>
            </a:prstGeom>
            <a:grpFill/>
            <a:ln w="88900" cap="rnd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Triangle 170">
              <a:extLst>
                <a:ext uri="{FF2B5EF4-FFF2-40B4-BE49-F238E27FC236}">
                  <a16:creationId xmlns:a16="http://schemas.microsoft.com/office/drawing/2014/main" id="{E8B8961C-F958-4A16-95DE-CBAF35AB5ABF}"/>
                </a:ext>
              </a:extLst>
            </p:cNvPr>
            <p:cNvSpPr/>
            <p:nvPr/>
          </p:nvSpPr>
          <p:spPr>
            <a:xfrm rot="3650464">
              <a:off x="11719074" y="4072499"/>
              <a:ext cx="268573" cy="260336"/>
            </a:xfrm>
            <a:prstGeom prst="triangle">
              <a:avLst/>
            </a:prstGeom>
            <a:grpFill/>
            <a:ln cap="rnd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13579782-DC0A-47EC-9B4A-6A01B47E5032}"/>
              </a:ext>
            </a:extLst>
          </p:cNvPr>
          <p:cNvGrpSpPr/>
          <p:nvPr/>
        </p:nvGrpSpPr>
        <p:grpSpPr>
          <a:xfrm>
            <a:off x="8378669" y="3938248"/>
            <a:ext cx="1190714" cy="445649"/>
            <a:chOff x="8378669" y="3938248"/>
            <a:chExt cx="1190714" cy="445649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CA131E0F-2EB4-4E67-A4AB-A0FAB7BF0714}"/>
                </a:ext>
              </a:extLst>
            </p:cNvPr>
            <p:cNvCxnSpPr>
              <a:cxnSpLocks/>
            </p:cNvCxnSpPr>
            <p:nvPr/>
          </p:nvCxnSpPr>
          <p:spPr>
            <a:xfrm rot="3650464" flipV="1">
              <a:off x="8888788" y="3873778"/>
              <a:ext cx="0" cy="1020237"/>
            </a:xfrm>
            <a:prstGeom prst="line">
              <a:avLst/>
            </a:prstGeom>
            <a:grpFill/>
            <a:ln w="88900" cap="rnd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Triangle 129">
              <a:extLst>
                <a:ext uri="{FF2B5EF4-FFF2-40B4-BE49-F238E27FC236}">
                  <a16:creationId xmlns:a16="http://schemas.microsoft.com/office/drawing/2014/main" id="{204D26DA-4B8E-4DC2-8D30-9522DD27EDFF}"/>
                </a:ext>
              </a:extLst>
            </p:cNvPr>
            <p:cNvSpPr/>
            <p:nvPr/>
          </p:nvSpPr>
          <p:spPr>
            <a:xfrm rot="3650464">
              <a:off x="9304928" y="3942367"/>
              <a:ext cx="268573" cy="260336"/>
            </a:xfrm>
            <a:prstGeom prst="triangle">
              <a:avLst/>
            </a:prstGeom>
            <a:grpFill/>
            <a:ln cap="rnd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13D01C91-1C11-429D-8E48-37AA7DD8D89C}"/>
              </a:ext>
            </a:extLst>
          </p:cNvPr>
          <p:cNvCxnSpPr>
            <a:cxnSpLocks/>
          </p:cNvCxnSpPr>
          <p:nvPr/>
        </p:nvCxnSpPr>
        <p:spPr>
          <a:xfrm>
            <a:off x="571333" y="4017081"/>
            <a:ext cx="369027" cy="0"/>
          </a:xfrm>
          <a:prstGeom prst="line">
            <a:avLst/>
          </a:prstGeom>
          <a:ln w="47625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Title 1">
            <a:extLst>
              <a:ext uri="{FF2B5EF4-FFF2-40B4-BE49-F238E27FC236}">
                <a16:creationId xmlns:a16="http://schemas.microsoft.com/office/drawing/2014/main" id="{8BC76C9B-B798-4E59-8EAC-BAD85707D7B5}"/>
              </a:ext>
            </a:extLst>
          </p:cNvPr>
          <p:cNvSpPr txBox="1">
            <a:spLocks/>
          </p:cNvSpPr>
          <p:nvPr/>
        </p:nvSpPr>
        <p:spPr>
          <a:xfrm>
            <a:off x="388307" y="3731413"/>
            <a:ext cx="735078" cy="24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algn="ctr"/>
            <a:r>
              <a:rPr lang="en-US" sz="110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charset="0"/>
              </a:rPr>
              <a:t>0%</a:t>
            </a:r>
          </a:p>
        </p:txBody>
      </p: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B378A3A0-9E5E-45B2-9B56-7193ED1974D3}"/>
              </a:ext>
            </a:extLst>
          </p:cNvPr>
          <p:cNvGrpSpPr/>
          <p:nvPr/>
        </p:nvGrpSpPr>
        <p:grpSpPr>
          <a:xfrm rot="16200000" flipV="1">
            <a:off x="617804" y="2935714"/>
            <a:ext cx="268573" cy="1272663"/>
            <a:chOff x="2023481" y="318558"/>
            <a:chExt cx="441573" cy="1990012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685478EC-6E35-413F-B45C-F958F0D4F0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0379" y="713268"/>
              <a:ext cx="0" cy="1595302"/>
            </a:xfrm>
            <a:prstGeom prst="line">
              <a:avLst/>
            </a:prstGeom>
            <a:grpFill/>
            <a:ln w="88900"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riangle 170">
              <a:extLst>
                <a:ext uri="{FF2B5EF4-FFF2-40B4-BE49-F238E27FC236}">
                  <a16:creationId xmlns:a16="http://schemas.microsoft.com/office/drawing/2014/main" id="{51476CC1-959B-46AD-8F47-22CF9EF76BBA}"/>
                </a:ext>
              </a:extLst>
            </p:cNvPr>
            <p:cNvSpPr/>
            <p:nvPr/>
          </p:nvSpPr>
          <p:spPr>
            <a:xfrm>
              <a:off x="2023481" y="318558"/>
              <a:ext cx="441573" cy="407077"/>
            </a:xfrm>
            <a:prstGeom prst="triangle">
              <a:avLst/>
            </a:prstGeom>
            <a:grpFill/>
            <a:ln cap="rnd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3A5066C-3F08-48FA-9C82-E9798BC6B5AC}"/>
              </a:ext>
            </a:extLst>
          </p:cNvPr>
          <p:cNvGrpSpPr/>
          <p:nvPr/>
        </p:nvGrpSpPr>
        <p:grpSpPr>
          <a:xfrm>
            <a:off x="10928474" y="3031282"/>
            <a:ext cx="1176695" cy="1204052"/>
            <a:chOff x="11073856" y="3882991"/>
            <a:chExt cx="1176695" cy="1204052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30BB75AD-180C-4627-AAD0-121F6F549856}"/>
                </a:ext>
              </a:extLst>
            </p:cNvPr>
            <p:cNvGrpSpPr/>
            <p:nvPr/>
          </p:nvGrpSpPr>
          <p:grpSpPr>
            <a:xfrm rot="5400000" flipH="1">
              <a:off x="11654670" y="4459192"/>
              <a:ext cx="698916" cy="263365"/>
              <a:chOff x="11228899" y="2527926"/>
              <a:chExt cx="616388" cy="111567"/>
            </a:xfrm>
          </p:grpSpPr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BB1C4D00-0947-4055-94C6-7A29B84FC2D4}"/>
                  </a:ext>
                </a:extLst>
              </p:cNvPr>
              <p:cNvCxnSpPr/>
              <p:nvPr/>
            </p:nvCxnSpPr>
            <p:spPr>
              <a:xfrm flipH="1" flipV="1">
                <a:off x="11639292" y="2527926"/>
                <a:ext cx="205995" cy="111567"/>
              </a:xfrm>
              <a:prstGeom prst="line">
                <a:avLst/>
              </a:prstGeom>
              <a:solidFill>
                <a:srgbClr val="F7931A">
                  <a:alpha val="76000"/>
                </a:srgbClr>
              </a:solidFill>
              <a:ln w="31750" cap="rnd">
                <a:solidFill>
                  <a:srgbClr val="0000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62444EF8-38E0-401C-8373-BE642C5E229A}"/>
                  </a:ext>
                </a:extLst>
              </p:cNvPr>
              <p:cNvCxnSpPr/>
              <p:nvPr/>
            </p:nvCxnSpPr>
            <p:spPr>
              <a:xfrm flipH="1">
                <a:off x="11228899" y="2527926"/>
                <a:ext cx="410393" cy="0"/>
              </a:xfrm>
              <a:prstGeom prst="line">
                <a:avLst/>
              </a:prstGeom>
              <a:solidFill>
                <a:srgbClr val="F7931A">
                  <a:alpha val="76000"/>
                </a:srgbClr>
              </a:solidFill>
              <a:ln w="31750" cap="rnd">
                <a:solidFill>
                  <a:srgbClr val="0000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06BD9A21-581D-4753-A21E-ADC723BBBF1F}"/>
                </a:ext>
              </a:extLst>
            </p:cNvPr>
            <p:cNvGrpSpPr/>
            <p:nvPr/>
          </p:nvGrpSpPr>
          <p:grpSpPr>
            <a:xfrm flipH="1">
              <a:off x="12023716" y="4860211"/>
              <a:ext cx="226835" cy="226832"/>
              <a:chOff x="1107854" y="3872826"/>
              <a:chExt cx="226835" cy="226832"/>
            </a:xfrm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DE4D5DE1-52E7-42C7-87E6-0060DDD13536}"/>
                  </a:ext>
                </a:extLst>
              </p:cNvPr>
              <p:cNvSpPr/>
              <p:nvPr/>
            </p:nvSpPr>
            <p:spPr>
              <a:xfrm>
                <a:off x="1107854" y="3872826"/>
                <a:ext cx="226835" cy="226832"/>
              </a:xfrm>
              <a:prstGeom prst="ellipse">
                <a:avLst/>
              </a:prstGeom>
              <a:solidFill>
                <a:srgbClr val="D9D9D9">
                  <a:alpha val="9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+mj-lt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1E132ECE-ACC2-431A-9ED8-C7CE8E98E5BF}"/>
                  </a:ext>
                </a:extLst>
              </p:cNvPr>
              <p:cNvSpPr/>
              <p:nvPr/>
            </p:nvSpPr>
            <p:spPr>
              <a:xfrm>
                <a:off x="1127495" y="3892466"/>
                <a:ext cx="187553" cy="187553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+mj-lt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id="{1D246328-F033-48BA-9241-3B0E6470AC81}"/>
                </a:ext>
              </a:extLst>
            </p:cNvPr>
            <p:cNvSpPr/>
            <p:nvPr/>
          </p:nvSpPr>
          <p:spPr>
            <a:xfrm flipH="1">
              <a:off x="11073856" y="3882991"/>
              <a:ext cx="1011951" cy="49699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spc="200" dirty="0">
                  <a:gradFill>
                    <a:gsLst>
                      <a:gs pos="0">
                        <a:schemeClr val="bg1"/>
                      </a:gs>
                      <a:gs pos="76000">
                        <a:schemeClr val="bg1">
                          <a:lumMod val="9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$950</a:t>
              </a: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017F7EA2-4013-4685-8807-BDA67597D470}"/>
              </a:ext>
            </a:extLst>
          </p:cNvPr>
          <p:cNvGrpSpPr/>
          <p:nvPr/>
        </p:nvGrpSpPr>
        <p:grpSpPr>
          <a:xfrm>
            <a:off x="10172699" y="347277"/>
            <a:ext cx="1777592" cy="2005263"/>
            <a:chOff x="10853224" y="654353"/>
            <a:chExt cx="1301784" cy="1409093"/>
          </a:xfrm>
          <a:solidFill>
            <a:srgbClr val="5B79F6"/>
          </a:solidFill>
        </p:grpSpPr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9278BD68-1046-477C-8AC9-12B78E45B644}"/>
                </a:ext>
              </a:extLst>
            </p:cNvPr>
            <p:cNvGrpSpPr/>
            <p:nvPr/>
          </p:nvGrpSpPr>
          <p:grpSpPr>
            <a:xfrm rot="16200000" flipH="1" flipV="1">
              <a:off x="11589743" y="954926"/>
              <a:ext cx="865837" cy="264692"/>
              <a:chOff x="11299571" y="2527364"/>
              <a:chExt cx="763600" cy="112129"/>
            </a:xfrm>
            <a:grpFill/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C4410C66-CD1A-4C66-B0EE-F3733981C08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1578093" y="2248842"/>
                <a:ext cx="561" cy="557605"/>
              </a:xfrm>
              <a:prstGeom prst="line">
                <a:avLst/>
              </a:prstGeom>
              <a:grpFill/>
              <a:ln w="31750" cap="rnd">
                <a:solidFill>
                  <a:srgbClr val="0000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781FCD1-8FB3-44AB-B63D-C9F95AD505AD}"/>
                  </a:ext>
                </a:extLst>
              </p:cNvPr>
              <p:cNvCxnSpPr/>
              <p:nvPr/>
            </p:nvCxnSpPr>
            <p:spPr>
              <a:xfrm flipH="1" flipV="1">
                <a:off x="11857176" y="2527926"/>
                <a:ext cx="205995" cy="111567"/>
              </a:xfrm>
              <a:prstGeom prst="line">
                <a:avLst/>
              </a:prstGeom>
              <a:grpFill/>
              <a:ln w="31750" cap="rnd">
                <a:solidFill>
                  <a:srgbClr val="0000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09" name="Rectangle: Rounded Corners 208">
              <a:extLst>
                <a:ext uri="{FF2B5EF4-FFF2-40B4-BE49-F238E27FC236}">
                  <a16:creationId xmlns:a16="http://schemas.microsoft.com/office/drawing/2014/main" id="{128C476E-C5B4-45FF-A37B-7E231B50460B}"/>
                </a:ext>
              </a:extLst>
            </p:cNvPr>
            <p:cNvSpPr/>
            <p:nvPr/>
          </p:nvSpPr>
          <p:spPr>
            <a:xfrm rot="10800000" flipH="1" flipV="1">
              <a:off x="10853224" y="1449310"/>
              <a:ext cx="1250462" cy="6141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spc="200" dirty="0">
                  <a:gradFill>
                    <a:gsLst>
                      <a:gs pos="0">
                        <a:schemeClr val="bg1"/>
                      </a:gs>
                      <a:gs pos="76000">
                        <a:schemeClr val="bg1">
                          <a:lumMod val="95000"/>
                        </a:schemeClr>
                      </a:gs>
                    </a:gsLst>
                    <a:lin ang="2400000" scaled="0"/>
                  </a:gradFill>
                  <a:latin typeface="+mj-lt"/>
                  <a:ea typeface="Times New Roman" charset="0"/>
                  <a:cs typeface="Times New Roman" charset="0"/>
                </a:rPr>
                <a:t>$1,436</a:t>
              </a:r>
            </a:p>
          </p:txBody>
        </p:sp>
      </p:grpSp>
      <p:sp>
        <p:nvSpPr>
          <p:cNvPr id="212" name="Rectangle 211">
            <a:extLst>
              <a:ext uri="{FF2B5EF4-FFF2-40B4-BE49-F238E27FC236}">
                <a16:creationId xmlns:a16="http://schemas.microsoft.com/office/drawing/2014/main" id="{70C0B507-DD4B-494D-8EE8-84127294A358}"/>
              </a:ext>
            </a:extLst>
          </p:cNvPr>
          <p:cNvSpPr/>
          <p:nvPr/>
        </p:nvSpPr>
        <p:spPr>
          <a:xfrm>
            <a:off x="173176" y="256282"/>
            <a:ext cx="5465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An Increase of Over 50%</a:t>
            </a:r>
            <a:endParaRPr lang="en-US" sz="3200" b="1" dirty="0">
              <a:solidFill>
                <a:schemeClr val="tx2"/>
              </a:solidFill>
              <a:latin typeface="+mj-lt"/>
              <a:ea typeface="Times New Roman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190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ck Arc 11">
            <a:extLst>
              <a:ext uri="{FF2B5EF4-FFF2-40B4-BE49-F238E27FC236}">
                <a16:creationId xmlns:a16="http://schemas.microsoft.com/office/drawing/2014/main" id="{46739EA2-ABFD-4B10-9594-F501BAC4A959}"/>
              </a:ext>
            </a:extLst>
          </p:cNvPr>
          <p:cNvSpPr/>
          <p:nvPr/>
        </p:nvSpPr>
        <p:spPr>
          <a:xfrm rot="17574289">
            <a:off x="-2581660" y="-1447801"/>
            <a:ext cx="12192000" cy="12192000"/>
          </a:xfrm>
          <a:prstGeom prst="blockArc">
            <a:avLst>
              <a:gd name="adj1" fmla="val 1592687"/>
              <a:gd name="adj2" fmla="val 2633531"/>
              <a:gd name="adj3" fmla="val 41780"/>
            </a:avLst>
          </a:prstGeom>
          <a:gradFill>
            <a:gsLst>
              <a:gs pos="0">
                <a:srgbClr val="065D79">
                  <a:alpha val="0"/>
                </a:srgbClr>
              </a:gs>
              <a:gs pos="100000">
                <a:srgbClr val="040B15">
                  <a:lumMod val="0"/>
                  <a:lumOff val="100000"/>
                  <a:alpha val="7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8F8C795D-567C-438C-BA69-4747B91E4612}"/>
              </a:ext>
            </a:extLst>
          </p:cNvPr>
          <p:cNvSpPr/>
          <p:nvPr/>
        </p:nvSpPr>
        <p:spPr>
          <a:xfrm>
            <a:off x="-2581660" y="-1447800"/>
            <a:ext cx="12192000" cy="12192000"/>
          </a:xfrm>
          <a:prstGeom prst="blockArc">
            <a:avLst>
              <a:gd name="adj1" fmla="val 12315901"/>
              <a:gd name="adj2" fmla="val 2632511"/>
              <a:gd name="adj3" fmla="val 4374"/>
            </a:avLst>
          </a:prstGeom>
          <a:solidFill>
            <a:srgbClr val="E6E6E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3AA2855-B681-4164-BF5B-ED70AA106D11}"/>
              </a:ext>
            </a:extLst>
          </p:cNvPr>
          <p:cNvSpPr/>
          <p:nvPr/>
        </p:nvSpPr>
        <p:spPr>
          <a:xfrm rot="6300000">
            <a:off x="1748463" y="4233663"/>
            <a:ext cx="5431598" cy="8337335"/>
          </a:xfrm>
          <a:custGeom>
            <a:avLst/>
            <a:gdLst>
              <a:gd name="connsiteX0" fmla="*/ 149605 w 5431598"/>
              <a:gd name="connsiteY0" fmla="*/ 558335 h 8337335"/>
              <a:gd name="connsiteX1" fmla="*/ 0 w 5431598"/>
              <a:gd name="connsiteY1" fmla="*/ 0 h 8337335"/>
              <a:gd name="connsiteX2" fmla="*/ 382884 w 5431598"/>
              <a:gd name="connsiteY2" fmla="*/ 52331 h 8337335"/>
              <a:gd name="connsiteX3" fmla="*/ 4974385 w 5431598"/>
              <a:gd name="connsiteY3" fmla="*/ 3741921 h 8337335"/>
              <a:gd name="connsiteX4" fmla="*/ 5101232 w 5431598"/>
              <a:gd name="connsiteY4" fmla="*/ 8037283 h 8337335"/>
              <a:gd name="connsiteX5" fmla="*/ 5052515 w 5431598"/>
              <a:gd name="connsiteY5" fmla="*/ 8164291 h 8337335"/>
              <a:gd name="connsiteX6" fmla="*/ 4406709 w 5431598"/>
              <a:gd name="connsiteY6" fmla="*/ 8337335 h 8337335"/>
              <a:gd name="connsiteX7" fmla="*/ 4454364 w 5431598"/>
              <a:gd name="connsiteY7" fmla="*/ 8235574 h 8337335"/>
              <a:gd name="connsiteX8" fmla="*/ 4481091 w 5431598"/>
              <a:gd name="connsiteY8" fmla="*/ 3944521 h 8337335"/>
              <a:gd name="connsiteX9" fmla="*/ 291256 w 5431598"/>
              <a:gd name="connsiteY9" fmla="*/ 577695 h 833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1598" h="8337335">
                <a:moveTo>
                  <a:pt x="149605" y="558335"/>
                </a:moveTo>
                <a:lnTo>
                  <a:pt x="0" y="0"/>
                </a:lnTo>
                <a:lnTo>
                  <a:pt x="382884" y="52331"/>
                </a:lnTo>
                <a:cubicBezTo>
                  <a:pt x="2424672" y="407970"/>
                  <a:pt x="4171428" y="1786851"/>
                  <a:pt x="4974385" y="3741921"/>
                </a:cubicBezTo>
                <a:cubicBezTo>
                  <a:pt x="5547925" y="5138400"/>
                  <a:pt x="5572317" y="6664209"/>
                  <a:pt x="5101232" y="8037283"/>
                </a:cubicBezTo>
                <a:lnTo>
                  <a:pt x="5052515" y="8164291"/>
                </a:lnTo>
                <a:lnTo>
                  <a:pt x="4406709" y="8337335"/>
                </a:lnTo>
                <a:lnTo>
                  <a:pt x="4454364" y="8235574"/>
                </a:lnTo>
                <a:cubicBezTo>
                  <a:pt x="5026157" y="6890814"/>
                  <a:pt x="5056796" y="5346267"/>
                  <a:pt x="4481091" y="3944521"/>
                </a:cubicBezTo>
                <a:cubicBezTo>
                  <a:pt x="3748377" y="2160480"/>
                  <a:pt x="2154428" y="902223"/>
                  <a:pt x="291256" y="577695"/>
                </a:cubicBezTo>
                <a:close/>
              </a:path>
            </a:pathLst>
          </a:custGeom>
          <a:solidFill>
            <a:srgbClr val="E6E6E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9DB002B-ECE2-454E-A93F-4F880FEC59A6}"/>
              </a:ext>
            </a:extLst>
          </p:cNvPr>
          <p:cNvSpPr/>
          <p:nvPr/>
        </p:nvSpPr>
        <p:spPr>
          <a:xfrm>
            <a:off x="1346892" y="22720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DDFC63-8B42-4B43-BF29-9AD016E9F5A1}"/>
              </a:ext>
            </a:extLst>
          </p:cNvPr>
          <p:cNvSpPr/>
          <p:nvPr/>
        </p:nvSpPr>
        <p:spPr>
          <a:xfrm>
            <a:off x="472478" y="32337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1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CF92B3-7186-4F05-8321-0960D3A7B560}"/>
              </a:ext>
            </a:extLst>
          </p:cNvPr>
          <p:cNvSpPr/>
          <p:nvPr/>
        </p:nvSpPr>
        <p:spPr>
          <a:xfrm>
            <a:off x="4208164" y="20434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22A497-220F-414A-8D9D-4D5D00C1BCBB}"/>
              </a:ext>
            </a:extLst>
          </p:cNvPr>
          <p:cNvSpPr/>
          <p:nvPr/>
        </p:nvSpPr>
        <p:spPr>
          <a:xfrm>
            <a:off x="3333750" y="30051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2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2BC359B-8D83-4E93-ADF7-55B2AFC395DC}"/>
              </a:ext>
            </a:extLst>
          </p:cNvPr>
          <p:cNvSpPr/>
          <p:nvPr/>
        </p:nvSpPr>
        <p:spPr>
          <a:xfrm>
            <a:off x="7069436" y="18148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E504E0-4906-45CD-BBE3-3A08B6CFC6ED}"/>
              </a:ext>
            </a:extLst>
          </p:cNvPr>
          <p:cNvSpPr/>
          <p:nvPr/>
        </p:nvSpPr>
        <p:spPr>
          <a:xfrm>
            <a:off x="6195022" y="27765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3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9126B63-E517-4BF0-A79B-AEB31C289FE9}"/>
              </a:ext>
            </a:extLst>
          </p:cNvPr>
          <p:cNvSpPr/>
          <p:nvPr/>
        </p:nvSpPr>
        <p:spPr>
          <a:xfrm>
            <a:off x="9930708" y="15862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AF07CE-6FA4-4E5B-AFB3-D0565D8BC5CA}"/>
              </a:ext>
            </a:extLst>
          </p:cNvPr>
          <p:cNvSpPr/>
          <p:nvPr/>
        </p:nvSpPr>
        <p:spPr>
          <a:xfrm>
            <a:off x="9056294" y="25479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4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E682244-A64A-FF45-B8AE-FF92BA2BB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98" y="2173128"/>
            <a:ext cx="11433603" cy="2057400"/>
          </a:xfrm>
        </p:spPr>
        <p:txBody>
          <a:bodyPr anchor="t">
            <a:noAutofit/>
          </a:bodyPr>
          <a:lstStyle/>
          <a:p>
            <a:pPr lvl="0">
              <a:defRPr/>
            </a:pPr>
            <a:br>
              <a:rPr 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a typeface="Roboto Black" panose="02000000000000000000" pitchFamily="2" charset="0"/>
                <a:cs typeface="Roboto Condensed" panose="02000000000000000000" pitchFamily="2" charset="0"/>
              </a:rPr>
            </a:br>
            <a:r>
              <a:rPr lang="en-US" sz="5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  <a:ea typeface="Roboto Black" panose="02000000000000000000" pitchFamily="2" charset="0"/>
                <a:cs typeface="Roboto Condensed" panose="02000000000000000000" pitchFamily="2" charset="0"/>
              </a:rPr>
              <a:t>The Power of Zero</a:t>
            </a:r>
            <a:endParaRPr lang="en-US" sz="5400" u="sng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1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2A7E4351-A52A-4AFE-81B0-AE0136E51F9C}"/>
              </a:ext>
            </a:extLst>
          </p:cNvPr>
          <p:cNvSpPr/>
          <p:nvPr/>
        </p:nvSpPr>
        <p:spPr>
          <a:xfrm>
            <a:off x="593778" y="1899940"/>
            <a:ext cx="4031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Lato Semibold" panose="020F0502020204030203" pitchFamily="34" charset="0"/>
                <a:cs typeface="Lato Semibold" panose="020F0502020204030203" pitchFamily="34" charset="0"/>
              </a:rPr>
              <a:t>Retires in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E13D45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volatile market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998187-FAAA-494F-8DA1-9E1719D02990}"/>
              </a:ext>
            </a:extLst>
          </p:cNvPr>
          <p:cNvGrpSpPr/>
          <p:nvPr/>
        </p:nvGrpSpPr>
        <p:grpSpPr>
          <a:xfrm>
            <a:off x="5191841" y="819577"/>
            <a:ext cx="7000159" cy="5695518"/>
            <a:chOff x="5191841" y="819577"/>
            <a:chExt cx="7000159" cy="569551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32B8FD2-35FE-4145-A8B1-9AE4D94D5CE5}"/>
                </a:ext>
              </a:extLst>
            </p:cNvPr>
            <p:cNvSpPr/>
            <p:nvPr/>
          </p:nvSpPr>
          <p:spPr>
            <a:xfrm>
              <a:off x="5451528" y="2879109"/>
              <a:ext cx="569387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5%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5483BF9-3A59-4868-B569-25ADB23C15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236563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F850C2A-A38B-4C2D-92D2-CBF23162AFD2}"/>
                </a:ext>
              </a:extLst>
            </p:cNvPr>
            <p:cNvSpPr/>
            <p:nvPr/>
          </p:nvSpPr>
          <p:spPr>
            <a:xfrm>
              <a:off x="5291226" y="2193538"/>
              <a:ext cx="72968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15%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0B03E9F-CBB9-4047-99A0-9CAC3F9D7C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98885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E2FB134-C7EA-44ED-A32A-2DB788100680}"/>
                </a:ext>
              </a:extLst>
            </p:cNvPr>
            <p:cNvSpPr/>
            <p:nvPr/>
          </p:nvSpPr>
          <p:spPr>
            <a:xfrm>
              <a:off x="5291226" y="819577"/>
              <a:ext cx="72968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35%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4FCF772-53C4-4E46-B9A6-29A5EB21C955}"/>
                </a:ext>
              </a:extLst>
            </p:cNvPr>
            <p:cNvSpPr/>
            <p:nvPr/>
          </p:nvSpPr>
          <p:spPr>
            <a:xfrm>
              <a:off x="5191841" y="5669091"/>
              <a:ext cx="8290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-35%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73D9D6B-A402-44DC-A4A0-BB98501BBA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5838368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7D888CF-E109-4F75-8A88-3469861B6D60}"/>
                </a:ext>
              </a:extLst>
            </p:cNvPr>
            <p:cNvSpPr/>
            <p:nvPr/>
          </p:nvSpPr>
          <p:spPr>
            <a:xfrm>
              <a:off x="6300284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YEAR 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0590871-E3FC-4FCC-8784-0AEAE6E2BC23}"/>
                </a:ext>
              </a:extLst>
            </p:cNvPr>
            <p:cNvSpPr/>
            <p:nvPr/>
          </p:nvSpPr>
          <p:spPr>
            <a:xfrm>
              <a:off x="7684199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YEAR 2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8D21205-3B44-409B-98AC-226E2FA37780}"/>
                </a:ext>
              </a:extLst>
            </p:cNvPr>
            <p:cNvSpPr/>
            <p:nvPr/>
          </p:nvSpPr>
          <p:spPr>
            <a:xfrm>
              <a:off x="9068114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YEAR 3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9A2A62A-9DFD-4D32-86FF-471B0172E10A}"/>
                </a:ext>
              </a:extLst>
            </p:cNvPr>
            <p:cNvSpPr/>
            <p:nvPr/>
          </p:nvSpPr>
          <p:spPr>
            <a:xfrm>
              <a:off x="10452029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YEAR 4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9ED246E-212F-4028-B34B-2F5C85FDB7BF}"/>
                </a:ext>
              </a:extLst>
            </p:cNvPr>
            <p:cNvSpPr/>
            <p:nvPr/>
          </p:nvSpPr>
          <p:spPr>
            <a:xfrm>
              <a:off x="5675947" y="3228945"/>
              <a:ext cx="344967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0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D6A7F43-1D41-4C42-9872-34A4E59C6C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167724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03382D4-6C2E-410D-B724-6B2135DF64A3}"/>
                </a:ext>
              </a:extLst>
            </p:cNvPr>
            <p:cNvSpPr/>
            <p:nvPr/>
          </p:nvSpPr>
          <p:spPr>
            <a:xfrm>
              <a:off x="5291226" y="1507967"/>
              <a:ext cx="72968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25%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CEDDDB9-CDAD-421C-9161-A1999E3F1C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305402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9304B8A-FD82-4664-A432-2D5C6BA3FF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2709829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A0EAD38-FF4A-42E7-9CAD-434008CE31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2021439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B37EAD2-5323-4F83-B0EF-7C0725EE6C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1333049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49705EA-8600-4E83-AF8B-9E58BC5AFA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5141182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D457642-B8A3-4AA8-A2AD-9C3E45E8827C}"/>
                </a:ext>
              </a:extLst>
            </p:cNvPr>
            <p:cNvSpPr/>
            <p:nvPr/>
          </p:nvSpPr>
          <p:spPr>
            <a:xfrm>
              <a:off x="5191841" y="4971905"/>
              <a:ext cx="8290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-25%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23C0FE4-09E6-403F-BCBE-90B7FBA2F9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374681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FAF436D-BA20-4116-9795-AB05583654DC}"/>
                </a:ext>
              </a:extLst>
            </p:cNvPr>
            <p:cNvSpPr/>
            <p:nvPr/>
          </p:nvSpPr>
          <p:spPr>
            <a:xfrm>
              <a:off x="5352140" y="3575503"/>
              <a:ext cx="668774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-5%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F8C02C4-00A7-4BD4-B1B1-003B09BE6F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4443998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E6F8FCF-E7C4-4A09-B540-2BC590DEDE16}"/>
                </a:ext>
              </a:extLst>
            </p:cNvPr>
            <p:cNvSpPr/>
            <p:nvPr/>
          </p:nvSpPr>
          <p:spPr>
            <a:xfrm>
              <a:off x="5191841" y="4271897"/>
              <a:ext cx="8290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-15%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C755CE5-9C0C-43A9-8F93-F2537BD22E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548977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79A199C-8831-4830-8EF5-F6DA20217F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4792590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3CA9CEF-4133-4ECC-A202-4516846176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4095406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3663FE9D-6D78-4D3F-8254-E385657CCA9D}"/>
              </a:ext>
            </a:extLst>
          </p:cNvPr>
          <p:cNvSpPr/>
          <p:nvPr/>
        </p:nvSpPr>
        <p:spPr>
          <a:xfrm>
            <a:off x="457200" y="3260207"/>
            <a:ext cx="3199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rPr>
              <a:t>Suffers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2 years of consecutive market losses,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followed by 2 years of growth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9F5D5EE-82C3-48AC-91B3-AC3B145C28F0}"/>
              </a:ext>
            </a:extLst>
          </p:cNvPr>
          <p:cNvSpPr/>
          <p:nvPr/>
        </p:nvSpPr>
        <p:spPr>
          <a:xfrm>
            <a:off x="389539" y="5236026"/>
            <a:ext cx="4178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Average rate of return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of 6%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BE1D70A-A90F-484F-B3D9-F548919ED4E2}"/>
              </a:ext>
            </a:extLst>
          </p:cNvPr>
          <p:cNvSpPr/>
          <p:nvPr/>
        </p:nvSpPr>
        <p:spPr>
          <a:xfrm>
            <a:off x="6519552" y="3401393"/>
            <a:ext cx="1039802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rPr>
              <a:t>-22%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0346D0C-56A4-47CE-96EB-001D06205D1B}"/>
              </a:ext>
            </a:extLst>
          </p:cNvPr>
          <p:cNvSpPr/>
          <p:nvPr/>
        </p:nvSpPr>
        <p:spPr>
          <a:xfrm>
            <a:off x="7903467" y="3401393"/>
            <a:ext cx="1039802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-10%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68FD1CA-2F2B-4882-AF4C-35169FBB57D5}"/>
              </a:ext>
            </a:extLst>
          </p:cNvPr>
          <p:cNvSpPr/>
          <p:nvPr/>
        </p:nvSpPr>
        <p:spPr>
          <a:xfrm>
            <a:off x="9287382" y="3352501"/>
            <a:ext cx="1039802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15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Heavy"/>
                <a:ea typeface="+mn-ea"/>
                <a:cs typeface="+mn-cs"/>
              </a:rPr>
              <a:t>24%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6DD44B4-2845-4F88-BA82-61DCFFFD2DBA}"/>
              </a:ext>
            </a:extLst>
          </p:cNvPr>
          <p:cNvSpPr/>
          <p:nvPr/>
        </p:nvSpPr>
        <p:spPr>
          <a:xfrm>
            <a:off x="10671297" y="3349332"/>
            <a:ext cx="1039802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15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noFill/>
                <a:effectLst/>
                <a:uLnTx/>
                <a:uFillTx/>
                <a:latin typeface="Avenir Heavy"/>
                <a:ea typeface="+mn-ea"/>
                <a:cs typeface="+mn-cs"/>
              </a:rPr>
              <a:t>32%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11E4B57-EF0B-494D-8652-70A917BFA86C}"/>
              </a:ext>
            </a:extLst>
          </p:cNvPr>
          <p:cNvCxnSpPr>
            <a:cxnSpLocks/>
          </p:cNvCxnSpPr>
          <p:nvPr/>
        </p:nvCxnSpPr>
        <p:spPr>
          <a:xfrm flipH="1">
            <a:off x="6296634" y="3398222"/>
            <a:ext cx="5895366" cy="0"/>
          </a:xfrm>
          <a:prstGeom prst="line">
            <a:avLst/>
          </a:prstGeom>
          <a:ln w="47625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6">
            <a:extLst>
              <a:ext uri="{FF2B5EF4-FFF2-40B4-BE49-F238E27FC236}">
                <a16:creationId xmlns:a16="http://schemas.microsoft.com/office/drawing/2014/main" id="{7D463EFE-3C67-514A-9D94-5EBC2E4A6866}"/>
              </a:ext>
            </a:extLst>
          </p:cNvPr>
          <p:cNvSpPr txBox="1"/>
          <p:nvPr/>
        </p:nvSpPr>
        <p:spPr>
          <a:xfrm>
            <a:off x="593778" y="1411069"/>
            <a:ext cx="2719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>
                  <a:solidFill>
                    <a:schemeClr val="accent2">
                      <a:alpha val="0"/>
                    </a:schemeClr>
                  </a:solidFill>
                </a:ln>
                <a:latin typeface="+mj-lt"/>
                <a:cs typeface="Times New Roman" charset="0"/>
              </a:rPr>
              <a:t>Melinda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8493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1F8D632-DDB9-4B63-A2EC-D8EB63284F0F}"/>
              </a:ext>
            </a:extLst>
          </p:cNvPr>
          <p:cNvGrpSpPr/>
          <p:nvPr/>
        </p:nvGrpSpPr>
        <p:grpSpPr>
          <a:xfrm>
            <a:off x="5191841" y="819577"/>
            <a:ext cx="7000159" cy="5695518"/>
            <a:chOff x="5191841" y="819577"/>
            <a:chExt cx="7000159" cy="569551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D1F6422-7AD4-46FB-8654-33079EDAC840}"/>
                </a:ext>
              </a:extLst>
            </p:cNvPr>
            <p:cNvSpPr/>
            <p:nvPr/>
          </p:nvSpPr>
          <p:spPr>
            <a:xfrm>
              <a:off x="5451528" y="2879109"/>
              <a:ext cx="569387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5%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97A65F-0E51-46A6-BD41-2627232281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236563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CEB21DD-AE3A-472B-A780-CA353EC58E47}"/>
                </a:ext>
              </a:extLst>
            </p:cNvPr>
            <p:cNvSpPr/>
            <p:nvPr/>
          </p:nvSpPr>
          <p:spPr>
            <a:xfrm>
              <a:off x="5291226" y="2193538"/>
              <a:ext cx="72968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15%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369ED94-597D-4C4A-A5AB-D017947491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98885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55BD207-2FEB-4C21-9289-D3EBDDD5E652}"/>
                </a:ext>
              </a:extLst>
            </p:cNvPr>
            <p:cNvSpPr/>
            <p:nvPr/>
          </p:nvSpPr>
          <p:spPr>
            <a:xfrm>
              <a:off x="5291226" y="819577"/>
              <a:ext cx="72968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35%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BA80435-676B-4D3A-98E3-3BD1C56BE7E6}"/>
                </a:ext>
              </a:extLst>
            </p:cNvPr>
            <p:cNvSpPr/>
            <p:nvPr/>
          </p:nvSpPr>
          <p:spPr>
            <a:xfrm>
              <a:off x="5191841" y="5669091"/>
              <a:ext cx="8290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-35%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E2E09F4-8CE2-459E-BE90-AE349CA3A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5838368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B3E5097-9FCF-4BF7-978E-64CB6D443DF8}"/>
                </a:ext>
              </a:extLst>
            </p:cNvPr>
            <p:cNvSpPr/>
            <p:nvPr/>
          </p:nvSpPr>
          <p:spPr>
            <a:xfrm>
              <a:off x="6300284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YEAR 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70C0653-D4E6-4C3C-A1B5-83AC9AD08197}"/>
                </a:ext>
              </a:extLst>
            </p:cNvPr>
            <p:cNvSpPr/>
            <p:nvPr/>
          </p:nvSpPr>
          <p:spPr>
            <a:xfrm>
              <a:off x="7684199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YEAR 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55EA73C-4371-4B9C-8B22-52A35E2FE537}"/>
                </a:ext>
              </a:extLst>
            </p:cNvPr>
            <p:cNvSpPr/>
            <p:nvPr/>
          </p:nvSpPr>
          <p:spPr>
            <a:xfrm>
              <a:off x="9068114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YEAR 3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198B0C8-0D80-465A-A19B-47A3FBCB1FFB}"/>
                </a:ext>
              </a:extLst>
            </p:cNvPr>
            <p:cNvSpPr/>
            <p:nvPr/>
          </p:nvSpPr>
          <p:spPr>
            <a:xfrm>
              <a:off x="10452029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YEAR 4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60BE05D-C5BA-423C-89C4-700C3199DCF1}"/>
                </a:ext>
              </a:extLst>
            </p:cNvPr>
            <p:cNvSpPr/>
            <p:nvPr/>
          </p:nvSpPr>
          <p:spPr>
            <a:xfrm>
              <a:off x="5675947" y="3228945"/>
              <a:ext cx="344967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0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5944C9A-1E27-417E-8B83-042D810334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167724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FBD6369-CF8A-43FD-B077-5C1DB2B0D350}"/>
                </a:ext>
              </a:extLst>
            </p:cNvPr>
            <p:cNvSpPr/>
            <p:nvPr/>
          </p:nvSpPr>
          <p:spPr>
            <a:xfrm>
              <a:off x="5291226" y="1507967"/>
              <a:ext cx="72968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25%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89C3FAB-DBD4-4E1F-A609-1897A0BC4F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305402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4E88425-1C3F-4EEE-9E91-66F4712A2A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2709829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6E811A9-02B4-4E6A-8E66-851294AE2D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2021439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4898F3E-8B84-48B3-B89A-099813E80A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1333049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DBA71B4-09C7-4BDD-8714-A9C2253F9C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5141182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E66B1D5-6448-49B8-8D33-979482ABF0C8}"/>
                </a:ext>
              </a:extLst>
            </p:cNvPr>
            <p:cNvSpPr/>
            <p:nvPr/>
          </p:nvSpPr>
          <p:spPr>
            <a:xfrm>
              <a:off x="5191841" y="4971905"/>
              <a:ext cx="8290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-25%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65693A1-5DF3-4B4E-B98D-1AF8374C00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374681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451D43C-C4EF-4D59-8187-6456B3A84A44}"/>
                </a:ext>
              </a:extLst>
            </p:cNvPr>
            <p:cNvSpPr/>
            <p:nvPr/>
          </p:nvSpPr>
          <p:spPr>
            <a:xfrm>
              <a:off x="5352140" y="3575503"/>
              <a:ext cx="668774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-5%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2862A0C-4B71-4BDA-9D58-07958D2D3D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4443998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6F979FB-2763-4D65-A7C8-3A974A09260A}"/>
                </a:ext>
              </a:extLst>
            </p:cNvPr>
            <p:cNvSpPr/>
            <p:nvPr/>
          </p:nvSpPr>
          <p:spPr>
            <a:xfrm>
              <a:off x="5191841" y="4271897"/>
              <a:ext cx="8290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-15%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4CEA95A-1FA3-464E-A7FA-FE01305606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548977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F73A06A-A5E8-4C23-B221-3DF6E65D4B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4792590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93E5074-36A0-4E33-9669-988AA3871F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4095406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F4397740-2F6F-44C2-82AA-93D071BE14A4}"/>
              </a:ext>
            </a:extLst>
          </p:cNvPr>
          <p:cNvSpPr/>
          <p:nvPr/>
        </p:nvSpPr>
        <p:spPr>
          <a:xfrm>
            <a:off x="9287382" y="1714501"/>
            <a:ext cx="1039802" cy="16794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15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18%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840F898-A14F-4DEB-8329-95ACBC389455}"/>
              </a:ext>
            </a:extLst>
          </p:cNvPr>
          <p:cNvSpPr/>
          <p:nvPr/>
        </p:nvSpPr>
        <p:spPr>
          <a:xfrm>
            <a:off x="10671297" y="1215138"/>
            <a:ext cx="1039802" cy="21820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15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24%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EEE1137-FA68-4FED-A0F7-74645C0B7576}"/>
              </a:ext>
            </a:extLst>
          </p:cNvPr>
          <p:cNvSpPr/>
          <p:nvPr/>
        </p:nvSpPr>
        <p:spPr>
          <a:xfrm>
            <a:off x="469872" y="3260207"/>
            <a:ext cx="36734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noFill/>
                <a:latin typeface="+mj-lt"/>
                <a:ea typeface="Times New Roman" charset="0"/>
                <a:cs typeface="Times New Roman" charset="0"/>
              </a:rPr>
              <a:t>Has </a:t>
            </a:r>
            <a:r>
              <a:rPr lang="en-US" sz="2400" b="1" dirty="0">
                <a:noFill/>
                <a:latin typeface="+mj-lt"/>
                <a:cs typeface="Times New Roman" charset="0"/>
              </a:rPr>
              <a:t>2 years of protected principal with no losses, </a:t>
            </a:r>
            <a:r>
              <a:rPr lang="en-US" sz="2400" dirty="0">
                <a:noFill/>
                <a:latin typeface="+mj-lt"/>
                <a:cs typeface="Times New Roman" charset="0"/>
              </a:rPr>
              <a:t>followed by 2 years of growth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F370605-BA02-4CD9-8FC7-CE0DFD0F1915}"/>
              </a:ext>
            </a:extLst>
          </p:cNvPr>
          <p:cNvSpPr/>
          <p:nvPr/>
        </p:nvSpPr>
        <p:spPr>
          <a:xfrm>
            <a:off x="402211" y="5236026"/>
            <a:ext cx="4178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noFill/>
                <a:latin typeface="+mj-lt"/>
                <a:cs typeface="Times New Roman" charset="0"/>
              </a:rPr>
              <a:t>Average rate of return </a:t>
            </a:r>
          </a:p>
          <a:p>
            <a:r>
              <a:rPr lang="en-US" sz="2400" dirty="0">
                <a:noFill/>
                <a:latin typeface="+mj-lt"/>
                <a:cs typeface="Times New Roman" charset="0"/>
              </a:rPr>
              <a:t>of 10.5%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89F3909-149E-42F8-AB44-5F6AB282BFA7}"/>
              </a:ext>
            </a:extLst>
          </p:cNvPr>
          <p:cNvSpPr/>
          <p:nvPr/>
        </p:nvSpPr>
        <p:spPr>
          <a:xfrm>
            <a:off x="593779" y="3260207"/>
            <a:ext cx="3199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rPr>
              <a:t>Suffers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BFBFB">
                        <a:lumMod val="50000"/>
                      </a:srgbClr>
                    </a:gs>
                    <a:gs pos="100000">
                      <a:srgbClr val="FBFBFB">
                        <a:lumMod val="25000"/>
                      </a:srgbClr>
                    </a:gs>
                  </a:gsLst>
                  <a:lin ang="7200000" scaled="0"/>
                </a:gra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13D45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2 years of consecutive market losses,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followed by 2 years of growth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7E1BBC-6CFF-422B-BC9C-F4F5426FA82C}"/>
              </a:ext>
            </a:extLst>
          </p:cNvPr>
          <p:cNvSpPr/>
          <p:nvPr/>
        </p:nvSpPr>
        <p:spPr>
          <a:xfrm>
            <a:off x="6519552" y="3401393"/>
            <a:ext cx="1039802" cy="15135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76000">
                      <a:srgbClr val="FFFFFF">
                        <a:lumMod val="95000"/>
                      </a:srgbClr>
                    </a:gs>
                  </a:gsLst>
                  <a:lin ang="2400000" scaled="0"/>
                </a:gra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rPr>
              <a:t>-22%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11598C-C33C-4237-846A-50BD3C29F7A0}"/>
              </a:ext>
            </a:extLst>
          </p:cNvPr>
          <p:cNvSpPr/>
          <p:nvPr/>
        </p:nvSpPr>
        <p:spPr>
          <a:xfrm>
            <a:off x="7903467" y="3401393"/>
            <a:ext cx="1039802" cy="6940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76000">
                      <a:srgbClr val="FFFFFF">
                        <a:lumMod val="95000"/>
                      </a:srgbClr>
                    </a:gs>
                  </a:gsLst>
                  <a:lin ang="2400000" scaled="0"/>
                </a:gra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-10%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246760-103A-4A11-901E-72B5A986A569}"/>
              </a:ext>
            </a:extLst>
          </p:cNvPr>
          <p:cNvSpPr/>
          <p:nvPr/>
        </p:nvSpPr>
        <p:spPr>
          <a:xfrm>
            <a:off x="593778" y="1899940"/>
            <a:ext cx="4031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Lato Semibold" panose="020F0502020204030203" pitchFamily="34" charset="0"/>
                <a:cs typeface="Lato Semibold" panose="020F0502020204030203" pitchFamily="34" charset="0"/>
              </a:rPr>
              <a:t>Retires in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E13D45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volatile market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CAA5CD-5B0C-EC43-B0B7-CA32535C2893}"/>
              </a:ext>
            </a:extLst>
          </p:cNvPr>
          <p:cNvSpPr/>
          <p:nvPr/>
        </p:nvSpPr>
        <p:spPr>
          <a:xfrm>
            <a:off x="526118" y="5236026"/>
            <a:ext cx="4178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Average rate of return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of 6%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9155C66-1934-478A-BDEC-784D71822DAD}"/>
              </a:ext>
            </a:extLst>
          </p:cNvPr>
          <p:cNvSpPr/>
          <p:nvPr/>
        </p:nvSpPr>
        <p:spPr>
          <a:xfrm>
            <a:off x="9287382" y="1714501"/>
            <a:ext cx="1039802" cy="1683720"/>
          </a:xfrm>
          <a:prstGeom prst="rect">
            <a:avLst/>
          </a:prstGeom>
          <a:solidFill>
            <a:srgbClr val="00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15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24%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4231F85-D204-4CE1-9A64-31309E8D834A}"/>
              </a:ext>
            </a:extLst>
          </p:cNvPr>
          <p:cNvSpPr/>
          <p:nvPr/>
        </p:nvSpPr>
        <p:spPr>
          <a:xfrm>
            <a:off x="10671297" y="1215138"/>
            <a:ext cx="1039802" cy="2179913"/>
          </a:xfrm>
          <a:prstGeom prst="rect">
            <a:avLst/>
          </a:prstGeom>
          <a:solidFill>
            <a:srgbClr val="00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15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32%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64B4739-7D39-44F7-82A7-97010E3AC2D5}"/>
              </a:ext>
            </a:extLst>
          </p:cNvPr>
          <p:cNvCxnSpPr>
            <a:cxnSpLocks/>
          </p:cNvCxnSpPr>
          <p:nvPr/>
        </p:nvCxnSpPr>
        <p:spPr>
          <a:xfrm flipH="1">
            <a:off x="6296634" y="3398222"/>
            <a:ext cx="5895366" cy="0"/>
          </a:xfrm>
          <a:prstGeom prst="line">
            <a:avLst/>
          </a:prstGeom>
          <a:ln w="47625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6">
            <a:extLst>
              <a:ext uri="{FF2B5EF4-FFF2-40B4-BE49-F238E27FC236}">
                <a16:creationId xmlns:a16="http://schemas.microsoft.com/office/drawing/2014/main" id="{CDC7AF81-27C9-EE4B-BDC2-2F04EB378279}"/>
              </a:ext>
            </a:extLst>
          </p:cNvPr>
          <p:cNvSpPr txBox="1"/>
          <p:nvPr/>
        </p:nvSpPr>
        <p:spPr>
          <a:xfrm>
            <a:off x="593778" y="1411069"/>
            <a:ext cx="2719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>
                  <a:solidFill>
                    <a:schemeClr val="accent2">
                      <a:alpha val="0"/>
                    </a:schemeClr>
                  </a:solidFill>
                </a:ln>
                <a:latin typeface="+mj-lt"/>
                <a:cs typeface="Times New Roman" charset="0"/>
              </a:rPr>
              <a:t>Melinda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902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6117FD-13C2-49B3-A92B-2837A2936608}"/>
              </a:ext>
            </a:extLst>
          </p:cNvPr>
          <p:cNvGrpSpPr/>
          <p:nvPr/>
        </p:nvGrpSpPr>
        <p:grpSpPr>
          <a:xfrm>
            <a:off x="5191841" y="819577"/>
            <a:ext cx="7000159" cy="5695518"/>
            <a:chOff x="5191841" y="819577"/>
            <a:chExt cx="7000159" cy="569551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D1F6422-7AD4-46FB-8654-33079EDAC840}"/>
                </a:ext>
              </a:extLst>
            </p:cNvPr>
            <p:cNvSpPr/>
            <p:nvPr/>
          </p:nvSpPr>
          <p:spPr>
            <a:xfrm>
              <a:off x="5451528" y="2879109"/>
              <a:ext cx="569387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5%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97A65F-0E51-46A6-BD41-2627232281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236563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CEB21DD-AE3A-472B-A780-CA353EC58E47}"/>
                </a:ext>
              </a:extLst>
            </p:cNvPr>
            <p:cNvSpPr/>
            <p:nvPr/>
          </p:nvSpPr>
          <p:spPr>
            <a:xfrm>
              <a:off x="5291226" y="2193538"/>
              <a:ext cx="72968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15%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369ED94-597D-4C4A-A5AB-D017947491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98885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55BD207-2FEB-4C21-9289-D3EBDDD5E652}"/>
                </a:ext>
              </a:extLst>
            </p:cNvPr>
            <p:cNvSpPr/>
            <p:nvPr/>
          </p:nvSpPr>
          <p:spPr>
            <a:xfrm>
              <a:off x="5291226" y="819577"/>
              <a:ext cx="72968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35%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BA80435-676B-4D3A-98E3-3BD1C56BE7E6}"/>
                </a:ext>
              </a:extLst>
            </p:cNvPr>
            <p:cNvSpPr/>
            <p:nvPr/>
          </p:nvSpPr>
          <p:spPr>
            <a:xfrm>
              <a:off x="5191841" y="5669091"/>
              <a:ext cx="8290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-35%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E2E09F4-8CE2-459E-BE90-AE349CA3A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5838368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B3E5097-9FCF-4BF7-978E-64CB6D443DF8}"/>
                </a:ext>
              </a:extLst>
            </p:cNvPr>
            <p:cNvSpPr/>
            <p:nvPr/>
          </p:nvSpPr>
          <p:spPr>
            <a:xfrm>
              <a:off x="6300284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YEAR 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70C0653-D4E6-4C3C-A1B5-83AC9AD08197}"/>
                </a:ext>
              </a:extLst>
            </p:cNvPr>
            <p:cNvSpPr/>
            <p:nvPr/>
          </p:nvSpPr>
          <p:spPr>
            <a:xfrm>
              <a:off x="7684199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YEAR 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55EA73C-4371-4B9C-8B22-52A35E2FE537}"/>
                </a:ext>
              </a:extLst>
            </p:cNvPr>
            <p:cNvSpPr/>
            <p:nvPr/>
          </p:nvSpPr>
          <p:spPr>
            <a:xfrm>
              <a:off x="9068114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YEAR 3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198B0C8-0D80-465A-A19B-47A3FBCB1FFB}"/>
                </a:ext>
              </a:extLst>
            </p:cNvPr>
            <p:cNvSpPr/>
            <p:nvPr/>
          </p:nvSpPr>
          <p:spPr>
            <a:xfrm>
              <a:off x="10452029" y="6207318"/>
              <a:ext cx="14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YEAR 4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60BE05D-C5BA-423C-89C4-700C3199DCF1}"/>
                </a:ext>
              </a:extLst>
            </p:cNvPr>
            <p:cNvSpPr/>
            <p:nvPr/>
          </p:nvSpPr>
          <p:spPr>
            <a:xfrm>
              <a:off x="5675947" y="3228945"/>
              <a:ext cx="344967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0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5944C9A-1E27-417E-8B83-042D810334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167724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FBD6369-CF8A-43FD-B077-5C1DB2B0D350}"/>
                </a:ext>
              </a:extLst>
            </p:cNvPr>
            <p:cNvSpPr/>
            <p:nvPr/>
          </p:nvSpPr>
          <p:spPr>
            <a:xfrm>
              <a:off x="5291226" y="1507967"/>
              <a:ext cx="72968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25%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89C3FAB-DBD4-4E1F-A609-1897A0BC4F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305402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4E88425-1C3F-4EEE-9E91-66F4712A2A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2709829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6E811A9-02B4-4E6A-8E66-851294AE2D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2021439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4898F3E-8B84-48B3-B89A-099813E80A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1333049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DBA71B4-09C7-4BDD-8714-A9C2253F9C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5141182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E66B1D5-6448-49B8-8D33-979482ABF0C8}"/>
                </a:ext>
              </a:extLst>
            </p:cNvPr>
            <p:cNvSpPr/>
            <p:nvPr/>
          </p:nvSpPr>
          <p:spPr>
            <a:xfrm>
              <a:off x="5191841" y="4971905"/>
              <a:ext cx="8290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-25%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65693A1-5DF3-4B4E-B98D-1AF8374C00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374681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451D43C-C4EF-4D59-8187-6456B3A84A44}"/>
                </a:ext>
              </a:extLst>
            </p:cNvPr>
            <p:cNvSpPr/>
            <p:nvPr/>
          </p:nvSpPr>
          <p:spPr>
            <a:xfrm>
              <a:off x="5352140" y="3575503"/>
              <a:ext cx="668774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-5%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2862A0C-4B71-4BDA-9D58-07958D2D3D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4443998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6F979FB-2763-4D65-A7C8-3A974A09260A}"/>
                </a:ext>
              </a:extLst>
            </p:cNvPr>
            <p:cNvSpPr/>
            <p:nvPr/>
          </p:nvSpPr>
          <p:spPr>
            <a:xfrm>
              <a:off x="5191841" y="4271897"/>
              <a:ext cx="8290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75000">
                        <a:srgbClr val="FFFFFF">
                          <a:lumMod val="65000"/>
                        </a:srgb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Avenir Black"/>
                  <a:ea typeface="Times New Roman" charset="0"/>
                  <a:cs typeface="Times New Roman" charset="0"/>
                </a:rPr>
                <a:t>-15%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4CEA95A-1FA3-464E-A7FA-FE01305606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5489774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F73A06A-A5E8-4C23-B221-3DF6E65D4B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4792590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93E5074-36A0-4E33-9669-988AA3871F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6634" y="4095406"/>
              <a:ext cx="5895366" cy="0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89F3909-149E-42F8-AB44-5F6AB282BFA7}"/>
              </a:ext>
            </a:extLst>
          </p:cNvPr>
          <p:cNvSpPr/>
          <p:nvPr/>
        </p:nvSpPr>
        <p:spPr>
          <a:xfrm>
            <a:off x="593779" y="3260207"/>
            <a:ext cx="3673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  <a:cs typeface="Times New Roman" charset="0"/>
              </a:rPr>
              <a:t>Has 2 years of ZERO losses followed by 2 years of growth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C69E73-7667-4758-A7CF-B9724C64D0C0}"/>
              </a:ext>
            </a:extLst>
          </p:cNvPr>
          <p:cNvSpPr/>
          <p:nvPr/>
        </p:nvSpPr>
        <p:spPr>
          <a:xfrm>
            <a:off x="9287382" y="2095499"/>
            <a:ext cx="1039802" cy="1302721"/>
          </a:xfrm>
          <a:prstGeom prst="rect">
            <a:avLst/>
          </a:prstGeom>
          <a:solidFill>
            <a:srgbClr val="00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15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18%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101C156-2756-441D-8C97-CACAD863A118}"/>
              </a:ext>
            </a:extLst>
          </p:cNvPr>
          <p:cNvSpPr/>
          <p:nvPr/>
        </p:nvSpPr>
        <p:spPr>
          <a:xfrm>
            <a:off x="10671297" y="1714499"/>
            <a:ext cx="1039802" cy="1679499"/>
          </a:xfrm>
          <a:prstGeom prst="rect">
            <a:avLst/>
          </a:prstGeom>
          <a:solidFill>
            <a:srgbClr val="00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15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24%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246760-103A-4A11-901E-72B5A986A569}"/>
              </a:ext>
            </a:extLst>
          </p:cNvPr>
          <p:cNvSpPr/>
          <p:nvPr/>
        </p:nvSpPr>
        <p:spPr>
          <a:xfrm>
            <a:off x="593778" y="1899940"/>
            <a:ext cx="4031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Lato Semibold" panose="020F0502020204030203" pitchFamily="34" charset="0"/>
                <a:cs typeface="Lato Semibold" panose="020F0502020204030203" pitchFamily="34" charset="0"/>
              </a:rPr>
              <a:t>Retires in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E13D45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volatile market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CAA5CD-5B0C-EC43-B0B7-CA32535C2893}"/>
              </a:ext>
            </a:extLst>
          </p:cNvPr>
          <p:cNvSpPr/>
          <p:nvPr/>
        </p:nvSpPr>
        <p:spPr>
          <a:xfrm>
            <a:off x="526118" y="5236026"/>
            <a:ext cx="4178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  <a:cs typeface="Times New Roman" charset="0"/>
              </a:rPr>
              <a:t>Average rate of return </a:t>
            </a:r>
          </a:p>
          <a:p>
            <a:r>
              <a:rPr lang="en-US" sz="2400" dirty="0">
                <a:latin typeface="+mj-lt"/>
                <a:cs typeface="Times New Roman" charset="0"/>
              </a:rPr>
              <a:t>of 10.5%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64B4739-7D39-44F7-82A7-97010E3AC2D5}"/>
              </a:ext>
            </a:extLst>
          </p:cNvPr>
          <p:cNvCxnSpPr>
            <a:cxnSpLocks/>
          </p:cNvCxnSpPr>
          <p:nvPr/>
        </p:nvCxnSpPr>
        <p:spPr>
          <a:xfrm flipH="1">
            <a:off x="6296634" y="3398222"/>
            <a:ext cx="5895366" cy="0"/>
          </a:xfrm>
          <a:prstGeom prst="line">
            <a:avLst/>
          </a:prstGeom>
          <a:ln w="47625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8EDD760-9138-485E-B859-5E9BF9B87BD4}"/>
              </a:ext>
            </a:extLst>
          </p:cNvPr>
          <p:cNvSpPr/>
          <p:nvPr/>
        </p:nvSpPr>
        <p:spPr>
          <a:xfrm>
            <a:off x="6519552" y="3401393"/>
            <a:ext cx="1039802" cy="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rPr>
              <a:t>-22%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F247311-870A-4D1D-B048-AA8A740108AC}"/>
              </a:ext>
            </a:extLst>
          </p:cNvPr>
          <p:cNvSpPr/>
          <p:nvPr/>
        </p:nvSpPr>
        <p:spPr>
          <a:xfrm>
            <a:off x="7903467" y="3401393"/>
            <a:ext cx="1039802" cy="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-10%</a:t>
            </a: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0C51CE25-4CA2-814E-B6FD-2698E40C590E}"/>
              </a:ext>
            </a:extLst>
          </p:cNvPr>
          <p:cNvSpPr txBox="1"/>
          <p:nvPr/>
        </p:nvSpPr>
        <p:spPr>
          <a:xfrm>
            <a:off x="593778" y="1411069"/>
            <a:ext cx="2719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>
                  <a:solidFill>
                    <a:schemeClr val="accent2">
                      <a:alpha val="0"/>
                    </a:schemeClr>
                  </a:solidFill>
                </a:ln>
                <a:latin typeface="+mj-lt"/>
                <a:cs typeface="Times New Roman" charset="0"/>
              </a:rPr>
              <a:t>Melinda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784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A2628D0C-180A-41B0-A568-F7017340FF01}"/>
              </a:ext>
            </a:extLst>
          </p:cNvPr>
          <p:cNvSpPr/>
          <p:nvPr/>
        </p:nvSpPr>
        <p:spPr>
          <a:xfrm>
            <a:off x="662798" y="2154097"/>
            <a:ext cx="41215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noProof="1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rgbClr val="000044"/>
                </a:solidFill>
                <a:latin typeface="NimbusSanL"/>
                <a:ea typeface="Times New Roman" charset="0"/>
                <a:cs typeface="Times New Roman" charset="0"/>
              </a:rPr>
              <a:t>Here’s what’s </a:t>
            </a:r>
            <a:r>
              <a:rPr lang="en-US" sz="4800" b="1" noProof="1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rgbClr val="000044"/>
                </a:solidFill>
                <a:latin typeface="NimbusSanL"/>
                <a:ea typeface="Times New Roman" charset="0"/>
                <a:cs typeface="Times New Roman" charset="0"/>
              </a:rPr>
              <a:t>incredible.</a:t>
            </a:r>
            <a:endParaRPr lang="en-US" sz="4000" b="1" noProof="1">
              <a:ln>
                <a:solidFill>
                  <a:schemeClr val="accent2">
                    <a:alpha val="0"/>
                  </a:schemeClr>
                </a:solidFill>
              </a:ln>
              <a:solidFill>
                <a:srgbClr val="000044"/>
              </a:solidFill>
              <a:latin typeface="NimbusSanL"/>
              <a:ea typeface="Times New Roman" charset="0"/>
              <a:cs typeface="Times New Roman" charset="0"/>
            </a:endParaRPr>
          </a:p>
        </p:txBody>
      </p:sp>
      <p:sp>
        <p:nvSpPr>
          <p:cNvPr id="155" name="TextBox 16">
            <a:extLst>
              <a:ext uri="{FF2B5EF4-FFF2-40B4-BE49-F238E27FC236}">
                <a16:creationId xmlns:a16="http://schemas.microsoft.com/office/drawing/2014/main" id="{7E43E56F-450F-4F4B-BCAC-F94FAADBA972}"/>
              </a:ext>
            </a:extLst>
          </p:cNvPr>
          <p:cNvSpPr txBox="1"/>
          <p:nvPr/>
        </p:nvSpPr>
        <p:spPr>
          <a:xfrm>
            <a:off x="680841" y="4242237"/>
            <a:ext cx="4595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AFTER ONLY 4 YEARS</a:t>
            </a:r>
          </a:p>
        </p:txBody>
      </p:sp>
      <p:sp>
        <p:nvSpPr>
          <p:cNvPr id="67" name="TextBox 16">
            <a:extLst>
              <a:ext uri="{FF2B5EF4-FFF2-40B4-BE49-F238E27FC236}">
                <a16:creationId xmlns:a16="http://schemas.microsoft.com/office/drawing/2014/main" id="{EFBD581E-B028-4BB5-A80A-DC646C2C11E1}"/>
              </a:ext>
            </a:extLst>
          </p:cNvPr>
          <p:cNvSpPr txBox="1"/>
          <p:nvPr/>
        </p:nvSpPr>
        <p:spPr>
          <a:xfrm>
            <a:off x="8039100" y="2613392"/>
            <a:ext cx="3543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Melinda now has </a:t>
            </a:r>
          </a:p>
          <a:p>
            <a:r>
              <a:rPr lang="en-US" sz="4800" b="1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rgbClr val="000044"/>
                </a:solidFill>
                <a:latin typeface="NimbusSanL"/>
                <a:ea typeface="Times New Roman" charset="0"/>
                <a:cs typeface="Times New Roman" charset="0"/>
              </a:rPr>
              <a:t>$167,000 </a:t>
            </a:r>
            <a:endParaRPr lang="en-US" sz="2800" dirty="0">
              <a:ln>
                <a:solidFill>
                  <a:schemeClr val="accent2">
                    <a:alpha val="0"/>
                  </a:schemeClr>
                </a:solidFill>
              </a:ln>
              <a:solidFill>
                <a:srgbClr val="000044"/>
              </a:solidFill>
              <a:latin typeface="+mj-lt"/>
              <a:ea typeface="Times New Roman" charset="0"/>
              <a:cs typeface="Times New Roman" charset="0"/>
            </a:endParaRPr>
          </a:p>
          <a:p>
            <a:r>
              <a:rPr lang="en-US" sz="28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More than Abigail.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59AA5EF-BA4C-4C76-BBA5-37B6907C4573}"/>
              </a:ext>
            </a:extLst>
          </p:cNvPr>
          <p:cNvSpPr/>
          <p:nvPr/>
        </p:nvSpPr>
        <p:spPr>
          <a:xfrm flipV="1">
            <a:off x="990599" y="0"/>
            <a:ext cx="10668001" cy="6858000"/>
          </a:xfrm>
          <a:custGeom>
            <a:avLst/>
            <a:gdLst>
              <a:gd name="connsiteX0" fmla="*/ 0 w 1485900"/>
              <a:gd name="connsiteY0" fmla="*/ 0 h 898072"/>
              <a:gd name="connsiteX1" fmla="*/ 440872 w 1485900"/>
              <a:gd name="connsiteY1" fmla="*/ 440872 h 898072"/>
              <a:gd name="connsiteX2" fmla="*/ 604158 w 1485900"/>
              <a:gd name="connsiteY2" fmla="*/ 277586 h 898072"/>
              <a:gd name="connsiteX3" fmla="*/ 963386 w 1485900"/>
              <a:gd name="connsiteY3" fmla="*/ 636814 h 898072"/>
              <a:gd name="connsiteX4" fmla="*/ 1094014 w 1485900"/>
              <a:gd name="connsiteY4" fmla="*/ 506186 h 898072"/>
              <a:gd name="connsiteX5" fmla="*/ 1485900 w 1485900"/>
              <a:gd name="connsiteY5" fmla="*/ 898072 h 8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5900" h="898072">
                <a:moveTo>
                  <a:pt x="0" y="0"/>
                </a:moveTo>
                <a:lnTo>
                  <a:pt x="440872" y="440872"/>
                </a:lnTo>
                <a:lnTo>
                  <a:pt x="604158" y="277586"/>
                </a:lnTo>
                <a:lnTo>
                  <a:pt x="963386" y="636814"/>
                </a:lnTo>
                <a:lnTo>
                  <a:pt x="1094014" y="506186"/>
                </a:lnTo>
                <a:lnTo>
                  <a:pt x="1485900" y="898072"/>
                </a:lnTo>
              </a:path>
            </a:pathLst>
          </a:custGeom>
          <a:noFill/>
          <a:ln w="104775" cap="rnd">
            <a:solidFill>
              <a:srgbClr val="5B79F6">
                <a:alpha val="11000"/>
              </a:srgbClr>
            </a:solidFill>
            <a:headEnd w="sm" len="sm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  <a:ea typeface="Times New Roman" charset="0"/>
              <a:cs typeface="Times New Roman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2B3C83-E82B-41A9-84AB-E29764CEB24D}"/>
              </a:ext>
            </a:extLst>
          </p:cNvPr>
          <p:cNvCxnSpPr>
            <a:cxnSpLocks/>
          </p:cNvCxnSpPr>
          <p:nvPr/>
        </p:nvCxnSpPr>
        <p:spPr>
          <a:xfrm>
            <a:off x="6096000" y="2978672"/>
            <a:ext cx="0" cy="900657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6">
            <a:extLst>
              <a:ext uri="{FF2B5EF4-FFF2-40B4-BE49-F238E27FC236}">
                <a16:creationId xmlns:a16="http://schemas.microsoft.com/office/drawing/2014/main" id="{C58B0240-C946-6845-9838-E91CDD1227E2}"/>
              </a:ext>
            </a:extLst>
          </p:cNvPr>
          <p:cNvSpPr txBox="1"/>
          <p:nvPr/>
        </p:nvSpPr>
        <p:spPr>
          <a:xfrm>
            <a:off x="8039099" y="4659417"/>
            <a:ext cx="41529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A Net Increase of over</a:t>
            </a:r>
          </a:p>
          <a:p>
            <a:r>
              <a:rPr lang="en-US" sz="4800" b="1" dirty="0">
                <a:ln>
                  <a:solidFill>
                    <a:schemeClr val="accent2">
                      <a:alpha val="0"/>
                    </a:schemeClr>
                  </a:solidFill>
                </a:ln>
                <a:solidFill>
                  <a:srgbClr val="000044"/>
                </a:solidFill>
                <a:latin typeface="NimbusSanL"/>
                <a:ea typeface="Times New Roman" charset="0"/>
                <a:cs typeface="Times New Roman" charset="0"/>
              </a:rPr>
              <a:t>$317,000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87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7" grpId="0"/>
      <p:bldP spid="6" grpId="0" animBg="1"/>
      <p:bldP spid="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ck Arc 11">
            <a:extLst>
              <a:ext uri="{FF2B5EF4-FFF2-40B4-BE49-F238E27FC236}">
                <a16:creationId xmlns:a16="http://schemas.microsoft.com/office/drawing/2014/main" id="{46739EA2-ABFD-4B10-9594-F501BAC4A959}"/>
              </a:ext>
            </a:extLst>
          </p:cNvPr>
          <p:cNvSpPr/>
          <p:nvPr/>
        </p:nvSpPr>
        <p:spPr>
          <a:xfrm rot="17574289">
            <a:off x="-2581660" y="-1447801"/>
            <a:ext cx="12192000" cy="12192000"/>
          </a:xfrm>
          <a:prstGeom prst="blockArc">
            <a:avLst>
              <a:gd name="adj1" fmla="val 1592687"/>
              <a:gd name="adj2" fmla="val 2633531"/>
              <a:gd name="adj3" fmla="val 41780"/>
            </a:avLst>
          </a:prstGeom>
          <a:gradFill>
            <a:gsLst>
              <a:gs pos="0">
                <a:srgbClr val="065D79">
                  <a:alpha val="0"/>
                </a:srgbClr>
              </a:gs>
              <a:gs pos="100000">
                <a:srgbClr val="040B15">
                  <a:lumMod val="0"/>
                  <a:lumOff val="100000"/>
                  <a:alpha val="7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8F8C795D-567C-438C-BA69-4747B91E4612}"/>
              </a:ext>
            </a:extLst>
          </p:cNvPr>
          <p:cNvSpPr/>
          <p:nvPr/>
        </p:nvSpPr>
        <p:spPr>
          <a:xfrm>
            <a:off x="-2581660" y="-1447800"/>
            <a:ext cx="12192000" cy="12192000"/>
          </a:xfrm>
          <a:prstGeom prst="blockArc">
            <a:avLst>
              <a:gd name="adj1" fmla="val 12315901"/>
              <a:gd name="adj2" fmla="val 2632511"/>
              <a:gd name="adj3" fmla="val 4374"/>
            </a:avLst>
          </a:prstGeom>
          <a:solidFill>
            <a:srgbClr val="E6E6E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3AA2855-B681-4164-BF5B-ED70AA106D11}"/>
              </a:ext>
            </a:extLst>
          </p:cNvPr>
          <p:cNvSpPr/>
          <p:nvPr/>
        </p:nvSpPr>
        <p:spPr>
          <a:xfrm rot="6300000">
            <a:off x="1748463" y="4233663"/>
            <a:ext cx="5431598" cy="8337335"/>
          </a:xfrm>
          <a:custGeom>
            <a:avLst/>
            <a:gdLst>
              <a:gd name="connsiteX0" fmla="*/ 149605 w 5431598"/>
              <a:gd name="connsiteY0" fmla="*/ 558335 h 8337335"/>
              <a:gd name="connsiteX1" fmla="*/ 0 w 5431598"/>
              <a:gd name="connsiteY1" fmla="*/ 0 h 8337335"/>
              <a:gd name="connsiteX2" fmla="*/ 382884 w 5431598"/>
              <a:gd name="connsiteY2" fmla="*/ 52331 h 8337335"/>
              <a:gd name="connsiteX3" fmla="*/ 4974385 w 5431598"/>
              <a:gd name="connsiteY3" fmla="*/ 3741921 h 8337335"/>
              <a:gd name="connsiteX4" fmla="*/ 5101232 w 5431598"/>
              <a:gd name="connsiteY4" fmla="*/ 8037283 h 8337335"/>
              <a:gd name="connsiteX5" fmla="*/ 5052515 w 5431598"/>
              <a:gd name="connsiteY5" fmla="*/ 8164291 h 8337335"/>
              <a:gd name="connsiteX6" fmla="*/ 4406709 w 5431598"/>
              <a:gd name="connsiteY6" fmla="*/ 8337335 h 8337335"/>
              <a:gd name="connsiteX7" fmla="*/ 4454364 w 5431598"/>
              <a:gd name="connsiteY7" fmla="*/ 8235574 h 8337335"/>
              <a:gd name="connsiteX8" fmla="*/ 4481091 w 5431598"/>
              <a:gd name="connsiteY8" fmla="*/ 3944521 h 8337335"/>
              <a:gd name="connsiteX9" fmla="*/ 291256 w 5431598"/>
              <a:gd name="connsiteY9" fmla="*/ 577695 h 833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1598" h="8337335">
                <a:moveTo>
                  <a:pt x="149605" y="558335"/>
                </a:moveTo>
                <a:lnTo>
                  <a:pt x="0" y="0"/>
                </a:lnTo>
                <a:lnTo>
                  <a:pt x="382884" y="52331"/>
                </a:lnTo>
                <a:cubicBezTo>
                  <a:pt x="2424672" y="407970"/>
                  <a:pt x="4171428" y="1786851"/>
                  <a:pt x="4974385" y="3741921"/>
                </a:cubicBezTo>
                <a:cubicBezTo>
                  <a:pt x="5547925" y="5138400"/>
                  <a:pt x="5572317" y="6664209"/>
                  <a:pt x="5101232" y="8037283"/>
                </a:cubicBezTo>
                <a:lnTo>
                  <a:pt x="5052515" y="8164291"/>
                </a:lnTo>
                <a:lnTo>
                  <a:pt x="4406709" y="8337335"/>
                </a:lnTo>
                <a:lnTo>
                  <a:pt x="4454364" y="8235574"/>
                </a:lnTo>
                <a:cubicBezTo>
                  <a:pt x="5026157" y="6890814"/>
                  <a:pt x="5056796" y="5346267"/>
                  <a:pt x="4481091" y="3944521"/>
                </a:cubicBezTo>
                <a:cubicBezTo>
                  <a:pt x="3748377" y="2160480"/>
                  <a:pt x="2154428" y="902223"/>
                  <a:pt x="291256" y="577695"/>
                </a:cubicBezTo>
                <a:close/>
              </a:path>
            </a:pathLst>
          </a:custGeom>
          <a:solidFill>
            <a:srgbClr val="E6E6E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9DB002B-ECE2-454E-A93F-4F880FEC59A6}"/>
              </a:ext>
            </a:extLst>
          </p:cNvPr>
          <p:cNvSpPr/>
          <p:nvPr/>
        </p:nvSpPr>
        <p:spPr>
          <a:xfrm>
            <a:off x="1346892" y="22720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DDFC63-8B42-4B43-BF29-9AD016E9F5A1}"/>
              </a:ext>
            </a:extLst>
          </p:cNvPr>
          <p:cNvSpPr/>
          <p:nvPr/>
        </p:nvSpPr>
        <p:spPr>
          <a:xfrm>
            <a:off x="472478" y="32337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1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CF92B3-7186-4F05-8321-0960D3A7B560}"/>
              </a:ext>
            </a:extLst>
          </p:cNvPr>
          <p:cNvSpPr/>
          <p:nvPr/>
        </p:nvSpPr>
        <p:spPr>
          <a:xfrm>
            <a:off x="4208164" y="20434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22A497-220F-414A-8D9D-4D5D00C1BCBB}"/>
              </a:ext>
            </a:extLst>
          </p:cNvPr>
          <p:cNvSpPr/>
          <p:nvPr/>
        </p:nvSpPr>
        <p:spPr>
          <a:xfrm>
            <a:off x="3333750" y="30051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2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2BC359B-8D83-4E93-ADF7-55B2AFC395DC}"/>
              </a:ext>
            </a:extLst>
          </p:cNvPr>
          <p:cNvSpPr/>
          <p:nvPr/>
        </p:nvSpPr>
        <p:spPr>
          <a:xfrm>
            <a:off x="7069436" y="18148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E504E0-4906-45CD-BBE3-3A08B6CFC6ED}"/>
              </a:ext>
            </a:extLst>
          </p:cNvPr>
          <p:cNvSpPr/>
          <p:nvPr/>
        </p:nvSpPr>
        <p:spPr>
          <a:xfrm>
            <a:off x="6195022" y="27765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3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9126B63-E517-4BF0-A79B-AEB31C289FE9}"/>
              </a:ext>
            </a:extLst>
          </p:cNvPr>
          <p:cNvSpPr/>
          <p:nvPr/>
        </p:nvSpPr>
        <p:spPr>
          <a:xfrm>
            <a:off x="9930708" y="15862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AF07CE-6FA4-4E5B-AFB3-D0565D8BC5CA}"/>
              </a:ext>
            </a:extLst>
          </p:cNvPr>
          <p:cNvSpPr/>
          <p:nvPr/>
        </p:nvSpPr>
        <p:spPr>
          <a:xfrm>
            <a:off x="9056294" y="25479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4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E682244-A64A-FF45-B8AE-FF92BA2BB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98" y="1578116"/>
            <a:ext cx="11433603" cy="2057400"/>
          </a:xfrm>
        </p:spPr>
        <p:txBody>
          <a:bodyPr anchor="t">
            <a:noAutofit/>
          </a:bodyPr>
          <a:lstStyle/>
          <a:p>
            <a:pPr lvl="0">
              <a:defRPr/>
            </a:pPr>
            <a:br>
              <a:rPr 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a typeface="Roboto Black" panose="02000000000000000000" pitchFamily="2" charset="0"/>
                <a:cs typeface="Roboto Condensed" panose="02000000000000000000" pitchFamily="2" charset="0"/>
              </a:rPr>
            </a:br>
            <a:r>
              <a:rPr lang="en-US" sz="5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  <a:ea typeface="Roboto Black" panose="02000000000000000000" pitchFamily="2" charset="0"/>
                <a:cs typeface="Roboto Condensed" panose="02000000000000000000" pitchFamily="2" charset="0"/>
              </a:rPr>
              <a:t>Modest Gains</a:t>
            </a:r>
            <a:r>
              <a:rPr lang="en-US" sz="5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</a:rPr>
              <a:t> That Never Suffer</a:t>
            </a:r>
            <a:br>
              <a:rPr lang="en-US" sz="5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</a:rPr>
            </a:br>
            <a:r>
              <a:rPr lang="en-US" sz="5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</a:rPr>
              <a:t> a Loss, Will Outperform </a:t>
            </a:r>
            <a:br>
              <a:rPr lang="en-US" sz="5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</a:rPr>
            </a:br>
            <a:r>
              <a:rPr lang="en-US" sz="5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</a:rPr>
              <a:t>a Volatile Market  </a:t>
            </a:r>
            <a:br>
              <a:rPr lang="en-US" sz="5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</a:rPr>
            </a:br>
            <a:endParaRPr lang="en-US" sz="5400" u="sng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8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DEC14-A2C3-4E7E-A290-1A838331AAE0}"/>
              </a:ext>
            </a:extLst>
          </p:cNvPr>
          <p:cNvSpPr/>
          <p:nvPr/>
        </p:nvSpPr>
        <p:spPr>
          <a:xfrm>
            <a:off x="-2743200" y="-1676400"/>
            <a:ext cx="9753600" cy="1107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1400" b="1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chemeClr val="bg2"/>
                    </a:gs>
                    <a:gs pos="100000">
                      <a:schemeClr val="bg1">
                        <a:lumMod val="93000"/>
                      </a:schemeClr>
                    </a:gs>
                  </a:gsLst>
                  <a:lin ang="5400000" scaled="1"/>
                </a:gradFill>
                <a:latin typeface="+mj-lt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88236-16CB-4183-9572-09E22C5BA86B}"/>
              </a:ext>
            </a:extLst>
          </p:cNvPr>
          <p:cNvSpPr/>
          <p:nvPr/>
        </p:nvSpPr>
        <p:spPr>
          <a:xfrm>
            <a:off x="685801" y="2459504"/>
            <a:ext cx="358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Increase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 </a:t>
            </a:r>
            <a:r>
              <a:rPr 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</a:rPr>
              <a:t>Annuity Results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5C3DFF-DC3B-40CA-ABA4-209AD1C75D4F}"/>
              </a:ext>
            </a:extLst>
          </p:cNvPr>
          <p:cNvSpPr/>
          <p:nvPr/>
        </p:nvSpPr>
        <p:spPr>
          <a:xfrm>
            <a:off x="5515087" y="2459504"/>
            <a:ext cx="6143513" cy="19389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092667-7BE6-4304-B4B1-34E624FB3781}"/>
              </a:ext>
            </a:extLst>
          </p:cNvPr>
          <p:cNvSpPr/>
          <p:nvPr/>
        </p:nvSpPr>
        <p:spPr>
          <a:xfrm>
            <a:off x="4974765" y="2888245"/>
            <a:ext cx="1080625" cy="1081511"/>
          </a:xfrm>
          <a:prstGeom prst="ellipse">
            <a:avLst/>
          </a:prstGeom>
          <a:solidFill>
            <a:srgbClr val="000044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B481988-78B5-4E1C-8C70-992507C1A19E}"/>
              </a:ext>
            </a:extLst>
          </p:cNvPr>
          <p:cNvSpPr/>
          <p:nvPr/>
        </p:nvSpPr>
        <p:spPr>
          <a:xfrm>
            <a:off x="6055390" y="3151999"/>
            <a:ext cx="6212812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30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en-US" sz="30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000044"/>
                </a:solidFill>
              </a:rPr>
              <a:t>Remove Volatility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F0338E-908E-40AD-9859-AFFEBD1F4331}"/>
              </a:ext>
            </a:extLst>
          </p:cNvPr>
          <p:cNvSpPr/>
          <p:nvPr/>
        </p:nvSpPr>
        <p:spPr>
          <a:xfrm>
            <a:off x="5257800" y="1051023"/>
            <a:ext cx="6172199" cy="1015692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9B1A0D-6931-4310-A963-F3600D679506}"/>
              </a:ext>
            </a:extLst>
          </p:cNvPr>
          <p:cNvSpPr/>
          <p:nvPr/>
        </p:nvSpPr>
        <p:spPr>
          <a:xfrm>
            <a:off x="4974767" y="1275608"/>
            <a:ext cx="566058" cy="566522"/>
          </a:xfrm>
          <a:prstGeom prst="ellipse">
            <a:avLst/>
          </a:prstGeom>
          <a:gradFill>
            <a:gsLst>
              <a:gs pos="0">
                <a:srgbClr val="574CFA">
                  <a:alpha val="10000"/>
                </a:srgbClr>
              </a:gs>
              <a:gs pos="100000">
                <a:srgbClr val="574CFA">
                  <a:lumMod val="92000"/>
                  <a:lumOff val="8000"/>
                  <a:alpha val="10000"/>
                </a:srgbClr>
              </a:gs>
            </a:gsLst>
            <a:lin ang="2700000" scaled="1"/>
          </a:gra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2">
                    <a:alpha val="10000"/>
                  </a:schemeClr>
                </a:solidFill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2">
                  <a:alpha val="10000"/>
                </a:schemeClr>
              </a:solidFill>
              <a:effectLst/>
              <a:uLnTx/>
              <a:uFillTx/>
              <a:latin typeface="+mj-lt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7E9750-4BB9-44EF-ABE2-A9625917787D}"/>
              </a:ext>
            </a:extLst>
          </p:cNvPr>
          <p:cNvSpPr/>
          <p:nvPr/>
        </p:nvSpPr>
        <p:spPr>
          <a:xfrm>
            <a:off x="5823858" y="1296769"/>
            <a:ext cx="487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2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accent1">
                    <a:alpha val="10000"/>
                  </a:schemeClr>
                </a:solidFill>
              </a:rPr>
              <a:t>Remove Fees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734C0E1-85E7-41B2-95EB-89F849306F5F}"/>
              </a:ext>
            </a:extLst>
          </p:cNvPr>
          <p:cNvSpPr/>
          <p:nvPr/>
        </p:nvSpPr>
        <p:spPr>
          <a:xfrm>
            <a:off x="5257798" y="4791284"/>
            <a:ext cx="6172199" cy="1015692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F17EFC8-05C0-4EAB-8571-57B575A42ACE}"/>
              </a:ext>
            </a:extLst>
          </p:cNvPr>
          <p:cNvSpPr/>
          <p:nvPr/>
        </p:nvSpPr>
        <p:spPr>
          <a:xfrm>
            <a:off x="4974767" y="5015869"/>
            <a:ext cx="566058" cy="566522"/>
          </a:xfrm>
          <a:prstGeom prst="ellipse">
            <a:avLst/>
          </a:prstGeom>
          <a:gradFill>
            <a:gsLst>
              <a:gs pos="0">
                <a:srgbClr val="574CFA">
                  <a:alpha val="10000"/>
                </a:srgbClr>
              </a:gs>
              <a:gs pos="100000">
                <a:srgbClr val="574CFA">
                  <a:lumMod val="92000"/>
                  <a:lumOff val="8000"/>
                  <a:alpha val="10000"/>
                </a:srgbClr>
              </a:gs>
            </a:gsLst>
            <a:lin ang="2700000" scaled="1"/>
          </a:gra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2">
                    <a:alpha val="1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4AB70ED-D054-4ACD-AC39-6BEEE1B22233}"/>
              </a:ext>
            </a:extLst>
          </p:cNvPr>
          <p:cNvSpPr/>
          <p:nvPr/>
        </p:nvSpPr>
        <p:spPr>
          <a:xfrm>
            <a:off x="5823858" y="5068298"/>
            <a:ext cx="560613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2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accent1">
                    <a:alpha val="10000"/>
                  </a:schemeClr>
                </a:solidFill>
              </a:rPr>
              <a:t>Remove Riders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A663B6E-4595-4B2D-B85A-F593338FA38A}"/>
              </a:ext>
            </a:extLst>
          </p:cNvPr>
          <p:cNvSpPr/>
          <p:nvPr/>
        </p:nvSpPr>
        <p:spPr>
          <a:xfrm>
            <a:off x="5257797" y="6204210"/>
            <a:ext cx="6172199" cy="1015692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95002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ck Arc 11">
            <a:extLst>
              <a:ext uri="{FF2B5EF4-FFF2-40B4-BE49-F238E27FC236}">
                <a16:creationId xmlns:a16="http://schemas.microsoft.com/office/drawing/2014/main" id="{46739EA2-ABFD-4B10-9594-F501BAC4A959}"/>
              </a:ext>
            </a:extLst>
          </p:cNvPr>
          <p:cNvSpPr/>
          <p:nvPr/>
        </p:nvSpPr>
        <p:spPr>
          <a:xfrm rot="17574289">
            <a:off x="-2581660" y="-1447801"/>
            <a:ext cx="12192000" cy="12192000"/>
          </a:xfrm>
          <a:prstGeom prst="blockArc">
            <a:avLst>
              <a:gd name="adj1" fmla="val 1592687"/>
              <a:gd name="adj2" fmla="val 2633531"/>
              <a:gd name="adj3" fmla="val 41780"/>
            </a:avLst>
          </a:prstGeom>
          <a:gradFill>
            <a:gsLst>
              <a:gs pos="0">
                <a:srgbClr val="065D79">
                  <a:alpha val="0"/>
                </a:srgbClr>
              </a:gs>
              <a:gs pos="100000">
                <a:srgbClr val="040B15">
                  <a:lumMod val="0"/>
                  <a:lumOff val="100000"/>
                  <a:alpha val="7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8F8C795D-567C-438C-BA69-4747B91E4612}"/>
              </a:ext>
            </a:extLst>
          </p:cNvPr>
          <p:cNvSpPr/>
          <p:nvPr/>
        </p:nvSpPr>
        <p:spPr>
          <a:xfrm>
            <a:off x="-2581660" y="-1447800"/>
            <a:ext cx="12192000" cy="12192000"/>
          </a:xfrm>
          <a:prstGeom prst="blockArc">
            <a:avLst>
              <a:gd name="adj1" fmla="val 12315901"/>
              <a:gd name="adj2" fmla="val 2632511"/>
              <a:gd name="adj3" fmla="val 4374"/>
            </a:avLst>
          </a:prstGeom>
          <a:solidFill>
            <a:srgbClr val="E6E6E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3AA2855-B681-4164-BF5B-ED70AA106D11}"/>
              </a:ext>
            </a:extLst>
          </p:cNvPr>
          <p:cNvSpPr/>
          <p:nvPr/>
        </p:nvSpPr>
        <p:spPr>
          <a:xfrm rot="6300000">
            <a:off x="1748463" y="4233663"/>
            <a:ext cx="5431598" cy="8337335"/>
          </a:xfrm>
          <a:custGeom>
            <a:avLst/>
            <a:gdLst>
              <a:gd name="connsiteX0" fmla="*/ 149605 w 5431598"/>
              <a:gd name="connsiteY0" fmla="*/ 558335 h 8337335"/>
              <a:gd name="connsiteX1" fmla="*/ 0 w 5431598"/>
              <a:gd name="connsiteY1" fmla="*/ 0 h 8337335"/>
              <a:gd name="connsiteX2" fmla="*/ 382884 w 5431598"/>
              <a:gd name="connsiteY2" fmla="*/ 52331 h 8337335"/>
              <a:gd name="connsiteX3" fmla="*/ 4974385 w 5431598"/>
              <a:gd name="connsiteY3" fmla="*/ 3741921 h 8337335"/>
              <a:gd name="connsiteX4" fmla="*/ 5101232 w 5431598"/>
              <a:gd name="connsiteY4" fmla="*/ 8037283 h 8337335"/>
              <a:gd name="connsiteX5" fmla="*/ 5052515 w 5431598"/>
              <a:gd name="connsiteY5" fmla="*/ 8164291 h 8337335"/>
              <a:gd name="connsiteX6" fmla="*/ 4406709 w 5431598"/>
              <a:gd name="connsiteY6" fmla="*/ 8337335 h 8337335"/>
              <a:gd name="connsiteX7" fmla="*/ 4454364 w 5431598"/>
              <a:gd name="connsiteY7" fmla="*/ 8235574 h 8337335"/>
              <a:gd name="connsiteX8" fmla="*/ 4481091 w 5431598"/>
              <a:gd name="connsiteY8" fmla="*/ 3944521 h 8337335"/>
              <a:gd name="connsiteX9" fmla="*/ 291256 w 5431598"/>
              <a:gd name="connsiteY9" fmla="*/ 577695 h 833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1598" h="8337335">
                <a:moveTo>
                  <a:pt x="149605" y="558335"/>
                </a:moveTo>
                <a:lnTo>
                  <a:pt x="0" y="0"/>
                </a:lnTo>
                <a:lnTo>
                  <a:pt x="382884" y="52331"/>
                </a:lnTo>
                <a:cubicBezTo>
                  <a:pt x="2424672" y="407970"/>
                  <a:pt x="4171428" y="1786851"/>
                  <a:pt x="4974385" y="3741921"/>
                </a:cubicBezTo>
                <a:cubicBezTo>
                  <a:pt x="5547925" y="5138400"/>
                  <a:pt x="5572317" y="6664209"/>
                  <a:pt x="5101232" y="8037283"/>
                </a:cubicBezTo>
                <a:lnTo>
                  <a:pt x="5052515" y="8164291"/>
                </a:lnTo>
                <a:lnTo>
                  <a:pt x="4406709" y="8337335"/>
                </a:lnTo>
                <a:lnTo>
                  <a:pt x="4454364" y="8235574"/>
                </a:lnTo>
                <a:cubicBezTo>
                  <a:pt x="5026157" y="6890814"/>
                  <a:pt x="5056796" y="5346267"/>
                  <a:pt x="4481091" y="3944521"/>
                </a:cubicBezTo>
                <a:cubicBezTo>
                  <a:pt x="3748377" y="2160480"/>
                  <a:pt x="2154428" y="902223"/>
                  <a:pt x="291256" y="577695"/>
                </a:cubicBezTo>
                <a:close/>
              </a:path>
            </a:pathLst>
          </a:custGeom>
          <a:solidFill>
            <a:srgbClr val="E6E6E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9DB002B-ECE2-454E-A93F-4F880FEC59A6}"/>
              </a:ext>
            </a:extLst>
          </p:cNvPr>
          <p:cNvSpPr/>
          <p:nvPr/>
        </p:nvSpPr>
        <p:spPr>
          <a:xfrm>
            <a:off x="1346892" y="22720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DDFC63-8B42-4B43-BF29-9AD016E9F5A1}"/>
              </a:ext>
            </a:extLst>
          </p:cNvPr>
          <p:cNvSpPr/>
          <p:nvPr/>
        </p:nvSpPr>
        <p:spPr>
          <a:xfrm>
            <a:off x="472478" y="32337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1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CF92B3-7186-4F05-8321-0960D3A7B560}"/>
              </a:ext>
            </a:extLst>
          </p:cNvPr>
          <p:cNvSpPr/>
          <p:nvPr/>
        </p:nvSpPr>
        <p:spPr>
          <a:xfrm>
            <a:off x="4208164" y="20434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22A497-220F-414A-8D9D-4D5D00C1BCBB}"/>
              </a:ext>
            </a:extLst>
          </p:cNvPr>
          <p:cNvSpPr/>
          <p:nvPr/>
        </p:nvSpPr>
        <p:spPr>
          <a:xfrm>
            <a:off x="3333750" y="30051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2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2BC359B-8D83-4E93-ADF7-55B2AFC395DC}"/>
              </a:ext>
            </a:extLst>
          </p:cNvPr>
          <p:cNvSpPr/>
          <p:nvPr/>
        </p:nvSpPr>
        <p:spPr>
          <a:xfrm>
            <a:off x="7069436" y="18148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E504E0-4906-45CD-BBE3-3A08B6CFC6ED}"/>
              </a:ext>
            </a:extLst>
          </p:cNvPr>
          <p:cNvSpPr/>
          <p:nvPr/>
        </p:nvSpPr>
        <p:spPr>
          <a:xfrm>
            <a:off x="6195022" y="27765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3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9126B63-E517-4BF0-A79B-AEB31C289FE9}"/>
              </a:ext>
            </a:extLst>
          </p:cNvPr>
          <p:cNvSpPr/>
          <p:nvPr/>
        </p:nvSpPr>
        <p:spPr>
          <a:xfrm>
            <a:off x="9930708" y="1586298"/>
            <a:ext cx="914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91440" rtlCol="0" anchor="ctr"/>
          <a:lstStyle/>
          <a:p>
            <a:pPr algn="ctr"/>
            <a:r>
              <a:rPr lang="en-US" sz="2400" b="1" spc="-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ffectLst>
                  <a:outerShdw blurRad="190500" sx="102000" sy="102000" algn="ctr" rotWithShape="0">
                    <a:schemeClr val="bg1">
                      <a:lumMod val="85000"/>
                      <a:alpha val="15000"/>
                    </a:schemeClr>
                  </a:outerShdw>
                </a:effectLst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AF07CE-6FA4-4E5B-AFB3-D0565D8BC5CA}"/>
              </a:ext>
            </a:extLst>
          </p:cNvPr>
          <p:cNvSpPr/>
          <p:nvPr/>
        </p:nvSpPr>
        <p:spPr>
          <a:xfrm>
            <a:off x="9056294" y="2547970"/>
            <a:ext cx="2663228" cy="8034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NimbusSanL" panose="00000800000000000000" pitchFamily="50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POINT 4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noFill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E682244-A64A-FF45-B8AE-FF92BA2BB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1193326"/>
            <a:ext cx="11963400" cy="2057400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br>
              <a:rPr 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a typeface="Roboto Black" panose="02000000000000000000" pitchFamily="2" charset="0"/>
                <a:cs typeface="Roboto Condensed" panose="02000000000000000000" pitchFamily="2" charset="0"/>
              </a:rPr>
            </a:br>
            <a:r>
              <a:rPr lang="en-US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a typeface="Roboto Black" panose="02000000000000000000" pitchFamily="2" charset="0"/>
                <a:cs typeface="Roboto Condensed" panose="02000000000000000000" pitchFamily="2" charset="0"/>
              </a:rPr>
              <a:t>Increasing Your Score Increases </a:t>
            </a:r>
            <a:br>
              <a:rPr lang="en-US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a typeface="Roboto Black" panose="02000000000000000000" pitchFamily="2" charset="0"/>
                <a:cs typeface="Roboto Condensed" panose="02000000000000000000" pitchFamily="2" charset="0"/>
              </a:rPr>
            </a:br>
            <a:r>
              <a:rPr lang="en-US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a typeface="Roboto Black" panose="02000000000000000000" pitchFamily="2" charset="0"/>
                <a:cs typeface="Roboto Condensed" panose="02000000000000000000" pitchFamily="2" charset="0"/>
              </a:rPr>
              <a:t>Your </a:t>
            </a:r>
            <a:r>
              <a:rPr lang="en-US" sz="5400" u="sng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a typeface="Roboto Black" panose="02000000000000000000" pitchFamily="2" charset="0"/>
                <a:cs typeface="Roboto Condensed" panose="02000000000000000000" pitchFamily="2" charset="0"/>
              </a:rPr>
              <a:t>Wealth and Income</a:t>
            </a:r>
            <a:endParaRPr lang="en-US" sz="5400" u="sng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C63A8D5-4C31-F14C-B809-99F27C927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81000"/>
            <a:ext cx="4203052" cy="54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1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F141D6B-DF60-4DB9-82DA-0A6E16A5FDEB}"/>
              </a:ext>
            </a:extLst>
          </p:cNvPr>
          <p:cNvSpPr/>
          <p:nvPr/>
        </p:nvSpPr>
        <p:spPr>
          <a:xfrm>
            <a:off x="2900230" y="233230"/>
            <a:ext cx="6391540" cy="6391540"/>
          </a:xfrm>
          <a:prstGeom prst="ellipse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8A065E-7ECE-45E4-B092-D9310A3A8435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D9609D7-FB07-481D-A9A5-EAE49297BF07}"/>
              </a:ext>
            </a:extLst>
          </p:cNvPr>
          <p:cNvSpPr/>
          <p:nvPr/>
        </p:nvSpPr>
        <p:spPr>
          <a:xfrm>
            <a:off x="3200400" y="531018"/>
            <a:ext cx="5791200" cy="5795964"/>
          </a:xfrm>
          <a:prstGeom prst="ellipse">
            <a:avLst/>
          </a:prstGeom>
          <a:gradFill>
            <a:gsLst>
              <a:gs pos="100000">
                <a:srgbClr val="FBFBFB"/>
              </a:gs>
              <a:gs pos="0">
                <a:srgbClr val="E6E6E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E9A7B1-4CBF-4199-B6D9-6819F9D03698}"/>
              </a:ext>
            </a:extLst>
          </p:cNvPr>
          <p:cNvSpPr/>
          <p:nvPr/>
        </p:nvSpPr>
        <p:spPr>
          <a:xfrm>
            <a:off x="4899233" y="2828836"/>
            <a:ext cx="3855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venir Black"/>
                <a:ea typeface="Lato Semibold" panose="020F0502020204030203" pitchFamily="34" charset="0"/>
                <a:cs typeface="Times New Roman" panose="02020603050405020304" pitchFamily="18" charset="0"/>
              </a:rPr>
              <a:t>When a 1% Fee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venir Black"/>
                <a:ea typeface="Lato Semibold" panose="020F0502020204030203" pitchFamily="34" charset="0"/>
                <a:cs typeface="Times New Roman" panose="02020603050405020304" pitchFamily="18" charset="0"/>
              </a:rPr>
              <a:t>Costs You 21%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A04E91-D004-4688-B511-C636E2F61883}"/>
              </a:ext>
            </a:extLst>
          </p:cNvPr>
          <p:cNvSpPr/>
          <p:nvPr/>
        </p:nvSpPr>
        <p:spPr>
          <a:xfrm>
            <a:off x="3802743" y="1133856"/>
            <a:ext cx="4586514" cy="4590288"/>
          </a:xfrm>
          <a:prstGeom prst="ellipse">
            <a:avLst/>
          </a:prstGeom>
          <a:solidFill>
            <a:srgbClr val="000044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44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4000"/>
                  </a:srgbClr>
                </a:solidFill>
                <a:effectLst/>
                <a:uLnTx/>
                <a:uFillTx/>
                <a:latin typeface="Avenir Black"/>
                <a:ea typeface="Lato Semibold" panose="020F0502020204030203" pitchFamily="34" charset="0"/>
                <a:cs typeface="Lato Semibold" panose="020F0502020204030203" pitchFamily="34" charset="0"/>
              </a:rPr>
              <a:t>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51071A-7D29-4863-9C0B-D65E326D0534}"/>
              </a:ext>
            </a:extLst>
          </p:cNvPr>
          <p:cNvSpPr/>
          <p:nvPr/>
        </p:nvSpPr>
        <p:spPr>
          <a:xfrm>
            <a:off x="4168239" y="2828836"/>
            <a:ext cx="38555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</a:rPr>
              <a:t>The Rider</a:t>
            </a:r>
          </a:p>
          <a:p>
            <a:pPr lvl="0" algn="ctr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</a:rPr>
              <a:t>Trap</a:t>
            </a:r>
          </a:p>
          <a:p>
            <a:pPr lvl="0" algn="ctr">
              <a:defRPr/>
            </a:pPr>
            <a:endParaRPr lang="en-US" sz="3600" b="1" dirty="0">
              <a:ln>
                <a:solidFill>
                  <a:srgbClr val="574CFA">
                    <a:alpha val="0"/>
                  </a:srgb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0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8A065E-7ECE-45E4-B092-D9310A3A8435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D9609D7-FB07-481D-A9A5-EAE49297BF07}"/>
              </a:ext>
            </a:extLst>
          </p:cNvPr>
          <p:cNvSpPr/>
          <p:nvPr/>
        </p:nvSpPr>
        <p:spPr>
          <a:xfrm>
            <a:off x="3198432" y="358272"/>
            <a:ext cx="6136408" cy="6141456"/>
          </a:xfrm>
          <a:prstGeom prst="ellipse">
            <a:avLst/>
          </a:prstGeom>
          <a:gradFill>
            <a:gsLst>
              <a:gs pos="100000">
                <a:srgbClr val="FBFBFB"/>
              </a:gs>
              <a:gs pos="0">
                <a:srgbClr val="E6E6E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354E17-9F70-4B96-9853-770C4483AE44}"/>
              </a:ext>
            </a:extLst>
          </p:cNvPr>
          <p:cNvSpPr/>
          <p:nvPr/>
        </p:nvSpPr>
        <p:spPr>
          <a:xfrm>
            <a:off x="5616608" y="2828835"/>
            <a:ext cx="6570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latin typeface="Avenir Black"/>
              </a:rPr>
              <a:t>The High Cost of </a:t>
            </a:r>
          </a:p>
          <a:p>
            <a:pPr lvl="0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latin typeface="Avenir Black"/>
              </a:rPr>
              <a:t>Guaranteed Income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38E5F-8541-457F-892F-9789EC0A1861}"/>
              </a:ext>
            </a:extLst>
          </p:cNvPr>
          <p:cNvSpPr/>
          <p:nvPr/>
        </p:nvSpPr>
        <p:spPr>
          <a:xfrm>
            <a:off x="812549" y="1133856"/>
            <a:ext cx="4586514" cy="4590288"/>
          </a:xfrm>
          <a:prstGeom prst="ellipse">
            <a:avLst/>
          </a:prstGeom>
          <a:solidFill>
            <a:srgbClr val="000044"/>
          </a:solidFill>
          <a:ln>
            <a:noFill/>
          </a:ln>
          <a:effectLst>
            <a:outerShdw blurRad="152400" sx="103000" sy="103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44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4000"/>
                  </a:schemeClr>
                </a:solidFill>
                <a:effectLst/>
                <a:uLnTx/>
                <a:uFillTx/>
                <a:latin typeface="Avenir Black"/>
                <a:ea typeface="+mn-ea"/>
                <a:cs typeface="Lato Semibold" panose="020F0502020204030203" pitchFamily="34" charset="0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F770B-497D-45C6-B572-7B5B02291C04}"/>
              </a:ext>
            </a:extLst>
          </p:cNvPr>
          <p:cNvSpPr/>
          <p:nvPr/>
        </p:nvSpPr>
        <p:spPr>
          <a:xfrm>
            <a:off x="1458666" y="2819352"/>
            <a:ext cx="3299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</a:rPr>
              <a:t>The Rider</a:t>
            </a:r>
          </a:p>
          <a:p>
            <a:pPr lvl="0" algn="ctr">
              <a:defRPr/>
            </a:pPr>
            <a:r>
              <a:rPr lang="en-US" sz="36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bg1"/>
                </a:solidFill>
              </a:rPr>
              <a:t>Trap</a:t>
            </a:r>
          </a:p>
        </p:txBody>
      </p:sp>
    </p:spTree>
    <p:extLst>
      <p:ext uri="{BB962C8B-B14F-4D97-AF65-F5344CB8AC3E}">
        <p14:creationId xmlns:p14="http://schemas.microsoft.com/office/powerpoint/2010/main" val="4282008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4CF6FEC-2042-4C3A-89F0-58577593312C}"/>
              </a:ext>
            </a:extLst>
          </p:cNvPr>
          <p:cNvCxnSpPr/>
          <p:nvPr/>
        </p:nvCxnSpPr>
        <p:spPr>
          <a:xfrm flipH="1">
            <a:off x="7213600" y="5352205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258FA9C8-03CC-402A-8D4A-DE099FCEB700}"/>
              </a:ext>
            </a:extLst>
          </p:cNvPr>
          <p:cNvSpPr/>
          <p:nvPr/>
        </p:nvSpPr>
        <p:spPr>
          <a:xfrm>
            <a:off x="6283139" y="5212956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200k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A883141-9E85-4446-9FA8-C9DF84C31E2D}"/>
              </a:ext>
            </a:extLst>
          </p:cNvPr>
          <p:cNvCxnSpPr/>
          <p:nvPr/>
        </p:nvCxnSpPr>
        <p:spPr>
          <a:xfrm flipH="1">
            <a:off x="7213600" y="4867682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61C2597-8BA5-4D57-868C-3219F31B868C}"/>
              </a:ext>
            </a:extLst>
          </p:cNvPr>
          <p:cNvSpPr/>
          <p:nvPr/>
        </p:nvSpPr>
        <p:spPr>
          <a:xfrm>
            <a:off x="6283139" y="4728222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400k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147FF55-412D-4EB3-920C-128A02E44F9C}"/>
              </a:ext>
            </a:extLst>
          </p:cNvPr>
          <p:cNvCxnSpPr/>
          <p:nvPr/>
        </p:nvCxnSpPr>
        <p:spPr>
          <a:xfrm flipH="1">
            <a:off x="7213600" y="4396767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1FE2355-F52D-44A8-8AAE-AF67F7E8EC86}"/>
              </a:ext>
            </a:extLst>
          </p:cNvPr>
          <p:cNvSpPr/>
          <p:nvPr/>
        </p:nvSpPr>
        <p:spPr>
          <a:xfrm>
            <a:off x="6283139" y="4243488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600k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076A9A1-A1E6-428E-9050-402EC5DCE248}"/>
              </a:ext>
            </a:extLst>
          </p:cNvPr>
          <p:cNvCxnSpPr>
            <a:cxnSpLocks/>
          </p:cNvCxnSpPr>
          <p:nvPr/>
        </p:nvCxnSpPr>
        <p:spPr>
          <a:xfrm flipH="1">
            <a:off x="7213600" y="988853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66E11EC-63D2-4F72-8F36-FE953D0F6123}"/>
              </a:ext>
            </a:extLst>
          </p:cNvPr>
          <p:cNvSpPr/>
          <p:nvPr/>
        </p:nvSpPr>
        <p:spPr>
          <a:xfrm>
            <a:off x="6481911" y="850354"/>
            <a:ext cx="49885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2M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3B5E216-7080-499B-99DA-07E81C8112E9}"/>
              </a:ext>
            </a:extLst>
          </p:cNvPr>
          <p:cNvSpPr/>
          <p:nvPr/>
        </p:nvSpPr>
        <p:spPr>
          <a:xfrm>
            <a:off x="7721600" y="5697689"/>
            <a:ext cx="3962400" cy="14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300" dirty="0">
                <a:noFill/>
                <a:latin typeface="+mj-lt"/>
                <a:cs typeface="Times New Roman" charset="0"/>
              </a:rPr>
              <a:t>$500,000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CDADA23-5A03-4F81-BDDA-8093CBF3C499}"/>
              </a:ext>
            </a:extLst>
          </p:cNvPr>
          <p:cNvSpPr/>
          <p:nvPr/>
        </p:nvSpPr>
        <p:spPr>
          <a:xfrm>
            <a:off x="6666256" y="5697689"/>
            <a:ext cx="314510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0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1E90F75-8A65-491C-8907-D0D07FF40C47}"/>
              </a:ext>
            </a:extLst>
          </p:cNvPr>
          <p:cNvGrpSpPr/>
          <p:nvPr/>
        </p:nvGrpSpPr>
        <p:grpSpPr>
          <a:xfrm>
            <a:off x="7213600" y="6150760"/>
            <a:ext cx="2082800" cy="314216"/>
            <a:chOff x="7213600" y="6150760"/>
            <a:chExt cx="2082800" cy="314216"/>
          </a:xfrm>
          <a:noFill/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C787F0A-2831-49B8-9CCB-0DAF00B4CC3B}"/>
                </a:ext>
              </a:extLst>
            </p:cNvPr>
            <p:cNvSpPr/>
            <p:nvPr/>
          </p:nvSpPr>
          <p:spPr>
            <a:xfrm>
              <a:off x="7559354" y="6153980"/>
              <a:ext cx="1737046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Times New Roman" charset="0"/>
                  <a:cs typeface="Times New Roman" charset="0"/>
                </a:rPr>
                <a:t>Investment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03B28B5-704F-4A11-82B8-92E7011459CA}"/>
                </a:ext>
              </a:extLst>
            </p:cNvPr>
            <p:cNvSpPr/>
            <p:nvPr/>
          </p:nvSpPr>
          <p:spPr>
            <a:xfrm>
              <a:off x="7213600" y="6150760"/>
              <a:ext cx="314216" cy="314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pc="300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</a:p>
          </p:txBody>
        </p: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F1DC7EF-8367-4074-9F73-D5F5A18A71DD}"/>
              </a:ext>
            </a:extLst>
          </p:cNvPr>
          <p:cNvCxnSpPr>
            <a:cxnSpLocks/>
          </p:cNvCxnSpPr>
          <p:nvPr/>
        </p:nvCxnSpPr>
        <p:spPr>
          <a:xfrm flipH="1">
            <a:off x="7213600" y="3897253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0A3D36D-447B-4986-995A-DC76A9F4B39E}"/>
              </a:ext>
            </a:extLst>
          </p:cNvPr>
          <p:cNvSpPr/>
          <p:nvPr/>
        </p:nvSpPr>
        <p:spPr>
          <a:xfrm>
            <a:off x="6282569" y="3758754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800k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363D59D-53DE-431D-B8C8-193BFEB64877}"/>
              </a:ext>
            </a:extLst>
          </p:cNvPr>
          <p:cNvCxnSpPr>
            <a:cxnSpLocks/>
          </p:cNvCxnSpPr>
          <p:nvPr/>
        </p:nvCxnSpPr>
        <p:spPr>
          <a:xfrm flipH="1">
            <a:off x="7213600" y="3412519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4DF97E3-04B9-4E19-AB4D-7D1CDBF9EDF4}"/>
              </a:ext>
            </a:extLst>
          </p:cNvPr>
          <p:cNvSpPr/>
          <p:nvPr/>
        </p:nvSpPr>
        <p:spPr>
          <a:xfrm>
            <a:off x="6475881" y="3274020"/>
            <a:ext cx="49885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1M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8E0C52D-CE76-46A8-8CD7-FB32B3B59288}"/>
              </a:ext>
            </a:extLst>
          </p:cNvPr>
          <p:cNvCxnSpPr>
            <a:cxnSpLocks/>
          </p:cNvCxnSpPr>
          <p:nvPr/>
        </p:nvCxnSpPr>
        <p:spPr>
          <a:xfrm flipH="1">
            <a:off x="7213600" y="1958319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11233B4-BAF1-461D-A869-4D93FC6A26E1}"/>
              </a:ext>
            </a:extLst>
          </p:cNvPr>
          <p:cNvSpPr/>
          <p:nvPr/>
        </p:nvSpPr>
        <p:spPr>
          <a:xfrm>
            <a:off x="6262682" y="1819820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1.6M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F41B738-A37B-45F8-8FF5-DF7340C1394A}"/>
              </a:ext>
            </a:extLst>
          </p:cNvPr>
          <p:cNvCxnSpPr>
            <a:cxnSpLocks/>
          </p:cNvCxnSpPr>
          <p:nvPr/>
        </p:nvCxnSpPr>
        <p:spPr>
          <a:xfrm flipH="1">
            <a:off x="7213600" y="1473586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22D10A2-72BB-4BB6-99C2-83D05741D97A}"/>
              </a:ext>
            </a:extLst>
          </p:cNvPr>
          <p:cNvSpPr/>
          <p:nvPr/>
        </p:nvSpPr>
        <p:spPr>
          <a:xfrm>
            <a:off x="6262682" y="1335087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1.8M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1B3B478-300D-4433-9A24-BA5B0F362C3A}"/>
              </a:ext>
            </a:extLst>
          </p:cNvPr>
          <p:cNvSpPr/>
          <p:nvPr/>
        </p:nvSpPr>
        <p:spPr>
          <a:xfrm>
            <a:off x="6262682" y="2304553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1.4M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DE507DB-FC71-4F6C-8554-1ECDD58BE109}"/>
              </a:ext>
            </a:extLst>
          </p:cNvPr>
          <p:cNvCxnSpPr>
            <a:cxnSpLocks/>
          </p:cNvCxnSpPr>
          <p:nvPr/>
        </p:nvCxnSpPr>
        <p:spPr>
          <a:xfrm flipH="1">
            <a:off x="7213600" y="2443052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62FDCF5-4456-4B08-AB91-3195F8FE1C7E}"/>
              </a:ext>
            </a:extLst>
          </p:cNvPr>
          <p:cNvSpPr/>
          <p:nvPr/>
        </p:nvSpPr>
        <p:spPr>
          <a:xfrm>
            <a:off x="6262682" y="2789286"/>
            <a:ext cx="712054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noFill/>
                <a:latin typeface="+mj-lt"/>
                <a:ea typeface="Times New Roman" charset="0"/>
                <a:cs typeface="Times New Roman" charset="0"/>
              </a:rPr>
              <a:t>1.2M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4F9DD80-C7A8-444D-8EC7-46481B9AE6C4}"/>
              </a:ext>
            </a:extLst>
          </p:cNvPr>
          <p:cNvCxnSpPr>
            <a:cxnSpLocks/>
          </p:cNvCxnSpPr>
          <p:nvPr/>
        </p:nvCxnSpPr>
        <p:spPr>
          <a:xfrm flipH="1">
            <a:off x="7213600" y="2927785"/>
            <a:ext cx="4978400" cy="0"/>
          </a:xfrm>
          <a:prstGeom prst="line">
            <a:avLst/>
          </a:prstGeom>
          <a:ln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2424F35F-8320-4652-B6CD-DCDC13A3E217}"/>
              </a:ext>
            </a:extLst>
          </p:cNvPr>
          <p:cNvCxnSpPr>
            <a:cxnSpLocks/>
          </p:cNvCxnSpPr>
          <p:nvPr/>
        </p:nvCxnSpPr>
        <p:spPr>
          <a:xfrm flipH="1">
            <a:off x="7213600" y="5838368"/>
            <a:ext cx="4978400" cy="0"/>
          </a:xfrm>
          <a:prstGeom prst="line">
            <a:avLst/>
          </a:prstGeom>
          <a:ln w="47625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80C0C0A-DBBE-49C4-BFD2-BA71BA612CE9}"/>
              </a:ext>
            </a:extLst>
          </p:cNvPr>
          <p:cNvGrpSpPr/>
          <p:nvPr/>
        </p:nvGrpSpPr>
        <p:grpSpPr>
          <a:xfrm>
            <a:off x="1219050" y="1985624"/>
            <a:ext cx="1787877" cy="3223380"/>
            <a:chOff x="1292831" y="2249616"/>
            <a:chExt cx="1567308" cy="2825714"/>
          </a:xfrm>
        </p:grpSpPr>
        <p:sp>
          <p:nvSpPr>
            <p:cNvPr id="135" name="Freeform 47">
              <a:extLst>
                <a:ext uri="{FF2B5EF4-FFF2-40B4-BE49-F238E27FC236}">
                  <a16:creationId xmlns:a16="http://schemas.microsoft.com/office/drawing/2014/main" id="{ABE8B2AD-AB30-4621-88AB-D2D5108F1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831" y="3597314"/>
              <a:ext cx="1567308" cy="1478016"/>
            </a:xfrm>
            <a:custGeom>
              <a:avLst/>
              <a:gdLst>
                <a:gd name="T0" fmla="*/ 2512 w 2978"/>
                <a:gd name="T1" fmla="*/ 373 h 2815"/>
                <a:gd name="T2" fmla="*/ 1491 w 2978"/>
                <a:gd name="T3" fmla="*/ 0 h 2815"/>
                <a:gd name="T4" fmla="*/ 1491 w 2978"/>
                <a:gd name="T5" fmla="*/ 0 h 2815"/>
                <a:gd name="T6" fmla="*/ 1489 w 2978"/>
                <a:gd name="T7" fmla="*/ 0 h 2815"/>
                <a:gd name="T8" fmla="*/ 1487 w 2978"/>
                <a:gd name="T9" fmla="*/ 0 h 2815"/>
                <a:gd name="T10" fmla="*/ 1487 w 2978"/>
                <a:gd name="T11" fmla="*/ 0 h 2815"/>
                <a:gd name="T12" fmla="*/ 466 w 2978"/>
                <a:gd name="T13" fmla="*/ 373 h 2815"/>
                <a:gd name="T14" fmla="*/ 37 w 2978"/>
                <a:gd name="T15" fmla="*/ 2256 h 2815"/>
                <a:gd name="T16" fmla="*/ 1487 w 2978"/>
                <a:gd name="T17" fmla="*/ 2814 h 2815"/>
                <a:gd name="T18" fmla="*/ 1487 w 2978"/>
                <a:gd name="T19" fmla="*/ 2815 h 2815"/>
                <a:gd name="T20" fmla="*/ 1489 w 2978"/>
                <a:gd name="T21" fmla="*/ 2814 h 2815"/>
                <a:gd name="T22" fmla="*/ 1491 w 2978"/>
                <a:gd name="T23" fmla="*/ 2815 h 2815"/>
                <a:gd name="T24" fmla="*/ 1491 w 2978"/>
                <a:gd name="T25" fmla="*/ 2814 h 2815"/>
                <a:gd name="T26" fmla="*/ 2941 w 2978"/>
                <a:gd name="T27" fmla="*/ 2256 h 2815"/>
                <a:gd name="T28" fmla="*/ 2512 w 2978"/>
                <a:gd name="T29" fmla="*/ 373 h 2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78" h="2815">
                  <a:moveTo>
                    <a:pt x="2512" y="373"/>
                  </a:moveTo>
                  <a:cubicBezTo>
                    <a:pt x="2316" y="140"/>
                    <a:pt x="1553" y="11"/>
                    <a:pt x="1491" y="0"/>
                  </a:cubicBezTo>
                  <a:lnTo>
                    <a:pt x="1491" y="0"/>
                  </a:lnTo>
                  <a:cubicBezTo>
                    <a:pt x="1491" y="0"/>
                    <a:pt x="1490" y="0"/>
                    <a:pt x="1489" y="0"/>
                  </a:cubicBezTo>
                  <a:cubicBezTo>
                    <a:pt x="1488" y="0"/>
                    <a:pt x="1487" y="0"/>
                    <a:pt x="1487" y="0"/>
                  </a:cubicBezTo>
                  <a:lnTo>
                    <a:pt x="1487" y="0"/>
                  </a:lnTo>
                  <a:cubicBezTo>
                    <a:pt x="1424" y="11"/>
                    <a:pt x="662" y="140"/>
                    <a:pt x="466" y="373"/>
                  </a:cubicBezTo>
                  <a:cubicBezTo>
                    <a:pt x="261" y="615"/>
                    <a:pt x="0" y="1920"/>
                    <a:pt x="37" y="2256"/>
                  </a:cubicBezTo>
                  <a:cubicBezTo>
                    <a:pt x="73" y="2580"/>
                    <a:pt x="1403" y="2801"/>
                    <a:pt x="1487" y="2814"/>
                  </a:cubicBezTo>
                  <a:lnTo>
                    <a:pt x="1487" y="2815"/>
                  </a:lnTo>
                  <a:cubicBezTo>
                    <a:pt x="1487" y="2815"/>
                    <a:pt x="1488" y="2815"/>
                    <a:pt x="1489" y="2814"/>
                  </a:cubicBezTo>
                  <a:cubicBezTo>
                    <a:pt x="1490" y="2815"/>
                    <a:pt x="1491" y="2815"/>
                    <a:pt x="1491" y="2815"/>
                  </a:cubicBezTo>
                  <a:lnTo>
                    <a:pt x="1491" y="2814"/>
                  </a:lnTo>
                  <a:cubicBezTo>
                    <a:pt x="1575" y="2801"/>
                    <a:pt x="2905" y="2580"/>
                    <a:pt x="2941" y="2256"/>
                  </a:cubicBezTo>
                  <a:cubicBezTo>
                    <a:pt x="2978" y="1920"/>
                    <a:pt x="2717" y="615"/>
                    <a:pt x="2512" y="37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36" name="Freeform 48">
              <a:extLst>
                <a:ext uri="{FF2B5EF4-FFF2-40B4-BE49-F238E27FC236}">
                  <a16:creationId xmlns:a16="http://schemas.microsoft.com/office/drawing/2014/main" id="{29E815F4-CC95-400B-AB41-BD67B8FD9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739" y="3329438"/>
              <a:ext cx="641492" cy="451159"/>
            </a:xfrm>
            <a:custGeom>
              <a:avLst/>
              <a:gdLst>
                <a:gd name="T0" fmla="*/ 920 w 1221"/>
                <a:gd name="T1" fmla="*/ 658 h 860"/>
                <a:gd name="T2" fmla="*/ 740 w 1221"/>
                <a:gd name="T3" fmla="*/ 0 h 860"/>
                <a:gd name="T4" fmla="*/ 610 w 1221"/>
                <a:gd name="T5" fmla="*/ 0 h 860"/>
                <a:gd name="T6" fmla="*/ 481 w 1221"/>
                <a:gd name="T7" fmla="*/ 0 h 860"/>
                <a:gd name="T8" fmla="*/ 301 w 1221"/>
                <a:gd name="T9" fmla="*/ 658 h 860"/>
                <a:gd name="T10" fmla="*/ 610 w 1221"/>
                <a:gd name="T11" fmla="*/ 848 h 860"/>
                <a:gd name="T12" fmla="*/ 920 w 1221"/>
                <a:gd name="T13" fmla="*/ 658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1" h="860">
                  <a:moveTo>
                    <a:pt x="920" y="658"/>
                  </a:moveTo>
                  <a:cubicBezTo>
                    <a:pt x="619" y="455"/>
                    <a:pt x="740" y="0"/>
                    <a:pt x="740" y="0"/>
                  </a:cubicBezTo>
                  <a:lnTo>
                    <a:pt x="610" y="0"/>
                  </a:lnTo>
                  <a:lnTo>
                    <a:pt x="481" y="0"/>
                  </a:lnTo>
                  <a:cubicBezTo>
                    <a:pt x="481" y="0"/>
                    <a:pt x="601" y="455"/>
                    <a:pt x="301" y="658"/>
                  </a:cubicBezTo>
                  <a:cubicBezTo>
                    <a:pt x="0" y="860"/>
                    <a:pt x="610" y="848"/>
                    <a:pt x="610" y="848"/>
                  </a:cubicBezTo>
                  <a:cubicBezTo>
                    <a:pt x="610" y="848"/>
                    <a:pt x="1221" y="860"/>
                    <a:pt x="920" y="658"/>
                  </a:cubicBezTo>
                  <a:close/>
                </a:path>
              </a:pathLst>
            </a:custGeom>
            <a:solidFill>
              <a:srgbClr val="DBA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7" name="Freeform 49">
              <a:extLst>
                <a:ext uri="{FF2B5EF4-FFF2-40B4-BE49-F238E27FC236}">
                  <a16:creationId xmlns:a16="http://schemas.microsoft.com/office/drawing/2014/main" id="{E0FAC3B5-F1DF-4DD9-B956-6ED8262A6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071" y="3421081"/>
              <a:ext cx="218531" cy="227930"/>
            </a:xfrm>
            <a:custGeom>
              <a:avLst/>
              <a:gdLst>
                <a:gd name="T0" fmla="*/ 144 w 416"/>
                <a:gd name="T1" fmla="*/ 0 h 433"/>
                <a:gd name="T2" fmla="*/ 356 w 416"/>
                <a:gd name="T3" fmla="*/ 0 h 433"/>
                <a:gd name="T4" fmla="*/ 412 w 416"/>
                <a:gd name="T5" fmla="*/ 309 h 433"/>
                <a:gd name="T6" fmla="*/ 0 w 416"/>
                <a:gd name="T7" fmla="*/ 433 h 433"/>
                <a:gd name="T8" fmla="*/ 144 w 416"/>
                <a:gd name="T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433">
                  <a:moveTo>
                    <a:pt x="144" y="0"/>
                  </a:moveTo>
                  <a:lnTo>
                    <a:pt x="356" y="0"/>
                  </a:lnTo>
                  <a:cubicBezTo>
                    <a:pt x="356" y="0"/>
                    <a:pt x="409" y="291"/>
                    <a:pt x="412" y="309"/>
                  </a:cubicBezTo>
                  <a:cubicBezTo>
                    <a:pt x="416" y="327"/>
                    <a:pt x="0" y="433"/>
                    <a:pt x="0" y="433"/>
                  </a:cubicBezTo>
                  <a:cubicBezTo>
                    <a:pt x="0" y="433"/>
                    <a:pt x="187" y="243"/>
                    <a:pt x="144" y="0"/>
                  </a:cubicBezTo>
                  <a:close/>
                </a:path>
              </a:pathLst>
            </a:custGeom>
            <a:solidFill>
              <a:srgbClr val="CF88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8" name="Freeform 82">
              <a:extLst>
                <a:ext uri="{FF2B5EF4-FFF2-40B4-BE49-F238E27FC236}">
                  <a16:creationId xmlns:a16="http://schemas.microsoft.com/office/drawing/2014/main" id="{9FAE58AC-471B-4829-A487-0A98CCFDF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941" y="3618463"/>
              <a:ext cx="340720" cy="291374"/>
            </a:xfrm>
            <a:custGeom>
              <a:avLst/>
              <a:gdLst>
                <a:gd name="T0" fmla="*/ 24 w 645"/>
                <a:gd name="T1" fmla="*/ 113 h 555"/>
                <a:gd name="T2" fmla="*/ 348 w 645"/>
                <a:gd name="T3" fmla="*/ 555 h 555"/>
                <a:gd name="T4" fmla="*/ 645 w 645"/>
                <a:gd name="T5" fmla="*/ 296 h 555"/>
                <a:gd name="T6" fmla="*/ 441 w 645"/>
                <a:gd name="T7" fmla="*/ 0 h 555"/>
                <a:gd name="T8" fmla="*/ 24 w 645"/>
                <a:gd name="T9" fmla="*/ 11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555">
                  <a:moveTo>
                    <a:pt x="24" y="113"/>
                  </a:moveTo>
                  <a:cubicBezTo>
                    <a:pt x="0" y="136"/>
                    <a:pt x="348" y="555"/>
                    <a:pt x="348" y="555"/>
                  </a:cubicBezTo>
                  <a:lnTo>
                    <a:pt x="645" y="296"/>
                  </a:lnTo>
                  <a:lnTo>
                    <a:pt x="441" y="0"/>
                  </a:lnTo>
                  <a:cubicBezTo>
                    <a:pt x="441" y="0"/>
                    <a:pt x="104" y="34"/>
                    <a:pt x="24" y="1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9" name="Freeform 83">
              <a:extLst>
                <a:ext uri="{FF2B5EF4-FFF2-40B4-BE49-F238E27FC236}">
                  <a16:creationId xmlns:a16="http://schemas.microsoft.com/office/drawing/2014/main" id="{32D1A5AA-3CA6-48F6-825D-D346F9C5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659" y="3618463"/>
              <a:ext cx="338369" cy="291374"/>
            </a:xfrm>
            <a:custGeom>
              <a:avLst/>
              <a:gdLst>
                <a:gd name="T0" fmla="*/ 622 w 646"/>
                <a:gd name="T1" fmla="*/ 113 h 555"/>
                <a:gd name="T2" fmla="*/ 298 w 646"/>
                <a:gd name="T3" fmla="*/ 555 h 555"/>
                <a:gd name="T4" fmla="*/ 0 w 646"/>
                <a:gd name="T5" fmla="*/ 296 h 555"/>
                <a:gd name="T6" fmla="*/ 204 w 646"/>
                <a:gd name="T7" fmla="*/ 0 h 555"/>
                <a:gd name="T8" fmla="*/ 622 w 646"/>
                <a:gd name="T9" fmla="*/ 11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6" h="555">
                  <a:moveTo>
                    <a:pt x="622" y="113"/>
                  </a:moveTo>
                  <a:cubicBezTo>
                    <a:pt x="646" y="136"/>
                    <a:pt x="298" y="555"/>
                    <a:pt x="298" y="555"/>
                  </a:cubicBezTo>
                  <a:lnTo>
                    <a:pt x="0" y="296"/>
                  </a:lnTo>
                  <a:lnTo>
                    <a:pt x="204" y="0"/>
                  </a:lnTo>
                  <a:cubicBezTo>
                    <a:pt x="204" y="0"/>
                    <a:pt x="542" y="34"/>
                    <a:pt x="622" y="1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0" name="Freeform 84">
              <a:extLst>
                <a:ext uri="{FF2B5EF4-FFF2-40B4-BE49-F238E27FC236}">
                  <a16:creationId xmlns:a16="http://schemas.microsoft.com/office/drawing/2014/main" id="{0BB61A56-A9B6-4403-B30D-2460EA223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619" y="3773548"/>
              <a:ext cx="199733" cy="166836"/>
            </a:xfrm>
            <a:custGeom>
              <a:avLst/>
              <a:gdLst>
                <a:gd name="T0" fmla="*/ 380 w 380"/>
                <a:gd name="T1" fmla="*/ 166 h 317"/>
                <a:gd name="T2" fmla="*/ 191 w 380"/>
                <a:gd name="T3" fmla="*/ 2 h 317"/>
                <a:gd name="T4" fmla="*/ 191 w 380"/>
                <a:gd name="T5" fmla="*/ 0 h 317"/>
                <a:gd name="T6" fmla="*/ 190 w 380"/>
                <a:gd name="T7" fmla="*/ 1 h 317"/>
                <a:gd name="T8" fmla="*/ 189 w 380"/>
                <a:gd name="T9" fmla="*/ 0 h 317"/>
                <a:gd name="T10" fmla="*/ 189 w 380"/>
                <a:gd name="T11" fmla="*/ 2 h 317"/>
                <a:gd name="T12" fmla="*/ 0 w 380"/>
                <a:gd name="T13" fmla="*/ 166 h 317"/>
                <a:gd name="T14" fmla="*/ 189 w 380"/>
                <a:gd name="T15" fmla="*/ 317 h 317"/>
                <a:gd name="T16" fmla="*/ 189 w 380"/>
                <a:gd name="T17" fmla="*/ 317 h 317"/>
                <a:gd name="T18" fmla="*/ 190 w 380"/>
                <a:gd name="T19" fmla="*/ 317 h 317"/>
                <a:gd name="T20" fmla="*/ 191 w 380"/>
                <a:gd name="T21" fmla="*/ 317 h 317"/>
                <a:gd name="T22" fmla="*/ 191 w 380"/>
                <a:gd name="T23" fmla="*/ 317 h 317"/>
                <a:gd name="T24" fmla="*/ 380 w 380"/>
                <a:gd name="T25" fmla="*/ 16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0" h="317">
                  <a:moveTo>
                    <a:pt x="380" y="166"/>
                  </a:moveTo>
                  <a:lnTo>
                    <a:pt x="191" y="2"/>
                  </a:lnTo>
                  <a:lnTo>
                    <a:pt x="191" y="0"/>
                  </a:lnTo>
                  <a:lnTo>
                    <a:pt x="190" y="1"/>
                  </a:lnTo>
                  <a:lnTo>
                    <a:pt x="189" y="0"/>
                  </a:lnTo>
                  <a:lnTo>
                    <a:pt x="189" y="2"/>
                  </a:lnTo>
                  <a:lnTo>
                    <a:pt x="0" y="166"/>
                  </a:lnTo>
                  <a:cubicBezTo>
                    <a:pt x="0" y="166"/>
                    <a:pt x="39" y="316"/>
                    <a:pt x="189" y="317"/>
                  </a:cubicBezTo>
                  <a:lnTo>
                    <a:pt x="189" y="317"/>
                  </a:lnTo>
                  <a:cubicBezTo>
                    <a:pt x="189" y="317"/>
                    <a:pt x="190" y="317"/>
                    <a:pt x="190" y="317"/>
                  </a:cubicBezTo>
                  <a:cubicBezTo>
                    <a:pt x="191" y="317"/>
                    <a:pt x="191" y="317"/>
                    <a:pt x="191" y="317"/>
                  </a:cubicBezTo>
                  <a:lnTo>
                    <a:pt x="191" y="317"/>
                  </a:lnTo>
                  <a:cubicBezTo>
                    <a:pt x="342" y="316"/>
                    <a:pt x="380" y="166"/>
                    <a:pt x="380" y="166"/>
                  </a:cubicBezTo>
                </a:path>
              </a:pathLst>
            </a:custGeom>
            <a:solidFill>
              <a:srgbClr val="B8B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1" name="Freeform 624">
              <a:extLst>
                <a:ext uri="{FF2B5EF4-FFF2-40B4-BE49-F238E27FC236}">
                  <a16:creationId xmlns:a16="http://schemas.microsoft.com/office/drawing/2014/main" id="{DC580E9A-B985-4317-8434-FF12BAD03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585" y="3039410"/>
              <a:ext cx="306092" cy="226735"/>
            </a:xfrm>
            <a:custGeom>
              <a:avLst/>
              <a:gdLst>
                <a:gd name="T0" fmla="*/ 166 w 610"/>
                <a:gd name="T1" fmla="*/ 350 h 456"/>
                <a:gd name="T2" fmla="*/ 15 w 610"/>
                <a:gd name="T3" fmla="*/ 194 h 456"/>
                <a:gd name="T4" fmla="*/ 159 w 610"/>
                <a:gd name="T5" fmla="*/ 16 h 456"/>
                <a:gd name="T6" fmla="*/ 403 w 610"/>
                <a:gd name="T7" fmla="*/ 67 h 456"/>
                <a:gd name="T8" fmla="*/ 552 w 610"/>
                <a:gd name="T9" fmla="*/ 176 h 456"/>
                <a:gd name="T10" fmla="*/ 585 w 610"/>
                <a:gd name="T11" fmla="*/ 351 h 456"/>
                <a:gd name="T12" fmla="*/ 384 w 610"/>
                <a:gd name="T13" fmla="*/ 444 h 456"/>
                <a:gd name="T14" fmla="*/ 166 w 610"/>
                <a:gd name="T15" fmla="*/ 35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456">
                  <a:moveTo>
                    <a:pt x="166" y="350"/>
                  </a:moveTo>
                  <a:cubicBezTo>
                    <a:pt x="101" y="312"/>
                    <a:pt x="29" y="267"/>
                    <a:pt x="15" y="194"/>
                  </a:cubicBezTo>
                  <a:cubicBezTo>
                    <a:pt x="0" y="110"/>
                    <a:pt x="76" y="32"/>
                    <a:pt x="159" y="16"/>
                  </a:cubicBezTo>
                  <a:cubicBezTo>
                    <a:pt x="242" y="0"/>
                    <a:pt x="327" y="30"/>
                    <a:pt x="403" y="67"/>
                  </a:cubicBezTo>
                  <a:cubicBezTo>
                    <a:pt x="458" y="95"/>
                    <a:pt x="514" y="127"/>
                    <a:pt x="552" y="176"/>
                  </a:cubicBezTo>
                  <a:cubicBezTo>
                    <a:pt x="591" y="225"/>
                    <a:pt x="610" y="294"/>
                    <a:pt x="585" y="351"/>
                  </a:cubicBezTo>
                  <a:cubicBezTo>
                    <a:pt x="554" y="424"/>
                    <a:pt x="463" y="456"/>
                    <a:pt x="384" y="444"/>
                  </a:cubicBezTo>
                  <a:cubicBezTo>
                    <a:pt x="305" y="433"/>
                    <a:pt x="235" y="390"/>
                    <a:pt x="166" y="350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2" name="Freeform 625">
              <a:extLst>
                <a:ext uri="{FF2B5EF4-FFF2-40B4-BE49-F238E27FC236}">
                  <a16:creationId xmlns:a16="http://schemas.microsoft.com/office/drawing/2014/main" id="{B7535837-2C18-40B1-8344-3AD7F0C48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823" y="3073420"/>
              <a:ext cx="211619" cy="158715"/>
            </a:xfrm>
            <a:custGeom>
              <a:avLst/>
              <a:gdLst>
                <a:gd name="T0" fmla="*/ 116 w 424"/>
                <a:gd name="T1" fmla="*/ 243 h 317"/>
                <a:gd name="T2" fmla="*/ 11 w 424"/>
                <a:gd name="T3" fmla="*/ 135 h 317"/>
                <a:gd name="T4" fmla="*/ 111 w 424"/>
                <a:gd name="T5" fmla="*/ 11 h 317"/>
                <a:gd name="T6" fmla="*/ 280 w 424"/>
                <a:gd name="T7" fmla="*/ 47 h 317"/>
                <a:gd name="T8" fmla="*/ 384 w 424"/>
                <a:gd name="T9" fmla="*/ 122 h 317"/>
                <a:gd name="T10" fmla="*/ 407 w 424"/>
                <a:gd name="T11" fmla="*/ 244 h 317"/>
                <a:gd name="T12" fmla="*/ 267 w 424"/>
                <a:gd name="T13" fmla="*/ 309 h 317"/>
                <a:gd name="T14" fmla="*/ 116 w 424"/>
                <a:gd name="T15" fmla="*/ 24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4" h="317">
                  <a:moveTo>
                    <a:pt x="116" y="243"/>
                  </a:moveTo>
                  <a:cubicBezTo>
                    <a:pt x="71" y="217"/>
                    <a:pt x="20" y="186"/>
                    <a:pt x="11" y="135"/>
                  </a:cubicBezTo>
                  <a:cubicBezTo>
                    <a:pt x="0" y="77"/>
                    <a:pt x="53" y="22"/>
                    <a:pt x="111" y="11"/>
                  </a:cubicBezTo>
                  <a:cubicBezTo>
                    <a:pt x="168" y="0"/>
                    <a:pt x="227" y="21"/>
                    <a:pt x="280" y="47"/>
                  </a:cubicBezTo>
                  <a:cubicBezTo>
                    <a:pt x="319" y="66"/>
                    <a:pt x="358" y="88"/>
                    <a:pt x="384" y="122"/>
                  </a:cubicBezTo>
                  <a:cubicBezTo>
                    <a:pt x="411" y="156"/>
                    <a:pt x="424" y="204"/>
                    <a:pt x="407" y="244"/>
                  </a:cubicBezTo>
                  <a:cubicBezTo>
                    <a:pt x="386" y="295"/>
                    <a:pt x="322" y="317"/>
                    <a:pt x="267" y="309"/>
                  </a:cubicBezTo>
                  <a:cubicBezTo>
                    <a:pt x="212" y="301"/>
                    <a:pt x="164" y="271"/>
                    <a:pt x="116" y="243"/>
                  </a:cubicBezTo>
                </a:path>
              </a:pathLst>
            </a:custGeom>
            <a:solidFill>
              <a:srgbClr val="E19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3" name="Freeform 626">
              <a:extLst>
                <a:ext uri="{FF2B5EF4-FFF2-40B4-BE49-F238E27FC236}">
                  <a16:creationId xmlns:a16="http://schemas.microsoft.com/office/drawing/2014/main" id="{16F18D40-3B86-4B8E-91D3-7DB3B2545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216" y="3071531"/>
              <a:ext cx="317429" cy="205952"/>
            </a:xfrm>
            <a:custGeom>
              <a:avLst/>
              <a:gdLst>
                <a:gd name="T0" fmla="*/ 424 w 634"/>
                <a:gd name="T1" fmla="*/ 358 h 413"/>
                <a:gd name="T2" fmla="*/ 603 w 634"/>
                <a:gd name="T3" fmla="*/ 234 h 413"/>
                <a:gd name="T4" fmla="*/ 496 w 634"/>
                <a:gd name="T5" fmla="*/ 31 h 413"/>
                <a:gd name="T6" fmla="*/ 246 w 634"/>
                <a:gd name="T7" fmla="*/ 36 h 413"/>
                <a:gd name="T8" fmla="*/ 78 w 634"/>
                <a:gd name="T9" fmla="*/ 113 h 413"/>
                <a:gd name="T10" fmla="*/ 13 w 634"/>
                <a:gd name="T11" fmla="*/ 279 h 413"/>
                <a:gd name="T12" fmla="*/ 192 w 634"/>
                <a:gd name="T13" fmla="*/ 409 h 413"/>
                <a:gd name="T14" fmla="*/ 424 w 634"/>
                <a:gd name="T15" fmla="*/ 35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4" h="413">
                  <a:moveTo>
                    <a:pt x="424" y="358"/>
                  </a:moveTo>
                  <a:cubicBezTo>
                    <a:pt x="495" y="333"/>
                    <a:pt x="575" y="303"/>
                    <a:pt x="603" y="234"/>
                  </a:cubicBezTo>
                  <a:cubicBezTo>
                    <a:pt x="634" y="155"/>
                    <a:pt x="574" y="63"/>
                    <a:pt x="496" y="31"/>
                  </a:cubicBezTo>
                  <a:cubicBezTo>
                    <a:pt x="417" y="0"/>
                    <a:pt x="328" y="14"/>
                    <a:pt x="246" y="36"/>
                  </a:cubicBezTo>
                  <a:cubicBezTo>
                    <a:pt x="186" y="52"/>
                    <a:pt x="126" y="73"/>
                    <a:pt x="78" y="113"/>
                  </a:cubicBezTo>
                  <a:cubicBezTo>
                    <a:pt x="31" y="154"/>
                    <a:pt x="0" y="218"/>
                    <a:pt x="13" y="279"/>
                  </a:cubicBezTo>
                  <a:cubicBezTo>
                    <a:pt x="29" y="357"/>
                    <a:pt x="113" y="405"/>
                    <a:pt x="192" y="409"/>
                  </a:cubicBezTo>
                  <a:cubicBezTo>
                    <a:pt x="272" y="413"/>
                    <a:pt x="349" y="384"/>
                    <a:pt x="424" y="358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4" name="Freeform 627">
              <a:extLst>
                <a:ext uri="{FF2B5EF4-FFF2-40B4-BE49-F238E27FC236}">
                  <a16:creationId xmlns:a16="http://schemas.microsoft.com/office/drawing/2014/main" id="{F718C17F-4557-4D5E-A9C4-312B434A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563" y="3103651"/>
              <a:ext cx="221067" cy="143599"/>
            </a:xfrm>
            <a:custGeom>
              <a:avLst/>
              <a:gdLst>
                <a:gd name="T0" fmla="*/ 295 w 441"/>
                <a:gd name="T1" fmla="*/ 249 h 287"/>
                <a:gd name="T2" fmla="*/ 419 w 441"/>
                <a:gd name="T3" fmla="*/ 162 h 287"/>
                <a:gd name="T4" fmla="*/ 345 w 441"/>
                <a:gd name="T5" fmla="*/ 22 h 287"/>
                <a:gd name="T6" fmla="*/ 172 w 441"/>
                <a:gd name="T7" fmla="*/ 25 h 287"/>
                <a:gd name="T8" fmla="*/ 55 w 441"/>
                <a:gd name="T9" fmla="*/ 79 h 287"/>
                <a:gd name="T10" fmla="*/ 9 w 441"/>
                <a:gd name="T11" fmla="*/ 194 h 287"/>
                <a:gd name="T12" fmla="*/ 134 w 441"/>
                <a:gd name="T13" fmla="*/ 284 h 287"/>
                <a:gd name="T14" fmla="*/ 295 w 441"/>
                <a:gd name="T15" fmla="*/ 24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1" h="287">
                  <a:moveTo>
                    <a:pt x="295" y="249"/>
                  </a:moveTo>
                  <a:cubicBezTo>
                    <a:pt x="345" y="232"/>
                    <a:pt x="400" y="211"/>
                    <a:pt x="419" y="162"/>
                  </a:cubicBezTo>
                  <a:cubicBezTo>
                    <a:pt x="441" y="108"/>
                    <a:pt x="400" y="44"/>
                    <a:pt x="345" y="22"/>
                  </a:cubicBezTo>
                  <a:cubicBezTo>
                    <a:pt x="291" y="0"/>
                    <a:pt x="229" y="9"/>
                    <a:pt x="172" y="25"/>
                  </a:cubicBezTo>
                  <a:cubicBezTo>
                    <a:pt x="130" y="36"/>
                    <a:pt x="88" y="50"/>
                    <a:pt x="55" y="79"/>
                  </a:cubicBezTo>
                  <a:cubicBezTo>
                    <a:pt x="22" y="107"/>
                    <a:pt x="0" y="151"/>
                    <a:pt x="9" y="194"/>
                  </a:cubicBezTo>
                  <a:cubicBezTo>
                    <a:pt x="21" y="248"/>
                    <a:pt x="79" y="281"/>
                    <a:pt x="134" y="284"/>
                  </a:cubicBezTo>
                  <a:cubicBezTo>
                    <a:pt x="190" y="287"/>
                    <a:pt x="243" y="267"/>
                    <a:pt x="295" y="249"/>
                  </a:cubicBezTo>
                </a:path>
              </a:pathLst>
            </a:custGeom>
            <a:solidFill>
              <a:srgbClr val="E19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5" name="Freeform 628">
              <a:extLst>
                <a:ext uri="{FF2B5EF4-FFF2-40B4-BE49-F238E27FC236}">
                  <a16:creationId xmlns:a16="http://schemas.microsoft.com/office/drawing/2014/main" id="{66C418F7-3D46-495E-98E2-12872E07C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717" y="2406442"/>
              <a:ext cx="1214923" cy="1213033"/>
            </a:xfrm>
            <a:custGeom>
              <a:avLst/>
              <a:gdLst>
                <a:gd name="T0" fmla="*/ 106 w 2428"/>
                <a:gd name="T1" fmla="*/ 1388 h 2430"/>
                <a:gd name="T2" fmla="*/ 1200 w 2428"/>
                <a:gd name="T3" fmla="*/ 2393 h 2430"/>
                <a:gd name="T4" fmla="*/ 2283 w 2428"/>
                <a:gd name="T5" fmla="*/ 1124 h 2430"/>
                <a:gd name="T6" fmla="*/ 1136 w 2428"/>
                <a:gd name="T7" fmla="*/ 3 h 2430"/>
                <a:gd name="T8" fmla="*/ 1071 w 2428"/>
                <a:gd name="T9" fmla="*/ 2 h 2430"/>
                <a:gd name="T10" fmla="*/ 106 w 2428"/>
                <a:gd name="T11" fmla="*/ 1388 h 2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430">
                  <a:moveTo>
                    <a:pt x="106" y="1388"/>
                  </a:moveTo>
                  <a:cubicBezTo>
                    <a:pt x="106" y="1388"/>
                    <a:pt x="126" y="2430"/>
                    <a:pt x="1200" y="2393"/>
                  </a:cubicBezTo>
                  <a:cubicBezTo>
                    <a:pt x="2275" y="2355"/>
                    <a:pt x="2283" y="1124"/>
                    <a:pt x="2283" y="1124"/>
                  </a:cubicBezTo>
                  <a:cubicBezTo>
                    <a:pt x="2283" y="1124"/>
                    <a:pt x="2428" y="132"/>
                    <a:pt x="1136" y="3"/>
                  </a:cubicBezTo>
                  <a:cubicBezTo>
                    <a:pt x="1115" y="0"/>
                    <a:pt x="1093" y="0"/>
                    <a:pt x="1071" y="2"/>
                  </a:cubicBezTo>
                  <a:cubicBezTo>
                    <a:pt x="876" y="17"/>
                    <a:pt x="0" y="156"/>
                    <a:pt x="106" y="1388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6" name="Freeform 629">
              <a:extLst>
                <a:ext uri="{FF2B5EF4-FFF2-40B4-BE49-F238E27FC236}">
                  <a16:creationId xmlns:a16="http://schemas.microsoft.com/office/drawing/2014/main" id="{BE22AD15-2A43-453A-9A47-275C40628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738" y="3203793"/>
              <a:ext cx="925835" cy="410013"/>
            </a:xfrm>
            <a:custGeom>
              <a:avLst/>
              <a:gdLst>
                <a:gd name="T0" fmla="*/ 1093 w 1849"/>
                <a:gd name="T1" fmla="*/ 739 h 824"/>
                <a:gd name="T2" fmla="*/ 0 w 1849"/>
                <a:gd name="T3" fmla="*/ 0 h 824"/>
                <a:gd name="T4" fmla="*/ 1065 w 1849"/>
                <a:gd name="T5" fmla="*/ 798 h 824"/>
                <a:gd name="T6" fmla="*/ 1849 w 1849"/>
                <a:gd name="T7" fmla="*/ 421 h 824"/>
                <a:gd name="T8" fmla="*/ 1093 w 1849"/>
                <a:gd name="T9" fmla="*/ 739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9" h="824">
                  <a:moveTo>
                    <a:pt x="1093" y="739"/>
                  </a:moveTo>
                  <a:cubicBezTo>
                    <a:pt x="366" y="764"/>
                    <a:pt x="99" y="320"/>
                    <a:pt x="0" y="0"/>
                  </a:cubicBezTo>
                  <a:cubicBezTo>
                    <a:pt x="69" y="302"/>
                    <a:pt x="299" y="824"/>
                    <a:pt x="1065" y="798"/>
                  </a:cubicBezTo>
                  <a:cubicBezTo>
                    <a:pt x="1443" y="784"/>
                    <a:pt x="1689" y="624"/>
                    <a:pt x="1849" y="421"/>
                  </a:cubicBezTo>
                  <a:cubicBezTo>
                    <a:pt x="1681" y="596"/>
                    <a:pt x="1440" y="727"/>
                    <a:pt x="1093" y="739"/>
                  </a:cubicBezTo>
                </a:path>
              </a:pathLst>
            </a:custGeom>
            <a:solidFill>
              <a:srgbClr val="E19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7" name="Freeform 630">
              <a:extLst>
                <a:ext uri="{FF2B5EF4-FFF2-40B4-BE49-F238E27FC236}">
                  <a16:creationId xmlns:a16="http://schemas.microsoft.com/office/drawing/2014/main" id="{AC256263-F61C-4CF5-903A-6CEF79F7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038" y="2253395"/>
              <a:ext cx="1239486" cy="838920"/>
            </a:xfrm>
            <a:custGeom>
              <a:avLst/>
              <a:gdLst>
                <a:gd name="T0" fmla="*/ 2351 w 2479"/>
                <a:gd name="T1" fmla="*/ 843 h 1680"/>
                <a:gd name="T2" fmla="*/ 984 w 2479"/>
                <a:gd name="T3" fmla="*/ 141 h 1680"/>
                <a:gd name="T4" fmla="*/ 131 w 2479"/>
                <a:gd name="T5" fmla="*/ 1580 h 1680"/>
                <a:gd name="T6" fmla="*/ 290 w 2479"/>
                <a:gd name="T7" fmla="*/ 1609 h 1680"/>
                <a:gd name="T8" fmla="*/ 918 w 2479"/>
                <a:gd name="T9" fmla="*/ 825 h 1680"/>
                <a:gd name="T10" fmla="*/ 1990 w 2479"/>
                <a:gd name="T11" fmla="*/ 1020 h 1680"/>
                <a:gd name="T12" fmla="*/ 2340 w 2479"/>
                <a:gd name="T13" fmla="*/ 1680 h 1680"/>
                <a:gd name="T14" fmla="*/ 2351 w 2479"/>
                <a:gd name="T15" fmla="*/ 843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9" h="1680">
                  <a:moveTo>
                    <a:pt x="2351" y="843"/>
                  </a:moveTo>
                  <a:cubicBezTo>
                    <a:pt x="2268" y="483"/>
                    <a:pt x="1752" y="0"/>
                    <a:pt x="984" y="141"/>
                  </a:cubicBezTo>
                  <a:cubicBezTo>
                    <a:pt x="217" y="282"/>
                    <a:pt x="0" y="989"/>
                    <a:pt x="131" y="1580"/>
                  </a:cubicBezTo>
                  <a:lnTo>
                    <a:pt x="290" y="1609"/>
                  </a:lnTo>
                  <a:cubicBezTo>
                    <a:pt x="290" y="1609"/>
                    <a:pt x="324" y="983"/>
                    <a:pt x="918" y="825"/>
                  </a:cubicBezTo>
                  <a:lnTo>
                    <a:pt x="1990" y="1020"/>
                  </a:lnTo>
                  <a:cubicBezTo>
                    <a:pt x="1990" y="1020"/>
                    <a:pt x="2335" y="1316"/>
                    <a:pt x="2340" y="1680"/>
                  </a:cubicBezTo>
                  <a:cubicBezTo>
                    <a:pt x="2340" y="1680"/>
                    <a:pt x="2479" y="1400"/>
                    <a:pt x="2351" y="843"/>
                  </a:cubicBezTo>
                </a:path>
              </a:pathLst>
            </a:custGeom>
            <a:solidFill>
              <a:srgbClr val="E3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8" name="Freeform 631">
              <a:extLst>
                <a:ext uri="{FF2B5EF4-FFF2-40B4-BE49-F238E27FC236}">
                  <a16:creationId xmlns:a16="http://schemas.microsoft.com/office/drawing/2014/main" id="{E634242E-5B17-45DF-8FAE-5F0334A29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820" y="2551929"/>
              <a:ext cx="94473" cy="408123"/>
            </a:xfrm>
            <a:custGeom>
              <a:avLst/>
              <a:gdLst>
                <a:gd name="T0" fmla="*/ 43 w 50"/>
                <a:gd name="T1" fmla="*/ 52 h 216"/>
                <a:gd name="T2" fmla="*/ 50 w 50"/>
                <a:gd name="T3" fmla="*/ 0 h 216"/>
                <a:gd name="T4" fmla="*/ 17 w 50"/>
                <a:gd name="T5" fmla="*/ 98 h 216"/>
                <a:gd name="T6" fmla="*/ 0 w 50"/>
                <a:gd name="T7" fmla="*/ 216 h 216"/>
                <a:gd name="T8" fmla="*/ 43 w 50"/>
                <a:gd name="T9" fmla="*/ 5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16">
                  <a:moveTo>
                    <a:pt x="43" y="52"/>
                  </a:moveTo>
                  <a:lnTo>
                    <a:pt x="50" y="0"/>
                  </a:lnTo>
                  <a:lnTo>
                    <a:pt x="17" y="98"/>
                  </a:lnTo>
                  <a:lnTo>
                    <a:pt x="0" y="216"/>
                  </a:lnTo>
                  <a:lnTo>
                    <a:pt x="43" y="52"/>
                  </a:lnTo>
                  <a:close/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9" name="Freeform 632">
              <a:extLst>
                <a:ext uri="{FF2B5EF4-FFF2-40B4-BE49-F238E27FC236}">
                  <a16:creationId xmlns:a16="http://schemas.microsoft.com/office/drawing/2014/main" id="{3E55B4ED-A33A-40C5-94CD-6FBB300F6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738" y="3203793"/>
              <a:ext cx="1014641" cy="411902"/>
            </a:xfrm>
            <a:custGeom>
              <a:avLst/>
              <a:gdLst>
                <a:gd name="T0" fmla="*/ 0 w 2027"/>
                <a:gd name="T1" fmla="*/ 0 h 828"/>
                <a:gd name="T2" fmla="*/ 575 w 2027"/>
                <a:gd name="T3" fmla="*/ 202 h 828"/>
                <a:gd name="T4" fmla="*/ 1474 w 2027"/>
                <a:gd name="T5" fmla="*/ 162 h 828"/>
                <a:gd name="T6" fmla="*/ 2027 w 2027"/>
                <a:gd name="T7" fmla="*/ 129 h 828"/>
                <a:gd name="T8" fmla="*/ 1035 w 2027"/>
                <a:gd name="T9" fmla="*/ 808 h 828"/>
                <a:gd name="T10" fmla="*/ 0 w 2027"/>
                <a:gd name="T11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7" h="828">
                  <a:moveTo>
                    <a:pt x="0" y="0"/>
                  </a:moveTo>
                  <a:cubicBezTo>
                    <a:pt x="0" y="0"/>
                    <a:pt x="123" y="395"/>
                    <a:pt x="575" y="202"/>
                  </a:cubicBezTo>
                  <a:cubicBezTo>
                    <a:pt x="575" y="202"/>
                    <a:pt x="1208" y="382"/>
                    <a:pt x="1474" y="162"/>
                  </a:cubicBezTo>
                  <a:cubicBezTo>
                    <a:pt x="1474" y="162"/>
                    <a:pt x="1820" y="369"/>
                    <a:pt x="2027" y="129"/>
                  </a:cubicBezTo>
                  <a:cubicBezTo>
                    <a:pt x="2027" y="129"/>
                    <a:pt x="1907" y="828"/>
                    <a:pt x="1035" y="808"/>
                  </a:cubicBezTo>
                  <a:cubicBezTo>
                    <a:pt x="163" y="788"/>
                    <a:pt x="64" y="250"/>
                    <a:pt x="0" y="0"/>
                  </a:cubicBezTo>
                </a:path>
              </a:pathLst>
            </a:custGeom>
            <a:solidFill>
              <a:srgbClr val="E6E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0" name="Freeform 633">
              <a:extLst>
                <a:ext uri="{FF2B5EF4-FFF2-40B4-BE49-F238E27FC236}">
                  <a16:creationId xmlns:a16="http://schemas.microsoft.com/office/drawing/2014/main" id="{46943F87-8A30-4D55-ADE6-58D7658E0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725" y="3341723"/>
              <a:ext cx="462918" cy="207840"/>
            </a:xfrm>
            <a:custGeom>
              <a:avLst/>
              <a:gdLst>
                <a:gd name="T0" fmla="*/ 20 w 927"/>
                <a:gd name="T1" fmla="*/ 39 h 419"/>
                <a:gd name="T2" fmla="*/ 799 w 927"/>
                <a:gd name="T3" fmla="*/ 0 h 419"/>
                <a:gd name="T4" fmla="*/ 492 w 927"/>
                <a:gd name="T5" fmla="*/ 379 h 419"/>
                <a:gd name="T6" fmla="*/ 20 w 927"/>
                <a:gd name="T7" fmla="*/ 3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7" h="419">
                  <a:moveTo>
                    <a:pt x="20" y="39"/>
                  </a:moveTo>
                  <a:cubicBezTo>
                    <a:pt x="20" y="39"/>
                    <a:pt x="512" y="133"/>
                    <a:pt x="799" y="0"/>
                  </a:cubicBezTo>
                  <a:cubicBezTo>
                    <a:pt x="799" y="0"/>
                    <a:pt x="927" y="336"/>
                    <a:pt x="492" y="379"/>
                  </a:cubicBezTo>
                  <a:cubicBezTo>
                    <a:pt x="93" y="419"/>
                    <a:pt x="0" y="193"/>
                    <a:pt x="20" y="39"/>
                  </a:cubicBezTo>
                </a:path>
              </a:pathLst>
            </a:custGeom>
            <a:solidFill>
              <a:srgbClr val="FB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1" name="Freeform 634">
              <a:extLst>
                <a:ext uri="{FF2B5EF4-FFF2-40B4-BE49-F238E27FC236}">
                  <a16:creationId xmlns:a16="http://schemas.microsoft.com/office/drawing/2014/main" id="{60AD642B-7E3A-4A63-8EB3-0DECD71A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000" y="2892032"/>
              <a:ext cx="204062" cy="105810"/>
            </a:xfrm>
            <a:custGeom>
              <a:avLst/>
              <a:gdLst>
                <a:gd name="T0" fmla="*/ 407 w 407"/>
                <a:gd name="T1" fmla="*/ 119 h 210"/>
                <a:gd name="T2" fmla="*/ 0 w 407"/>
                <a:gd name="T3" fmla="*/ 210 h 210"/>
                <a:gd name="T4" fmla="*/ 407 w 407"/>
                <a:gd name="T5" fmla="*/ 11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7" h="210">
                  <a:moveTo>
                    <a:pt x="407" y="119"/>
                  </a:moveTo>
                  <a:cubicBezTo>
                    <a:pt x="407" y="119"/>
                    <a:pt x="165" y="0"/>
                    <a:pt x="0" y="210"/>
                  </a:cubicBezTo>
                  <a:cubicBezTo>
                    <a:pt x="0" y="210"/>
                    <a:pt x="207" y="115"/>
                    <a:pt x="407" y="119"/>
                  </a:cubicBezTo>
                  <a:close/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2" name="Freeform 635">
              <a:extLst>
                <a:ext uri="{FF2B5EF4-FFF2-40B4-BE49-F238E27FC236}">
                  <a16:creationId xmlns:a16="http://schemas.microsoft.com/office/drawing/2014/main" id="{4C5D6E10-FF7F-4FD4-983B-CB25CC527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400" y="2897701"/>
              <a:ext cx="192725" cy="117146"/>
            </a:xfrm>
            <a:custGeom>
              <a:avLst/>
              <a:gdLst>
                <a:gd name="T0" fmla="*/ 384 w 384"/>
                <a:gd name="T1" fmla="*/ 237 h 237"/>
                <a:gd name="T2" fmla="*/ 0 w 384"/>
                <a:gd name="T3" fmla="*/ 74 h 237"/>
                <a:gd name="T4" fmla="*/ 384 w 384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237">
                  <a:moveTo>
                    <a:pt x="384" y="237"/>
                  </a:moveTo>
                  <a:cubicBezTo>
                    <a:pt x="384" y="237"/>
                    <a:pt x="257" y="0"/>
                    <a:pt x="0" y="74"/>
                  </a:cubicBezTo>
                  <a:cubicBezTo>
                    <a:pt x="0" y="74"/>
                    <a:pt x="225" y="118"/>
                    <a:pt x="384" y="237"/>
                  </a:cubicBezTo>
                  <a:close/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3" name="Freeform 636">
              <a:extLst>
                <a:ext uri="{FF2B5EF4-FFF2-40B4-BE49-F238E27FC236}">
                  <a16:creationId xmlns:a16="http://schemas.microsoft.com/office/drawing/2014/main" id="{55ECC784-DF85-4D12-9248-8EB8E818F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126" y="3011069"/>
              <a:ext cx="171941" cy="171941"/>
            </a:xfrm>
            <a:custGeom>
              <a:avLst/>
              <a:gdLst>
                <a:gd name="T0" fmla="*/ 335 w 341"/>
                <a:gd name="T1" fmla="*/ 160 h 342"/>
                <a:gd name="T2" fmla="*/ 182 w 341"/>
                <a:gd name="T3" fmla="*/ 336 h 342"/>
                <a:gd name="T4" fmla="*/ 6 w 341"/>
                <a:gd name="T5" fmla="*/ 183 h 342"/>
                <a:gd name="T6" fmla="*/ 159 w 341"/>
                <a:gd name="T7" fmla="*/ 7 h 342"/>
                <a:gd name="T8" fmla="*/ 335 w 341"/>
                <a:gd name="T9" fmla="*/ 16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42">
                  <a:moveTo>
                    <a:pt x="335" y="160"/>
                  </a:moveTo>
                  <a:cubicBezTo>
                    <a:pt x="341" y="250"/>
                    <a:pt x="273" y="329"/>
                    <a:pt x="182" y="336"/>
                  </a:cubicBezTo>
                  <a:cubicBezTo>
                    <a:pt x="92" y="342"/>
                    <a:pt x="13" y="274"/>
                    <a:pt x="6" y="183"/>
                  </a:cubicBezTo>
                  <a:cubicBezTo>
                    <a:pt x="0" y="93"/>
                    <a:pt x="68" y="14"/>
                    <a:pt x="159" y="7"/>
                  </a:cubicBezTo>
                  <a:cubicBezTo>
                    <a:pt x="249" y="0"/>
                    <a:pt x="328" y="69"/>
                    <a:pt x="335" y="160"/>
                  </a:cubicBezTo>
                  <a:close/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4" name="Freeform 637">
              <a:extLst>
                <a:ext uri="{FF2B5EF4-FFF2-40B4-BE49-F238E27FC236}">
                  <a16:creationId xmlns:a16="http://schemas.microsoft.com/office/drawing/2014/main" id="{2EAB7D11-7FAD-46BF-A641-B80BF8BAE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573" y="3024294"/>
              <a:ext cx="162494" cy="162493"/>
            </a:xfrm>
            <a:custGeom>
              <a:avLst/>
              <a:gdLst>
                <a:gd name="T0" fmla="*/ 318 w 326"/>
                <a:gd name="T1" fmla="*/ 178 h 327"/>
                <a:gd name="T2" fmla="*/ 148 w 326"/>
                <a:gd name="T3" fmla="*/ 319 h 327"/>
                <a:gd name="T4" fmla="*/ 8 w 326"/>
                <a:gd name="T5" fmla="*/ 148 h 327"/>
                <a:gd name="T6" fmla="*/ 178 w 326"/>
                <a:gd name="T7" fmla="*/ 8 h 327"/>
                <a:gd name="T8" fmla="*/ 318 w 326"/>
                <a:gd name="T9" fmla="*/ 17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7">
                  <a:moveTo>
                    <a:pt x="318" y="178"/>
                  </a:moveTo>
                  <a:cubicBezTo>
                    <a:pt x="310" y="264"/>
                    <a:pt x="234" y="327"/>
                    <a:pt x="148" y="319"/>
                  </a:cubicBezTo>
                  <a:cubicBezTo>
                    <a:pt x="62" y="310"/>
                    <a:pt x="0" y="234"/>
                    <a:pt x="8" y="148"/>
                  </a:cubicBezTo>
                  <a:cubicBezTo>
                    <a:pt x="16" y="63"/>
                    <a:pt x="92" y="0"/>
                    <a:pt x="178" y="8"/>
                  </a:cubicBezTo>
                  <a:cubicBezTo>
                    <a:pt x="264" y="17"/>
                    <a:pt x="326" y="93"/>
                    <a:pt x="318" y="1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5" name="Freeform 638">
              <a:extLst>
                <a:ext uri="{FF2B5EF4-FFF2-40B4-BE49-F238E27FC236}">
                  <a16:creationId xmlns:a16="http://schemas.microsoft.com/office/drawing/2014/main" id="{08904630-5B83-44E9-A60F-49B94453D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252" y="3065862"/>
              <a:ext cx="92584" cy="92584"/>
            </a:xfrm>
            <a:custGeom>
              <a:avLst/>
              <a:gdLst>
                <a:gd name="T0" fmla="*/ 179 w 184"/>
                <a:gd name="T1" fmla="*/ 100 h 184"/>
                <a:gd name="T2" fmla="*/ 84 w 184"/>
                <a:gd name="T3" fmla="*/ 179 h 184"/>
                <a:gd name="T4" fmla="*/ 5 w 184"/>
                <a:gd name="T5" fmla="*/ 83 h 184"/>
                <a:gd name="T6" fmla="*/ 100 w 184"/>
                <a:gd name="T7" fmla="*/ 4 h 184"/>
                <a:gd name="T8" fmla="*/ 179 w 184"/>
                <a:gd name="T9" fmla="*/ 10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179" y="100"/>
                  </a:moveTo>
                  <a:cubicBezTo>
                    <a:pt x="175" y="149"/>
                    <a:pt x="132" y="184"/>
                    <a:pt x="84" y="179"/>
                  </a:cubicBezTo>
                  <a:cubicBezTo>
                    <a:pt x="35" y="175"/>
                    <a:pt x="0" y="132"/>
                    <a:pt x="5" y="83"/>
                  </a:cubicBezTo>
                  <a:cubicBezTo>
                    <a:pt x="9" y="35"/>
                    <a:pt x="52" y="0"/>
                    <a:pt x="100" y="4"/>
                  </a:cubicBezTo>
                  <a:cubicBezTo>
                    <a:pt x="149" y="9"/>
                    <a:pt x="184" y="52"/>
                    <a:pt x="179" y="100"/>
                  </a:cubicBezTo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6" name="Freeform 639">
              <a:extLst>
                <a:ext uri="{FF2B5EF4-FFF2-40B4-BE49-F238E27FC236}">
                  <a16:creationId xmlns:a16="http://schemas.microsoft.com/office/drawing/2014/main" id="{AE00D834-2CB6-4FB8-B21E-60E00D360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169" y="3011069"/>
              <a:ext cx="170051" cy="171941"/>
            </a:xfrm>
            <a:custGeom>
              <a:avLst/>
              <a:gdLst>
                <a:gd name="T0" fmla="*/ 6 w 342"/>
                <a:gd name="T1" fmla="*/ 160 h 342"/>
                <a:gd name="T2" fmla="*/ 159 w 342"/>
                <a:gd name="T3" fmla="*/ 336 h 342"/>
                <a:gd name="T4" fmla="*/ 335 w 342"/>
                <a:gd name="T5" fmla="*/ 183 h 342"/>
                <a:gd name="T6" fmla="*/ 182 w 342"/>
                <a:gd name="T7" fmla="*/ 7 h 342"/>
                <a:gd name="T8" fmla="*/ 6 w 342"/>
                <a:gd name="T9" fmla="*/ 16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342">
                  <a:moveTo>
                    <a:pt x="6" y="160"/>
                  </a:moveTo>
                  <a:cubicBezTo>
                    <a:pt x="0" y="250"/>
                    <a:pt x="68" y="329"/>
                    <a:pt x="159" y="336"/>
                  </a:cubicBezTo>
                  <a:cubicBezTo>
                    <a:pt x="249" y="342"/>
                    <a:pt x="328" y="274"/>
                    <a:pt x="335" y="183"/>
                  </a:cubicBezTo>
                  <a:cubicBezTo>
                    <a:pt x="342" y="93"/>
                    <a:pt x="273" y="14"/>
                    <a:pt x="182" y="7"/>
                  </a:cubicBezTo>
                  <a:cubicBezTo>
                    <a:pt x="92" y="0"/>
                    <a:pt x="13" y="69"/>
                    <a:pt x="6" y="160"/>
                  </a:cubicBezTo>
                  <a:close/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7" name="Freeform 640">
              <a:extLst>
                <a:ext uri="{FF2B5EF4-FFF2-40B4-BE49-F238E27FC236}">
                  <a16:creationId xmlns:a16="http://schemas.microsoft.com/office/drawing/2014/main" id="{37A7D39F-FCC0-4F2C-8351-18AE6E03A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280" y="3024294"/>
              <a:ext cx="164384" cy="162493"/>
            </a:xfrm>
            <a:custGeom>
              <a:avLst/>
              <a:gdLst>
                <a:gd name="T0" fmla="*/ 8 w 326"/>
                <a:gd name="T1" fmla="*/ 178 h 327"/>
                <a:gd name="T2" fmla="*/ 178 w 326"/>
                <a:gd name="T3" fmla="*/ 319 h 327"/>
                <a:gd name="T4" fmla="*/ 318 w 326"/>
                <a:gd name="T5" fmla="*/ 148 h 327"/>
                <a:gd name="T6" fmla="*/ 148 w 326"/>
                <a:gd name="T7" fmla="*/ 8 h 327"/>
                <a:gd name="T8" fmla="*/ 8 w 326"/>
                <a:gd name="T9" fmla="*/ 17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7">
                  <a:moveTo>
                    <a:pt x="8" y="178"/>
                  </a:moveTo>
                  <a:cubicBezTo>
                    <a:pt x="16" y="264"/>
                    <a:pt x="92" y="327"/>
                    <a:pt x="178" y="319"/>
                  </a:cubicBezTo>
                  <a:cubicBezTo>
                    <a:pt x="264" y="310"/>
                    <a:pt x="326" y="234"/>
                    <a:pt x="318" y="148"/>
                  </a:cubicBezTo>
                  <a:cubicBezTo>
                    <a:pt x="310" y="63"/>
                    <a:pt x="234" y="0"/>
                    <a:pt x="148" y="8"/>
                  </a:cubicBezTo>
                  <a:cubicBezTo>
                    <a:pt x="62" y="17"/>
                    <a:pt x="0" y="93"/>
                    <a:pt x="8" y="1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8" name="Freeform 641">
              <a:extLst>
                <a:ext uri="{FF2B5EF4-FFF2-40B4-BE49-F238E27FC236}">
                  <a16:creationId xmlns:a16="http://schemas.microsoft.com/office/drawing/2014/main" id="{00687E1D-4551-4D68-A723-4E612FB91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511" y="3065862"/>
              <a:ext cx="92584" cy="92584"/>
            </a:xfrm>
            <a:custGeom>
              <a:avLst/>
              <a:gdLst>
                <a:gd name="T0" fmla="*/ 5 w 184"/>
                <a:gd name="T1" fmla="*/ 100 h 184"/>
                <a:gd name="T2" fmla="*/ 100 w 184"/>
                <a:gd name="T3" fmla="*/ 179 h 184"/>
                <a:gd name="T4" fmla="*/ 179 w 184"/>
                <a:gd name="T5" fmla="*/ 83 h 184"/>
                <a:gd name="T6" fmla="*/ 84 w 184"/>
                <a:gd name="T7" fmla="*/ 4 h 184"/>
                <a:gd name="T8" fmla="*/ 5 w 184"/>
                <a:gd name="T9" fmla="*/ 10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" y="100"/>
                  </a:moveTo>
                  <a:cubicBezTo>
                    <a:pt x="9" y="149"/>
                    <a:pt x="52" y="184"/>
                    <a:pt x="100" y="179"/>
                  </a:cubicBezTo>
                  <a:cubicBezTo>
                    <a:pt x="149" y="175"/>
                    <a:pt x="184" y="132"/>
                    <a:pt x="179" y="83"/>
                  </a:cubicBezTo>
                  <a:cubicBezTo>
                    <a:pt x="175" y="35"/>
                    <a:pt x="132" y="0"/>
                    <a:pt x="84" y="4"/>
                  </a:cubicBezTo>
                  <a:cubicBezTo>
                    <a:pt x="35" y="9"/>
                    <a:pt x="0" y="52"/>
                    <a:pt x="5" y="100"/>
                  </a:cubicBezTo>
                </a:path>
              </a:pathLst>
            </a:custGeom>
            <a:solidFill>
              <a:srgbClr val="79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9" name="Freeform 642">
              <a:extLst>
                <a:ext uri="{FF2B5EF4-FFF2-40B4-BE49-F238E27FC236}">
                  <a16:creationId xmlns:a16="http://schemas.microsoft.com/office/drawing/2014/main" id="{6096539A-E7DE-4CBD-A05E-5C767D9AD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791" y="3203793"/>
              <a:ext cx="128483" cy="102031"/>
            </a:xfrm>
            <a:custGeom>
              <a:avLst/>
              <a:gdLst>
                <a:gd name="T0" fmla="*/ 90 w 254"/>
                <a:gd name="T1" fmla="*/ 0 h 204"/>
                <a:gd name="T2" fmla="*/ 0 w 254"/>
                <a:gd name="T3" fmla="*/ 193 h 204"/>
                <a:gd name="T4" fmla="*/ 90 w 254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204">
                  <a:moveTo>
                    <a:pt x="90" y="0"/>
                  </a:moveTo>
                  <a:cubicBezTo>
                    <a:pt x="90" y="0"/>
                    <a:pt x="254" y="177"/>
                    <a:pt x="0" y="193"/>
                  </a:cubicBezTo>
                  <a:cubicBezTo>
                    <a:pt x="0" y="193"/>
                    <a:pt x="110" y="204"/>
                    <a:pt x="90" y="0"/>
                  </a:cubicBezTo>
                  <a:close/>
                </a:path>
              </a:pathLst>
            </a:custGeom>
            <a:solidFill>
              <a:srgbClr val="E19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0" name="Freeform 643">
              <a:extLst>
                <a:ext uri="{FF2B5EF4-FFF2-40B4-BE49-F238E27FC236}">
                  <a16:creationId xmlns:a16="http://schemas.microsoft.com/office/drawing/2014/main" id="{AA99D6BD-A383-432C-8B0F-3500A3432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851" y="3370066"/>
              <a:ext cx="323098" cy="136041"/>
            </a:xfrm>
            <a:custGeom>
              <a:avLst/>
              <a:gdLst>
                <a:gd name="T0" fmla="*/ 0 w 644"/>
                <a:gd name="T1" fmla="*/ 6 h 273"/>
                <a:gd name="T2" fmla="*/ 644 w 644"/>
                <a:gd name="T3" fmla="*/ 0 h 273"/>
                <a:gd name="T4" fmla="*/ 302 w 644"/>
                <a:gd name="T5" fmla="*/ 255 h 273"/>
                <a:gd name="T6" fmla="*/ 0 w 644"/>
                <a:gd name="T7" fmla="*/ 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273">
                  <a:moveTo>
                    <a:pt x="0" y="6"/>
                  </a:moveTo>
                  <a:cubicBezTo>
                    <a:pt x="0" y="6"/>
                    <a:pt x="300" y="152"/>
                    <a:pt x="644" y="0"/>
                  </a:cubicBezTo>
                  <a:cubicBezTo>
                    <a:pt x="644" y="0"/>
                    <a:pt x="626" y="273"/>
                    <a:pt x="302" y="255"/>
                  </a:cubicBezTo>
                  <a:cubicBezTo>
                    <a:pt x="48" y="241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702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" name="Freeform 644">
              <a:extLst>
                <a:ext uri="{FF2B5EF4-FFF2-40B4-BE49-F238E27FC236}">
                  <a16:creationId xmlns:a16="http://schemas.microsoft.com/office/drawing/2014/main" id="{D42B8F2A-C4EB-4532-9D3E-385524ECB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202" y="3430528"/>
              <a:ext cx="224846" cy="69911"/>
            </a:xfrm>
            <a:custGeom>
              <a:avLst/>
              <a:gdLst>
                <a:gd name="T0" fmla="*/ 451 w 451"/>
                <a:gd name="T1" fmla="*/ 35 h 139"/>
                <a:gd name="T2" fmla="*/ 424 w 451"/>
                <a:gd name="T3" fmla="*/ 26 h 139"/>
                <a:gd name="T4" fmla="*/ 122 w 451"/>
                <a:gd name="T5" fmla="*/ 36 h 139"/>
                <a:gd name="T6" fmla="*/ 0 w 451"/>
                <a:gd name="T7" fmla="*/ 71 h 139"/>
                <a:gd name="T8" fmla="*/ 178 w 451"/>
                <a:gd name="T9" fmla="*/ 131 h 139"/>
                <a:gd name="T10" fmla="*/ 451 w 451"/>
                <a:gd name="T11" fmla="*/ 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139">
                  <a:moveTo>
                    <a:pt x="451" y="35"/>
                  </a:moveTo>
                  <a:cubicBezTo>
                    <a:pt x="442" y="32"/>
                    <a:pt x="433" y="29"/>
                    <a:pt x="424" y="26"/>
                  </a:cubicBezTo>
                  <a:cubicBezTo>
                    <a:pt x="326" y="0"/>
                    <a:pt x="222" y="18"/>
                    <a:pt x="122" y="36"/>
                  </a:cubicBezTo>
                  <a:cubicBezTo>
                    <a:pt x="82" y="44"/>
                    <a:pt x="39" y="54"/>
                    <a:pt x="0" y="71"/>
                  </a:cubicBezTo>
                  <a:cubicBezTo>
                    <a:pt x="44" y="102"/>
                    <a:pt x="101" y="127"/>
                    <a:pt x="178" y="131"/>
                  </a:cubicBezTo>
                  <a:cubicBezTo>
                    <a:pt x="319" y="139"/>
                    <a:pt x="402" y="91"/>
                    <a:pt x="451" y="35"/>
                  </a:cubicBezTo>
                </a:path>
              </a:pathLst>
            </a:custGeom>
            <a:solidFill>
              <a:srgbClr val="F06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2" name="Freeform 645">
              <a:extLst>
                <a:ext uri="{FF2B5EF4-FFF2-40B4-BE49-F238E27FC236}">
                  <a16:creationId xmlns:a16="http://schemas.microsoft.com/office/drawing/2014/main" id="{DE2D5F7C-10A9-4678-B193-798D72402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750" y="3381402"/>
              <a:ext cx="251299" cy="79357"/>
            </a:xfrm>
            <a:custGeom>
              <a:avLst/>
              <a:gdLst>
                <a:gd name="T0" fmla="*/ 0 w 505"/>
                <a:gd name="T1" fmla="*/ 8 h 158"/>
                <a:gd name="T2" fmla="*/ 272 w 505"/>
                <a:gd name="T3" fmla="*/ 43 h 158"/>
                <a:gd name="T4" fmla="*/ 505 w 505"/>
                <a:gd name="T5" fmla="*/ 0 h 158"/>
                <a:gd name="T6" fmla="*/ 356 w 505"/>
                <a:gd name="T7" fmla="*/ 126 h 158"/>
                <a:gd name="T8" fmla="*/ 117 w 505"/>
                <a:gd name="T9" fmla="*/ 114 h 158"/>
                <a:gd name="T10" fmla="*/ 0 w 505"/>
                <a:gd name="T11" fmla="*/ 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5" h="158">
                  <a:moveTo>
                    <a:pt x="0" y="8"/>
                  </a:moveTo>
                  <a:cubicBezTo>
                    <a:pt x="0" y="8"/>
                    <a:pt x="132" y="48"/>
                    <a:pt x="272" y="43"/>
                  </a:cubicBezTo>
                  <a:cubicBezTo>
                    <a:pt x="391" y="39"/>
                    <a:pt x="505" y="0"/>
                    <a:pt x="505" y="0"/>
                  </a:cubicBezTo>
                  <a:cubicBezTo>
                    <a:pt x="505" y="0"/>
                    <a:pt x="484" y="95"/>
                    <a:pt x="356" y="126"/>
                  </a:cubicBezTo>
                  <a:cubicBezTo>
                    <a:pt x="228" y="158"/>
                    <a:pt x="117" y="114"/>
                    <a:pt x="117" y="114"/>
                  </a:cubicBezTo>
                  <a:cubicBezTo>
                    <a:pt x="117" y="114"/>
                    <a:pt x="21" y="75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3" name="Freeform 646">
              <a:extLst>
                <a:ext uri="{FF2B5EF4-FFF2-40B4-BE49-F238E27FC236}">
                  <a16:creationId xmlns:a16="http://schemas.microsoft.com/office/drawing/2014/main" id="{5DC15078-3918-4C17-B233-D4394D848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658" y="2474462"/>
              <a:ext cx="279640" cy="615964"/>
            </a:xfrm>
            <a:custGeom>
              <a:avLst/>
              <a:gdLst>
                <a:gd name="T0" fmla="*/ 554 w 561"/>
                <a:gd name="T1" fmla="*/ 1211 h 1233"/>
                <a:gd name="T2" fmla="*/ 395 w 561"/>
                <a:gd name="T3" fmla="*/ 1233 h 1233"/>
                <a:gd name="T4" fmla="*/ 0 w 561"/>
                <a:gd name="T5" fmla="*/ 218 h 1233"/>
                <a:gd name="T6" fmla="*/ 455 w 561"/>
                <a:gd name="T7" fmla="*/ 220 h 1233"/>
                <a:gd name="T8" fmla="*/ 554 w 561"/>
                <a:gd name="T9" fmla="*/ 1211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1233">
                  <a:moveTo>
                    <a:pt x="554" y="1211"/>
                  </a:moveTo>
                  <a:lnTo>
                    <a:pt x="395" y="1233"/>
                  </a:lnTo>
                  <a:lnTo>
                    <a:pt x="0" y="218"/>
                  </a:lnTo>
                  <a:cubicBezTo>
                    <a:pt x="0" y="218"/>
                    <a:pt x="348" y="0"/>
                    <a:pt x="455" y="220"/>
                  </a:cubicBezTo>
                  <a:cubicBezTo>
                    <a:pt x="561" y="441"/>
                    <a:pt x="554" y="1211"/>
                    <a:pt x="554" y="1211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4" name="Freeform 647">
              <a:extLst>
                <a:ext uri="{FF2B5EF4-FFF2-40B4-BE49-F238E27FC236}">
                  <a16:creationId xmlns:a16="http://schemas.microsoft.com/office/drawing/2014/main" id="{38E5C6C9-7042-46C2-8276-7EB2EB965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048" y="2446120"/>
              <a:ext cx="1112892" cy="404344"/>
            </a:xfrm>
            <a:custGeom>
              <a:avLst/>
              <a:gdLst>
                <a:gd name="T0" fmla="*/ 488 w 2226"/>
                <a:gd name="T1" fmla="*/ 439 h 811"/>
                <a:gd name="T2" fmla="*/ 0 w 2226"/>
                <a:gd name="T3" fmla="*/ 0 h 811"/>
                <a:gd name="T4" fmla="*/ 536 w 2226"/>
                <a:gd name="T5" fmla="*/ 547 h 811"/>
                <a:gd name="T6" fmla="*/ 2226 w 2226"/>
                <a:gd name="T7" fmla="*/ 384 h 811"/>
                <a:gd name="T8" fmla="*/ 2223 w 2226"/>
                <a:gd name="T9" fmla="*/ 377 h 811"/>
                <a:gd name="T10" fmla="*/ 488 w 2226"/>
                <a:gd name="T11" fmla="*/ 439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6" h="811">
                  <a:moveTo>
                    <a:pt x="488" y="439"/>
                  </a:moveTo>
                  <a:cubicBezTo>
                    <a:pt x="211" y="344"/>
                    <a:pt x="71" y="167"/>
                    <a:pt x="0" y="0"/>
                  </a:cubicBezTo>
                  <a:cubicBezTo>
                    <a:pt x="48" y="189"/>
                    <a:pt x="180" y="443"/>
                    <a:pt x="536" y="547"/>
                  </a:cubicBezTo>
                  <a:cubicBezTo>
                    <a:pt x="1138" y="721"/>
                    <a:pt x="1314" y="811"/>
                    <a:pt x="2226" y="384"/>
                  </a:cubicBezTo>
                  <a:cubicBezTo>
                    <a:pt x="2226" y="384"/>
                    <a:pt x="2225" y="382"/>
                    <a:pt x="2223" y="377"/>
                  </a:cubicBezTo>
                  <a:cubicBezTo>
                    <a:pt x="1289" y="754"/>
                    <a:pt x="1102" y="650"/>
                    <a:pt x="488" y="439"/>
                  </a:cubicBezTo>
                </a:path>
              </a:pathLst>
            </a:custGeom>
            <a:solidFill>
              <a:srgbClr val="726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5" name="Freeform 648">
              <a:extLst>
                <a:ext uri="{FF2B5EF4-FFF2-40B4-BE49-F238E27FC236}">
                  <a16:creationId xmlns:a16="http://schemas.microsoft.com/office/drawing/2014/main" id="{17C4BCD9-E4C2-4FF0-9BB4-E579C1A2F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044" y="2249616"/>
              <a:ext cx="1128008" cy="572507"/>
            </a:xfrm>
            <a:custGeom>
              <a:avLst/>
              <a:gdLst>
                <a:gd name="T0" fmla="*/ 521 w 2256"/>
                <a:gd name="T1" fmla="*/ 834 h 1149"/>
                <a:gd name="T2" fmla="*/ 2256 w 2256"/>
                <a:gd name="T3" fmla="*/ 772 h 1149"/>
                <a:gd name="T4" fmla="*/ 1055 w 2256"/>
                <a:gd name="T5" fmla="*/ 165 h 1149"/>
                <a:gd name="T6" fmla="*/ 7 w 2256"/>
                <a:gd name="T7" fmla="*/ 165 h 1149"/>
                <a:gd name="T8" fmla="*/ 33 w 2256"/>
                <a:gd name="T9" fmla="*/ 395 h 1149"/>
                <a:gd name="T10" fmla="*/ 521 w 2256"/>
                <a:gd name="T11" fmla="*/ 834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6" h="1149">
                  <a:moveTo>
                    <a:pt x="521" y="834"/>
                  </a:moveTo>
                  <a:cubicBezTo>
                    <a:pt x="1135" y="1045"/>
                    <a:pt x="1322" y="1149"/>
                    <a:pt x="2256" y="772"/>
                  </a:cubicBezTo>
                  <a:cubicBezTo>
                    <a:pt x="2220" y="697"/>
                    <a:pt x="1862" y="0"/>
                    <a:pt x="1055" y="165"/>
                  </a:cubicBezTo>
                  <a:cubicBezTo>
                    <a:pt x="201" y="340"/>
                    <a:pt x="7" y="165"/>
                    <a:pt x="7" y="165"/>
                  </a:cubicBezTo>
                  <a:cubicBezTo>
                    <a:pt x="7" y="165"/>
                    <a:pt x="0" y="265"/>
                    <a:pt x="33" y="395"/>
                  </a:cubicBezTo>
                  <a:cubicBezTo>
                    <a:pt x="104" y="562"/>
                    <a:pt x="244" y="739"/>
                    <a:pt x="521" y="834"/>
                  </a:cubicBezTo>
                  <a:close/>
                </a:path>
              </a:pathLst>
            </a:custGeom>
            <a:solidFill>
              <a:srgbClr val="E3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6" name="Freeform 649">
              <a:extLst>
                <a:ext uri="{FF2B5EF4-FFF2-40B4-BE49-F238E27FC236}">
                  <a16:creationId xmlns:a16="http://schemas.microsoft.com/office/drawing/2014/main" id="{CFEC2932-86EF-499E-9FF7-23BF768F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894" y="2661518"/>
              <a:ext cx="285309" cy="428908"/>
            </a:xfrm>
            <a:custGeom>
              <a:avLst/>
              <a:gdLst>
                <a:gd name="T0" fmla="*/ 297 w 568"/>
                <a:gd name="T1" fmla="*/ 858 h 858"/>
                <a:gd name="T2" fmla="*/ 0 w 568"/>
                <a:gd name="T3" fmla="*/ 202 h 858"/>
                <a:gd name="T4" fmla="*/ 279 w 568"/>
                <a:gd name="T5" fmla="*/ 201 h 858"/>
                <a:gd name="T6" fmla="*/ 400 w 568"/>
                <a:gd name="T7" fmla="*/ 0 h 858"/>
                <a:gd name="T8" fmla="*/ 456 w 568"/>
                <a:gd name="T9" fmla="*/ 836 h 858"/>
                <a:gd name="T10" fmla="*/ 297 w 568"/>
                <a:gd name="T11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8" h="858">
                  <a:moveTo>
                    <a:pt x="297" y="858"/>
                  </a:moveTo>
                  <a:lnTo>
                    <a:pt x="0" y="202"/>
                  </a:lnTo>
                  <a:cubicBezTo>
                    <a:pt x="0" y="202"/>
                    <a:pt x="149" y="301"/>
                    <a:pt x="279" y="201"/>
                  </a:cubicBezTo>
                  <a:cubicBezTo>
                    <a:pt x="409" y="101"/>
                    <a:pt x="400" y="0"/>
                    <a:pt x="400" y="0"/>
                  </a:cubicBezTo>
                  <a:cubicBezTo>
                    <a:pt x="400" y="0"/>
                    <a:pt x="568" y="587"/>
                    <a:pt x="456" y="836"/>
                  </a:cubicBezTo>
                  <a:lnTo>
                    <a:pt x="297" y="858"/>
                  </a:lnTo>
                </a:path>
              </a:pathLst>
            </a:custGeom>
            <a:solidFill>
              <a:srgbClr val="E3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7" name="Freeform 650">
              <a:extLst>
                <a:ext uri="{FF2B5EF4-FFF2-40B4-BE49-F238E27FC236}">
                  <a16:creationId xmlns:a16="http://schemas.microsoft.com/office/drawing/2014/main" id="{FE1B65FB-C03B-4ECB-A617-48A5FF24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738" y="3203793"/>
              <a:ext cx="937172" cy="408123"/>
            </a:xfrm>
            <a:custGeom>
              <a:avLst/>
              <a:gdLst>
                <a:gd name="T0" fmla="*/ 1052 w 1874"/>
                <a:gd name="T1" fmla="*/ 767 h 819"/>
                <a:gd name="T2" fmla="*/ 9 w 1874"/>
                <a:gd name="T3" fmla="*/ 24 h 819"/>
                <a:gd name="T4" fmla="*/ 0 w 1874"/>
                <a:gd name="T5" fmla="*/ 0 h 819"/>
                <a:gd name="T6" fmla="*/ 1035 w 1874"/>
                <a:gd name="T7" fmla="*/ 808 h 819"/>
                <a:gd name="T8" fmla="*/ 1874 w 1874"/>
                <a:gd name="T9" fmla="*/ 455 h 819"/>
                <a:gd name="T10" fmla="*/ 1052 w 1874"/>
                <a:gd name="T11" fmla="*/ 767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4" h="819">
                  <a:moveTo>
                    <a:pt x="1052" y="767"/>
                  </a:moveTo>
                  <a:cubicBezTo>
                    <a:pt x="248" y="748"/>
                    <a:pt x="82" y="302"/>
                    <a:pt x="9" y="24"/>
                  </a:cubicBezTo>
                  <a:cubicBezTo>
                    <a:pt x="3" y="9"/>
                    <a:pt x="0" y="0"/>
                    <a:pt x="0" y="0"/>
                  </a:cubicBezTo>
                  <a:cubicBezTo>
                    <a:pt x="64" y="250"/>
                    <a:pt x="163" y="788"/>
                    <a:pt x="1035" y="808"/>
                  </a:cubicBezTo>
                  <a:cubicBezTo>
                    <a:pt x="1489" y="819"/>
                    <a:pt x="1739" y="634"/>
                    <a:pt x="1874" y="455"/>
                  </a:cubicBezTo>
                  <a:cubicBezTo>
                    <a:pt x="1727" y="621"/>
                    <a:pt x="1476" y="777"/>
                    <a:pt x="1052" y="767"/>
                  </a:cubicBezTo>
                </a:path>
              </a:pathLst>
            </a:custGeom>
            <a:solidFill>
              <a:srgbClr val="BC8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8" name="Freeform 653">
              <a:extLst>
                <a:ext uri="{FF2B5EF4-FFF2-40B4-BE49-F238E27FC236}">
                  <a16:creationId xmlns:a16="http://schemas.microsoft.com/office/drawing/2014/main" id="{EB33E502-C61D-4168-B3F3-1A71BFC316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0310" y="2950606"/>
              <a:ext cx="391119" cy="277751"/>
            </a:xfrm>
            <a:custGeom>
              <a:avLst/>
              <a:gdLst>
                <a:gd name="T0" fmla="*/ 38 w 783"/>
                <a:gd name="T1" fmla="*/ 93 h 556"/>
                <a:gd name="T2" fmla="*/ 53 w 783"/>
                <a:gd name="T3" fmla="*/ 273 h 556"/>
                <a:gd name="T4" fmla="*/ 417 w 783"/>
                <a:gd name="T5" fmla="*/ 515 h 556"/>
                <a:gd name="T6" fmla="*/ 658 w 783"/>
                <a:gd name="T7" fmla="*/ 440 h 556"/>
                <a:gd name="T8" fmla="*/ 738 w 783"/>
                <a:gd name="T9" fmla="*/ 219 h 556"/>
                <a:gd name="T10" fmla="*/ 724 w 783"/>
                <a:gd name="T11" fmla="*/ 39 h 556"/>
                <a:gd name="T12" fmla="*/ 38 w 783"/>
                <a:gd name="T13" fmla="*/ 93 h 556"/>
                <a:gd name="T14" fmla="*/ 251 w 783"/>
                <a:gd name="T15" fmla="*/ 545 h 556"/>
                <a:gd name="T16" fmla="*/ 17 w 783"/>
                <a:gd name="T17" fmla="*/ 276 h 556"/>
                <a:gd name="T18" fmla="*/ 0 w 783"/>
                <a:gd name="T19" fmla="*/ 60 h 556"/>
                <a:gd name="T20" fmla="*/ 757 w 783"/>
                <a:gd name="T21" fmla="*/ 0 h 556"/>
                <a:gd name="T22" fmla="*/ 774 w 783"/>
                <a:gd name="T23" fmla="*/ 216 h 556"/>
                <a:gd name="T24" fmla="*/ 680 w 783"/>
                <a:gd name="T25" fmla="*/ 468 h 556"/>
                <a:gd name="T26" fmla="*/ 420 w 783"/>
                <a:gd name="T27" fmla="*/ 550 h 556"/>
                <a:gd name="T28" fmla="*/ 251 w 783"/>
                <a:gd name="T29" fmla="*/ 54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3" h="556">
                  <a:moveTo>
                    <a:pt x="38" y="93"/>
                  </a:moveTo>
                  <a:lnTo>
                    <a:pt x="53" y="273"/>
                  </a:lnTo>
                  <a:cubicBezTo>
                    <a:pt x="67" y="456"/>
                    <a:pt x="183" y="533"/>
                    <a:pt x="417" y="515"/>
                  </a:cubicBezTo>
                  <a:cubicBezTo>
                    <a:pt x="525" y="506"/>
                    <a:pt x="604" y="482"/>
                    <a:pt x="658" y="440"/>
                  </a:cubicBezTo>
                  <a:cubicBezTo>
                    <a:pt x="720" y="391"/>
                    <a:pt x="746" y="318"/>
                    <a:pt x="738" y="219"/>
                  </a:cubicBezTo>
                  <a:lnTo>
                    <a:pt x="724" y="39"/>
                  </a:lnTo>
                  <a:lnTo>
                    <a:pt x="38" y="93"/>
                  </a:lnTo>
                  <a:close/>
                  <a:moveTo>
                    <a:pt x="251" y="545"/>
                  </a:moveTo>
                  <a:cubicBezTo>
                    <a:pt x="108" y="518"/>
                    <a:pt x="29" y="428"/>
                    <a:pt x="17" y="276"/>
                  </a:cubicBezTo>
                  <a:lnTo>
                    <a:pt x="0" y="60"/>
                  </a:lnTo>
                  <a:lnTo>
                    <a:pt x="757" y="0"/>
                  </a:lnTo>
                  <a:lnTo>
                    <a:pt x="774" y="216"/>
                  </a:lnTo>
                  <a:cubicBezTo>
                    <a:pt x="783" y="327"/>
                    <a:pt x="751" y="412"/>
                    <a:pt x="680" y="468"/>
                  </a:cubicBezTo>
                  <a:cubicBezTo>
                    <a:pt x="621" y="514"/>
                    <a:pt x="535" y="541"/>
                    <a:pt x="420" y="550"/>
                  </a:cubicBezTo>
                  <a:cubicBezTo>
                    <a:pt x="355" y="556"/>
                    <a:pt x="300" y="554"/>
                    <a:pt x="251" y="545"/>
                  </a:cubicBezTo>
                </a:path>
              </a:pathLst>
            </a:custGeom>
            <a:solidFill>
              <a:srgbClr val="4D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9" name="Freeform 654">
              <a:extLst>
                <a:ext uri="{FF2B5EF4-FFF2-40B4-BE49-F238E27FC236}">
                  <a16:creationId xmlns:a16="http://schemas.microsoft.com/office/drawing/2014/main" id="{40560CDE-7145-4D30-9F3E-92E1F9450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313" y="3020515"/>
              <a:ext cx="156826" cy="18895"/>
            </a:xfrm>
            <a:custGeom>
              <a:avLst/>
              <a:gdLst>
                <a:gd name="T0" fmla="*/ 0 w 83"/>
                <a:gd name="T1" fmla="*/ 9 h 10"/>
                <a:gd name="T2" fmla="*/ 0 w 83"/>
                <a:gd name="T3" fmla="*/ 0 h 10"/>
                <a:gd name="T4" fmla="*/ 83 w 83"/>
                <a:gd name="T5" fmla="*/ 1 h 10"/>
                <a:gd name="T6" fmla="*/ 83 w 83"/>
                <a:gd name="T7" fmla="*/ 10 h 10"/>
                <a:gd name="T8" fmla="*/ 0 w 83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0">
                  <a:moveTo>
                    <a:pt x="0" y="9"/>
                  </a:moveTo>
                  <a:lnTo>
                    <a:pt x="0" y="0"/>
                  </a:lnTo>
                  <a:lnTo>
                    <a:pt x="83" y="1"/>
                  </a:lnTo>
                  <a:lnTo>
                    <a:pt x="83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D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0" name="Freeform 655">
              <a:extLst>
                <a:ext uri="{FF2B5EF4-FFF2-40B4-BE49-F238E27FC236}">
                  <a16:creationId xmlns:a16="http://schemas.microsoft.com/office/drawing/2014/main" id="{DD98C504-91D1-410B-A311-D19E987FEF23}"/>
                </a:ext>
              </a:extLst>
            </p:cNvPr>
            <p:cNvSpPr>
              <a:spLocks noEditPoints="1"/>
            </p:cNvSpPr>
            <p:nvPr/>
          </p:nvSpPr>
          <p:spPr bwMode="auto">
            <a:xfrm rot="20915661">
              <a:off x="2114797" y="2943048"/>
              <a:ext cx="408123" cy="319319"/>
            </a:xfrm>
            <a:custGeom>
              <a:avLst/>
              <a:gdLst>
                <a:gd name="T0" fmla="*/ 114 w 817"/>
                <a:gd name="T1" fmla="*/ 45 h 640"/>
                <a:gd name="T2" fmla="*/ 65 w 817"/>
                <a:gd name="T3" fmla="*/ 206 h 640"/>
                <a:gd name="T4" fmla="*/ 100 w 817"/>
                <a:gd name="T5" fmla="*/ 425 h 640"/>
                <a:gd name="T6" fmla="*/ 320 w 817"/>
                <a:gd name="T7" fmla="*/ 548 h 640"/>
                <a:gd name="T8" fmla="*/ 408 w 817"/>
                <a:gd name="T9" fmla="*/ 570 h 640"/>
                <a:gd name="T10" fmla="*/ 722 w 817"/>
                <a:gd name="T11" fmla="*/ 408 h 640"/>
                <a:gd name="T12" fmla="*/ 772 w 817"/>
                <a:gd name="T13" fmla="*/ 247 h 640"/>
                <a:gd name="T14" fmla="*/ 114 w 817"/>
                <a:gd name="T15" fmla="*/ 45 h 640"/>
                <a:gd name="T16" fmla="*/ 402 w 817"/>
                <a:gd name="T17" fmla="*/ 605 h 640"/>
                <a:gd name="T18" fmla="*/ 309 w 817"/>
                <a:gd name="T19" fmla="*/ 582 h 640"/>
                <a:gd name="T20" fmla="*/ 72 w 817"/>
                <a:gd name="T21" fmla="*/ 448 h 640"/>
                <a:gd name="T22" fmla="*/ 30 w 817"/>
                <a:gd name="T23" fmla="*/ 196 h 640"/>
                <a:gd name="T24" fmla="*/ 90 w 817"/>
                <a:gd name="T25" fmla="*/ 0 h 640"/>
                <a:gd name="T26" fmla="*/ 817 w 817"/>
                <a:gd name="T27" fmla="*/ 223 h 640"/>
                <a:gd name="T28" fmla="*/ 757 w 817"/>
                <a:gd name="T29" fmla="*/ 419 h 640"/>
                <a:gd name="T30" fmla="*/ 402 w 817"/>
                <a:gd name="T31" fmla="*/ 605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7" h="640">
                  <a:moveTo>
                    <a:pt x="114" y="45"/>
                  </a:moveTo>
                  <a:lnTo>
                    <a:pt x="65" y="206"/>
                  </a:lnTo>
                  <a:cubicBezTo>
                    <a:pt x="37" y="295"/>
                    <a:pt x="49" y="367"/>
                    <a:pt x="100" y="425"/>
                  </a:cubicBezTo>
                  <a:cubicBezTo>
                    <a:pt x="143" y="476"/>
                    <a:pt x="215" y="516"/>
                    <a:pt x="320" y="548"/>
                  </a:cubicBezTo>
                  <a:cubicBezTo>
                    <a:pt x="351" y="557"/>
                    <a:pt x="381" y="565"/>
                    <a:pt x="408" y="570"/>
                  </a:cubicBezTo>
                  <a:cubicBezTo>
                    <a:pt x="577" y="601"/>
                    <a:pt x="679" y="548"/>
                    <a:pt x="722" y="408"/>
                  </a:cubicBezTo>
                  <a:lnTo>
                    <a:pt x="772" y="247"/>
                  </a:lnTo>
                  <a:lnTo>
                    <a:pt x="114" y="45"/>
                  </a:lnTo>
                  <a:close/>
                  <a:moveTo>
                    <a:pt x="402" y="605"/>
                  </a:moveTo>
                  <a:cubicBezTo>
                    <a:pt x="373" y="600"/>
                    <a:pt x="342" y="592"/>
                    <a:pt x="309" y="582"/>
                  </a:cubicBezTo>
                  <a:cubicBezTo>
                    <a:pt x="198" y="548"/>
                    <a:pt x="121" y="504"/>
                    <a:pt x="72" y="448"/>
                  </a:cubicBezTo>
                  <a:cubicBezTo>
                    <a:pt x="14" y="381"/>
                    <a:pt x="0" y="296"/>
                    <a:pt x="30" y="196"/>
                  </a:cubicBezTo>
                  <a:lnTo>
                    <a:pt x="90" y="0"/>
                  </a:lnTo>
                  <a:lnTo>
                    <a:pt x="817" y="223"/>
                  </a:lnTo>
                  <a:lnTo>
                    <a:pt x="757" y="419"/>
                  </a:lnTo>
                  <a:cubicBezTo>
                    <a:pt x="708" y="577"/>
                    <a:pt x="589" y="640"/>
                    <a:pt x="402" y="605"/>
                  </a:cubicBezTo>
                  <a:close/>
                </a:path>
              </a:pathLst>
            </a:custGeom>
            <a:solidFill>
              <a:srgbClr val="4D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1" name="Freeform 656">
              <a:extLst>
                <a:ext uri="{FF2B5EF4-FFF2-40B4-BE49-F238E27FC236}">
                  <a16:creationId xmlns:a16="http://schemas.microsoft.com/office/drawing/2014/main" id="{A6438B9C-A2C9-432E-A279-14072C7DA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920" y="2759770"/>
              <a:ext cx="519602" cy="134152"/>
            </a:xfrm>
            <a:custGeom>
              <a:avLst/>
              <a:gdLst>
                <a:gd name="T0" fmla="*/ 0 w 1038"/>
                <a:gd name="T1" fmla="*/ 267 h 267"/>
                <a:gd name="T2" fmla="*/ 1038 w 1038"/>
                <a:gd name="T3" fmla="*/ 267 h 267"/>
                <a:gd name="T4" fmla="*/ 0 w 1038"/>
                <a:gd name="T5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8" h="267">
                  <a:moveTo>
                    <a:pt x="0" y="267"/>
                  </a:moveTo>
                  <a:cubicBezTo>
                    <a:pt x="0" y="267"/>
                    <a:pt x="519" y="134"/>
                    <a:pt x="1038" y="267"/>
                  </a:cubicBezTo>
                  <a:cubicBezTo>
                    <a:pt x="1038" y="267"/>
                    <a:pt x="563" y="0"/>
                    <a:pt x="0" y="267"/>
                  </a:cubicBezTo>
                  <a:close/>
                </a:path>
              </a:pathLst>
            </a:custGeom>
            <a:solidFill>
              <a:srgbClr val="F3B4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2" name="Freeform 657">
              <a:extLst>
                <a:ext uri="{FF2B5EF4-FFF2-40B4-BE49-F238E27FC236}">
                  <a16:creationId xmlns:a16="http://schemas.microsoft.com/office/drawing/2014/main" id="{AAB9EFC7-BE17-4AF4-A085-991311434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823" y="2330863"/>
              <a:ext cx="1035424" cy="479923"/>
            </a:xfrm>
            <a:custGeom>
              <a:avLst/>
              <a:gdLst>
                <a:gd name="T0" fmla="*/ 2072 w 2072"/>
                <a:gd name="T1" fmla="*/ 555 h 961"/>
                <a:gd name="T2" fmla="*/ 855 w 2072"/>
                <a:gd name="T3" fmla="*/ 715 h 961"/>
                <a:gd name="T4" fmla="*/ 0 w 2072"/>
                <a:gd name="T5" fmla="*/ 0 h 961"/>
                <a:gd name="T6" fmla="*/ 2072 w 2072"/>
                <a:gd name="T7" fmla="*/ 555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2" h="961">
                  <a:moveTo>
                    <a:pt x="2072" y="555"/>
                  </a:moveTo>
                  <a:cubicBezTo>
                    <a:pt x="2072" y="555"/>
                    <a:pt x="1420" y="961"/>
                    <a:pt x="855" y="715"/>
                  </a:cubicBezTo>
                  <a:cubicBezTo>
                    <a:pt x="5" y="344"/>
                    <a:pt x="0" y="0"/>
                    <a:pt x="0" y="0"/>
                  </a:cubicBezTo>
                  <a:cubicBezTo>
                    <a:pt x="0" y="0"/>
                    <a:pt x="1116" y="918"/>
                    <a:pt x="2072" y="555"/>
                  </a:cubicBezTo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35001D34-E71A-431E-A3D0-A3813C9527B1}"/>
              </a:ext>
            </a:extLst>
          </p:cNvPr>
          <p:cNvGrpSpPr/>
          <p:nvPr/>
        </p:nvGrpSpPr>
        <p:grpSpPr>
          <a:xfrm flipH="1">
            <a:off x="-358776" y="4325857"/>
            <a:ext cx="4683125" cy="1179593"/>
            <a:chOff x="358775" y="3794125"/>
            <a:chExt cx="3163888" cy="796925"/>
          </a:xfrm>
          <a:solidFill>
            <a:srgbClr val="000044"/>
          </a:solidFill>
        </p:grpSpPr>
        <p:sp>
          <p:nvSpPr>
            <p:cNvPr id="227" name="Freeform 85">
              <a:extLst>
                <a:ext uri="{FF2B5EF4-FFF2-40B4-BE49-F238E27FC236}">
                  <a16:creationId xmlns:a16="http://schemas.microsoft.com/office/drawing/2014/main" id="{9A3C8396-FB20-4617-A77D-8E3D0833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" y="4105275"/>
              <a:ext cx="503238" cy="387350"/>
            </a:xfrm>
            <a:custGeom>
              <a:avLst/>
              <a:gdLst>
                <a:gd name="T0" fmla="*/ 0 w 317"/>
                <a:gd name="T1" fmla="*/ 0 h 244"/>
                <a:gd name="T2" fmla="*/ 317 w 317"/>
                <a:gd name="T3" fmla="*/ 0 h 244"/>
                <a:gd name="T4" fmla="*/ 317 w 317"/>
                <a:gd name="T5" fmla="*/ 244 h 244"/>
                <a:gd name="T6" fmla="*/ 0 w 317"/>
                <a:gd name="T7" fmla="*/ 244 h 244"/>
                <a:gd name="T8" fmla="*/ 80 w 317"/>
                <a:gd name="T9" fmla="*/ 122 h 244"/>
                <a:gd name="T10" fmla="*/ 0 w 317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44">
                  <a:moveTo>
                    <a:pt x="0" y="0"/>
                  </a:moveTo>
                  <a:lnTo>
                    <a:pt x="317" y="0"/>
                  </a:lnTo>
                  <a:lnTo>
                    <a:pt x="317" y="244"/>
                  </a:lnTo>
                  <a:lnTo>
                    <a:pt x="0" y="244"/>
                  </a:lnTo>
                  <a:lnTo>
                    <a:pt x="80" y="12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8" name="Freeform 86">
              <a:extLst>
                <a:ext uri="{FF2B5EF4-FFF2-40B4-BE49-F238E27FC236}">
                  <a16:creationId xmlns:a16="http://schemas.microsoft.com/office/drawing/2014/main" id="{68C3CD56-D939-40A1-B99A-371BC81B2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" y="4197350"/>
              <a:ext cx="312738" cy="295275"/>
            </a:xfrm>
            <a:custGeom>
              <a:avLst/>
              <a:gdLst>
                <a:gd name="T0" fmla="*/ 0 w 881"/>
                <a:gd name="T1" fmla="*/ 0 h 832"/>
                <a:gd name="T2" fmla="*/ 881 w 881"/>
                <a:gd name="T3" fmla="*/ 282 h 832"/>
                <a:gd name="T4" fmla="*/ 881 w 881"/>
                <a:gd name="T5" fmla="*/ 832 h 832"/>
                <a:gd name="T6" fmla="*/ 0 w 881"/>
                <a:gd name="T7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1" h="832">
                  <a:moveTo>
                    <a:pt x="0" y="0"/>
                  </a:moveTo>
                  <a:lnTo>
                    <a:pt x="881" y="282"/>
                  </a:lnTo>
                  <a:lnTo>
                    <a:pt x="881" y="8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1" name="Freeform 89">
              <a:extLst>
                <a:ext uri="{FF2B5EF4-FFF2-40B4-BE49-F238E27FC236}">
                  <a16:creationId xmlns:a16="http://schemas.microsoft.com/office/drawing/2014/main" id="{11728437-0A43-4392-B117-C508F7121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" y="3794125"/>
              <a:ext cx="2973388" cy="796925"/>
            </a:xfrm>
            <a:custGeom>
              <a:avLst/>
              <a:gdLst>
                <a:gd name="T0" fmla="*/ 8365 w 8365"/>
                <a:gd name="T1" fmla="*/ 1138 h 2247"/>
                <a:gd name="T2" fmla="*/ 0 w 8365"/>
                <a:gd name="T3" fmla="*/ 1138 h 2247"/>
                <a:gd name="T4" fmla="*/ 471 w 8365"/>
                <a:gd name="T5" fmla="*/ 0 h 2247"/>
                <a:gd name="T6" fmla="*/ 7894 w 8365"/>
                <a:gd name="T7" fmla="*/ 0 h 2247"/>
                <a:gd name="T8" fmla="*/ 8365 w 8365"/>
                <a:gd name="T9" fmla="*/ 1138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5" h="2247">
                  <a:moveTo>
                    <a:pt x="8365" y="1138"/>
                  </a:moveTo>
                  <a:cubicBezTo>
                    <a:pt x="5687" y="2247"/>
                    <a:pt x="2678" y="2247"/>
                    <a:pt x="0" y="1138"/>
                  </a:cubicBezTo>
                  <a:cubicBezTo>
                    <a:pt x="157" y="759"/>
                    <a:pt x="314" y="380"/>
                    <a:pt x="471" y="0"/>
                  </a:cubicBezTo>
                  <a:cubicBezTo>
                    <a:pt x="2848" y="985"/>
                    <a:pt x="5518" y="985"/>
                    <a:pt x="7894" y="0"/>
                  </a:cubicBezTo>
                  <a:cubicBezTo>
                    <a:pt x="8051" y="380"/>
                    <a:pt x="8208" y="759"/>
                    <a:pt x="8365" y="1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49" name="Rectangle 348">
            <a:extLst>
              <a:ext uri="{FF2B5EF4-FFF2-40B4-BE49-F238E27FC236}">
                <a16:creationId xmlns:a16="http://schemas.microsoft.com/office/drawing/2014/main" id="{3F0FB85A-1BDC-4D21-9CC0-235346591307}"/>
              </a:ext>
            </a:extLst>
          </p:cNvPr>
          <p:cNvSpPr/>
          <p:nvPr/>
        </p:nvSpPr>
        <p:spPr>
          <a:xfrm>
            <a:off x="1462310" y="4710896"/>
            <a:ext cx="128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imbusSanL" panose="00000800000000000000" pitchFamily="50" charset="0"/>
              </a:rPr>
              <a:t>Joe</a:t>
            </a:r>
          </a:p>
        </p:txBody>
      </p: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90357E06-1744-48CD-A034-D5906A6D5DC1}"/>
              </a:ext>
            </a:extLst>
          </p:cNvPr>
          <p:cNvGrpSpPr/>
          <p:nvPr/>
        </p:nvGrpSpPr>
        <p:grpSpPr>
          <a:xfrm>
            <a:off x="6329010" y="2244665"/>
            <a:ext cx="5634390" cy="2111894"/>
            <a:chOff x="5899630" y="2299012"/>
            <a:chExt cx="5634390" cy="211189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951071A-7D29-4863-9C0B-D65E326D0534}"/>
                </a:ext>
              </a:extLst>
            </p:cNvPr>
            <p:cNvSpPr/>
            <p:nvPr/>
          </p:nvSpPr>
          <p:spPr>
            <a:xfrm>
              <a:off x="5899630" y="2299012"/>
              <a:ext cx="56343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Purchased Annuity @ Age 65</a:t>
              </a: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9AAAA43B-9DF0-45F2-89C1-B6E4009364C3}"/>
                </a:ext>
              </a:extLst>
            </p:cNvPr>
            <p:cNvSpPr/>
            <p:nvPr/>
          </p:nvSpPr>
          <p:spPr>
            <a:xfrm>
              <a:off x="5970042" y="2961888"/>
              <a:ext cx="282000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NimbusSanL" panose="00000800000000000000" pitchFamily="50" charset="0"/>
                </a:rPr>
                <a:t>$500,000</a:t>
              </a:r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8F8B864A-7D37-4B45-A1FB-A8FEF4E55E40}"/>
                </a:ext>
              </a:extLst>
            </p:cNvPr>
            <p:cNvSpPr/>
            <p:nvPr/>
          </p:nvSpPr>
          <p:spPr>
            <a:xfrm>
              <a:off x="5899630" y="3949241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2400" dirty="0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354" name="Group 334">
            <a:extLst>
              <a:ext uri="{FF2B5EF4-FFF2-40B4-BE49-F238E27FC236}">
                <a16:creationId xmlns:a16="http://schemas.microsoft.com/office/drawing/2014/main" id="{06E53384-D66C-4134-8B53-111BFE73F5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22194" y="2175803"/>
            <a:ext cx="1338876" cy="2090457"/>
            <a:chOff x="6561" y="1182"/>
            <a:chExt cx="1361" cy="2125"/>
          </a:xfrm>
        </p:grpSpPr>
        <p:sp>
          <p:nvSpPr>
            <p:cNvPr id="357" name="Freeform 336">
              <a:extLst>
                <a:ext uri="{FF2B5EF4-FFF2-40B4-BE49-F238E27FC236}">
                  <a16:creationId xmlns:a16="http://schemas.microsoft.com/office/drawing/2014/main" id="{5F946883-8D8B-4E1B-AD24-060A15AFE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" y="1741"/>
              <a:ext cx="924" cy="364"/>
            </a:xfrm>
            <a:custGeom>
              <a:avLst/>
              <a:gdLst>
                <a:gd name="T0" fmla="*/ 723 w 3068"/>
                <a:gd name="T1" fmla="*/ 1212 h 1212"/>
                <a:gd name="T2" fmla="*/ 0 w 3068"/>
                <a:gd name="T3" fmla="*/ 284 h 1212"/>
                <a:gd name="T4" fmla="*/ 483 w 3068"/>
                <a:gd name="T5" fmla="*/ 132 h 1212"/>
                <a:gd name="T6" fmla="*/ 2062 w 3068"/>
                <a:gd name="T7" fmla="*/ 12 h 1212"/>
                <a:gd name="T8" fmla="*/ 3068 w 3068"/>
                <a:gd name="T9" fmla="*/ 95 h 1212"/>
                <a:gd name="T10" fmla="*/ 2313 w 3068"/>
                <a:gd name="T11" fmla="*/ 1212 h 1212"/>
                <a:gd name="T12" fmla="*/ 723 w 3068"/>
                <a:gd name="T13" fmla="*/ 1212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8" h="1212">
                  <a:moveTo>
                    <a:pt x="723" y="1212"/>
                  </a:moveTo>
                  <a:lnTo>
                    <a:pt x="0" y="284"/>
                  </a:lnTo>
                  <a:cubicBezTo>
                    <a:pt x="0" y="284"/>
                    <a:pt x="17" y="115"/>
                    <a:pt x="483" y="132"/>
                  </a:cubicBezTo>
                  <a:cubicBezTo>
                    <a:pt x="950" y="148"/>
                    <a:pt x="1625" y="22"/>
                    <a:pt x="2062" y="12"/>
                  </a:cubicBezTo>
                  <a:cubicBezTo>
                    <a:pt x="2567" y="0"/>
                    <a:pt x="3068" y="95"/>
                    <a:pt x="3068" y="95"/>
                  </a:cubicBezTo>
                  <a:lnTo>
                    <a:pt x="2313" y="1212"/>
                  </a:lnTo>
                  <a:lnTo>
                    <a:pt x="723" y="1212"/>
                  </a:lnTo>
                </a:path>
              </a:pathLst>
            </a:custGeom>
            <a:solidFill>
              <a:srgbClr val="BB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8" name="Freeform 337">
              <a:extLst>
                <a:ext uri="{FF2B5EF4-FFF2-40B4-BE49-F238E27FC236}">
                  <a16:creationId xmlns:a16="http://schemas.microsoft.com/office/drawing/2014/main" id="{C11F2F5A-B706-45FD-A730-74D52D1C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" y="1252"/>
              <a:ext cx="712" cy="892"/>
            </a:xfrm>
            <a:custGeom>
              <a:avLst/>
              <a:gdLst>
                <a:gd name="T0" fmla="*/ 2364 w 2364"/>
                <a:gd name="T1" fmla="*/ 550 h 2967"/>
                <a:gd name="T2" fmla="*/ 1216 w 2364"/>
                <a:gd name="T3" fmla="*/ 2967 h 2967"/>
                <a:gd name="T4" fmla="*/ 0 w 2364"/>
                <a:gd name="T5" fmla="*/ 2607 h 2967"/>
                <a:gd name="T6" fmla="*/ 454 w 2364"/>
                <a:gd name="T7" fmla="*/ 0 h 2967"/>
                <a:gd name="T8" fmla="*/ 2364 w 2364"/>
                <a:gd name="T9" fmla="*/ 550 h 2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4" h="2967">
                  <a:moveTo>
                    <a:pt x="2364" y="550"/>
                  </a:moveTo>
                  <a:cubicBezTo>
                    <a:pt x="1908" y="1334"/>
                    <a:pt x="1465" y="2128"/>
                    <a:pt x="1216" y="2967"/>
                  </a:cubicBezTo>
                  <a:cubicBezTo>
                    <a:pt x="812" y="2847"/>
                    <a:pt x="408" y="2727"/>
                    <a:pt x="0" y="2607"/>
                  </a:cubicBezTo>
                  <a:cubicBezTo>
                    <a:pt x="210" y="1759"/>
                    <a:pt x="273" y="901"/>
                    <a:pt x="454" y="0"/>
                  </a:cubicBezTo>
                  <a:cubicBezTo>
                    <a:pt x="1121" y="106"/>
                    <a:pt x="1747" y="294"/>
                    <a:pt x="2364" y="550"/>
                  </a:cubicBezTo>
                  <a:close/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" name="Freeform 338">
              <a:extLst>
                <a:ext uri="{FF2B5EF4-FFF2-40B4-BE49-F238E27FC236}">
                  <a16:creationId xmlns:a16="http://schemas.microsoft.com/office/drawing/2014/main" id="{75F1D3AA-F809-4A7F-82B8-330483FB9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" y="1225"/>
              <a:ext cx="775" cy="948"/>
            </a:xfrm>
            <a:custGeom>
              <a:avLst/>
              <a:gdLst>
                <a:gd name="T0" fmla="*/ 2460 w 2575"/>
                <a:gd name="T1" fmla="*/ 641 h 3157"/>
                <a:gd name="T2" fmla="*/ 2391 w 2575"/>
                <a:gd name="T3" fmla="*/ 601 h 3157"/>
                <a:gd name="T4" fmla="*/ 1236 w 2575"/>
                <a:gd name="T5" fmla="*/ 3035 h 3157"/>
                <a:gd name="T6" fmla="*/ 1312 w 2575"/>
                <a:gd name="T7" fmla="*/ 3058 h 3157"/>
                <a:gd name="T8" fmla="*/ 1335 w 2575"/>
                <a:gd name="T9" fmla="*/ 2981 h 3157"/>
                <a:gd name="T10" fmla="*/ 119 w 2575"/>
                <a:gd name="T11" fmla="*/ 2621 h 3157"/>
                <a:gd name="T12" fmla="*/ 96 w 2575"/>
                <a:gd name="T13" fmla="*/ 2698 h 3157"/>
                <a:gd name="T14" fmla="*/ 173 w 2575"/>
                <a:gd name="T15" fmla="*/ 2717 h 3157"/>
                <a:gd name="T16" fmla="*/ 413 w 2575"/>
                <a:gd name="T17" fmla="*/ 1426 h 3157"/>
                <a:gd name="T18" fmla="*/ 628 w 2575"/>
                <a:gd name="T19" fmla="*/ 107 h 3157"/>
                <a:gd name="T20" fmla="*/ 550 w 2575"/>
                <a:gd name="T21" fmla="*/ 91 h 3157"/>
                <a:gd name="T22" fmla="*/ 538 w 2575"/>
                <a:gd name="T23" fmla="*/ 170 h 3157"/>
                <a:gd name="T24" fmla="*/ 2430 w 2575"/>
                <a:gd name="T25" fmla="*/ 714 h 3157"/>
                <a:gd name="T26" fmla="*/ 2460 w 2575"/>
                <a:gd name="T27" fmla="*/ 641 h 3157"/>
                <a:gd name="T28" fmla="*/ 2391 w 2575"/>
                <a:gd name="T29" fmla="*/ 601 h 3157"/>
                <a:gd name="T30" fmla="*/ 2460 w 2575"/>
                <a:gd name="T31" fmla="*/ 641 h 3157"/>
                <a:gd name="T32" fmla="*/ 2491 w 2575"/>
                <a:gd name="T33" fmla="*/ 567 h 3157"/>
                <a:gd name="T34" fmla="*/ 563 w 2575"/>
                <a:gd name="T35" fmla="*/ 12 h 3157"/>
                <a:gd name="T36" fmla="*/ 487 w 2575"/>
                <a:gd name="T37" fmla="*/ 0 h 3157"/>
                <a:gd name="T38" fmla="*/ 472 w 2575"/>
                <a:gd name="T39" fmla="*/ 75 h 3157"/>
                <a:gd name="T40" fmla="*/ 255 w 2575"/>
                <a:gd name="T41" fmla="*/ 1403 h 3157"/>
                <a:gd name="T42" fmla="*/ 19 w 2575"/>
                <a:gd name="T43" fmla="*/ 2679 h 3157"/>
                <a:gd name="T44" fmla="*/ 0 w 2575"/>
                <a:gd name="T45" fmla="*/ 2753 h 3157"/>
                <a:gd name="T46" fmla="*/ 73 w 2575"/>
                <a:gd name="T47" fmla="*/ 2774 h 3157"/>
                <a:gd name="T48" fmla="*/ 1290 w 2575"/>
                <a:gd name="T49" fmla="*/ 3134 h 3157"/>
                <a:gd name="T50" fmla="*/ 1366 w 2575"/>
                <a:gd name="T51" fmla="*/ 3157 h 3157"/>
                <a:gd name="T52" fmla="*/ 1389 w 2575"/>
                <a:gd name="T53" fmla="*/ 3080 h 3157"/>
                <a:gd name="T54" fmla="*/ 2529 w 2575"/>
                <a:gd name="T55" fmla="*/ 681 h 3157"/>
                <a:gd name="T56" fmla="*/ 2575 w 2575"/>
                <a:gd name="T57" fmla="*/ 602 h 3157"/>
                <a:gd name="T58" fmla="*/ 2491 w 2575"/>
                <a:gd name="T59" fmla="*/ 567 h 3157"/>
                <a:gd name="T60" fmla="*/ 2460 w 2575"/>
                <a:gd name="T61" fmla="*/ 641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75" h="3157">
                  <a:moveTo>
                    <a:pt x="2460" y="641"/>
                  </a:moveTo>
                  <a:lnTo>
                    <a:pt x="2391" y="601"/>
                  </a:lnTo>
                  <a:cubicBezTo>
                    <a:pt x="1935" y="1386"/>
                    <a:pt x="1488" y="2185"/>
                    <a:pt x="1236" y="3035"/>
                  </a:cubicBezTo>
                  <a:lnTo>
                    <a:pt x="1312" y="3058"/>
                  </a:lnTo>
                  <a:lnTo>
                    <a:pt x="1335" y="2981"/>
                  </a:lnTo>
                  <a:cubicBezTo>
                    <a:pt x="930" y="2861"/>
                    <a:pt x="526" y="2742"/>
                    <a:pt x="119" y="2621"/>
                  </a:cubicBezTo>
                  <a:lnTo>
                    <a:pt x="96" y="2698"/>
                  </a:lnTo>
                  <a:lnTo>
                    <a:pt x="173" y="2717"/>
                  </a:lnTo>
                  <a:cubicBezTo>
                    <a:pt x="279" y="2289"/>
                    <a:pt x="348" y="1860"/>
                    <a:pt x="413" y="1426"/>
                  </a:cubicBezTo>
                  <a:cubicBezTo>
                    <a:pt x="478" y="993"/>
                    <a:pt x="539" y="554"/>
                    <a:pt x="628" y="107"/>
                  </a:cubicBezTo>
                  <a:lnTo>
                    <a:pt x="550" y="91"/>
                  </a:lnTo>
                  <a:lnTo>
                    <a:pt x="538" y="170"/>
                  </a:lnTo>
                  <a:cubicBezTo>
                    <a:pt x="1198" y="274"/>
                    <a:pt x="1817" y="460"/>
                    <a:pt x="2430" y="714"/>
                  </a:cubicBezTo>
                  <a:lnTo>
                    <a:pt x="2460" y="641"/>
                  </a:lnTo>
                  <a:lnTo>
                    <a:pt x="2391" y="601"/>
                  </a:lnTo>
                  <a:lnTo>
                    <a:pt x="2460" y="641"/>
                  </a:lnTo>
                  <a:lnTo>
                    <a:pt x="2491" y="567"/>
                  </a:lnTo>
                  <a:cubicBezTo>
                    <a:pt x="1869" y="309"/>
                    <a:pt x="1237" y="119"/>
                    <a:pt x="563" y="12"/>
                  </a:cubicBezTo>
                  <a:lnTo>
                    <a:pt x="487" y="0"/>
                  </a:lnTo>
                  <a:lnTo>
                    <a:pt x="472" y="75"/>
                  </a:lnTo>
                  <a:cubicBezTo>
                    <a:pt x="381" y="529"/>
                    <a:pt x="320" y="970"/>
                    <a:pt x="255" y="1403"/>
                  </a:cubicBezTo>
                  <a:cubicBezTo>
                    <a:pt x="190" y="1835"/>
                    <a:pt x="122" y="2259"/>
                    <a:pt x="19" y="2679"/>
                  </a:cubicBezTo>
                  <a:lnTo>
                    <a:pt x="0" y="2753"/>
                  </a:lnTo>
                  <a:lnTo>
                    <a:pt x="73" y="2774"/>
                  </a:lnTo>
                  <a:cubicBezTo>
                    <a:pt x="481" y="2894"/>
                    <a:pt x="885" y="3014"/>
                    <a:pt x="1290" y="3134"/>
                  </a:cubicBezTo>
                  <a:lnTo>
                    <a:pt x="1366" y="3157"/>
                  </a:lnTo>
                  <a:lnTo>
                    <a:pt x="1389" y="3080"/>
                  </a:lnTo>
                  <a:cubicBezTo>
                    <a:pt x="1634" y="2253"/>
                    <a:pt x="2074" y="1464"/>
                    <a:pt x="2529" y="681"/>
                  </a:cubicBezTo>
                  <a:lnTo>
                    <a:pt x="2575" y="602"/>
                  </a:lnTo>
                  <a:lnTo>
                    <a:pt x="2491" y="567"/>
                  </a:lnTo>
                  <a:lnTo>
                    <a:pt x="2460" y="641"/>
                  </a:ln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" name="Freeform 339">
              <a:extLst>
                <a:ext uri="{FF2B5EF4-FFF2-40B4-BE49-F238E27FC236}">
                  <a16:creationId xmlns:a16="http://schemas.microsoft.com/office/drawing/2014/main" id="{4960C41F-7783-413E-9852-55518C14C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" y="1529"/>
              <a:ext cx="404" cy="352"/>
            </a:xfrm>
            <a:custGeom>
              <a:avLst/>
              <a:gdLst>
                <a:gd name="T0" fmla="*/ 798 w 1343"/>
                <a:gd name="T1" fmla="*/ 101 h 1172"/>
                <a:gd name="T2" fmla="*/ 1219 w 1343"/>
                <a:gd name="T3" fmla="*/ 771 h 1172"/>
                <a:gd name="T4" fmla="*/ 489 w 1343"/>
                <a:gd name="T5" fmla="*/ 1089 h 1172"/>
                <a:gd name="T6" fmla="*/ 43 w 1343"/>
                <a:gd name="T7" fmla="*/ 439 h 1172"/>
                <a:gd name="T8" fmla="*/ 798 w 1343"/>
                <a:gd name="T9" fmla="*/ 101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3" h="1172">
                  <a:moveTo>
                    <a:pt x="798" y="101"/>
                  </a:moveTo>
                  <a:cubicBezTo>
                    <a:pt x="1160" y="205"/>
                    <a:pt x="1343" y="514"/>
                    <a:pt x="1219" y="771"/>
                  </a:cubicBezTo>
                  <a:cubicBezTo>
                    <a:pt x="1095" y="1029"/>
                    <a:pt x="777" y="1172"/>
                    <a:pt x="489" y="1089"/>
                  </a:cubicBezTo>
                  <a:cubicBezTo>
                    <a:pt x="203" y="1005"/>
                    <a:pt x="0" y="716"/>
                    <a:pt x="43" y="439"/>
                  </a:cubicBezTo>
                  <a:cubicBezTo>
                    <a:pt x="88" y="162"/>
                    <a:pt x="436" y="0"/>
                    <a:pt x="798" y="101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" name="Freeform 340">
              <a:extLst>
                <a:ext uri="{FF2B5EF4-FFF2-40B4-BE49-F238E27FC236}">
                  <a16:creationId xmlns:a16="http://schemas.microsoft.com/office/drawing/2014/main" id="{A45E6C92-EBAC-42EE-9C0B-5A9EA06AA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" y="1938"/>
              <a:ext cx="113" cy="126"/>
            </a:xfrm>
            <a:custGeom>
              <a:avLst/>
              <a:gdLst>
                <a:gd name="T0" fmla="*/ 0 w 375"/>
                <a:gd name="T1" fmla="*/ 325 h 421"/>
                <a:gd name="T2" fmla="*/ 324 w 375"/>
                <a:gd name="T3" fmla="*/ 421 h 421"/>
                <a:gd name="T4" fmla="*/ 75 w 375"/>
                <a:gd name="T5" fmla="*/ 0 h 421"/>
                <a:gd name="T6" fmla="*/ 0 w 375"/>
                <a:gd name="T7" fmla="*/ 3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421">
                  <a:moveTo>
                    <a:pt x="0" y="325"/>
                  </a:moveTo>
                  <a:cubicBezTo>
                    <a:pt x="109" y="357"/>
                    <a:pt x="217" y="389"/>
                    <a:pt x="324" y="421"/>
                  </a:cubicBezTo>
                  <a:cubicBezTo>
                    <a:pt x="375" y="242"/>
                    <a:pt x="264" y="54"/>
                    <a:pt x="75" y="0"/>
                  </a:cubicBezTo>
                  <a:cubicBezTo>
                    <a:pt x="53" y="109"/>
                    <a:pt x="28" y="217"/>
                    <a:pt x="0" y="325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2" name="Freeform 341">
              <a:extLst>
                <a:ext uri="{FF2B5EF4-FFF2-40B4-BE49-F238E27FC236}">
                  <a16:creationId xmlns:a16="http://schemas.microsoft.com/office/drawing/2014/main" id="{8D6DC73B-5D92-471A-B8E4-B75993338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8" y="1618"/>
              <a:ext cx="218" cy="182"/>
            </a:xfrm>
            <a:custGeom>
              <a:avLst/>
              <a:gdLst>
                <a:gd name="T0" fmla="*/ 225 w 725"/>
                <a:gd name="T1" fmla="*/ 155 h 606"/>
                <a:gd name="T2" fmla="*/ 129 w 725"/>
                <a:gd name="T3" fmla="*/ 241 h 606"/>
                <a:gd name="T4" fmla="*/ 164 w 725"/>
                <a:gd name="T5" fmla="*/ 359 h 606"/>
                <a:gd name="T6" fmla="*/ 228 w 725"/>
                <a:gd name="T7" fmla="*/ 342 h 606"/>
                <a:gd name="T8" fmla="*/ 305 w 725"/>
                <a:gd name="T9" fmla="*/ 224 h 606"/>
                <a:gd name="T10" fmla="*/ 425 w 725"/>
                <a:gd name="T11" fmla="*/ 102 h 606"/>
                <a:gd name="T12" fmla="*/ 580 w 725"/>
                <a:gd name="T13" fmla="*/ 97 h 606"/>
                <a:gd name="T14" fmla="*/ 707 w 725"/>
                <a:gd name="T15" fmla="*/ 214 h 606"/>
                <a:gd name="T16" fmla="*/ 696 w 725"/>
                <a:gd name="T17" fmla="*/ 394 h 606"/>
                <a:gd name="T18" fmla="*/ 406 w 725"/>
                <a:gd name="T19" fmla="*/ 589 h 606"/>
                <a:gd name="T20" fmla="*/ 436 w 725"/>
                <a:gd name="T21" fmla="*/ 462 h 606"/>
                <a:gd name="T22" fmla="*/ 587 w 725"/>
                <a:gd name="T23" fmla="*/ 360 h 606"/>
                <a:gd name="T24" fmla="*/ 536 w 725"/>
                <a:gd name="T25" fmla="*/ 222 h 606"/>
                <a:gd name="T26" fmla="*/ 467 w 725"/>
                <a:gd name="T27" fmla="*/ 232 h 606"/>
                <a:gd name="T28" fmla="*/ 382 w 725"/>
                <a:gd name="T29" fmla="*/ 347 h 606"/>
                <a:gd name="T30" fmla="*/ 268 w 725"/>
                <a:gd name="T31" fmla="*/ 473 h 606"/>
                <a:gd name="T32" fmla="*/ 140 w 725"/>
                <a:gd name="T33" fmla="*/ 486 h 606"/>
                <a:gd name="T34" fmla="*/ 30 w 725"/>
                <a:gd name="T35" fmla="*/ 393 h 606"/>
                <a:gd name="T36" fmla="*/ 18 w 725"/>
                <a:gd name="T37" fmla="*/ 210 h 606"/>
                <a:gd name="T38" fmla="*/ 255 w 725"/>
                <a:gd name="T39" fmla="*/ 25 h 606"/>
                <a:gd name="T40" fmla="*/ 225 w 725"/>
                <a:gd name="T41" fmla="*/ 155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5" h="606">
                  <a:moveTo>
                    <a:pt x="225" y="155"/>
                  </a:moveTo>
                  <a:cubicBezTo>
                    <a:pt x="178" y="146"/>
                    <a:pt x="146" y="175"/>
                    <a:pt x="129" y="241"/>
                  </a:cubicBezTo>
                  <a:cubicBezTo>
                    <a:pt x="111" y="308"/>
                    <a:pt x="123" y="347"/>
                    <a:pt x="164" y="359"/>
                  </a:cubicBezTo>
                  <a:cubicBezTo>
                    <a:pt x="190" y="366"/>
                    <a:pt x="211" y="360"/>
                    <a:pt x="228" y="342"/>
                  </a:cubicBezTo>
                  <a:cubicBezTo>
                    <a:pt x="246" y="324"/>
                    <a:pt x="271" y="284"/>
                    <a:pt x="305" y="224"/>
                  </a:cubicBezTo>
                  <a:cubicBezTo>
                    <a:pt x="340" y="163"/>
                    <a:pt x="379" y="122"/>
                    <a:pt x="425" y="102"/>
                  </a:cubicBezTo>
                  <a:cubicBezTo>
                    <a:pt x="470" y="82"/>
                    <a:pt x="522" y="80"/>
                    <a:pt x="580" y="97"/>
                  </a:cubicBezTo>
                  <a:cubicBezTo>
                    <a:pt x="647" y="116"/>
                    <a:pt x="690" y="156"/>
                    <a:pt x="707" y="214"/>
                  </a:cubicBezTo>
                  <a:cubicBezTo>
                    <a:pt x="725" y="273"/>
                    <a:pt x="720" y="332"/>
                    <a:pt x="696" y="394"/>
                  </a:cubicBezTo>
                  <a:cubicBezTo>
                    <a:pt x="638" y="541"/>
                    <a:pt x="542" y="606"/>
                    <a:pt x="406" y="589"/>
                  </a:cubicBezTo>
                  <a:cubicBezTo>
                    <a:pt x="416" y="547"/>
                    <a:pt x="426" y="504"/>
                    <a:pt x="436" y="462"/>
                  </a:cubicBezTo>
                  <a:cubicBezTo>
                    <a:pt x="508" y="473"/>
                    <a:pt x="558" y="439"/>
                    <a:pt x="587" y="360"/>
                  </a:cubicBezTo>
                  <a:cubicBezTo>
                    <a:pt x="615" y="286"/>
                    <a:pt x="598" y="240"/>
                    <a:pt x="536" y="222"/>
                  </a:cubicBezTo>
                  <a:cubicBezTo>
                    <a:pt x="509" y="214"/>
                    <a:pt x="486" y="217"/>
                    <a:pt x="467" y="232"/>
                  </a:cubicBezTo>
                  <a:cubicBezTo>
                    <a:pt x="447" y="246"/>
                    <a:pt x="419" y="285"/>
                    <a:pt x="382" y="347"/>
                  </a:cubicBezTo>
                  <a:cubicBezTo>
                    <a:pt x="345" y="410"/>
                    <a:pt x="307" y="452"/>
                    <a:pt x="268" y="473"/>
                  </a:cubicBezTo>
                  <a:cubicBezTo>
                    <a:pt x="228" y="494"/>
                    <a:pt x="186" y="498"/>
                    <a:pt x="140" y="486"/>
                  </a:cubicBezTo>
                  <a:cubicBezTo>
                    <a:pt x="92" y="472"/>
                    <a:pt x="55" y="441"/>
                    <a:pt x="30" y="393"/>
                  </a:cubicBezTo>
                  <a:cubicBezTo>
                    <a:pt x="5" y="345"/>
                    <a:pt x="0" y="284"/>
                    <a:pt x="18" y="210"/>
                  </a:cubicBezTo>
                  <a:cubicBezTo>
                    <a:pt x="52" y="62"/>
                    <a:pt x="133" y="0"/>
                    <a:pt x="255" y="25"/>
                  </a:cubicBezTo>
                  <a:cubicBezTo>
                    <a:pt x="245" y="69"/>
                    <a:pt x="235" y="112"/>
                    <a:pt x="225" y="155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3" name="Freeform 342">
              <a:extLst>
                <a:ext uri="{FF2B5EF4-FFF2-40B4-BE49-F238E27FC236}">
                  <a16:creationId xmlns:a16="http://schemas.microsoft.com/office/drawing/2014/main" id="{E6780C0E-BA81-479C-992E-0DEC10C12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" y="1652"/>
              <a:ext cx="48" cy="46"/>
            </a:xfrm>
            <a:custGeom>
              <a:avLst/>
              <a:gdLst>
                <a:gd name="T0" fmla="*/ 159 w 159"/>
                <a:gd name="T1" fmla="*/ 35 h 155"/>
                <a:gd name="T2" fmla="*/ 130 w 159"/>
                <a:gd name="T3" fmla="*/ 155 h 155"/>
                <a:gd name="T4" fmla="*/ 0 w 159"/>
                <a:gd name="T5" fmla="*/ 121 h 155"/>
                <a:gd name="T6" fmla="*/ 26 w 159"/>
                <a:gd name="T7" fmla="*/ 0 h 155"/>
                <a:gd name="T8" fmla="*/ 159 w 159"/>
                <a:gd name="T9" fmla="*/ 3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55">
                  <a:moveTo>
                    <a:pt x="159" y="35"/>
                  </a:moveTo>
                  <a:cubicBezTo>
                    <a:pt x="150" y="75"/>
                    <a:pt x="140" y="115"/>
                    <a:pt x="130" y="155"/>
                  </a:cubicBezTo>
                  <a:cubicBezTo>
                    <a:pt x="87" y="144"/>
                    <a:pt x="44" y="132"/>
                    <a:pt x="0" y="121"/>
                  </a:cubicBezTo>
                  <a:cubicBezTo>
                    <a:pt x="9" y="81"/>
                    <a:pt x="17" y="40"/>
                    <a:pt x="26" y="0"/>
                  </a:cubicBezTo>
                  <a:cubicBezTo>
                    <a:pt x="71" y="11"/>
                    <a:pt x="115" y="23"/>
                    <a:pt x="159" y="35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4" name="Freeform 343">
              <a:extLst>
                <a:ext uri="{FF2B5EF4-FFF2-40B4-BE49-F238E27FC236}">
                  <a16:creationId xmlns:a16="http://schemas.microsoft.com/office/drawing/2014/main" id="{E6F94A46-66A2-4C79-8C02-B6CC43FB3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" y="1717"/>
              <a:ext cx="52" cy="46"/>
            </a:xfrm>
            <a:custGeom>
              <a:avLst/>
              <a:gdLst>
                <a:gd name="T0" fmla="*/ 174 w 174"/>
                <a:gd name="T1" fmla="*/ 39 h 155"/>
                <a:gd name="T2" fmla="*/ 126 w 174"/>
                <a:gd name="T3" fmla="*/ 155 h 155"/>
                <a:gd name="T4" fmla="*/ 0 w 174"/>
                <a:gd name="T5" fmla="*/ 117 h 155"/>
                <a:gd name="T6" fmla="*/ 45 w 174"/>
                <a:gd name="T7" fmla="*/ 0 h 155"/>
                <a:gd name="T8" fmla="*/ 174 w 174"/>
                <a:gd name="T9" fmla="*/ 3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55">
                  <a:moveTo>
                    <a:pt x="174" y="39"/>
                  </a:moveTo>
                  <a:cubicBezTo>
                    <a:pt x="158" y="78"/>
                    <a:pt x="142" y="116"/>
                    <a:pt x="126" y="155"/>
                  </a:cubicBezTo>
                  <a:cubicBezTo>
                    <a:pt x="84" y="142"/>
                    <a:pt x="42" y="129"/>
                    <a:pt x="0" y="117"/>
                  </a:cubicBezTo>
                  <a:cubicBezTo>
                    <a:pt x="14" y="78"/>
                    <a:pt x="29" y="39"/>
                    <a:pt x="45" y="0"/>
                  </a:cubicBezTo>
                  <a:cubicBezTo>
                    <a:pt x="88" y="13"/>
                    <a:pt x="131" y="26"/>
                    <a:pt x="174" y="39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5" name="Freeform 344">
              <a:extLst>
                <a:ext uri="{FF2B5EF4-FFF2-40B4-BE49-F238E27FC236}">
                  <a16:creationId xmlns:a16="http://schemas.microsoft.com/office/drawing/2014/main" id="{E8A3ABFD-E9D2-4C19-891E-CC5928F91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1" y="2030"/>
              <a:ext cx="128" cy="112"/>
            </a:xfrm>
            <a:custGeom>
              <a:avLst/>
              <a:gdLst>
                <a:gd name="T0" fmla="*/ 322 w 428"/>
                <a:gd name="T1" fmla="*/ 373 h 373"/>
                <a:gd name="T2" fmla="*/ 428 w 428"/>
                <a:gd name="T3" fmla="*/ 54 h 373"/>
                <a:gd name="T4" fmla="*/ 0 w 428"/>
                <a:gd name="T5" fmla="*/ 277 h 373"/>
                <a:gd name="T6" fmla="*/ 322 w 428"/>
                <a:gd name="T7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8" h="373">
                  <a:moveTo>
                    <a:pt x="322" y="373"/>
                  </a:moveTo>
                  <a:cubicBezTo>
                    <a:pt x="355" y="266"/>
                    <a:pt x="390" y="160"/>
                    <a:pt x="428" y="54"/>
                  </a:cubicBezTo>
                  <a:cubicBezTo>
                    <a:pt x="245" y="0"/>
                    <a:pt x="52" y="100"/>
                    <a:pt x="0" y="277"/>
                  </a:cubicBezTo>
                  <a:cubicBezTo>
                    <a:pt x="107" y="309"/>
                    <a:pt x="215" y="341"/>
                    <a:pt x="322" y="373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6" name="Freeform 345">
              <a:extLst>
                <a:ext uri="{FF2B5EF4-FFF2-40B4-BE49-F238E27FC236}">
                  <a16:creationId xmlns:a16="http://schemas.microsoft.com/office/drawing/2014/main" id="{CE80CDC3-76CD-45A3-A082-AE7411741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" y="1357"/>
              <a:ext cx="173" cy="148"/>
            </a:xfrm>
            <a:custGeom>
              <a:avLst/>
              <a:gdLst>
                <a:gd name="T0" fmla="*/ 575 w 575"/>
                <a:gd name="T1" fmla="*/ 188 h 490"/>
                <a:gd name="T2" fmla="*/ 80 w 575"/>
                <a:gd name="T3" fmla="*/ 0 h 490"/>
                <a:gd name="T4" fmla="*/ 404 w 575"/>
                <a:gd name="T5" fmla="*/ 490 h 490"/>
                <a:gd name="T6" fmla="*/ 575 w 575"/>
                <a:gd name="T7" fmla="*/ 188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490">
                  <a:moveTo>
                    <a:pt x="575" y="188"/>
                  </a:moveTo>
                  <a:cubicBezTo>
                    <a:pt x="410" y="120"/>
                    <a:pt x="246" y="57"/>
                    <a:pt x="80" y="0"/>
                  </a:cubicBezTo>
                  <a:cubicBezTo>
                    <a:pt x="0" y="182"/>
                    <a:pt x="144" y="394"/>
                    <a:pt x="404" y="490"/>
                  </a:cubicBezTo>
                  <a:cubicBezTo>
                    <a:pt x="461" y="389"/>
                    <a:pt x="518" y="289"/>
                    <a:pt x="575" y="188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7" name="Freeform 346">
              <a:extLst>
                <a:ext uri="{FF2B5EF4-FFF2-40B4-BE49-F238E27FC236}">
                  <a16:creationId xmlns:a16="http://schemas.microsoft.com/office/drawing/2014/main" id="{6D1AC994-E967-4426-8CAF-F96EE4473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5" y="1252"/>
              <a:ext cx="177" cy="118"/>
            </a:xfrm>
            <a:custGeom>
              <a:avLst/>
              <a:gdLst>
                <a:gd name="T0" fmla="*/ 62 w 586"/>
                <a:gd name="T1" fmla="*/ 0 h 393"/>
                <a:gd name="T2" fmla="*/ 0 w 586"/>
                <a:gd name="T3" fmla="*/ 344 h 393"/>
                <a:gd name="T4" fmla="*/ 586 w 586"/>
                <a:gd name="T5" fmla="*/ 101 h 393"/>
                <a:gd name="T6" fmla="*/ 62 w 586"/>
                <a:gd name="T7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6" h="393">
                  <a:moveTo>
                    <a:pt x="62" y="0"/>
                  </a:moveTo>
                  <a:cubicBezTo>
                    <a:pt x="40" y="115"/>
                    <a:pt x="19" y="230"/>
                    <a:pt x="0" y="344"/>
                  </a:cubicBezTo>
                  <a:cubicBezTo>
                    <a:pt x="275" y="393"/>
                    <a:pt x="529" y="293"/>
                    <a:pt x="586" y="101"/>
                  </a:cubicBezTo>
                  <a:cubicBezTo>
                    <a:pt x="414" y="62"/>
                    <a:pt x="239" y="28"/>
                    <a:pt x="62" y="0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8" name="Freeform 347">
              <a:extLst>
                <a:ext uri="{FF2B5EF4-FFF2-40B4-BE49-F238E27FC236}">
                  <a16:creationId xmlns:a16="http://schemas.microsoft.com/office/drawing/2014/main" id="{C369EDDC-304F-4D3B-B103-BB2C6A2FE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" y="1914"/>
              <a:ext cx="79" cy="78"/>
            </a:xfrm>
            <a:custGeom>
              <a:avLst/>
              <a:gdLst>
                <a:gd name="T0" fmla="*/ 163 w 263"/>
                <a:gd name="T1" fmla="*/ 19 h 258"/>
                <a:gd name="T2" fmla="*/ 245 w 263"/>
                <a:gd name="T3" fmla="*/ 163 h 258"/>
                <a:gd name="T4" fmla="*/ 99 w 263"/>
                <a:gd name="T5" fmla="*/ 239 h 258"/>
                <a:gd name="T6" fmla="*/ 16 w 263"/>
                <a:gd name="T7" fmla="*/ 96 h 258"/>
                <a:gd name="T8" fmla="*/ 163 w 263"/>
                <a:gd name="T9" fmla="*/ 1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58">
                  <a:moveTo>
                    <a:pt x="163" y="19"/>
                  </a:moveTo>
                  <a:cubicBezTo>
                    <a:pt x="227" y="38"/>
                    <a:pt x="263" y="102"/>
                    <a:pt x="245" y="163"/>
                  </a:cubicBezTo>
                  <a:cubicBezTo>
                    <a:pt x="226" y="223"/>
                    <a:pt x="161" y="258"/>
                    <a:pt x="99" y="239"/>
                  </a:cubicBezTo>
                  <a:cubicBezTo>
                    <a:pt x="36" y="221"/>
                    <a:pt x="0" y="157"/>
                    <a:pt x="16" y="96"/>
                  </a:cubicBezTo>
                  <a:cubicBezTo>
                    <a:pt x="33" y="35"/>
                    <a:pt x="99" y="0"/>
                    <a:pt x="163" y="19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9" name="Freeform 348">
              <a:extLst>
                <a:ext uri="{FF2B5EF4-FFF2-40B4-BE49-F238E27FC236}">
                  <a16:creationId xmlns:a16="http://schemas.microsoft.com/office/drawing/2014/main" id="{1813AB36-5DEF-4017-A171-25F0A5B5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3" y="1418"/>
              <a:ext cx="107" cy="83"/>
            </a:xfrm>
            <a:custGeom>
              <a:avLst/>
              <a:gdLst>
                <a:gd name="T0" fmla="*/ 217 w 357"/>
                <a:gd name="T1" fmla="*/ 26 h 277"/>
                <a:gd name="T2" fmla="*/ 333 w 357"/>
                <a:gd name="T3" fmla="*/ 185 h 277"/>
                <a:gd name="T4" fmla="*/ 137 w 357"/>
                <a:gd name="T5" fmla="*/ 253 h 277"/>
                <a:gd name="T6" fmla="*/ 19 w 357"/>
                <a:gd name="T7" fmla="*/ 97 h 277"/>
                <a:gd name="T8" fmla="*/ 217 w 357"/>
                <a:gd name="T9" fmla="*/ 2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7" h="277">
                  <a:moveTo>
                    <a:pt x="217" y="26"/>
                  </a:moveTo>
                  <a:cubicBezTo>
                    <a:pt x="306" y="51"/>
                    <a:pt x="357" y="123"/>
                    <a:pt x="333" y="185"/>
                  </a:cubicBezTo>
                  <a:cubicBezTo>
                    <a:pt x="308" y="247"/>
                    <a:pt x="221" y="277"/>
                    <a:pt x="137" y="253"/>
                  </a:cubicBezTo>
                  <a:cubicBezTo>
                    <a:pt x="53" y="230"/>
                    <a:pt x="0" y="160"/>
                    <a:pt x="19" y="97"/>
                  </a:cubicBezTo>
                  <a:cubicBezTo>
                    <a:pt x="39" y="33"/>
                    <a:pt x="128" y="0"/>
                    <a:pt x="217" y="26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0" name="Freeform 349">
              <a:extLst>
                <a:ext uri="{FF2B5EF4-FFF2-40B4-BE49-F238E27FC236}">
                  <a16:creationId xmlns:a16="http://schemas.microsoft.com/office/drawing/2014/main" id="{EE44BA78-0D18-4B91-81CE-EAA3C901A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1206"/>
              <a:ext cx="615" cy="850"/>
            </a:xfrm>
            <a:custGeom>
              <a:avLst/>
              <a:gdLst>
                <a:gd name="T0" fmla="*/ 2045 w 2045"/>
                <a:gd name="T1" fmla="*/ 271 h 2828"/>
                <a:gd name="T2" fmla="*/ 1255 w 2045"/>
                <a:gd name="T3" fmla="*/ 2828 h 2828"/>
                <a:gd name="T4" fmla="*/ 0 w 2045"/>
                <a:gd name="T5" fmla="*/ 2645 h 2828"/>
                <a:gd name="T6" fmla="*/ 76 w 2045"/>
                <a:gd name="T7" fmla="*/ 0 h 2828"/>
                <a:gd name="T8" fmla="*/ 2045 w 2045"/>
                <a:gd name="T9" fmla="*/ 271 h 2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5" h="2828">
                  <a:moveTo>
                    <a:pt x="2045" y="271"/>
                  </a:moveTo>
                  <a:cubicBezTo>
                    <a:pt x="1706" y="1113"/>
                    <a:pt x="1381" y="1962"/>
                    <a:pt x="1255" y="2828"/>
                  </a:cubicBezTo>
                  <a:cubicBezTo>
                    <a:pt x="837" y="2767"/>
                    <a:pt x="420" y="2706"/>
                    <a:pt x="0" y="2645"/>
                  </a:cubicBezTo>
                  <a:cubicBezTo>
                    <a:pt x="86" y="1777"/>
                    <a:pt x="26" y="918"/>
                    <a:pt x="76" y="0"/>
                  </a:cubicBezTo>
                  <a:cubicBezTo>
                    <a:pt x="751" y="9"/>
                    <a:pt x="1397" y="106"/>
                    <a:pt x="2045" y="271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1" name="Freeform 350">
              <a:extLst>
                <a:ext uri="{FF2B5EF4-FFF2-40B4-BE49-F238E27FC236}">
                  <a16:creationId xmlns:a16="http://schemas.microsoft.com/office/drawing/2014/main" id="{24BBE0B4-4925-41C8-AE2E-F48554058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" y="1182"/>
              <a:ext cx="675" cy="901"/>
            </a:xfrm>
            <a:custGeom>
              <a:avLst/>
              <a:gdLst>
                <a:gd name="T0" fmla="*/ 2132 w 2240"/>
                <a:gd name="T1" fmla="*/ 351 h 2998"/>
                <a:gd name="T2" fmla="*/ 2058 w 2240"/>
                <a:gd name="T3" fmla="*/ 321 h 2998"/>
                <a:gd name="T4" fmla="*/ 1263 w 2240"/>
                <a:gd name="T5" fmla="*/ 2896 h 2998"/>
                <a:gd name="T6" fmla="*/ 1342 w 2240"/>
                <a:gd name="T7" fmla="*/ 2908 h 2998"/>
                <a:gd name="T8" fmla="*/ 1353 w 2240"/>
                <a:gd name="T9" fmla="*/ 2829 h 2998"/>
                <a:gd name="T10" fmla="*/ 98 w 2240"/>
                <a:gd name="T11" fmla="*/ 2646 h 2998"/>
                <a:gd name="T12" fmla="*/ 87 w 2240"/>
                <a:gd name="T13" fmla="*/ 2725 h 2998"/>
                <a:gd name="T14" fmla="*/ 166 w 2240"/>
                <a:gd name="T15" fmla="*/ 2733 h 2998"/>
                <a:gd name="T16" fmla="*/ 218 w 2240"/>
                <a:gd name="T17" fmla="*/ 1422 h 2998"/>
                <a:gd name="T18" fmla="*/ 242 w 2240"/>
                <a:gd name="T19" fmla="*/ 85 h 2998"/>
                <a:gd name="T20" fmla="*/ 163 w 2240"/>
                <a:gd name="T21" fmla="*/ 80 h 2998"/>
                <a:gd name="T22" fmla="*/ 162 w 2240"/>
                <a:gd name="T23" fmla="*/ 160 h 2998"/>
                <a:gd name="T24" fmla="*/ 2112 w 2240"/>
                <a:gd name="T25" fmla="*/ 428 h 2998"/>
                <a:gd name="T26" fmla="*/ 2132 w 2240"/>
                <a:gd name="T27" fmla="*/ 351 h 2998"/>
                <a:gd name="T28" fmla="*/ 2058 w 2240"/>
                <a:gd name="T29" fmla="*/ 321 h 2998"/>
                <a:gd name="T30" fmla="*/ 2132 w 2240"/>
                <a:gd name="T31" fmla="*/ 351 h 2998"/>
                <a:gd name="T32" fmla="*/ 2151 w 2240"/>
                <a:gd name="T33" fmla="*/ 274 h 2998"/>
                <a:gd name="T34" fmla="*/ 164 w 2240"/>
                <a:gd name="T35" fmla="*/ 1 h 2998"/>
                <a:gd name="T36" fmla="*/ 87 w 2240"/>
                <a:gd name="T37" fmla="*/ 0 h 2998"/>
                <a:gd name="T38" fmla="*/ 83 w 2240"/>
                <a:gd name="T39" fmla="*/ 76 h 2998"/>
                <a:gd name="T40" fmla="*/ 58 w 2240"/>
                <a:gd name="T41" fmla="*/ 1421 h 2998"/>
                <a:gd name="T42" fmla="*/ 7 w 2240"/>
                <a:gd name="T43" fmla="*/ 2718 h 2998"/>
                <a:gd name="T44" fmla="*/ 0 w 2240"/>
                <a:gd name="T45" fmla="*/ 2793 h 2998"/>
                <a:gd name="T46" fmla="*/ 75 w 2240"/>
                <a:gd name="T47" fmla="*/ 2804 h 2998"/>
                <a:gd name="T48" fmla="*/ 1330 w 2240"/>
                <a:gd name="T49" fmla="*/ 2986 h 2998"/>
                <a:gd name="T50" fmla="*/ 1409 w 2240"/>
                <a:gd name="T51" fmla="*/ 2998 h 2998"/>
                <a:gd name="T52" fmla="*/ 1421 w 2240"/>
                <a:gd name="T53" fmla="*/ 2919 h 2998"/>
                <a:gd name="T54" fmla="*/ 2206 w 2240"/>
                <a:gd name="T55" fmla="*/ 381 h 2998"/>
                <a:gd name="T56" fmla="*/ 2240 w 2240"/>
                <a:gd name="T57" fmla="*/ 296 h 2998"/>
                <a:gd name="T58" fmla="*/ 2151 w 2240"/>
                <a:gd name="T59" fmla="*/ 274 h 2998"/>
                <a:gd name="T60" fmla="*/ 2132 w 2240"/>
                <a:gd name="T61" fmla="*/ 351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40" h="2998">
                  <a:moveTo>
                    <a:pt x="2132" y="351"/>
                  </a:moveTo>
                  <a:lnTo>
                    <a:pt x="2058" y="321"/>
                  </a:lnTo>
                  <a:cubicBezTo>
                    <a:pt x="1719" y="1164"/>
                    <a:pt x="1391" y="2018"/>
                    <a:pt x="1263" y="2896"/>
                  </a:cubicBezTo>
                  <a:lnTo>
                    <a:pt x="1342" y="2908"/>
                  </a:lnTo>
                  <a:lnTo>
                    <a:pt x="1353" y="2829"/>
                  </a:lnTo>
                  <a:cubicBezTo>
                    <a:pt x="936" y="2768"/>
                    <a:pt x="519" y="2707"/>
                    <a:pt x="98" y="2646"/>
                  </a:cubicBezTo>
                  <a:lnTo>
                    <a:pt x="87" y="2725"/>
                  </a:lnTo>
                  <a:lnTo>
                    <a:pt x="166" y="2733"/>
                  </a:lnTo>
                  <a:cubicBezTo>
                    <a:pt x="209" y="2295"/>
                    <a:pt x="216" y="1860"/>
                    <a:pt x="218" y="1422"/>
                  </a:cubicBezTo>
                  <a:cubicBezTo>
                    <a:pt x="220" y="983"/>
                    <a:pt x="218" y="540"/>
                    <a:pt x="242" y="85"/>
                  </a:cubicBezTo>
                  <a:lnTo>
                    <a:pt x="163" y="80"/>
                  </a:lnTo>
                  <a:lnTo>
                    <a:pt x="162" y="160"/>
                  </a:lnTo>
                  <a:cubicBezTo>
                    <a:pt x="830" y="169"/>
                    <a:pt x="1470" y="265"/>
                    <a:pt x="2112" y="428"/>
                  </a:cubicBezTo>
                  <a:lnTo>
                    <a:pt x="2132" y="351"/>
                  </a:lnTo>
                  <a:lnTo>
                    <a:pt x="2058" y="321"/>
                  </a:lnTo>
                  <a:lnTo>
                    <a:pt x="2132" y="351"/>
                  </a:lnTo>
                  <a:lnTo>
                    <a:pt x="2151" y="274"/>
                  </a:lnTo>
                  <a:cubicBezTo>
                    <a:pt x="1499" y="107"/>
                    <a:pt x="846" y="10"/>
                    <a:pt x="164" y="1"/>
                  </a:cubicBezTo>
                  <a:lnTo>
                    <a:pt x="87" y="0"/>
                  </a:lnTo>
                  <a:lnTo>
                    <a:pt x="83" y="76"/>
                  </a:lnTo>
                  <a:cubicBezTo>
                    <a:pt x="58" y="538"/>
                    <a:pt x="60" y="984"/>
                    <a:pt x="58" y="1421"/>
                  </a:cubicBezTo>
                  <a:cubicBezTo>
                    <a:pt x="56" y="1858"/>
                    <a:pt x="50" y="2288"/>
                    <a:pt x="7" y="2718"/>
                  </a:cubicBezTo>
                  <a:lnTo>
                    <a:pt x="0" y="2793"/>
                  </a:lnTo>
                  <a:lnTo>
                    <a:pt x="75" y="2804"/>
                  </a:lnTo>
                  <a:cubicBezTo>
                    <a:pt x="496" y="2865"/>
                    <a:pt x="913" y="2926"/>
                    <a:pt x="1330" y="2986"/>
                  </a:cubicBezTo>
                  <a:lnTo>
                    <a:pt x="1409" y="2998"/>
                  </a:lnTo>
                  <a:lnTo>
                    <a:pt x="1421" y="2919"/>
                  </a:lnTo>
                  <a:cubicBezTo>
                    <a:pt x="1545" y="2065"/>
                    <a:pt x="1867" y="1222"/>
                    <a:pt x="2206" y="381"/>
                  </a:cubicBezTo>
                  <a:lnTo>
                    <a:pt x="2240" y="296"/>
                  </a:lnTo>
                  <a:lnTo>
                    <a:pt x="2151" y="274"/>
                  </a:lnTo>
                  <a:lnTo>
                    <a:pt x="2132" y="351"/>
                  </a:ln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2" name="Freeform 351">
              <a:extLst>
                <a:ext uri="{FF2B5EF4-FFF2-40B4-BE49-F238E27FC236}">
                  <a16:creationId xmlns:a16="http://schemas.microsoft.com/office/drawing/2014/main" id="{673EC894-8D39-4204-B385-53F90BB6C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" y="1466"/>
              <a:ext cx="392" cy="334"/>
            </a:xfrm>
            <a:custGeom>
              <a:avLst/>
              <a:gdLst>
                <a:gd name="T0" fmla="*/ 702 w 1301"/>
                <a:gd name="T1" fmla="*/ 48 h 1111"/>
                <a:gd name="T2" fmla="*/ 1215 w 1301"/>
                <a:gd name="T3" fmla="*/ 650 h 1111"/>
                <a:gd name="T4" fmla="*/ 538 w 1301"/>
                <a:gd name="T5" fmla="*/ 1070 h 1111"/>
                <a:gd name="T6" fmla="*/ 3 w 1301"/>
                <a:gd name="T7" fmla="*/ 490 h 1111"/>
                <a:gd name="T8" fmla="*/ 702 w 1301"/>
                <a:gd name="T9" fmla="*/ 48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1111">
                  <a:moveTo>
                    <a:pt x="702" y="48"/>
                  </a:moveTo>
                  <a:cubicBezTo>
                    <a:pt x="1075" y="99"/>
                    <a:pt x="1301" y="378"/>
                    <a:pt x="1215" y="650"/>
                  </a:cubicBezTo>
                  <a:cubicBezTo>
                    <a:pt x="1128" y="924"/>
                    <a:pt x="834" y="1111"/>
                    <a:pt x="538" y="1070"/>
                  </a:cubicBezTo>
                  <a:cubicBezTo>
                    <a:pt x="243" y="1027"/>
                    <a:pt x="0" y="771"/>
                    <a:pt x="3" y="490"/>
                  </a:cubicBezTo>
                  <a:cubicBezTo>
                    <a:pt x="7" y="211"/>
                    <a:pt x="329" y="0"/>
                    <a:pt x="702" y="48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3" name="Freeform 352">
              <a:extLst>
                <a:ext uri="{FF2B5EF4-FFF2-40B4-BE49-F238E27FC236}">
                  <a16:creationId xmlns:a16="http://schemas.microsoft.com/office/drawing/2014/main" id="{819157C9-DB13-4108-98D2-0B5CD3095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1901"/>
              <a:ext cx="108" cy="114"/>
            </a:xfrm>
            <a:custGeom>
              <a:avLst/>
              <a:gdLst>
                <a:gd name="T0" fmla="*/ 0 w 359"/>
                <a:gd name="T1" fmla="*/ 332 h 381"/>
                <a:gd name="T2" fmla="*/ 334 w 359"/>
                <a:gd name="T3" fmla="*/ 381 h 381"/>
                <a:gd name="T4" fmla="*/ 27 w 359"/>
                <a:gd name="T5" fmla="*/ 0 h 381"/>
                <a:gd name="T6" fmla="*/ 0 w 359"/>
                <a:gd name="T7" fmla="*/ 33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381">
                  <a:moveTo>
                    <a:pt x="0" y="332"/>
                  </a:moveTo>
                  <a:cubicBezTo>
                    <a:pt x="111" y="349"/>
                    <a:pt x="223" y="365"/>
                    <a:pt x="334" y="381"/>
                  </a:cubicBezTo>
                  <a:cubicBezTo>
                    <a:pt x="359" y="197"/>
                    <a:pt x="222" y="26"/>
                    <a:pt x="27" y="0"/>
                  </a:cubicBezTo>
                  <a:cubicBezTo>
                    <a:pt x="21" y="111"/>
                    <a:pt x="12" y="222"/>
                    <a:pt x="0" y="332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4" name="Freeform 353">
              <a:extLst>
                <a:ext uri="{FF2B5EF4-FFF2-40B4-BE49-F238E27FC236}">
                  <a16:creationId xmlns:a16="http://schemas.microsoft.com/office/drawing/2014/main" id="{4FC8ABF8-7508-4C4A-A05A-431796596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" y="1554"/>
              <a:ext cx="217" cy="164"/>
            </a:xfrm>
            <a:custGeom>
              <a:avLst/>
              <a:gdLst>
                <a:gd name="T0" fmla="*/ 204 w 719"/>
                <a:gd name="T1" fmla="*/ 141 h 544"/>
                <a:gd name="T2" fmla="*/ 121 w 719"/>
                <a:gd name="T3" fmla="*/ 240 h 544"/>
                <a:gd name="T4" fmla="*/ 173 w 719"/>
                <a:gd name="T5" fmla="*/ 351 h 544"/>
                <a:gd name="T6" fmla="*/ 234 w 719"/>
                <a:gd name="T7" fmla="*/ 325 h 544"/>
                <a:gd name="T8" fmla="*/ 293 w 719"/>
                <a:gd name="T9" fmla="*/ 197 h 544"/>
                <a:gd name="T10" fmla="*/ 394 w 719"/>
                <a:gd name="T11" fmla="*/ 59 h 544"/>
                <a:gd name="T12" fmla="*/ 546 w 719"/>
                <a:gd name="T13" fmla="*/ 32 h 544"/>
                <a:gd name="T14" fmla="*/ 689 w 719"/>
                <a:gd name="T15" fmla="*/ 130 h 544"/>
                <a:gd name="T16" fmla="*/ 704 w 719"/>
                <a:gd name="T17" fmla="*/ 309 h 544"/>
                <a:gd name="T18" fmla="*/ 445 w 719"/>
                <a:gd name="T19" fmla="*/ 544 h 544"/>
                <a:gd name="T20" fmla="*/ 456 w 719"/>
                <a:gd name="T21" fmla="*/ 414 h 544"/>
                <a:gd name="T22" fmla="*/ 592 w 719"/>
                <a:gd name="T23" fmla="*/ 292 h 544"/>
                <a:gd name="T24" fmla="*/ 522 w 719"/>
                <a:gd name="T25" fmla="*/ 162 h 544"/>
                <a:gd name="T26" fmla="*/ 454 w 719"/>
                <a:gd name="T27" fmla="*/ 182 h 544"/>
                <a:gd name="T28" fmla="*/ 387 w 719"/>
                <a:gd name="T29" fmla="*/ 308 h 544"/>
                <a:gd name="T30" fmla="*/ 292 w 719"/>
                <a:gd name="T31" fmla="*/ 449 h 544"/>
                <a:gd name="T32" fmla="*/ 167 w 719"/>
                <a:gd name="T33" fmla="*/ 480 h 544"/>
                <a:gd name="T34" fmla="*/ 45 w 719"/>
                <a:gd name="T35" fmla="*/ 404 h 544"/>
                <a:gd name="T36" fmla="*/ 7 w 719"/>
                <a:gd name="T37" fmla="*/ 224 h 544"/>
                <a:gd name="T38" fmla="*/ 215 w 719"/>
                <a:gd name="T39" fmla="*/ 8 h 544"/>
                <a:gd name="T40" fmla="*/ 204 w 719"/>
                <a:gd name="T41" fmla="*/ 141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" h="544">
                  <a:moveTo>
                    <a:pt x="204" y="141"/>
                  </a:moveTo>
                  <a:cubicBezTo>
                    <a:pt x="156" y="138"/>
                    <a:pt x="129" y="171"/>
                    <a:pt x="121" y="240"/>
                  </a:cubicBezTo>
                  <a:cubicBezTo>
                    <a:pt x="113" y="309"/>
                    <a:pt x="131" y="345"/>
                    <a:pt x="173" y="351"/>
                  </a:cubicBezTo>
                  <a:cubicBezTo>
                    <a:pt x="199" y="354"/>
                    <a:pt x="219" y="346"/>
                    <a:pt x="234" y="325"/>
                  </a:cubicBezTo>
                  <a:cubicBezTo>
                    <a:pt x="249" y="304"/>
                    <a:pt x="268" y="262"/>
                    <a:pt x="293" y="197"/>
                  </a:cubicBezTo>
                  <a:cubicBezTo>
                    <a:pt x="318" y="132"/>
                    <a:pt x="352" y="86"/>
                    <a:pt x="394" y="59"/>
                  </a:cubicBezTo>
                  <a:cubicBezTo>
                    <a:pt x="436" y="33"/>
                    <a:pt x="487" y="24"/>
                    <a:pt x="546" y="32"/>
                  </a:cubicBezTo>
                  <a:cubicBezTo>
                    <a:pt x="616" y="42"/>
                    <a:pt x="664" y="75"/>
                    <a:pt x="689" y="130"/>
                  </a:cubicBezTo>
                  <a:cubicBezTo>
                    <a:pt x="715" y="186"/>
                    <a:pt x="719" y="245"/>
                    <a:pt x="704" y="309"/>
                  </a:cubicBezTo>
                  <a:cubicBezTo>
                    <a:pt x="668" y="464"/>
                    <a:pt x="582" y="541"/>
                    <a:pt x="445" y="544"/>
                  </a:cubicBezTo>
                  <a:cubicBezTo>
                    <a:pt x="449" y="501"/>
                    <a:pt x="452" y="458"/>
                    <a:pt x="456" y="414"/>
                  </a:cubicBezTo>
                  <a:cubicBezTo>
                    <a:pt x="529" y="415"/>
                    <a:pt x="574" y="374"/>
                    <a:pt x="592" y="292"/>
                  </a:cubicBezTo>
                  <a:cubicBezTo>
                    <a:pt x="608" y="215"/>
                    <a:pt x="585" y="171"/>
                    <a:pt x="522" y="162"/>
                  </a:cubicBezTo>
                  <a:cubicBezTo>
                    <a:pt x="494" y="158"/>
                    <a:pt x="471" y="165"/>
                    <a:pt x="454" y="182"/>
                  </a:cubicBezTo>
                  <a:cubicBezTo>
                    <a:pt x="437" y="199"/>
                    <a:pt x="414" y="241"/>
                    <a:pt x="387" y="308"/>
                  </a:cubicBezTo>
                  <a:cubicBezTo>
                    <a:pt x="359" y="376"/>
                    <a:pt x="328" y="423"/>
                    <a:pt x="292" y="449"/>
                  </a:cubicBezTo>
                  <a:cubicBezTo>
                    <a:pt x="255" y="476"/>
                    <a:pt x="214" y="486"/>
                    <a:pt x="167" y="480"/>
                  </a:cubicBezTo>
                  <a:cubicBezTo>
                    <a:pt x="117" y="473"/>
                    <a:pt x="76" y="448"/>
                    <a:pt x="45" y="404"/>
                  </a:cubicBezTo>
                  <a:cubicBezTo>
                    <a:pt x="13" y="360"/>
                    <a:pt x="0" y="300"/>
                    <a:pt x="7" y="224"/>
                  </a:cubicBezTo>
                  <a:cubicBezTo>
                    <a:pt x="20" y="74"/>
                    <a:pt x="90" y="0"/>
                    <a:pt x="215" y="8"/>
                  </a:cubicBezTo>
                  <a:cubicBezTo>
                    <a:pt x="211" y="52"/>
                    <a:pt x="207" y="96"/>
                    <a:pt x="204" y="141"/>
                  </a:cubicBezTo>
                  <a:close/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5" name="Freeform 354">
              <a:extLst>
                <a:ext uri="{FF2B5EF4-FFF2-40B4-BE49-F238E27FC236}">
                  <a16:creationId xmlns:a16="http://schemas.microsoft.com/office/drawing/2014/main" id="{8FD902F8-3D6F-4351-B489-F7488317A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1" y="1597"/>
              <a:ext cx="44" cy="42"/>
            </a:xfrm>
            <a:custGeom>
              <a:avLst/>
              <a:gdLst>
                <a:gd name="T0" fmla="*/ 146 w 146"/>
                <a:gd name="T1" fmla="*/ 15 h 139"/>
                <a:gd name="T2" fmla="*/ 134 w 146"/>
                <a:gd name="T3" fmla="*/ 139 h 139"/>
                <a:gd name="T4" fmla="*/ 0 w 146"/>
                <a:gd name="T5" fmla="*/ 124 h 139"/>
                <a:gd name="T6" fmla="*/ 9 w 146"/>
                <a:gd name="T7" fmla="*/ 0 h 139"/>
                <a:gd name="T8" fmla="*/ 146 w 146"/>
                <a:gd name="T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39">
                  <a:moveTo>
                    <a:pt x="146" y="15"/>
                  </a:moveTo>
                  <a:cubicBezTo>
                    <a:pt x="142" y="57"/>
                    <a:pt x="138" y="98"/>
                    <a:pt x="134" y="139"/>
                  </a:cubicBezTo>
                  <a:cubicBezTo>
                    <a:pt x="90" y="134"/>
                    <a:pt x="45" y="129"/>
                    <a:pt x="0" y="124"/>
                  </a:cubicBezTo>
                  <a:cubicBezTo>
                    <a:pt x="3" y="83"/>
                    <a:pt x="6" y="41"/>
                    <a:pt x="9" y="0"/>
                  </a:cubicBezTo>
                  <a:cubicBezTo>
                    <a:pt x="55" y="5"/>
                    <a:pt x="100" y="10"/>
                    <a:pt x="146" y="15"/>
                  </a:cubicBezTo>
                  <a:close/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6" name="Freeform 355">
              <a:extLst>
                <a:ext uri="{FF2B5EF4-FFF2-40B4-BE49-F238E27FC236}">
                  <a16:creationId xmlns:a16="http://schemas.microsoft.com/office/drawing/2014/main" id="{ABC44C0C-C4C8-499E-AE46-D9AD61E20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7" y="1628"/>
              <a:ext cx="48" cy="43"/>
            </a:xfrm>
            <a:custGeom>
              <a:avLst/>
              <a:gdLst>
                <a:gd name="T0" fmla="*/ 162 w 162"/>
                <a:gd name="T1" fmla="*/ 20 h 141"/>
                <a:gd name="T2" fmla="*/ 130 w 162"/>
                <a:gd name="T3" fmla="*/ 141 h 141"/>
                <a:gd name="T4" fmla="*/ 0 w 162"/>
                <a:gd name="T5" fmla="*/ 122 h 141"/>
                <a:gd name="T6" fmla="*/ 28 w 162"/>
                <a:gd name="T7" fmla="*/ 0 h 141"/>
                <a:gd name="T8" fmla="*/ 162 w 162"/>
                <a:gd name="T9" fmla="*/ 2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41">
                  <a:moveTo>
                    <a:pt x="162" y="20"/>
                  </a:moveTo>
                  <a:cubicBezTo>
                    <a:pt x="151" y="60"/>
                    <a:pt x="140" y="101"/>
                    <a:pt x="130" y="141"/>
                  </a:cubicBezTo>
                  <a:cubicBezTo>
                    <a:pt x="87" y="135"/>
                    <a:pt x="43" y="128"/>
                    <a:pt x="0" y="122"/>
                  </a:cubicBezTo>
                  <a:cubicBezTo>
                    <a:pt x="9" y="81"/>
                    <a:pt x="18" y="40"/>
                    <a:pt x="28" y="0"/>
                  </a:cubicBezTo>
                  <a:cubicBezTo>
                    <a:pt x="72" y="6"/>
                    <a:pt x="117" y="13"/>
                    <a:pt x="162" y="20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7" name="Freeform 356">
              <a:extLst>
                <a:ext uri="{FF2B5EF4-FFF2-40B4-BE49-F238E27FC236}">
                  <a16:creationId xmlns:a16="http://schemas.microsoft.com/office/drawing/2014/main" id="{75C49F91-BC06-4AED-8E38-FB784D3B0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7" y="1947"/>
              <a:ext cx="118" cy="108"/>
            </a:xfrm>
            <a:custGeom>
              <a:avLst/>
              <a:gdLst>
                <a:gd name="T0" fmla="*/ 333 w 392"/>
                <a:gd name="T1" fmla="*/ 359 h 359"/>
                <a:gd name="T2" fmla="*/ 392 w 392"/>
                <a:gd name="T3" fmla="*/ 28 h 359"/>
                <a:gd name="T4" fmla="*/ 0 w 392"/>
                <a:gd name="T5" fmla="*/ 310 h 359"/>
                <a:gd name="T6" fmla="*/ 333 w 392"/>
                <a:gd name="T7" fmla="*/ 35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2" h="359">
                  <a:moveTo>
                    <a:pt x="333" y="359"/>
                  </a:moveTo>
                  <a:cubicBezTo>
                    <a:pt x="350" y="248"/>
                    <a:pt x="370" y="138"/>
                    <a:pt x="392" y="28"/>
                  </a:cubicBezTo>
                  <a:cubicBezTo>
                    <a:pt x="203" y="0"/>
                    <a:pt x="27" y="127"/>
                    <a:pt x="0" y="310"/>
                  </a:cubicBezTo>
                  <a:cubicBezTo>
                    <a:pt x="111" y="326"/>
                    <a:pt x="222" y="342"/>
                    <a:pt x="333" y="359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8" name="Freeform 357">
              <a:extLst>
                <a:ext uri="{FF2B5EF4-FFF2-40B4-BE49-F238E27FC236}">
                  <a16:creationId xmlns:a16="http://schemas.microsoft.com/office/drawing/2014/main" id="{1702B141-FFC1-4B06-A391-DB156206C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" y="1250"/>
              <a:ext cx="172" cy="132"/>
            </a:xfrm>
            <a:custGeom>
              <a:avLst/>
              <a:gdLst>
                <a:gd name="T0" fmla="*/ 570 w 570"/>
                <a:gd name="T1" fmla="*/ 115 h 439"/>
                <a:gd name="T2" fmla="*/ 53 w 570"/>
                <a:gd name="T3" fmla="*/ 0 h 439"/>
                <a:gd name="T4" fmla="*/ 444 w 570"/>
                <a:gd name="T5" fmla="*/ 439 h 439"/>
                <a:gd name="T6" fmla="*/ 570 w 570"/>
                <a:gd name="T7" fmla="*/ 11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439">
                  <a:moveTo>
                    <a:pt x="570" y="115"/>
                  </a:moveTo>
                  <a:cubicBezTo>
                    <a:pt x="397" y="72"/>
                    <a:pt x="226" y="33"/>
                    <a:pt x="53" y="0"/>
                  </a:cubicBezTo>
                  <a:cubicBezTo>
                    <a:pt x="0" y="192"/>
                    <a:pt x="173" y="381"/>
                    <a:pt x="444" y="439"/>
                  </a:cubicBezTo>
                  <a:cubicBezTo>
                    <a:pt x="486" y="331"/>
                    <a:pt x="528" y="223"/>
                    <a:pt x="570" y="115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9" name="Freeform 358">
              <a:extLst>
                <a:ext uri="{FF2B5EF4-FFF2-40B4-BE49-F238E27FC236}">
                  <a16:creationId xmlns:a16="http://schemas.microsoft.com/office/drawing/2014/main" id="{A62C21E9-704F-4B92-8895-B46D516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5" y="1206"/>
              <a:ext cx="164" cy="108"/>
            </a:xfrm>
            <a:custGeom>
              <a:avLst/>
              <a:gdLst>
                <a:gd name="T0" fmla="*/ 13 w 545"/>
                <a:gd name="T1" fmla="*/ 0 h 359"/>
                <a:gd name="T2" fmla="*/ 0 w 545"/>
                <a:gd name="T3" fmla="*/ 349 h 359"/>
                <a:gd name="T4" fmla="*/ 545 w 545"/>
                <a:gd name="T5" fmla="*/ 26 h 359"/>
                <a:gd name="T6" fmla="*/ 13 w 545"/>
                <a:gd name="T7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5" h="359">
                  <a:moveTo>
                    <a:pt x="13" y="0"/>
                  </a:moveTo>
                  <a:cubicBezTo>
                    <a:pt x="7" y="118"/>
                    <a:pt x="3" y="234"/>
                    <a:pt x="0" y="349"/>
                  </a:cubicBezTo>
                  <a:cubicBezTo>
                    <a:pt x="280" y="359"/>
                    <a:pt x="517" y="224"/>
                    <a:pt x="545" y="26"/>
                  </a:cubicBezTo>
                  <a:cubicBezTo>
                    <a:pt x="369" y="11"/>
                    <a:pt x="192" y="3"/>
                    <a:pt x="13" y="0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" name="Freeform 359">
              <a:extLst>
                <a:ext uri="{FF2B5EF4-FFF2-40B4-BE49-F238E27FC236}">
                  <a16:creationId xmlns:a16="http://schemas.microsoft.com/office/drawing/2014/main" id="{78C0DAF6-7284-464A-8C36-AADB18AA6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7" y="1851"/>
              <a:ext cx="76" cy="73"/>
            </a:xfrm>
            <a:custGeom>
              <a:avLst/>
              <a:gdLst>
                <a:gd name="T0" fmla="*/ 141 w 253"/>
                <a:gd name="T1" fmla="*/ 9 h 245"/>
                <a:gd name="T2" fmla="*/ 243 w 253"/>
                <a:gd name="T3" fmla="*/ 139 h 245"/>
                <a:gd name="T4" fmla="*/ 109 w 253"/>
                <a:gd name="T5" fmla="*/ 236 h 245"/>
                <a:gd name="T6" fmla="*/ 7 w 253"/>
                <a:gd name="T7" fmla="*/ 106 h 245"/>
                <a:gd name="T8" fmla="*/ 141 w 253"/>
                <a:gd name="T9" fmla="*/ 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45">
                  <a:moveTo>
                    <a:pt x="141" y="9"/>
                  </a:moveTo>
                  <a:cubicBezTo>
                    <a:pt x="207" y="18"/>
                    <a:pt x="253" y="77"/>
                    <a:pt x="243" y="139"/>
                  </a:cubicBezTo>
                  <a:cubicBezTo>
                    <a:pt x="233" y="202"/>
                    <a:pt x="174" y="245"/>
                    <a:pt x="109" y="236"/>
                  </a:cubicBezTo>
                  <a:cubicBezTo>
                    <a:pt x="45" y="227"/>
                    <a:pt x="0" y="169"/>
                    <a:pt x="7" y="106"/>
                  </a:cubicBezTo>
                  <a:cubicBezTo>
                    <a:pt x="15" y="43"/>
                    <a:pt x="75" y="0"/>
                    <a:pt x="141" y="9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1" name="Freeform 360">
              <a:extLst>
                <a:ext uri="{FF2B5EF4-FFF2-40B4-BE49-F238E27FC236}">
                  <a16:creationId xmlns:a16="http://schemas.microsoft.com/office/drawing/2014/main" id="{1ED35707-1DB4-494D-BC81-ABAAD913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6" y="1338"/>
              <a:ext cx="105" cy="78"/>
            </a:xfrm>
            <a:custGeom>
              <a:avLst/>
              <a:gdLst>
                <a:gd name="T0" fmla="*/ 195 w 348"/>
                <a:gd name="T1" fmla="*/ 12 h 261"/>
                <a:gd name="T2" fmla="*/ 333 w 348"/>
                <a:gd name="T3" fmla="*/ 154 h 261"/>
                <a:gd name="T4" fmla="*/ 149 w 348"/>
                <a:gd name="T5" fmla="*/ 249 h 261"/>
                <a:gd name="T6" fmla="*/ 10 w 348"/>
                <a:gd name="T7" fmla="*/ 111 h 261"/>
                <a:gd name="T8" fmla="*/ 195 w 348"/>
                <a:gd name="T9" fmla="*/ 1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61">
                  <a:moveTo>
                    <a:pt x="195" y="12"/>
                  </a:moveTo>
                  <a:cubicBezTo>
                    <a:pt x="287" y="25"/>
                    <a:pt x="348" y="89"/>
                    <a:pt x="333" y="154"/>
                  </a:cubicBezTo>
                  <a:cubicBezTo>
                    <a:pt x="318" y="219"/>
                    <a:pt x="236" y="261"/>
                    <a:pt x="149" y="249"/>
                  </a:cubicBezTo>
                  <a:cubicBezTo>
                    <a:pt x="63" y="238"/>
                    <a:pt x="0" y="176"/>
                    <a:pt x="10" y="111"/>
                  </a:cubicBezTo>
                  <a:cubicBezTo>
                    <a:pt x="21" y="45"/>
                    <a:pt x="104" y="0"/>
                    <a:pt x="195" y="12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2" name="Oval 361">
              <a:extLst>
                <a:ext uri="{FF2B5EF4-FFF2-40B4-BE49-F238E27FC236}">
                  <a16:creationId xmlns:a16="http://schemas.microsoft.com/office/drawing/2014/main" id="{6925450E-A8B8-4BE7-B1B9-BD22F8D9F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8" y="3150"/>
              <a:ext cx="1263" cy="157"/>
            </a:xfrm>
            <a:prstGeom prst="ellipse">
              <a:avLst/>
            </a:prstGeom>
            <a:solidFill>
              <a:srgbClr val="7A5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3" name="Freeform 362">
              <a:extLst>
                <a:ext uri="{FF2B5EF4-FFF2-40B4-BE49-F238E27FC236}">
                  <a16:creationId xmlns:a16="http://schemas.microsoft.com/office/drawing/2014/main" id="{884028B1-24E3-40BC-89A9-A70803FBF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" y="1740"/>
              <a:ext cx="924" cy="365"/>
            </a:xfrm>
            <a:custGeom>
              <a:avLst/>
              <a:gdLst>
                <a:gd name="T0" fmla="*/ 723 w 3068"/>
                <a:gd name="T1" fmla="*/ 1216 h 1216"/>
                <a:gd name="T2" fmla="*/ 0 w 3068"/>
                <a:gd name="T3" fmla="*/ 288 h 1216"/>
                <a:gd name="T4" fmla="*/ 483 w 3068"/>
                <a:gd name="T5" fmla="*/ 16 h 1216"/>
                <a:gd name="T6" fmla="*/ 1884 w 3068"/>
                <a:gd name="T7" fmla="*/ 254 h 1216"/>
                <a:gd name="T8" fmla="*/ 3068 w 3068"/>
                <a:gd name="T9" fmla="*/ 99 h 1216"/>
                <a:gd name="T10" fmla="*/ 2313 w 3068"/>
                <a:gd name="T11" fmla="*/ 1216 h 1216"/>
                <a:gd name="T12" fmla="*/ 723 w 3068"/>
                <a:gd name="T13" fmla="*/ 1216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8" h="1216">
                  <a:moveTo>
                    <a:pt x="723" y="1216"/>
                  </a:moveTo>
                  <a:lnTo>
                    <a:pt x="0" y="288"/>
                  </a:lnTo>
                  <a:cubicBezTo>
                    <a:pt x="0" y="288"/>
                    <a:pt x="17" y="0"/>
                    <a:pt x="483" y="16"/>
                  </a:cubicBezTo>
                  <a:cubicBezTo>
                    <a:pt x="950" y="33"/>
                    <a:pt x="1447" y="233"/>
                    <a:pt x="1884" y="254"/>
                  </a:cubicBezTo>
                  <a:cubicBezTo>
                    <a:pt x="2509" y="283"/>
                    <a:pt x="3068" y="99"/>
                    <a:pt x="3068" y="99"/>
                  </a:cubicBezTo>
                  <a:lnTo>
                    <a:pt x="2313" y="1216"/>
                  </a:lnTo>
                  <a:lnTo>
                    <a:pt x="723" y="1216"/>
                  </a:lnTo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4" name="Freeform 363">
              <a:extLst>
                <a:ext uri="{FF2B5EF4-FFF2-40B4-BE49-F238E27FC236}">
                  <a16:creationId xmlns:a16="http://schemas.microsoft.com/office/drawing/2014/main" id="{205CF326-7BCA-4AB6-A6DC-FA96C5E24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" y="2105"/>
              <a:ext cx="1315" cy="1142"/>
            </a:xfrm>
            <a:custGeom>
              <a:avLst/>
              <a:gdLst>
                <a:gd name="T0" fmla="*/ 3968 w 4367"/>
                <a:gd name="T1" fmla="*/ 1708 h 3800"/>
                <a:gd name="T2" fmla="*/ 3050 w 4367"/>
                <a:gd name="T3" fmla="*/ 0 h 3800"/>
                <a:gd name="T4" fmla="*/ 1460 w 4367"/>
                <a:gd name="T5" fmla="*/ 0 h 3800"/>
                <a:gd name="T6" fmla="*/ 549 w 4367"/>
                <a:gd name="T7" fmla="*/ 1708 h 3800"/>
                <a:gd name="T8" fmla="*/ 957 w 4367"/>
                <a:gd name="T9" fmla="*/ 3590 h 3800"/>
                <a:gd name="T10" fmla="*/ 3560 w 4367"/>
                <a:gd name="T11" fmla="*/ 3590 h 3800"/>
                <a:gd name="T12" fmla="*/ 3968 w 4367"/>
                <a:gd name="T13" fmla="*/ 1708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7" h="3800">
                  <a:moveTo>
                    <a:pt x="3968" y="1708"/>
                  </a:moveTo>
                  <a:cubicBezTo>
                    <a:pt x="3736" y="1137"/>
                    <a:pt x="3379" y="541"/>
                    <a:pt x="3050" y="0"/>
                  </a:cubicBezTo>
                  <a:lnTo>
                    <a:pt x="1460" y="0"/>
                  </a:lnTo>
                  <a:cubicBezTo>
                    <a:pt x="1134" y="541"/>
                    <a:pt x="806" y="1145"/>
                    <a:pt x="549" y="1708"/>
                  </a:cubicBezTo>
                  <a:cubicBezTo>
                    <a:pt x="0" y="2910"/>
                    <a:pt x="313" y="3306"/>
                    <a:pt x="957" y="3590"/>
                  </a:cubicBezTo>
                  <a:cubicBezTo>
                    <a:pt x="1434" y="3800"/>
                    <a:pt x="3083" y="3800"/>
                    <a:pt x="3560" y="3590"/>
                  </a:cubicBezTo>
                  <a:cubicBezTo>
                    <a:pt x="4204" y="3306"/>
                    <a:pt x="4367" y="2687"/>
                    <a:pt x="3968" y="1708"/>
                  </a:cubicBezTo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85" name="Freeform 364">
              <a:extLst>
                <a:ext uri="{FF2B5EF4-FFF2-40B4-BE49-F238E27FC236}">
                  <a16:creationId xmlns:a16="http://schemas.microsoft.com/office/drawing/2014/main" id="{5FBAB10F-0AEF-44F2-9DAA-17ADF993A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" y="2443"/>
              <a:ext cx="458" cy="525"/>
            </a:xfrm>
            <a:custGeom>
              <a:avLst/>
              <a:gdLst>
                <a:gd name="T0" fmla="*/ 1080 w 1521"/>
                <a:gd name="T1" fmla="*/ 457 h 1747"/>
                <a:gd name="T2" fmla="*/ 763 w 1521"/>
                <a:gd name="T3" fmla="*/ 284 h 1747"/>
                <a:gd name="T4" fmla="*/ 459 w 1521"/>
                <a:gd name="T5" fmla="*/ 445 h 1747"/>
                <a:gd name="T6" fmla="*/ 556 w 1521"/>
                <a:gd name="T7" fmla="*/ 589 h 1747"/>
                <a:gd name="T8" fmla="*/ 949 w 1521"/>
                <a:gd name="T9" fmla="*/ 692 h 1747"/>
                <a:gd name="T10" fmla="*/ 1383 w 1521"/>
                <a:gd name="T11" fmla="*/ 883 h 1747"/>
                <a:gd name="T12" fmla="*/ 1521 w 1521"/>
                <a:gd name="T13" fmla="*/ 1229 h 1747"/>
                <a:gd name="T14" fmla="*/ 1297 w 1521"/>
                <a:gd name="T15" fmla="*/ 1612 h 1747"/>
                <a:gd name="T16" fmla="*/ 788 w 1521"/>
                <a:gd name="T17" fmla="*/ 1746 h 1747"/>
                <a:gd name="T18" fmla="*/ 0 w 1521"/>
                <a:gd name="T19" fmla="*/ 1212 h 1747"/>
                <a:gd name="T20" fmla="*/ 383 w 1521"/>
                <a:gd name="T21" fmla="*/ 1183 h 1747"/>
                <a:gd name="T22" fmla="*/ 791 w 1521"/>
                <a:gd name="T23" fmla="*/ 1463 h 1747"/>
                <a:gd name="T24" fmla="*/ 1136 w 1521"/>
                <a:gd name="T25" fmla="*/ 1231 h 1747"/>
                <a:gd name="T26" fmla="*/ 1053 w 1521"/>
                <a:gd name="T27" fmla="*/ 1077 h 1747"/>
                <a:gd name="T28" fmla="*/ 662 w 1521"/>
                <a:gd name="T29" fmla="*/ 964 h 1747"/>
                <a:gd name="T30" fmla="*/ 217 w 1521"/>
                <a:gd name="T31" fmla="*/ 779 h 1747"/>
                <a:gd name="T32" fmla="*/ 81 w 1521"/>
                <a:gd name="T33" fmla="*/ 470 h 1747"/>
                <a:gd name="T34" fmla="*/ 258 w 1521"/>
                <a:gd name="T35" fmla="*/ 136 h 1747"/>
                <a:gd name="T36" fmla="*/ 771 w 1521"/>
                <a:gd name="T37" fmla="*/ 1 h 1747"/>
                <a:gd name="T38" fmla="*/ 1467 w 1521"/>
                <a:gd name="T39" fmla="*/ 444 h 1747"/>
                <a:gd name="T40" fmla="*/ 1080 w 1521"/>
                <a:gd name="T41" fmla="*/ 457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1" h="1747">
                  <a:moveTo>
                    <a:pt x="1080" y="457"/>
                  </a:moveTo>
                  <a:cubicBezTo>
                    <a:pt x="1071" y="342"/>
                    <a:pt x="965" y="285"/>
                    <a:pt x="763" y="284"/>
                  </a:cubicBezTo>
                  <a:cubicBezTo>
                    <a:pt x="561" y="283"/>
                    <a:pt x="459" y="337"/>
                    <a:pt x="459" y="445"/>
                  </a:cubicBezTo>
                  <a:cubicBezTo>
                    <a:pt x="459" y="511"/>
                    <a:pt x="491" y="559"/>
                    <a:pt x="556" y="589"/>
                  </a:cubicBezTo>
                  <a:cubicBezTo>
                    <a:pt x="621" y="619"/>
                    <a:pt x="752" y="654"/>
                    <a:pt x="949" y="692"/>
                  </a:cubicBezTo>
                  <a:cubicBezTo>
                    <a:pt x="1147" y="730"/>
                    <a:pt x="1291" y="794"/>
                    <a:pt x="1383" y="883"/>
                  </a:cubicBezTo>
                  <a:cubicBezTo>
                    <a:pt x="1475" y="972"/>
                    <a:pt x="1521" y="1087"/>
                    <a:pt x="1521" y="1229"/>
                  </a:cubicBezTo>
                  <a:cubicBezTo>
                    <a:pt x="1520" y="1395"/>
                    <a:pt x="1446" y="1523"/>
                    <a:pt x="1297" y="1612"/>
                  </a:cubicBezTo>
                  <a:cubicBezTo>
                    <a:pt x="1149" y="1702"/>
                    <a:pt x="979" y="1747"/>
                    <a:pt x="788" y="1746"/>
                  </a:cubicBezTo>
                  <a:cubicBezTo>
                    <a:pt x="326" y="1744"/>
                    <a:pt x="64" y="1567"/>
                    <a:pt x="0" y="1212"/>
                  </a:cubicBezTo>
                  <a:lnTo>
                    <a:pt x="383" y="1183"/>
                  </a:lnTo>
                  <a:cubicBezTo>
                    <a:pt x="410" y="1369"/>
                    <a:pt x="547" y="1462"/>
                    <a:pt x="791" y="1463"/>
                  </a:cubicBezTo>
                  <a:cubicBezTo>
                    <a:pt x="1021" y="1464"/>
                    <a:pt x="1136" y="1386"/>
                    <a:pt x="1136" y="1231"/>
                  </a:cubicBezTo>
                  <a:cubicBezTo>
                    <a:pt x="1137" y="1162"/>
                    <a:pt x="1109" y="1110"/>
                    <a:pt x="1053" y="1077"/>
                  </a:cubicBezTo>
                  <a:cubicBezTo>
                    <a:pt x="998" y="1043"/>
                    <a:pt x="867" y="1005"/>
                    <a:pt x="662" y="964"/>
                  </a:cubicBezTo>
                  <a:cubicBezTo>
                    <a:pt x="457" y="923"/>
                    <a:pt x="308" y="862"/>
                    <a:pt x="217" y="779"/>
                  </a:cubicBezTo>
                  <a:cubicBezTo>
                    <a:pt x="126" y="696"/>
                    <a:pt x="81" y="593"/>
                    <a:pt x="81" y="470"/>
                  </a:cubicBezTo>
                  <a:cubicBezTo>
                    <a:pt x="82" y="339"/>
                    <a:pt x="141" y="227"/>
                    <a:pt x="258" y="136"/>
                  </a:cubicBezTo>
                  <a:cubicBezTo>
                    <a:pt x="376" y="45"/>
                    <a:pt x="547" y="0"/>
                    <a:pt x="771" y="1"/>
                  </a:cubicBezTo>
                  <a:cubicBezTo>
                    <a:pt x="1215" y="2"/>
                    <a:pt x="1447" y="150"/>
                    <a:pt x="1467" y="444"/>
                  </a:cubicBezTo>
                  <a:lnTo>
                    <a:pt x="1080" y="457"/>
                  </a:lnTo>
                </a:path>
              </a:pathLst>
            </a:custGeom>
            <a:solidFill>
              <a:srgbClr val="E0A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86" name="Freeform 365">
              <a:extLst>
                <a:ext uri="{FF2B5EF4-FFF2-40B4-BE49-F238E27FC236}">
                  <a16:creationId xmlns:a16="http://schemas.microsoft.com/office/drawing/2014/main" id="{D4CA9ED0-9CD1-4641-AD37-E7D4C492B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0" y="2354"/>
              <a:ext cx="110" cy="100"/>
            </a:xfrm>
            <a:custGeom>
              <a:avLst/>
              <a:gdLst>
                <a:gd name="T0" fmla="*/ 110 w 110"/>
                <a:gd name="T1" fmla="*/ 100 h 100"/>
                <a:gd name="T2" fmla="*/ 0 w 110"/>
                <a:gd name="T3" fmla="*/ 100 h 100"/>
                <a:gd name="T4" fmla="*/ 1 w 110"/>
                <a:gd name="T5" fmla="*/ 0 h 100"/>
                <a:gd name="T6" fmla="*/ 110 w 110"/>
                <a:gd name="T7" fmla="*/ 1 h 100"/>
                <a:gd name="T8" fmla="*/ 110 w 110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0">
                  <a:moveTo>
                    <a:pt x="110" y="100"/>
                  </a:moveTo>
                  <a:lnTo>
                    <a:pt x="0" y="100"/>
                  </a:lnTo>
                  <a:lnTo>
                    <a:pt x="1" y="0"/>
                  </a:lnTo>
                  <a:lnTo>
                    <a:pt x="110" y="1"/>
                  </a:lnTo>
                  <a:lnTo>
                    <a:pt x="110" y="100"/>
                  </a:lnTo>
                  <a:close/>
                </a:path>
              </a:pathLst>
            </a:custGeom>
            <a:solidFill>
              <a:srgbClr val="E0A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7" name="Freeform 366">
              <a:extLst>
                <a:ext uri="{FF2B5EF4-FFF2-40B4-BE49-F238E27FC236}">
                  <a16:creationId xmlns:a16="http://schemas.microsoft.com/office/drawing/2014/main" id="{83924AE5-8819-4F4C-B8D7-DCAFC36F5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8" y="2948"/>
              <a:ext cx="110" cy="100"/>
            </a:xfrm>
            <a:custGeom>
              <a:avLst/>
              <a:gdLst>
                <a:gd name="T0" fmla="*/ 110 w 110"/>
                <a:gd name="T1" fmla="*/ 100 h 100"/>
                <a:gd name="T2" fmla="*/ 0 w 110"/>
                <a:gd name="T3" fmla="*/ 100 h 100"/>
                <a:gd name="T4" fmla="*/ 1 w 110"/>
                <a:gd name="T5" fmla="*/ 0 h 100"/>
                <a:gd name="T6" fmla="*/ 110 w 110"/>
                <a:gd name="T7" fmla="*/ 1 h 100"/>
                <a:gd name="T8" fmla="*/ 110 w 110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0">
                  <a:moveTo>
                    <a:pt x="110" y="100"/>
                  </a:moveTo>
                  <a:lnTo>
                    <a:pt x="0" y="100"/>
                  </a:lnTo>
                  <a:lnTo>
                    <a:pt x="1" y="0"/>
                  </a:lnTo>
                  <a:lnTo>
                    <a:pt x="110" y="1"/>
                  </a:lnTo>
                  <a:lnTo>
                    <a:pt x="110" y="100"/>
                  </a:lnTo>
                  <a:close/>
                </a:path>
              </a:pathLst>
            </a:custGeom>
            <a:solidFill>
              <a:srgbClr val="E0A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8" name="Freeform 367">
              <a:extLst>
                <a:ext uri="{FF2B5EF4-FFF2-40B4-BE49-F238E27FC236}">
                  <a16:creationId xmlns:a16="http://schemas.microsoft.com/office/drawing/2014/main" id="{85660A3B-36D1-4922-8411-84846D79F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" y="2084"/>
              <a:ext cx="574" cy="49"/>
            </a:xfrm>
            <a:custGeom>
              <a:avLst/>
              <a:gdLst>
                <a:gd name="T0" fmla="*/ 1907 w 1907"/>
                <a:gd name="T1" fmla="*/ 105 h 162"/>
                <a:gd name="T2" fmla="*/ 1836 w 1907"/>
                <a:gd name="T3" fmla="*/ 162 h 162"/>
                <a:gd name="T4" fmla="*/ 71 w 1907"/>
                <a:gd name="T5" fmla="*/ 162 h 162"/>
                <a:gd name="T6" fmla="*/ 0 w 1907"/>
                <a:gd name="T7" fmla="*/ 105 h 162"/>
                <a:gd name="T8" fmla="*/ 0 w 1907"/>
                <a:gd name="T9" fmla="*/ 58 h 162"/>
                <a:gd name="T10" fmla="*/ 71 w 1907"/>
                <a:gd name="T11" fmla="*/ 0 h 162"/>
                <a:gd name="T12" fmla="*/ 1836 w 1907"/>
                <a:gd name="T13" fmla="*/ 0 h 162"/>
                <a:gd name="T14" fmla="*/ 1907 w 1907"/>
                <a:gd name="T15" fmla="*/ 58 h 162"/>
                <a:gd name="T16" fmla="*/ 1907 w 1907"/>
                <a:gd name="T17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7" h="162">
                  <a:moveTo>
                    <a:pt x="1907" y="105"/>
                  </a:moveTo>
                  <a:cubicBezTo>
                    <a:pt x="1907" y="137"/>
                    <a:pt x="1875" y="162"/>
                    <a:pt x="1836" y="162"/>
                  </a:cubicBezTo>
                  <a:lnTo>
                    <a:pt x="71" y="162"/>
                  </a:lnTo>
                  <a:cubicBezTo>
                    <a:pt x="32" y="162"/>
                    <a:pt x="0" y="137"/>
                    <a:pt x="0" y="105"/>
                  </a:cubicBezTo>
                  <a:lnTo>
                    <a:pt x="0" y="58"/>
                  </a:lnTo>
                  <a:cubicBezTo>
                    <a:pt x="0" y="26"/>
                    <a:pt x="32" y="0"/>
                    <a:pt x="71" y="0"/>
                  </a:cubicBezTo>
                  <a:lnTo>
                    <a:pt x="1836" y="0"/>
                  </a:lnTo>
                  <a:cubicBezTo>
                    <a:pt x="1875" y="0"/>
                    <a:pt x="1907" y="26"/>
                    <a:pt x="1907" y="58"/>
                  </a:cubicBezTo>
                  <a:lnTo>
                    <a:pt x="1907" y="105"/>
                  </a:lnTo>
                  <a:close/>
                </a:path>
              </a:pathLst>
            </a:custGeom>
            <a:solidFill>
              <a:srgbClr val="6F4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9" name="Freeform 368">
              <a:extLst>
                <a:ext uri="{FF2B5EF4-FFF2-40B4-BE49-F238E27FC236}">
                  <a16:creationId xmlns:a16="http://schemas.microsoft.com/office/drawing/2014/main" id="{528F4D0A-DEED-491F-B995-1C087113B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" y="2627"/>
              <a:ext cx="511" cy="591"/>
            </a:xfrm>
            <a:custGeom>
              <a:avLst/>
              <a:gdLst>
                <a:gd name="T0" fmla="*/ 292 w 1698"/>
                <a:gd name="T1" fmla="*/ 1755 h 1967"/>
                <a:gd name="T2" fmla="*/ 1304 w 1698"/>
                <a:gd name="T3" fmla="*/ 1649 h 1967"/>
                <a:gd name="T4" fmla="*/ 1667 w 1698"/>
                <a:gd name="T5" fmla="*/ 803 h 1967"/>
                <a:gd name="T6" fmla="*/ 1483 w 1698"/>
                <a:gd name="T7" fmla="*/ 91 h 1967"/>
                <a:gd name="T8" fmla="*/ 1406 w 1698"/>
                <a:gd name="T9" fmla="*/ 859 h 1967"/>
                <a:gd name="T10" fmla="*/ 494 w 1698"/>
                <a:gd name="T11" fmla="*/ 1355 h 1967"/>
                <a:gd name="T12" fmla="*/ 292 w 1698"/>
                <a:gd name="T13" fmla="*/ 1755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8" h="1967">
                  <a:moveTo>
                    <a:pt x="292" y="1755"/>
                  </a:moveTo>
                  <a:cubicBezTo>
                    <a:pt x="586" y="1967"/>
                    <a:pt x="1110" y="1787"/>
                    <a:pt x="1304" y="1649"/>
                  </a:cubicBezTo>
                  <a:cubicBezTo>
                    <a:pt x="1574" y="1458"/>
                    <a:pt x="1698" y="1076"/>
                    <a:pt x="1667" y="803"/>
                  </a:cubicBezTo>
                  <a:cubicBezTo>
                    <a:pt x="1636" y="530"/>
                    <a:pt x="1593" y="345"/>
                    <a:pt x="1483" y="91"/>
                  </a:cubicBezTo>
                  <a:cubicBezTo>
                    <a:pt x="1444" y="0"/>
                    <a:pt x="1617" y="366"/>
                    <a:pt x="1406" y="859"/>
                  </a:cubicBezTo>
                  <a:cubicBezTo>
                    <a:pt x="1249" y="1228"/>
                    <a:pt x="795" y="1321"/>
                    <a:pt x="494" y="1355"/>
                  </a:cubicBezTo>
                  <a:cubicBezTo>
                    <a:pt x="284" y="1379"/>
                    <a:pt x="0" y="1545"/>
                    <a:pt x="292" y="1755"/>
                  </a:cubicBezTo>
                  <a:close/>
                </a:path>
              </a:pathLst>
            </a:custGeom>
            <a:solidFill>
              <a:srgbClr val="D3D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0" name="Freeform 369">
              <a:extLst>
                <a:ext uri="{FF2B5EF4-FFF2-40B4-BE49-F238E27FC236}">
                  <a16:creationId xmlns:a16="http://schemas.microsoft.com/office/drawing/2014/main" id="{7FBE5A6C-974A-4970-808C-99C3B65BE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" y="1828"/>
              <a:ext cx="344" cy="242"/>
            </a:xfrm>
            <a:custGeom>
              <a:avLst/>
              <a:gdLst>
                <a:gd name="T0" fmla="*/ 0 w 1141"/>
                <a:gd name="T1" fmla="*/ 803 h 803"/>
                <a:gd name="T2" fmla="*/ 831 w 1141"/>
                <a:gd name="T3" fmla="*/ 319 h 803"/>
                <a:gd name="T4" fmla="*/ 526 w 1141"/>
                <a:gd name="T5" fmla="*/ 803 h 803"/>
                <a:gd name="T6" fmla="*/ 0 w 1141"/>
                <a:gd name="T7" fmla="*/ 803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1" h="803">
                  <a:moveTo>
                    <a:pt x="0" y="803"/>
                  </a:moveTo>
                  <a:cubicBezTo>
                    <a:pt x="0" y="803"/>
                    <a:pt x="556" y="601"/>
                    <a:pt x="831" y="319"/>
                  </a:cubicBezTo>
                  <a:cubicBezTo>
                    <a:pt x="1141" y="0"/>
                    <a:pt x="526" y="803"/>
                    <a:pt x="526" y="803"/>
                  </a:cubicBezTo>
                  <a:lnTo>
                    <a:pt x="0" y="803"/>
                  </a:lnTo>
                  <a:close/>
                </a:path>
              </a:pathLst>
            </a:custGeom>
            <a:solidFill>
              <a:srgbClr val="D3D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1" name="Freeform 370">
              <a:extLst>
                <a:ext uri="{FF2B5EF4-FFF2-40B4-BE49-F238E27FC236}">
                  <a16:creationId xmlns:a16="http://schemas.microsoft.com/office/drawing/2014/main" id="{FA54BA54-CA74-49DF-897A-B4876EE9D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" y="1847"/>
              <a:ext cx="150" cy="196"/>
            </a:xfrm>
            <a:custGeom>
              <a:avLst/>
              <a:gdLst>
                <a:gd name="T0" fmla="*/ 0 w 497"/>
                <a:gd name="T1" fmla="*/ 0 h 653"/>
                <a:gd name="T2" fmla="*/ 28 w 497"/>
                <a:gd name="T3" fmla="*/ 24 h 653"/>
                <a:gd name="T4" fmla="*/ 96 w 497"/>
                <a:gd name="T5" fmla="*/ 88 h 653"/>
                <a:gd name="T6" fmla="*/ 280 w 497"/>
                <a:gd name="T7" fmla="*/ 303 h 653"/>
                <a:gd name="T8" fmla="*/ 437 w 497"/>
                <a:gd name="T9" fmla="*/ 537 h 653"/>
                <a:gd name="T10" fmla="*/ 482 w 497"/>
                <a:gd name="T11" fmla="*/ 620 h 653"/>
                <a:gd name="T12" fmla="*/ 497 w 497"/>
                <a:gd name="T13" fmla="*/ 653 h 653"/>
                <a:gd name="T14" fmla="*/ 469 w 497"/>
                <a:gd name="T15" fmla="*/ 630 h 653"/>
                <a:gd name="T16" fmla="*/ 401 w 497"/>
                <a:gd name="T17" fmla="*/ 565 h 653"/>
                <a:gd name="T18" fmla="*/ 217 w 497"/>
                <a:gd name="T19" fmla="*/ 351 h 653"/>
                <a:gd name="T20" fmla="*/ 60 w 497"/>
                <a:gd name="T21" fmla="*/ 116 h 653"/>
                <a:gd name="T22" fmla="*/ 16 w 497"/>
                <a:gd name="T23" fmla="*/ 33 h 653"/>
                <a:gd name="T24" fmla="*/ 0 w 497"/>
                <a:gd name="T25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7" h="653">
                  <a:moveTo>
                    <a:pt x="0" y="0"/>
                  </a:moveTo>
                  <a:cubicBezTo>
                    <a:pt x="0" y="0"/>
                    <a:pt x="11" y="8"/>
                    <a:pt x="28" y="24"/>
                  </a:cubicBezTo>
                  <a:cubicBezTo>
                    <a:pt x="45" y="39"/>
                    <a:pt x="69" y="61"/>
                    <a:pt x="96" y="88"/>
                  </a:cubicBezTo>
                  <a:cubicBezTo>
                    <a:pt x="151" y="143"/>
                    <a:pt x="218" y="221"/>
                    <a:pt x="280" y="303"/>
                  </a:cubicBezTo>
                  <a:cubicBezTo>
                    <a:pt x="342" y="384"/>
                    <a:pt x="399" y="470"/>
                    <a:pt x="437" y="537"/>
                  </a:cubicBezTo>
                  <a:cubicBezTo>
                    <a:pt x="457" y="571"/>
                    <a:pt x="472" y="599"/>
                    <a:pt x="482" y="620"/>
                  </a:cubicBezTo>
                  <a:cubicBezTo>
                    <a:pt x="492" y="641"/>
                    <a:pt x="497" y="653"/>
                    <a:pt x="497" y="653"/>
                  </a:cubicBezTo>
                  <a:cubicBezTo>
                    <a:pt x="497" y="653"/>
                    <a:pt x="486" y="645"/>
                    <a:pt x="469" y="630"/>
                  </a:cubicBezTo>
                  <a:cubicBezTo>
                    <a:pt x="452" y="614"/>
                    <a:pt x="428" y="592"/>
                    <a:pt x="401" y="565"/>
                  </a:cubicBezTo>
                  <a:cubicBezTo>
                    <a:pt x="342" y="505"/>
                    <a:pt x="281" y="436"/>
                    <a:pt x="217" y="351"/>
                  </a:cubicBezTo>
                  <a:cubicBezTo>
                    <a:pt x="155" y="269"/>
                    <a:pt x="98" y="183"/>
                    <a:pt x="60" y="116"/>
                  </a:cubicBezTo>
                  <a:cubicBezTo>
                    <a:pt x="41" y="82"/>
                    <a:pt x="26" y="54"/>
                    <a:pt x="16" y="33"/>
                  </a:cubicBezTo>
                  <a:cubicBezTo>
                    <a:pt x="5" y="13"/>
                    <a:pt x="0" y="0"/>
                    <a:pt x="0" y="0"/>
                  </a:cubicBezTo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2" name="Freeform 371">
              <a:extLst>
                <a:ext uri="{FF2B5EF4-FFF2-40B4-BE49-F238E27FC236}">
                  <a16:creationId xmlns:a16="http://schemas.microsoft.com/office/drawing/2014/main" id="{ECC1E454-D5DE-4940-A220-1ACA92973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" y="2168"/>
              <a:ext cx="245" cy="483"/>
            </a:xfrm>
            <a:custGeom>
              <a:avLst/>
              <a:gdLst>
                <a:gd name="T0" fmla="*/ 813 w 813"/>
                <a:gd name="T1" fmla="*/ 0 h 1606"/>
                <a:gd name="T2" fmla="*/ 787 w 813"/>
                <a:gd name="T3" fmla="*/ 73 h 1606"/>
                <a:gd name="T4" fmla="*/ 711 w 813"/>
                <a:gd name="T5" fmla="*/ 263 h 1606"/>
                <a:gd name="T6" fmla="*/ 451 w 813"/>
                <a:gd name="T7" fmla="*/ 825 h 1606"/>
                <a:gd name="T8" fmla="*/ 152 w 813"/>
                <a:gd name="T9" fmla="*/ 1368 h 1606"/>
                <a:gd name="T10" fmla="*/ 43 w 813"/>
                <a:gd name="T11" fmla="*/ 1541 h 1606"/>
                <a:gd name="T12" fmla="*/ 0 w 813"/>
                <a:gd name="T13" fmla="*/ 1606 h 1606"/>
                <a:gd name="T14" fmla="*/ 26 w 813"/>
                <a:gd name="T15" fmla="*/ 1532 h 1606"/>
                <a:gd name="T16" fmla="*/ 101 w 813"/>
                <a:gd name="T17" fmla="*/ 1342 h 1606"/>
                <a:gd name="T18" fmla="*/ 362 w 813"/>
                <a:gd name="T19" fmla="*/ 780 h 1606"/>
                <a:gd name="T20" fmla="*/ 661 w 813"/>
                <a:gd name="T21" fmla="*/ 238 h 1606"/>
                <a:gd name="T22" fmla="*/ 769 w 813"/>
                <a:gd name="T23" fmla="*/ 64 h 1606"/>
                <a:gd name="T24" fmla="*/ 813 w 813"/>
                <a:gd name="T25" fmla="*/ 0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3" h="1606">
                  <a:moveTo>
                    <a:pt x="813" y="0"/>
                  </a:moveTo>
                  <a:cubicBezTo>
                    <a:pt x="813" y="0"/>
                    <a:pt x="804" y="27"/>
                    <a:pt x="787" y="73"/>
                  </a:cubicBezTo>
                  <a:cubicBezTo>
                    <a:pt x="770" y="119"/>
                    <a:pt x="744" y="185"/>
                    <a:pt x="711" y="263"/>
                  </a:cubicBezTo>
                  <a:cubicBezTo>
                    <a:pt x="647" y="420"/>
                    <a:pt x="552" y="624"/>
                    <a:pt x="451" y="825"/>
                  </a:cubicBezTo>
                  <a:cubicBezTo>
                    <a:pt x="349" y="1026"/>
                    <a:pt x="240" y="1223"/>
                    <a:pt x="152" y="1368"/>
                  </a:cubicBezTo>
                  <a:cubicBezTo>
                    <a:pt x="109" y="1440"/>
                    <a:pt x="70" y="1500"/>
                    <a:pt x="43" y="1541"/>
                  </a:cubicBezTo>
                  <a:cubicBezTo>
                    <a:pt x="16" y="1583"/>
                    <a:pt x="0" y="1606"/>
                    <a:pt x="0" y="1606"/>
                  </a:cubicBezTo>
                  <a:cubicBezTo>
                    <a:pt x="0" y="1606"/>
                    <a:pt x="8" y="1579"/>
                    <a:pt x="26" y="1532"/>
                  </a:cubicBezTo>
                  <a:cubicBezTo>
                    <a:pt x="43" y="1486"/>
                    <a:pt x="68" y="1420"/>
                    <a:pt x="101" y="1342"/>
                  </a:cubicBezTo>
                  <a:cubicBezTo>
                    <a:pt x="166" y="1185"/>
                    <a:pt x="260" y="981"/>
                    <a:pt x="362" y="780"/>
                  </a:cubicBezTo>
                  <a:cubicBezTo>
                    <a:pt x="464" y="580"/>
                    <a:pt x="573" y="382"/>
                    <a:pt x="661" y="238"/>
                  </a:cubicBezTo>
                  <a:cubicBezTo>
                    <a:pt x="704" y="165"/>
                    <a:pt x="742" y="106"/>
                    <a:pt x="769" y="64"/>
                  </a:cubicBezTo>
                  <a:cubicBezTo>
                    <a:pt x="797" y="23"/>
                    <a:pt x="813" y="0"/>
                    <a:pt x="813" y="0"/>
                  </a:cubicBezTo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3" name="Freeform 372">
              <a:extLst>
                <a:ext uri="{FF2B5EF4-FFF2-40B4-BE49-F238E27FC236}">
                  <a16:creationId xmlns:a16="http://schemas.microsoft.com/office/drawing/2014/main" id="{B9A54C78-789E-441F-A069-FC73D60D4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" y="2749"/>
              <a:ext cx="512" cy="512"/>
            </a:xfrm>
            <a:custGeom>
              <a:avLst/>
              <a:gdLst>
                <a:gd name="T0" fmla="*/ 1581 w 1701"/>
                <a:gd name="T1" fmla="*/ 1067 h 1701"/>
                <a:gd name="T2" fmla="*/ 634 w 1701"/>
                <a:gd name="T3" fmla="*/ 1581 h 1701"/>
                <a:gd name="T4" fmla="*/ 119 w 1701"/>
                <a:gd name="T5" fmla="*/ 634 h 1701"/>
                <a:gd name="T6" fmla="*/ 1067 w 1701"/>
                <a:gd name="T7" fmla="*/ 120 h 1701"/>
                <a:gd name="T8" fmla="*/ 1581 w 1701"/>
                <a:gd name="T9" fmla="*/ 1067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1" h="1701">
                  <a:moveTo>
                    <a:pt x="1581" y="1067"/>
                  </a:moveTo>
                  <a:cubicBezTo>
                    <a:pt x="1462" y="1471"/>
                    <a:pt x="1037" y="1701"/>
                    <a:pt x="634" y="1581"/>
                  </a:cubicBezTo>
                  <a:cubicBezTo>
                    <a:pt x="230" y="1462"/>
                    <a:pt x="0" y="1038"/>
                    <a:pt x="119" y="634"/>
                  </a:cubicBezTo>
                  <a:cubicBezTo>
                    <a:pt x="239" y="230"/>
                    <a:pt x="663" y="0"/>
                    <a:pt x="1067" y="120"/>
                  </a:cubicBezTo>
                  <a:cubicBezTo>
                    <a:pt x="1470" y="239"/>
                    <a:pt x="1701" y="663"/>
                    <a:pt x="1581" y="1067"/>
                  </a:cubicBezTo>
                  <a:close/>
                </a:path>
              </a:pathLst>
            </a:custGeom>
            <a:solidFill>
              <a:srgbClr val="E5A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4" name="Freeform 373">
              <a:extLst>
                <a:ext uri="{FF2B5EF4-FFF2-40B4-BE49-F238E27FC236}">
                  <a16:creationId xmlns:a16="http://schemas.microsoft.com/office/drawing/2014/main" id="{9E4CD829-7261-4268-A47D-87C843840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" y="2796"/>
              <a:ext cx="420" cy="418"/>
            </a:xfrm>
            <a:custGeom>
              <a:avLst/>
              <a:gdLst>
                <a:gd name="T0" fmla="*/ 1296 w 1394"/>
                <a:gd name="T1" fmla="*/ 874 h 1393"/>
                <a:gd name="T2" fmla="*/ 520 w 1394"/>
                <a:gd name="T3" fmla="*/ 1295 h 1393"/>
                <a:gd name="T4" fmla="*/ 98 w 1394"/>
                <a:gd name="T5" fmla="*/ 519 h 1393"/>
                <a:gd name="T6" fmla="*/ 874 w 1394"/>
                <a:gd name="T7" fmla="*/ 98 h 1393"/>
                <a:gd name="T8" fmla="*/ 1296 w 1394"/>
                <a:gd name="T9" fmla="*/ 874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1393">
                  <a:moveTo>
                    <a:pt x="1296" y="874"/>
                  </a:moveTo>
                  <a:cubicBezTo>
                    <a:pt x="1198" y="1205"/>
                    <a:pt x="851" y="1393"/>
                    <a:pt x="520" y="1295"/>
                  </a:cubicBezTo>
                  <a:cubicBezTo>
                    <a:pt x="189" y="1198"/>
                    <a:pt x="0" y="850"/>
                    <a:pt x="98" y="519"/>
                  </a:cubicBezTo>
                  <a:cubicBezTo>
                    <a:pt x="196" y="188"/>
                    <a:pt x="544" y="0"/>
                    <a:pt x="874" y="98"/>
                  </a:cubicBezTo>
                  <a:cubicBezTo>
                    <a:pt x="1205" y="196"/>
                    <a:pt x="1394" y="543"/>
                    <a:pt x="1296" y="874"/>
                  </a:cubicBezTo>
                  <a:close/>
                </a:path>
              </a:pathLst>
            </a:custGeom>
            <a:solidFill>
              <a:srgbClr val="00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95" name="Freeform 374">
              <a:extLst>
                <a:ext uri="{FF2B5EF4-FFF2-40B4-BE49-F238E27FC236}">
                  <a16:creationId xmlns:a16="http://schemas.microsoft.com/office/drawing/2014/main" id="{89487D81-FC88-462D-A016-C4ED75651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" y="2891"/>
              <a:ext cx="221" cy="231"/>
            </a:xfrm>
            <a:custGeom>
              <a:avLst/>
              <a:gdLst>
                <a:gd name="T0" fmla="*/ 549 w 736"/>
                <a:gd name="T1" fmla="*/ 253 h 769"/>
                <a:gd name="T2" fmla="*/ 441 w 736"/>
                <a:gd name="T3" fmla="*/ 144 h 769"/>
                <a:gd name="T4" fmla="*/ 297 w 736"/>
                <a:gd name="T5" fmla="*/ 173 h 769"/>
                <a:gd name="T6" fmla="*/ 319 w 736"/>
                <a:gd name="T7" fmla="*/ 243 h 769"/>
                <a:gd name="T8" fmla="*/ 467 w 736"/>
                <a:gd name="T9" fmla="*/ 333 h 769"/>
                <a:gd name="T10" fmla="*/ 621 w 736"/>
                <a:gd name="T11" fmla="*/ 463 h 769"/>
                <a:gd name="T12" fmla="*/ 635 w 736"/>
                <a:gd name="T13" fmla="*/ 621 h 769"/>
                <a:gd name="T14" fmla="*/ 498 w 736"/>
                <a:gd name="T15" fmla="*/ 750 h 769"/>
                <a:gd name="T16" fmla="*/ 274 w 736"/>
                <a:gd name="T17" fmla="*/ 743 h 769"/>
                <a:gd name="T18" fmla="*/ 17 w 736"/>
                <a:gd name="T19" fmla="*/ 431 h 769"/>
                <a:gd name="T20" fmla="*/ 177 w 736"/>
                <a:gd name="T21" fmla="*/ 465 h 769"/>
                <a:gd name="T22" fmla="*/ 310 w 736"/>
                <a:gd name="T23" fmla="*/ 628 h 769"/>
                <a:gd name="T24" fmla="*/ 479 w 736"/>
                <a:gd name="T25" fmla="*/ 575 h 769"/>
                <a:gd name="T26" fmla="*/ 463 w 736"/>
                <a:gd name="T27" fmla="*/ 502 h 769"/>
                <a:gd name="T28" fmla="*/ 317 w 736"/>
                <a:gd name="T29" fmla="*/ 409 h 769"/>
                <a:gd name="T30" fmla="*/ 158 w 736"/>
                <a:gd name="T31" fmla="*/ 280 h 769"/>
                <a:gd name="T32" fmla="*/ 140 w 736"/>
                <a:gd name="T33" fmla="*/ 138 h 769"/>
                <a:gd name="T34" fmla="*/ 253 w 736"/>
                <a:gd name="T35" fmla="*/ 23 h 769"/>
                <a:gd name="T36" fmla="*/ 478 w 736"/>
                <a:gd name="T37" fmla="*/ 29 h 769"/>
                <a:gd name="T38" fmla="*/ 708 w 736"/>
                <a:gd name="T39" fmla="*/ 294 h 769"/>
                <a:gd name="T40" fmla="*/ 549 w 736"/>
                <a:gd name="T41" fmla="*/ 253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6" h="769">
                  <a:moveTo>
                    <a:pt x="549" y="253"/>
                  </a:moveTo>
                  <a:cubicBezTo>
                    <a:pt x="559" y="205"/>
                    <a:pt x="523" y="169"/>
                    <a:pt x="441" y="144"/>
                  </a:cubicBezTo>
                  <a:cubicBezTo>
                    <a:pt x="358" y="119"/>
                    <a:pt x="310" y="129"/>
                    <a:pt x="297" y="173"/>
                  </a:cubicBezTo>
                  <a:cubicBezTo>
                    <a:pt x="289" y="200"/>
                    <a:pt x="296" y="223"/>
                    <a:pt x="319" y="243"/>
                  </a:cubicBezTo>
                  <a:cubicBezTo>
                    <a:pt x="342" y="264"/>
                    <a:pt x="392" y="293"/>
                    <a:pt x="467" y="333"/>
                  </a:cubicBezTo>
                  <a:cubicBezTo>
                    <a:pt x="543" y="372"/>
                    <a:pt x="594" y="416"/>
                    <a:pt x="621" y="463"/>
                  </a:cubicBezTo>
                  <a:cubicBezTo>
                    <a:pt x="648" y="511"/>
                    <a:pt x="653" y="563"/>
                    <a:pt x="635" y="621"/>
                  </a:cubicBezTo>
                  <a:cubicBezTo>
                    <a:pt x="615" y="689"/>
                    <a:pt x="569" y="732"/>
                    <a:pt x="498" y="750"/>
                  </a:cubicBezTo>
                  <a:cubicBezTo>
                    <a:pt x="427" y="769"/>
                    <a:pt x="352" y="767"/>
                    <a:pt x="274" y="743"/>
                  </a:cubicBezTo>
                  <a:cubicBezTo>
                    <a:pt x="86" y="687"/>
                    <a:pt x="0" y="583"/>
                    <a:pt x="17" y="431"/>
                  </a:cubicBezTo>
                  <a:lnTo>
                    <a:pt x="177" y="465"/>
                  </a:lnTo>
                  <a:cubicBezTo>
                    <a:pt x="166" y="544"/>
                    <a:pt x="210" y="598"/>
                    <a:pt x="310" y="628"/>
                  </a:cubicBezTo>
                  <a:cubicBezTo>
                    <a:pt x="403" y="656"/>
                    <a:pt x="460" y="639"/>
                    <a:pt x="479" y="575"/>
                  </a:cubicBezTo>
                  <a:cubicBezTo>
                    <a:pt x="487" y="547"/>
                    <a:pt x="482" y="523"/>
                    <a:pt x="463" y="502"/>
                  </a:cubicBezTo>
                  <a:cubicBezTo>
                    <a:pt x="445" y="482"/>
                    <a:pt x="396" y="451"/>
                    <a:pt x="317" y="409"/>
                  </a:cubicBezTo>
                  <a:cubicBezTo>
                    <a:pt x="238" y="368"/>
                    <a:pt x="185" y="325"/>
                    <a:pt x="158" y="280"/>
                  </a:cubicBezTo>
                  <a:cubicBezTo>
                    <a:pt x="131" y="235"/>
                    <a:pt x="125" y="188"/>
                    <a:pt x="140" y="138"/>
                  </a:cubicBezTo>
                  <a:cubicBezTo>
                    <a:pt x="156" y="84"/>
                    <a:pt x="194" y="45"/>
                    <a:pt x="253" y="23"/>
                  </a:cubicBezTo>
                  <a:cubicBezTo>
                    <a:pt x="312" y="0"/>
                    <a:pt x="387" y="2"/>
                    <a:pt x="478" y="29"/>
                  </a:cubicBezTo>
                  <a:cubicBezTo>
                    <a:pt x="659" y="84"/>
                    <a:pt x="736" y="172"/>
                    <a:pt x="708" y="294"/>
                  </a:cubicBezTo>
                  <a:lnTo>
                    <a:pt x="549" y="253"/>
                  </a:lnTo>
                </a:path>
              </a:pathLst>
            </a:custGeom>
            <a:solidFill>
              <a:srgbClr val="C08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6" name="Freeform 375">
              <a:extLst>
                <a:ext uri="{FF2B5EF4-FFF2-40B4-BE49-F238E27FC236}">
                  <a16:creationId xmlns:a16="http://schemas.microsoft.com/office/drawing/2014/main" id="{5C976126-217E-43E0-A2A8-B86B21E34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8" y="2858"/>
              <a:ext cx="57" cy="54"/>
            </a:xfrm>
            <a:custGeom>
              <a:avLst/>
              <a:gdLst>
                <a:gd name="T0" fmla="*/ 44 w 57"/>
                <a:gd name="T1" fmla="*/ 54 h 54"/>
                <a:gd name="T2" fmla="*/ 0 w 57"/>
                <a:gd name="T3" fmla="*/ 40 h 54"/>
                <a:gd name="T4" fmla="*/ 12 w 57"/>
                <a:gd name="T5" fmla="*/ 0 h 54"/>
                <a:gd name="T6" fmla="*/ 57 w 57"/>
                <a:gd name="T7" fmla="*/ 13 h 54"/>
                <a:gd name="T8" fmla="*/ 44 w 5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4">
                  <a:moveTo>
                    <a:pt x="44" y="54"/>
                  </a:moveTo>
                  <a:lnTo>
                    <a:pt x="0" y="40"/>
                  </a:lnTo>
                  <a:lnTo>
                    <a:pt x="12" y="0"/>
                  </a:lnTo>
                  <a:lnTo>
                    <a:pt x="57" y="13"/>
                  </a:lnTo>
                  <a:lnTo>
                    <a:pt x="44" y="54"/>
                  </a:lnTo>
                  <a:close/>
                </a:path>
              </a:pathLst>
            </a:custGeom>
            <a:solidFill>
              <a:srgbClr val="C08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7" name="Freeform 376">
              <a:extLst>
                <a:ext uri="{FF2B5EF4-FFF2-40B4-BE49-F238E27FC236}">
                  <a16:creationId xmlns:a16="http://schemas.microsoft.com/office/drawing/2014/main" id="{CDECF079-8EA0-4FFD-ADAD-F5D038397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5" y="3100"/>
              <a:ext cx="57" cy="54"/>
            </a:xfrm>
            <a:custGeom>
              <a:avLst/>
              <a:gdLst>
                <a:gd name="T0" fmla="*/ 45 w 57"/>
                <a:gd name="T1" fmla="*/ 54 h 54"/>
                <a:gd name="T2" fmla="*/ 0 w 57"/>
                <a:gd name="T3" fmla="*/ 40 h 54"/>
                <a:gd name="T4" fmla="*/ 12 w 57"/>
                <a:gd name="T5" fmla="*/ 0 h 54"/>
                <a:gd name="T6" fmla="*/ 57 w 57"/>
                <a:gd name="T7" fmla="*/ 13 h 54"/>
                <a:gd name="T8" fmla="*/ 45 w 5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4">
                  <a:moveTo>
                    <a:pt x="45" y="54"/>
                  </a:moveTo>
                  <a:lnTo>
                    <a:pt x="0" y="40"/>
                  </a:lnTo>
                  <a:lnTo>
                    <a:pt x="12" y="0"/>
                  </a:lnTo>
                  <a:lnTo>
                    <a:pt x="57" y="13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C08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8" name="Freeform 377">
              <a:extLst>
                <a:ext uri="{FF2B5EF4-FFF2-40B4-BE49-F238E27FC236}">
                  <a16:creationId xmlns:a16="http://schemas.microsoft.com/office/drawing/2014/main" id="{4393B478-BF69-401E-AFD8-DC729C71D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" y="2826"/>
              <a:ext cx="131" cy="130"/>
            </a:xfrm>
            <a:custGeom>
              <a:avLst/>
              <a:gdLst>
                <a:gd name="T0" fmla="*/ 217 w 434"/>
                <a:gd name="T1" fmla="*/ 433 h 433"/>
                <a:gd name="T2" fmla="*/ 263 w 434"/>
                <a:gd name="T3" fmla="*/ 263 h 433"/>
                <a:gd name="T4" fmla="*/ 434 w 434"/>
                <a:gd name="T5" fmla="*/ 216 h 433"/>
                <a:gd name="T6" fmla="*/ 263 w 434"/>
                <a:gd name="T7" fmla="*/ 170 h 433"/>
                <a:gd name="T8" fmla="*/ 217 w 434"/>
                <a:gd name="T9" fmla="*/ 0 h 433"/>
                <a:gd name="T10" fmla="*/ 168 w 434"/>
                <a:gd name="T11" fmla="*/ 173 h 433"/>
                <a:gd name="T12" fmla="*/ 0 w 434"/>
                <a:gd name="T13" fmla="*/ 216 h 433"/>
                <a:gd name="T14" fmla="*/ 171 w 434"/>
                <a:gd name="T15" fmla="*/ 263 h 433"/>
                <a:gd name="T16" fmla="*/ 217 w 434"/>
                <a:gd name="T17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4" h="433">
                  <a:moveTo>
                    <a:pt x="217" y="433"/>
                  </a:moveTo>
                  <a:cubicBezTo>
                    <a:pt x="217" y="373"/>
                    <a:pt x="243" y="282"/>
                    <a:pt x="263" y="263"/>
                  </a:cubicBezTo>
                  <a:cubicBezTo>
                    <a:pt x="282" y="243"/>
                    <a:pt x="374" y="216"/>
                    <a:pt x="434" y="216"/>
                  </a:cubicBezTo>
                  <a:cubicBezTo>
                    <a:pt x="374" y="216"/>
                    <a:pt x="286" y="193"/>
                    <a:pt x="263" y="170"/>
                  </a:cubicBezTo>
                  <a:cubicBezTo>
                    <a:pt x="239" y="146"/>
                    <a:pt x="217" y="59"/>
                    <a:pt x="217" y="0"/>
                  </a:cubicBezTo>
                  <a:cubicBezTo>
                    <a:pt x="217" y="61"/>
                    <a:pt x="194" y="147"/>
                    <a:pt x="168" y="173"/>
                  </a:cubicBezTo>
                  <a:cubicBezTo>
                    <a:pt x="141" y="200"/>
                    <a:pt x="58" y="216"/>
                    <a:pt x="0" y="216"/>
                  </a:cubicBezTo>
                  <a:cubicBezTo>
                    <a:pt x="60" y="216"/>
                    <a:pt x="148" y="240"/>
                    <a:pt x="171" y="263"/>
                  </a:cubicBezTo>
                  <a:cubicBezTo>
                    <a:pt x="193" y="285"/>
                    <a:pt x="217" y="373"/>
                    <a:pt x="217" y="4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9" name="Freeform 378">
              <a:extLst>
                <a:ext uri="{FF2B5EF4-FFF2-40B4-BE49-F238E27FC236}">
                  <a16:creationId xmlns:a16="http://schemas.microsoft.com/office/drawing/2014/main" id="{C57DDB47-694B-4525-8C14-C2A416CB9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0" y="2920"/>
              <a:ext cx="47" cy="46"/>
            </a:xfrm>
            <a:custGeom>
              <a:avLst/>
              <a:gdLst>
                <a:gd name="T0" fmla="*/ 78 w 155"/>
                <a:gd name="T1" fmla="*/ 154 h 154"/>
                <a:gd name="T2" fmla="*/ 94 w 155"/>
                <a:gd name="T3" fmla="*/ 93 h 154"/>
                <a:gd name="T4" fmla="*/ 155 w 155"/>
                <a:gd name="T5" fmla="*/ 77 h 154"/>
                <a:gd name="T6" fmla="*/ 94 w 155"/>
                <a:gd name="T7" fmla="*/ 60 h 154"/>
                <a:gd name="T8" fmla="*/ 78 w 155"/>
                <a:gd name="T9" fmla="*/ 0 h 154"/>
                <a:gd name="T10" fmla="*/ 60 w 155"/>
                <a:gd name="T11" fmla="*/ 61 h 154"/>
                <a:gd name="T12" fmla="*/ 0 w 155"/>
                <a:gd name="T13" fmla="*/ 77 h 154"/>
                <a:gd name="T14" fmla="*/ 61 w 155"/>
                <a:gd name="T15" fmla="*/ 93 h 154"/>
                <a:gd name="T16" fmla="*/ 78 w 155"/>
                <a:gd name="T1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4">
                  <a:moveTo>
                    <a:pt x="78" y="154"/>
                  </a:moveTo>
                  <a:cubicBezTo>
                    <a:pt x="78" y="133"/>
                    <a:pt x="87" y="100"/>
                    <a:pt x="94" y="93"/>
                  </a:cubicBezTo>
                  <a:cubicBezTo>
                    <a:pt x="101" y="86"/>
                    <a:pt x="134" y="77"/>
                    <a:pt x="155" y="77"/>
                  </a:cubicBezTo>
                  <a:cubicBezTo>
                    <a:pt x="134" y="77"/>
                    <a:pt x="102" y="68"/>
                    <a:pt x="94" y="60"/>
                  </a:cubicBezTo>
                  <a:cubicBezTo>
                    <a:pt x="86" y="52"/>
                    <a:pt x="78" y="21"/>
                    <a:pt x="78" y="0"/>
                  </a:cubicBezTo>
                  <a:cubicBezTo>
                    <a:pt x="78" y="21"/>
                    <a:pt x="69" y="52"/>
                    <a:pt x="60" y="61"/>
                  </a:cubicBezTo>
                  <a:cubicBezTo>
                    <a:pt x="51" y="71"/>
                    <a:pt x="21" y="77"/>
                    <a:pt x="0" y="77"/>
                  </a:cubicBezTo>
                  <a:cubicBezTo>
                    <a:pt x="22" y="77"/>
                    <a:pt x="53" y="85"/>
                    <a:pt x="61" y="93"/>
                  </a:cubicBezTo>
                  <a:cubicBezTo>
                    <a:pt x="69" y="101"/>
                    <a:pt x="78" y="133"/>
                    <a:pt x="78" y="1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0" name="Freeform 379">
              <a:extLst>
                <a:ext uri="{FF2B5EF4-FFF2-40B4-BE49-F238E27FC236}">
                  <a16:creationId xmlns:a16="http://schemas.microsoft.com/office/drawing/2014/main" id="{38F207BB-2768-44D0-8578-0A7354FE2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6" y="2951"/>
              <a:ext cx="64" cy="64"/>
            </a:xfrm>
            <a:custGeom>
              <a:avLst/>
              <a:gdLst>
                <a:gd name="T0" fmla="*/ 107 w 214"/>
                <a:gd name="T1" fmla="*/ 214 h 214"/>
                <a:gd name="T2" fmla="*/ 130 w 214"/>
                <a:gd name="T3" fmla="*/ 130 h 214"/>
                <a:gd name="T4" fmla="*/ 214 w 214"/>
                <a:gd name="T5" fmla="*/ 107 h 214"/>
                <a:gd name="T6" fmla="*/ 130 w 214"/>
                <a:gd name="T7" fmla="*/ 84 h 214"/>
                <a:gd name="T8" fmla="*/ 107 w 214"/>
                <a:gd name="T9" fmla="*/ 0 h 214"/>
                <a:gd name="T10" fmla="*/ 83 w 214"/>
                <a:gd name="T11" fmla="*/ 86 h 214"/>
                <a:gd name="T12" fmla="*/ 0 w 214"/>
                <a:gd name="T13" fmla="*/ 107 h 214"/>
                <a:gd name="T14" fmla="*/ 84 w 214"/>
                <a:gd name="T15" fmla="*/ 130 h 214"/>
                <a:gd name="T16" fmla="*/ 107 w 214"/>
                <a:gd name="T17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14">
                  <a:moveTo>
                    <a:pt x="107" y="214"/>
                  </a:moveTo>
                  <a:cubicBezTo>
                    <a:pt x="107" y="185"/>
                    <a:pt x="120" y="140"/>
                    <a:pt x="130" y="130"/>
                  </a:cubicBezTo>
                  <a:cubicBezTo>
                    <a:pt x="139" y="120"/>
                    <a:pt x="185" y="107"/>
                    <a:pt x="214" y="107"/>
                  </a:cubicBezTo>
                  <a:cubicBezTo>
                    <a:pt x="185" y="107"/>
                    <a:pt x="141" y="96"/>
                    <a:pt x="130" y="84"/>
                  </a:cubicBezTo>
                  <a:cubicBezTo>
                    <a:pt x="118" y="73"/>
                    <a:pt x="107" y="30"/>
                    <a:pt x="107" y="0"/>
                  </a:cubicBezTo>
                  <a:cubicBezTo>
                    <a:pt x="107" y="30"/>
                    <a:pt x="96" y="73"/>
                    <a:pt x="83" y="86"/>
                  </a:cubicBezTo>
                  <a:cubicBezTo>
                    <a:pt x="70" y="99"/>
                    <a:pt x="29" y="107"/>
                    <a:pt x="0" y="107"/>
                  </a:cubicBezTo>
                  <a:cubicBezTo>
                    <a:pt x="30" y="107"/>
                    <a:pt x="73" y="119"/>
                    <a:pt x="84" y="130"/>
                  </a:cubicBezTo>
                  <a:cubicBezTo>
                    <a:pt x="96" y="141"/>
                    <a:pt x="107" y="185"/>
                    <a:pt x="107" y="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F28531F8-05BF-4F46-BC48-D6EF8BE28A0B}"/>
              </a:ext>
            </a:extLst>
          </p:cNvPr>
          <p:cNvSpPr/>
          <p:nvPr/>
        </p:nvSpPr>
        <p:spPr>
          <a:xfrm>
            <a:off x="6019800" y="646166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100" spc="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</a:rPr>
              <a:t>*Hypothetical Example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2212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roup 400">
            <a:extLst>
              <a:ext uri="{FF2B5EF4-FFF2-40B4-BE49-F238E27FC236}">
                <a16:creationId xmlns:a16="http://schemas.microsoft.com/office/drawing/2014/main" id="{90357E06-1744-48CD-A034-D5906A6D5DC1}"/>
              </a:ext>
            </a:extLst>
          </p:cNvPr>
          <p:cNvGrpSpPr/>
          <p:nvPr/>
        </p:nvGrpSpPr>
        <p:grpSpPr>
          <a:xfrm>
            <a:off x="2049243" y="2190719"/>
            <a:ext cx="3834539" cy="3461448"/>
            <a:chOff x="5755733" y="2579245"/>
            <a:chExt cx="3834539" cy="34614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951071A-7D29-4863-9C0B-D65E326D0534}"/>
                </a:ext>
              </a:extLst>
            </p:cNvPr>
            <p:cNvSpPr/>
            <p:nvPr/>
          </p:nvSpPr>
          <p:spPr>
            <a:xfrm>
              <a:off x="5790492" y="3978590"/>
              <a:ext cx="379978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n>
                    <a:solidFill>
                      <a:schemeClr val="accent3">
                        <a:alpha val="0"/>
                      </a:schemeClr>
                    </a:solidFill>
                  </a:ln>
                  <a:latin typeface="+mj-lt"/>
                  <a:cs typeface="Times New Roman" charset="0"/>
                </a:rPr>
                <a:t>into an Annuity with Lifetime Guaranteed</a:t>
              </a:r>
            </a:p>
            <a:p>
              <a:r>
                <a:rPr lang="en-US" sz="3200" dirty="0">
                  <a:ln>
                    <a:solidFill>
                      <a:schemeClr val="accent3">
                        <a:alpha val="0"/>
                      </a:schemeClr>
                    </a:solidFill>
                  </a:ln>
                  <a:latin typeface="+mj-lt"/>
                  <a:cs typeface="Times New Roman" charset="0"/>
                </a:rPr>
                <a:t>Income</a:t>
              </a: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9AAAA43B-9DF0-45F2-89C1-B6E4009364C3}"/>
                </a:ext>
              </a:extLst>
            </p:cNvPr>
            <p:cNvSpPr/>
            <p:nvPr/>
          </p:nvSpPr>
          <p:spPr>
            <a:xfrm>
              <a:off x="5755733" y="2579245"/>
              <a:ext cx="3262432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>
                  <a:ln>
                    <a:solidFill>
                      <a:schemeClr val="accent3">
                        <a:alpha val="0"/>
                      </a:schemeClr>
                    </a:solidFill>
                  </a:ln>
                  <a:latin typeface="+mj-lt"/>
                  <a:cs typeface="Times New Roman" charset="0"/>
                </a:rPr>
                <a:t>Joe Invests</a:t>
              </a:r>
            </a:p>
            <a:p>
              <a:r>
                <a:rPr lang="en-US" sz="5400" b="1" dirty="0">
                  <a:ln>
                    <a:solidFill>
                      <a:schemeClr val="accent3">
                        <a:alpha val="0"/>
                      </a:schemeClr>
                    </a:solidFill>
                  </a:ln>
                  <a:solidFill>
                    <a:srgbClr val="000044"/>
                  </a:solidFill>
                  <a:latin typeface="+mj-lt"/>
                  <a:cs typeface="Times New Roman" charset="0"/>
                </a:rPr>
                <a:t>$500,000</a:t>
              </a:r>
            </a:p>
          </p:txBody>
        </p:sp>
      </p:grpSp>
      <p:grpSp>
        <p:nvGrpSpPr>
          <p:cNvPr id="354" name="Group 334">
            <a:extLst>
              <a:ext uri="{FF2B5EF4-FFF2-40B4-BE49-F238E27FC236}">
                <a16:creationId xmlns:a16="http://schemas.microsoft.com/office/drawing/2014/main" id="{06E53384-D66C-4134-8B53-111BFE73F5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9181" y="2667435"/>
            <a:ext cx="975520" cy="1523130"/>
            <a:chOff x="6561" y="1182"/>
            <a:chExt cx="1361" cy="2125"/>
          </a:xfrm>
        </p:grpSpPr>
        <p:sp>
          <p:nvSpPr>
            <p:cNvPr id="357" name="Freeform 336">
              <a:extLst>
                <a:ext uri="{FF2B5EF4-FFF2-40B4-BE49-F238E27FC236}">
                  <a16:creationId xmlns:a16="http://schemas.microsoft.com/office/drawing/2014/main" id="{5F946883-8D8B-4E1B-AD24-060A15AFE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" y="1741"/>
              <a:ext cx="924" cy="364"/>
            </a:xfrm>
            <a:custGeom>
              <a:avLst/>
              <a:gdLst>
                <a:gd name="T0" fmla="*/ 723 w 3068"/>
                <a:gd name="T1" fmla="*/ 1212 h 1212"/>
                <a:gd name="T2" fmla="*/ 0 w 3068"/>
                <a:gd name="T3" fmla="*/ 284 h 1212"/>
                <a:gd name="T4" fmla="*/ 483 w 3068"/>
                <a:gd name="T5" fmla="*/ 132 h 1212"/>
                <a:gd name="T6" fmla="*/ 2062 w 3068"/>
                <a:gd name="T7" fmla="*/ 12 h 1212"/>
                <a:gd name="T8" fmla="*/ 3068 w 3068"/>
                <a:gd name="T9" fmla="*/ 95 h 1212"/>
                <a:gd name="T10" fmla="*/ 2313 w 3068"/>
                <a:gd name="T11" fmla="*/ 1212 h 1212"/>
                <a:gd name="T12" fmla="*/ 723 w 3068"/>
                <a:gd name="T13" fmla="*/ 1212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8" h="1212">
                  <a:moveTo>
                    <a:pt x="723" y="1212"/>
                  </a:moveTo>
                  <a:lnTo>
                    <a:pt x="0" y="284"/>
                  </a:lnTo>
                  <a:cubicBezTo>
                    <a:pt x="0" y="284"/>
                    <a:pt x="17" y="115"/>
                    <a:pt x="483" y="132"/>
                  </a:cubicBezTo>
                  <a:cubicBezTo>
                    <a:pt x="950" y="148"/>
                    <a:pt x="1625" y="22"/>
                    <a:pt x="2062" y="12"/>
                  </a:cubicBezTo>
                  <a:cubicBezTo>
                    <a:pt x="2567" y="0"/>
                    <a:pt x="3068" y="95"/>
                    <a:pt x="3068" y="95"/>
                  </a:cubicBezTo>
                  <a:lnTo>
                    <a:pt x="2313" y="1212"/>
                  </a:lnTo>
                  <a:lnTo>
                    <a:pt x="723" y="1212"/>
                  </a:lnTo>
                </a:path>
              </a:pathLst>
            </a:custGeom>
            <a:solidFill>
              <a:srgbClr val="BB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58" name="Freeform 337">
              <a:extLst>
                <a:ext uri="{FF2B5EF4-FFF2-40B4-BE49-F238E27FC236}">
                  <a16:creationId xmlns:a16="http://schemas.microsoft.com/office/drawing/2014/main" id="{C11F2F5A-B706-45FD-A730-74D52D1C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" y="1252"/>
              <a:ext cx="712" cy="892"/>
            </a:xfrm>
            <a:custGeom>
              <a:avLst/>
              <a:gdLst>
                <a:gd name="T0" fmla="*/ 2364 w 2364"/>
                <a:gd name="T1" fmla="*/ 550 h 2967"/>
                <a:gd name="T2" fmla="*/ 1216 w 2364"/>
                <a:gd name="T3" fmla="*/ 2967 h 2967"/>
                <a:gd name="T4" fmla="*/ 0 w 2364"/>
                <a:gd name="T5" fmla="*/ 2607 h 2967"/>
                <a:gd name="T6" fmla="*/ 454 w 2364"/>
                <a:gd name="T7" fmla="*/ 0 h 2967"/>
                <a:gd name="T8" fmla="*/ 2364 w 2364"/>
                <a:gd name="T9" fmla="*/ 550 h 2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4" h="2967">
                  <a:moveTo>
                    <a:pt x="2364" y="550"/>
                  </a:moveTo>
                  <a:cubicBezTo>
                    <a:pt x="1908" y="1334"/>
                    <a:pt x="1465" y="2128"/>
                    <a:pt x="1216" y="2967"/>
                  </a:cubicBezTo>
                  <a:cubicBezTo>
                    <a:pt x="812" y="2847"/>
                    <a:pt x="408" y="2727"/>
                    <a:pt x="0" y="2607"/>
                  </a:cubicBezTo>
                  <a:cubicBezTo>
                    <a:pt x="210" y="1759"/>
                    <a:pt x="273" y="901"/>
                    <a:pt x="454" y="0"/>
                  </a:cubicBezTo>
                  <a:cubicBezTo>
                    <a:pt x="1121" y="106"/>
                    <a:pt x="1747" y="294"/>
                    <a:pt x="2364" y="550"/>
                  </a:cubicBezTo>
                  <a:close/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59" name="Freeform 338">
              <a:extLst>
                <a:ext uri="{FF2B5EF4-FFF2-40B4-BE49-F238E27FC236}">
                  <a16:creationId xmlns:a16="http://schemas.microsoft.com/office/drawing/2014/main" id="{75F1D3AA-F809-4A7F-82B8-330483FB9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" y="1225"/>
              <a:ext cx="775" cy="948"/>
            </a:xfrm>
            <a:custGeom>
              <a:avLst/>
              <a:gdLst>
                <a:gd name="T0" fmla="*/ 2460 w 2575"/>
                <a:gd name="T1" fmla="*/ 641 h 3157"/>
                <a:gd name="T2" fmla="*/ 2391 w 2575"/>
                <a:gd name="T3" fmla="*/ 601 h 3157"/>
                <a:gd name="T4" fmla="*/ 1236 w 2575"/>
                <a:gd name="T5" fmla="*/ 3035 h 3157"/>
                <a:gd name="T6" fmla="*/ 1312 w 2575"/>
                <a:gd name="T7" fmla="*/ 3058 h 3157"/>
                <a:gd name="T8" fmla="*/ 1335 w 2575"/>
                <a:gd name="T9" fmla="*/ 2981 h 3157"/>
                <a:gd name="T10" fmla="*/ 119 w 2575"/>
                <a:gd name="T11" fmla="*/ 2621 h 3157"/>
                <a:gd name="T12" fmla="*/ 96 w 2575"/>
                <a:gd name="T13" fmla="*/ 2698 h 3157"/>
                <a:gd name="T14" fmla="*/ 173 w 2575"/>
                <a:gd name="T15" fmla="*/ 2717 h 3157"/>
                <a:gd name="T16" fmla="*/ 413 w 2575"/>
                <a:gd name="T17" fmla="*/ 1426 h 3157"/>
                <a:gd name="T18" fmla="*/ 628 w 2575"/>
                <a:gd name="T19" fmla="*/ 107 h 3157"/>
                <a:gd name="T20" fmla="*/ 550 w 2575"/>
                <a:gd name="T21" fmla="*/ 91 h 3157"/>
                <a:gd name="T22" fmla="*/ 538 w 2575"/>
                <a:gd name="T23" fmla="*/ 170 h 3157"/>
                <a:gd name="T24" fmla="*/ 2430 w 2575"/>
                <a:gd name="T25" fmla="*/ 714 h 3157"/>
                <a:gd name="T26" fmla="*/ 2460 w 2575"/>
                <a:gd name="T27" fmla="*/ 641 h 3157"/>
                <a:gd name="T28" fmla="*/ 2391 w 2575"/>
                <a:gd name="T29" fmla="*/ 601 h 3157"/>
                <a:gd name="T30" fmla="*/ 2460 w 2575"/>
                <a:gd name="T31" fmla="*/ 641 h 3157"/>
                <a:gd name="T32" fmla="*/ 2491 w 2575"/>
                <a:gd name="T33" fmla="*/ 567 h 3157"/>
                <a:gd name="T34" fmla="*/ 563 w 2575"/>
                <a:gd name="T35" fmla="*/ 12 h 3157"/>
                <a:gd name="T36" fmla="*/ 487 w 2575"/>
                <a:gd name="T37" fmla="*/ 0 h 3157"/>
                <a:gd name="T38" fmla="*/ 472 w 2575"/>
                <a:gd name="T39" fmla="*/ 75 h 3157"/>
                <a:gd name="T40" fmla="*/ 255 w 2575"/>
                <a:gd name="T41" fmla="*/ 1403 h 3157"/>
                <a:gd name="T42" fmla="*/ 19 w 2575"/>
                <a:gd name="T43" fmla="*/ 2679 h 3157"/>
                <a:gd name="T44" fmla="*/ 0 w 2575"/>
                <a:gd name="T45" fmla="*/ 2753 h 3157"/>
                <a:gd name="T46" fmla="*/ 73 w 2575"/>
                <a:gd name="T47" fmla="*/ 2774 h 3157"/>
                <a:gd name="T48" fmla="*/ 1290 w 2575"/>
                <a:gd name="T49" fmla="*/ 3134 h 3157"/>
                <a:gd name="T50" fmla="*/ 1366 w 2575"/>
                <a:gd name="T51" fmla="*/ 3157 h 3157"/>
                <a:gd name="T52" fmla="*/ 1389 w 2575"/>
                <a:gd name="T53" fmla="*/ 3080 h 3157"/>
                <a:gd name="T54" fmla="*/ 2529 w 2575"/>
                <a:gd name="T55" fmla="*/ 681 h 3157"/>
                <a:gd name="T56" fmla="*/ 2575 w 2575"/>
                <a:gd name="T57" fmla="*/ 602 h 3157"/>
                <a:gd name="T58" fmla="*/ 2491 w 2575"/>
                <a:gd name="T59" fmla="*/ 567 h 3157"/>
                <a:gd name="T60" fmla="*/ 2460 w 2575"/>
                <a:gd name="T61" fmla="*/ 641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75" h="3157">
                  <a:moveTo>
                    <a:pt x="2460" y="641"/>
                  </a:moveTo>
                  <a:lnTo>
                    <a:pt x="2391" y="601"/>
                  </a:lnTo>
                  <a:cubicBezTo>
                    <a:pt x="1935" y="1386"/>
                    <a:pt x="1488" y="2185"/>
                    <a:pt x="1236" y="3035"/>
                  </a:cubicBezTo>
                  <a:lnTo>
                    <a:pt x="1312" y="3058"/>
                  </a:lnTo>
                  <a:lnTo>
                    <a:pt x="1335" y="2981"/>
                  </a:lnTo>
                  <a:cubicBezTo>
                    <a:pt x="930" y="2861"/>
                    <a:pt x="526" y="2742"/>
                    <a:pt x="119" y="2621"/>
                  </a:cubicBezTo>
                  <a:lnTo>
                    <a:pt x="96" y="2698"/>
                  </a:lnTo>
                  <a:lnTo>
                    <a:pt x="173" y="2717"/>
                  </a:lnTo>
                  <a:cubicBezTo>
                    <a:pt x="279" y="2289"/>
                    <a:pt x="348" y="1860"/>
                    <a:pt x="413" y="1426"/>
                  </a:cubicBezTo>
                  <a:cubicBezTo>
                    <a:pt x="478" y="993"/>
                    <a:pt x="539" y="554"/>
                    <a:pt x="628" y="107"/>
                  </a:cubicBezTo>
                  <a:lnTo>
                    <a:pt x="550" y="91"/>
                  </a:lnTo>
                  <a:lnTo>
                    <a:pt x="538" y="170"/>
                  </a:lnTo>
                  <a:cubicBezTo>
                    <a:pt x="1198" y="274"/>
                    <a:pt x="1817" y="460"/>
                    <a:pt x="2430" y="714"/>
                  </a:cubicBezTo>
                  <a:lnTo>
                    <a:pt x="2460" y="641"/>
                  </a:lnTo>
                  <a:lnTo>
                    <a:pt x="2391" y="601"/>
                  </a:lnTo>
                  <a:lnTo>
                    <a:pt x="2460" y="641"/>
                  </a:lnTo>
                  <a:lnTo>
                    <a:pt x="2491" y="567"/>
                  </a:lnTo>
                  <a:cubicBezTo>
                    <a:pt x="1869" y="309"/>
                    <a:pt x="1237" y="119"/>
                    <a:pt x="563" y="12"/>
                  </a:cubicBezTo>
                  <a:lnTo>
                    <a:pt x="487" y="0"/>
                  </a:lnTo>
                  <a:lnTo>
                    <a:pt x="472" y="75"/>
                  </a:lnTo>
                  <a:cubicBezTo>
                    <a:pt x="381" y="529"/>
                    <a:pt x="320" y="970"/>
                    <a:pt x="255" y="1403"/>
                  </a:cubicBezTo>
                  <a:cubicBezTo>
                    <a:pt x="190" y="1835"/>
                    <a:pt x="122" y="2259"/>
                    <a:pt x="19" y="2679"/>
                  </a:cubicBezTo>
                  <a:lnTo>
                    <a:pt x="0" y="2753"/>
                  </a:lnTo>
                  <a:lnTo>
                    <a:pt x="73" y="2774"/>
                  </a:lnTo>
                  <a:cubicBezTo>
                    <a:pt x="481" y="2894"/>
                    <a:pt x="885" y="3014"/>
                    <a:pt x="1290" y="3134"/>
                  </a:cubicBezTo>
                  <a:lnTo>
                    <a:pt x="1366" y="3157"/>
                  </a:lnTo>
                  <a:lnTo>
                    <a:pt x="1389" y="3080"/>
                  </a:lnTo>
                  <a:cubicBezTo>
                    <a:pt x="1634" y="2253"/>
                    <a:pt x="2074" y="1464"/>
                    <a:pt x="2529" y="681"/>
                  </a:cubicBezTo>
                  <a:lnTo>
                    <a:pt x="2575" y="602"/>
                  </a:lnTo>
                  <a:lnTo>
                    <a:pt x="2491" y="567"/>
                  </a:lnTo>
                  <a:lnTo>
                    <a:pt x="2460" y="641"/>
                  </a:ln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0" name="Freeform 339">
              <a:extLst>
                <a:ext uri="{FF2B5EF4-FFF2-40B4-BE49-F238E27FC236}">
                  <a16:creationId xmlns:a16="http://schemas.microsoft.com/office/drawing/2014/main" id="{4960C41F-7783-413E-9852-55518C14C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" y="1529"/>
              <a:ext cx="404" cy="352"/>
            </a:xfrm>
            <a:custGeom>
              <a:avLst/>
              <a:gdLst>
                <a:gd name="T0" fmla="*/ 798 w 1343"/>
                <a:gd name="T1" fmla="*/ 101 h 1172"/>
                <a:gd name="T2" fmla="*/ 1219 w 1343"/>
                <a:gd name="T3" fmla="*/ 771 h 1172"/>
                <a:gd name="T4" fmla="*/ 489 w 1343"/>
                <a:gd name="T5" fmla="*/ 1089 h 1172"/>
                <a:gd name="T6" fmla="*/ 43 w 1343"/>
                <a:gd name="T7" fmla="*/ 439 h 1172"/>
                <a:gd name="T8" fmla="*/ 798 w 1343"/>
                <a:gd name="T9" fmla="*/ 101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3" h="1172">
                  <a:moveTo>
                    <a:pt x="798" y="101"/>
                  </a:moveTo>
                  <a:cubicBezTo>
                    <a:pt x="1160" y="205"/>
                    <a:pt x="1343" y="514"/>
                    <a:pt x="1219" y="771"/>
                  </a:cubicBezTo>
                  <a:cubicBezTo>
                    <a:pt x="1095" y="1029"/>
                    <a:pt x="777" y="1172"/>
                    <a:pt x="489" y="1089"/>
                  </a:cubicBezTo>
                  <a:cubicBezTo>
                    <a:pt x="203" y="1005"/>
                    <a:pt x="0" y="716"/>
                    <a:pt x="43" y="439"/>
                  </a:cubicBezTo>
                  <a:cubicBezTo>
                    <a:pt x="88" y="162"/>
                    <a:pt x="436" y="0"/>
                    <a:pt x="798" y="101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1" name="Freeform 340">
              <a:extLst>
                <a:ext uri="{FF2B5EF4-FFF2-40B4-BE49-F238E27FC236}">
                  <a16:creationId xmlns:a16="http://schemas.microsoft.com/office/drawing/2014/main" id="{A45E6C92-EBAC-42EE-9C0B-5A9EA06AA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" y="1938"/>
              <a:ext cx="113" cy="126"/>
            </a:xfrm>
            <a:custGeom>
              <a:avLst/>
              <a:gdLst>
                <a:gd name="T0" fmla="*/ 0 w 375"/>
                <a:gd name="T1" fmla="*/ 325 h 421"/>
                <a:gd name="T2" fmla="*/ 324 w 375"/>
                <a:gd name="T3" fmla="*/ 421 h 421"/>
                <a:gd name="T4" fmla="*/ 75 w 375"/>
                <a:gd name="T5" fmla="*/ 0 h 421"/>
                <a:gd name="T6" fmla="*/ 0 w 375"/>
                <a:gd name="T7" fmla="*/ 3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421">
                  <a:moveTo>
                    <a:pt x="0" y="325"/>
                  </a:moveTo>
                  <a:cubicBezTo>
                    <a:pt x="109" y="357"/>
                    <a:pt x="217" y="389"/>
                    <a:pt x="324" y="421"/>
                  </a:cubicBezTo>
                  <a:cubicBezTo>
                    <a:pt x="375" y="242"/>
                    <a:pt x="264" y="54"/>
                    <a:pt x="75" y="0"/>
                  </a:cubicBezTo>
                  <a:cubicBezTo>
                    <a:pt x="53" y="109"/>
                    <a:pt x="28" y="217"/>
                    <a:pt x="0" y="325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2" name="Freeform 341">
              <a:extLst>
                <a:ext uri="{FF2B5EF4-FFF2-40B4-BE49-F238E27FC236}">
                  <a16:creationId xmlns:a16="http://schemas.microsoft.com/office/drawing/2014/main" id="{8D6DC73B-5D92-471A-B8E4-B75993338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8" y="1618"/>
              <a:ext cx="218" cy="182"/>
            </a:xfrm>
            <a:custGeom>
              <a:avLst/>
              <a:gdLst>
                <a:gd name="T0" fmla="*/ 225 w 725"/>
                <a:gd name="T1" fmla="*/ 155 h 606"/>
                <a:gd name="T2" fmla="*/ 129 w 725"/>
                <a:gd name="T3" fmla="*/ 241 h 606"/>
                <a:gd name="T4" fmla="*/ 164 w 725"/>
                <a:gd name="T5" fmla="*/ 359 h 606"/>
                <a:gd name="T6" fmla="*/ 228 w 725"/>
                <a:gd name="T7" fmla="*/ 342 h 606"/>
                <a:gd name="T8" fmla="*/ 305 w 725"/>
                <a:gd name="T9" fmla="*/ 224 h 606"/>
                <a:gd name="T10" fmla="*/ 425 w 725"/>
                <a:gd name="T11" fmla="*/ 102 h 606"/>
                <a:gd name="T12" fmla="*/ 580 w 725"/>
                <a:gd name="T13" fmla="*/ 97 h 606"/>
                <a:gd name="T14" fmla="*/ 707 w 725"/>
                <a:gd name="T15" fmla="*/ 214 h 606"/>
                <a:gd name="T16" fmla="*/ 696 w 725"/>
                <a:gd name="T17" fmla="*/ 394 h 606"/>
                <a:gd name="T18" fmla="*/ 406 w 725"/>
                <a:gd name="T19" fmla="*/ 589 h 606"/>
                <a:gd name="T20" fmla="*/ 436 w 725"/>
                <a:gd name="T21" fmla="*/ 462 h 606"/>
                <a:gd name="T22" fmla="*/ 587 w 725"/>
                <a:gd name="T23" fmla="*/ 360 h 606"/>
                <a:gd name="T24" fmla="*/ 536 w 725"/>
                <a:gd name="T25" fmla="*/ 222 h 606"/>
                <a:gd name="T26" fmla="*/ 467 w 725"/>
                <a:gd name="T27" fmla="*/ 232 h 606"/>
                <a:gd name="T28" fmla="*/ 382 w 725"/>
                <a:gd name="T29" fmla="*/ 347 h 606"/>
                <a:gd name="T30" fmla="*/ 268 w 725"/>
                <a:gd name="T31" fmla="*/ 473 h 606"/>
                <a:gd name="T32" fmla="*/ 140 w 725"/>
                <a:gd name="T33" fmla="*/ 486 h 606"/>
                <a:gd name="T34" fmla="*/ 30 w 725"/>
                <a:gd name="T35" fmla="*/ 393 h 606"/>
                <a:gd name="T36" fmla="*/ 18 w 725"/>
                <a:gd name="T37" fmla="*/ 210 h 606"/>
                <a:gd name="T38" fmla="*/ 255 w 725"/>
                <a:gd name="T39" fmla="*/ 25 h 606"/>
                <a:gd name="T40" fmla="*/ 225 w 725"/>
                <a:gd name="T41" fmla="*/ 155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5" h="606">
                  <a:moveTo>
                    <a:pt x="225" y="155"/>
                  </a:moveTo>
                  <a:cubicBezTo>
                    <a:pt x="178" y="146"/>
                    <a:pt x="146" y="175"/>
                    <a:pt x="129" y="241"/>
                  </a:cubicBezTo>
                  <a:cubicBezTo>
                    <a:pt x="111" y="308"/>
                    <a:pt x="123" y="347"/>
                    <a:pt x="164" y="359"/>
                  </a:cubicBezTo>
                  <a:cubicBezTo>
                    <a:pt x="190" y="366"/>
                    <a:pt x="211" y="360"/>
                    <a:pt x="228" y="342"/>
                  </a:cubicBezTo>
                  <a:cubicBezTo>
                    <a:pt x="246" y="324"/>
                    <a:pt x="271" y="284"/>
                    <a:pt x="305" y="224"/>
                  </a:cubicBezTo>
                  <a:cubicBezTo>
                    <a:pt x="340" y="163"/>
                    <a:pt x="379" y="122"/>
                    <a:pt x="425" y="102"/>
                  </a:cubicBezTo>
                  <a:cubicBezTo>
                    <a:pt x="470" y="82"/>
                    <a:pt x="522" y="80"/>
                    <a:pt x="580" y="97"/>
                  </a:cubicBezTo>
                  <a:cubicBezTo>
                    <a:pt x="647" y="116"/>
                    <a:pt x="690" y="156"/>
                    <a:pt x="707" y="214"/>
                  </a:cubicBezTo>
                  <a:cubicBezTo>
                    <a:pt x="725" y="273"/>
                    <a:pt x="720" y="332"/>
                    <a:pt x="696" y="394"/>
                  </a:cubicBezTo>
                  <a:cubicBezTo>
                    <a:pt x="638" y="541"/>
                    <a:pt x="542" y="606"/>
                    <a:pt x="406" y="589"/>
                  </a:cubicBezTo>
                  <a:cubicBezTo>
                    <a:pt x="416" y="547"/>
                    <a:pt x="426" y="504"/>
                    <a:pt x="436" y="462"/>
                  </a:cubicBezTo>
                  <a:cubicBezTo>
                    <a:pt x="508" y="473"/>
                    <a:pt x="558" y="439"/>
                    <a:pt x="587" y="360"/>
                  </a:cubicBezTo>
                  <a:cubicBezTo>
                    <a:pt x="615" y="286"/>
                    <a:pt x="598" y="240"/>
                    <a:pt x="536" y="222"/>
                  </a:cubicBezTo>
                  <a:cubicBezTo>
                    <a:pt x="509" y="214"/>
                    <a:pt x="486" y="217"/>
                    <a:pt x="467" y="232"/>
                  </a:cubicBezTo>
                  <a:cubicBezTo>
                    <a:pt x="447" y="246"/>
                    <a:pt x="419" y="285"/>
                    <a:pt x="382" y="347"/>
                  </a:cubicBezTo>
                  <a:cubicBezTo>
                    <a:pt x="345" y="410"/>
                    <a:pt x="307" y="452"/>
                    <a:pt x="268" y="473"/>
                  </a:cubicBezTo>
                  <a:cubicBezTo>
                    <a:pt x="228" y="494"/>
                    <a:pt x="186" y="498"/>
                    <a:pt x="140" y="486"/>
                  </a:cubicBezTo>
                  <a:cubicBezTo>
                    <a:pt x="92" y="472"/>
                    <a:pt x="55" y="441"/>
                    <a:pt x="30" y="393"/>
                  </a:cubicBezTo>
                  <a:cubicBezTo>
                    <a:pt x="5" y="345"/>
                    <a:pt x="0" y="284"/>
                    <a:pt x="18" y="210"/>
                  </a:cubicBezTo>
                  <a:cubicBezTo>
                    <a:pt x="52" y="62"/>
                    <a:pt x="133" y="0"/>
                    <a:pt x="255" y="25"/>
                  </a:cubicBezTo>
                  <a:cubicBezTo>
                    <a:pt x="245" y="69"/>
                    <a:pt x="235" y="112"/>
                    <a:pt x="225" y="155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3" name="Freeform 342">
              <a:extLst>
                <a:ext uri="{FF2B5EF4-FFF2-40B4-BE49-F238E27FC236}">
                  <a16:creationId xmlns:a16="http://schemas.microsoft.com/office/drawing/2014/main" id="{E6780C0E-BA81-479C-992E-0DEC10C12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" y="1652"/>
              <a:ext cx="48" cy="46"/>
            </a:xfrm>
            <a:custGeom>
              <a:avLst/>
              <a:gdLst>
                <a:gd name="T0" fmla="*/ 159 w 159"/>
                <a:gd name="T1" fmla="*/ 35 h 155"/>
                <a:gd name="T2" fmla="*/ 130 w 159"/>
                <a:gd name="T3" fmla="*/ 155 h 155"/>
                <a:gd name="T4" fmla="*/ 0 w 159"/>
                <a:gd name="T5" fmla="*/ 121 h 155"/>
                <a:gd name="T6" fmla="*/ 26 w 159"/>
                <a:gd name="T7" fmla="*/ 0 h 155"/>
                <a:gd name="T8" fmla="*/ 159 w 159"/>
                <a:gd name="T9" fmla="*/ 3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55">
                  <a:moveTo>
                    <a:pt x="159" y="35"/>
                  </a:moveTo>
                  <a:cubicBezTo>
                    <a:pt x="150" y="75"/>
                    <a:pt x="140" y="115"/>
                    <a:pt x="130" y="155"/>
                  </a:cubicBezTo>
                  <a:cubicBezTo>
                    <a:pt x="87" y="144"/>
                    <a:pt x="44" y="132"/>
                    <a:pt x="0" y="121"/>
                  </a:cubicBezTo>
                  <a:cubicBezTo>
                    <a:pt x="9" y="81"/>
                    <a:pt x="17" y="40"/>
                    <a:pt x="26" y="0"/>
                  </a:cubicBezTo>
                  <a:cubicBezTo>
                    <a:pt x="71" y="11"/>
                    <a:pt x="115" y="23"/>
                    <a:pt x="159" y="35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4" name="Freeform 343">
              <a:extLst>
                <a:ext uri="{FF2B5EF4-FFF2-40B4-BE49-F238E27FC236}">
                  <a16:creationId xmlns:a16="http://schemas.microsoft.com/office/drawing/2014/main" id="{E6F94A46-66A2-4C79-8C02-B6CC43FB3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" y="1717"/>
              <a:ext cx="52" cy="46"/>
            </a:xfrm>
            <a:custGeom>
              <a:avLst/>
              <a:gdLst>
                <a:gd name="T0" fmla="*/ 174 w 174"/>
                <a:gd name="T1" fmla="*/ 39 h 155"/>
                <a:gd name="T2" fmla="*/ 126 w 174"/>
                <a:gd name="T3" fmla="*/ 155 h 155"/>
                <a:gd name="T4" fmla="*/ 0 w 174"/>
                <a:gd name="T5" fmla="*/ 117 h 155"/>
                <a:gd name="T6" fmla="*/ 45 w 174"/>
                <a:gd name="T7" fmla="*/ 0 h 155"/>
                <a:gd name="T8" fmla="*/ 174 w 174"/>
                <a:gd name="T9" fmla="*/ 3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55">
                  <a:moveTo>
                    <a:pt x="174" y="39"/>
                  </a:moveTo>
                  <a:cubicBezTo>
                    <a:pt x="158" y="78"/>
                    <a:pt x="142" y="116"/>
                    <a:pt x="126" y="155"/>
                  </a:cubicBezTo>
                  <a:cubicBezTo>
                    <a:pt x="84" y="142"/>
                    <a:pt x="42" y="129"/>
                    <a:pt x="0" y="117"/>
                  </a:cubicBezTo>
                  <a:cubicBezTo>
                    <a:pt x="14" y="78"/>
                    <a:pt x="29" y="39"/>
                    <a:pt x="45" y="0"/>
                  </a:cubicBezTo>
                  <a:cubicBezTo>
                    <a:pt x="88" y="13"/>
                    <a:pt x="131" y="26"/>
                    <a:pt x="174" y="39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5" name="Freeform 344">
              <a:extLst>
                <a:ext uri="{FF2B5EF4-FFF2-40B4-BE49-F238E27FC236}">
                  <a16:creationId xmlns:a16="http://schemas.microsoft.com/office/drawing/2014/main" id="{E8A3ABFD-E9D2-4C19-891E-CC5928F91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1" y="2030"/>
              <a:ext cx="128" cy="112"/>
            </a:xfrm>
            <a:custGeom>
              <a:avLst/>
              <a:gdLst>
                <a:gd name="T0" fmla="*/ 322 w 428"/>
                <a:gd name="T1" fmla="*/ 373 h 373"/>
                <a:gd name="T2" fmla="*/ 428 w 428"/>
                <a:gd name="T3" fmla="*/ 54 h 373"/>
                <a:gd name="T4" fmla="*/ 0 w 428"/>
                <a:gd name="T5" fmla="*/ 277 h 373"/>
                <a:gd name="T6" fmla="*/ 322 w 428"/>
                <a:gd name="T7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8" h="373">
                  <a:moveTo>
                    <a:pt x="322" y="373"/>
                  </a:moveTo>
                  <a:cubicBezTo>
                    <a:pt x="355" y="266"/>
                    <a:pt x="390" y="160"/>
                    <a:pt x="428" y="54"/>
                  </a:cubicBezTo>
                  <a:cubicBezTo>
                    <a:pt x="245" y="0"/>
                    <a:pt x="52" y="100"/>
                    <a:pt x="0" y="277"/>
                  </a:cubicBezTo>
                  <a:cubicBezTo>
                    <a:pt x="107" y="309"/>
                    <a:pt x="215" y="341"/>
                    <a:pt x="322" y="373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6" name="Freeform 345">
              <a:extLst>
                <a:ext uri="{FF2B5EF4-FFF2-40B4-BE49-F238E27FC236}">
                  <a16:creationId xmlns:a16="http://schemas.microsoft.com/office/drawing/2014/main" id="{CE80CDC3-76CD-45A3-A082-AE7411741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" y="1357"/>
              <a:ext cx="173" cy="148"/>
            </a:xfrm>
            <a:custGeom>
              <a:avLst/>
              <a:gdLst>
                <a:gd name="T0" fmla="*/ 575 w 575"/>
                <a:gd name="T1" fmla="*/ 188 h 490"/>
                <a:gd name="T2" fmla="*/ 80 w 575"/>
                <a:gd name="T3" fmla="*/ 0 h 490"/>
                <a:gd name="T4" fmla="*/ 404 w 575"/>
                <a:gd name="T5" fmla="*/ 490 h 490"/>
                <a:gd name="T6" fmla="*/ 575 w 575"/>
                <a:gd name="T7" fmla="*/ 188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490">
                  <a:moveTo>
                    <a:pt x="575" y="188"/>
                  </a:moveTo>
                  <a:cubicBezTo>
                    <a:pt x="410" y="120"/>
                    <a:pt x="246" y="57"/>
                    <a:pt x="80" y="0"/>
                  </a:cubicBezTo>
                  <a:cubicBezTo>
                    <a:pt x="0" y="182"/>
                    <a:pt x="144" y="394"/>
                    <a:pt x="404" y="490"/>
                  </a:cubicBezTo>
                  <a:cubicBezTo>
                    <a:pt x="461" y="389"/>
                    <a:pt x="518" y="289"/>
                    <a:pt x="575" y="188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7" name="Freeform 346">
              <a:extLst>
                <a:ext uri="{FF2B5EF4-FFF2-40B4-BE49-F238E27FC236}">
                  <a16:creationId xmlns:a16="http://schemas.microsoft.com/office/drawing/2014/main" id="{6D1AC994-E967-4426-8CAF-F96EE4473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5" y="1252"/>
              <a:ext cx="177" cy="118"/>
            </a:xfrm>
            <a:custGeom>
              <a:avLst/>
              <a:gdLst>
                <a:gd name="T0" fmla="*/ 62 w 586"/>
                <a:gd name="T1" fmla="*/ 0 h 393"/>
                <a:gd name="T2" fmla="*/ 0 w 586"/>
                <a:gd name="T3" fmla="*/ 344 h 393"/>
                <a:gd name="T4" fmla="*/ 586 w 586"/>
                <a:gd name="T5" fmla="*/ 101 h 393"/>
                <a:gd name="T6" fmla="*/ 62 w 586"/>
                <a:gd name="T7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6" h="393">
                  <a:moveTo>
                    <a:pt x="62" y="0"/>
                  </a:moveTo>
                  <a:cubicBezTo>
                    <a:pt x="40" y="115"/>
                    <a:pt x="19" y="230"/>
                    <a:pt x="0" y="344"/>
                  </a:cubicBezTo>
                  <a:cubicBezTo>
                    <a:pt x="275" y="393"/>
                    <a:pt x="529" y="293"/>
                    <a:pt x="586" y="101"/>
                  </a:cubicBezTo>
                  <a:cubicBezTo>
                    <a:pt x="414" y="62"/>
                    <a:pt x="239" y="28"/>
                    <a:pt x="62" y="0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8" name="Freeform 347">
              <a:extLst>
                <a:ext uri="{FF2B5EF4-FFF2-40B4-BE49-F238E27FC236}">
                  <a16:creationId xmlns:a16="http://schemas.microsoft.com/office/drawing/2014/main" id="{C369EDDC-304F-4D3B-B103-BB2C6A2FE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" y="1914"/>
              <a:ext cx="79" cy="78"/>
            </a:xfrm>
            <a:custGeom>
              <a:avLst/>
              <a:gdLst>
                <a:gd name="T0" fmla="*/ 163 w 263"/>
                <a:gd name="T1" fmla="*/ 19 h 258"/>
                <a:gd name="T2" fmla="*/ 245 w 263"/>
                <a:gd name="T3" fmla="*/ 163 h 258"/>
                <a:gd name="T4" fmla="*/ 99 w 263"/>
                <a:gd name="T5" fmla="*/ 239 h 258"/>
                <a:gd name="T6" fmla="*/ 16 w 263"/>
                <a:gd name="T7" fmla="*/ 96 h 258"/>
                <a:gd name="T8" fmla="*/ 163 w 263"/>
                <a:gd name="T9" fmla="*/ 1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58">
                  <a:moveTo>
                    <a:pt x="163" y="19"/>
                  </a:moveTo>
                  <a:cubicBezTo>
                    <a:pt x="227" y="38"/>
                    <a:pt x="263" y="102"/>
                    <a:pt x="245" y="163"/>
                  </a:cubicBezTo>
                  <a:cubicBezTo>
                    <a:pt x="226" y="223"/>
                    <a:pt x="161" y="258"/>
                    <a:pt x="99" y="239"/>
                  </a:cubicBezTo>
                  <a:cubicBezTo>
                    <a:pt x="36" y="221"/>
                    <a:pt x="0" y="157"/>
                    <a:pt x="16" y="96"/>
                  </a:cubicBezTo>
                  <a:cubicBezTo>
                    <a:pt x="33" y="35"/>
                    <a:pt x="99" y="0"/>
                    <a:pt x="163" y="19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9" name="Freeform 348">
              <a:extLst>
                <a:ext uri="{FF2B5EF4-FFF2-40B4-BE49-F238E27FC236}">
                  <a16:creationId xmlns:a16="http://schemas.microsoft.com/office/drawing/2014/main" id="{1813AB36-5DEF-4017-A171-25F0A5B5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3" y="1418"/>
              <a:ext cx="107" cy="83"/>
            </a:xfrm>
            <a:custGeom>
              <a:avLst/>
              <a:gdLst>
                <a:gd name="T0" fmla="*/ 217 w 357"/>
                <a:gd name="T1" fmla="*/ 26 h 277"/>
                <a:gd name="T2" fmla="*/ 333 w 357"/>
                <a:gd name="T3" fmla="*/ 185 h 277"/>
                <a:gd name="T4" fmla="*/ 137 w 357"/>
                <a:gd name="T5" fmla="*/ 253 h 277"/>
                <a:gd name="T6" fmla="*/ 19 w 357"/>
                <a:gd name="T7" fmla="*/ 97 h 277"/>
                <a:gd name="T8" fmla="*/ 217 w 357"/>
                <a:gd name="T9" fmla="*/ 2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7" h="277">
                  <a:moveTo>
                    <a:pt x="217" y="26"/>
                  </a:moveTo>
                  <a:cubicBezTo>
                    <a:pt x="306" y="51"/>
                    <a:pt x="357" y="123"/>
                    <a:pt x="333" y="185"/>
                  </a:cubicBezTo>
                  <a:cubicBezTo>
                    <a:pt x="308" y="247"/>
                    <a:pt x="221" y="277"/>
                    <a:pt x="137" y="253"/>
                  </a:cubicBezTo>
                  <a:cubicBezTo>
                    <a:pt x="53" y="230"/>
                    <a:pt x="0" y="160"/>
                    <a:pt x="19" y="97"/>
                  </a:cubicBezTo>
                  <a:cubicBezTo>
                    <a:pt x="39" y="33"/>
                    <a:pt x="128" y="0"/>
                    <a:pt x="217" y="26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0" name="Freeform 349">
              <a:extLst>
                <a:ext uri="{FF2B5EF4-FFF2-40B4-BE49-F238E27FC236}">
                  <a16:creationId xmlns:a16="http://schemas.microsoft.com/office/drawing/2014/main" id="{EE44BA78-0D18-4B91-81CE-EAA3C901A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1206"/>
              <a:ext cx="615" cy="850"/>
            </a:xfrm>
            <a:custGeom>
              <a:avLst/>
              <a:gdLst>
                <a:gd name="T0" fmla="*/ 2045 w 2045"/>
                <a:gd name="T1" fmla="*/ 271 h 2828"/>
                <a:gd name="T2" fmla="*/ 1255 w 2045"/>
                <a:gd name="T3" fmla="*/ 2828 h 2828"/>
                <a:gd name="T4" fmla="*/ 0 w 2045"/>
                <a:gd name="T5" fmla="*/ 2645 h 2828"/>
                <a:gd name="T6" fmla="*/ 76 w 2045"/>
                <a:gd name="T7" fmla="*/ 0 h 2828"/>
                <a:gd name="T8" fmla="*/ 2045 w 2045"/>
                <a:gd name="T9" fmla="*/ 271 h 2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5" h="2828">
                  <a:moveTo>
                    <a:pt x="2045" y="271"/>
                  </a:moveTo>
                  <a:cubicBezTo>
                    <a:pt x="1706" y="1113"/>
                    <a:pt x="1381" y="1962"/>
                    <a:pt x="1255" y="2828"/>
                  </a:cubicBezTo>
                  <a:cubicBezTo>
                    <a:pt x="837" y="2767"/>
                    <a:pt x="420" y="2706"/>
                    <a:pt x="0" y="2645"/>
                  </a:cubicBezTo>
                  <a:cubicBezTo>
                    <a:pt x="86" y="1777"/>
                    <a:pt x="26" y="918"/>
                    <a:pt x="76" y="0"/>
                  </a:cubicBezTo>
                  <a:cubicBezTo>
                    <a:pt x="751" y="9"/>
                    <a:pt x="1397" y="106"/>
                    <a:pt x="2045" y="271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1" name="Freeform 350">
              <a:extLst>
                <a:ext uri="{FF2B5EF4-FFF2-40B4-BE49-F238E27FC236}">
                  <a16:creationId xmlns:a16="http://schemas.microsoft.com/office/drawing/2014/main" id="{24BBE0B4-4925-41C8-AE2E-F48554058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" y="1182"/>
              <a:ext cx="675" cy="901"/>
            </a:xfrm>
            <a:custGeom>
              <a:avLst/>
              <a:gdLst>
                <a:gd name="T0" fmla="*/ 2132 w 2240"/>
                <a:gd name="T1" fmla="*/ 351 h 2998"/>
                <a:gd name="T2" fmla="*/ 2058 w 2240"/>
                <a:gd name="T3" fmla="*/ 321 h 2998"/>
                <a:gd name="T4" fmla="*/ 1263 w 2240"/>
                <a:gd name="T5" fmla="*/ 2896 h 2998"/>
                <a:gd name="T6" fmla="*/ 1342 w 2240"/>
                <a:gd name="T7" fmla="*/ 2908 h 2998"/>
                <a:gd name="T8" fmla="*/ 1353 w 2240"/>
                <a:gd name="T9" fmla="*/ 2829 h 2998"/>
                <a:gd name="T10" fmla="*/ 98 w 2240"/>
                <a:gd name="T11" fmla="*/ 2646 h 2998"/>
                <a:gd name="T12" fmla="*/ 87 w 2240"/>
                <a:gd name="T13" fmla="*/ 2725 h 2998"/>
                <a:gd name="T14" fmla="*/ 166 w 2240"/>
                <a:gd name="T15" fmla="*/ 2733 h 2998"/>
                <a:gd name="T16" fmla="*/ 218 w 2240"/>
                <a:gd name="T17" fmla="*/ 1422 h 2998"/>
                <a:gd name="T18" fmla="*/ 242 w 2240"/>
                <a:gd name="T19" fmla="*/ 85 h 2998"/>
                <a:gd name="T20" fmla="*/ 163 w 2240"/>
                <a:gd name="T21" fmla="*/ 80 h 2998"/>
                <a:gd name="T22" fmla="*/ 162 w 2240"/>
                <a:gd name="T23" fmla="*/ 160 h 2998"/>
                <a:gd name="T24" fmla="*/ 2112 w 2240"/>
                <a:gd name="T25" fmla="*/ 428 h 2998"/>
                <a:gd name="T26" fmla="*/ 2132 w 2240"/>
                <a:gd name="T27" fmla="*/ 351 h 2998"/>
                <a:gd name="T28" fmla="*/ 2058 w 2240"/>
                <a:gd name="T29" fmla="*/ 321 h 2998"/>
                <a:gd name="T30" fmla="*/ 2132 w 2240"/>
                <a:gd name="T31" fmla="*/ 351 h 2998"/>
                <a:gd name="T32" fmla="*/ 2151 w 2240"/>
                <a:gd name="T33" fmla="*/ 274 h 2998"/>
                <a:gd name="T34" fmla="*/ 164 w 2240"/>
                <a:gd name="T35" fmla="*/ 1 h 2998"/>
                <a:gd name="T36" fmla="*/ 87 w 2240"/>
                <a:gd name="T37" fmla="*/ 0 h 2998"/>
                <a:gd name="T38" fmla="*/ 83 w 2240"/>
                <a:gd name="T39" fmla="*/ 76 h 2998"/>
                <a:gd name="T40" fmla="*/ 58 w 2240"/>
                <a:gd name="T41" fmla="*/ 1421 h 2998"/>
                <a:gd name="T42" fmla="*/ 7 w 2240"/>
                <a:gd name="T43" fmla="*/ 2718 h 2998"/>
                <a:gd name="T44" fmla="*/ 0 w 2240"/>
                <a:gd name="T45" fmla="*/ 2793 h 2998"/>
                <a:gd name="T46" fmla="*/ 75 w 2240"/>
                <a:gd name="T47" fmla="*/ 2804 h 2998"/>
                <a:gd name="T48" fmla="*/ 1330 w 2240"/>
                <a:gd name="T49" fmla="*/ 2986 h 2998"/>
                <a:gd name="T50" fmla="*/ 1409 w 2240"/>
                <a:gd name="T51" fmla="*/ 2998 h 2998"/>
                <a:gd name="T52" fmla="*/ 1421 w 2240"/>
                <a:gd name="T53" fmla="*/ 2919 h 2998"/>
                <a:gd name="T54" fmla="*/ 2206 w 2240"/>
                <a:gd name="T55" fmla="*/ 381 h 2998"/>
                <a:gd name="T56" fmla="*/ 2240 w 2240"/>
                <a:gd name="T57" fmla="*/ 296 h 2998"/>
                <a:gd name="T58" fmla="*/ 2151 w 2240"/>
                <a:gd name="T59" fmla="*/ 274 h 2998"/>
                <a:gd name="T60" fmla="*/ 2132 w 2240"/>
                <a:gd name="T61" fmla="*/ 351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40" h="2998">
                  <a:moveTo>
                    <a:pt x="2132" y="351"/>
                  </a:moveTo>
                  <a:lnTo>
                    <a:pt x="2058" y="321"/>
                  </a:lnTo>
                  <a:cubicBezTo>
                    <a:pt x="1719" y="1164"/>
                    <a:pt x="1391" y="2018"/>
                    <a:pt x="1263" y="2896"/>
                  </a:cubicBezTo>
                  <a:lnTo>
                    <a:pt x="1342" y="2908"/>
                  </a:lnTo>
                  <a:lnTo>
                    <a:pt x="1353" y="2829"/>
                  </a:lnTo>
                  <a:cubicBezTo>
                    <a:pt x="936" y="2768"/>
                    <a:pt x="519" y="2707"/>
                    <a:pt x="98" y="2646"/>
                  </a:cubicBezTo>
                  <a:lnTo>
                    <a:pt x="87" y="2725"/>
                  </a:lnTo>
                  <a:lnTo>
                    <a:pt x="166" y="2733"/>
                  </a:lnTo>
                  <a:cubicBezTo>
                    <a:pt x="209" y="2295"/>
                    <a:pt x="216" y="1860"/>
                    <a:pt x="218" y="1422"/>
                  </a:cubicBezTo>
                  <a:cubicBezTo>
                    <a:pt x="220" y="983"/>
                    <a:pt x="218" y="540"/>
                    <a:pt x="242" y="85"/>
                  </a:cubicBezTo>
                  <a:lnTo>
                    <a:pt x="163" y="80"/>
                  </a:lnTo>
                  <a:lnTo>
                    <a:pt x="162" y="160"/>
                  </a:lnTo>
                  <a:cubicBezTo>
                    <a:pt x="830" y="169"/>
                    <a:pt x="1470" y="265"/>
                    <a:pt x="2112" y="428"/>
                  </a:cubicBezTo>
                  <a:lnTo>
                    <a:pt x="2132" y="351"/>
                  </a:lnTo>
                  <a:lnTo>
                    <a:pt x="2058" y="321"/>
                  </a:lnTo>
                  <a:lnTo>
                    <a:pt x="2132" y="351"/>
                  </a:lnTo>
                  <a:lnTo>
                    <a:pt x="2151" y="274"/>
                  </a:lnTo>
                  <a:cubicBezTo>
                    <a:pt x="1499" y="107"/>
                    <a:pt x="846" y="10"/>
                    <a:pt x="164" y="1"/>
                  </a:cubicBezTo>
                  <a:lnTo>
                    <a:pt x="87" y="0"/>
                  </a:lnTo>
                  <a:lnTo>
                    <a:pt x="83" y="76"/>
                  </a:lnTo>
                  <a:cubicBezTo>
                    <a:pt x="58" y="538"/>
                    <a:pt x="60" y="984"/>
                    <a:pt x="58" y="1421"/>
                  </a:cubicBezTo>
                  <a:cubicBezTo>
                    <a:pt x="56" y="1858"/>
                    <a:pt x="50" y="2288"/>
                    <a:pt x="7" y="2718"/>
                  </a:cubicBezTo>
                  <a:lnTo>
                    <a:pt x="0" y="2793"/>
                  </a:lnTo>
                  <a:lnTo>
                    <a:pt x="75" y="2804"/>
                  </a:lnTo>
                  <a:cubicBezTo>
                    <a:pt x="496" y="2865"/>
                    <a:pt x="913" y="2926"/>
                    <a:pt x="1330" y="2986"/>
                  </a:cubicBezTo>
                  <a:lnTo>
                    <a:pt x="1409" y="2998"/>
                  </a:lnTo>
                  <a:lnTo>
                    <a:pt x="1421" y="2919"/>
                  </a:lnTo>
                  <a:cubicBezTo>
                    <a:pt x="1545" y="2065"/>
                    <a:pt x="1867" y="1222"/>
                    <a:pt x="2206" y="381"/>
                  </a:cubicBezTo>
                  <a:lnTo>
                    <a:pt x="2240" y="296"/>
                  </a:lnTo>
                  <a:lnTo>
                    <a:pt x="2151" y="274"/>
                  </a:lnTo>
                  <a:lnTo>
                    <a:pt x="2132" y="351"/>
                  </a:ln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2" name="Freeform 351">
              <a:extLst>
                <a:ext uri="{FF2B5EF4-FFF2-40B4-BE49-F238E27FC236}">
                  <a16:creationId xmlns:a16="http://schemas.microsoft.com/office/drawing/2014/main" id="{673EC894-8D39-4204-B385-53F90BB6C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" y="1466"/>
              <a:ext cx="392" cy="334"/>
            </a:xfrm>
            <a:custGeom>
              <a:avLst/>
              <a:gdLst>
                <a:gd name="T0" fmla="*/ 702 w 1301"/>
                <a:gd name="T1" fmla="*/ 48 h 1111"/>
                <a:gd name="T2" fmla="*/ 1215 w 1301"/>
                <a:gd name="T3" fmla="*/ 650 h 1111"/>
                <a:gd name="T4" fmla="*/ 538 w 1301"/>
                <a:gd name="T5" fmla="*/ 1070 h 1111"/>
                <a:gd name="T6" fmla="*/ 3 w 1301"/>
                <a:gd name="T7" fmla="*/ 490 h 1111"/>
                <a:gd name="T8" fmla="*/ 702 w 1301"/>
                <a:gd name="T9" fmla="*/ 48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1111">
                  <a:moveTo>
                    <a:pt x="702" y="48"/>
                  </a:moveTo>
                  <a:cubicBezTo>
                    <a:pt x="1075" y="99"/>
                    <a:pt x="1301" y="378"/>
                    <a:pt x="1215" y="650"/>
                  </a:cubicBezTo>
                  <a:cubicBezTo>
                    <a:pt x="1128" y="924"/>
                    <a:pt x="834" y="1111"/>
                    <a:pt x="538" y="1070"/>
                  </a:cubicBezTo>
                  <a:cubicBezTo>
                    <a:pt x="243" y="1027"/>
                    <a:pt x="0" y="771"/>
                    <a:pt x="3" y="490"/>
                  </a:cubicBezTo>
                  <a:cubicBezTo>
                    <a:pt x="7" y="211"/>
                    <a:pt x="329" y="0"/>
                    <a:pt x="702" y="48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3" name="Freeform 352">
              <a:extLst>
                <a:ext uri="{FF2B5EF4-FFF2-40B4-BE49-F238E27FC236}">
                  <a16:creationId xmlns:a16="http://schemas.microsoft.com/office/drawing/2014/main" id="{819157C9-DB13-4108-98D2-0B5CD3095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1901"/>
              <a:ext cx="108" cy="114"/>
            </a:xfrm>
            <a:custGeom>
              <a:avLst/>
              <a:gdLst>
                <a:gd name="T0" fmla="*/ 0 w 359"/>
                <a:gd name="T1" fmla="*/ 332 h 381"/>
                <a:gd name="T2" fmla="*/ 334 w 359"/>
                <a:gd name="T3" fmla="*/ 381 h 381"/>
                <a:gd name="T4" fmla="*/ 27 w 359"/>
                <a:gd name="T5" fmla="*/ 0 h 381"/>
                <a:gd name="T6" fmla="*/ 0 w 359"/>
                <a:gd name="T7" fmla="*/ 33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381">
                  <a:moveTo>
                    <a:pt x="0" y="332"/>
                  </a:moveTo>
                  <a:cubicBezTo>
                    <a:pt x="111" y="349"/>
                    <a:pt x="223" y="365"/>
                    <a:pt x="334" y="381"/>
                  </a:cubicBezTo>
                  <a:cubicBezTo>
                    <a:pt x="359" y="197"/>
                    <a:pt x="222" y="26"/>
                    <a:pt x="27" y="0"/>
                  </a:cubicBezTo>
                  <a:cubicBezTo>
                    <a:pt x="21" y="111"/>
                    <a:pt x="12" y="222"/>
                    <a:pt x="0" y="332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4" name="Freeform 353">
              <a:extLst>
                <a:ext uri="{FF2B5EF4-FFF2-40B4-BE49-F238E27FC236}">
                  <a16:creationId xmlns:a16="http://schemas.microsoft.com/office/drawing/2014/main" id="{4FC8ABF8-7508-4C4A-A05A-431796596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" y="1554"/>
              <a:ext cx="217" cy="164"/>
            </a:xfrm>
            <a:custGeom>
              <a:avLst/>
              <a:gdLst>
                <a:gd name="T0" fmla="*/ 204 w 719"/>
                <a:gd name="T1" fmla="*/ 141 h 544"/>
                <a:gd name="T2" fmla="*/ 121 w 719"/>
                <a:gd name="T3" fmla="*/ 240 h 544"/>
                <a:gd name="T4" fmla="*/ 173 w 719"/>
                <a:gd name="T5" fmla="*/ 351 h 544"/>
                <a:gd name="T6" fmla="*/ 234 w 719"/>
                <a:gd name="T7" fmla="*/ 325 h 544"/>
                <a:gd name="T8" fmla="*/ 293 w 719"/>
                <a:gd name="T9" fmla="*/ 197 h 544"/>
                <a:gd name="T10" fmla="*/ 394 w 719"/>
                <a:gd name="T11" fmla="*/ 59 h 544"/>
                <a:gd name="T12" fmla="*/ 546 w 719"/>
                <a:gd name="T13" fmla="*/ 32 h 544"/>
                <a:gd name="T14" fmla="*/ 689 w 719"/>
                <a:gd name="T15" fmla="*/ 130 h 544"/>
                <a:gd name="T16" fmla="*/ 704 w 719"/>
                <a:gd name="T17" fmla="*/ 309 h 544"/>
                <a:gd name="T18" fmla="*/ 445 w 719"/>
                <a:gd name="T19" fmla="*/ 544 h 544"/>
                <a:gd name="T20" fmla="*/ 456 w 719"/>
                <a:gd name="T21" fmla="*/ 414 h 544"/>
                <a:gd name="T22" fmla="*/ 592 w 719"/>
                <a:gd name="T23" fmla="*/ 292 h 544"/>
                <a:gd name="T24" fmla="*/ 522 w 719"/>
                <a:gd name="T25" fmla="*/ 162 h 544"/>
                <a:gd name="T26" fmla="*/ 454 w 719"/>
                <a:gd name="T27" fmla="*/ 182 h 544"/>
                <a:gd name="T28" fmla="*/ 387 w 719"/>
                <a:gd name="T29" fmla="*/ 308 h 544"/>
                <a:gd name="T30" fmla="*/ 292 w 719"/>
                <a:gd name="T31" fmla="*/ 449 h 544"/>
                <a:gd name="T32" fmla="*/ 167 w 719"/>
                <a:gd name="T33" fmla="*/ 480 h 544"/>
                <a:gd name="T34" fmla="*/ 45 w 719"/>
                <a:gd name="T35" fmla="*/ 404 h 544"/>
                <a:gd name="T36" fmla="*/ 7 w 719"/>
                <a:gd name="T37" fmla="*/ 224 h 544"/>
                <a:gd name="T38" fmla="*/ 215 w 719"/>
                <a:gd name="T39" fmla="*/ 8 h 544"/>
                <a:gd name="T40" fmla="*/ 204 w 719"/>
                <a:gd name="T41" fmla="*/ 141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" h="544">
                  <a:moveTo>
                    <a:pt x="204" y="141"/>
                  </a:moveTo>
                  <a:cubicBezTo>
                    <a:pt x="156" y="138"/>
                    <a:pt x="129" y="171"/>
                    <a:pt x="121" y="240"/>
                  </a:cubicBezTo>
                  <a:cubicBezTo>
                    <a:pt x="113" y="309"/>
                    <a:pt x="131" y="345"/>
                    <a:pt x="173" y="351"/>
                  </a:cubicBezTo>
                  <a:cubicBezTo>
                    <a:pt x="199" y="354"/>
                    <a:pt x="219" y="346"/>
                    <a:pt x="234" y="325"/>
                  </a:cubicBezTo>
                  <a:cubicBezTo>
                    <a:pt x="249" y="304"/>
                    <a:pt x="268" y="262"/>
                    <a:pt x="293" y="197"/>
                  </a:cubicBezTo>
                  <a:cubicBezTo>
                    <a:pt x="318" y="132"/>
                    <a:pt x="352" y="86"/>
                    <a:pt x="394" y="59"/>
                  </a:cubicBezTo>
                  <a:cubicBezTo>
                    <a:pt x="436" y="33"/>
                    <a:pt x="487" y="24"/>
                    <a:pt x="546" y="32"/>
                  </a:cubicBezTo>
                  <a:cubicBezTo>
                    <a:pt x="616" y="42"/>
                    <a:pt x="664" y="75"/>
                    <a:pt x="689" y="130"/>
                  </a:cubicBezTo>
                  <a:cubicBezTo>
                    <a:pt x="715" y="186"/>
                    <a:pt x="719" y="245"/>
                    <a:pt x="704" y="309"/>
                  </a:cubicBezTo>
                  <a:cubicBezTo>
                    <a:pt x="668" y="464"/>
                    <a:pt x="582" y="541"/>
                    <a:pt x="445" y="544"/>
                  </a:cubicBezTo>
                  <a:cubicBezTo>
                    <a:pt x="449" y="501"/>
                    <a:pt x="452" y="458"/>
                    <a:pt x="456" y="414"/>
                  </a:cubicBezTo>
                  <a:cubicBezTo>
                    <a:pt x="529" y="415"/>
                    <a:pt x="574" y="374"/>
                    <a:pt x="592" y="292"/>
                  </a:cubicBezTo>
                  <a:cubicBezTo>
                    <a:pt x="608" y="215"/>
                    <a:pt x="585" y="171"/>
                    <a:pt x="522" y="162"/>
                  </a:cubicBezTo>
                  <a:cubicBezTo>
                    <a:pt x="494" y="158"/>
                    <a:pt x="471" y="165"/>
                    <a:pt x="454" y="182"/>
                  </a:cubicBezTo>
                  <a:cubicBezTo>
                    <a:pt x="437" y="199"/>
                    <a:pt x="414" y="241"/>
                    <a:pt x="387" y="308"/>
                  </a:cubicBezTo>
                  <a:cubicBezTo>
                    <a:pt x="359" y="376"/>
                    <a:pt x="328" y="423"/>
                    <a:pt x="292" y="449"/>
                  </a:cubicBezTo>
                  <a:cubicBezTo>
                    <a:pt x="255" y="476"/>
                    <a:pt x="214" y="486"/>
                    <a:pt x="167" y="480"/>
                  </a:cubicBezTo>
                  <a:cubicBezTo>
                    <a:pt x="117" y="473"/>
                    <a:pt x="76" y="448"/>
                    <a:pt x="45" y="404"/>
                  </a:cubicBezTo>
                  <a:cubicBezTo>
                    <a:pt x="13" y="360"/>
                    <a:pt x="0" y="300"/>
                    <a:pt x="7" y="224"/>
                  </a:cubicBezTo>
                  <a:cubicBezTo>
                    <a:pt x="20" y="74"/>
                    <a:pt x="90" y="0"/>
                    <a:pt x="215" y="8"/>
                  </a:cubicBezTo>
                  <a:cubicBezTo>
                    <a:pt x="211" y="52"/>
                    <a:pt x="207" y="96"/>
                    <a:pt x="204" y="141"/>
                  </a:cubicBezTo>
                  <a:close/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5" name="Freeform 354">
              <a:extLst>
                <a:ext uri="{FF2B5EF4-FFF2-40B4-BE49-F238E27FC236}">
                  <a16:creationId xmlns:a16="http://schemas.microsoft.com/office/drawing/2014/main" id="{8FD902F8-3D6F-4351-B489-F7488317A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1" y="1597"/>
              <a:ext cx="44" cy="42"/>
            </a:xfrm>
            <a:custGeom>
              <a:avLst/>
              <a:gdLst>
                <a:gd name="T0" fmla="*/ 146 w 146"/>
                <a:gd name="T1" fmla="*/ 15 h 139"/>
                <a:gd name="T2" fmla="*/ 134 w 146"/>
                <a:gd name="T3" fmla="*/ 139 h 139"/>
                <a:gd name="T4" fmla="*/ 0 w 146"/>
                <a:gd name="T5" fmla="*/ 124 h 139"/>
                <a:gd name="T6" fmla="*/ 9 w 146"/>
                <a:gd name="T7" fmla="*/ 0 h 139"/>
                <a:gd name="T8" fmla="*/ 146 w 146"/>
                <a:gd name="T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39">
                  <a:moveTo>
                    <a:pt x="146" y="15"/>
                  </a:moveTo>
                  <a:cubicBezTo>
                    <a:pt x="142" y="57"/>
                    <a:pt x="138" y="98"/>
                    <a:pt x="134" y="139"/>
                  </a:cubicBezTo>
                  <a:cubicBezTo>
                    <a:pt x="90" y="134"/>
                    <a:pt x="45" y="129"/>
                    <a:pt x="0" y="124"/>
                  </a:cubicBezTo>
                  <a:cubicBezTo>
                    <a:pt x="3" y="83"/>
                    <a:pt x="6" y="41"/>
                    <a:pt x="9" y="0"/>
                  </a:cubicBezTo>
                  <a:cubicBezTo>
                    <a:pt x="55" y="5"/>
                    <a:pt x="100" y="10"/>
                    <a:pt x="146" y="15"/>
                  </a:cubicBezTo>
                  <a:close/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6" name="Freeform 355">
              <a:extLst>
                <a:ext uri="{FF2B5EF4-FFF2-40B4-BE49-F238E27FC236}">
                  <a16:creationId xmlns:a16="http://schemas.microsoft.com/office/drawing/2014/main" id="{ABC44C0C-C4C8-499E-AE46-D9AD61E20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7" y="1628"/>
              <a:ext cx="48" cy="43"/>
            </a:xfrm>
            <a:custGeom>
              <a:avLst/>
              <a:gdLst>
                <a:gd name="T0" fmla="*/ 162 w 162"/>
                <a:gd name="T1" fmla="*/ 20 h 141"/>
                <a:gd name="T2" fmla="*/ 130 w 162"/>
                <a:gd name="T3" fmla="*/ 141 h 141"/>
                <a:gd name="T4" fmla="*/ 0 w 162"/>
                <a:gd name="T5" fmla="*/ 122 h 141"/>
                <a:gd name="T6" fmla="*/ 28 w 162"/>
                <a:gd name="T7" fmla="*/ 0 h 141"/>
                <a:gd name="T8" fmla="*/ 162 w 162"/>
                <a:gd name="T9" fmla="*/ 2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41">
                  <a:moveTo>
                    <a:pt x="162" y="20"/>
                  </a:moveTo>
                  <a:cubicBezTo>
                    <a:pt x="151" y="60"/>
                    <a:pt x="140" y="101"/>
                    <a:pt x="130" y="141"/>
                  </a:cubicBezTo>
                  <a:cubicBezTo>
                    <a:pt x="87" y="135"/>
                    <a:pt x="43" y="128"/>
                    <a:pt x="0" y="122"/>
                  </a:cubicBezTo>
                  <a:cubicBezTo>
                    <a:pt x="9" y="81"/>
                    <a:pt x="18" y="40"/>
                    <a:pt x="28" y="0"/>
                  </a:cubicBezTo>
                  <a:cubicBezTo>
                    <a:pt x="72" y="6"/>
                    <a:pt x="117" y="13"/>
                    <a:pt x="162" y="20"/>
                  </a:cubicBezTo>
                </a:path>
              </a:pathLst>
            </a:custGeom>
            <a:solidFill>
              <a:srgbClr val="80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7" name="Freeform 356">
              <a:extLst>
                <a:ext uri="{FF2B5EF4-FFF2-40B4-BE49-F238E27FC236}">
                  <a16:creationId xmlns:a16="http://schemas.microsoft.com/office/drawing/2014/main" id="{75C49F91-BC06-4AED-8E38-FB784D3B0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7" y="1947"/>
              <a:ext cx="118" cy="108"/>
            </a:xfrm>
            <a:custGeom>
              <a:avLst/>
              <a:gdLst>
                <a:gd name="T0" fmla="*/ 333 w 392"/>
                <a:gd name="T1" fmla="*/ 359 h 359"/>
                <a:gd name="T2" fmla="*/ 392 w 392"/>
                <a:gd name="T3" fmla="*/ 28 h 359"/>
                <a:gd name="T4" fmla="*/ 0 w 392"/>
                <a:gd name="T5" fmla="*/ 310 h 359"/>
                <a:gd name="T6" fmla="*/ 333 w 392"/>
                <a:gd name="T7" fmla="*/ 35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2" h="359">
                  <a:moveTo>
                    <a:pt x="333" y="359"/>
                  </a:moveTo>
                  <a:cubicBezTo>
                    <a:pt x="350" y="248"/>
                    <a:pt x="370" y="138"/>
                    <a:pt x="392" y="28"/>
                  </a:cubicBezTo>
                  <a:cubicBezTo>
                    <a:pt x="203" y="0"/>
                    <a:pt x="27" y="127"/>
                    <a:pt x="0" y="310"/>
                  </a:cubicBezTo>
                  <a:cubicBezTo>
                    <a:pt x="111" y="326"/>
                    <a:pt x="222" y="342"/>
                    <a:pt x="333" y="359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8" name="Freeform 357">
              <a:extLst>
                <a:ext uri="{FF2B5EF4-FFF2-40B4-BE49-F238E27FC236}">
                  <a16:creationId xmlns:a16="http://schemas.microsoft.com/office/drawing/2014/main" id="{1702B141-FFC1-4B06-A391-DB156206C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" y="1250"/>
              <a:ext cx="172" cy="132"/>
            </a:xfrm>
            <a:custGeom>
              <a:avLst/>
              <a:gdLst>
                <a:gd name="T0" fmla="*/ 570 w 570"/>
                <a:gd name="T1" fmla="*/ 115 h 439"/>
                <a:gd name="T2" fmla="*/ 53 w 570"/>
                <a:gd name="T3" fmla="*/ 0 h 439"/>
                <a:gd name="T4" fmla="*/ 444 w 570"/>
                <a:gd name="T5" fmla="*/ 439 h 439"/>
                <a:gd name="T6" fmla="*/ 570 w 570"/>
                <a:gd name="T7" fmla="*/ 11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439">
                  <a:moveTo>
                    <a:pt x="570" y="115"/>
                  </a:moveTo>
                  <a:cubicBezTo>
                    <a:pt x="397" y="72"/>
                    <a:pt x="226" y="33"/>
                    <a:pt x="53" y="0"/>
                  </a:cubicBezTo>
                  <a:cubicBezTo>
                    <a:pt x="0" y="192"/>
                    <a:pt x="173" y="381"/>
                    <a:pt x="444" y="439"/>
                  </a:cubicBezTo>
                  <a:cubicBezTo>
                    <a:pt x="486" y="331"/>
                    <a:pt x="528" y="223"/>
                    <a:pt x="570" y="115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9" name="Freeform 358">
              <a:extLst>
                <a:ext uri="{FF2B5EF4-FFF2-40B4-BE49-F238E27FC236}">
                  <a16:creationId xmlns:a16="http://schemas.microsoft.com/office/drawing/2014/main" id="{A62C21E9-704F-4B92-8895-B46D516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5" y="1206"/>
              <a:ext cx="164" cy="108"/>
            </a:xfrm>
            <a:custGeom>
              <a:avLst/>
              <a:gdLst>
                <a:gd name="T0" fmla="*/ 13 w 545"/>
                <a:gd name="T1" fmla="*/ 0 h 359"/>
                <a:gd name="T2" fmla="*/ 0 w 545"/>
                <a:gd name="T3" fmla="*/ 349 h 359"/>
                <a:gd name="T4" fmla="*/ 545 w 545"/>
                <a:gd name="T5" fmla="*/ 26 h 359"/>
                <a:gd name="T6" fmla="*/ 13 w 545"/>
                <a:gd name="T7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5" h="359">
                  <a:moveTo>
                    <a:pt x="13" y="0"/>
                  </a:moveTo>
                  <a:cubicBezTo>
                    <a:pt x="7" y="118"/>
                    <a:pt x="3" y="234"/>
                    <a:pt x="0" y="349"/>
                  </a:cubicBezTo>
                  <a:cubicBezTo>
                    <a:pt x="280" y="359"/>
                    <a:pt x="517" y="224"/>
                    <a:pt x="545" y="26"/>
                  </a:cubicBezTo>
                  <a:cubicBezTo>
                    <a:pt x="369" y="11"/>
                    <a:pt x="192" y="3"/>
                    <a:pt x="13" y="0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0" name="Freeform 359">
              <a:extLst>
                <a:ext uri="{FF2B5EF4-FFF2-40B4-BE49-F238E27FC236}">
                  <a16:creationId xmlns:a16="http://schemas.microsoft.com/office/drawing/2014/main" id="{78C0DAF6-7284-464A-8C36-AADB18AA6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7" y="1851"/>
              <a:ext cx="76" cy="73"/>
            </a:xfrm>
            <a:custGeom>
              <a:avLst/>
              <a:gdLst>
                <a:gd name="T0" fmla="*/ 141 w 253"/>
                <a:gd name="T1" fmla="*/ 9 h 245"/>
                <a:gd name="T2" fmla="*/ 243 w 253"/>
                <a:gd name="T3" fmla="*/ 139 h 245"/>
                <a:gd name="T4" fmla="*/ 109 w 253"/>
                <a:gd name="T5" fmla="*/ 236 h 245"/>
                <a:gd name="T6" fmla="*/ 7 w 253"/>
                <a:gd name="T7" fmla="*/ 106 h 245"/>
                <a:gd name="T8" fmla="*/ 141 w 253"/>
                <a:gd name="T9" fmla="*/ 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45">
                  <a:moveTo>
                    <a:pt x="141" y="9"/>
                  </a:moveTo>
                  <a:cubicBezTo>
                    <a:pt x="207" y="18"/>
                    <a:pt x="253" y="77"/>
                    <a:pt x="243" y="139"/>
                  </a:cubicBezTo>
                  <a:cubicBezTo>
                    <a:pt x="233" y="202"/>
                    <a:pt x="174" y="245"/>
                    <a:pt x="109" y="236"/>
                  </a:cubicBezTo>
                  <a:cubicBezTo>
                    <a:pt x="45" y="227"/>
                    <a:pt x="0" y="169"/>
                    <a:pt x="7" y="106"/>
                  </a:cubicBezTo>
                  <a:cubicBezTo>
                    <a:pt x="15" y="43"/>
                    <a:pt x="75" y="0"/>
                    <a:pt x="141" y="9"/>
                  </a:cubicBezTo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1" name="Freeform 360">
              <a:extLst>
                <a:ext uri="{FF2B5EF4-FFF2-40B4-BE49-F238E27FC236}">
                  <a16:creationId xmlns:a16="http://schemas.microsoft.com/office/drawing/2014/main" id="{1ED35707-1DB4-494D-BC81-ABAAD913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6" y="1338"/>
              <a:ext cx="105" cy="78"/>
            </a:xfrm>
            <a:custGeom>
              <a:avLst/>
              <a:gdLst>
                <a:gd name="T0" fmla="*/ 195 w 348"/>
                <a:gd name="T1" fmla="*/ 12 h 261"/>
                <a:gd name="T2" fmla="*/ 333 w 348"/>
                <a:gd name="T3" fmla="*/ 154 h 261"/>
                <a:gd name="T4" fmla="*/ 149 w 348"/>
                <a:gd name="T5" fmla="*/ 249 h 261"/>
                <a:gd name="T6" fmla="*/ 10 w 348"/>
                <a:gd name="T7" fmla="*/ 111 h 261"/>
                <a:gd name="T8" fmla="*/ 195 w 348"/>
                <a:gd name="T9" fmla="*/ 1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61">
                  <a:moveTo>
                    <a:pt x="195" y="12"/>
                  </a:moveTo>
                  <a:cubicBezTo>
                    <a:pt x="287" y="25"/>
                    <a:pt x="348" y="89"/>
                    <a:pt x="333" y="154"/>
                  </a:cubicBezTo>
                  <a:cubicBezTo>
                    <a:pt x="318" y="219"/>
                    <a:pt x="236" y="261"/>
                    <a:pt x="149" y="249"/>
                  </a:cubicBezTo>
                  <a:cubicBezTo>
                    <a:pt x="63" y="238"/>
                    <a:pt x="0" y="176"/>
                    <a:pt x="10" y="111"/>
                  </a:cubicBezTo>
                  <a:cubicBezTo>
                    <a:pt x="21" y="45"/>
                    <a:pt x="104" y="0"/>
                    <a:pt x="195" y="12"/>
                  </a:cubicBezTo>
                  <a:close/>
                </a:path>
              </a:pathLst>
            </a:custGeom>
            <a:solidFill>
              <a:srgbClr val="1F6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2" name="Oval 361">
              <a:extLst>
                <a:ext uri="{FF2B5EF4-FFF2-40B4-BE49-F238E27FC236}">
                  <a16:creationId xmlns:a16="http://schemas.microsoft.com/office/drawing/2014/main" id="{6925450E-A8B8-4BE7-B1B9-BD22F8D9F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8" y="3150"/>
              <a:ext cx="1263" cy="157"/>
            </a:xfrm>
            <a:prstGeom prst="ellipse">
              <a:avLst/>
            </a:prstGeom>
            <a:solidFill>
              <a:srgbClr val="7A5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3" name="Freeform 362">
              <a:extLst>
                <a:ext uri="{FF2B5EF4-FFF2-40B4-BE49-F238E27FC236}">
                  <a16:creationId xmlns:a16="http://schemas.microsoft.com/office/drawing/2014/main" id="{884028B1-24E3-40BC-89A9-A70803FBF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" y="1740"/>
              <a:ext cx="924" cy="365"/>
            </a:xfrm>
            <a:custGeom>
              <a:avLst/>
              <a:gdLst>
                <a:gd name="T0" fmla="*/ 723 w 3068"/>
                <a:gd name="T1" fmla="*/ 1216 h 1216"/>
                <a:gd name="T2" fmla="*/ 0 w 3068"/>
                <a:gd name="T3" fmla="*/ 288 h 1216"/>
                <a:gd name="T4" fmla="*/ 483 w 3068"/>
                <a:gd name="T5" fmla="*/ 16 h 1216"/>
                <a:gd name="T6" fmla="*/ 1884 w 3068"/>
                <a:gd name="T7" fmla="*/ 254 h 1216"/>
                <a:gd name="T8" fmla="*/ 3068 w 3068"/>
                <a:gd name="T9" fmla="*/ 99 h 1216"/>
                <a:gd name="T10" fmla="*/ 2313 w 3068"/>
                <a:gd name="T11" fmla="*/ 1216 h 1216"/>
                <a:gd name="T12" fmla="*/ 723 w 3068"/>
                <a:gd name="T13" fmla="*/ 1216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8" h="1216">
                  <a:moveTo>
                    <a:pt x="723" y="1216"/>
                  </a:moveTo>
                  <a:lnTo>
                    <a:pt x="0" y="288"/>
                  </a:lnTo>
                  <a:cubicBezTo>
                    <a:pt x="0" y="288"/>
                    <a:pt x="17" y="0"/>
                    <a:pt x="483" y="16"/>
                  </a:cubicBezTo>
                  <a:cubicBezTo>
                    <a:pt x="950" y="33"/>
                    <a:pt x="1447" y="233"/>
                    <a:pt x="1884" y="254"/>
                  </a:cubicBezTo>
                  <a:cubicBezTo>
                    <a:pt x="2509" y="283"/>
                    <a:pt x="3068" y="99"/>
                    <a:pt x="3068" y="99"/>
                  </a:cubicBezTo>
                  <a:lnTo>
                    <a:pt x="2313" y="1216"/>
                  </a:lnTo>
                  <a:lnTo>
                    <a:pt x="723" y="1216"/>
                  </a:lnTo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4" name="Freeform 363">
              <a:extLst>
                <a:ext uri="{FF2B5EF4-FFF2-40B4-BE49-F238E27FC236}">
                  <a16:creationId xmlns:a16="http://schemas.microsoft.com/office/drawing/2014/main" id="{205CF326-7BCA-4AB6-A6DC-FA96C5E24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" y="2105"/>
              <a:ext cx="1315" cy="1142"/>
            </a:xfrm>
            <a:custGeom>
              <a:avLst/>
              <a:gdLst>
                <a:gd name="T0" fmla="*/ 3968 w 4367"/>
                <a:gd name="T1" fmla="*/ 1708 h 3800"/>
                <a:gd name="T2" fmla="*/ 3050 w 4367"/>
                <a:gd name="T3" fmla="*/ 0 h 3800"/>
                <a:gd name="T4" fmla="*/ 1460 w 4367"/>
                <a:gd name="T5" fmla="*/ 0 h 3800"/>
                <a:gd name="T6" fmla="*/ 549 w 4367"/>
                <a:gd name="T7" fmla="*/ 1708 h 3800"/>
                <a:gd name="T8" fmla="*/ 957 w 4367"/>
                <a:gd name="T9" fmla="*/ 3590 h 3800"/>
                <a:gd name="T10" fmla="*/ 3560 w 4367"/>
                <a:gd name="T11" fmla="*/ 3590 h 3800"/>
                <a:gd name="T12" fmla="*/ 3968 w 4367"/>
                <a:gd name="T13" fmla="*/ 1708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7" h="3800">
                  <a:moveTo>
                    <a:pt x="3968" y="1708"/>
                  </a:moveTo>
                  <a:cubicBezTo>
                    <a:pt x="3736" y="1137"/>
                    <a:pt x="3379" y="541"/>
                    <a:pt x="3050" y="0"/>
                  </a:cubicBezTo>
                  <a:lnTo>
                    <a:pt x="1460" y="0"/>
                  </a:lnTo>
                  <a:cubicBezTo>
                    <a:pt x="1134" y="541"/>
                    <a:pt x="806" y="1145"/>
                    <a:pt x="549" y="1708"/>
                  </a:cubicBezTo>
                  <a:cubicBezTo>
                    <a:pt x="0" y="2910"/>
                    <a:pt x="313" y="3306"/>
                    <a:pt x="957" y="3590"/>
                  </a:cubicBezTo>
                  <a:cubicBezTo>
                    <a:pt x="1434" y="3800"/>
                    <a:pt x="3083" y="3800"/>
                    <a:pt x="3560" y="3590"/>
                  </a:cubicBezTo>
                  <a:cubicBezTo>
                    <a:pt x="4204" y="3306"/>
                    <a:pt x="4367" y="2687"/>
                    <a:pt x="3968" y="1708"/>
                  </a:cubicBezTo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5" name="Freeform 364">
              <a:extLst>
                <a:ext uri="{FF2B5EF4-FFF2-40B4-BE49-F238E27FC236}">
                  <a16:creationId xmlns:a16="http://schemas.microsoft.com/office/drawing/2014/main" id="{5FBAB10F-0AEF-44F2-9DAA-17ADF993A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" y="2443"/>
              <a:ext cx="458" cy="525"/>
            </a:xfrm>
            <a:custGeom>
              <a:avLst/>
              <a:gdLst>
                <a:gd name="T0" fmla="*/ 1080 w 1521"/>
                <a:gd name="T1" fmla="*/ 457 h 1747"/>
                <a:gd name="T2" fmla="*/ 763 w 1521"/>
                <a:gd name="T3" fmla="*/ 284 h 1747"/>
                <a:gd name="T4" fmla="*/ 459 w 1521"/>
                <a:gd name="T5" fmla="*/ 445 h 1747"/>
                <a:gd name="T6" fmla="*/ 556 w 1521"/>
                <a:gd name="T7" fmla="*/ 589 h 1747"/>
                <a:gd name="T8" fmla="*/ 949 w 1521"/>
                <a:gd name="T9" fmla="*/ 692 h 1747"/>
                <a:gd name="T10" fmla="*/ 1383 w 1521"/>
                <a:gd name="T11" fmla="*/ 883 h 1747"/>
                <a:gd name="T12" fmla="*/ 1521 w 1521"/>
                <a:gd name="T13" fmla="*/ 1229 h 1747"/>
                <a:gd name="T14" fmla="*/ 1297 w 1521"/>
                <a:gd name="T15" fmla="*/ 1612 h 1747"/>
                <a:gd name="T16" fmla="*/ 788 w 1521"/>
                <a:gd name="T17" fmla="*/ 1746 h 1747"/>
                <a:gd name="T18" fmla="*/ 0 w 1521"/>
                <a:gd name="T19" fmla="*/ 1212 h 1747"/>
                <a:gd name="T20" fmla="*/ 383 w 1521"/>
                <a:gd name="T21" fmla="*/ 1183 h 1747"/>
                <a:gd name="T22" fmla="*/ 791 w 1521"/>
                <a:gd name="T23" fmla="*/ 1463 h 1747"/>
                <a:gd name="T24" fmla="*/ 1136 w 1521"/>
                <a:gd name="T25" fmla="*/ 1231 h 1747"/>
                <a:gd name="T26" fmla="*/ 1053 w 1521"/>
                <a:gd name="T27" fmla="*/ 1077 h 1747"/>
                <a:gd name="T28" fmla="*/ 662 w 1521"/>
                <a:gd name="T29" fmla="*/ 964 h 1747"/>
                <a:gd name="T30" fmla="*/ 217 w 1521"/>
                <a:gd name="T31" fmla="*/ 779 h 1747"/>
                <a:gd name="T32" fmla="*/ 81 w 1521"/>
                <a:gd name="T33" fmla="*/ 470 h 1747"/>
                <a:gd name="T34" fmla="*/ 258 w 1521"/>
                <a:gd name="T35" fmla="*/ 136 h 1747"/>
                <a:gd name="T36" fmla="*/ 771 w 1521"/>
                <a:gd name="T37" fmla="*/ 1 h 1747"/>
                <a:gd name="T38" fmla="*/ 1467 w 1521"/>
                <a:gd name="T39" fmla="*/ 444 h 1747"/>
                <a:gd name="T40" fmla="*/ 1080 w 1521"/>
                <a:gd name="T41" fmla="*/ 457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1" h="1747">
                  <a:moveTo>
                    <a:pt x="1080" y="457"/>
                  </a:moveTo>
                  <a:cubicBezTo>
                    <a:pt x="1071" y="342"/>
                    <a:pt x="965" y="285"/>
                    <a:pt x="763" y="284"/>
                  </a:cubicBezTo>
                  <a:cubicBezTo>
                    <a:pt x="561" y="283"/>
                    <a:pt x="459" y="337"/>
                    <a:pt x="459" y="445"/>
                  </a:cubicBezTo>
                  <a:cubicBezTo>
                    <a:pt x="459" y="511"/>
                    <a:pt x="491" y="559"/>
                    <a:pt x="556" y="589"/>
                  </a:cubicBezTo>
                  <a:cubicBezTo>
                    <a:pt x="621" y="619"/>
                    <a:pt x="752" y="654"/>
                    <a:pt x="949" y="692"/>
                  </a:cubicBezTo>
                  <a:cubicBezTo>
                    <a:pt x="1147" y="730"/>
                    <a:pt x="1291" y="794"/>
                    <a:pt x="1383" y="883"/>
                  </a:cubicBezTo>
                  <a:cubicBezTo>
                    <a:pt x="1475" y="972"/>
                    <a:pt x="1521" y="1087"/>
                    <a:pt x="1521" y="1229"/>
                  </a:cubicBezTo>
                  <a:cubicBezTo>
                    <a:pt x="1520" y="1395"/>
                    <a:pt x="1446" y="1523"/>
                    <a:pt x="1297" y="1612"/>
                  </a:cubicBezTo>
                  <a:cubicBezTo>
                    <a:pt x="1149" y="1702"/>
                    <a:pt x="979" y="1747"/>
                    <a:pt x="788" y="1746"/>
                  </a:cubicBezTo>
                  <a:cubicBezTo>
                    <a:pt x="326" y="1744"/>
                    <a:pt x="64" y="1567"/>
                    <a:pt x="0" y="1212"/>
                  </a:cubicBezTo>
                  <a:lnTo>
                    <a:pt x="383" y="1183"/>
                  </a:lnTo>
                  <a:cubicBezTo>
                    <a:pt x="410" y="1369"/>
                    <a:pt x="547" y="1462"/>
                    <a:pt x="791" y="1463"/>
                  </a:cubicBezTo>
                  <a:cubicBezTo>
                    <a:pt x="1021" y="1464"/>
                    <a:pt x="1136" y="1386"/>
                    <a:pt x="1136" y="1231"/>
                  </a:cubicBezTo>
                  <a:cubicBezTo>
                    <a:pt x="1137" y="1162"/>
                    <a:pt x="1109" y="1110"/>
                    <a:pt x="1053" y="1077"/>
                  </a:cubicBezTo>
                  <a:cubicBezTo>
                    <a:pt x="998" y="1043"/>
                    <a:pt x="867" y="1005"/>
                    <a:pt x="662" y="964"/>
                  </a:cubicBezTo>
                  <a:cubicBezTo>
                    <a:pt x="457" y="923"/>
                    <a:pt x="308" y="862"/>
                    <a:pt x="217" y="779"/>
                  </a:cubicBezTo>
                  <a:cubicBezTo>
                    <a:pt x="126" y="696"/>
                    <a:pt x="81" y="593"/>
                    <a:pt x="81" y="470"/>
                  </a:cubicBezTo>
                  <a:cubicBezTo>
                    <a:pt x="82" y="339"/>
                    <a:pt x="141" y="227"/>
                    <a:pt x="258" y="136"/>
                  </a:cubicBezTo>
                  <a:cubicBezTo>
                    <a:pt x="376" y="45"/>
                    <a:pt x="547" y="0"/>
                    <a:pt x="771" y="1"/>
                  </a:cubicBezTo>
                  <a:cubicBezTo>
                    <a:pt x="1215" y="2"/>
                    <a:pt x="1447" y="150"/>
                    <a:pt x="1467" y="444"/>
                  </a:cubicBezTo>
                  <a:lnTo>
                    <a:pt x="1080" y="457"/>
                  </a:lnTo>
                </a:path>
              </a:pathLst>
            </a:custGeom>
            <a:solidFill>
              <a:srgbClr val="E0A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6" name="Freeform 365">
              <a:extLst>
                <a:ext uri="{FF2B5EF4-FFF2-40B4-BE49-F238E27FC236}">
                  <a16:creationId xmlns:a16="http://schemas.microsoft.com/office/drawing/2014/main" id="{D4CA9ED0-9CD1-4641-AD37-E7D4C492B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0" y="2354"/>
              <a:ext cx="110" cy="100"/>
            </a:xfrm>
            <a:custGeom>
              <a:avLst/>
              <a:gdLst>
                <a:gd name="T0" fmla="*/ 110 w 110"/>
                <a:gd name="T1" fmla="*/ 100 h 100"/>
                <a:gd name="T2" fmla="*/ 0 w 110"/>
                <a:gd name="T3" fmla="*/ 100 h 100"/>
                <a:gd name="T4" fmla="*/ 1 w 110"/>
                <a:gd name="T5" fmla="*/ 0 h 100"/>
                <a:gd name="T6" fmla="*/ 110 w 110"/>
                <a:gd name="T7" fmla="*/ 1 h 100"/>
                <a:gd name="T8" fmla="*/ 110 w 110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0">
                  <a:moveTo>
                    <a:pt x="110" y="100"/>
                  </a:moveTo>
                  <a:lnTo>
                    <a:pt x="0" y="100"/>
                  </a:lnTo>
                  <a:lnTo>
                    <a:pt x="1" y="0"/>
                  </a:lnTo>
                  <a:lnTo>
                    <a:pt x="110" y="1"/>
                  </a:lnTo>
                  <a:lnTo>
                    <a:pt x="110" y="100"/>
                  </a:lnTo>
                  <a:close/>
                </a:path>
              </a:pathLst>
            </a:custGeom>
            <a:solidFill>
              <a:srgbClr val="E0A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7" name="Freeform 366">
              <a:extLst>
                <a:ext uri="{FF2B5EF4-FFF2-40B4-BE49-F238E27FC236}">
                  <a16:creationId xmlns:a16="http://schemas.microsoft.com/office/drawing/2014/main" id="{83924AE5-8819-4F4C-B8D7-DCAFC36F5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8" y="2948"/>
              <a:ext cx="110" cy="100"/>
            </a:xfrm>
            <a:custGeom>
              <a:avLst/>
              <a:gdLst>
                <a:gd name="T0" fmla="*/ 110 w 110"/>
                <a:gd name="T1" fmla="*/ 100 h 100"/>
                <a:gd name="T2" fmla="*/ 0 w 110"/>
                <a:gd name="T3" fmla="*/ 100 h 100"/>
                <a:gd name="T4" fmla="*/ 1 w 110"/>
                <a:gd name="T5" fmla="*/ 0 h 100"/>
                <a:gd name="T6" fmla="*/ 110 w 110"/>
                <a:gd name="T7" fmla="*/ 1 h 100"/>
                <a:gd name="T8" fmla="*/ 110 w 110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0">
                  <a:moveTo>
                    <a:pt x="110" y="100"/>
                  </a:moveTo>
                  <a:lnTo>
                    <a:pt x="0" y="100"/>
                  </a:lnTo>
                  <a:lnTo>
                    <a:pt x="1" y="0"/>
                  </a:lnTo>
                  <a:lnTo>
                    <a:pt x="110" y="1"/>
                  </a:lnTo>
                  <a:lnTo>
                    <a:pt x="110" y="100"/>
                  </a:lnTo>
                  <a:close/>
                </a:path>
              </a:pathLst>
            </a:custGeom>
            <a:solidFill>
              <a:srgbClr val="E0A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8" name="Freeform 367">
              <a:extLst>
                <a:ext uri="{FF2B5EF4-FFF2-40B4-BE49-F238E27FC236}">
                  <a16:creationId xmlns:a16="http://schemas.microsoft.com/office/drawing/2014/main" id="{85660A3B-36D1-4922-8411-84846D79F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" y="2084"/>
              <a:ext cx="574" cy="49"/>
            </a:xfrm>
            <a:custGeom>
              <a:avLst/>
              <a:gdLst>
                <a:gd name="T0" fmla="*/ 1907 w 1907"/>
                <a:gd name="T1" fmla="*/ 105 h 162"/>
                <a:gd name="T2" fmla="*/ 1836 w 1907"/>
                <a:gd name="T3" fmla="*/ 162 h 162"/>
                <a:gd name="T4" fmla="*/ 71 w 1907"/>
                <a:gd name="T5" fmla="*/ 162 h 162"/>
                <a:gd name="T6" fmla="*/ 0 w 1907"/>
                <a:gd name="T7" fmla="*/ 105 h 162"/>
                <a:gd name="T8" fmla="*/ 0 w 1907"/>
                <a:gd name="T9" fmla="*/ 58 h 162"/>
                <a:gd name="T10" fmla="*/ 71 w 1907"/>
                <a:gd name="T11" fmla="*/ 0 h 162"/>
                <a:gd name="T12" fmla="*/ 1836 w 1907"/>
                <a:gd name="T13" fmla="*/ 0 h 162"/>
                <a:gd name="T14" fmla="*/ 1907 w 1907"/>
                <a:gd name="T15" fmla="*/ 58 h 162"/>
                <a:gd name="T16" fmla="*/ 1907 w 1907"/>
                <a:gd name="T17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7" h="162">
                  <a:moveTo>
                    <a:pt x="1907" y="105"/>
                  </a:moveTo>
                  <a:cubicBezTo>
                    <a:pt x="1907" y="137"/>
                    <a:pt x="1875" y="162"/>
                    <a:pt x="1836" y="162"/>
                  </a:cubicBezTo>
                  <a:lnTo>
                    <a:pt x="71" y="162"/>
                  </a:lnTo>
                  <a:cubicBezTo>
                    <a:pt x="32" y="162"/>
                    <a:pt x="0" y="137"/>
                    <a:pt x="0" y="105"/>
                  </a:cubicBezTo>
                  <a:lnTo>
                    <a:pt x="0" y="58"/>
                  </a:lnTo>
                  <a:cubicBezTo>
                    <a:pt x="0" y="26"/>
                    <a:pt x="32" y="0"/>
                    <a:pt x="71" y="0"/>
                  </a:cubicBezTo>
                  <a:lnTo>
                    <a:pt x="1836" y="0"/>
                  </a:lnTo>
                  <a:cubicBezTo>
                    <a:pt x="1875" y="0"/>
                    <a:pt x="1907" y="26"/>
                    <a:pt x="1907" y="58"/>
                  </a:cubicBezTo>
                  <a:lnTo>
                    <a:pt x="1907" y="105"/>
                  </a:lnTo>
                  <a:close/>
                </a:path>
              </a:pathLst>
            </a:custGeom>
            <a:solidFill>
              <a:srgbClr val="6F4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9" name="Freeform 368">
              <a:extLst>
                <a:ext uri="{FF2B5EF4-FFF2-40B4-BE49-F238E27FC236}">
                  <a16:creationId xmlns:a16="http://schemas.microsoft.com/office/drawing/2014/main" id="{528F4D0A-DEED-491F-B995-1C087113B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" y="2627"/>
              <a:ext cx="511" cy="591"/>
            </a:xfrm>
            <a:custGeom>
              <a:avLst/>
              <a:gdLst>
                <a:gd name="T0" fmla="*/ 292 w 1698"/>
                <a:gd name="T1" fmla="*/ 1755 h 1967"/>
                <a:gd name="T2" fmla="*/ 1304 w 1698"/>
                <a:gd name="T3" fmla="*/ 1649 h 1967"/>
                <a:gd name="T4" fmla="*/ 1667 w 1698"/>
                <a:gd name="T5" fmla="*/ 803 h 1967"/>
                <a:gd name="T6" fmla="*/ 1483 w 1698"/>
                <a:gd name="T7" fmla="*/ 91 h 1967"/>
                <a:gd name="T8" fmla="*/ 1406 w 1698"/>
                <a:gd name="T9" fmla="*/ 859 h 1967"/>
                <a:gd name="T10" fmla="*/ 494 w 1698"/>
                <a:gd name="T11" fmla="*/ 1355 h 1967"/>
                <a:gd name="T12" fmla="*/ 292 w 1698"/>
                <a:gd name="T13" fmla="*/ 1755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8" h="1967">
                  <a:moveTo>
                    <a:pt x="292" y="1755"/>
                  </a:moveTo>
                  <a:cubicBezTo>
                    <a:pt x="586" y="1967"/>
                    <a:pt x="1110" y="1787"/>
                    <a:pt x="1304" y="1649"/>
                  </a:cubicBezTo>
                  <a:cubicBezTo>
                    <a:pt x="1574" y="1458"/>
                    <a:pt x="1698" y="1076"/>
                    <a:pt x="1667" y="803"/>
                  </a:cubicBezTo>
                  <a:cubicBezTo>
                    <a:pt x="1636" y="530"/>
                    <a:pt x="1593" y="345"/>
                    <a:pt x="1483" y="91"/>
                  </a:cubicBezTo>
                  <a:cubicBezTo>
                    <a:pt x="1444" y="0"/>
                    <a:pt x="1617" y="366"/>
                    <a:pt x="1406" y="859"/>
                  </a:cubicBezTo>
                  <a:cubicBezTo>
                    <a:pt x="1249" y="1228"/>
                    <a:pt x="795" y="1321"/>
                    <a:pt x="494" y="1355"/>
                  </a:cubicBezTo>
                  <a:cubicBezTo>
                    <a:pt x="284" y="1379"/>
                    <a:pt x="0" y="1545"/>
                    <a:pt x="292" y="1755"/>
                  </a:cubicBezTo>
                  <a:close/>
                </a:path>
              </a:pathLst>
            </a:custGeom>
            <a:solidFill>
              <a:srgbClr val="D3D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0" name="Freeform 369">
              <a:extLst>
                <a:ext uri="{FF2B5EF4-FFF2-40B4-BE49-F238E27FC236}">
                  <a16:creationId xmlns:a16="http://schemas.microsoft.com/office/drawing/2014/main" id="{7FBE5A6C-974A-4970-808C-99C3B65BE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" y="1828"/>
              <a:ext cx="344" cy="242"/>
            </a:xfrm>
            <a:custGeom>
              <a:avLst/>
              <a:gdLst>
                <a:gd name="T0" fmla="*/ 0 w 1141"/>
                <a:gd name="T1" fmla="*/ 803 h 803"/>
                <a:gd name="T2" fmla="*/ 831 w 1141"/>
                <a:gd name="T3" fmla="*/ 319 h 803"/>
                <a:gd name="T4" fmla="*/ 526 w 1141"/>
                <a:gd name="T5" fmla="*/ 803 h 803"/>
                <a:gd name="T6" fmla="*/ 0 w 1141"/>
                <a:gd name="T7" fmla="*/ 803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1" h="803">
                  <a:moveTo>
                    <a:pt x="0" y="803"/>
                  </a:moveTo>
                  <a:cubicBezTo>
                    <a:pt x="0" y="803"/>
                    <a:pt x="556" y="601"/>
                    <a:pt x="831" y="319"/>
                  </a:cubicBezTo>
                  <a:cubicBezTo>
                    <a:pt x="1141" y="0"/>
                    <a:pt x="526" y="803"/>
                    <a:pt x="526" y="803"/>
                  </a:cubicBezTo>
                  <a:lnTo>
                    <a:pt x="0" y="803"/>
                  </a:lnTo>
                  <a:close/>
                </a:path>
              </a:pathLst>
            </a:custGeom>
            <a:solidFill>
              <a:srgbClr val="D3D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1" name="Freeform 370">
              <a:extLst>
                <a:ext uri="{FF2B5EF4-FFF2-40B4-BE49-F238E27FC236}">
                  <a16:creationId xmlns:a16="http://schemas.microsoft.com/office/drawing/2014/main" id="{FA54BA54-CA74-49DF-897A-B4876EE9D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" y="1847"/>
              <a:ext cx="150" cy="196"/>
            </a:xfrm>
            <a:custGeom>
              <a:avLst/>
              <a:gdLst>
                <a:gd name="T0" fmla="*/ 0 w 497"/>
                <a:gd name="T1" fmla="*/ 0 h 653"/>
                <a:gd name="T2" fmla="*/ 28 w 497"/>
                <a:gd name="T3" fmla="*/ 24 h 653"/>
                <a:gd name="T4" fmla="*/ 96 w 497"/>
                <a:gd name="T5" fmla="*/ 88 h 653"/>
                <a:gd name="T6" fmla="*/ 280 w 497"/>
                <a:gd name="T7" fmla="*/ 303 h 653"/>
                <a:gd name="T8" fmla="*/ 437 w 497"/>
                <a:gd name="T9" fmla="*/ 537 h 653"/>
                <a:gd name="T10" fmla="*/ 482 w 497"/>
                <a:gd name="T11" fmla="*/ 620 h 653"/>
                <a:gd name="T12" fmla="*/ 497 w 497"/>
                <a:gd name="T13" fmla="*/ 653 h 653"/>
                <a:gd name="T14" fmla="*/ 469 w 497"/>
                <a:gd name="T15" fmla="*/ 630 h 653"/>
                <a:gd name="T16" fmla="*/ 401 w 497"/>
                <a:gd name="T17" fmla="*/ 565 h 653"/>
                <a:gd name="T18" fmla="*/ 217 w 497"/>
                <a:gd name="T19" fmla="*/ 351 h 653"/>
                <a:gd name="T20" fmla="*/ 60 w 497"/>
                <a:gd name="T21" fmla="*/ 116 h 653"/>
                <a:gd name="T22" fmla="*/ 16 w 497"/>
                <a:gd name="T23" fmla="*/ 33 h 653"/>
                <a:gd name="T24" fmla="*/ 0 w 497"/>
                <a:gd name="T25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7" h="653">
                  <a:moveTo>
                    <a:pt x="0" y="0"/>
                  </a:moveTo>
                  <a:cubicBezTo>
                    <a:pt x="0" y="0"/>
                    <a:pt x="11" y="8"/>
                    <a:pt x="28" y="24"/>
                  </a:cubicBezTo>
                  <a:cubicBezTo>
                    <a:pt x="45" y="39"/>
                    <a:pt x="69" y="61"/>
                    <a:pt x="96" y="88"/>
                  </a:cubicBezTo>
                  <a:cubicBezTo>
                    <a:pt x="151" y="143"/>
                    <a:pt x="218" y="221"/>
                    <a:pt x="280" y="303"/>
                  </a:cubicBezTo>
                  <a:cubicBezTo>
                    <a:pt x="342" y="384"/>
                    <a:pt x="399" y="470"/>
                    <a:pt x="437" y="537"/>
                  </a:cubicBezTo>
                  <a:cubicBezTo>
                    <a:pt x="457" y="571"/>
                    <a:pt x="472" y="599"/>
                    <a:pt x="482" y="620"/>
                  </a:cubicBezTo>
                  <a:cubicBezTo>
                    <a:pt x="492" y="641"/>
                    <a:pt x="497" y="653"/>
                    <a:pt x="497" y="653"/>
                  </a:cubicBezTo>
                  <a:cubicBezTo>
                    <a:pt x="497" y="653"/>
                    <a:pt x="486" y="645"/>
                    <a:pt x="469" y="630"/>
                  </a:cubicBezTo>
                  <a:cubicBezTo>
                    <a:pt x="452" y="614"/>
                    <a:pt x="428" y="592"/>
                    <a:pt x="401" y="565"/>
                  </a:cubicBezTo>
                  <a:cubicBezTo>
                    <a:pt x="342" y="505"/>
                    <a:pt x="281" y="436"/>
                    <a:pt x="217" y="351"/>
                  </a:cubicBezTo>
                  <a:cubicBezTo>
                    <a:pt x="155" y="269"/>
                    <a:pt x="98" y="183"/>
                    <a:pt x="60" y="116"/>
                  </a:cubicBezTo>
                  <a:cubicBezTo>
                    <a:pt x="41" y="82"/>
                    <a:pt x="26" y="54"/>
                    <a:pt x="16" y="33"/>
                  </a:cubicBezTo>
                  <a:cubicBezTo>
                    <a:pt x="5" y="13"/>
                    <a:pt x="0" y="0"/>
                    <a:pt x="0" y="0"/>
                  </a:cubicBezTo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2" name="Freeform 371">
              <a:extLst>
                <a:ext uri="{FF2B5EF4-FFF2-40B4-BE49-F238E27FC236}">
                  <a16:creationId xmlns:a16="http://schemas.microsoft.com/office/drawing/2014/main" id="{ECC1E454-D5DE-4940-A220-1ACA92973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" y="2168"/>
              <a:ext cx="245" cy="483"/>
            </a:xfrm>
            <a:custGeom>
              <a:avLst/>
              <a:gdLst>
                <a:gd name="T0" fmla="*/ 813 w 813"/>
                <a:gd name="T1" fmla="*/ 0 h 1606"/>
                <a:gd name="T2" fmla="*/ 787 w 813"/>
                <a:gd name="T3" fmla="*/ 73 h 1606"/>
                <a:gd name="T4" fmla="*/ 711 w 813"/>
                <a:gd name="T5" fmla="*/ 263 h 1606"/>
                <a:gd name="T6" fmla="*/ 451 w 813"/>
                <a:gd name="T7" fmla="*/ 825 h 1606"/>
                <a:gd name="T8" fmla="*/ 152 w 813"/>
                <a:gd name="T9" fmla="*/ 1368 h 1606"/>
                <a:gd name="T10" fmla="*/ 43 w 813"/>
                <a:gd name="T11" fmla="*/ 1541 h 1606"/>
                <a:gd name="T12" fmla="*/ 0 w 813"/>
                <a:gd name="T13" fmla="*/ 1606 h 1606"/>
                <a:gd name="T14" fmla="*/ 26 w 813"/>
                <a:gd name="T15" fmla="*/ 1532 h 1606"/>
                <a:gd name="T16" fmla="*/ 101 w 813"/>
                <a:gd name="T17" fmla="*/ 1342 h 1606"/>
                <a:gd name="T18" fmla="*/ 362 w 813"/>
                <a:gd name="T19" fmla="*/ 780 h 1606"/>
                <a:gd name="T20" fmla="*/ 661 w 813"/>
                <a:gd name="T21" fmla="*/ 238 h 1606"/>
                <a:gd name="T22" fmla="*/ 769 w 813"/>
                <a:gd name="T23" fmla="*/ 64 h 1606"/>
                <a:gd name="T24" fmla="*/ 813 w 813"/>
                <a:gd name="T25" fmla="*/ 0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3" h="1606">
                  <a:moveTo>
                    <a:pt x="813" y="0"/>
                  </a:moveTo>
                  <a:cubicBezTo>
                    <a:pt x="813" y="0"/>
                    <a:pt x="804" y="27"/>
                    <a:pt x="787" y="73"/>
                  </a:cubicBezTo>
                  <a:cubicBezTo>
                    <a:pt x="770" y="119"/>
                    <a:pt x="744" y="185"/>
                    <a:pt x="711" y="263"/>
                  </a:cubicBezTo>
                  <a:cubicBezTo>
                    <a:pt x="647" y="420"/>
                    <a:pt x="552" y="624"/>
                    <a:pt x="451" y="825"/>
                  </a:cubicBezTo>
                  <a:cubicBezTo>
                    <a:pt x="349" y="1026"/>
                    <a:pt x="240" y="1223"/>
                    <a:pt x="152" y="1368"/>
                  </a:cubicBezTo>
                  <a:cubicBezTo>
                    <a:pt x="109" y="1440"/>
                    <a:pt x="70" y="1500"/>
                    <a:pt x="43" y="1541"/>
                  </a:cubicBezTo>
                  <a:cubicBezTo>
                    <a:pt x="16" y="1583"/>
                    <a:pt x="0" y="1606"/>
                    <a:pt x="0" y="1606"/>
                  </a:cubicBezTo>
                  <a:cubicBezTo>
                    <a:pt x="0" y="1606"/>
                    <a:pt x="8" y="1579"/>
                    <a:pt x="26" y="1532"/>
                  </a:cubicBezTo>
                  <a:cubicBezTo>
                    <a:pt x="43" y="1486"/>
                    <a:pt x="68" y="1420"/>
                    <a:pt x="101" y="1342"/>
                  </a:cubicBezTo>
                  <a:cubicBezTo>
                    <a:pt x="166" y="1185"/>
                    <a:pt x="260" y="981"/>
                    <a:pt x="362" y="780"/>
                  </a:cubicBezTo>
                  <a:cubicBezTo>
                    <a:pt x="464" y="580"/>
                    <a:pt x="573" y="382"/>
                    <a:pt x="661" y="238"/>
                  </a:cubicBezTo>
                  <a:cubicBezTo>
                    <a:pt x="704" y="165"/>
                    <a:pt x="742" y="106"/>
                    <a:pt x="769" y="64"/>
                  </a:cubicBezTo>
                  <a:cubicBezTo>
                    <a:pt x="797" y="23"/>
                    <a:pt x="813" y="0"/>
                    <a:pt x="813" y="0"/>
                  </a:cubicBezTo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3" name="Freeform 372">
              <a:extLst>
                <a:ext uri="{FF2B5EF4-FFF2-40B4-BE49-F238E27FC236}">
                  <a16:creationId xmlns:a16="http://schemas.microsoft.com/office/drawing/2014/main" id="{B9A54C78-789E-441F-A069-FC73D60D4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" y="2749"/>
              <a:ext cx="512" cy="512"/>
            </a:xfrm>
            <a:custGeom>
              <a:avLst/>
              <a:gdLst>
                <a:gd name="T0" fmla="*/ 1581 w 1701"/>
                <a:gd name="T1" fmla="*/ 1067 h 1701"/>
                <a:gd name="T2" fmla="*/ 634 w 1701"/>
                <a:gd name="T3" fmla="*/ 1581 h 1701"/>
                <a:gd name="T4" fmla="*/ 119 w 1701"/>
                <a:gd name="T5" fmla="*/ 634 h 1701"/>
                <a:gd name="T6" fmla="*/ 1067 w 1701"/>
                <a:gd name="T7" fmla="*/ 120 h 1701"/>
                <a:gd name="T8" fmla="*/ 1581 w 1701"/>
                <a:gd name="T9" fmla="*/ 1067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1" h="1701">
                  <a:moveTo>
                    <a:pt x="1581" y="1067"/>
                  </a:moveTo>
                  <a:cubicBezTo>
                    <a:pt x="1462" y="1471"/>
                    <a:pt x="1037" y="1701"/>
                    <a:pt x="634" y="1581"/>
                  </a:cubicBezTo>
                  <a:cubicBezTo>
                    <a:pt x="230" y="1462"/>
                    <a:pt x="0" y="1038"/>
                    <a:pt x="119" y="634"/>
                  </a:cubicBezTo>
                  <a:cubicBezTo>
                    <a:pt x="239" y="230"/>
                    <a:pt x="663" y="0"/>
                    <a:pt x="1067" y="120"/>
                  </a:cubicBezTo>
                  <a:cubicBezTo>
                    <a:pt x="1470" y="239"/>
                    <a:pt x="1701" y="663"/>
                    <a:pt x="1581" y="1067"/>
                  </a:cubicBezTo>
                  <a:close/>
                </a:path>
              </a:pathLst>
            </a:custGeom>
            <a:solidFill>
              <a:srgbClr val="E5A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4" name="Freeform 373">
              <a:extLst>
                <a:ext uri="{FF2B5EF4-FFF2-40B4-BE49-F238E27FC236}">
                  <a16:creationId xmlns:a16="http://schemas.microsoft.com/office/drawing/2014/main" id="{9E4CD829-7261-4268-A47D-87C843840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" y="2796"/>
              <a:ext cx="420" cy="418"/>
            </a:xfrm>
            <a:custGeom>
              <a:avLst/>
              <a:gdLst>
                <a:gd name="T0" fmla="*/ 1296 w 1394"/>
                <a:gd name="T1" fmla="*/ 874 h 1393"/>
                <a:gd name="T2" fmla="*/ 520 w 1394"/>
                <a:gd name="T3" fmla="*/ 1295 h 1393"/>
                <a:gd name="T4" fmla="*/ 98 w 1394"/>
                <a:gd name="T5" fmla="*/ 519 h 1393"/>
                <a:gd name="T6" fmla="*/ 874 w 1394"/>
                <a:gd name="T7" fmla="*/ 98 h 1393"/>
                <a:gd name="T8" fmla="*/ 1296 w 1394"/>
                <a:gd name="T9" fmla="*/ 874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1393">
                  <a:moveTo>
                    <a:pt x="1296" y="874"/>
                  </a:moveTo>
                  <a:cubicBezTo>
                    <a:pt x="1198" y="1205"/>
                    <a:pt x="851" y="1393"/>
                    <a:pt x="520" y="1295"/>
                  </a:cubicBezTo>
                  <a:cubicBezTo>
                    <a:pt x="189" y="1198"/>
                    <a:pt x="0" y="850"/>
                    <a:pt x="98" y="519"/>
                  </a:cubicBezTo>
                  <a:cubicBezTo>
                    <a:pt x="196" y="188"/>
                    <a:pt x="544" y="0"/>
                    <a:pt x="874" y="98"/>
                  </a:cubicBezTo>
                  <a:cubicBezTo>
                    <a:pt x="1205" y="196"/>
                    <a:pt x="1394" y="543"/>
                    <a:pt x="1296" y="874"/>
                  </a:cubicBezTo>
                  <a:close/>
                </a:path>
              </a:pathLst>
            </a:custGeom>
            <a:solidFill>
              <a:srgbClr val="F7C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5" name="Freeform 374">
              <a:extLst>
                <a:ext uri="{FF2B5EF4-FFF2-40B4-BE49-F238E27FC236}">
                  <a16:creationId xmlns:a16="http://schemas.microsoft.com/office/drawing/2014/main" id="{89487D81-FC88-462D-A016-C4ED75651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" y="2891"/>
              <a:ext cx="221" cy="231"/>
            </a:xfrm>
            <a:custGeom>
              <a:avLst/>
              <a:gdLst>
                <a:gd name="T0" fmla="*/ 549 w 736"/>
                <a:gd name="T1" fmla="*/ 253 h 769"/>
                <a:gd name="T2" fmla="*/ 441 w 736"/>
                <a:gd name="T3" fmla="*/ 144 h 769"/>
                <a:gd name="T4" fmla="*/ 297 w 736"/>
                <a:gd name="T5" fmla="*/ 173 h 769"/>
                <a:gd name="T6" fmla="*/ 319 w 736"/>
                <a:gd name="T7" fmla="*/ 243 h 769"/>
                <a:gd name="T8" fmla="*/ 467 w 736"/>
                <a:gd name="T9" fmla="*/ 333 h 769"/>
                <a:gd name="T10" fmla="*/ 621 w 736"/>
                <a:gd name="T11" fmla="*/ 463 h 769"/>
                <a:gd name="T12" fmla="*/ 635 w 736"/>
                <a:gd name="T13" fmla="*/ 621 h 769"/>
                <a:gd name="T14" fmla="*/ 498 w 736"/>
                <a:gd name="T15" fmla="*/ 750 h 769"/>
                <a:gd name="T16" fmla="*/ 274 w 736"/>
                <a:gd name="T17" fmla="*/ 743 h 769"/>
                <a:gd name="T18" fmla="*/ 17 w 736"/>
                <a:gd name="T19" fmla="*/ 431 h 769"/>
                <a:gd name="T20" fmla="*/ 177 w 736"/>
                <a:gd name="T21" fmla="*/ 465 h 769"/>
                <a:gd name="T22" fmla="*/ 310 w 736"/>
                <a:gd name="T23" fmla="*/ 628 h 769"/>
                <a:gd name="T24" fmla="*/ 479 w 736"/>
                <a:gd name="T25" fmla="*/ 575 h 769"/>
                <a:gd name="T26" fmla="*/ 463 w 736"/>
                <a:gd name="T27" fmla="*/ 502 h 769"/>
                <a:gd name="T28" fmla="*/ 317 w 736"/>
                <a:gd name="T29" fmla="*/ 409 h 769"/>
                <a:gd name="T30" fmla="*/ 158 w 736"/>
                <a:gd name="T31" fmla="*/ 280 h 769"/>
                <a:gd name="T32" fmla="*/ 140 w 736"/>
                <a:gd name="T33" fmla="*/ 138 h 769"/>
                <a:gd name="T34" fmla="*/ 253 w 736"/>
                <a:gd name="T35" fmla="*/ 23 h 769"/>
                <a:gd name="T36" fmla="*/ 478 w 736"/>
                <a:gd name="T37" fmla="*/ 29 h 769"/>
                <a:gd name="T38" fmla="*/ 708 w 736"/>
                <a:gd name="T39" fmla="*/ 294 h 769"/>
                <a:gd name="T40" fmla="*/ 549 w 736"/>
                <a:gd name="T41" fmla="*/ 253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6" h="769">
                  <a:moveTo>
                    <a:pt x="549" y="253"/>
                  </a:moveTo>
                  <a:cubicBezTo>
                    <a:pt x="559" y="205"/>
                    <a:pt x="523" y="169"/>
                    <a:pt x="441" y="144"/>
                  </a:cubicBezTo>
                  <a:cubicBezTo>
                    <a:pt x="358" y="119"/>
                    <a:pt x="310" y="129"/>
                    <a:pt x="297" y="173"/>
                  </a:cubicBezTo>
                  <a:cubicBezTo>
                    <a:pt x="289" y="200"/>
                    <a:pt x="296" y="223"/>
                    <a:pt x="319" y="243"/>
                  </a:cubicBezTo>
                  <a:cubicBezTo>
                    <a:pt x="342" y="264"/>
                    <a:pt x="392" y="293"/>
                    <a:pt x="467" y="333"/>
                  </a:cubicBezTo>
                  <a:cubicBezTo>
                    <a:pt x="543" y="372"/>
                    <a:pt x="594" y="416"/>
                    <a:pt x="621" y="463"/>
                  </a:cubicBezTo>
                  <a:cubicBezTo>
                    <a:pt x="648" y="511"/>
                    <a:pt x="653" y="563"/>
                    <a:pt x="635" y="621"/>
                  </a:cubicBezTo>
                  <a:cubicBezTo>
                    <a:pt x="615" y="689"/>
                    <a:pt x="569" y="732"/>
                    <a:pt x="498" y="750"/>
                  </a:cubicBezTo>
                  <a:cubicBezTo>
                    <a:pt x="427" y="769"/>
                    <a:pt x="352" y="767"/>
                    <a:pt x="274" y="743"/>
                  </a:cubicBezTo>
                  <a:cubicBezTo>
                    <a:pt x="86" y="687"/>
                    <a:pt x="0" y="583"/>
                    <a:pt x="17" y="431"/>
                  </a:cubicBezTo>
                  <a:lnTo>
                    <a:pt x="177" y="465"/>
                  </a:lnTo>
                  <a:cubicBezTo>
                    <a:pt x="166" y="544"/>
                    <a:pt x="210" y="598"/>
                    <a:pt x="310" y="628"/>
                  </a:cubicBezTo>
                  <a:cubicBezTo>
                    <a:pt x="403" y="656"/>
                    <a:pt x="460" y="639"/>
                    <a:pt x="479" y="575"/>
                  </a:cubicBezTo>
                  <a:cubicBezTo>
                    <a:pt x="487" y="547"/>
                    <a:pt x="482" y="523"/>
                    <a:pt x="463" y="502"/>
                  </a:cubicBezTo>
                  <a:cubicBezTo>
                    <a:pt x="445" y="482"/>
                    <a:pt x="396" y="451"/>
                    <a:pt x="317" y="409"/>
                  </a:cubicBezTo>
                  <a:cubicBezTo>
                    <a:pt x="238" y="368"/>
                    <a:pt x="185" y="325"/>
                    <a:pt x="158" y="280"/>
                  </a:cubicBezTo>
                  <a:cubicBezTo>
                    <a:pt x="131" y="235"/>
                    <a:pt x="125" y="188"/>
                    <a:pt x="140" y="138"/>
                  </a:cubicBezTo>
                  <a:cubicBezTo>
                    <a:pt x="156" y="84"/>
                    <a:pt x="194" y="45"/>
                    <a:pt x="253" y="23"/>
                  </a:cubicBezTo>
                  <a:cubicBezTo>
                    <a:pt x="312" y="0"/>
                    <a:pt x="387" y="2"/>
                    <a:pt x="478" y="29"/>
                  </a:cubicBezTo>
                  <a:cubicBezTo>
                    <a:pt x="659" y="84"/>
                    <a:pt x="736" y="172"/>
                    <a:pt x="708" y="294"/>
                  </a:cubicBezTo>
                  <a:lnTo>
                    <a:pt x="549" y="253"/>
                  </a:lnTo>
                </a:path>
              </a:pathLst>
            </a:custGeom>
            <a:solidFill>
              <a:srgbClr val="C08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6" name="Freeform 375">
              <a:extLst>
                <a:ext uri="{FF2B5EF4-FFF2-40B4-BE49-F238E27FC236}">
                  <a16:creationId xmlns:a16="http://schemas.microsoft.com/office/drawing/2014/main" id="{5C976126-217E-43E0-A2A8-B86B21E34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8" y="2858"/>
              <a:ext cx="57" cy="54"/>
            </a:xfrm>
            <a:custGeom>
              <a:avLst/>
              <a:gdLst>
                <a:gd name="T0" fmla="*/ 44 w 57"/>
                <a:gd name="T1" fmla="*/ 54 h 54"/>
                <a:gd name="T2" fmla="*/ 0 w 57"/>
                <a:gd name="T3" fmla="*/ 40 h 54"/>
                <a:gd name="T4" fmla="*/ 12 w 57"/>
                <a:gd name="T5" fmla="*/ 0 h 54"/>
                <a:gd name="T6" fmla="*/ 57 w 57"/>
                <a:gd name="T7" fmla="*/ 13 h 54"/>
                <a:gd name="T8" fmla="*/ 44 w 5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4">
                  <a:moveTo>
                    <a:pt x="44" y="54"/>
                  </a:moveTo>
                  <a:lnTo>
                    <a:pt x="0" y="40"/>
                  </a:lnTo>
                  <a:lnTo>
                    <a:pt x="12" y="0"/>
                  </a:lnTo>
                  <a:lnTo>
                    <a:pt x="57" y="13"/>
                  </a:lnTo>
                  <a:lnTo>
                    <a:pt x="44" y="54"/>
                  </a:lnTo>
                  <a:close/>
                </a:path>
              </a:pathLst>
            </a:custGeom>
            <a:solidFill>
              <a:srgbClr val="C08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7" name="Freeform 376">
              <a:extLst>
                <a:ext uri="{FF2B5EF4-FFF2-40B4-BE49-F238E27FC236}">
                  <a16:creationId xmlns:a16="http://schemas.microsoft.com/office/drawing/2014/main" id="{CDECF079-8EA0-4FFD-ADAD-F5D038397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5" y="3100"/>
              <a:ext cx="57" cy="54"/>
            </a:xfrm>
            <a:custGeom>
              <a:avLst/>
              <a:gdLst>
                <a:gd name="T0" fmla="*/ 45 w 57"/>
                <a:gd name="T1" fmla="*/ 54 h 54"/>
                <a:gd name="T2" fmla="*/ 0 w 57"/>
                <a:gd name="T3" fmla="*/ 40 h 54"/>
                <a:gd name="T4" fmla="*/ 12 w 57"/>
                <a:gd name="T5" fmla="*/ 0 h 54"/>
                <a:gd name="T6" fmla="*/ 57 w 57"/>
                <a:gd name="T7" fmla="*/ 13 h 54"/>
                <a:gd name="T8" fmla="*/ 45 w 5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4">
                  <a:moveTo>
                    <a:pt x="45" y="54"/>
                  </a:moveTo>
                  <a:lnTo>
                    <a:pt x="0" y="40"/>
                  </a:lnTo>
                  <a:lnTo>
                    <a:pt x="12" y="0"/>
                  </a:lnTo>
                  <a:lnTo>
                    <a:pt x="57" y="13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C08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8" name="Freeform 377">
              <a:extLst>
                <a:ext uri="{FF2B5EF4-FFF2-40B4-BE49-F238E27FC236}">
                  <a16:creationId xmlns:a16="http://schemas.microsoft.com/office/drawing/2014/main" id="{4393B478-BF69-401E-AFD8-DC729C71D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" y="2826"/>
              <a:ext cx="131" cy="130"/>
            </a:xfrm>
            <a:custGeom>
              <a:avLst/>
              <a:gdLst>
                <a:gd name="T0" fmla="*/ 217 w 434"/>
                <a:gd name="T1" fmla="*/ 433 h 433"/>
                <a:gd name="T2" fmla="*/ 263 w 434"/>
                <a:gd name="T3" fmla="*/ 263 h 433"/>
                <a:gd name="T4" fmla="*/ 434 w 434"/>
                <a:gd name="T5" fmla="*/ 216 h 433"/>
                <a:gd name="T6" fmla="*/ 263 w 434"/>
                <a:gd name="T7" fmla="*/ 170 h 433"/>
                <a:gd name="T8" fmla="*/ 217 w 434"/>
                <a:gd name="T9" fmla="*/ 0 h 433"/>
                <a:gd name="T10" fmla="*/ 168 w 434"/>
                <a:gd name="T11" fmla="*/ 173 h 433"/>
                <a:gd name="T12" fmla="*/ 0 w 434"/>
                <a:gd name="T13" fmla="*/ 216 h 433"/>
                <a:gd name="T14" fmla="*/ 171 w 434"/>
                <a:gd name="T15" fmla="*/ 263 h 433"/>
                <a:gd name="T16" fmla="*/ 217 w 434"/>
                <a:gd name="T17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4" h="433">
                  <a:moveTo>
                    <a:pt x="217" y="433"/>
                  </a:moveTo>
                  <a:cubicBezTo>
                    <a:pt x="217" y="373"/>
                    <a:pt x="243" y="282"/>
                    <a:pt x="263" y="263"/>
                  </a:cubicBezTo>
                  <a:cubicBezTo>
                    <a:pt x="282" y="243"/>
                    <a:pt x="374" y="216"/>
                    <a:pt x="434" y="216"/>
                  </a:cubicBezTo>
                  <a:cubicBezTo>
                    <a:pt x="374" y="216"/>
                    <a:pt x="286" y="193"/>
                    <a:pt x="263" y="170"/>
                  </a:cubicBezTo>
                  <a:cubicBezTo>
                    <a:pt x="239" y="146"/>
                    <a:pt x="217" y="59"/>
                    <a:pt x="217" y="0"/>
                  </a:cubicBezTo>
                  <a:cubicBezTo>
                    <a:pt x="217" y="61"/>
                    <a:pt x="194" y="147"/>
                    <a:pt x="168" y="173"/>
                  </a:cubicBezTo>
                  <a:cubicBezTo>
                    <a:pt x="141" y="200"/>
                    <a:pt x="58" y="216"/>
                    <a:pt x="0" y="216"/>
                  </a:cubicBezTo>
                  <a:cubicBezTo>
                    <a:pt x="60" y="216"/>
                    <a:pt x="148" y="240"/>
                    <a:pt x="171" y="263"/>
                  </a:cubicBezTo>
                  <a:cubicBezTo>
                    <a:pt x="193" y="285"/>
                    <a:pt x="217" y="373"/>
                    <a:pt x="217" y="4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9" name="Freeform 378">
              <a:extLst>
                <a:ext uri="{FF2B5EF4-FFF2-40B4-BE49-F238E27FC236}">
                  <a16:creationId xmlns:a16="http://schemas.microsoft.com/office/drawing/2014/main" id="{C57DDB47-694B-4525-8C14-C2A416CB9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0" y="2920"/>
              <a:ext cx="47" cy="46"/>
            </a:xfrm>
            <a:custGeom>
              <a:avLst/>
              <a:gdLst>
                <a:gd name="T0" fmla="*/ 78 w 155"/>
                <a:gd name="T1" fmla="*/ 154 h 154"/>
                <a:gd name="T2" fmla="*/ 94 w 155"/>
                <a:gd name="T3" fmla="*/ 93 h 154"/>
                <a:gd name="T4" fmla="*/ 155 w 155"/>
                <a:gd name="T5" fmla="*/ 77 h 154"/>
                <a:gd name="T6" fmla="*/ 94 w 155"/>
                <a:gd name="T7" fmla="*/ 60 h 154"/>
                <a:gd name="T8" fmla="*/ 78 w 155"/>
                <a:gd name="T9" fmla="*/ 0 h 154"/>
                <a:gd name="T10" fmla="*/ 60 w 155"/>
                <a:gd name="T11" fmla="*/ 61 h 154"/>
                <a:gd name="T12" fmla="*/ 0 w 155"/>
                <a:gd name="T13" fmla="*/ 77 h 154"/>
                <a:gd name="T14" fmla="*/ 61 w 155"/>
                <a:gd name="T15" fmla="*/ 93 h 154"/>
                <a:gd name="T16" fmla="*/ 78 w 155"/>
                <a:gd name="T1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4">
                  <a:moveTo>
                    <a:pt x="78" y="154"/>
                  </a:moveTo>
                  <a:cubicBezTo>
                    <a:pt x="78" y="133"/>
                    <a:pt x="87" y="100"/>
                    <a:pt x="94" y="93"/>
                  </a:cubicBezTo>
                  <a:cubicBezTo>
                    <a:pt x="101" y="86"/>
                    <a:pt x="134" y="77"/>
                    <a:pt x="155" y="77"/>
                  </a:cubicBezTo>
                  <a:cubicBezTo>
                    <a:pt x="134" y="77"/>
                    <a:pt x="102" y="68"/>
                    <a:pt x="94" y="60"/>
                  </a:cubicBezTo>
                  <a:cubicBezTo>
                    <a:pt x="86" y="52"/>
                    <a:pt x="78" y="21"/>
                    <a:pt x="78" y="0"/>
                  </a:cubicBezTo>
                  <a:cubicBezTo>
                    <a:pt x="78" y="21"/>
                    <a:pt x="69" y="52"/>
                    <a:pt x="60" y="61"/>
                  </a:cubicBezTo>
                  <a:cubicBezTo>
                    <a:pt x="51" y="71"/>
                    <a:pt x="21" y="77"/>
                    <a:pt x="0" y="77"/>
                  </a:cubicBezTo>
                  <a:cubicBezTo>
                    <a:pt x="22" y="77"/>
                    <a:pt x="53" y="85"/>
                    <a:pt x="61" y="93"/>
                  </a:cubicBezTo>
                  <a:cubicBezTo>
                    <a:pt x="69" y="101"/>
                    <a:pt x="78" y="133"/>
                    <a:pt x="78" y="1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  <p:sp>
          <p:nvSpPr>
            <p:cNvPr id="400" name="Freeform 379">
              <a:extLst>
                <a:ext uri="{FF2B5EF4-FFF2-40B4-BE49-F238E27FC236}">
                  <a16:creationId xmlns:a16="http://schemas.microsoft.com/office/drawing/2014/main" id="{38F207BB-2768-44D0-8578-0A7354FE2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6" y="2951"/>
              <a:ext cx="64" cy="64"/>
            </a:xfrm>
            <a:custGeom>
              <a:avLst/>
              <a:gdLst>
                <a:gd name="T0" fmla="*/ 107 w 214"/>
                <a:gd name="T1" fmla="*/ 214 h 214"/>
                <a:gd name="T2" fmla="*/ 130 w 214"/>
                <a:gd name="T3" fmla="*/ 130 h 214"/>
                <a:gd name="T4" fmla="*/ 214 w 214"/>
                <a:gd name="T5" fmla="*/ 107 h 214"/>
                <a:gd name="T6" fmla="*/ 130 w 214"/>
                <a:gd name="T7" fmla="*/ 84 h 214"/>
                <a:gd name="T8" fmla="*/ 107 w 214"/>
                <a:gd name="T9" fmla="*/ 0 h 214"/>
                <a:gd name="T10" fmla="*/ 83 w 214"/>
                <a:gd name="T11" fmla="*/ 86 h 214"/>
                <a:gd name="T12" fmla="*/ 0 w 214"/>
                <a:gd name="T13" fmla="*/ 107 h 214"/>
                <a:gd name="T14" fmla="*/ 84 w 214"/>
                <a:gd name="T15" fmla="*/ 130 h 214"/>
                <a:gd name="T16" fmla="*/ 107 w 214"/>
                <a:gd name="T17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14">
                  <a:moveTo>
                    <a:pt x="107" y="214"/>
                  </a:moveTo>
                  <a:cubicBezTo>
                    <a:pt x="107" y="185"/>
                    <a:pt x="120" y="140"/>
                    <a:pt x="130" y="130"/>
                  </a:cubicBezTo>
                  <a:cubicBezTo>
                    <a:pt x="139" y="120"/>
                    <a:pt x="185" y="107"/>
                    <a:pt x="214" y="107"/>
                  </a:cubicBezTo>
                  <a:cubicBezTo>
                    <a:pt x="185" y="107"/>
                    <a:pt x="141" y="96"/>
                    <a:pt x="130" y="84"/>
                  </a:cubicBezTo>
                  <a:cubicBezTo>
                    <a:pt x="118" y="73"/>
                    <a:pt x="107" y="30"/>
                    <a:pt x="107" y="0"/>
                  </a:cubicBezTo>
                  <a:cubicBezTo>
                    <a:pt x="107" y="30"/>
                    <a:pt x="96" y="73"/>
                    <a:pt x="83" y="86"/>
                  </a:cubicBezTo>
                  <a:cubicBezTo>
                    <a:pt x="70" y="99"/>
                    <a:pt x="29" y="107"/>
                    <a:pt x="0" y="107"/>
                  </a:cubicBezTo>
                  <a:cubicBezTo>
                    <a:pt x="30" y="107"/>
                    <a:pt x="73" y="119"/>
                    <a:pt x="84" y="130"/>
                  </a:cubicBezTo>
                  <a:cubicBezTo>
                    <a:pt x="96" y="141"/>
                    <a:pt x="107" y="185"/>
                    <a:pt x="107" y="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C663B62A-DEDD-4209-ADDD-ADF1E640BF2B}"/>
              </a:ext>
            </a:extLst>
          </p:cNvPr>
          <p:cNvSpPr/>
          <p:nvPr/>
        </p:nvSpPr>
        <p:spPr>
          <a:xfrm>
            <a:off x="7213600" y="5838367"/>
            <a:ext cx="4978400" cy="1019633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B075D3F-CC88-D840-BA83-A95B2BFBA8E0}"/>
              </a:ext>
            </a:extLst>
          </p:cNvPr>
          <p:cNvSpPr/>
          <p:nvPr/>
        </p:nvSpPr>
        <p:spPr>
          <a:xfrm>
            <a:off x="6709537" y="5411450"/>
            <a:ext cx="271228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1600" spc="300" dirty="0">
                <a:ln w="190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.</a:t>
            </a:r>
          </a:p>
          <a:p>
            <a:pPr algn="r"/>
            <a:r>
              <a:rPr lang="en-US" sz="1600" spc="300" dirty="0">
                <a:ln w="190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.</a:t>
            </a:r>
          </a:p>
          <a:p>
            <a:pPr algn="r"/>
            <a:r>
              <a:rPr lang="en-US" sz="1600" spc="300" dirty="0">
                <a:ln w="190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.</a:t>
            </a:r>
          </a:p>
          <a:p>
            <a:pPr algn="r"/>
            <a:r>
              <a:rPr lang="en-US" sz="1600" spc="300" dirty="0">
                <a:ln w="190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.</a:t>
            </a:r>
          </a:p>
          <a:p>
            <a:pPr algn="r"/>
            <a:r>
              <a:rPr lang="en-US" sz="1600" spc="300" dirty="0">
                <a:ln w="190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57FBD3-377B-A14F-9009-52D5C2B23C23}"/>
              </a:ext>
            </a:extLst>
          </p:cNvPr>
          <p:cNvSpPr/>
          <p:nvPr/>
        </p:nvSpPr>
        <p:spPr>
          <a:xfrm>
            <a:off x="6283139" y="5066748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100k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D45F508-068B-6849-8C4F-3184512FF12B}"/>
              </a:ext>
            </a:extLst>
          </p:cNvPr>
          <p:cNvSpPr/>
          <p:nvPr/>
        </p:nvSpPr>
        <p:spPr>
          <a:xfrm>
            <a:off x="6283139" y="4464406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200k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97D0CF6-1ECB-AA42-88D4-653CD14DB3DF}"/>
              </a:ext>
            </a:extLst>
          </p:cNvPr>
          <p:cNvSpPr/>
          <p:nvPr/>
        </p:nvSpPr>
        <p:spPr>
          <a:xfrm>
            <a:off x="6283139" y="3862064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300k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18EC295-1AE5-D04D-BC06-1D44CFE3EDC3}"/>
              </a:ext>
            </a:extLst>
          </p:cNvPr>
          <p:cNvSpPr/>
          <p:nvPr/>
        </p:nvSpPr>
        <p:spPr>
          <a:xfrm>
            <a:off x="6283139" y="3259722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400k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F996477-DAC5-1046-A616-8650FF1C77EF}"/>
              </a:ext>
            </a:extLst>
          </p:cNvPr>
          <p:cNvSpPr/>
          <p:nvPr/>
        </p:nvSpPr>
        <p:spPr>
          <a:xfrm>
            <a:off x="6283139" y="2657380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500k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1270131-9F5D-444E-A04C-CC81317A8562}"/>
              </a:ext>
            </a:extLst>
          </p:cNvPr>
          <p:cNvSpPr/>
          <p:nvPr/>
        </p:nvSpPr>
        <p:spPr>
          <a:xfrm>
            <a:off x="6283139" y="2055038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600k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E6FA7A2-C7A4-A949-AD7A-B5435201BB86}"/>
              </a:ext>
            </a:extLst>
          </p:cNvPr>
          <p:cNvSpPr/>
          <p:nvPr/>
        </p:nvSpPr>
        <p:spPr>
          <a:xfrm>
            <a:off x="6283139" y="1452696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700k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9073F16-1F3C-F449-AA27-9DC5168E6BFB}"/>
              </a:ext>
            </a:extLst>
          </p:cNvPr>
          <p:cNvSpPr/>
          <p:nvPr/>
        </p:nvSpPr>
        <p:spPr>
          <a:xfrm>
            <a:off x="6283139" y="850354"/>
            <a:ext cx="697627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200" b="1" spc="30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bg1">
                        <a:lumMod val="65000"/>
                      </a:schemeClr>
                    </a:gs>
                  </a:gsLst>
                  <a:lin ang="2400000" scaled="0"/>
                </a:gradFill>
                <a:latin typeface="+mj-lt"/>
                <a:ea typeface="Times New Roman" charset="0"/>
                <a:cs typeface="Times New Roman" charset="0"/>
              </a:rPr>
              <a:t>800k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F41F7-4293-1E41-9B71-BC6020169A9A}"/>
              </a:ext>
            </a:extLst>
          </p:cNvPr>
          <p:cNvCxnSpPr/>
          <p:nvPr/>
        </p:nvCxnSpPr>
        <p:spPr>
          <a:xfrm flipH="1">
            <a:off x="7213600" y="4633684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FFD1DAC-E2EC-A44C-83E3-243E804C4DE3}"/>
              </a:ext>
            </a:extLst>
          </p:cNvPr>
          <p:cNvCxnSpPr/>
          <p:nvPr/>
        </p:nvCxnSpPr>
        <p:spPr>
          <a:xfrm flipH="1">
            <a:off x="7213600" y="5236026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1BD1876B-E063-EC43-AECB-3EB90D0B2EF4}"/>
              </a:ext>
            </a:extLst>
          </p:cNvPr>
          <p:cNvCxnSpPr/>
          <p:nvPr/>
        </p:nvCxnSpPr>
        <p:spPr>
          <a:xfrm flipH="1">
            <a:off x="7213600" y="1019632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D72CD19-9688-8347-B6E5-0B7253384F05}"/>
              </a:ext>
            </a:extLst>
          </p:cNvPr>
          <p:cNvCxnSpPr/>
          <p:nvPr/>
        </p:nvCxnSpPr>
        <p:spPr>
          <a:xfrm flipH="1">
            <a:off x="7213600" y="1621974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18CC359D-ABEE-5B41-884B-CE038CAEB925}"/>
              </a:ext>
            </a:extLst>
          </p:cNvPr>
          <p:cNvCxnSpPr/>
          <p:nvPr/>
        </p:nvCxnSpPr>
        <p:spPr>
          <a:xfrm flipH="1">
            <a:off x="7213600" y="2224316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6F12C58-5EBB-FE40-813B-8FF3F7AA8E44}"/>
              </a:ext>
            </a:extLst>
          </p:cNvPr>
          <p:cNvCxnSpPr/>
          <p:nvPr/>
        </p:nvCxnSpPr>
        <p:spPr>
          <a:xfrm flipH="1">
            <a:off x="7213600" y="2826658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F5CACF8-4C3E-0A4E-8AA8-348789C07476}"/>
              </a:ext>
            </a:extLst>
          </p:cNvPr>
          <p:cNvCxnSpPr/>
          <p:nvPr/>
        </p:nvCxnSpPr>
        <p:spPr>
          <a:xfrm flipH="1">
            <a:off x="7213600" y="3429000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4202A11-7DC8-D94B-BC36-BB17CE8E249B}"/>
              </a:ext>
            </a:extLst>
          </p:cNvPr>
          <p:cNvCxnSpPr/>
          <p:nvPr/>
        </p:nvCxnSpPr>
        <p:spPr>
          <a:xfrm flipH="1">
            <a:off x="7213600" y="4031342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2B79928-A91D-7D43-95D9-89E70FBFA001}"/>
              </a:ext>
            </a:extLst>
          </p:cNvPr>
          <p:cNvCxnSpPr/>
          <p:nvPr/>
        </p:nvCxnSpPr>
        <p:spPr>
          <a:xfrm flipH="1">
            <a:off x="7213600" y="5236026"/>
            <a:ext cx="497840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EE1B06D-D375-234A-83DE-F1E4AE2B2AB1}"/>
              </a:ext>
            </a:extLst>
          </p:cNvPr>
          <p:cNvSpPr/>
          <p:nvPr/>
        </p:nvSpPr>
        <p:spPr>
          <a:xfrm>
            <a:off x="7213600" y="5838367"/>
            <a:ext cx="4978400" cy="1019633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8A4F34A-50E6-4548-9883-A991BD4F40FB}"/>
              </a:ext>
            </a:extLst>
          </p:cNvPr>
          <p:cNvSpPr/>
          <p:nvPr/>
        </p:nvSpPr>
        <p:spPr>
          <a:xfrm>
            <a:off x="7721600" y="2826658"/>
            <a:ext cx="3962400" cy="3011709"/>
          </a:xfrm>
          <a:prstGeom prst="rect">
            <a:avLst/>
          </a:prstGeom>
          <a:solidFill>
            <a:srgbClr val="00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spc="300" dirty="0"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cs typeface="Times New Roman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B5376B5-7189-924F-AB35-0C38B8E91480}"/>
              </a:ext>
            </a:extLst>
          </p:cNvPr>
          <p:cNvSpPr/>
          <p:nvPr/>
        </p:nvSpPr>
        <p:spPr>
          <a:xfrm>
            <a:off x="7721600" y="5862643"/>
            <a:ext cx="3962400" cy="995357"/>
          </a:xfrm>
          <a:prstGeom prst="rect">
            <a:avLst/>
          </a:prstGeom>
          <a:solidFill>
            <a:schemeClr val="bg1">
              <a:lumMod val="9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spc="300" dirty="0"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2400000" scaled="0"/>
              </a:gra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02F294D-A05A-694A-A841-7448FD3FED14}"/>
              </a:ext>
            </a:extLst>
          </p:cNvPr>
          <p:cNvSpPr/>
          <p:nvPr/>
        </p:nvSpPr>
        <p:spPr>
          <a:xfrm>
            <a:off x="8945221" y="4147846"/>
            <a:ext cx="151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$500,000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1A19C88-62DF-AD4E-BDF5-071EACE534ED}"/>
              </a:ext>
            </a:extLst>
          </p:cNvPr>
          <p:cNvCxnSpPr/>
          <p:nvPr/>
        </p:nvCxnSpPr>
        <p:spPr>
          <a:xfrm flipH="1">
            <a:off x="7213600" y="5838368"/>
            <a:ext cx="4978400" cy="0"/>
          </a:xfrm>
          <a:prstGeom prst="line">
            <a:avLst/>
          </a:prstGeom>
          <a:ln w="47625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99827A5-2338-0144-B65E-1A7F63E24BE4}"/>
              </a:ext>
            </a:extLst>
          </p:cNvPr>
          <p:cNvGrpSpPr/>
          <p:nvPr/>
        </p:nvGrpSpPr>
        <p:grpSpPr>
          <a:xfrm>
            <a:off x="8947830" y="6150760"/>
            <a:ext cx="1509940" cy="314216"/>
            <a:chOff x="8824685" y="6150760"/>
            <a:chExt cx="1509940" cy="314216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BA69B4C-83AC-394F-8B73-7210AC382A27}"/>
                </a:ext>
              </a:extLst>
            </p:cNvPr>
            <p:cNvSpPr/>
            <p:nvPr/>
          </p:nvSpPr>
          <p:spPr>
            <a:xfrm>
              <a:off x="8824685" y="6150760"/>
              <a:ext cx="314216" cy="3142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300" dirty="0">
                  <a:gradFill>
                    <a:gsLst>
                      <a:gs pos="0">
                        <a:schemeClr val="bg1"/>
                      </a:gs>
                      <a:gs pos="76000">
                        <a:schemeClr val="bg1">
                          <a:lumMod val="95000"/>
                        </a:schemeClr>
                      </a:gs>
                    </a:gsLst>
                    <a:lin ang="2400000" scaled="0"/>
                  </a:gradFill>
                  <a:latin typeface="+mj-lt"/>
                  <a:cs typeface="Times New Roman" charset="0"/>
                </a:rPr>
                <a:t> 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0875EF1-1EED-5E44-928A-C7E43C2E357B}"/>
                </a:ext>
              </a:extLst>
            </p:cNvPr>
            <p:cNvSpPr/>
            <p:nvPr/>
          </p:nvSpPr>
          <p:spPr>
            <a:xfrm>
              <a:off x="9170439" y="6153980"/>
              <a:ext cx="1164186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pc="300" dirty="0">
                  <a:ln>
                    <a:solidFill>
                      <a:schemeClr val="accent2">
                        <a:alpha val="0"/>
                      </a:schemeClr>
                    </a:solidFill>
                  </a:ln>
                  <a:solidFill>
                    <a:schemeClr val="tx2"/>
                  </a:solidFill>
                  <a:cs typeface="Times New Roman" charset="0"/>
                </a:rPr>
                <a:t>Account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6247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DBFF6F0-98F7-4CBA-A515-203272C85DF2}"/>
              </a:ext>
            </a:extLst>
          </p:cNvPr>
          <p:cNvSpPr/>
          <p:nvPr/>
        </p:nvSpPr>
        <p:spPr>
          <a:xfrm>
            <a:off x="6437001" y="1112103"/>
            <a:ext cx="5509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noProof="1">
                <a:latin typeface="+mj-lt"/>
                <a:ea typeface="Times New Roman" charset="0"/>
                <a:cs typeface="Times New Roman" charset="0"/>
              </a:rPr>
              <a:t>The Income Account Value Grows at</a:t>
            </a:r>
          </a:p>
          <a:p>
            <a:r>
              <a:rPr lang="en-US" sz="2400" b="1" u="sng" noProof="1">
                <a:solidFill>
                  <a:srgbClr val="000044"/>
                </a:solidFill>
                <a:latin typeface="+mj-lt"/>
                <a:cs typeface="Times New Roman" charset="0"/>
              </a:rPr>
              <a:t>Guaranteed 6% Rate of Return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6CFDDA-AACB-4ED9-90C9-FC6135ADE10E}"/>
              </a:ext>
            </a:extLst>
          </p:cNvPr>
          <p:cNvSpPr/>
          <p:nvPr/>
        </p:nvSpPr>
        <p:spPr>
          <a:xfrm>
            <a:off x="6419355" y="2228671"/>
            <a:ext cx="5942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noProof="1">
                <a:latin typeface="+mj-lt"/>
                <a:ea typeface="Times New Roman" charset="0"/>
                <a:cs typeface="Times New Roman" charset="0"/>
              </a:rPr>
              <a:t>A</a:t>
            </a:r>
            <a:r>
              <a:rPr lang="en-US" sz="2400" noProof="1"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7200000" scaled="0"/>
                </a:gradFill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en-US" sz="2400" b="1" noProof="1">
                <a:solidFill>
                  <a:srgbClr val="000044"/>
                </a:solidFill>
                <a:latin typeface="+mj-lt"/>
                <a:cs typeface="Times New Roman" charset="0"/>
              </a:rPr>
              <a:t>5% Payout Factor </a:t>
            </a:r>
            <a:r>
              <a:rPr lang="en-US" sz="2400" noProof="1">
                <a:latin typeface="+mj-lt"/>
                <a:ea typeface="Times New Roman" charset="0"/>
                <a:cs typeface="Times New Roman" charset="0"/>
              </a:rPr>
              <a:t>is used to </a:t>
            </a:r>
          </a:p>
          <a:p>
            <a:r>
              <a:rPr lang="en-US" sz="2400" noProof="1">
                <a:latin typeface="+mj-lt"/>
                <a:ea typeface="Times New Roman" charset="0"/>
                <a:cs typeface="Times New Roman" charset="0"/>
              </a:rPr>
              <a:t>calculate Income based on the Income Account Value (X x 5% = Income)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12492F-EA95-40A0-8F88-48E402D055D2}"/>
              </a:ext>
            </a:extLst>
          </p:cNvPr>
          <p:cNvGrpSpPr/>
          <p:nvPr/>
        </p:nvGrpSpPr>
        <p:grpSpPr>
          <a:xfrm>
            <a:off x="795447" y="681337"/>
            <a:ext cx="5136432" cy="5414658"/>
            <a:chOff x="795447" y="681337"/>
            <a:chExt cx="5136432" cy="5414658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027C78E-8BB1-4C5C-89C9-98A310760B42}"/>
                </a:ext>
              </a:extLst>
            </p:cNvPr>
            <p:cNvSpPr/>
            <p:nvPr/>
          </p:nvSpPr>
          <p:spPr>
            <a:xfrm>
              <a:off x="795447" y="2890391"/>
              <a:ext cx="513643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noProof="1">
                  <a:latin typeface="+mj-lt"/>
                  <a:cs typeface="Times New Roman" charset="0"/>
                </a:rPr>
                <a:t>Joe purchases the Guaranteed Income Rider</a:t>
              </a:r>
              <a:endParaRPr lang="en-US" sz="3200" dirty="0">
                <a:latin typeface="+mj-lt"/>
                <a:cs typeface="Times New Roman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8982544-F629-4220-8B2C-257243E86C95}"/>
                </a:ext>
              </a:extLst>
            </p:cNvPr>
            <p:cNvCxnSpPr/>
            <p:nvPr/>
          </p:nvCxnSpPr>
          <p:spPr>
            <a:xfrm>
              <a:off x="5931877" y="681337"/>
              <a:ext cx="2" cy="5414658"/>
            </a:xfrm>
            <a:prstGeom prst="line">
              <a:avLst/>
            </a:prstGeom>
            <a:ln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80DE98F-D312-294B-B88B-BA8906C9074C}"/>
              </a:ext>
            </a:extLst>
          </p:cNvPr>
          <p:cNvSpPr/>
          <p:nvPr/>
        </p:nvSpPr>
        <p:spPr>
          <a:xfrm>
            <a:off x="6442444" y="3695268"/>
            <a:ext cx="5942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noProof="1">
                <a:latin typeface="+mj-lt"/>
                <a:ea typeface="Times New Roman" charset="0"/>
                <a:cs typeface="Times New Roman" charset="0"/>
              </a:rPr>
              <a:t>Joe will start his income at </a:t>
            </a:r>
            <a:r>
              <a:rPr lang="en-US" sz="2400" b="1" noProof="1">
                <a:solidFill>
                  <a:srgbClr val="000044"/>
                </a:solidFill>
                <a:latin typeface="+mj-lt"/>
                <a:cs typeface="Times New Roman" charset="0"/>
              </a:rPr>
              <a:t>Age 70</a:t>
            </a:r>
            <a:endParaRPr lang="en-US" sz="2400" noProof="1">
              <a:solidFill>
                <a:srgbClr val="000044"/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99BEC6-38E1-844D-9EB9-735449E75B38}"/>
              </a:ext>
            </a:extLst>
          </p:cNvPr>
          <p:cNvSpPr/>
          <p:nvPr/>
        </p:nvSpPr>
        <p:spPr>
          <a:xfrm>
            <a:off x="6437001" y="4460051"/>
            <a:ext cx="5942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noProof="1">
                <a:latin typeface="+mj-lt"/>
                <a:ea typeface="Times New Roman" charset="0"/>
                <a:cs typeface="Times New Roman" charset="0"/>
              </a:rPr>
              <a:t>Joe pays a </a:t>
            </a:r>
            <a:r>
              <a:rPr lang="en-US" sz="2400" b="1" noProof="1">
                <a:solidFill>
                  <a:schemeClr val="accent3"/>
                </a:solidFill>
                <a:latin typeface="+mj-lt"/>
                <a:cs typeface="Times New Roman" charset="0"/>
              </a:rPr>
              <a:t>1% Fee </a:t>
            </a:r>
            <a:r>
              <a:rPr lang="en-US" sz="2400" noProof="1">
                <a:latin typeface="+mj-lt"/>
                <a:cs typeface="Times New Roman" charset="0"/>
              </a:rPr>
              <a:t>for the Rider</a:t>
            </a:r>
            <a:endParaRPr lang="en-US" sz="2400" noProof="1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8F61B-2785-ED43-9F03-F6CE4B1153F7}"/>
              </a:ext>
            </a:extLst>
          </p:cNvPr>
          <p:cNvSpPr/>
          <p:nvPr/>
        </p:nvSpPr>
        <p:spPr>
          <a:xfrm>
            <a:off x="6437001" y="5259555"/>
            <a:ext cx="5942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noProof="1">
                <a:latin typeface="+mj-lt"/>
                <a:ea typeface="Times New Roman" charset="0"/>
                <a:cs typeface="Times New Roman" charset="0"/>
              </a:rPr>
              <a:t>We will use </a:t>
            </a:r>
            <a:r>
              <a:rPr lang="en-US" sz="2400" b="1" noProof="1">
                <a:solidFill>
                  <a:srgbClr val="000044"/>
                </a:solidFill>
                <a:latin typeface="+mj-lt"/>
                <a:cs typeface="Times New Roman" charset="0"/>
              </a:rPr>
              <a:t>Age 90 </a:t>
            </a:r>
            <a:r>
              <a:rPr lang="en-US" sz="2400" noProof="1">
                <a:latin typeface="+mj-lt"/>
                <a:cs typeface="Times New Roman" charset="0"/>
              </a:rPr>
              <a:t>to calculate his Lifetime Expected Return</a:t>
            </a:r>
            <a:endParaRPr lang="en-US" sz="2400" noProof="1">
              <a:latin typeface="+mj-lt"/>
              <a:ea typeface="Times New Roman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166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>
            <a:extLst>
              <a:ext uri="{FF2B5EF4-FFF2-40B4-BE49-F238E27FC236}">
                <a16:creationId xmlns:a16="http://schemas.microsoft.com/office/drawing/2014/main" id="{46B3ABFD-BDF1-4BBE-9592-EB677D3C221A}"/>
              </a:ext>
            </a:extLst>
          </p:cNvPr>
          <p:cNvSpPr/>
          <p:nvPr/>
        </p:nvSpPr>
        <p:spPr>
          <a:xfrm>
            <a:off x="0" y="6070200"/>
            <a:ext cx="12192000" cy="787799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2D554E1E-C19E-4DFC-AF69-B4512A197BA2}"/>
              </a:ext>
            </a:extLst>
          </p:cNvPr>
          <p:cNvCxnSpPr>
            <a:cxnSpLocks/>
          </p:cNvCxnSpPr>
          <p:nvPr/>
        </p:nvCxnSpPr>
        <p:spPr>
          <a:xfrm>
            <a:off x="0" y="6464099"/>
            <a:ext cx="12192000" cy="0"/>
          </a:xfrm>
          <a:prstGeom prst="line">
            <a:avLst/>
          </a:prstGeom>
          <a:gradFill>
            <a:gsLst>
              <a:gs pos="100000">
                <a:srgbClr val="FBFBFB"/>
              </a:gs>
              <a:gs pos="0">
                <a:srgbClr val="E6E6E6">
                  <a:lumMod val="15000"/>
                  <a:lumOff val="85000"/>
                </a:srgbClr>
              </a:gs>
            </a:gsLst>
            <a:lin ang="2700000" scaled="1"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51DEC85-981B-416A-9989-094984B48ED9}"/>
              </a:ext>
            </a:extLst>
          </p:cNvPr>
          <p:cNvGrpSpPr/>
          <p:nvPr/>
        </p:nvGrpSpPr>
        <p:grpSpPr>
          <a:xfrm>
            <a:off x="0" y="2641590"/>
            <a:ext cx="12192000" cy="3428999"/>
            <a:chOff x="0" y="2133599"/>
            <a:chExt cx="12192000" cy="3428999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8EEE4D5-9FFD-4085-BFC3-321F2937B351}"/>
                </a:ext>
              </a:extLst>
            </p:cNvPr>
            <p:cNvGrpSpPr/>
            <p:nvPr/>
          </p:nvGrpSpPr>
          <p:grpSpPr>
            <a:xfrm>
              <a:off x="0" y="2209800"/>
              <a:ext cx="12192000" cy="3048000"/>
              <a:chOff x="0" y="2209800"/>
              <a:chExt cx="12192000" cy="3048000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964B98A-3F63-43D7-8F78-0FDB275F5E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5257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DE28CBE-C7F7-4E2F-BDC9-B5AFD2692D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6482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287CEE4-A3F3-4999-8982-CAD02FCBE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0386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8C95EE2-D2CB-4351-8A6A-616C52B43B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4290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F5918858-1F75-42F2-8AA1-700F404E3B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8194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99EE281E-0AD2-4985-8522-29614527D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09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72FC744-9EF4-4BB7-9310-34492A5638E6}"/>
                </a:ext>
              </a:extLst>
            </p:cNvPr>
            <p:cNvSpPr/>
            <p:nvPr/>
          </p:nvSpPr>
          <p:spPr>
            <a:xfrm>
              <a:off x="0" y="2133599"/>
              <a:ext cx="12192000" cy="3428999"/>
            </a:xfrm>
            <a:prstGeom prst="rect">
              <a:avLst/>
            </a:prstGeom>
            <a:solidFill>
              <a:schemeClr val="bg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endParaRPr>
            </a:p>
          </p:txBody>
        </p:sp>
      </p:grpSp>
      <p:sp>
        <p:nvSpPr>
          <p:cNvPr id="117" name="TextBox 16">
            <a:extLst>
              <a:ext uri="{FF2B5EF4-FFF2-40B4-BE49-F238E27FC236}">
                <a16:creationId xmlns:a16="http://schemas.microsoft.com/office/drawing/2014/main" id="{A81F221B-6B6A-4F0D-BFAA-0A077CA87A7E}"/>
              </a:ext>
            </a:extLst>
          </p:cNvPr>
          <p:cNvSpPr txBox="1"/>
          <p:nvPr/>
        </p:nvSpPr>
        <p:spPr>
          <a:xfrm>
            <a:off x="0" y="5659082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$500K</a:t>
            </a:r>
          </a:p>
        </p:txBody>
      </p:sp>
      <p:sp>
        <p:nvSpPr>
          <p:cNvPr id="118" name="TextBox 16">
            <a:extLst>
              <a:ext uri="{FF2B5EF4-FFF2-40B4-BE49-F238E27FC236}">
                <a16:creationId xmlns:a16="http://schemas.microsoft.com/office/drawing/2014/main" id="{68243A0F-3CFD-4BC8-847D-0F4199435FBB}"/>
              </a:ext>
            </a:extLst>
          </p:cNvPr>
          <p:cNvSpPr txBox="1"/>
          <p:nvPr/>
        </p:nvSpPr>
        <p:spPr>
          <a:xfrm>
            <a:off x="0" y="5048156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$550K</a:t>
            </a:r>
          </a:p>
        </p:txBody>
      </p:sp>
      <p:sp>
        <p:nvSpPr>
          <p:cNvPr id="119" name="TextBox 16">
            <a:extLst>
              <a:ext uri="{FF2B5EF4-FFF2-40B4-BE49-F238E27FC236}">
                <a16:creationId xmlns:a16="http://schemas.microsoft.com/office/drawing/2014/main" id="{8C1CFEA5-7479-4843-BDE7-3C820B26C8A7}"/>
              </a:ext>
            </a:extLst>
          </p:cNvPr>
          <p:cNvSpPr txBox="1"/>
          <p:nvPr/>
        </p:nvSpPr>
        <p:spPr>
          <a:xfrm>
            <a:off x="0" y="4437232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$600K</a:t>
            </a:r>
          </a:p>
        </p:txBody>
      </p:sp>
      <p:sp>
        <p:nvSpPr>
          <p:cNvPr id="120" name="TextBox 16">
            <a:extLst>
              <a:ext uri="{FF2B5EF4-FFF2-40B4-BE49-F238E27FC236}">
                <a16:creationId xmlns:a16="http://schemas.microsoft.com/office/drawing/2014/main" id="{F6D58849-23BC-496C-92F1-403AE99732CE}"/>
              </a:ext>
            </a:extLst>
          </p:cNvPr>
          <p:cNvSpPr txBox="1"/>
          <p:nvPr/>
        </p:nvSpPr>
        <p:spPr>
          <a:xfrm>
            <a:off x="0" y="3826308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$650K</a:t>
            </a:r>
          </a:p>
        </p:txBody>
      </p:sp>
      <p:sp>
        <p:nvSpPr>
          <p:cNvPr id="121" name="TextBox 16">
            <a:extLst>
              <a:ext uri="{FF2B5EF4-FFF2-40B4-BE49-F238E27FC236}">
                <a16:creationId xmlns:a16="http://schemas.microsoft.com/office/drawing/2014/main" id="{D79B1937-61DD-4385-8EB7-13E58DD0C6F5}"/>
              </a:ext>
            </a:extLst>
          </p:cNvPr>
          <p:cNvSpPr txBox="1"/>
          <p:nvPr/>
        </p:nvSpPr>
        <p:spPr>
          <a:xfrm>
            <a:off x="0" y="3215384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$700K</a:t>
            </a:r>
          </a:p>
        </p:txBody>
      </p:sp>
      <p:sp>
        <p:nvSpPr>
          <p:cNvPr id="127" name="TextBox 16">
            <a:extLst>
              <a:ext uri="{FF2B5EF4-FFF2-40B4-BE49-F238E27FC236}">
                <a16:creationId xmlns:a16="http://schemas.microsoft.com/office/drawing/2014/main" id="{2BF9637E-1908-449D-BB52-3A8C6E227D26}"/>
              </a:ext>
            </a:extLst>
          </p:cNvPr>
          <p:cNvSpPr txBox="1"/>
          <p:nvPr/>
        </p:nvSpPr>
        <p:spPr>
          <a:xfrm>
            <a:off x="0" y="2604460"/>
            <a:ext cx="716291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$750K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2D80D77B-04FC-426F-AAF2-5B5122930402}"/>
              </a:ext>
            </a:extLst>
          </p:cNvPr>
          <p:cNvSpPr/>
          <p:nvPr/>
        </p:nvSpPr>
        <p:spPr>
          <a:xfrm>
            <a:off x="1409882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65</a:t>
            </a: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B84CA8F8-1A33-4DA6-9B65-A91EE72A549E}"/>
              </a:ext>
            </a:extLst>
          </p:cNvPr>
          <p:cNvSpPr/>
          <p:nvPr/>
        </p:nvSpPr>
        <p:spPr>
          <a:xfrm>
            <a:off x="3169179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66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8581F84F-0296-49F2-9806-7E5FFFBF2F1C}"/>
              </a:ext>
            </a:extLst>
          </p:cNvPr>
          <p:cNvSpPr/>
          <p:nvPr/>
        </p:nvSpPr>
        <p:spPr>
          <a:xfrm>
            <a:off x="4928476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67</a:t>
            </a:r>
          </a:p>
        </p:txBody>
      </p: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id="{7BB17554-9CA4-4984-B23E-3B9DCD363932}"/>
              </a:ext>
            </a:extLst>
          </p:cNvPr>
          <p:cNvSpPr/>
          <p:nvPr/>
        </p:nvSpPr>
        <p:spPr>
          <a:xfrm>
            <a:off x="6687773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68</a:t>
            </a: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B96FCF41-8B5B-4B6B-8257-4B7015DC68DA}"/>
              </a:ext>
            </a:extLst>
          </p:cNvPr>
          <p:cNvSpPr/>
          <p:nvPr/>
        </p:nvSpPr>
        <p:spPr>
          <a:xfrm>
            <a:off x="8447070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69</a:t>
            </a: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7C65E7BC-E937-4AB6-BEDB-6032F6326CB9}"/>
              </a:ext>
            </a:extLst>
          </p:cNvPr>
          <p:cNvSpPr/>
          <p:nvPr/>
        </p:nvSpPr>
        <p:spPr>
          <a:xfrm>
            <a:off x="10206365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70</a:t>
            </a:r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36DF414F-D9AD-4C2D-8A78-0A14AC1E0BD5}"/>
              </a:ext>
            </a:extLst>
          </p:cNvPr>
          <p:cNvSpPr/>
          <p:nvPr/>
        </p:nvSpPr>
        <p:spPr>
          <a:xfrm>
            <a:off x="1700873" y="5245987"/>
            <a:ext cx="1753171" cy="828657"/>
          </a:xfrm>
          <a:custGeom>
            <a:avLst/>
            <a:gdLst>
              <a:gd name="connsiteX0" fmla="*/ 1753171 w 1753171"/>
              <a:gd name="connsiteY0" fmla="*/ 0 h 828657"/>
              <a:gd name="connsiteX1" fmla="*/ 1753171 w 1753171"/>
              <a:gd name="connsiteY1" fmla="*/ 828657 h 828657"/>
              <a:gd name="connsiteX2" fmla="*/ 0 w 1753171"/>
              <a:gd name="connsiteY2" fmla="*/ 828657 h 828657"/>
              <a:gd name="connsiteX3" fmla="*/ 0 w 1753171"/>
              <a:gd name="connsiteY3" fmla="*/ 493872 h 82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171" h="828657">
                <a:moveTo>
                  <a:pt x="1753171" y="0"/>
                </a:moveTo>
                <a:lnTo>
                  <a:pt x="1753171" y="828657"/>
                </a:lnTo>
                <a:lnTo>
                  <a:pt x="0" y="828657"/>
                </a:lnTo>
                <a:lnTo>
                  <a:pt x="0" y="493872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F9355EF3-2D72-4E72-B3C6-65E963B3682B}"/>
              </a:ext>
            </a:extLst>
          </p:cNvPr>
          <p:cNvSpPr/>
          <p:nvPr/>
        </p:nvSpPr>
        <p:spPr>
          <a:xfrm>
            <a:off x="3455185" y="4750283"/>
            <a:ext cx="1758526" cy="1324361"/>
          </a:xfrm>
          <a:custGeom>
            <a:avLst/>
            <a:gdLst>
              <a:gd name="connsiteX0" fmla="*/ 1758526 w 1758526"/>
              <a:gd name="connsiteY0" fmla="*/ 0 h 1324361"/>
              <a:gd name="connsiteX1" fmla="*/ 1758526 w 1758526"/>
              <a:gd name="connsiteY1" fmla="*/ 1324361 h 1324361"/>
              <a:gd name="connsiteX2" fmla="*/ 0 w 1758526"/>
              <a:gd name="connsiteY2" fmla="*/ 1324361 h 1324361"/>
              <a:gd name="connsiteX3" fmla="*/ 0 w 1758526"/>
              <a:gd name="connsiteY3" fmla="*/ 495382 h 132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526" h="1324361">
                <a:moveTo>
                  <a:pt x="1758526" y="0"/>
                </a:moveTo>
                <a:lnTo>
                  <a:pt x="1758526" y="1324361"/>
                </a:lnTo>
                <a:lnTo>
                  <a:pt x="0" y="1324361"/>
                </a:lnTo>
                <a:lnTo>
                  <a:pt x="0" y="495382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9F7D0EA8-3303-4293-BE1B-6C9301DBCBE7}"/>
              </a:ext>
            </a:extLst>
          </p:cNvPr>
          <p:cNvSpPr/>
          <p:nvPr/>
        </p:nvSpPr>
        <p:spPr>
          <a:xfrm>
            <a:off x="5215015" y="4254535"/>
            <a:ext cx="1758526" cy="1820109"/>
          </a:xfrm>
          <a:custGeom>
            <a:avLst/>
            <a:gdLst>
              <a:gd name="connsiteX0" fmla="*/ 1758526 w 1758526"/>
              <a:gd name="connsiteY0" fmla="*/ 0 h 1820109"/>
              <a:gd name="connsiteX1" fmla="*/ 1758526 w 1758526"/>
              <a:gd name="connsiteY1" fmla="*/ 1820109 h 1820109"/>
              <a:gd name="connsiteX2" fmla="*/ 0 w 1758526"/>
              <a:gd name="connsiteY2" fmla="*/ 1820109 h 1820109"/>
              <a:gd name="connsiteX3" fmla="*/ 0 w 1758526"/>
              <a:gd name="connsiteY3" fmla="*/ 495381 h 182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526" h="1820109">
                <a:moveTo>
                  <a:pt x="1758526" y="0"/>
                </a:moveTo>
                <a:lnTo>
                  <a:pt x="1758526" y="1820109"/>
                </a:lnTo>
                <a:lnTo>
                  <a:pt x="0" y="1820109"/>
                </a:lnTo>
                <a:lnTo>
                  <a:pt x="0" y="495381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9FC064B7-2EC8-4218-9FAD-7D1E04C82AE5}"/>
              </a:ext>
            </a:extLst>
          </p:cNvPr>
          <p:cNvSpPr/>
          <p:nvPr/>
        </p:nvSpPr>
        <p:spPr>
          <a:xfrm>
            <a:off x="6974846" y="3758785"/>
            <a:ext cx="1758526" cy="2315859"/>
          </a:xfrm>
          <a:custGeom>
            <a:avLst/>
            <a:gdLst>
              <a:gd name="connsiteX0" fmla="*/ 1758526 w 1758526"/>
              <a:gd name="connsiteY0" fmla="*/ 0 h 2315859"/>
              <a:gd name="connsiteX1" fmla="*/ 1758526 w 1758526"/>
              <a:gd name="connsiteY1" fmla="*/ 2315859 h 2315859"/>
              <a:gd name="connsiteX2" fmla="*/ 0 w 1758526"/>
              <a:gd name="connsiteY2" fmla="*/ 2315859 h 2315859"/>
              <a:gd name="connsiteX3" fmla="*/ 0 w 1758526"/>
              <a:gd name="connsiteY3" fmla="*/ 495382 h 231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526" h="2315859">
                <a:moveTo>
                  <a:pt x="1758526" y="0"/>
                </a:moveTo>
                <a:lnTo>
                  <a:pt x="1758526" y="2315859"/>
                </a:lnTo>
                <a:lnTo>
                  <a:pt x="0" y="2315859"/>
                </a:lnTo>
                <a:lnTo>
                  <a:pt x="0" y="495382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A02CF9BD-1B77-4BFF-ABA5-3A0548EA234F}"/>
              </a:ext>
            </a:extLst>
          </p:cNvPr>
          <p:cNvSpPr/>
          <p:nvPr/>
        </p:nvSpPr>
        <p:spPr>
          <a:xfrm>
            <a:off x="8734678" y="3265367"/>
            <a:ext cx="1750251" cy="2809277"/>
          </a:xfrm>
          <a:custGeom>
            <a:avLst/>
            <a:gdLst>
              <a:gd name="connsiteX0" fmla="*/ 1750251 w 1750251"/>
              <a:gd name="connsiteY0" fmla="*/ 0 h 2809277"/>
              <a:gd name="connsiteX1" fmla="*/ 1750251 w 1750251"/>
              <a:gd name="connsiteY1" fmla="*/ 2809277 h 2809277"/>
              <a:gd name="connsiteX2" fmla="*/ 0 w 1750251"/>
              <a:gd name="connsiteY2" fmla="*/ 2809277 h 2809277"/>
              <a:gd name="connsiteX3" fmla="*/ 0 w 1750251"/>
              <a:gd name="connsiteY3" fmla="*/ 493051 h 280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0251" h="2809277">
                <a:moveTo>
                  <a:pt x="1750251" y="0"/>
                </a:moveTo>
                <a:lnTo>
                  <a:pt x="1750251" y="2809277"/>
                </a:lnTo>
                <a:lnTo>
                  <a:pt x="0" y="2809277"/>
                </a:lnTo>
                <a:lnTo>
                  <a:pt x="0" y="493051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9AC02C3-93A9-4866-99EE-4628F55FF5B5}"/>
              </a:ext>
            </a:extLst>
          </p:cNvPr>
          <p:cNvGrpSpPr/>
          <p:nvPr/>
        </p:nvGrpSpPr>
        <p:grpSpPr>
          <a:xfrm>
            <a:off x="1697759" y="3944498"/>
            <a:ext cx="8797521" cy="2126094"/>
            <a:chOff x="1697759" y="-835906"/>
            <a:chExt cx="8797521" cy="6398509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33727D6-3273-4320-9A5E-7986F0CF87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97759" y="5018850"/>
              <a:ext cx="1" cy="543753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08AE648-2C93-41CF-B94E-30AB7DA6FA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57264" y="3639855"/>
              <a:ext cx="1" cy="1922748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9E2D99B-DE3B-4F38-A6BC-6369239087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16767" y="2148021"/>
              <a:ext cx="1" cy="3414582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571AB8D-2F15-4972-A2AC-F6F9C522A8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76271" y="728129"/>
              <a:ext cx="1" cy="4834474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4AFB150-6438-4883-A538-C93CE3C56D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35775" y="-835906"/>
              <a:ext cx="1" cy="6398509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22AE913-FE47-449E-8522-E3A2795CB990}"/>
                </a:ext>
              </a:extLst>
            </p:cNvPr>
            <p:cNvCxnSpPr/>
            <p:nvPr/>
          </p:nvCxnSpPr>
          <p:spPr>
            <a:xfrm flipH="1" flipV="1">
              <a:off x="10493203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498472C-4C66-4AC0-BBB5-D7F5760E1FBF}"/>
              </a:ext>
            </a:extLst>
          </p:cNvPr>
          <p:cNvGrpSpPr/>
          <p:nvPr/>
        </p:nvGrpSpPr>
        <p:grpSpPr>
          <a:xfrm>
            <a:off x="4601271" y="4174998"/>
            <a:ext cx="1216600" cy="690056"/>
            <a:chOff x="1082353" y="3004076"/>
            <a:chExt cx="1216600" cy="690056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649F1BAB-F3C6-48B6-BCF9-0C7CCC40E3A8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4" name="TextBox 16">
              <a:extLst>
                <a:ext uri="{FF2B5EF4-FFF2-40B4-BE49-F238E27FC236}">
                  <a16:creationId xmlns:a16="http://schemas.microsoft.com/office/drawing/2014/main" id="{C93FDBA9-C8DA-4F8C-9A5D-DA960B40AEFC}"/>
                </a:ext>
              </a:extLst>
            </p:cNvPr>
            <p:cNvSpPr txBox="1"/>
            <p:nvPr/>
          </p:nvSpPr>
          <p:spPr>
            <a:xfrm>
              <a:off x="1082353" y="3004076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574CFA"/>
                  </a:solidFill>
                  <a:effectLst/>
                  <a:uLnTx/>
                  <a:uFillTx/>
                  <a:latin typeface="Avenir Black"/>
                  <a:ea typeface="+mn-ea"/>
                  <a:cs typeface="+mn-cs"/>
                </a:rPr>
                <a:t>$561,800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736F6C3-0DAF-42AE-BE60-A0C22BEB972C}"/>
              </a:ext>
            </a:extLst>
          </p:cNvPr>
          <p:cNvGrpSpPr/>
          <p:nvPr/>
        </p:nvGrpSpPr>
        <p:grpSpPr>
          <a:xfrm>
            <a:off x="6366057" y="3668732"/>
            <a:ext cx="1216600" cy="691979"/>
            <a:chOff x="1082353" y="3002153"/>
            <a:chExt cx="1216600" cy="691979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C098B372-AFD8-49C9-B3F0-0ED11D264355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3" name="TextBox 16">
              <a:extLst>
                <a:ext uri="{FF2B5EF4-FFF2-40B4-BE49-F238E27FC236}">
                  <a16:creationId xmlns:a16="http://schemas.microsoft.com/office/drawing/2014/main" id="{015A8D20-251D-453C-AC2B-F746A7FA6AEE}"/>
                </a:ext>
              </a:extLst>
            </p:cNvPr>
            <p:cNvSpPr txBox="1"/>
            <p:nvPr/>
          </p:nvSpPr>
          <p:spPr>
            <a:xfrm>
              <a:off x="1082353" y="3002153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574CFA"/>
                  </a:solidFill>
                  <a:effectLst/>
                  <a:uLnTx/>
                  <a:uFillTx/>
                  <a:latin typeface="Avenir Black"/>
                  <a:ea typeface="+mn-ea"/>
                  <a:cs typeface="+mn-cs"/>
                </a:rPr>
                <a:t>$595,508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64FC426-245C-4C9A-9E14-D0EB25304881}"/>
              </a:ext>
            </a:extLst>
          </p:cNvPr>
          <p:cNvGrpSpPr/>
          <p:nvPr/>
        </p:nvGrpSpPr>
        <p:grpSpPr>
          <a:xfrm>
            <a:off x="7926877" y="3190172"/>
            <a:ext cx="1612992" cy="664273"/>
            <a:chOff x="884157" y="3029859"/>
            <a:chExt cx="1612992" cy="664273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E19E4354-A603-42BD-9B98-42C380B6F909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6" name="TextBox 16">
              <a:extLst>
                <a:ext uri="{FF2B5EF4-FFF2-40B4-BE49-F238E27FC236}">
                  <a16:creationId xmlns:a16="http://schemas.microsoft.com/office/drawing/2014/main" id="{9F85ED3A-CB72-4083-A95A-BCB641727570}"/>
                </a:ext>
              </a:extLst>
            </p:cNvPr>
            <p:cNvSpPr txBox="1"/>
            <p:nvPr/>
          </p:nvSpPr>
          <p:spPr>
            <a:xfrm>
              <a:off x="884157" y="3029859"/>
              <a:ext cx="161299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574CFA"/>
                  </a:solidFill>
                  <a:effectLst/>
                  <a:uLnTx/>
                  <a:uFillTx/>
                  <a:latin typeface="Avenir Black"/>
                  <a:ea typeface="+mn-ea"/>
                  <a:cs typeface="+mn-cs"/>
                </a:rPr>
                <a:t>$631,238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5B0DBCB-7255-41E2-9323-7D2F78FBE935}"/>
              </a:ext>
            </a:extLst>
          </p:cNvPr>
          <p:cNvGrpSpPr/>
          <p:nvPr/>
        </p:nvGrpSpPr>
        <p:grpSpPr>
          <a:xfrm>
            <a:off x="9536034" y="2702464"/>
            <a:ext cx="1902096" cy="673421"/>
            <a:chOff x="739605" y="3020711"/>
            <a:chExt cx="1902096" cy="673421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1233B5D-7308-4172-9710-B4F6AAE0F5DC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9" name="TextBox 16">
              <a:extLst>
                <a:ext uri="{FF2B5EF4-FFF2-40B4-BE49-F238E27FC236}">
                  <a16:creationId xmlns:a16="http://schemas.microsoft.com/office/drawing/2014/main" id="{5F34E6F9-F79A-4D06-BCFB-C686BB6178BE}"/>
                </a:ext>
              </a:extLst>
            </p:cNvPr>
            <p:cNvSpPr txBox="1"/>
            <p:nvPr/>
          </p:nvSpPr>
          <p:spPr>
            <a:xfrm>
              <a:off x="739605" y="3020711"/>
              <a:ext cx="1902096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574CFA"/>
                  </a:solidFill>
                  <a:effectLst/>
                  <a:uLnTx/>
                  <a:uFillTx/>
                  <a:latin typeface="Avenir Black"/>
                  <a:ea typeface="+mn-ea"/>
                  <a:cs typeface="+mn-cs"/>
                </a:rPr>
                <a:t>$670,000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3A5BB39-1706-48BA-B884-5BD520AC4696}"/>
              </a:ext>
            </a:extLst>
          </p:cNvPr>
          <p:cNvGrpSpPr/>
          <p:nvPr/>
        </p:nvGrpSpPr>
        <p:grpSpPr>
          <a:xfrm>
            <a:off x="1081932" y="5175646"/>
            <a:ext cx="1216600" cy="679409"/>
            <a:chOff x="1082353" y="3014723"/>
            <a:chExt cx="1216600" cy="679409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A06D397-BD94-40FB-B711-ADD7B0B7CD92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8" name="TextBox 16">
              <a:extLst>
                <a:ext uri="{FF2B5EF4-FFF2-40B4-BE49-F238E27FC236}">
                  <a16:creationId xmlns:a16="http://schemas.microsoft.com/office/drawing/2014/main" id="{BB2E6879-4B52-49E7-A25F-068990CD7B77}"/>
                </a:ext>
              </a:extLst>
            </p:cNvPr>
            <p:cNvSpPr txBox="1"/>
            <p:nvPr/>
          </p:nvSpPr>
          <p:spPr>
            <a:xfrm>
              <a:off x="1082353" y="3014723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574CFA"/>
                  </a:solidFill>
                  <a:effectLst/>
                  <a:uLnTx/>
                  <a:uFillTx/>
                  <a:latin typeface="Avenir Black"/>
                  <a:ea typeface="+mn-ea"/>
                  <a:cs typeface="+mn-cs"/>
                </a:rPr>
                <a:t>$500,000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571E14E-5180-4F8C-BD43-B48F81715604}"/>
              </a:ext>
            </a:extLst>
          </p:cNvPr>
          <p:cNvGrpSpPr/>
          <p:nvPr/>
        </p:nvGrpSpPr>
        <p:grpSpPr>
          <a:xfrm>
            <a:off x="2842921" y="4679341"/>
            <a:ext cx="1216600" cy="682020"/>
            <a:chOff x="1082353" y="3012112"/>
            <a:chExt cx="1216600" cy="682020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CC45A02-81BD-4F13-B6DB-08361BF5FA3C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0" name="TextBox 16">
              <a:extLst>
                <a:ext uri="{FF2B5EF4-FFF2-40B4-BE49-F238E27FC236}">
                  <a16:creationId xmlns:a16="http://schemas.microsoft.com/office/drawing/2014/main" id="{23DD397A-5A3D-4EE3-9EE2-F715AC543E9B}"/>
                </a:ext>
              </a:extLst>
            </p:cNvPr>
            <p:cNvSpPr txBox="1"/>
            <p:nvPr/>
          </p:nvSpPr>
          <p:spPr>
            <a:xfrm>
              <a:off x="1082353" y="3012112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574CFA"/>
                  </a:solidFill>
                  <a:effectLst/>
                  <a:uLnTx/>
                  <a:uFillTx/>
                  <a:latin typeface="Avenir Black"/>
                  <a:ea typeface="+mn-ea"/>
                  <a:cs typeface="+mn-cs"/>
                </a:rPr>
                <a:t>$530,000</a:t>
              </a:r>
            </a:p>
          </p:txBody>
        </p:sp>
      </p:grp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21043B18-7A4D-44FE-A877-9AEE710E209C}"/>
              </a:ext>
            </a:extLst>
          </p:cNvPr>
          <p:cNvCxnSpPr>
            <a:cxnSpLocks/>
          </p:cNvCxnSpPr>
          <p:nvPr/>
        </p:nvCxnSpPr>
        <p:spPr>
          <a:xfrm>
            <a:off x="0" y="6079726"/>
            <a:ext cx="12192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027E5097-4E73-49A4-AF49-D6948AB5519C}"/>
              </a:ext>
            </a:extLst>
          </p:cNvPr>
          <p:cNvSpPr/>
          <p:nvPr/>
        </p:nvSpPr>
        <p:spPr>
          <a:xfrm>
            <a:off x="4090470" y="523022"/>
            <a:ext cx="40110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000044"/>
                </a:solidFill>
                <a:latin typeface="Avenir Black"/>
              </a:rPr>
              <a:t>Guaranteed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+mn-ea"/>
                <a:cs typeface="+mn-cs"/>
              </a:rPr>
              <a:t> 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+mn-ea"/>
                <a:cs typeface="+mn-cs"/>
              </a:rPr>
            </a:br>
            <a:r>
              <a:rPr lang="en-US" sz="28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latin typeface="Avenir Black"/>
              </a:rPr>
              <a:t>Income Account Value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rgbClr val="2F2F30"/>
              </a:solidFill>
              <a:effectLst/>
              <a:uLnTx/>
              <a:uFillTx/>
              <a:latin typeface="Avenir Black"/>
              <a:ea typeface="+mn-ea"/>
              <a:cs typeface="+mn-cs"/>
            </a:endParaRPr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id="{2914D053-5356-4012-86DF-0F622C196F0C}"/>
              </a:ext>
            </a:extLst>
          </p:cNvPr>
          <p:cNvSpPr/>
          <p:nvPr/>
        </p:nvSpPr>
        <p:spPr>
          <a:xfrm>
            <a:off x="4928476" y="1750006"/>
            <a:ext cx="2335048" cy="519351"/>
          </a:xfrm>
          <a:prstGeom prst="roundRect">
            <a:avLst>
              <a:gd name="adj" fmla="val 50000"/>
            </a:avLst>
          </a:prstGeom>
          <a:solidFill>
            <a:srgbClr val="5B79F6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At 6% Growth</a:t>
            </a:r>
          </a:p>
        </p:txBody>
      </p:sp>
      <p:sp>
        <p:nvSpPr>
          <p:cNvPr id="229" name="Rectangle 1">
            <a:extLst>
              <a:ext uri="{FF2B5EF4-FFF2-40B4-BE49-F238E27FC236}">
                <a16:creationId xmlns:a16="http://schemas.microsoft.com/office/drawing/2014/main" id="{1C91571E-2EC2-4D74-9C97-E64CC75FCD82}"/>
              </a:ext>
            </a:extLst>
          </p:cNvPr>
          <p:cNvSpPr/>
          <p:nvPr/>
        </p:nvSpPr>
        <p:spPr>
          <a:xfrm>
            <a:off x="7952190" y="528211"/>
            <a:ext cx="45719" cy="1717200"/>
          </a:xfrm>
          <a:custGeom>
            <a:avLst/>
            <a:gdLst>
              <a:gd name="connsiteX0" fmla="*/ 0 w 45719"/>
              <a:gd name="connsiteY0" fmla="*/ 0 h 1168408"/>
              <a:gd name="connsiteX1" fmla="*/ 45719 w 45719"/>
              <a:gd name="connsiteY1" fmla="*/ 0 h 1168408"/>
              <a:gd name="connsiteX2" fmla="*/ 45719 w 45719"/>
              <a:gd name="connsiteY2" fmla="*/ 1168408 h 1168408"/>
              <a:gd name="connsiteX3" fmla="*/ 0 w 45719"/>
              <a:gd name="connsiteY3" fmla="*/ 1168408 h 1168408"/>
              <a:gd name="connsiteX4" fmla="*/ 0 w 45719"/>
              <a:gd name="connsiteY4" fmla="*/ 0 h 1168408"/>
              <a:gd name="connsiteX0" fmla="*/ 0 w 45719"/>
              <a:gd name="connsiteY0" fmla="*/ 0 h 1168408"/>
              <a:gd name="connsiteX1" fmla="*/ 45719 w 45719"/>
              <a:gd name="connsiteY1" fmla="*/ 1168408 h 1168408"/>
              <a:gd name="connsiteX2" fmla="*/ 0 w 45719"/>
              <a:gd name="connsiteY2" fmla="*/ 1168408 h 1168408"/>
              <a:gd name="connsiteX3" fmla="*/ 0 w 45719"/>
              <a:gd name="connsiteY3" fmla="*/ 0 h 1168408"/>
              <a:gd name="connsiteX0" fmla="*/ 0 w 0"/>
              <a:gd name="connsiteY0" fmla="*/ 0 h 1168408"/>
              <a:gd name="connsiteX1" fmla="*/ 0 w 0"/>
              <a:gd name="connsiteY1" fmla="*/ 1168408 h 1168408"/>
              <a:gd name="connsiteX2" fmla="*/ 0 w 0"/>
              <a:gd name="connsiteY2" fmla="*/ 0 h 11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68408">
                <a:moveTo>
                  <a:pt x="0" y="0"/>
                </a:moveTo>
                <a:lnTo>
                  <a:pt x="0" y="116840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165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1.875E-6 0.01921 " pathEditMode="relative" rAng="0" ptsTypes="AA">
                                      <p:cBhvr>
                                        <p:cTn id="9" dur="1" spd="-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2.91667E-6 0.01921 " pathEditMode="relative" rAng="0" ptsTypes="AA">
                                      <p:cBhvr>
                                        <p:cTn id="19" dur="1" spd="-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6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1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3.54167E-6 0.01922 " pathEditMode="relative" rAng="0" ptsTypes="AA">
                                      <p:cBhvr>
                                        <p:cTn id="29" dur="1" spd="-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7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2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4.79167E-6 0.01921 " pathEditMode="relative" rAng="0" ptsTypes="AA">
                                      <p:cBhvr>
                                        <p:cTn id="39" dur="1" spd="-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8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3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3.95833E-6 0.01921 " pathEditMode="relative" rAng="0" ptsTypes="AA">
                                      <p:cBhvr>
                                        <p:cTn id="49" dur="1" spd="-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9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4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3.75E-6 0.01921 " pathEditMode="relative" rAng="0" ptsTypes="AA">
                                      <p:cBhvr>
                                        <p:cTn id="59" dur="1" spd="-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223" grpId="0" animBg="1"/>
      <p:bldP spid="224" grpId="0" animBg="1"/>
      <p:bldP spid="225" grpId="0" animBg="1"/>
      <p:bldP spid="22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>
            <a:extLst>
              <a:ext uri="{FF2B5EF4-FFF2-40B4-BE49-F238E27FC236}">
                <a16:creationId xmlns:a16="http://schemas.microsoft.com/office/drawing/2014/main" id="{46B3ABFD-BDF1-4BBE-9592-EB677D3C221A}"/>
              </a:ext>
            </a:extLst>
          </p:cNvPr>
          <p:cNvSpPr/>
          <p:nvPr/>
        </p:nvSpPr>
        <p:spPr>
          <a:xfrm>
            <a:off x="0" y="6070200"/>
            <a:ext cx="12192000" cy="787799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2D554E1E-C19E-4DFC-AF69-B4512A197BA2}"/>
              </a:ext>
            </a:extLst>
          </p:cNvPr>
          <p:cNvCxnSpPr>
            <a:cxnSpLocks/>
          </p:cNvCxnSpPr>
          <p:nvPr/>
        </p:nvCxnSpPr>
        <p:spPr>
          <a:xfrm>
            <a:off x="0" y="6464099"/>
            <a:ext cx="12192000" cy="0"/>
          </a:xfrm>
          <a:prstGeom prst="line">
            <a:avLst/>
          </a:prstGeom>
          <a:gradFill>
            <a:gsLst>
              <a:gs pos="100000">
                <a:srgbClr val="FBFBFB"/>
              </a:gs>
              <a:gs pos="0">
                <a:srgbClr val="E6E6E6">
                  <a:lumMod val="15000"/>
                  <a:lumOff val="85000"/>
                </a:srgbClr>
              </a:gs>
            </a:gsLst>
            <a:lin ang="2700000" scaled="1"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51DEC85-981B-416A-9989-094984B48ED9}"/>
              </a:ext>
            </a:extLst>
          </p:cNvPr>
          <p:cNvGrpSpPr/>
          <p:nvPr/>
        </p:nvGrpSpPr>
        <p:grpSpPr>
          <a:xfrm>
            <a:off x="0" y="2641590"/>
            <a:ext cx="12192000" cy="3428999"/>
            <a:chOff x="0" y="2133599"/>
            <a:chExt cx="12192000" cy="3428999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8EEE4D5-9FFD-4085-BFC3-321F2937B351}"/>
                </a:ext>
              </a:extLst>
            </p:cNvPr>
            <p:cNvGrpSpPr/>
            <p:nvPr/>
          </p:nvGrpSpPr>
          <p:grpSpPr>
            <a:xfrm>
              <a:off x="0" y="2209800"/>
              <a:ext cx="12192000" cy="3048000"/>
              <a:chOff x="0" y="2209800"/>
              <a:chExt cx="12192000" cy="3048000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964B98A-3F63-43D7-8F78-0FDB275F5E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5257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DE28CBE-C7F7-4E2F-BDC9-B5AFD2692D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6482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287CEE4-A3F3-4999-8982-CAD02FCBE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0386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8C95EE2-D2CB-4351-8A6A-616C52B43B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4290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F5918858-1F75-42F2-8AA1-700F404E3B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8194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99EE281E-0AD2-4985-8522-29614527D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09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72FC744-9EF4-4BB7-9310-34492A5638E6}"/>
                </a:ext>
              </a:extLst>
            </p:cNvPr>
            <p:cNvSpPr/>
            <p:nvPr/>
          </p:nvSpPr>
          <p:spPr>
            <a:xfrm>
              <a:off x="0" y="2133599"/>
              <a:ext cx="12192000" cy="3428999"/>
            </a:xfrm>
            <a:prstGeom prst="rect">
              <a:avLst/>
            </a:prstGeom>
            <a:solidFill>
              <a:schemeClr val="bg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endParaRPr>
            </a:p>
          </p:txBody>
        </p:sp>
      </p:grpSp>
      <p:sp>
        <p:nvSpPr>
          <p:cNvPr id="117" name="TextBox 16">
            <a:extLst>
              <a:ext uri="{FF2B5EF4-FFF2-40B4-BE49-F238E27FC236}">
                <a16:creationId xmlns:a16="http://schemas.microsoft.com/office/drawing/2014/main" id="{A81F221B-6B6A-4F0D-BFAA-0A077CA87A7E}"/>
              </a:ext>
            </a:extLst>
          </p:cNvPr>
          <p:cNvSpPr txBox="1"/>
          <p:nvPr/>
        </p:nvSpPr>
        <p:spPr>
          <a:xfrm>
            <a:off x="0" y="5659082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$500K</a:t>
            </a:r>
          </a:p>
        </p:txBody>
      </p:sp>
      <p:sp>
        <p:nvSpPr>
          <p:cNvPr id="118" name="TextBox 16">
            <a:extLst>
              <a:ext uri="{FF2B5EF4-FFF2-40B4-BE49-F238E27FC236}">
                <a16:creationId xmlns:a16="http://schemas.microsoft.com/office/drawing/2014/main" id="{68243A0F-3CFD-4BC8-847D-0F4199435FBB}"/>
              </a:ext>
            </a:extLst>
          </p:cNvPr>
          <p:cNvSpPr txBox="1"/>
          <p:nvPr/>
        </p:nvSpPr>
        <p:spPr>
          <a:xfrm>
            <a:off x="0" y="5048156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$550K</a:t>
            </a:r>
          </a:p>
        </p:txBody>
      </p:sp>
      <p:sp>
        <p:nvSpPr>
          <p:cNvPr id="119" name="TextBox 16">
            <a:extLst>
              <a:ext uri="{FF2B5EF4-FFF2-40B4-BE49-F238E27FC236}">
                <a16:creationId xmlns:a16="http://schemas.microsoft.com/office/drawing/2014/main" id="{8C1CFEA5-7479-4843-BDE7-3C820B26C8A7}"/>
              </a:ext>
            </a:extLst>
          </p:cNvPr>
          <p:cNvSpPr txBox="1"/>
          <p:nvPr/>
        </p:nvSpPr>
        <p:spPr>
          <a:xfrm>
            <a:off x="0" y="4437232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$600K</a:t>
            </a:r>
          </a:p>
        </p:txBody>
      </p:sp>
      <p:sp>
        <p:nvSpPr>
          <p:cNvPr id="120" name="TextBox 16">
            <a:extLst>
              <a:ext uri="{FF2B5EF4-FFF2-40B4-BE49-F238E27FC236}">
                <a16:creationId xmlns:a16="http://schemas.microsoft.com/office/drawing/2014/main" id="{F6D58849-23BC-496C-92F1-403AE99732CE}"/>
              </a:ext>
            </a:extLst>
          </p:cNvPr>
          <p:cNvSpPr txBox="1"/>
          <p:nvPr/>
        </p:nvSpPr>
        <p:spPr>
          <a:xfrm>
            <a:off x="0" y="3826308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$650K</a:t>
            </a:r>
          </a:p>
        </p:txBody>
      </p:sp>
      <p:sp>
        <p:nvSpPr>
          <p:cNvPr id="121" name="TextBox 16">
            <a:extLst>
              <a:ext uri="{FF2B5EF4-FFF2-40B4-BE49-F238E27FC236}">
                <a16:creationId xmlns:a16="http://schemas.microsoft.com/office/drawing/2014/main" id="{D79B1937-61DD-4385-8EB7-13E58DD0C6F5}"/>
              </a:ext>
            </a:extLst>
          </p:cNvPr>
          <p:cNvSpPr txBox="1"/>
          <p:nvPr/>
        </p:nvSpPr>
        <p:spPr>
          <a:xfrm>
            <a:off x="0" y="3215384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$700K</a:t>
            </a:r>
          </a:p>
        </p:txBody>
      </p:sp>
      <p:sp>
        <p:nvSpPr>
          <p:cNvPr id="127" name="TextBox 16">
            <a:extLst>
              <a:ext uri="{FF2B5EF4-FFF2-40B4-BE49-F238E27FC236}">
                <a16:creationId xmlns:a16="http://schemas.microsoft.com/office/drawing/2014/main" id="{2BF9637E-1908-449D-BB52-3A8C6E227D26}"/>
              </a:ext>
            </a:extLst>
          </p:cNvPr>
          <p:cNvSpPr txBox="1"/>
          <p:nvPr/>
        </p:nvSpPr>
        <p:spPr>
          <a:xfrm>
            <a:off x="0" y="2604460"/>
            <a:ext cx="716291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$750K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2D80D77B-04FC-426F-AAF2-5B5122930402}"/>
              </a:ext>
            </a:extLst>
          </p:cNvPr>
          <p:cNvSpPr/>
          <p:nvPr/>
        </p:nvSpPr>
        <p:spPr>
          <a:xfrm>
            <a:off x="1409882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65</a:t>
            </a: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B84CA8F8-1A33-4DA6-9B65-A91EE72A549E}"/>
              </a:ext>
            </a:extLst>
          </p:cNvPr>
          <p:cNvSpPr/>
          <p:nvPr/>
        </p:nvSpPr>
        <p:spPr>
          <a:xfrm>
            <a:off x="3169179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66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8581F84F-0296-49F2-9806-7E5FFFBF2F1C}"/>
              </a:ext>
            </a:extLst>
          </p:cNvPr>
          <p:cNvSpPr/>
          <p:nvPr/>
        </p:nvSpPr>
        <p:spPr>
          <a:xfrm>
            <a:off x="4928476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67</a:t>
            </a:r>
          </a:p>
        </p:txBody>
      </p: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id="{7BB17554-9CA4-4984-B23E-3B9DCD363932}"/>
              </a:ext>
            </a:extLst>
          </p:cNvPr>
          <p:cNvSpPr/>
          <p:nvPr/>
        </p:nvSpPr>
        <p:spPr>
          <a:xfrm>
            <a:off x="6687773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68</a:t>
            </a: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B96FCF41-8B5B-4B6B-8257-4B7015DC68DA}"/>
              </a:ext>
            </a:extLst>
          </p:cNvPr>
          <p:cNvSpPr/>
          <p:nvPr/>
        </p:nvSpPr>
        <p:spPr>
          <a:xfrm>
            <a:off x="8447070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69</a:t>
            </a: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7C65E7BC-E937-4AB6-BEDB-6032F6326CB9}"/>
              </a:ext>
            </a:extLst>
          </p:cNvPr>
          <p:cNvSpPr/>
          <p:nvPr/>
        </p:nvSpPr>
        <p:spPr>
          <a:xfrm>
            <a:off x="10206365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70</a:t>
            </a:r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36DF414F-D9AD-4C2D-8A78-0A14AC1E0BD5}"/>
              </a:ext>
            </a:extLst>
          </p:cNvPr>
          <p:cNvSpPr/>
          <p:nvPr/>
        </p:nvSpPr>
        <p:spPr>
          <a:xfrm>
            <a:off x="1700873" y="5245987"/>
            <a:ext cx="1753171" cy="828657"/>
          </a:xfrm>
          <a:custGeom>
            <a:avLst/>
            <a:gdLst>
              <a:gd name="connsiteX0" fmla="*/ 1753171 w 1753171"/>
              <a:gd name="connsiteY0" fmla="*/ 0 h 828657"/>
              <a:gd name="connsiteX1" fmla="*/ 1753171 w 1753171"/>
              <a:gd name="connsiteY1" fmla="*/ 828657 h 828657"/>
              <a:gd name="connsiteX2" fmla="*/ 0 w 1753171"/>
              <a:gd name="connsiteY2" fmla="*/ 828657 h 828657"/>
              <a:gd name="connsiteX3" fmla="*/ 0 w 1753171"/>
              <a:gd name="connsiteY3" fmla="*/ 493872 h 82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171" h="828657">
                <a:moveTo>
                  <a:pt x="1753171" y="0"/>
                </a:moveTo>
                <a:lnTo>
                  <a:pt x="1753171" y="828657"/>
                </a:lnTo>
                <a:lnTo>
                  <a:pt x="0" y="828657"/>
                </a:lnTo>
                <a:lnTo>
                  <a:pt x="0" y="493872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F9355EF3-2D72-4E72-B3C6-65E963B3682B}"/>
              </a:ext>
            </a:extLst>
          </p:cNvPr>
          <p:cNvSpPr/>
          <p:nvPr/>
        </p:nvSpPr>
        <p:spPr>
          <a:xfrm>
            <a:off x="3455185" y="4750283"/>
            <a:ext cx="1758526" cy="1324361"/>
          </a:xfrm>
          <a:custGeom>
            <a:avLst/>
            <a:gdLst>
              <a:gd name="connsiteX0" fmla="*/ 1758526 w 1758526"/>
              <a:gd name="connsiteY0" fmla="*/ 0 h 1324361"/>
              <a:gd name="connsiteX1" fmla="*/ 1758526 w 1758526"/>
              <a:gd name="connsiteY1" fmla="*/ 1324361 h 1324361"/>
              <a:gd name="connsiteX2" fmla="*/ 0 w 1758526"/>
              <a:gd name="connsiteY2" fmla="*/ 1324361 h 1324361"/>
              <a:gd name="connsiteX3" fmla="*/ 0 w 1758526"/>
              <a:gd name="connsiteY3" fmla="*/ 495382 h 132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526" h="1324361">
                <a:moveTo>
                  <a:pt x="1758526" y="0"/>
                </a:moveTo>
                <a:lnTo>
                  <a:pt x="1758526" y="1324361"/>
                </a:lnTo>
                <a:lnTo>
                  <a:pt x="0" y="1324361"/>
                </a:lnTo>
                <a:lnTo>
                  <a:pt x="0" y="495382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9F7D0EA8-3303-4293-BE1B-6C9301DBCBE7}"/>
              </a:ext>
            </a:extLst>
          </p:cNvPr>
          <p:cNvSpPr/>
          <p:nvPr/>
        </p:nvSpPr>
        <p:spPr>
          <a:xfrm>
            <a:off x="5215015" y="4254535"/>
            <a:ext cx="1758526" cy="1820109"/>
          </a:xfrm>
          <a:custGeom>
            <a:avLst/>
            <a:gdLst>
              <a:gd name="connsiteX0" fmla="*/ 1758526 w 1758526"/>
              <a:gd name="connsiteY0" fmla="*/ 0 h 1820109"/>
              <a:gd name="connsiteX1" fmla="*/ 1758526 w 1758526"/>
              <a:gd name="connsiteY1" fmla="*/ 1820109 h 1820109"/>
              <a:gd name="connsiteX2" fmla="*/ 0 w 1758526"/>
              <a:gd name="connsiteY2" fmla="*/ 1820109 h 1820109"/>
              <a:gd name="connsiteX3" fmla="*/ 0 w 1758526"/>
              <a:gd name="connsiteY3" fmla="*/ 495381 h 182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526" h="1820109">
                <a:moveTo>
                  <a:pt x="1758526" y="0"/>
                </a:moveTo>
                <a:lnTo>
                  <a:pt x="1758526" y="1820109"/>
                </a:lnTo>
                <a:lnTo>
                  <a:pt x="0" y="1820109"/>
                </a:lnTo>
                <a:lnTo>
                  <a:pt x="0" y="495381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9FC064B7-2EC8-4218-9FAD-7D1E04C82AE5}"/>
              </a:ext>
            </a:extLst>
          </p:cNvPr>
          <p:cNvSpPr/>
          <p:nvPr/>
        </p:nvSpPr>
        <p:spPr>
          <a:xfrm>
            <a:off x="6974846" y="3758785"/>
            <a:ext cx="1758526" cy="2315859"/>
          </a:xfrm>
          <a:custGeom>
            <a:avLst/>
            <a:gdLst>
              <a:gd name="connsiteX0" fmla="*/ 1758526 w 1758526"/>
              <a:gd name="connsiteY0" fmla="*/ 0 h 2315859"/>
              <a:gd name="connsiteX1" fmla="*/ 1758526 w 1758526"/>
              <a:gd name="connsiteY1" fmla="*/ 2315859 h 2315859"/>
              <a:gd name="connsiteX2" fmla="*/ 0 w 1758526"/>
              <a:gd name="connsiteY2" fmla="*/ 2315859 h 2315859"/>
              <a:gd name="connsiteX3" fmla="*/ 0 w 1758526"/>
              <a:gd name="connsiteY3" fmla="*/ 495382 h 231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526" h="2315859">
                <a:moveTo>
                  <a:pt x="1758526" y="0"/>
                </a:moveTo>
                <a:lnTo>
                  <a:pt x="1758526" y="2315859"/>
                </a:lnTo>
                <a:lnTo>
                  <a:pt x="0" y="2315859"/>
                </a:lnTo>
                <a:lnTo>
                  <a:pt x="0" y="495382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A02CF9BD-1B77-4BFF-ABA5-3A0548EA234F}"/>
              </a:ext>
            </a:extLst>
          </p:cNvPr>
          <p:cNvSpPr/>
          <p:nvPr/>
        </p:nvSpPr>
        <p:spPr>
          <a:xfrm>
            <a:off x="8734678" y="3265367"/>
            <a:ext cx="1750251" cy="2809277"/>
          </a:xfrm>
          <a:custGeom>
            <a:avLst/>
            <a:gdLst>
              <a:gd name="connsiteX0" fmla="*/ 1750251 w 1750251"/>
              <a:gd name="connsiteY0" fmla="*/ 0 h 2809277"/>
              <a:gd name="connsiteX1" fmla="*/ 1750251 w 1750251"/>
              <a:gd name="connsiteY1" fmla="*/ 2809277 h 2809277"/>
              <a:gd name="connsiteX2" fmla="*/ 0 w 1750251"/>
              <a:gd name="connsiteY2" fmla="*/ 2809277 h 2809277"/>
              <a:gd name="connsiteX3" fmla="*/ 0 w 1750251"/>
              <a:gd name="connsiteY3" fmla="*/ 493051 h 280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0251" h="2809277">
                <a:moveTo>
                  <a:pt x="1750251" y="0"/>
                </a:moveTo>
                <a:lnTo>
                  <a:pt x="1750251" y="2809277"/>
                </a:lnTo>
                <a:lnTo>
                  <a:pt x="0" y="2809277"/>
                </a:lnTo>
                <a:lnTo>
                  <a:pt x="0" y="493051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9AC02C3-93A9-4866-99EE-4628F55FF5B5}"/>
              </a:ext>
            </a:extLst>
          </p:cNvPr>
          <p:cNvGrpSpPr/>
          <p:nvPr/>
        </p:nvGrpSpPr>
        <p:grpSpPr>
          <a:xfrm>
            <a:off x="1697759" y="3944498"/>
            <a:ext cx="8797521" cy="2126094"/>
            <a:chOff x="1697759" y="-835906"/>
            <a:chExt cx="8797521" cy="6398509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33727D6-3273-4320-9A5E-7986F0CF87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97759" y="5018850"/>
              <a:ext cx="1" cy="543753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08AE648-2C93-41CF-B94E-30AB7DA6FA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57264" y="3639855"/>
              <a:ext cx="1" cy="1922748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9E2D99B-DE3B-4F38-A6BC-6369239087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16767" y="2148021"/>
              <a:ext cx="1" cy="3414582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571AB8D-2F15-4972-A2AC-F6F9C522A8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76271" y="728129"/>
              <a:ext cx="1" cy="4834474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4AFB150-6438-4883-A538-C93CE3C56D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35775" y="-835906"/>
              <a:ext cx="1" cy="6398509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22AE913-FE47-449E-8522-E3A2795CB990}"/>
                </a:ext>
              </a:extLst>
            </p:cNvPr>
            <p:cNvCxnSpPr/>
            <p:nvPr/>
          </p:nvCxnSpPr>
          <p:spPr>
            <a:xfrm flipH="1" flipV="1">
              <a:off x="10493203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21043B18-7A4D-44FE-A877-9AEE710E209C}"/>
              </a:ext>
            </a:extLst>
          </p:cNvPr>
          <p:cNvCxnSpPr>
            <a:cxnSpLocks/>
          </p:cNvCxnSpPr>
          <p:nvPr/>
        </p:nvCxnSpPr>
        <p:spPr>
          <a:xfrm>
            <a:off x="0" y="6079726"/>
            <a:ext cx="12192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4194585-C7A9-4885-A45A-BB2D909D6525}"/>
              </a:ext>
            </a:extLst>
          </p:cNvPr>
          <p:cNvSpPr/>
          <p:nvPr/>
        </p:nvSpPr>
        <p:spPr>
          <a:xfrm>
            <a:off x="4788930" y="528211"/>
            <a:ext cx="45719" cy="1717200"/>
          </a:xfrm>
          <a:custGeom>
            <a:avLst/>
            <a:gdLst>
              <a:gd name="connsiteX0" fmla="*/ 0 w 45719"/>
              <a:gd name="connsiteY0" fmla="*/ 0 h 1168408"/>
              <a:gd name="connsiteX1" fmla="*/ 45719 w 45719"/>
              <a:gd name="connsiteY1" fmla="*/ 0 h 1168408"/>
              <a:gd name="connsiteX2" fmla="*/ 45719 w 45719"/>
              <a:gd name="connsiteY2" fmla="*/ 1168408 h 1168408"/>
              <a:gd name="connsiteX3" fmla="*/ 0 w 45719"/>
              <a:gd name="connsiteY3" fmla="*/ 1168408 h 1168408"/>
              <a:gd name="connsiteX4" fmla="*/ 0 w 45719"/>
              <a:gd name="connsiteY4" fmla="*/ 0 h 1168408"/>
              <a:gd name="connsiteX0" fmla="*/ 0 w 45719"/>
              <a:gd name="connsiteY0" fmla="*/ 0 h 1168408"/>
              <a:gd name="connsiteX1" fmla="*/ 45719 w 45719"/>
              <a:gd name="connsiteY1" fmla="*/ 1168408 h 1168408"/>
              <a:gd name="connsiteX2" fmla="*/ 0 w 45719"/>
              <a:gd name="connsiteY2" fmla="*/ 1168408 h 1168408"/>
              <a:gd name="connsiteX3" fmla="*/ 0 w 45719"/>
              <a:gd name="connsiteY3" fmla="*/ 0 h 1168408"/>
              <a:gd name="connsiteX0" fmla="*/ 0 w 0"/>
              <a:gd name="connsiteY0" fmla="*/ 0 h 1168408"/>
              <a:gd name="connsiteX1" fmla="*/ 0 w 0"/>
              <a:gd name="connsiteY1" fmla="*/ 1168408 h 1168408"/>
              <a:gd name="connsiteX2" fmla="*/ 0 w 0"/>
              <a:gd name="connsiteY2" fmla="*/ 0 h 11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68408">
                <a:moveTo>
                  <a:pt x="0" y="0"/>
                </a:moveTo>
                <a:lnTo>
                  <a:pt x="0" y="116840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27E5097-4E73-49A4-AF49-D6948AB5519C}"/>
              </a:ext>
            </a:extLst>
          </p:cNvPr>
          <p:cNvSpPr/>
          <p:nvPr/>
        </p:nvSpPr>
        <p:spPr>
          <a:xfrm>
            <a:off x="648419" y="543029"/>
            <a:ext cx="418622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000044"/>
                </a:solidFill>
                <a:latin typeface="Avenir Black"/>
              </a:rPr>
              <a:t>Guaranteed</a:t>
            </a:r>
            <a:br>
              <a:rPr lang="en-US" sz="40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74CFA"/>
                </a:solidFill>
                <a:latin typeface="Avenir Black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+mn-ea"/>
                <a:cs typeface="+mn-cs"/>
              </a:rPr>
              <a:t>Income Account Value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E8B7A46-7237-49ED-8331-217FCB67313F}"/>
              </a:ext>
            </a:extLst>
          </p:cNvPr>
          <p:cNvSpPr/>
          <p:nvPr/>
        </p:nvSpPr>
        <p:spPr>
          <a:xfrm>
            <a:off x="648420" y="1750006"/>
            <a:ext cx="2335048" cy="519351"/>
          </a:xfrm>
          <a:prstGeom prst="roundRect">
            <a:avLst>
              <a:gd name="adj" fmla="val 50000"/>
            </a:avLst>
          </a:prstGeom>
          <a:solidFill>
            <a:srgbClr val="5B79F6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At 6% Growth</a:t>
            </a:r>
          </a:p>
        </p:txBody>
      </p:sp>
      <p:sp>
        <p:nvSpPr>
          <p:cNvPr id="62" name="Rectangle: Rounded Corners 84">
            <a:extLst>
              <a:ext uri="{FF2B5EF4-FFF2-40B4-BE49-F238E27FC236}">
                <a16:creationId xmlns:a16="http://schemas.microsoft.com/office/drawing/2014/main" id="{25FA4A1E-8915-4AE6-9F2C-1D481147E05B}"/>
              </a:ext>
            </a:extLst>
          </p:cNvPr>
          <p:cNvSpPr/>
          <p:nvPr/>
        </p:nvSpPr>
        <p:spPr>
          <a:xfrm>
            <a:off x="7494104" y="1447620"/>
            <a:ext cx="864413" cy="524941"/>
          </a:xfrm>
          <a:prstGeom prst="roundRect">
            <a:avLst>
              <a:gd name="adj" fmla="val 50000"/>
            </a:avLst>
          </a:prstGeom>
          <a:ln>
            <a:solidFill>
              <a:schemeClr val="tx2">
                <a:alpha val="28000"/>
              </a:schemeClr>
            </a:solidFill>
          </a:ln>
        </p:spPr>
        <p:txBody>
          <a:bodyPr wrap="square" t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5%</a:t>
            </a:r>
          </a:p>
        </p:txBody>
      </p:sp>
      <p:sp>
        <p:nvSpPr>
          <p:cNvPr id="63" name="Rectangle: Rounded Corners 84">
            <a:extLst>
              <a:ext uri="{FF2B5EF4-FFF2-40B4-BE49-F238E27FC236}">
                <a16:creationId xmlns:a16="http://schemas.microsoft.com/office/drawing/2014/main" id="{51BB4B06-BAEE-44EC-AAB8-F3C113412B37}"/>
              </a:ext>
            </a:extLst>
          </p:cNvPr>
          <p:cNvSpPr/>
          <p:nvPr/>
        </p:nvSpPr>
        <p:spPr>
          <a:xfrm>
            <a:off x="6915845" y="1447620"/>
            <a:ext cx="585292" cy="524941"/>
          </a:xfrm>
          <a:prstGeom prst="roundRect">
            <a:avLst>
              <a:gd name="adj" fmla="val 50000"/>
            </a:avLst>
          </a:prstGeom>
          <a:ln>
            <a:noFill/>
          </a:ln>
        </p:spPr>
        <p:txBody>
          <a:bodyPr wrap="square" t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X</a:t>
            </a:r>
          </a:p>
        </p:txBody>
      </p:sp>
      <p:sp>
        <p:nvSpPr>
          <p:cNvPr id="61" name="Rectangle: Rounded Corners 84">
            <a:extLst>
              <a:ext uri="{FF2B5EF4-FFF2-40B4-BE49-F238E27FC236}">
                <a16:creationId xmlns:a16="http://schemas.microsoft.com/office/drawing/2014/main" id="{428B5CFB-2438-445F-8F25-A56B4C74C915}"/>
              </a:ext>
            </a:extLst>
          </p:cNvPr>
          <p:cNvSpPr/>
          <p:nvPr/>
        </p:nvSpPr>
        <p:spPr>
          <a:xfrm>
            <a:off x="5265677" y="1447620"/>
            <a:ext cx="1657201" cy="524941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tx2">
                <a:alpha val="28000"/>
              </a:schemeClr>
            </a:solidFill>
          </a:ln>
        </p:spPr>
        <p:txBody>
          <a:bodyPr wrap="square" tIns="0" bIns="0" anchor="ctr">
            <a:noAutofit/>
          </a:bodyPr>
          <a:lstStyle/>
          <a:p>
            <a:pPr lvl="0" algn="ctr"/>
            <a:r>
              <a:rPr lang="en-US" sz="20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latin typeface="Avenir Black"/>
                <a:cs typeface="Times New Roman" charset="0"/>
              </a:rPr>
              <a:t>$670,000 </a:t>
            </a:r>
            <a:endParaRPr kumimoji="0" lang="en-US" sz="20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rgbClr val="5C5C5C"/>
              </a:solidFill>
              <a:effectLst/>
              <a:uLnTx/>
              <a:uFillTx/>
              <a:latin typeface="Avenir Black"/>
              <a:ea typeface="+mn-ea"/>
              <a:cs typeface="Times New Roman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8D24013-95A1-42B6-A9F7-4AE7EA0FE363}"/>
              </a:ext>
            </a:extLst>
          </p:cNvPr>
          <p:cNvGrpSpPr/>
          <p:nvPr/>
        </p:nvGrpSpPr>
        <p:grpSpPr>
          <a:xfrm>
            <a:off x="4601271" y="4174998"/>
            <a:ext cx="1216600" cy="690056"/>
            <a:chOff x="1082353" y="3004076"/>
            <a:chExt cx="1216600" cy="690056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B8FB81-070F-4CFF-9F72-EBF71106DA74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endParaRPr>
            </a:p>
          </p:txBody>
        </p:sp>
        <p:sp>
          <p:nvSpPr>
            <p:cNvPr id="66" name="TextBox 16">
              <a:extLst>
                <a:ext uri="{FF2B5EF4-FFF2-40B4-BE49-F238E27FC236}">
                  <a16:creationId xmlns:a16="http://schemas.microsoft.com/office/drawing/2014/main" id="{360882F7-1D22-4546-AECD-DF23FB06F914}"/>
                </a:ext>
              </a:extLst>
            </p:cNvPr>
            <p:cNvSpPr txBox="1"/>
            <p:nvPr/>
          </p:nvSpPr>
          <p:spPr>
            <a:xfrm>
              <a:off x="1082353" y="3004076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574CFA"/>
                  </a:solidFill>
                  <a:effectLst/>
                  <a:uLnTx/>
                  <a:uFillTx/>
                  <a:latin typeface="Avenir Black"/>
                  <a:ea typeface="+mn-ea"/>
                  <a:cs typeface="+mn-cs"/>
                </a:rPr>
                <a:t>$561,800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FD7AB7A-7600-48F4-9588-0D2D10C72AB7}"/>
              </a:ext>
            </a:extLst>
          </p:cNvPr>
          <p:cNvGrpSpPr/>
          <p:nvPr/>
        </p:nvGrpSpPr>
        <p:grpSpPr>
          <a:xfrm>
            <a:off x="6366057" y="3668732"/>
            <a:ext cx="1216600" cy="691979"/>
            <a:chOff x="1082353" y="3002153"/>
            <a:chExt cx="1216600" cy="691979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EAA959D-B417-4830-B6E4-2677F9E3B549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endParaRPr>
            </a:p>
          </p:txBody>
        </p:sp>
        <p:sp>
          <p:nvSpPr>
            <p:cNvPr id="69" name="TextBox 16">
              <a:extLst>
                <a:ext uri="{FF2B5EF4-FFF2-40B4-BE49-F238E27FC236}">
                  <a16:creationId xmlns:a16="http://schemas.microsoft.com/office/drawing/2014/main" id="{5A5D9199-4C87-4079-8E95-380A37DC3CBC}"/>
                </a:ext>
              </a:extLst>
            </p:cNvPr>
            <p:cNvSpPr txBox="1"/>
            <p:nvPr/>
          </p:nvSpPr>
          <p:spPr>
            <a:xfrm>
              <a:off x="1082353" y="3002153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574CFA"/>
                  </a:solidFill>
                  <a:effectLst/>
                  <a:uLnTx/>
                  <a:uFillTx/>
                  <a:latin typeface="Avenir Black"/>
                  <a:ea typeface="+mn-ea"/>
                  <a:cs typeface="+mn-cs"/>
                </a:rPr>
                <a:t>$595,508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932CC92-5FEB-4836-A819-CDD7EFF87AE6}"/>
              </a:ext>
            </a:extLst>
          </p:cNvPr>
          <p:cNvGrpSpPr/>
          <p:nvPr/>
        </p:nvGrpSpPr>
        <p:grpSpPr>
          <a:xfrm>
            <a:off x="7926877" y="3190172"/>
            <a:ext cx="1612992" cy="664273"/>
            <a:chOff x="884157" y="3029859"/>
            <a:chExt cx="1612992" cy="664273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D01741C-1A86-4CB8-931B-DEF147F02B52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endParaRPr>
            </a:p>
          </p:txBody>
        </p:sp>
        <p:sp>
          <p:nvSpPr>
            <p:cNvPr id="72" name="TextBox 16">
              <a:extLst>
                <a:ext uri="{FF2B5EF4-FFF2-40B4-BE49-F238E27FC236}">
                  <a16:creationId xmlns:a16="http://schemas.microsoft.com/office/drawing/2014/main" id="{8F1543F9-021F-4E0A-96D7-623AC149F5A6}"/>
                </a:ext>
              </a:extLst>
            </p:cNvPr>
            <p:cNvSpPr txBox="1"/>
            <p:nvPr/>
          </p:nvSpPr>
          <p:spPr>
            <a:xfrm>
              <a:off x="884157" y="3029859"/>
              <a:ext cx="161299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574CFA"/>
                  </a:solidFill>
                  <a:effectLst/>
                  <a:uLnTx/>
                  <a:uFillTx/>
                  <a:latin typeface="Avenir Black"/>
                  <a:ea typeface="+mn-ea"/>
                  <a:cs typeface="+mn-cs"/>
                </a:rPr>
                <a:t>$631,238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2828EC8-2466-45BC-AB04-53A4AB6B7629}"/>
              </a:ext>
            </a:extLst>
          </p:cNvPr>
          <p:cNvGrpSpPr/>
          <p:nvPr/>
        </p:nvGrpSpPr>
        <p:grpSpPr>
          <a:xfrm>
            <a:off x="9536034" y="2702464"/>
            <a:ext cx="1902096" cy="673421"/>
            <a:chOff x="739605" y="3020711"/>
            <a:chExt cx="1902096" cy="673421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E0082BF-E242-4CD5-8F56-8E9DF6EE066D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endParaRPr>
            </a:p>
          </p:txBody>
        </p:sp>
        <p:sp>
          <p:nvSpPr>
            <p:cNvPr id="75" name="TextBox 16">
              <a:extLst>
                <a:ext uri="{FF2B5EF4-FFF2-40B4-BE49-F238E27FC236}">
                  <a16:creationId xmlns:a16="http://schemas.microsoft.com/office/drawing/2014/main" id="{AE89D7A8-9CC7-4985-A2DC-3C6C54FEC644}"/>
                </a:ext>
              </a:extLst>
            </p:cNvPr>
            <p:cNvSpPr txBox="1"/>
            <p:nvPr/>
          </p:nvSpPr>
          <p:spPr>
            <a:xfrm>
              <a:off x="739605" y="3020711"/>
              <a:ext cx="1902096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574CFA"/>
                  </a:solidFill>
                  <a:effectLst/>
                  <a:uLnTx/>
                  <a:uFillTx/>
                  <a:latin typeface="Avenir Black"/>
                  <a:ea typeface="+mn-ea"/>
                  <a:cs typeface="+mn-cs"/>
                </a:rPr>
                <a:t>$67</a:t>
              </a:r>
              <a:r>
                <a:rPr lang="en-US" b="1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574CFA"/>
                  </a:solidFill>
                  <a:latin typeface="Avenir Black"/>
                </a:rPr>
                <a:t>0</a:t>
              </a: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574CFA"/>
                  </a:solidFill>
                  <a:effectLst/>
                  <a:uLnTx/>
                  <a:uFillTx/>
                  <a:latin typeface="Avenir Black"/>
                  <a:ea typeface="+mn-ea"/>
                  <a:cs typeface="+mn-cs"/>
                </a:rPr>
                <a:t>,000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FF112B6-0FA1-4E6C-BF76-36D94F558F77}"/>
              </a:ext>
            </a:extLst>
          </p:cNvPr>
          <p:cNvGrpSpPr/>
          <p:nvPr/>
        </p:nvGrpSpPr>
        <p:grpSpPr>
          <a:xfrm>
            <a:off x="1081932" y="5175646"/>
            <a:ext cx="1216600" cy="679409"/>
            <a:chOff x="1082353" y="3014723"/>
            <a:chExt cx="1216600" cy="679409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6691F59-FC77-41F6-824A-5737DCB08EAE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endParaRPr>
            </a:p>
          </p:txBody>
        </p:sp>
        <p:sp>
          <p:nvSpPr>
            <p:cNvPr id="79" name="TextBox 16">
              <a:extLst>
                <a:ext uri="{FF2B5EF4-FFF2-40B4-BE49-F238E27FC236}">
                  <a16:creationId xmlns:a16="http://schemas.microsoft.com/office/drawing/2014/main" id="{AF1D68F3-084B-4EB9-973D-4B9488EBA879}"/>
                </a:ext>
              </a:extLst>
            </p:cNvPr>
            <p:cNvSpPr txBox="1"/>
            <p:nvPr/>
          </p:nvSpPr>
          <p:spPr>
            <a:xfrm>
              <a:off x="1082353" y="3014723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574CFA"/>
                  </a:solidFill>
                  <a:effectLst/>
                  <a:uLnTx/>
                  <a:uFillTx/>
                  <a:latin typeface="Avenir Black"/>
                  <a:ea typeface="+mn-ea"/>
                  <a:cs typeface="+mn-cs"/>
                </a:rPr>
                <a:t>$500,000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AEC77E9-61F2-4A9B-8508-28B84CBD6B53}"/>
              </a:ext>
            </a:extLst>
          </p:cNvPr>
          <p:cNvGrpSpPr/>
          <p:nvPr/>
        </p:nvGrpSpPr>
        <p:grpSpPr>
          <a:xfrm>
            <a:off x="2842921" y="4679341"/>
            <a:ext cx="1216600" cy="682020"/>
            <a:chOff x="1082353" y="3012112"/>
            <a:chExt cx="1216600" cy="68202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E594CA2-766A-4DAD-A9A3-5BF0C391F7BF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endParaRPr>
            </a:p>
          </p:txBody>
        </p:sp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id="{67BA457B-33C6-4286-A94A-78CD8E32CAE2}"/>
                </a:ext>
              </a:extLst>
            </p:cNvPr>
            <p:cNvSpPr txBox="1"/>
            <p:nvPr/>
          </p:nvSpPr>
          <p:spPr>
            <a:xfrm>
              <a:off x="1082353" y="3012112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574CFA"/>
                  </a:solidFill>
                  <a:effectLst/>
                  <a:uLnTx/>
                  <a:uFillTx/>
                  <a:latin typeface="Avenir Black"/>
                  <a:ea typeface="+mn-ea"/>
                  <a:cs typeface="+mn-cs"/>
                </a:rPr>
                <a:t>$530,000</a:t>
              </a: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0EBB8F60-C167-E84C-BA2E-DBB231C79642}"/>
              </a:ext>
            </a:extLst>
          </p:cNvPr>
          <p:cNvSpPr/>
          <p:nvPr/>
        </p:nvSpPr>
        <p:spPr>
          <a:xfrm>
            <a:off x="5205955" y="914400"/>
            <a:ext cx="6894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latin typeface="Avenir Black"/>
              </a:rPr>
              <a:t>Income Account Value 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+mn-ea"/>
                <a:cs typeface="+mn-cs"/>
              </a:rPr>
              <a:t>X 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accent3"/>
                </a:solidFill>
                <a:effectLst/>
                <a:uLnTx/>
                <a:uFillTx/>
                <a:latin typeface="Avenir Black"/>
                <a:ea typeface="+mn-ea"/>
                <a:cs typeface="+mn-cs"/>
              </a:rPr>
              <a:t>P</a:t>
            </a:r>
            <a:r>
              <a:rPr lang="en-US" sz="28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accent3"/>
                </a:solidFill>
                <a:latin typeface="Avenir Black"/>
              </a:rPr>
              <a:t>ay-out Factor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rgbClr val="2F2F30"/>
              </a:solidFill>
              <a:effectLst/>
              <a:uLnTx/>
              <a:uFillTx/>
              <a:latin typeface="Avenir Black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343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>
            <a:extLst>
              <a:ext uri="{FF2B5EF4-FFF2-40B4-BE49-F238E27FC236}">
                <a16:creationId xmlns:a16="http://schemas.microsoft.com/office/drawing/2014/main" id="{46B3ABFD-BDF1-4BBE-9592-EB677D3C221A}"/>
              </a:ext>
            </a:extLst>
          </p:cNvPr>
          <p:cNvSpPr/>
          <p:nvPr/>
        </p:nvSpPr>
        <p:spPr>
          <a:xfrm>
            <a:off x="0" y="6070200"/>
            <a:ext cx="12192000" cy="787799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2D554E1E-C19E-4DFC-AF69-B4512A197BA2}"/>
              </a:ext>
            </a:extLst>
          </p:cNvPr>
          <p:cNvCxnSpPr>
            <a:cxnSpLocks/>
          </p:cNvCxnSpPr>
          <p:nvPr/>
        </p:nvCxnSpPr>
        <p:spPr>
          <a:xfrm>
            <a:off x="0" y="6464099"/>
            <a:ext cx="12192000" cy="0"/>
          </a:xfrm>
          <a:prstGeom prst="line">
            <a:avLst/>
          </a:prstGeom>
          <a:gradFill>
            <a:gsLst>
              <a:gs pos="100000">
                <a:srgbClr val="FBFBFB"/>
              </a:gs>
              <a:gs pos="0">
                <a:srgbClr val="E6E6E6">
                  <a:lumMod val="15000"/>
                  <a:lumOff val="85000"/>
                </a:srgbClr>
              </a:gs>
            </a:gsLst>
            <a:lin ang="2700000" scaled="1"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51DEC85-981B-416A-9989-094984B48ED9}"/>
              </a:ext>
            </a:extLst>
          </p:cNvPr>
          <p:cNvGrpSpPr/>
          <p:nvPr/>
        </p:nvGrpSpPr>
        <p:grpSpPr>
          <a:xfrm>
            <a:off x="0" y="2641590"/>
            <a:ext cx="12192000" cy="3428999"/>
            <a:chOff x="0" y="2133599"/>
            <a:chExt cx="12192000" cy="3428999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8EEE4D5-9FFD-4085-BFC3-321F2937B351}"/>
                </a:ext>
              </a:extLst>
            </p:cNvPr>
            <p:cNvGrpSpPr/>
            <p:nvPr/>
          </p:nvGrpSpPr>
          <p:grpSpPr>
            <a:xfrm>
              <a:off x="0" y="2209800"/>
              <a:ext cx="12192000" cy="3048000"/>
              <a:chOff x="0" y="2209800"/>
              <a:chExt cx="12192000" cy="3048000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964B98A-3F63-43D7-8F78-0FDB275F5E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5257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DE28CBE-C7F7-4E2F-BDC9-B5AFD2692D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6482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287CEE4-A3F3-4999-8982-CAD02FCBE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0386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8C95EE2-D2CB-4351-8A6A-616C52B43B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4290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F5918858-1F75-42F2-8AA1-700F404E3B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8194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99EE281E-0AD2-4985-8522-29614527D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09800"/>
                <a:ext cx="12192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72FC744-9EF4-4BB7-9310-34492A5638E6}"/>
                </a:ext>
              </a:extLst>
            </p:cNvPr>
            <p:cNvSpPr/>
            <p:nvPr/>
          </p:nvSpPr>
          <p:spPr>
            <a:xfrm>
              <a:off x="0" y="2133599"/>
              <a:ext cx="12192000" cy="3428999"/>
            </a:xfrm>
            <a:prstGeom prst="rect">
              <a:avLst/>
            </a:prstGeom>
            <a:solidFill>
              <a:schemeClr val="bg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/>
                <a:ea typeface="+mn-ea"/>
                <a:cs typeface="+mn-cs"/>
              </a:endParaRPr>
            </a:p>
          </p:txBody>
        </p:sp>
      </p:grpSp>
      <p:sp>
        <p:nvSpPr>
          <p:cNvPr id="117" name="TextBox 16">
            <a:extLst>
              <a:ext uri="{FF2B5EF4-FFF2-40B4-BE49-F238E27FC236}">
                <a16:creationId xmlns:a16="http://schemas.microsoft.com/office/drawing/2014/main" id="{A81F221B-6B6A-4F0D-BFAA-0A077CA87A7E}"/>
              </a:ext>
            </a:extLst>
          </p:cNvPr>
          <p:cNvSpPr txBox="1"/>
          <p:nvPr/>
        </p:nvSpPr>
        <p:spPr>
          <a:xfrm>
            <a:off x="0" y="5659082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$500K</a:t>
            </a:r>
          </a:p>
        </p:txBody>
      </p:sp>
      <p:sp>
        <p:nvSpPr>
          <p:cNvPr id="118" name="TextBox 16">
            <a:extLst>
              <a:ext uri="{FF2B5EF4-FFF2-40B4-BE49-F238E27FC236}">
                <a16:creationId xmlns:a16="http://schemas.microsoft.com/office/drawing/2014/main" id="{68243A0F-3CFD-4BC8-847D-0F4199435FBB}"/>
              </a:ext>
            </a:extLst>
          </p:cNvPr>
          <p:cNvSpPr txBox="1"/>
          <p:nvPr/>
        </p:nvSpPr>
        <p:spPr>
          <a:xfrm>
            <a:off x="0" y="5048156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$550K</a:t>
            </a:r>
          </a:p>
        </p:txBody>
      </p:sp>
      <p:sp>
        <p:nvSpPr>
          <p:cNvPr id="119" name="TextBox 16">
            <a:extLst>
              <a:ext uri="{FF2B5EF4-FFF2-40B4-BE49-F238E27FC236}">
                <a16:creationId xmlns:a16="http://schemas.microsoft.com/office/drawing/2014/main" id="{8C1CFEA5-7479-4843-BDE7-3C820B26C8A7}"/>
              </a:ext>
            </a:extLst>
          </p:cNvPr>
          <p:cNvSpPr txBox="1"/>
          <p:nvPr/>
        </p:nvSpPr>
        <p:spPr>
          <a:xfrm>
            <a:off x="0" y="4437232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$600K</a:t>
            </a:r>
          </a:p>
        </p:txBody>
      </p:sp>
      <p:sp>
        <p:nvSpPr>
          <p:cNvPr id="120" name="TextBox 16">
            <a:extLst>
              <a:ext uri="{FF2B5EF4-FFF2-40B4-BE49-F238E27FC236}">
                <a16:creationId xmlns:a16="http://schemas.microsoft.com/office/drawing/2014/main" id="{F6D58849-23BC-496C-92F1-403AE99732CE}"/>
              </a:ext>
            </a:extLst>
          </p:cNvPr>
          <p:cNvSpPr txBox="1"/>
          <p:nvPr/>
        </p:nvSpPr>
        <p:spPr>
          <a:xfrm>
            <a:off x="0" y="3826308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$650K</a:t>
            </a:r>
          </a:p>
        </p:txBody>
      </p:sp>
      <p:sp>
        <p:nvSpPr>
          <p:cNvPr id="121" name="TextBox 16">
            <a:extLst>
              <a:ext uri="{FF2B5EF4-FFF2-40B4-BE49-F238E27FC236}">
                <a16:creationId xmlns:a16="http://schemas.microsoft.com/office/drawing/2014/main" id="{D79B1937-61DD-4385-8EB7-13E58DD0C6F5}"/>
              </a:ext>
            </a:extLst>
          </p:cNvPr>
          <p:cNvSpPr txBox="1"/>
          <p:nvPr/>
        </p:nvSpPr>
        <p:spPr>
          <a:xfrm>
            <a:off x="0" y="3215384"/>
            <a:ext cx="6484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$700K</a:t>
            </a:r>
          </a:p>
        </p:txBody>
      </p:sp>
      <p:sp>
        <p:nvSpPr>
          <p:cNvPr id="127" name="TextBox 16">
            <a:extLst>
              <a:ext uri="{FF2B5EF4-FFF2-40B4-BE49-F238E27FC236}">
                <a16:creationId xmlns:a16="http://schemas.microsoft.com/office/drawing/2014/main" id="{2BF9637E-1908-449D-BB52-3A8C6E227D26}"/>
              </a:ext>
            </a:extLst>
          </p:cNvPr>
          <p:cNvSpPr txBox="1"/>
          <p:nvPr/>
        </p:nvSpPr>
        <p:spPr>
          <a:xfrm>
            <a:off x="0" y="2604460"/>
            <a:ext cx="716291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$750K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2D80D77B-04FC-426F-AAF2-5B5122930402}"/>
              </a:ext>
            </a:extLst>
          </p:cNvPr>
          <p:cNvSpPr/>
          <p:nvPr/>
        </p:nvSpPr>
        <p:spPr>
          <a:xfrm>
            <a:off x="1409882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65</a:t>
            </a: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B84CA8F8-1A33-4DA6-9B65-A91EE72A549E}"/>
              </a:ext>
            </a:extLst>
          </p:cNvPr>
          <p:cNvSpPr/>
          <p:nvPr/>
        </p:nvSpPr>
        <p:spPr>
          <a:xfrm>
            <a:off x="3169179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66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8581F84F-0296-49F2-9806-7E5FFFBF2F1C}"/>
              </a:ext>
            </a:extLst>
          </p:cNvPr>
          <p:cNvSpPr/>
          <p:nvPr/>
        </p:nvSpPr>
        <p:spPr>
          <a:xfrm>
            <a:off x="4928476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67</a:t>
            </a:r>
          </a:p>
        </p:txBody>
      </p: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id="{7BB17554-9CA4-4984-B23E-3B9DCD363932}"/>
              </a:ext>
            </a:extLst>
          </p:cNvPr>
          <p:cNvSpPr/>
          <p:nvPr/>
        </p:nvSpPr>
        <p:spPr>
          <a:xfrm>
            <a:off x="6687773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68</a:t>
            </a: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B96FCF41-8B5B-4B6B-8257-4B7015DC68DA}"/>
              </a:ext>
            </a:extLst>
          </p:cNvPr>
          <p:cNvSpPr/>
          <p:nvPr/>
        </p:nvSpPr>
        <p:spPr>
          <a:xfrm>
            <a:off x="8447070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69</a:t>
            </a: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7C65E7BC-E937-4AB6-BEDB-6032F6326CB9}"/>
              </a:ext>
            </a:extLst>
          </p:cNvPr>
          <p:cNvSpPr/>
          <p:nvPr/>
        </p:nvSpPr>
        <p:spPr>
          <a:xfrm>
            <a:off x="10206365" y="6185536"/>
            <a:ext cx="557126" cy="5571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C5C5C"/>
                </a:solidFill>
                <a:effectLst/>
                <a:uLnTx/>
                <a:uFillTx/>
                <a:latin typeface="NimbusSanL" panose="00000800000000000000" pitchFamily="50" charset="0"/>
                <a:ea typeface="+mn-ea"/>
                <a:cs typeface="+mn-cs"/>
              </a:rPr>
              <a:t>70</a:t>
            </a:r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36DF414F-D9AD-4C2D-8A78-0A14AC1E0BD5}"/>
              </a:ext>
            </a:extLst>
          </p:cNvPr>
          <p:cNvSpPr/>
          <p:nvPr/>
        </p:nvSpPr>
        <p:spPr>
          <a:xfrm>
            <a:off x="1700873" y="5245987"/>
            <a:ext cx="1753171" cy="828657"/>
          </a:xfrm>
          <a:custGeom>
            <a:avLst/>
            <a:gdLst>
              <a:gd name="connsiteX0" fmla="*/ 1753171 w 1753171"/>
              <a:gd name="connsiteY0" fmla="*/ 0 h 828657"/>
              <a:gd name="connsiteX1" fmla="*/ 1753171 w 1753171"/>
              <a:gd name="connsiteY1" fmla="*/ 828657 h 828657"/>
              <a:gd name="connsiteX2" fmla="*/ 0 w 1753171"/>
              <a:gd name="connsiteY2" fmla="*/ 828657 h 828657"/>
              <a:gd name="connsiteX3" fmla="*/ 0 w 1753171"/>
              <a:gd name="connsiteY3" fmla="*/ 493872 h 82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171" h="828657">
                <a:moveTo>
                  <a:pt x="1753171" y="0"/>
                </a:moveTo>
                <a:lnTo>
                  <a:pt x="1753171" y="828657"/>
                </a:lnTo>
                <a:lnTo>
                  <a:pt x="0" y="828657"/>
                </a:lnTo>
                <a:lnTo>
                  <a:pt x="0" y="493872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F9355EF3-2D72-4E72-B3C6-65E963B3682B}"/>
              </a:ext>
            </a:extLst>
          </p:cNvPr>
          <p:cNvSpPr/>
          <p:nvPr/>
        </p:nvSpPr>
        <p:spPr>
          <a:xfrm>
            <a:off x="3455185" y="4750283"/>
            <a:ext cx="1758526" cy="1324361"/>
          </a:xfrm>
          <a:custGeom>
            <a:avLst/>
            <a:gdLst>
              <a:gd name="connsiteX0" fmla="*/ 1758526 w 1758526"/>
              <a:gd name="connsiteY0" fmla="*/ 0 h 1324361"/>
              <a:gd name="connsiteX1" fmla="*/ 1758526 w 1758526"/>
              <a:gd name="connsiteY1" fmla="*/ 1324361 h 1324361"/>
              <a:gd name="connsiteX2" fmla="*/ 0 w 1758526"/>
              <a:gd name="connsiteY2" fmla="*/ 1324361 h 1324361"/>
              <a:gd name="connsiteX3" fmla="*/ 0 w 1758526"/>
              <a:gd name="connsiteY3" fmla="*/ 495382 h 132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526" h="1324361">
                <a:moveTo>
                  <a:pt x="1758526" y="0"/>
                </a:moveTo>
                <a:lnTo>
                  <a:pt x="1758526" y="1324361"/>
                </a:lnTo>
                <a:lnTo>
                  <a:pt x="0" y="1324361"/>
                </a:lnTo>
                <a:lnTo>
                  <a:pt x="0" y="495382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9F7D0EA8-3303-4293-BE1B-6C9301DBCBE7}"/>
              </a:ext>
            </a:extLst>
          </p:cNvPr>
          <p:cNvSpPr/>
          <p:nvPr/>
        </p:nvSpPr>
        <p:spPr>
          <a:xfrm>
            <a:off x="5215015" y="4254535"/>
            <a:ext cx="1758526" cy="1820109"/>
          </a:xfrm>
          <a:custGeom>
            <a:avLst/>
            <a:gdLst>
              <a:gd name="connsiteX0" fmla="*/ 1758526 w 1758526"/>
              <a:gd name="connsiteY0" fmla="*/ 0 h 1820109"/>
              <a:gd name="connsiteX1" fmla="*/ 1758526 w 1758526"/>
              <a:gd name="connsiteY1" fmla="*/ 1820109 h 1820109"/>
              <a:gd name="connsiteX2" fmla="*/ 0 w 1758526"/>
              <a:gd name="connsiteY2" fmla="*/ 1820109 h 1820109"/>
              <a:gd name="connsiteX3" fmla="*/ 0 w 1758526"/>
              <a:gd name="connsiteY3" fmla="*/ 495381 h 182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526" h="1820109">
                <a:moveTo>
                  <a:pt x="1758526" y="0"/>
                </a:moveTo>
                <a:lnTo>
                  <a:pt x="1758526" y="1820109"/>
                </a:lnTo>
                <a:lnTo>
                  <a:pt x="0" y="1820109"/>
                </a:lnTo>
                <a:lnTo>
                  <a:pt x="0" y="495381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9FC064B7-2EC8-4218-9FAD-7D1E04C82AE5}"/>
              </a:ext>
            </a:extLst>
          </p:cNvPr>
          <p:cNvSpPr/>
          <p:nvPr/>
        </p:nvSpPr>
        <p:spPr>
          <a:xfrm>
            <a:off x="6974846" y="3758785"/>
            <a:ext cx="1758526" cy="2315859"/>
          </a:xfrm>
          <a:custGeom>
            <a:avLst/>
            <a:gdLst>
              <a:gd name="connsiteX0" fmla="*/ 1758526 w 1758526"/>
              <a:gd name="connsiteY0" fmla="*/ 0 h 2315859"/>
              <a:gd name="connsiteX1" fmla="*/ 1758526 w 1758526"/>
              <a:gd name="connsiteY1" fmla="*/ 2315859 h 2315859"/>
              <a:gd name="connsiteX2" fmla="*/ 0 w 1758526"/>
              <a:gd name="connsiteY2" fmla="*/ 2315859 h 2315859"/>
              <a:gd name="connsiteX3" fmla="*/ 0 w 1758526"/>
              <a:gd name="connsiteY3" fmla="*/ 495382 h 231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526" h="2315859">
                <a:moveTo>
                  <a:pt x="1758526" y="0"/>
                </a:moveTo>
                <a:lnTo>
                  <a:pt x="1758526" y="2315859"/>
                </a:lnTo>
                <a:lnTo>
                  <a:pt x="0" y="2315859"/>
                </a:lnTo>
                <a:lnTo>
                  <a:pt x="0" y="495382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A02CF9BD-1B77-4BFF-ABA5-3A0548EA234F}"/>
              </a:ext>
            </a:extLst>
          </p:cNvPr>
          <p:cNvSpPr/>
          <p:nvPr/>
        </p:nvSpPr>
        <p:spPr>
          <a:xfrm>
            <a:off x="8734678" y="3265367"/>
            <a:ext cx="1750251" cy="2809277"/>
          </a:xfrm>
          <a:custGeom>
            <a:avLst/>
            <a:gdLst>
              <a:gd name="connsiteX0" fmla="*/ 1750251 w 1750251"/>
              <a:gd name="connsiteY0" fmla="*/ 0 h 2809277"/>
              <a:gd name="connsiteX1" fmla="*/ 1750251 w 1750251"/>
              <a:gd name="connsiteY1" fmla="*/ 2809277 h 2809277"/>
              <a:gd name="connsiteX2" fmla="*/ 0 w 1750251"/>
              <a:gd name="connsiteY2" fmla="*/ 2809277 h 2809277"/>
              <a:gd name="connsiteX3" fmla="*/ 0 w 1750251"/>
              <a:gd name="connsiteY3" fmla="*/ 493051 h 280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0251" h="2809277">
                <a:moveTo>
                  <a:pt x="1750251" y="0"/>
                </a:moveTo>
                <a:lnTo>
                  <a:pt x="1750251" y="2809277"/>
                </a:lnTo>
                <a:lnTo>
                  <a:pt x="0" y="2809277"/>
                </a:lnTo>
                <a:lnTo>
                  <a:pt x="0" y="493051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279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9AC02C3-93A9-4866-99EE-4628F55FF5B5}"/>
              </a:ext>
            </a:extLst>
          </p:cNvPr>
          <p:cNvGrpSpPr/>
          <p:nvPr/>
        </p:nvGrpSpPr>
        <p:grpSpPr>
          <a:xfrm>
            <a:off x="1697759" y="3944498"/>
            <a:ext cx="8797521" cy="2126094"/>
            <a:chOff x="1697759" y="-835906"/>
            <a:chExt cx="8797521" cy="6398509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33727D6-3273-4320-9A5E-7986F0CF87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97759" y="5018850"/>
              <a:ext cx="1" cy="543753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08AE648-2C93-41CF-B94E-30AB7DA6FA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57264" y="3639855"/>
              <a:ext cx="1" cy="1922748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9E2D99B-DE3B-4F38-A6BC-6369239087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16767" y="2148021"/>
              <a:ext cx="1" cy="3414582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571AB8D-2F15-4972-A2AC-F6F9C522A8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76271" y="728129"/>
              <a:ext cx="1" cy="4834474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4AFB150-6438-4883-A538-C93CE3C56D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35775" y="-835906"/>
              <a:ext cx="1" cy="6398509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22AE913-FE47-449E-8522-E3A2795CB990}"/>
                </a:ext>
              </a:extLst>
            </p:cNvPr>
            <p:cNvCxnSpPr/>
            <p:nvPr/>
          </p:nvCxnSpPr>
          <p:spPr>
            <a:xfrm flipH="1" flipV="1">
              <a:off x="10493203" y="2438403"/>
              <a:ext cx="2077" cy="3124197"/>
            </a:xfrm>
            <a:prstGeom prst="line">
              <a:avLst/>
            </a:prstGeom>
            <a:ln>
              <a:gradFill>
                <a:gsLst>
                  <a:gs pos="100000">
                    <a:schemeClr val="accent4">
                      <a:alpha val="0"/>
                      <a:lumMod val="0"/>
                      <a:lumOff val="10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21043B18-7A4D-44FE-A877-9AEE710E209C}"/>
              </a:ext>
            </a:extLst>
          </p:cNvPr>
          <p:cNvCxnSpPr>
            <a:cxnSpLocks/>
          </p:cNvCxnSpPr>
          <p:nvPr/>
        </p:nvCxnSpPr>
        <p:spPr>
          <a:xfrm>
            <a:off x="0" y="6079726"/>
            <a:ext cx="12192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4194585-C7A9-4885-A45A-BB2D909D6525}"/>
              </a:ext>
            </a:extLst>
          </p:cNvPr>
          <p:cNvSpPr/>
          <p:nvPr/>
        </p:nvSpPr>
        <p:spPr>
          <a:xfrm>
            <a:off x="4788930" y="528211"/>
            <a:ext cx="45719" cy="1717200"/>
          </a:xfrm>
          <a:custGeom>
            <a:avLst/>
            <a:gdLst>
              <a:gd name="connsiteX0" fmla="*/ 0 w 45719"/>
              <a:gd name="connsiteY0" fmla="*/ 0 h 1168408"/>
              <a:gd name="connsiteX1" fmla="*/ 45719 w 45719"/>
              <a:gd name="connsiteY1" fmla="*/ 0 h 1168408"/>
              <a:gd name="connsiteX2" fmla="*/ 45719 w 45719"/>
              <a:gd name="connsiteY2" fmla="*/ 1168408 h 1168408"/>
              <a:gd name="connsiteX3" fmla="*/ 0 w 45719"/>
              <a:gd name="connsiteY3" fmla="*/ 1168408 h 1168408"/>
              <a:gd name="connsiteX4" fmla="*/ 0 w 45719"/>
              <a:gd name="connsiteY4" fmla="*/ 0 h 1168408"/>
              <a:gd name="connsiteX0" fmla="*/ 0 w 45719"/>
              <a:gd name="connsiteY0" fmla="*/ 0 h 1168408"/>
              <a:gd name="connsiteX1" fmla="*/ 45719 w 45719"/>
              <a:gd name="connsiteY1" fmla="*/ 1168408 h 1168408"/>
              <a:gd name="connsiteX2" fmla="*/ 0 w 45719"/>
              <a:gd name="connsiteY2" fmla="*/ 1168408 h 1168408"/>
              <a:gd name="connsiteX3" fmla="*/ 0 w 45719"/>
              <a:gd name="connsiteY3" fmla="*/ 0 h 1168408"/>
              <a:gd name="connsiteX0" fmla="*/ 0 w 0"/>
              <a:gd name="connsiteY0" fmla="*/ 0 h 1168408"/>
              <a:gd name="connsiteX1" fmla="*/ 0 w 0"/>
              <a:gd name="connsiteY1" fmla="*/ 1168408 h 1168408"/>
              <a:gd name="connsiteX2" fmla="*/ 0 w 0"/>
              <a:gd name="connsiteY2" fmla="*/ 0 h 11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68408">
                <a:moveTo>
                  <a:pt x="0" y="0"/>
                </a:moveTo>
                <a:lnTo>
                  <a:pt x="0" y="116840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27E5097-4E73-49A4-AF49-D6948AB5519C}"/>
              </a:ext>
            </a:extLst>
          </p:cNvPr>
          <p:cNvSpPr/>
          <p:nvPr/>
        </p:nvSpPr>
        <p:spPr>
          <a:xfrm>
            <a:off x="648420" y="543029"/>
            <a:ext cx="41322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000044"/>
                </a:solidFill>
                <a:latin typeface="Avenir Black"/>
              </a:rPr>
              <a:t>Guaranteed</a:t>
            </a:r>
            <a:br>
              <a:rPr lang="en-US" sz="54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74CFA"/>
                </a:solidFill>
                <a:latin typeface="Avenir Black"/>
              </a:rPr>
            </a:br>
            <a:r>
              <a:rPr lang="en-US" sz="28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latin typeface="Avenir Black"/>
              </a:rPr>
              <a:t>Income Account Value</a:t>
            </a:r>
            <a:endParaRPr lang="en-US" sz="4000" b="1" dirty="0">
              <a:ln>
                <a:solidFill>
                  <a:srgbClr val="574CFA">
                    <a:alpha val="0"/>
                  </a:srgbClr>
                </a:solidFill>
              </a:ln>
              <a:solidFill>
                <a:srgbClr val="2F2F30"/>
              </a:solidFill>
              <a:latin typeface="Avenir Black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E8B7A46-7237-49ED-8331-217FCB67313F}"/>
              </a:ext>
            </a:extLst>
          </p:cNvPr>
          <p:cNvSpPr/>
          <p:nvPr/>
        </p:nvSpPr>
        <p:spPr>
          <a:xfrm>
            <a:off x="648420" y="1750006"/>
            <a:ext cx="2335048" cy="519351"/>
          </a:xfrm>
          <a:prstGeom prst="roundRect">
            <a:avLst>
              <a:gd name="adj" fmla="val 50000"/>
            </a:avLst>
          </a:prstGeom>
          <a:solidFill>
            <a:srgbClr val="5B79F6"/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en-US" b="1" dirty="0">
                <a:solidFill>
                  <a:srgbClr val="FFFFFF"/>
                </a:solidFill>
                <a:latin typeface="Avenir Black"/>
                <a:cs typeface="Times New Roman" charset="0"/>
              </a:rPr>
              <a:t>At 6% Growth</a:t>
            </a:r>
          </a:p>
        </p:txBody>
      </p:sp>
      <p:sp>
        <p:nvSpPr>
          <p:cNvPr id="62" name="Rectangle: Rounded Corners 84">
            <a:extLst>
              <a:ext uri="{FF2B5EF4-FFF2-40B4-BE49-F238E27FC236}">
                <a16:creationId xmlns:a16="http://schemas.microsoft.com/office/drawing/2014/main" id="{25FA4A1E-8915-4AE6-9F2C-1D481147E05B}"/>
              </a:ext>
            </a:extLst>
          </p:cNvPr>
          <p:cNvSpPr/>
          <p:nvPr/>
        </p:nvSpPr>
        <p:spPr>
          <a:xfrm>
            <a:off x="5265677" y="1447620"/>
            <a:ext cx="864413" cy="524941"/>
          </a:xfrm>
          <a:prstGeom prst="roundRect">
            <a:avLst>
              <a:gd name="adj" fmla="val 50000"/>
            </a:avLst>
          </a:prstGeom>
          <a:ln>
            <a:solidFill>
              <a:schemeClr val="accent1">
                <a:alpha val="28000"/>
              </a:schemeClr>
            </a:solidFill>
          </a:ln>
        </p:spPr>
        <p:txBody>
          <a:bodyPr wrap="square" t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74CFA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5%</a:t>
            </a:r>
          </a:p>
        </p:txBody>
      </p:sp>
      <p:sp>
        <p:nvSpPr>
          <p:cNvPr id="63" name="Rectangle: Rounded Corners 84">
            <a:extLst>
              <a:ext uri="{FF2B5EF4-FFF2-40B4-BE49-F238E27FC236}">
                <a16:creationId xmlns:a16="http://schemas.microsoft.com/office/drawing/2014/main" id="{51BB4B06-BAEE-44EC-AAB8-F3C113412B37}"/>
              </a:ext>
            </a:extLst>
          </p:cNvPr>
          <p:cNvSpPr/>
          <p:nvPr/>
        </p:nvSpPr>
        <p:spPr>
          <a:xfrm>
            <a:off x="5265677" y="1447620"/>
            <a:ext cx="585292" cy="524941"/>
          </a:xfrm>
          <a:prstGeom prst="roundRect">
            <a:avLst>
              <a:gd name="adj" fmla="val 50000"/>
            </a:avLst>
          </a:prstGeom>
          <a:ln>
            <a:noFill/>
          </a:ln>
        </p:spPr>
        <p:txBody>
          <a:bodyPr wrap="square" t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574CFA"/>
                </a:solidFill>
                <a:effectLst/>
                <a:uLnTx/>
                <a:uFillTx/>
                <a:latin typeface="Avenir Black"/>
                <a:ea typeface="+mn-ea"/>
                <a:cs typeface="Times New Roman" charset="0"/>
              </a:rPr>
              <a:t>X</a:t>
            </a:r>
          </a:p>
        </p:txBody>
      </p:sp>
      <p:sp>
        <p:nvSpPr>
          <p:cNvPr id="61" name="Rectangle: Rounded Corners 84">
            <a:extLst>
              <a:ext uri="{FF2B5EF4-FFF2-40B4-BE49-F238E27FC236}">
                <a16:creationId xmlns:a16="http://schemas.microsoft.com/office/drawing/2014/main" id="{428B5CFB-2438-445F-8F25-A56B4C74C915}"/>
              </a:ext>
            </a:extLst>
          </p:cNvPr>
          <p:cNvSpPr/>
          <p:nvPr/>
        </p:nvSpPr>
        <p:spPr>
          <a:xfrm>
            <a:off x="5265677" y="1447620"/>
            <a:ext cx="1657201" cy="52494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3">
                <a:alpha val="28000"/>
              </a:schemeClr>
            </a:solidFill>
          </a:ln>
        </p:spPr>
        <p:txBody>
          <a:bodyPr wrap="square" tIns="0" bIns="0" anchor="ctr">
            <a:noAutofit/>
          </a:bodyPr>
          <a:lstStyle/>
          <a:p>
            <a:pPr lvl="0" algn="ctr"/>
            <a:r>
              <a:rPr lang="en-US" sz="20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FFFFFF"/>
                </a:solidFill>
                <a:latin typeface="Avenir Black"/>
                <a:cs typeface="Times New Roman" charset="0"/>
              </a:rPr>
              <a:t>$33,500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22086D5-9C00-439A-A9F9-4E755167ABE3}"/>
              </a:ext>
            </a:extLst>
          </p:cNvPr>
          <p:cNvGrpSpPr/>
          <p:nvPr/>
        </p:nvGrpSpPr>
        <p:grpSpPr>
          <a:xfrm>
            <a:off x="4601271" y="4174998"/>
            <a:ext cx="1216600" cy="690056"/>
            <a:chOff x="1082353" y="3004076"/>
            <a:chExt cx="1216600" cy="690056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70C9758-82EC-4D55-ADB2-E28B058DBB71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endParaRPr>
            </a:p>
          </p:txBody>
        </p:sp>
        <p:sp>
          <p:nvSpPr>
            <p:cNvPr id="66" name="TextBox 16">
              <a:extLst>
                <a:ext uri="{FF2B5EF4-FFF2-40B4-BE49-F238E27FC236}">
                  <a16:creationId xmlns:a16="http://schemas.microsoft.com/office/drawing/2014/main" id="{ACCD5001-1D13-4BD0-939F-318CD8177EB4}"/>
                </a:ext>
              </a:extLst>
            </p:cNvPr>
            <p:cNvSpPr txBox="1"/>
            <p:nvPr/>
          </p:nvSpPr>
          <p:spPr>
            <a:xfrm>
              <a:off x="1082353" y="3004076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574CFA"/>
                  </a:solidFill>
                  <a:effectLst/>
                  <a:uLnTx/>
                  <a:uFillTx/>
                  <a:latin typeface="Avenir Black"/>
                  <a:ea typeface="+mn-ea"/>
                  <a:cs typeface="+mn-cs"/>
                </a:rPr>
                <a:t>$561,800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ED58BE0-0C97-4F36-A0AE-3F400ED4E565}"/>
              </a:ext>
            </a:extLst>
          </p:cNvPr>
          <p:cNvGrpSpPr/>
          <p:nvPr/>
        </p:nvGrpSpPr>
        <p:grpSpPr>
          <a:xfrm>
            <a:off x="6366057" y="3668732"/>
            <a:ext cx="1216600" cy="691979"/>
            <a:chOff x="1082353" y="3002153"/>
            <a:chExt cx="1216600" cy="691979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73F95B5-CCA8-4771-BCF0-96C071880C52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endParaRPr>
            </a:p>
          </p:txBody>
        </p:sp>
        <p:sp>
          <p:nvSpPr>
            <p:cNvPr id="69" name="TextBox 16">
              <a:extLst>
                <a:ext uri="{FF2B5EF4-FFF2-40B4-BE49-F238E27FC236}">
                  <a16:creationId xmlns:a16="http://schemas.microsoft.com/office/drawing/2014/main" id="{A520A3A4-B1BD-4F9F-9608-16EEBB273A99}"/>
                </a:ext>
              </a:extLst>
            </p:cNvPr>
            <p:cNvSpPr txBox="1"/>
            <p:nvPr/>
          </p:nvSpPr>
          <p:spPr>
            <a:xfrm>
              <a:off x="1082353" y="3002153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574CFA"/>
                  </a:solidFill>
                  <a:effectLst/>
                  <a:uLnTx/>
                  <a:uFillTx/>
                  <a:latin typeface="Avenir Black"/>
                  <a:ea typeface="+mn-ea"/>
                  <a:cs typeface="+mn-cs"/>
                </a:rPr>
                <a:t>$595,508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E1C4EFA-0D0D-4667-AD00-FD0817B44F12}"/>
              </a:ext>
            </a:extLst>
          </p:cNvPr>
          <p:cNvGrpSpPr/>
          <p:nvPr/>
        </p:nvGrpSpPr>
        <p:grpSpPr>
          <a:xfrm>
            <a:off x="7926877" y="3190172"/>
            <a:ext cx="1612992" cy="664273"/>
            <a:chOff x="884157" y="3029859"/>
            <a:chExt cx="1612992" cy="664273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2C100B5-7D65-48D5-888C-B3093B8947FF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endParaRPr>
            </a:p>
          </p:txBody>
        </p:sp>
        <p:sp>
          <p:nvSpPr>
            <p:cNvPr id="72" name="TextBox 16">
              <a:extLst>
                <a:ext uri="{FF2B5EF4-FFF2-40B4-BE49-F238E27FC236}">
                  <a16:creationId xmlns:a16="http://schemas.microsoft.com/office/drawing/2014/main" id="{F302B4BD-CB9A-4FAE-82B3-ED1BC01CB072}"/>
                </a:ext>
              </a:extLst>
            </p:cNvPr>
            <p:cNvSpPr txBox="1"/>
            <p:nvPr/>
          </p:nvSpPr>
          <p:spPr>
            <a:xfrm>
              <a:off x="884157" y="3029859"/>
              <a:ext cx="161299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574CFA"/>
                  </a:solidFill>
                  <a:effectLst/>
                  <a:uLnTx/>
                  <a:uFillTx/>
                  <a:latin typeface="Avenir Black"/>
                  <a:ea typeface="+mn-ea"/>
                  <a:cs typeface="+mn-cs"/>
                </a:rPr>
                <a:t>$631,238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5BA9AA1-35E4-4F76-AA17-60A43690A496}"/>
              </a:ext>
            </a:extLst>
          </p:cNvPr>
          <p:cNvGrpSpPr/>
          <p:nvPr/>
        </p:nvGrpSpPr>
        <p:grpSpPr>
          <a:xfrm>
            <a:off x="9536034" y="2702464"/>
            <a:ext cx="1902096" cy="673421"/>
            <a:chOff x="739605" y="3020711"/>
            <a:chExt cx="1902096" cy="673421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DB74F71-6FDD-4BE5-B8B2-87DDEE587E5E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endParaRPr>
            </a:p>
          </p:txBody>
        </p:sp>
        <p:sp>
          <p:nvSpPr>
            <p:cNvPr id="75" name="TextBox 16">
              <a:extLst>
                <a:ext uri="{FF2B5EF4-FFF2-40B4-BE49-F238E27FC236}">
                  <a16:creationId xmlns:a16="http://schemas.microsoft.com/office/drawing/2014/main" id="{DF588DE4-6BE0-488B-A935-6516E1883E8F}"/>
                </a:ext>
              </a:extLst>
            </p:cNvPr>
            <p:cNvSpPr txBox="1"/>
            <p:nvPr/>
          </p:nvSpPr>
          <p:spPr>
            <a:xfrm>
              <a:off x="739605" y="3020711"/>
              <a:ext cx="1902096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574CFA"/>
                  </a:solidFill>
                  <a:effectLst/>
                  <a:uLnTx/>
                  <a:uFillTx/>
                  <a:latin typeface="Avenir Black"/>
                  <a:ea typeface="+mn-ea"/>
                  <a:cs typeface="+mn-cs"/>
                </a:rPr>
                <a:t>$670,000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DCABE30-8FD9-45FA-A869-0B3E11552A5A}"/>
              </a:ext>
            </a:extLst>
          </p:cNvPr>
          <p:cNvGrpSpPr/>
          <p:nvPr/>
        </p:nvGrpSpPr>
        <p:grpSpPr>
          <a:xfrm>
            <a:off x="1081932" y="5175646"/>
            <a:ext cx="1216600" cy="679409"/>
            <a:chOff x="1082353" y="3014723"/>
            <a:chExt cx="1216600" cy="679409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0454257-3846-4AC8-839E-7F6B0276022B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endParaRPr>
            </a:p>
          </p:txBody>
        </p:sp>
        <p:sp>
          <p:nvSpPr>
            <p:cNvPr id="79" name="TextBox 16">
              <a:extLst>
                <a:ext uri="{FF2B5EF4-FFF2-40B4-BE49-F238E27FC236}">
                  <a16:creationId xmlns:a16="http://schemas.microsoft.com/office/drawing/2014/main" id="{31024707-08C1-4A9D-90D4-DE135D14D819}"/>
                </a:ext>
              </a:extLst>
            </p:cNvPr>
            <p:cNvSpPr txBox="1"/>
            <p:nvPr/>
          </p:nvSpPr>
          <p:spPr>
            <a:xfrm>
              <a:off x="1082353" y="3014723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574CFA"/>
                  </a:solidFill>
                  <a:effectLst/>
                  <a:uLnTx/>
                  <a:uFillTx/>
                  <a:latin typeface="Avenir Black"/>
                  <a:ea typeface="+mn-ea"/>
                  <a:cs typeface="+mn-cs"/>
                </a:rPr>
                <a:t>$500,000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AE157E7-0F81-47CE-8D5E-FE159DD84A13}"/>
              </a:ext>
            </a:extLst>
          </p:cNvPr>
          <p:cNvGrpSpPr/>
          <p:nvPr/>
        </p:nvGrpSpPr>
        <p:grpSpPr>
          <a:xfrm>
            <a:off x="2842921" y="4679341"/>
            <a:ext cx="1216600" cy="682020"/>
            <a:chOff x="1082353" y="3012112"/>
            <a:chExt cx="1216600" cy="68202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6C596B4-22A6-4085-B744-5F2E19AD7A3C}"/>
                </a:ext>
              </a:extLst>
            </p:cNvPr>
            <p:cNvSpPr/>
            <p:nvPr/>
          </p:nvSpPr>
          <p:spPr>
            <a:xfrm>
              <a:off x="1587865" y="3474969"/>
              <a:ext cx="219163" cy="2191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5F5F5"/>
              </a:solidFill>
            </a:ln>
            <a:effectLst>
              <a:outerShdw blurRad="2794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Times New Roman" charset="0"/>
                <a:cs typeface="Times New Roman" charset="0"/>
              </a:endParaRPr>
            </a:p>
          </p:txBody>
        </p:sp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id="{2195CA44-D625-4874-95D8-36C6FA0B3912}"/>
                </a:ext>
              </a:extLst>
            </p:cNvPr>
            <p:cNvSpPr txBox="1"/>
            <p:nvPr/>
          </p:nvSpPr>
          <p:spPr>
            <a:xfrm>
              <a:off x="1082353" y="3012112"/>
              <a:ext cx="121660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rgbClr val="574CFA">
                        <a:alpha val="0"/>
                      </a:srgbClr>
                    </a:solidFill>
                  </a:ln>
                  <a:solidFill>
                    <a:srgbClr val="574CFA"/>
                  </a:solidFill>
                  <a:effectLst/>
                  <a:uLnTx/>
                  <a:uFillTx/>
                  <a:latin typeface="Avenir Black"/>
                  <a:ea typeface="+mn-ea"/>
                  <a:cs typeface="+mn-cs"/>
                </a:rPr>
                <a:t>$530,000</a:t>
              </a: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4CEAED57-3E60-4D48-AF52-68EB11F4BA90}"/>
              </a:ext>
            </a:extLst>
          </p:cNvPr>
          <p:cNvSpPr/>
          <p:nvPr/>
        </p:nvSpPr>
        <p:spPr>
          <a:xfrm>
            <a:off x="5205955" y="914400"/>
            <a:ext cx="6894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latin typeface="Avenir Black"/>
              </a:rPr>
              <a:t>Income Account Value 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rgbClr val="2F2F30"/>
                </a:solidFill>
                <a:effectLst/>
                <a:uLnTx/>
                <a:uFillTx/>
                <a:latin typeface="Avenir Black"/>
                <a:ea typeface="+mn-ea"/>
                <a:cs typeface="+mn-cs"/>
              </a:rPr>
              <a:t>X 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accent3"/>
                </a:solidFill>
                <a:effectLst/>
                <a:uLnTx/>
                <a:uFillTx/>
                <a:latin typeface="Avenir Black"/>
                <a:ea typeface="+mn-ea"/>
                <a:cs typeface="+mn-cs"/>
              </a:rPr>
              <a:t>P</a:t>
            </a:r>
            <a:r>
              <a:rPr lang="en-US" sz="2800" b="1" dirty="0">
                <a:ln>
                  <a:solidFill>
                    <a:srgbClr val="574CFA">
                      <a:alpha val="0"/>
                    </a:srgbClr>
                  </a:solidFill>
                </a:ln>
                <a:solidFill>
                  <a:schemeClr val="accent3"/>
                </a:solidFill>
                <a:latin typeface="Avenir Black"/>
              </a:rPr>
              <a:t>ay-out Factor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rgbClr val="574CFA">
                    <a:alpha val="0"/>
                  </a:srgbClr>
                </a:solidFill>
              </a:ln>
              <a:solidFill>
                <a:srgbClr val="2F2F30"/>
              </a:solidFill>
              <a:effectLst/>
              <a:uLnTx/>
              <a:uFillTx/>
              <a:latin typeface="Avenir Black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730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F3A24C3-002F-4388-A6BD-9C861F88818F}"/>
              </a:ext>
            </a:extLst>
          </p:cNvPr>
          <p:cNvGrpSpPr/>
          <p:nvPr/>
        </p:nvGrpSpPr>
        <p:grpSpPr>
          <a:xfrm>
            <a:off x="0" y="1828983"/>
            <a:ext cx="12192000" cy="4022552"/>
            <a:chOff x="0" y="1828983"/>
            <a:chExt cx="12192000" cy="4022552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972C00E-8FB0-4FA3-8797-8C661D1EB3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2898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4B0BCEE-AE67-4012-B7C9-92F5C5969B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33180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54841CC-5D77-44C6-A727-89499655DC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4307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A26E797-2535-47F3-8BDF-219692998A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48710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580FDE9-8EA5-4A82-AFD4-0ACB26C6B9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5153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F1F4F10-90F7-4D63-8B22-21FEFB04D0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834619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264FBDF-2300-4993-AA5C-D28696724A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37437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EFA09B50-A919-42EB-9ACC-678C74CC54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4025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D942EA2-7807-4AFC-986C-C55B34743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84589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Title 1">
            <a:extLst>
              <a:ext uri="{FF2B5EF4-FFF2-40B4-BE49-F238E27FC236}">
                <a16:creationId xmlns:a16="http://schemas.microsoft.com/office/drawing/2014/main" id="{B2EA1AF5-9DC0-4469-B78A-071D0099BE78}"/>
              </a:ext>
            </a:extLst>
          </p:cNvPr>
          <p:cNvSpPr txBox="1">
            <a:spLocks/>
          </p:cNvSpPr>
          <p:nvPr/>
        </p:nvSpPr>
        <p:spPr>
          <a:xfrm>
            <a:off x="405808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70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BD5D29A3-229A-4F65-A45B-78895F56A0EF}"/>
              </a:ext>
            </a:extLst>
          </p:cNvPr>
          <p:cNvSpPr txBox="1">
            <a:spLocks/>
          </p:cNvSpPr>
          <p:nvPr/>
        </p:nvSpPr>
        <p:spPr>
          <a:xfrm>
            <a:off x="621116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75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3C98E56A-5A3C-4393-B3AD-02D6B331C5D4}"/>
              </a:ext>
            </a:extLst>
          </p:cNvPr>
          <p:cNvSpPr txBox="1">
            <a:spLocks/>
          </p:cNvSpPr>
          <p:nvPr/>
        </p:nvSpPr>
        <p:spPr>
          <a:xfrm>
            <a:off x="836425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80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CEF2E35E-AA05-4F3D-862C-4A314DEA9A54}"/>
              </a:ext>
            </a:extLst>
          </p:cNvPr>
          <p:cNvSpPr txBox="1">
            <a:spLocks/>
          </p:cNvSpPr>
          <p:nvPr/>
        </p:nvSpPr>
        <p:spPr>
          <a:xfrm>
            <a:off x="10517338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85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EEDB52D8-C5A4-40B4-9C40-70DF5DCF4C89}"/>
              </a:ext>
            </a:extLst>
          </p:cNvPr>
          <p:cNvSpPr txBox="1">
            <a:spLocks/>
          </p:cNvSpPr>
          <p:nvPr/>
        </p:nvSpPr>
        <p:spPr>
          <a:xfrm>
            <a:off x="190499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  <a:cs typeface="+mn-cs"/>
              </a:rPr>
              <a:t>65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1368CF-ABFB-414F-A0E8-6BEE5658BEB2}"/>
              </a:ext>
            </a:extLst>
          </p:cNvPr>
          <p:cNvGrpSpPr/>
          <p:nvPr/>
        </p:nvGrpSpPr>
        <p:grpSpPr>
          <a:xfrm>
            <a:off x="-15456" y="1752600"/>
            <a:ext cx="1006056" cy="4161791"/>
            <a:chOff x="-15456" y="1752600"/>
            <a:chExt cx="1006056" cy="416179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06D17ED-8080-4705-9984-2AAB5732CF42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181979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5E7DE5D-4CF5-4F92-BFA0-E4A667625314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32322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5BFD0B4F-0D84-475B-9F79-AC9AC0E22150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07150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37599A9-DF6F-4C49-A995-C64BAE23E7FD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57493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294DB3C1-A1C4-4FEB-A4D7-D1F9D039D71B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82664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0D06385-4A3A-41FB-98D7-1D7E48F3281F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330069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474E4C5-49CA-4F5A-8F1C-06F565828196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07835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0B536F6-0861-4401-9FE4-6A541F0782EB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581781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F352FB1-68AC-475E-9224-C5C2F05AAD07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833493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657FF57E-2DF3-491F-8A2E-051D28077708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33691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20CB8455-3B92-48F2-B32E-73391B147A27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085205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1D02E64-2657-4C6E-A163-A2E751CC498B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58862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E0319912-AAF5-4AAA-9854-40DEDCB58695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84034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60B7EED-8E85-4311-B8AF-246B04B7BCB2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34376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5B6521A-92F4-4C64-B853-95A6CBBDE1D3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847194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C74E46C9-7BBD-4ED5-AB97-5B3820CA2230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09205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03B1F11D-61BE-43FB-8FBC-1253E02AD2C7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59547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itle 1">
              <a:extLst>
                <a:ext uri="{FF2B5EF4-FFF2-40B4-BE49-F238E27FC236}">
                  <a16:creationId xmlns:a16="http://schemas.microsoft.com/office/drawing/2014/main" id="{CD3A8919-0203-41B8-B34A-DCD31619BC3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175260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800K</a:t>
              </a:r>
            </a:p>
          </p:txBody>
        </p:sp>
        <p:sp>
          <p:nvSpPr>
            <p:cNvPr id="174" name="Title 1">
              <a:extLst>
                <a:ext uri="{FF2B5EF4-FFF2-40B4-BE49-F238E27FC236}">
                  <a16:creationId xmlns:a16="http://schemas.microsoft.com/office/drawing/2014/main" id="{667B11C6-B3D0-4261-9317-50EDE901BFF9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25602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700K</a:t>
              </a:r>
            </a:p>
          </p:txBody>
        </p:sp>
        <p:sp>
          <p:nvSpPr>
            <p:cNvPr id="178" name="Title 1">
              <a:extLst>
                <a:ext uri="{FF2B5EF4-FFF2-40B4-BE49-F238E27FC236}">
                  <a16:creationId xmlns:a16="http://schemas.microsoft.com/office/drawing/2014/main" id="{52A40AD3-8985-411B-9554-A4C9EAF4EE3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75944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600K</a:t>
              </a:r>
            </a:p>
          </p:txBody>
        </p:sp>
        <p:sp>
          <p:nvSpPr>
            <p:cNvPr id="133" name="Title 1">
              <a:extLst>
                <a:ext uri="{FF2B5EF4-FFF2-40B4-BE49-F238E27FC236}">
                  <a16:creationId xmlns:a16="http://schemas.microsoft.com/office/drawing/2014/main" id="{5860CBCA-05B5-4D20-8C4F-E40DD591A7B9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262872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500K</a:t>
              </a:r>
            </a:p>
          </p:txBody>
        </p:sp>
        <p:sp>
          <p:nvSpPr>
            <p:cNvPr id="135" name="Title 1">
              <a:extLst>
                <a:ext uri="{FF2B5EF4-FFF2-40B4-BE49-F238E27FC236}">
                  <a16:creationId xmlns:a16="http://schemas.microsoft.com/office/drawing/2014/main" id="{D481CC50-98E6-4961-A7CC-236C668A833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7662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400K</a:t>
              </a:r>
            </a:p>
          </p:txBody>
        </p:sp>
        <p:sp>
          <p:nvSpPr>
            <p:cNvPr id="150" name="Title 1">
              <a:extLst>
                <a:ext uri="{FF2B5EF4-FFF2-40B4-BE49-F238E27FC236}">
                  <a16:creationId xmlns:a16="http://schemas.microsoft.com/office/drawing/2014/main" id="{2D2543FE-C192-4E7E-B261-C27EC2F77A90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26972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300K</a:t>
              </a:r>
            </a:p>
          </p:txBody>
        </p:sp>
        <p:sp>
          <p:nvSpPr>
            <p:cNvPr id="152" name="Title 1">
              <a:extLst>
                <a:ext uri="{FF2B5EF4-FFF2-40B4-BE49-F238E27FC236}">
                  <a16:creationId xmlns:a16="http://schemas.microsoft.com/office/drawing/2014/main" id="{246021BE-E9E9-420E-8F2C-7CE9FE07EB06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77314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200K</a:t>
              </a:r>
            </a:p>
          </p:txBody>
        </p:sp>
        <p:sp>
          <p:nvSpPr>
            <p:cNvPr id="173" name="Title 1">
              <a:extLst>
                <a:ext uri="{FF2B5EF4-FFF2-40B4-BE49-F238E27FC236}">
                  <a16:creationId xmlns:a16="http://schemas.microsoft.com/office/drawing/2014/main" id="{C6E5D37D-9E71-420F-B9E1-7084BF9C3DC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27656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100K</a:t>
              </a:r>
            </a:p>
          </p:txBody>
        </p:sp>
        <p:sp>
          <p:nvSpPr>
            <p:cNvPr id="175" name="Title 1">
              <a:extLst>
                <a:ext uri="{FF2B5EF4-FFF2-40B4-BE49-F238E27FC236}">
                  <a16:creationId xmlns:a16="http://schemas.microsoft.com/office/drawing/2014/main" id="{69583054-80F8-4F2B-9BB3-108E16A15DD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7799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8832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CBF80E73-6D0B-4688-906A-2D2917625336}"/>
              </a:ext>
            </a:extLst>
          </p:cNvPr>
          <p:cNvSpPr/>
          <p:nvPr/>
        </p:nvSpPr>
        <p:spPr>
          <a:xfrm>
            <a:off x="2258843" y="2256024"/>
            <a:ext cx="2283837" cy="14578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3A24C3-002F-4388-A6BD-9C861F88818F}"/>
              </a:ext>
            </a:extLst>
          </p:cNvPr>
          <p:cNvGrpSpPr/>
          <p:nvPr/>
        </p:nvGrpSpPr>
        <p:grpSpPr>
          <a:xfrm>
            <a:off x="0" y="1828983"/>
            <a:ext cx="12192000" cy="4022552"/>
            <a:chOff x="0" y="1828983"/>
            <a:chExt cx="12192000" cy="4022552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972C00E-8FB0-4FA3-8797-8C661D1EB3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2898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4B0BCEE-AE67-4012-B7C9-92F5C5969B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33180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54841CC-5D77-44C6-A727-89499655DC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4307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A26E797-2535-47F3-8BDF-219692998A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48710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580FDE9-8EA5-4A82-AFD4-0ACB26C6B9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5153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F1F4F10-90F7-4D63-8B22-21FEFB04D0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834619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264FBDF-2300-4993-AA5C-D28696724A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37437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EFA09B50-A919-42EB-9ACC-678C74CC54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4025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D942EA2-7807-4AFC-986C-C55B34743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84589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Oval 191">
            <a:extLst>
              <a:ext uri="{FF2B5EF4-FFF2-40B4-BE49-F238E27FC236}">
                <a16:creationId xmlns:a16="http://schemas.microsoft.com/office/drawing/2014/main" id="{73DF4373-A05C-45F9-A0EC-39DDBB92AB25}"/>
              </a:ext>
            </a:extLst>
          </p:cNvPr>
          <p:cNvSpPr/>
          <p:nvPr/>
        </p:nvSpPr>
        <p:spPr>
          <a:xfrm>
            <a:off x="2178966" y="3124200"/>
            <a:ext cx="320510" cy="32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D6D2ECD5-06EB-4887-A437-608996AF4CE5}"/>
              </a:ext>
            </a:extLst>
          </p:cNvPr>
          <p:cNvSpPr/>
          <p:nvPr/>
        </p:nvSpPr>
        <p:spPr>
          <a:xfrm>
            <a:off x="2178966" y="3046855"/>
            <a:ext cx="320510" cy="32004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193" name="Title 1">
            <a:extLst>
              <a:ext uri="{FF2B5EF4-FFF2-40B4-BE49-F238E27FC236}">
                <a16:creationId xmlns:a16="http://schemas.microsoft.com/office/drawing/2014/main" id="{B2EA1AF5-9DC0-4469-B78A-071D0099BE78}"/>
              </a:ext>
            </a:extLst>
          </p:cNvPr>
          <p:cNvSpPr txBox="1">
            <a:spLocks/>
          </p:cNvSpPr>
          <p:nvPr/>
        </p:nvSpPr>
        <p:spPr>
          <a:xfrm>
            <a:off x="405808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70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BD5D29A3-229A-4F65-A45B-78895F56A0EF}"/>
              </a:ext>
            </a:extLst>
          </p:cNvPr>
          <p:cNvSpPr txBox="1">
            <a:spLocks/>
          </p:cNvSpPr>
          <p:nvPr/>
        </p:nvSpPr>
        <p:spPr>
          <a:xfrm>
            <a:off x="621116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75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3C98E56A-5A3C-4393-B3AD-02D6B331C5D4}"/>
              </a:ext>
            </a:extLst>
          </p:cNvPr>
          <p:cNvSpPr txBox="1">
            <a:spLocks/>
          </p:cNvSpPr>
          <p:nvPr/>
        </p:nvSpPr>
        <p:spPr>
          <a:xfrm>
            <a:off x="836425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80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CEF2E35E-AA05-4F3D-862C-4A314DEA9A54}"/>
              </a:ext>
            </a:extLst>
          </p:cNvPr>
          <p:cNvSpPr txBox="1">
            <a:spLocks/>
          </p:cNvSpPr>
          <p:nvPr/>
        </p:nvSpPr>
        <p:spPr>
          <a:xfrm>
            <a:off x="10517338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85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EEDB52D8-C5A4-40B4-9C40-70DF5DCF4C89}"/>
              </a:ext>
            </a:extLst>
          </p:cNvPr>
          <p:cNvSpPr txBox="1">
            <a:spLocks/>
          </p:cNvSpPr>
          <p:nvPr/>
        </p:nvSpPr>
        <p:spPr>
          <a:xfrm>
            <a:off x="190499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  <a:cs typeface="+mn-cs"/>
              </a:rPr>
              <a:t>65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1368CF-ABFB-414F-A0E8-6BEE5658BEB2}"/>
              </a:ext>
            </a:extLst>
          </p:cNvPr>
          <p:cNvGrpSpPr/>
          <p:nvPr/>
        </p:nvGrpSpPr>
        <p:grpSpPr>
          <a:xfrm>
            <a:off x="-15456" y="1752600"/>
            <a:ext cx="1006056" cy="4161791"/>
            <a:chOff x="-15456" y="1752600"/>
            <a:chExt cx="1006056" cy="416179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06D17ED-8080-4705-9984-2AAB5732CF42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181979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5E7DE5D-4CF5-4F92-BFA0-E4A667625314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32322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5BFD0B4F-0D84-475B-9F79-AC9AC0E22150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07150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37599A9-DF6F-4C49-A995-C64BAE23E7FD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57493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294DB3C1-A1C4-4FEB-A4D7-D1F9D039D71B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82664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0D06385-4A3A-41FB-98D7-1D7E48F3281F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330069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474E4C5-49CA-4F5A-8F1C-06F565828196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07835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0B536F6-0861-4401-9FE4-6A541F0782EB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581781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F352FB1-68AC-475E-9224-C5C2F05AAD07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833493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657FF57E-2DF3-491F-8A2E-051D28077708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33691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20CB8455-3B92-48F2-B32E-73391B147A27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085205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1D02E64-2657-4C6E-A163-A2E751CC498B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58862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E0319912-AAF5-4AAA-9854-40DEDCB58695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84034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60B7EED-8E85-4311-B8AF-246B04B7BCB2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34376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5B6521A-92F4-4C64-B853-95A6CBBDE1D3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847194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C74E46C9-7BBD-4ED5-AB97-5B3820CA2230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09205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03B1F11D-61BE-43FB-8FBC-1253E02AD2C7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59547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itle 1">
              <a:extLst>
                <a:ext uri="{FF2B5EF4-FFF2-40B4-BE49-F238E27FC236}">
                  <a16:creationId xmlns:a16="http://schemas.microsoft.com/office/drawing/2014/main" id="{CD3A8919-0203-41B8-B34A-DCD31619BC3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175260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800K</a:t>
              </a:r>
            </a:p>
          </p:txBody>
        </p:sp>
        <p:sp>
          <p:nvSpPr>
            <p:cNvPr id="174" name="Title 1">
              <a:extLst>
                <a:ext uri="{FF2B5EF4-FFF2-40B4-BE49-F238E27FC236}">
                  <a16:creationId xmlns:a16="http://schemas.microsoft.com/office/drawing/2014/main" id="{667B11C6-B3D0-4261-9317-50EDE901BFF9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25602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700K</a:t>
              </a:r>
            </a:p>
          </p:txBody>
        </p:sp>
        <p:sp>
          <p:nvSpPr>
            <p:cNvPr id="178" name="Title 1">
              <a:extLst>
                <a:ext uri="{FF2B5EF4-FFF2-40B4-BE49-F238E27FC236}">
                  <a16:creationId xmlns:a16="http://schemas.microsoft.com/office/drawing/2014/main" id="{52A40AD3-8985-411B-9554-A4C9EAF4EE3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75944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600K</a:t>
              </a:r>
            </a:p>
          </p:txBody>
        </p:sp>
        <p:sp>
          <p:nvSpPr>
            <p:cNvPr id="133" name="Title 1">
              <a:extLst>
                <a:ext uri="{FF2B5EF4-FFF2-40B4-BE49-F238E27FC236}">
                  <a16:creationId xmlns:a16="http://schemas.microsoft.com/office/drawing/2014/main" id="{5860CBCA-05B5-4D20-8C4F-E40DD591A7B9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262872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500K</a:t>
              </a:r>
            </a:p>
          </p:txBody>
        </p:sp>
        <p:sp>
          <p:nvSpPr>
            <p:cNvPr id="135" name="Title 1">
              <a:extLst>
                <a:ext uri="{FF2B5EF4-FFF2-40B4-BE49-F238E27FC236}">
                  <a16:creationId xmlns:a16="http://schemas.microsoft.com/office/drawing/2014/main" id="{D481CC50-98E6-4961-A7CC-236C668A833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7662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400K</a:t>
              </a:r>
            </a:p>
          </p:txBody>
        </p:sp>
        <p:sp>
          <p:nvSpPr>
            <p:cNvPr id="150" name="Title 1">
              <a:extLst>
                <a:ext uri="{FF2B5EF4-FFF2-40B4-BE49-F238E27FC236}">
                  <a16:creationId xmlns:a16="http://schemas.microsoft.com/office/drawing/2014/main" id="{2D2543FE-C192-4E7E-B261-C27EC2F77A90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26972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300K</a:t>
              </a:r>
            </a:p>
          </p:txBody>
        </p:sp>
        <p:sp>
          <p:nvSpPr>
            <p:cNvPr id="152" name="Title 1">
              <a:extLst>
                <a:ext uri="{FF2B5EF4-FFF2-40B4-BE49-F238E27FC236}">
                  <a16:creationId xmlns:a16="http://schemas.microsoft.com/office/drawing/2014/main" id="{246021BE-E9E9-420E-8F2C-7CE9FE07EB06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77314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200K</a:t>
              </a:r>
            </a:p>
          </p:txBody>
        </p:sp>
        <p:sp>
          <p:nvSpPr>
            <p:cNvPr id="173" name="Title 1">
              <a:extLst>
                <a:ext uri="{FF2B5EF4-FFF2-40B4-BE49-F238E27FC236}">
                  <a16:creationId xmlns:a16="http://schemas.microsoft.com/office/drawing/2014/main" id="{C6E5D37D-9E71-420F-B9E1-7084BF9C3DC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27656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100K</a:t>
              </a:r>
            </a:p>
          </p:txBody>
        </p:sp>
        <p:sp>
          <p:nvSpPr>
            <p:cNvPr id="175" name="Title 1">
              <a:extLst>
                <a:ext uri="{FF2B5EF4-FFF2-40B4-BE49-F238E27FC236}">
                  <a16:creationId xmlns:a16="http://schemas.microsoft.com/office/drawing/2014/main" id="{69583054-80F8-4F2B-9BB3-108E16A15DD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7799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0</a:t>
              </a:r>
            </a:p>
          </p:txBody>
        </p:sp>
      </p:grp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CC69EBA0-9A1C-4E81-A8C1-23ECF74C0DB7}"/>
              </a:ext>
            </a:extLst>
          </p:cNvPr>
          <p:cNvSpPr/>
          <p:nvPr/>
        </p:nvSpPr>
        <p:spPr>
          <a:xfrm rot="10800000" flipH="1" flipV="1">
            <a:off x="2468760" y="2624998"/>
            <a:ext cx="1547263" cy="533401"/>
          </a:xfrm>
          <a:custGeom>
            <a:avLst/>
            <a:gdLst>
              <a:gd name="connsiteX0" fmla="*/ 164548 w 1394984"/>
              <a:gd name="connsiteY0" fmla="*/ 0 h 533401"/>
              <a:gd name="connsiteX1" fmla="*/ 1345260 w 1394984"/>
              <a:gd name="connsiteY1" fmla="*/ 0 h 533401"/>
              <a:gd name="connsiteX2" fmla="*/ 1394984 w 1394984"/>
              <a:gd name="connsiteY2" fmla="*/ 49724 h 533401"/>
              <a:gd name="connsiteX3" fmla="*/ 1394984 w 1394984"/>
              <a:gd name="connsiteY3" fmla="*/ 483676 h 533401"/>
              <a:gd name="connsiteX4" fmla="*/ 1345260 w 1394984"/>
              <a:gd name="connsiteY4" fmla="*/ 533400 h 533401"/>
              <a:gd name="connsiteX5" fmla="*/ 164548 w 1394984"/>
              <a:gd name="connsiteY5" fmla="*/ 533400 h 533401"/>
              <a:gd name="connsiteX6" fmla="*/ 155112 w 1394984"/>
              <a:gd name="connsiteY6" fmla="*/ 531495 h 533401"/>
              <a:gd name="connsiteX7" fmla="*/ 155112 w 1394984"/>
              <a:gd name="connsiteY7" fmla="*/ 533401 h 533401"/>
              <a:gd name="connsiteX8" fmla="*/ 0 w 1394984"/>
              <a:gd name="connsiteY8" fmla="*/ 533401 h 533401"/>
              <a:gd name="connsiteX9" fmla="*/ 114824 w 1394984"/>
              <a:gd name="connsiteY9" fmla="*/ 397243 h 533401"/>
              <a:gd name="connsiteX10" fmla="*/ 114824 w 1394984"/>
              <a:gd name="connsiteY10" fmla="*/ 49724 h 533401"/>
              <a:gd name="connsiteX11" fmla="*/ 164548 w 1394984"/>
              <a:gd name="connsiteY11" fmla="*/ 0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4984" h="533401">
                <a:moveTo>
                  <a:pt x="164548" y="0"/>
                </a:move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lnTo>
                  <a:pt x="155112" y="531495"/>
                </a:lnTo>
                <a:lnTo>
                  <a:pt x="155112" y="533401"/>
                </a:lnTo>
                <a:lnTo>
                  <a:pt x="0" y="533401"/>
                </a:lnTo>
                <a:lnTo>
                  <a:pt x="114824" y="397243"/>
                </a:lnTo>
                <a:lnTo>
                  <a:pt x="114824" y="49724"/>
                </a:lnTo>
                <a:cubicBezTo>
                  <a:pt x="114824" y="22262"/>
                  <a:pt x="137086" y="0"/>
                  <a:pt x="164548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spc="100" dirty="0">
                <a:ln>
                  <a:solidFill>
                    <a:schemeClr val="tx1">
                      <a:alpha val="0"/>
                    </a:schemeClr>
                  </a:solidFill>
                </a:ln>
                <a:noFill/>
                <a:latin typeface="+mj-lt"/>
              </a:rPr>
              <a:t>  </a:t>
            </a:r>
            <a:r>
              <a:rPr lang="en-US" sz="2000" b="1" spc="100" dirty="0">
                <a:noFill/>
                <a:latin typeface="+mj-lt"/>
              </a:rPr>
              <a:t>$530,000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6C8633F6-F360-46F7-B214-FBA3EF6213EE}"/>
              </a:ext>
            </a:extLst>
          </p:cNvPr>
          <p:cNvSpPr/>
          <p:nvPr/>
        </p:nvSpPr>
        <p:spPr>
          <a:xfrm rot="10800000" flipH="1" flipV="1">
            <a:off x="4220620" y="2610673"/>
            <a:ext cx="1268879" cy="533400"/>
          </a:xfrm>
          <a:prstGeom prst="roundRect">
            <a:avLst>
              <a:gd name="adj" fmla="val 1222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noFill/>
                <a:latin typeface="+mj-lt"/>
              </a:rPr>
              <a:t>$5,300</a:t>
            </a:r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68E4915E-CD07-499F-BF45-CFBF38FB3FF9}"/>
              </a:ext>
            </a:extLst>
          </p:cNvPr>
          <p:cNvSpPr/>
          <p:nvPr/>
        </p:nvSpPr>
        <p:spPr>
          <a:xfrm rot="10800000" flipH="1" flipV="1">
            <a:off x="2468760" y="3330069"/>
            <a:ext cx="1547264" cy="533400"/>
          </a:xfrm>
          <a:custGeom>
            <a:avLst/>
            <a:gdLst>
              <a:gd name="connsiteX0" fmla="*/ 0 w 1394984"/>
              <a:gd name="connsiteY0" fmla="*/ 0 h 533400"/>
              <a:gd name="connsiteX1" fmla="*/ 155112 w 1394984"/>
              <a:gd name="connsiteY1" fmla="*/ 0 h 533400"/>
              <a:gd name="connsiteX2" fmla="*/ 155112 w 1394984"/>
              <a:gd name="connsiteY2" fmla="*/ 1905 h 533400"/>
              <a:gd name="connsiteX3" fmla="*/ 164548 w 1394984"/>
              <a:gd name="connsiteY3" fmla="*/ 0 h 533400"/>
              <a:gd name="connsiteX4" fmla="*/ 1345260 w 1394984"/>
              <a:gd name="connsiteY4" fmla="*/ 0 h 533400"/>
              <a:gd name="connsiteX5" fmla="*/ 1394984 w 1394984"/>
              <a:gd name="connsiteY5" fmla="*/ 49724 h 533400"/>
              <a:gd name="connsiteX6" fmla="*/ 1394984 w 1394984"/>
              <a:gd name="connsiteY6" fmla="*/ 483676 h 533400"/>
              <a:gd name="connsiteX7" fmla="*/ 1345260 w 1394984"/>
              <a:gd name="connsiteY7" fmla="*/ 533400 h 533400"/>
              <a:gd name="connsiteX8" fmla="*/ 164548 w 1394984"/>
              <a:gd name="connsiteY8" fmla="*/ 533400 h 533400"/>
              <a:gd name="connsiteX9" fmla="*/ 114824 w 1394984"/>
              <a:gd name="connsiteY9" fmla="*/ 483676 h 533400"/>
              <a:gd name="connsiteX10" fmla="*/ 114824 w 1394984"/>
              <a:gd name="connsiteY10" fmla="*/ 136159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4984" h="533400">
                <a:moveTo>
                  <a:pt x="0" y="0"/>
                </a:moveTo>
                <a:lnTo>
                  <a:pt x="155112" y="0"/>
                </a:lnTo>
                <a:lnTo>
                  <a:pt x="155112" y="1905"/>
                </a:lnTo>
                <a:lnTo>
                  <a:pt x="164548" y="0"/>
                </a:ln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cubicBezTo>
                  <a:pt x="137086" y="533400"/>
                  <a:pt x="114824" y="511138"/>
                  <a:pt x="114824" y="483676"/>
                </a:cubicBezTo>
                <a:lnTo>
                  <a:pt x="114824" y="1361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pc="100" dirty="0">
                <a:noFill/>
                <a:latin typeface="+mj-lt"/>
                <a:cs typeface="Times New Roman" charset="0"/>
              </a:rPr>
              <a:t>  </a:t>
            </a:r>
            <a:r>
              <a:rPr lang="en-US" sz="2000" b="1" spc="100" dirty="0">
                <a:noFill/>
                <a:latin typeface="+mj-lt"/>
              </a:rPr>
              <a:t>$515,000</a:t>
            </a:r>
          </a:p>
        </p:txBody>
      </p:sp>
    </p:spTree>
    <p:extLst>
      <p:ext uri="{BB962C8B-B14F-4D97-AF65-F5344CB8AC3E}">
        <p14:creationId xmlns:p14="http://schemas.microsoft.com/office/powerpoint/2010/main" val="313646229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90C79B-33C2-433C-8E11-58A0CFC94AAC}"/>
              </a:ext>
            </a:extLst>
          </p:cNvPr>
          <p:cNvGrpSpPr/>
          <p:nvPr/>
        </p:nvGrpSpPr>
        <p:grpSpPr>
          <a:xfrm>
            <a:off x="-1066799" y="-470281"/>
            <a:ext cx="12192000" cy="12192001"/>
            <a:chOff x="-1066799" y="-470281"/>
            <a:chExt cx="12192000" cy="12192001"/>
          </a:xfrm>
          <a:noFill/>
        </p:grpSpPr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F860B948-571B-4962-9AFB-04C83DE7AB1C}"/>
                </a:ext>
              </a:extLst>
            </p:cNvPr>
            <p:cNvSpPr/>
            <p:nvPr/>
          </p:nvSpPr>
          <p:spPr>
            <a:xfrm rot="17574289">
              <a:off x="-1066799" y="-470281"/>
              <a:ext cx="12192000" cy="12192000"/>
            </a:xfrm>
            <a:prstGeom prst="blockArc">
              <a:avLst>
                <a:gd name="adj1" fmla="val 1592687"/>
                <a:gd name="adj2" fmla="val 2633531"/>
                <a:gd name="adj3" fmla="val 417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F2F30"/>
                </a:solidFill>
                <a:effectLst/>
                <a:uLnTx/>
                <a:uFillTx/>
                <a:latin typeface="Avenir Heavy"/>
                <a:ea typeface="+mn-ea"/>
                <a:cs typeface="+mn-cs"/>
              </a:endParaRPr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A6BC8672-5459-4CDA-81B2-4199DE74F4D8}"/>
                </a:ext>
              </a:extLst>
            </p:cNvPr>
            <p:cNvSpPr/>
            <p:nvPr/>
          </p:nvSpPr>
          <p:spPr>
            <a:xfrm>
              <a:off x="-1066799" y="-470280"/>
              <a:ext cx="12192000" cy="12192000"/>
            </a:xfrm>
            <a:prstGeom prst="blockArc">
              <a:avLst>
                <a:gd name="adj1" fmla="val 12315901"/>
                <a:gd name="adj2" fmla="val 2632511"/>
                <a:gd name="adj3" fmla="val 43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F2F30"/>
                </a:solidFill>
                <a:effectLst/>
                <a:uLnTx/>
                <a:uFillTx/>
                <a:latin typeface="Avenir Heavy"/>
                <a:ea typeface="+mn-ea"/>
                <a:cs typeface="+mn-cs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8D8EABFB-0356-4657-A5B6-CCEA3CCB3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 anchor="t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5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a typeface="Roboto Black" panose="02000000000000000000" pitchFamily="2" charset="0"/>
                <a:cs typeface="Roboto Condensed" panose="02000000000000000000" pitchFamily="2" charset="0"/>
              </a:rPr>
              <a:t>Top 5 Ways  </a:t>
            </a:r>
            <a:br>
              <a:rPr lang="en-US" sz="5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a typeface="Roboto Black" panose="02000000000000000000" pitchFamily="2" charset="0"/>
                <a:cs typeface="Roboto Condensed" panose="02000000000000000000" pitchFamily="2" charset="0"/>
              </a:rPr>
            </a:br>
            <a:r>
              <a:rPr lang="en-US" sz="5600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ea typeface="Roboto Black" panose="02000000000000000000" pitchFamily="2" charset="0"/>
                <a:cs typeface="Roboto Condensed" panose="02000000000000000000" pitchFamily="2" charset="0"/>
              </a:rPr>
              <a:t>To Increase Your </a:t>
            </a:r>
            <a:endParaRPr lang="en-US" sz="5600" dirty="0">
              <a:ln>
                <a:solidFill>
                  <a:schemeClr val="accent1">
                    <a:alpha val="0"/>
                  </a:schemeClr>
                </a:solidFill>
              </a:ln>
              <a:noFill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B43BE9-4214-4E02-829A-DDF96078D756}"/>
              </a:ext>
            </a:extLst>
          </p:cNvPr>
          <p:cNvSpPr/>
          <p:nvPr/>
        </p:nvSpPr>
        <p:spPr>
          <a:xfrm>
            <a:off x="0" y="1333500"/>
            <a:ext cx="12192000" cy="803493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Avenir Black"/>
                <a:ea typeface="Roboto Condensed" panose="02000000000000000000" pitchFamily="2" charset="0"/>
                <a:cs typeface="Roboto Condensed" panose="02000000000000000000" pitchFamily="2" charset="0"/>
              </a:rPr>
              <a:t>To Increase Your Score,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Avenir Black"/>
                <a:ea typeface="Roboto Condensed" panose="02000000000000000000" pitchFamily="2" charset="0"/>
                <a:cs typeface="Roboto Condensed" panose="02000000000000000000" pitchFamily="2" charset="0"/>
              </a:rPr>
              <a:t>Remove the Negatives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venir Black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Avenir Black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B7DAFE-DA03-5841-BA2E-9C64A1C7ED39}"/>
              </a:ext>
            </a:extLst>
          </p:cNvPr>
          <p:cNvGrpSpPr/>
          <p:nvPr/>
        </p:nvGrpSpPr>
        <p:grpSpPr>
          <a:xfrm>
            <a:off x="-342900" y="3637600"/>
            <a:ext cx="3048000" cy="1834490"/>
            <a:chOff x="396303" y="3000270"/>
            <a:chExt cx="3048000" cy="1834490"/>
          </a:xfrm>
        </p:grpSpPr>
        <p:sp>
          <p:nvSpPr>
            <p:cNvPr id="34" name="Rectangle: Rounded Corners 14">
              <a:extLst>
                <a:ext uri="{FF2B5EF4-FFF2-40B4-BE49-F238E27FC236}">
                  <a16:creationId xmlns:a16="http://schemas.microsoft.com/office/drawing/2014/main" id="{5F214EBA-E25F-6C4B-9E4B-1902C24F500A}"/>
                </a:ext>
              </a:extLst>
            </p:cNvPr>
            <p:cNvSpPr/>
            <p:nvPr/>
          </p:nvSpPr>
          <p:spPr>
            <a:xfrm>
              <a:off x="1383322" y="3000270"/>
              <a:ext cx="914400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000"/>
              </a:schemeClr>
            </a:solidFill>
            <a:ln w="76200">
              <a:solidFill>
                <a:srgbClr val="FBFBFB">
                  <a:alpha val="32000"/>
                </a:srgbClr>
              </a:solidFill>
            </a:ln>
            <a:effectLst>
              <a:outerShdw blurRad="1651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-600" normalizeH="0" baseline="0" noProof="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FBFBFB"/>
                  </a:solidFill>
                  <a:effectLst>
                    <a:outerShdw blurRad="190500" sx="102000" sy="102000" algn="ctr" rotWithShape="0">
                      <a:prstClr val="white">
                        <a:lumMod val="85000"/>
                        <a:alpha val="15000"/>
                      </a:prstClr>
                    </a:outerShdw>
                  </a:effectLst>
                  <a:uLnTx/>
                  <a:uFillTx/>
                  <a:latin typeface="Avenir Heavy"/>
                  <a:ea typeface="Roboto Condensed" panose="02000000000000000000" pitchFamily="2" charset="0"/>
                  <a:cs typeface="Roboto Condensed" panose="02000000000000000000" pitchFamily="2" charset="0"/>
                </a:rPr>
                <a:t>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5C4B013-CC76-514A-8B80-FE57073BA059}"/>
                </a:ext>
              </a:extLst>
            </p:cNvPr>
            <p:cNvSpPr/>
            <p:nvPr/>
          </p:nvSpPr>
          <p:spPr>
            <a:xfrm>
              <a:off x="396303" y="4031267"/>
              <a:ext cx="3048000" cy="803493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>
                <a:defRPr/>
              </a:pPr>
              <a:r>
                <a:rPr lang="en-US" sz="32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FBFBFB"/>
                  </a:solidFill>
                </a:rPr>
                <a:t>Fees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74FDE8F-D12A-C143-B3CC-08EAEB6C5739}"/>
              </a:ext>
            </a:extLst>
          </p:cNvPr>
          <p:cNvGrpSpPr/>
          <p:nvPr/>
        </p:nvGrpSpPr>
        <p:grpSpPr>
          <a:xfrm>
            <a:off x="1752600" y="3646134"/>
            <a:ext cx="3162300" cy="1813770"/>
            <a:chOff x="3094050" y="3000270"/>
            <a:chExt cx="3162300" cy="1813770"/>
          </a:xfrm>
        </p:grpSpPr>
        <p:sp>
          <p:nvSpPr>
            <p:cNvPr id="37" name="Rectangle: Rounded Corners 21">
              <a:extLst>
                <a:ext uri="{FF2B5EF4-FFF2-40B4-BE49-F238E27FC236}">
                  <a16:creationId xmlns:a16="http://schemas.microsoft.com/office/drawing/2014/main" id="{A9B6FC33-302E-C743-AEE0-A72A9EEE90A4}"/>
                </a:ext>
              </a:extLst>
            </p:cNvPr>
            <p:cNvSpPr/>
            <p:nvPr/>
          </p:nvSpPr>
          <p:spPr>
            <a:xfrm>
              <a:off x="4218000" y="3000270"/>
              <a:ext cx="914400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000"/>
              </a:schemeClr>
            </a:solidFill>
            <a:ln w="76200">
              <a:solidFill>
                <a:schemeClr val="bg1">
                  <a:alpha val="32000"/>
                </a:schemeClr>
              </a:solidFill>
            </a:ln>
            <a:effectLst>
              <a:outerShdw blurRad="1651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-600" normalizeH="0" baseline="0" noProof="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FBFBFB"/>
                  </a:solidFill>
                  <a:effectLst>
                    <a:outerShdw blurRad="190500" sx="102000" sy="102000" algn="ctr" rotWithShape="0">
                      <a:prstClr val="white">
                        <a:lumMod val="85000"/>
                        <a:alpha val="15000"/>
                      </a:prstClr>
                    </a:outerShdw>
                  </a:effectLst>
                  <a:uLnTx/>
                  <a:uFillTx/>
                  <a:latin typeface="Avenir Heavy"/>
                  <a:ea typeface="Roboto Condensed" panose="02000000000000000000" pitchFamily="2" charset="0"/>
                  <a:cs typeface="Roboto Condensed" panose="02000000000000000000" pitchFamily="2" charset="0"/>
                </a:rPr>
                <a:t>2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47916E7-13D1-FE43-BE53-FD27A5BB45FD}"/>
                </a:ext>
              </a:extLst>
            </p:cNvPr>
            <p:cNvSpPr/>
            <p:nvPr/>
          </p:nvSpPr>
          <p:spPr>
            <a:xfrm>
              <a:off x="3094050" y="4010547"/>
              <a:ext cx="3162300" cy="803493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en-US" sz="2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BFBFB"/>
                </a:solidFill>
              </a:endParaRPr>
            </a:p>
            <a:p>
              <a:pPr algn="ctr">
                <a:defRPr/>
              </a:pPr>
              <a:r>
                <a:rPr lang="en-US" sz="32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FBFBFB"/>
                  </a:solidFill>
                </a:rPr>
                <a:t>Volatility</a:t>
              </a:r>
            </a:p>
            <a:p>
              <a:pPr lvl="0" algn="ctr">
                <a:defRPr/>
              </a:pPr>
              <a:endParaRPr lang="en-US" sz="2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BFBFB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4AA3BD-C93E-F441-9C45-C932EF359113}"/>
              </a:ext>
            </a:extLst>
          </p:cNvPr>
          <p:cNvGrpSpPr/>
          <p:nvPr/>
        </p:nvGrpSpPr>
        <p:grpSpPr>
          <a:xfrm>
            <a:off x="4343400" y="3619500"/>
            <a:ext cx="2964426" cy="1820007"/>
            <a:chOff x="5936187" y="3000270"/>
            <a:chExt cx="2964426" cy="1820007"/>
          </a:xfrm>
        </p:grpSpPr>
        <p:sp>
          <p:nvSpPr>
            <p:cNvPr id="40" name="Rectangle: Rounded Corners 23">
              <a:extLst>
                <a:ext uri="{FF2B5EF4-FFF2-40B4-BE49-F238E27FC236}">
                  <a16:creationId xmlns:a16="http://schemas.microsoft.com/office/drawing/2014/main" id="{510DC18A-CBFC-1442-99B8-D2F64A07CA3C}"/>
                </a:ext>
              </a:extLst>
            </p:cNvPr>
            <p:cNvSpPr/>
            <p:nvPr/>
          </p:nvSpPr>
          <p:spPr>
            <a:xfrm>
              <a:off x="6961200" y="3000270"/>
              <a:ext cx="914400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000"/>
              </a:schemeClr>
            </a:solidFill>
            <a:ln w="76200">
              <a:solidFill>
                <a:schemeClr val="bg1">
                  <a:alpha val="32000"/>
                </a:schemeClr>
              </a:solidFill>
            </a:ln>
            <a:effectLst>
              <a:outerShdw blurRad="1651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-600" normalizeH="0" baseline="0" noProof="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FBFBFB"/>
                  </a:solidFill>
                  <a:effectLst>
                    <a:outerShdw blurRad="190500" sx="102000" sy="102000" algn="ctr" rotWithShape="0">
                      <a:prstClr val="white">
                        <a:lumMod val="85000"/>
                        <a:alpha val="15000"/>
                      </a:prstClr>
                    </a:outerShdw>
                  </a:effectLst>
                  <a:uLnTx/>
                  <a:uFillTx/>
                  <a:latin typeface="Avenir Heavy"/>
                  <a:ea typeface="Roboto Condensed" panose="02000000000000000000" pitchFamily="2" charset="0"/>
                  <a:cs typeface="Roboto Condensed" panose="02000000000000000000" pitchFamily="2" charset="0"/>
                </a:rPr>
                <a:t>3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332DFBF-F9A5-EA41-B8DC-904B1504D703}"/>
                </a:ext>
              </a:extLst>
            </p:cNvPr>
            <p:cNvSpPr/>
            <p:nvPr/>
          </p:nvSpPr>
          <p:spPr>
            <a:xfrm>
              <a:off x="5936187" y="4016784"/>
              <a:ext cx="2964426" cy="803493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>
                <a:defRPr/>
              </a:pPr>
              <a:r>
                <a:rPr lang="en-US" sz="32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FBFBFB"/>
                  </a:solidFill>
                </a:rPr>
                <a:t>Riders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2704943-927C-4945-AD63-9FC032A4FA77}"/>
              </a:ext>
            </a:extLst>
          </p:cNvPr>
          <p:cNvGrpSpPr/>
          <p:nvPr/>
        </p:nvGrpSpPr>
        <p:grpSpPr>
          <a:xfrm>
            <a:off x="6827274" y="3619500"/>
            <a:ext cx="3269226" cy="1870293"/>
            <a:chOff x="8809349" y="3000270"/>
            <a:chExt cx="3269226" cy="1870293"/>
          </a:xfrm>
        </p:grpSpPr>
        <p:sp>
          <p:nvSpPr>
            <p:cNvPr id="43" name="Rectangle: Rounded Corners 25">
              <a:extLst>
                <a:ext uri="{FF2B5EF4-FFF2-40B4-BE49-F238E27FC236}">
                  <a16:creationId xmlns:a16="http://schemas.microsoft.com/office/drawing/2014/main" id="{2DE4BB60-E999-7645-99D4-79579B534DD4}"/>
                </a:ext>
              </a:extLst>
            </p:cNvPr>
            <p:cNvSpPr/>
            <p:nvPr/>
          </p:nvSpPr>
          <p:spPr>
            <a:xfrm>
              <a:off x="9986762" y="3000270"/>
              <a:ext cx="914400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000"/>
              </a:schemeClr>
            </a:solidFill>
            <a:ln w="76200">
              <a:solidFill>
                <a:schemeClr val="bg1">
                  <a:alpha val="32000"/>
                </a:schemeClr>
              </a:solidFill>
            </a:ln>
            <a:effectLst>
              <a:outerShdw blurRad="1651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-600" normalizeH="0" baseline="0" noProof="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FBFBFB"/>
                  </a:solidFill>
                  <a:effectLst>
                    <a:outerShdw blurRad="190500" sx="102000" sy="102000" algn="ctr" rotWithShape="0">
                      <a:prstClr val="white">
                        <a:lumMod val="85000"/>
                        <a:alpha val="15000"/>
                      </a:prstClr>
                    </a:outerShdw>
                  </a:effectLst>
                  <a:uLnTx/>
                  <a:uFillTx/>
                  <a:latin typeface="Avenir Heavy"/>
                  <a:ea typeface="Roboto Condensed" panose="02000000000000000000" pitchFamily="2" charset="0"/>
                  <a:cs typeface="Roboto Condensed" panose="02000000000000000000" pitchFamily="2" charset="0"/>
                </a:rPr>
                <a:t>4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576DB71-1A44-094D-824D-14DDA1D499B7}"/>
                </a:ext>
              </a:extLst>
            </p:cNvPr>
            <p:cNvSpPr/>
            <p:nvPr/>
          </p:nvSpPr>
          <p:spPr>
            <a:xfrm>
              <a:off x="8809349" y="4067070"/>
              <a:ext cx="3269226" cy="803493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en-US" sz="2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BFBFB"/>
                </a:solidFill>
              </a:endParaRPr>
            </a:p>
            <a:p>
              <a:pPr lvl="0" algn="ctr">
                <a:defRPr/>
              </a:pPr>
              <a:r>
                <a:rPr lang="en-US" sz="32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FBFBFB"/>
                  </a:solidFill>
                </a:rPr>
                <a:t>Inflation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BFBFB"/>
                </a:solidFill>
                <a:effectLst/>
                <a:uLnTx/>
                <a:uFillTx/>
                <a:latin typeface="Avenir Heavy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3B7D68-01B6-4841-A75E-3230FF8E5803}"/>
              </a:ext>
            </a:extLst>
          </p:cNvPr>
          <p:cNvGrpSpPr/>
          <p:nvPr/>
        </p:nvGrpSpPr>
        <p:grpSpPr>
          <a:xfrm>
            <a:off x="9379974" y="3616853"/>
            <a:ext cx="3269226" cy="1870293"/>
            <a:chOff x="8809349" y="3000270"/>
            <a:chExt cx="3269226" cy="1870293"/>
          </a:xfrm>
        </p:grpSpPr>
        <p:sp>
          <p:nvSpPr>
            <p:cNvPr id="22" name="Rectangle: Rounded Corners 25">
              <a:extLst>
                <a:ext uri="{FF2B5EF4-FFF2-40B4-BE49-F238E27FC236}">
                  <a16:creationId xmlns:a16="http://schemas.microsoft.com/office/drawing/2014/main" id="{BFE71E26-A617-DC49-943E-960C15C610AE}"/>
                </a:ext>
              </a:extLst>
            </p:cNvPr>
            <p:cNvSpPr/>
            <p:nvPr/>
          </p:nvSpPr>
          <p:spPr>
            <a:xfrm>
              <a:off x="9986762" y="3000270"/>
              <a:ext cx="914400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000"/>
              </a:schemeClr>
            </a:solidFill>
            <a:ln w="76200">
              <a:solidFill>
                <a:schemeClr val="bg1">
                  <a:alpha val="32000"/>
                </a:schemeClr>
              </a:solidFill>
            </a:ln>
            <a:effectLst>
              <a:outerShdw blurRad="1651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spc="-6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FBFBFB"/>
                  </a:solidFill>
                  <a:effectLst>
                    <a:outerShdw blurRad="190500" sx="102000" sy="102000" algn="ctr" rotWithShape="0">
                      <a:prstClr val="white">
                        <a:lumMod val="85000"/>
                        <a:alpha val="15000"/>
                      </a:prstClr>
                    </a:outerShdw>
                  </a:effectLst>
                  <a:latin typeface="Avenir Heavy"/>
                  <a:ea typeface="Roboto Condensed" panose="02000000000000000000" pitchFamily="2" charset="0"/>
                  <a:cs typeface="Roboto Condensed" panose="02000000000000000000" pitchFamily="2" charset="0"/>
                </a:rPr>
                <a:t>5</a:t>
              </a:r>
              <a:endParaRPr kumimoji="0" lang="en-US" sz="2400" b="1" i="0" u="none" strike="noStrike" kern="1200" cap="none" spc="-600" normalizeH="0" baseline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BFBFB"/>
                </a:solidFill>
                <a:effectLst>
                  <a:outerShdw blurRad="190500" sx="102000" sy="102000" algn="ctr" rotWithShape="0">
                    <a:prstClr val="white">
                      <a:lumMod val="85000"/>
                      <a:alpha val="15000"/>
                    </a:prstClr>
                  </a:outerShdw>
                </a:effectLst>
                <a:uLnTx/>
                <a:uFillTx/>
                <a:latin typeface="Avenir Heavy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A5B7840-0E5F-C942-BC2B-277FDF3ABA04}"/>
                </a:ext>
              </a:extLst>
            </p:cNvPr>
            <p:cNvSpPr/>
            <p:nvPr/>
          </p:nvSpPr>
          <p:spPr>
            <a:xfrm>
              <a:off x="8809349" y="4067070"/>
              <a:ext cx="3269226" cy="803493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en-US" sz="2400" b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BFBFB"/>
                </a:solidFill>
              </a:endParaRPr>
            </a:p>
            <a:p>
              <a:pPr lvl="0" algn="ctr">
                <a:defRPr/>
              </a:pPr>
              <a:r>
                <a:rPr lang="en-US" sz="32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FBFBFB"/>
                  </a:solidFill>
                </a:rPr>
                <a:t>Caps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BFBFB"/>
                </a:solidFill>
                <a:effectLst/>
                <a:uLnTx/>
                <a:uFillTx/>
                <a:latin typeface="Avenir Heavy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1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4.58333E-6 0.0706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1.875E-6 0.0706 " pathEditMode="relative" rAng="0" ptsTypes="AA">
                                      <p:cBhvr>
                                        <p:cTn id="16" dur="12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8.33333E-7 0.0706 " pathEditMode="relative" rAng="0" ptsTypes="AA">
                                      <p:cBhvr>
                                        <p:cTn id="23" dur="125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3.54167E-6 0.0706 " pathEditMode="relative" rAng="0" ptsTypes="AA">
                                      <p:cBhvr>
                                        <p:cTn id="30" dur="125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3.54167E-6 0.0706 " pathEditMode="relative" rAng="0" ptsTypes="AA">
                                      <p:cBhvr>
                                        <p:cTn id="37" dur="12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9F6DBD15-9561-4D4E-8DFF-C74DEE9A2E49}"/>
              </a:ext>
            </a:extLst>
          </p:cNvPr>
          <p:cNvCxnSpPr>
            <a:cxnSpLocks/>
          </p:cNvCxnSpPr>
          <p:nvPr/>
        </p:nvCxnSpPr>
        <p:spPr>
          <a:xfrm flipV="1">
            <a:off x="2331366" y="3055243"/>
            <a:ext cx="2160940" cy="231551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F341B8EB-2DE8-4FA0-9785-479623DEC72C}"/>
              </a:ext>
            </a:extLst>
          </p:cNvPr>
          <p:cNvCxnSpPr>
            <a:cxnSpLocks/>
          </p:cNvCxnSpPr>
          <p:nvPr/>
        </p:nvCxnSpPr>
        <p:spPr>
          <a:xfrm flipV="1">
            <a:off x="2331366" y="2463977"/>
            <a:ext cx="2160940" cy="739584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A900CE2-3584-4EEE-8529-3BA3EB432B0C}"/>
              </a:ext>
            </a:extLst>
          </p:cNvPr>
          <p:cNvSpPr/>
          <p:nvPr/>
        </p:nvSpPr>
        <p:spPr>
          <a:xfrm>
            <a:off x="2258843" y="2256024"/>
            <a:ext cx="2283837" cy="14578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E846E76-6A6A-49D6-BC37-DCE4722667B5}"/>
              </a:ext>
            </a:extLst>
          </p:cNvPr>
          <p:cNvGrpSpPr/>
          <p:nvPr/>
        </p:nvGrpSpPr>
        <p:grpSpPr>
          <a:xfrm>
            <a:off x="0" y="1828983"/>
            <a:ext cx="12192000" cy="4022552"/>
            <a:chOff x="0" y="1828983"/>
            <a:chExt cx="12192000" cy="4022552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16BBC6A-B695-427D-BF1E-0D9EC58CC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2898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9F46074-FE73-4507-B80F-1B9C7D63C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33180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DC6E0D8-F3DD-44FF-9A07-6537B755F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4307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2B5C821-2AC0-4F5F-9756-E23D465C5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48710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6DE607A-FBD2-4360-83B4-63D57AE9B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5153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2D6F805-6CBF-43BE-AA9B-F508319E85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834619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5A7EDC-4892-4855-B30D-6DBD59BA3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37437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5604642-57FE-45AE-8BCD-8DADE87B0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4025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328B3F4-CDED-4899-B1F7-9318D2E42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84589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Oval 191">
            <a:extLst>
              <a:ext uri="{FF2B5EF4-FFF2-40B4-BE49-F238E27FC236}">
                <a16:creationId xmlns:a16="http://schemas.microsoft.com/office/drawing/2014/main" id="{73DF4373-A05C-45F9-A0EC-39DDBB92AB25}"/>
              </a:ext>
            </a:extLst>
          </p:cNvPr>
          <p:cNvSpPr/>
          <p:nvPr/>
        </p:nvSpPr>
        <p:spPr>
          <a:xfrm>
            <a:off x="2178966" y="3124200"/>
            <a:ext cx="320510" cy="32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D6D2ECD5-06EB-4887-A437-608996AF4CE5}"/>
              </a:ext>
            </a:extLst>
          </p:cNvPr>
          <p:cNvSpPr/>
          <p:nvPr/>
        </p:nvSpPr>
        <p:spPr>
          <a:xfrm>
            <a:off x="2178966" y="3046855"/>
            <a:ext cx="320510" cy="32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193" name="Title 1">
            <a:extLst>
              <a:ext uri="{FF2B5EF4-FFF2-40B4-BE49-F238E27FC236}">
                <a16:creationId xmlns:a16="http://schemas.microsoft.com/office/drawing/2014/main" id="{B2EA1AF5-9DC0-4469-B78A-071D0099BE78}"/>
              </a:ext>
            </a:extLst>
          </p:cNvPr>
          <p:cNvSpPr txBox="1">
            <a:spLocks/>
          </p:cNvSpPr>
          <p:nvPr/>
        </p:nvSpPr>
        <p:spPr>
          <a:xfrm>
            <a:off x="405808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70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BD5D29A3-229A-4F65-A45B-78895F56A0EF}"/>
              </a:ext>
            </a:extLst>
          </p:cNvPr>
          <p:cNvSpPr txBox="1">
            <a:spLocks/>
          </p:cNvSpPr>
          <p:nvPr/>
        </p:nvSpPr>
        <p:spPr>
          <a:xfrm>
            <a:off x="621116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75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3C98E56A-5A3C-4393-B3AD-02D6B331C5D4}"/>
              </a:ext>
            </a:extLst>
          </p:cNvPr>
          <p:cNvSpPr txBox="1">
            <a:spLocks/>
          </p:cNvSpPr>
          <p:nvPr/>
        </p:nvSpPr>
        <p:spPr>
          <a:xfrm>
            <a:off x="836425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80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CEF2E35E-AA05-4F3D-862C-4A314DEA9A54}"/>
              </a:ext>
            </a:extLst>
          </p:cNvPr>
          <p:cNvSpPr txBox="1">
            <a:spLocks/>
          </p:cNvSpPr>
          <p:nvPr/>
        </p:nvSpPr>
        <p:spPr>
          <a:xfrm>
            <a:off x="10517338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85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EEDB52D8-C5A4-40B4-9C40-70DF5DCF4C89}"/>
              </a:ext>
            </a:extLst>
          </p:cNvPr>
          <p:cNvSpPr txBox="1">
            <a:spLocks/>
          </p:cNvSpPr>
          <p:nvPr/>
        </p:nvSpPr>
        <p:spPr>
          <a:xfrm>
            <a:off x="190499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  <a:cs typeface="+mn-cs"/>
              </a:rPr>
              <a:t>65</a:t>
            </a: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01E5EA0-0640-48F3-845C-0C7710DD33B8}"/>
              </a:ext>
            </a:extLst>
          </p:cNvPr>
          <p:cNvSpPr/>
          <p:nvPr/>
        </p:nvSpPr>
        <p:spPr>
          <a:xfrm rot="10800000" flipH="1" flipV="1">
            <a:off x="2556709" y="2624998"/>
            <a:ext cx="1547263" cy="533401"/>
          </a:xfrm>
          <a:custGeom>
            <a:avLst/>
            <a:gdLst>
              <a:gd name="connsiteX0" fmla="*/ 164548 w 1394984"/>
              <a:gd name="connsiteY0" fmla="*/ 0 h 533401"/>
              <a:gd name="connsiteX1" fmla="*/ 1345260 w 1394984"/>
              <a:gd name="connsiteY1" fmla="*/ 0 h 533401"/>
              <a:gd name="connsiteX2" fmla="*/ 1394984 w 1394984"/>
              <a:gd name="connsiteY2" fmla="*/ 49724 h 533401"/>
              <a:gd name="connsiteX3" fmla="*/ 1394984 w 1394984"/>
              <a:gd name="connsiteY3" fmla="*/ 483676 h 533401"/>
              <a:gd name="connsiteX4" fmla="*/ 1345260 w 1394984"/>
              <a:gd name="connsiteY4" fmla="*/ 533400 h 533401"/>
              <a:gd name="connsiteX5" fmla="*/ 164548 w 1394984"/>
              <a:gd name="connsiteY5" fmla="*/ 533400 h 533401"/>
              <a:gd name="connsiteX6" fmla="*/ 155112 w 1394984"/>
              <a:gd name="connsiteY6" fmla="*/ 531495 h 533401"/>
              <a:gd name="connsiteX7" fmla="*/ 155112 w 1394984"/>
              <a:gd name="connsiteY7" fmla="*/ 533401 h 533401"/>
              <a:gd name="connsiteX8" fmla="*/ 0 w 1394984"/>
              <a:gd name="connsiteY8" fmla="*/ 533401 h 533401"/>
              <a:gd name="connsiteX9" fmla="*/ 114824 w 1394984"/>
              <a:gd name="connsiteY9" fmla="*/ 397243 h 533401"/>
              <a:gd name="connsiteX10" fmla="*/ 114824 w 1394984"/>
              <a:gd name="connsiteY10" fmla="*/ 49724 h 533401"/>
              <a:gd name="connsiteX11" fmla="*/ 164548 w 1394984"/>
              <a:gd name="connsiteY11" fmla="*/ 0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4984" h="533401">
                <a:moveTo>
                  <a:pt x="164548" y="0"/>
                </a:move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lnTo>
                  <a:pt x="155112" y="531495"/>
                </a:lnTo>
                <a:lnTo>
                  <a:pt x="155112" y="533401"/>
                </a:lnTo>
                <a:lnTo>
                  <a:pt x="0" y="533401"/>
                </a:lnTo>
                <a:lnTo>
                  <a:pt x="114824" y="397243"/>
                </a:lnTo>
                <a:lnTo>
                  <a:pt x="114824" y="49724"/>
                </a:lnTo>
                <a:cubicBezTo>
                  <a:pt x="114824" y="22262"/>
                  <a:pt x="137086" y="0"/>
                  <a:pt x="1645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spc="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 </a:t>
            </a:r>
            <a:r>
              <a:rPr lang="en-US" sz="2000" b="1" spc="100" dirty="0">
                <a:solidFill>
                  <a:schemeClr val="tx1"/>
                </a:solidFill>
                <a:latin typeface="+mj-lt"/>
              </a:rPr>
              <a:t>$530,000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B0A9B13D-AE77-450A-A12E-1376D000B7AD}"/>
              </a:ext>
            </a:extLst>
          </p:cNvPr>
          <p:cNvSpPr/>
          <p:nvPr/>
        </p:nvSpPr>
        <p:spPr>
          <a:xfrm rot="10800000" flipH="1" flipV="1">
            <a:off x="4308569" y="2610673"/>
            <a:ext cx="1268879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$5,300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B057E5D-BD10-4DBA-B3E9-7DCB37172BC6}"/>
              </a:ext>
            </a:extLst>
          </p:cNvPr>
          <p:cNvCxnSpPr>
            <a:cxnSpLocks/>
            <a:stCxn id="91" idx="2"/>
            <a:endCxn id="98" idx="0"/>
          </p:cNvCxnSpPr>
          <p:nvPr/>
        </p:nvCxnSpPr>
        <p:spPr>
          <a:xfrm>
            <a:off x="4943009" y="3144073"/>
            <a:ext cx="0" cy="182033"/>
          </a:xfrm>
          <a:prstGeom prst="line">
            <a:avLst/>
          </a:prstGeom>
          <a:ln w="38100" cap="rnd">
            <a:solidFill>
              <a:schemeClr val="accent6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67A30002-3749-4366-835D-3FE90A4B3BCF}"/>
              </a:ext>
            </a:extLst>
          </p:cNvPr>
          <p:cNvSpPr/>
          <p:nvPr/>
        </p:nvSpPr>
        <p:spPr>
          <a:xfrm rot="10800000" flipH="1" flipV="1">
            <a:off x="4308569" y="3326106"/>
            <a:ext cx="1268880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$5,250</a:t>
            </a: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7A1C2FF0-0978-4C2E-AF80-5DB0C959473A}"/>
              </a:ext>
            </a:extLst>
          </p:cNvPr>
          <p:cNvSpPr/>
          <p:nvPr/>
        </p:nvSpPr>
        <p:spPr>
          <a:xfrm rot="10800000" flipH="1" flipV="1">
            <a:off x="2556709" y="3330069"/>
            <a:ext cx="1547264" cy="533400"/>
          </a:xfrm>
          <a:custGeom>
            <a:avLst/>
            <a:gdLst>
              <a:gd name="connsiteX0" fmla="*/ 0 w 1394984"/>
              <a:gd name="connsiteY0" fmla="*/ 0 h 533400"/>
              <a:gd name="connsiteX1" fmla="*/ 155112 w 1394984"/>
              <a:gd name="connsiteY1" fmla="*/ 0 h 533400"/>
              <a:gd name="connsiteX2" fmla="*/ 155112 w 1394984"/>
              <a:gd name="connsiteY2" fmla="*/ 1905 h 533400"/>
              <a:gd name="connsiteX3" fmla="*/ 164548 w 1394984"/>
              <a:gd name="connsiteY3" fmla="*/ 0 h 533400"/>
              <a:gd name="connsiteX4" fmla="*/ 1345260 w 1394984"/>
              <a:gd name="connsiteY4" fmla="*/ 0 h 533400"/>
              <a:gd name="connsiteX5" fmla="*/ 1394984 w 1394984"/>
              <a:gd name="connsiteY5" fmla="*/ 49724 h 533400"/>
              <a:gd name="connsiteX6" fmla="*/ 1394984 w 1394984"/>
              <a:gd name="connsiteY6" fmla="*/ 483676 h 533400"/>
              <a:gd name="connsiteX7" fmla="*/ 1345260 w 1394984"/>
              <a:gd name="connsiteY7" fmla="*/ 533400 h 533400"/>
              <a:gd name="connsiteX8" fmla="*/ 164548 w 1394984"/>
              <a:gd name="connsiteY8" fmla="*/ 533400 h 533400"/>
              <a:gd name="connsiteX9" fmla="*/ 114824 w 1394984"/>
              <a:gd name="connsiteY9" fmla="*/ 483676 h 533400"/>
              <a:gd name="connsiteX10" fmla="*/ 114824 w 1394984"/>
              <a:gd name="connsiteY10" fmla="*/ 136159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4984" h="533400">
                <a:moveTo>
                  <a:pt x="0" y="0"/>
                </a:moveTo>
                <a:lnTo>
                  <a:pt x="155112" y="0"/>
                </a:lnTo>
                <a:lnTo>
                  <a:pt x="155112" y="1905"/>
                </a:lnTo>
                <a:lnTo>
                  <a:pt x="164548" y="0"/>
                </a:ln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cubicBezTo>
                  <a:pt x="137086" y="533400"/>
                  <a:pt x="114824" y="511138"/>
                  <a:pt x="114824" y="483676"/>
                </a:cubicBezTo>
                <a:lnTo>
                  <a:pt x="114824" y="1361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pc="1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 </a:t>
            </a:r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$525,000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B88F7F-5671-4E22-A840-CD1455E3E7C8}"/>
              </a:ext>
            </a:extLst>
          </p:cNvPr>
          <p:cNvGrpSpPr/>
          <p:nvPr/>
        </p:nvGrpSpPr>
        <p:grpSpPr>
          <a:xfrm>
            <a:off x="-15456" y="1752600"/>
            <a:ext cx="1006056" cy="4161791"/>
            <a:chOff x="-15456" y="1752600"/>
            <a:chExt cx="1006056" cy="416179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31F19B0-6E52-43FA-A2E9-307A75A302A8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181979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899C050-B55B-44E2-8E92-78B1C622A242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32322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8D7C76D-7E9E-484B-8A3A-6D7C80BAE21B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07150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A5A177-0068-44E3-AA59-AEA6920BA7EE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57493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A16249F-F3A3-4CAD-8A19-5F7B19830DB1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82664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B562884-D786-4156-9B0C-0DD27A852E2F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330069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ECEF35-D0C1-40F1-A8FE-084076C33449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07835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C9E378F-D354-47B3-BE1A-BFDEB3124A47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581781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D492F92-DF89-4366-8C4A-47C3607C8FD2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833493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4E60CBE-1968-4541-BC19-56ACA5CE7A1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33691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2E795E6-33D6-44A0-9666-5B1356DEEA6E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085205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2A9F272-3EDF-4B36-9BDB-E19D32B59A5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58862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DAA55B7-6F5D-43B5-8B89-87E4D6A8E0CA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84034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5B192C3-3675-40F2-B525-15AE2D48AB7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34376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2DED6B7-D6DC-428C-B901-CD972685668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847194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F755AD8-E9EA-4BA4-84AF-9D2E8118A8F2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09205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2E4E786-5299-403E-BF80-AEB06C271EA3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59547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itle 1">
              <a:extLst>
                <a:ext uri="{FF2B5EF4-FFF2-40B4-BE49-F238E27FC236}">
                  <a16:creationId xmlns:a16="http://schemas.microsoft.com/office/drawing/2014/main" id="{B613D2CF-17E2-4F13-A31F-B8770959FE4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175260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800K</a:t>
              </a:r>
            </a:p>
          </p:txBody>
        </p:sp>
        <p:sp>
          <p:nvSpPr>
            <p:cNvPr id="153" name="Title 1">
              <a:extLst>
                <a:ext uri="{FF2B5EF4-FFF2-40B4-BE49-F238E27FC236}">
                  <a16:creationId xmlns:a16="http://schemas.microsoft.com/office/drawing/2014/main" id="{14948BB8-8E5B-4AE7-97BF-BDAABFBB203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25602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700K</a:t>
              </a:r>
            </a:p>
          </p:txBody>
        </p:sp>
        <p:sp>
          <p:nvSpPr>
            <p:cNvPr id="156" name="Title 1">
              <a:extLst>
                <a:ext uri="{FF2B5EF4-FFF2-40B4-BE49-F238E27FC236}">
                  <a16:creationId xmlns:a16="http://schemas.microsoft.com/office/drawing/2014/main" id="{82C5196E-F920-4C64-B7D4-F12C58440F7F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75944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600K</a:t>
              </a:r>
            </a:p>
          </p:txBody>
        </p:sp>
        <p:sp>
          <p:nvSpPr>
            <p:cNvPr id="171" name="Title 1">
              <a:extLst>
                <a:ext uri="{FF2B5EF4-FFF2-40B4-BE49-F238E27FC236}">
                  <a16:creationId xmlns:a16="http://schemas.microsoft.com/office/drawing/2014/main" id="{9F1BAC36-C9CF-4E7B-8CB9-ECBF0DAC6AEC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262872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500K</a:t>
              </a:r>
            </a:p>
          </p:txBody>
        </p:sp>
        <p:sp>
          <p:nvSpPr>
            <p:cNvPr id="177" name="Title 1">
              <a:extLst>
                <a:ext uri="{FF2B5EF4-FFF2-40B4-BE49-F238E27FC236}">
                  <a16:creationId xmlns:a16="http://schemas.microsoft.com/office/drawing/2014/main" id="{B6907B92-D6F7-4F80-A0FF-5B856EB371C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7662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400K</a:t>
              </a:r>
            </a:p>
          </p:txBody>
        </p:sp>
        <p:sp>
          <p:nvSpPr>
            <p:cNvPr id="179" name="Title 1">
              <a:extLst>
                <a:ext uri="{FF2B5EF4-FFF2-40B4-BE49-F238E27FC236}">
                  <a16:creationId xmlns:a16="http://schemas.microsoft.com/office/drawing/2014/main" id="{E7238D9A-7397-4BC0-8006-4EC433D641B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26972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300K</a:t>
              </a:r>
            </a:p>
          </p:txBody>
        </p:sp>
        <p:sp>
          <p:nvSpPr>
            <p:cNvPr id="185" name="Title 1">
              <a:extLst>
                <a:ext uri="{FF2B5EF4-FFF2-40B4-BE49-F238E27FC236}">
                  <a16:creationId xmlns:a16="http://schemas.microsoft.com/office/drawing/2014/main" id="{8D2F4966-9DC2-4BD4-A850-6A002A31DA2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77314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200K</a:t>
              </a:r>
            </a:p>
          </p:txBody>
        </p:sp>
        <p:sp>
          <p:nvSpPr>
            <p:cNvPr id="189" name="Title 1">
              <a:extLst>
                <a:ext uri="{FF2B5EF4-FFF2-40B4-BE49-F238E27FC236}">
                  <a16:creationId xmlns:a16="http://schemas.microsoft.com/office/drawing/2014/main" id="{9DBE6FBB-E798-49FF-98FD-71F63DE44ED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27656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100K</a:t>
              </a:r>
            </a:p>
          </p:txBody>
        </p:sp>
        <p:sp>
          <p:nvSpPr>
            <p:cNvPr id="190" name="Title 1">
              <a:extLst>
                <a:ext uri="{FF2B5EF4-FFF2-40B4-BE49-F238E27FC236}">
                  <a16:creationId xmlns:a16="http://schemas.microsoft.com/office/drawing/2014/main" id="{E8D89046-F9B4-4940-A4DC-0506D38CF0A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7799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0</a:t>
              </a:r>
            </a:p>
          </p:txBody>
        </p:sp>
      </p:grpSp>
      <p:sp>
        <p:nvSpPr>
          <p:cNvPr id="209" name="Rectangle 208">
            <a:extLst>
              <a:ext uri="{FF2B5EF4-FFF2-40B4-BE49-F238E27FC236}">
                <a16:creationId xmlns:a16="http://schemas.microsoft.com/office/drawing/2014/main" id="{0A2252D2-2818-42FF-A79F-A35714B6E143}"/>
              </a:ext>
            </a:extLst>
          </p:cNvPr>
          <p:cNvSpPr/>
          <p:nvPr/>
        </p:nvSpPr>
        <p:spPr>
          <a:xfrm>
            <a:off x="5610412" y="2834980"/>
            <a:ext cx="18966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+mj-lt"/>
              </a:rPr>
              <a:t>$150 </a:t>
            </a:r>
          </a:p>
          <a:p>
            <a:pPr>
              <a:spcBef>
                <a:spcPct val="0"/>
              </a:spcBef>
              <a:defRPr/>
            </a:pPr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+mj-lt"/>
              </a:rPr>
              <a:t>Additional Fees</a:t>
            </a:r>
          </a:p>
        </p:txBody>
      </p:sp>
    </p:spTree>
    <p:extLst>
      <p:ext uri="{BB962C8B-B14F-4D97-AF65-F5344CB8AC3E}">
        <p14:creationId xmlns:p14="http://schemas.microsoft.com/office/powerpoint/2010/main" val="2173800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9F6DBD15-9561-4D4E-8DFF-C74DEE9A2E49}"/>
              </a:ext>
            </a:extLst>
          </p:cNvPr>
          <p:cNvCxnSpPr>
            <a:cxnSpLocks/>
          </p:cNvCxnSpPr>
          <p:nvPr/>
        </p:nvCxnSpPr>
        <p:spPr>
          <a:xfrm flipV="1">
            <a:off x="2331366" y="3055243"/>
            <a:ext cx="2160940" cy="231551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F341B8EB-2DE8-4FA0-9785-479623DEC72C}"/>
              </a:ext>
            </a:extLst>
          </p:cNvPr>
          <p:cNvCxnSpPr>
            <a:cxnSpLocks/>
          </p:cNvCxnSpPr>
          <p:nvPr/>
        </p:nvCxnSpPr>
        <p:spPr>
          <a:xfrm flipV="1">
            <a:off x="2331366" y="2463977"/>
            <a:ext cx="2160940" cy="739584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A900CE2-3584-4EEE-8529-3BA3EB432B0C}"/>
              </a:ext>
            </a:extLst>
          </p:cNvPr>
          <p:cNvSpPr/>
          <p:nvPr/>
        </p:nvSpPr>
        <p:spPr>
          <a:xfrm>
            <a:off x="2258843" y="2256024"/>
            <a:ext cx="2283837" cy="14578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E846E76-6A6A-49D6-BC37-DCE4722667B5}"/>
              </a:ext>
            </a:extLst>
          </p:cNvPr>
          <p:cNvGrpSpPr/>
          <p:nvPr/>
        </p:nvGrpSpPr>
        <p:grpSpPr>
          <a:xfrm>
            <a:off x="0" y="1828983"/>
            <a:ext cx="12192000" cy="4022552"/>
            <a:chOff x="0" y="1828983"/>
            <a:chExt cx="12192000" cy="4022552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16BBC6A-B695-427D-BF1E-0D9EC58CC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2898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9F46074-FE73-4507-B80F-1B9C7D63C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33180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DC6E0D8-F3DD-44FF-9A07-6537B755F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4307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2B5C821-2AC0-4F5F-9756-E23D465C5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48710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6DE607A-FBD2-4360-83B4-63D57AE9B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5153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2D6F805-6CBF-43BE-AA9B-F508319E85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834619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5A7EDC-4892-4855-B30D-6DBD59BA3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37437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5604642-57FE-45AE-8BCD-8DADE87B0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4025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328B3F4-CDED-4899-B1F7-9318D2E42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84589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Oval 191">
            <a:extLst>
              <a:ext uri="{FF2B5EF4-FFF2-40B4-BE49-F238E27FC236}">
                <a16:creationId xmlns:a16="http://schemas.microsoft.com/office/drawing/2014/main" id="{73DF4373-A05C-45F9-A0EC-39DDBB92AB25}"/>
              </a:ext>
            </a:extLst>
          </p:cNvPr>
          <p:cNvSpPr/>
          <p:nvPr/>
        </p:nvSpPr>
        <p:spPr>
          <a:xfrm>
            <a:off x="2178966" y="3124200"/>
            <a:ext cx="320510" cy="32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D6D2ECD5-06EB-4887-A437-608996AF4CE5}"/>
              </a:ext>
            </a:extLst>
          </p:cNvPr>
          <p:cNvSpPr/>
          <p:nvPr/>
        </p:nvSpPr>
        <p:spPr>
          <a:xfrm>
            <a:off x="2178966" y="3046855"/>
            <a:ext cx="320510" cy="32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193" name="Title 1">
            <a:extLst>
              <a:ext uri="{FF2B5EF4-FFF2-40B4-BE49-F238E27FC236}">
                <a16:creationId xmlns:a16="http://schemas.microsoft.com/office/drawing/2014/main" id="{B2EA1AF5-9DC0-4469-B78A-071D0099BE78}"/>
              </a:ext>
            </a:extLst>
          </p:cNvPr>
          <p:cNvSpPr txBox="1">
            <a:spLocks/>
          </p:cNvSpPr>
          <p:nvPr/>
        </p:nvSpPr>
        <p:spPr>
          <a:xfrm>
            <a:off x="405808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70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BD5D29A3-229A-4F65-A45B-78895F56A0EF}"/>
              </a:ext>
            </a:extLst>
          </p:cNvPr>
          <p:cNvSpPr txBox="1">
            <a:spLocks/>
          </p:cNvSpPr>
          <p:nvPr/>
        </p:nvSpPr>
        <p:spPr>
          <a:xfrm>
            <a:off x="621116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75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3C98E56A-5A3C-4393-B3AD-02D6B331C5D4}"/>
              </a:ext>
            </a:extLst>
          </p:cNvPr>
          <p:cNvSpPr txBox="1">
            <a:spLocks/>
          </p:cNvSpPr>
          <p:nvPr/>
        </p:nvSpPr>
        <p:spPr>
          <a:xfrm>
            <a:off x="836425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80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CEF2E35E-AA05-4F3D-862C-4A314DEA9A54}"/>
              </a:ext>
            </a:extLst>
          </p:cNvPr>
          <p:cNvSpPr txBox="1">
            <a:spLocks/>
          </p:cNvSpPr>
          <p:nvPr/>
        </p:nvSpPr>
        <p:spPr>
          <a:xfrm>
            <a:off x="10517338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85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EEDB52D8-C5A4-40B4-9C40-70DF5DCF4C89}"/>
              </a:ext>
            </a:extLst>
          </p:cNvPr>
          <p:cNvSpPr txBox="1">
            <a:spLocks/>
          </p:cNvSpPr>
          <p:nvPr/>
        </p:nvSpPr>
        <p:spPr>
          <a:xfrm>
            <a:off x="190499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  <a:cs typeface="+mn-cs"/>
              </a:rPr>
              <a:t>65</a:t>
            </a: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01E5EA0-0640-48F3-845C-0C7710DD33B8}"/>
              </a:ext>
            </a:extLst>
          </p:cNvPr>
          <p:cNvSpPr/>
          <p:nvPr/>
        </p:nvSpPr>
        <p:spPr>
          <a:xfrm rot="10800000" flipH="1" flipV="1">
            <a:off x="2556709" y="2624998"/>
            <a:ext cx="1547263" cy="533401"/>
          </a:xfrm>
          <a:custGeom>
            <a:avLst/>
            <a:gdLst>
              <a:gd name="connsiteX0" fmla="*/ 164548 w 1394984"/>
              <a:gd name="connsiteY0" fmla="*/ 0 h 533401"/>
              <a:gd name="connsiteX1" fmla="*/ 1345260 w 1394984"/>
              <a:gd name="connsiteY1" fmla="*/ 0 h 533401"/>
              <a:gd name="connsiteX2" fmla="*/ 1394984 w 1394984"/>
              <a:gd name="connsiteY2" fmla="*/ 49724 h 533401"/>
              <a:gd name="connsiteX3" fmla="*/ 1394984 w 1394984"/>
              <a:gd name="connsiteY3" fmla="*/ 483676 h 533401"/>
              <a:gd name="connsiteX4" fmla="*/ 1345260 w 1394984"/>
              <a:gd name="connsiteY4" fmla="*/ 533400 h 533401"/>
              <a:gd name="connsiteX5" fmla="*/ 164548 w 1394984"/>
              <a:gd name="connsiteY5" fmla="*/ 533400 h 533401"/>
              <a:gd name="connsiteX6" fmla="*/ 155112 w 1394984"/>
              <a:gd name="connsiteY6" fmla="*/ 531495 h 533401"/>
              <a:gd name="connsiteX7" fmla="*/ 155112 w 1394984"/>
              <a:gd name="connsiteY7" fmla="*/ 533401 h 533401"/>
              <a:gd name="connsiteX8" fmla="*/ 0 w 1394984"/>
              <a:gd name="connsiteY8" fmla="*/ 533401 h 533401"/>
              <a:gd name="connsiteX9" fmla="*/ 114824 w 1394984"/>
              <a:gd name="connsiteY9" fmla="*/ 397243 h 533401"/>
              <a:gd name="connsiteX10" fmla="*/ 114824 w 1394984"/>
              <a:gd name="connsiteY10" fmla="*/ 49724 h 533401"/>
              <a:gd name="connsiteX11" fmla="*/ 164548 w 1394984"/>
              <a:gd name="connsiteY11" fmla="*/ 0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4984" h="533401">
                <a:moveTo>
                  <a:pt x="164548" y="0"/>
                </a:move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lnTo>
                  <a:pt x="155112" y="531495"/>
                </a:lnTo>
                <a:lnTo>
                  <a:pt x="155112" y="533401"/>
                </a:lnTo>
                <a:lnTo>
                  <a:pt x="0" y="533401"/>
                </a:lnTo>
                <a:lnTo>
                  <a:pt x="114824" y="397243"/>
                </a:lnTo>
                <a:lnTo>
                  <a:pt x="114824" y="49724"/>
                </a:lnTo>
                <a:cubicBezTo>
                  <a:pt x="114824" y="22262"/>
                  <a:pt x="137086" y="0"/>
                  <a:pt x="1645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spc="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 </a:t>
            </a:r>
            <a:r>
              <a:rPr lang="en-US" sz="2000" b="1" spc="100" dirty="0">
                <a:solidFill>
                  <a:schemeClr val="tx1"/>
                </a:solidFill>
                <a:latin typeface="+mj-lt"/>
              </a:rPr>
              <a:t>$530,000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B0A9B13D-AE77-450A-A12E-1376D000B7AD}"/>
              </a:ext>
            </a:extLst>
          </p:cNvPr>
          <p:cNvSpPr/>
          <p:nvPr/>
        </p:nvSpPr>
        <p:spPr>
          <a:xfrm rot="10800000" flipH="1" flipV="1">
            <a:off x="4308569" y="2610673"/>
            <a:ext cx="1268879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$5,300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B057E5D-BD10-4DBA-B3E9-7DCB37172BC6}"/>
              </a:ext>
            </a:extLst>
          </p:cNvPr>
          <p:cNvCxnSpPr>
            <a:cxnSpLocks/>
            <a:stCxn id="91" idx="2"/>
            <a:endCxn id="98" idx="0"/>
          </p:cNvCxnSpPr>
          <p:nvPr/>
        </p:nvCxnSpPr>
        <p:spPr>
          <a:xfrm flipH="1">
            <a:off x="4943008" y="3144073"/>
            <a:ext cx="1" cy="182033"/>
          </a:xfrm>
          <a:prstGeom prst="line">
            <a:avLst/>
          </a:prstGeom>
          <a:ln w="38100" cap="rnd">
            <a:solidFill>
              <a:schemeClr val="accent6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67A30002-3749-4366-835D-3FE90A4B3BCF}"/>
              </a:ext>
            </a:extLst>
          </p:cNvPr>
          <p:cNvSpPr/>
          <p:nvPr/>
        </p:nvSpPr>
        <p:spPr>
          <a:xfrm rot="10800000" flipH="1" flipV="1">
            <a:off x="4308570" y="3326106"/>
            <a:ext cx="1268876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$5,250</a:t>
            </a: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7A1C2FF0-0978-4C2E-AF80-5DB0C959473A}"/>
              </a:ext>
            </a:extLst>
          </p:cNvPr>
          <p:cNvSpPr/>
          <p:nvPr/>
        </p:nvSpPr>
        <p:spPr>
          <a:xfrm rot="10800000" flipH="1" flipV="1">
            <a:off x="2556709" y="3330069"/>
            <a:ext cx="1547264" cy="533400"/>
          </a:xfrm>
          <a:custGeom>
            <a:avLst/>
            <a:gdLst>
              <a:gd name="connsiteX0" fmla="*/ 0 w 1394984"/>
              <a:gd name="connsiteY0" fmla="*/ 0 h 533400"/>
              <a:gd name="connsiteX1" fmla="*/ 155112 w 1394984"/>
              <a:gd name="connsiteY1" fmla="*/ 0 h 533400"/>
              <a:gd name="connsiteX2" fmla="*/ 155112 w 1394984"/>
              <a:gd name="connsiteY2" fmla="*/ 1905 h 533400"/>
              <a:gd name="connsiteX3" fmla="*/ 164548 w 1394984"/>
              <a:gd name="connsiteY3" fmla="*/ 0 h 533400"/>
              <a:gd name="connsiteX4" fmla="*/ 1345260 w 1394984"/>
              <a:gd name="connsiteY4" fmla="*/ 0 h 533400"/>
              <a:gd name="connsiteX5" fmla="*/ 1394984 w 1394984"/>
              <a:gd name="connsiteY5" fmla="*/ 49724 h 533400"/>
              <a:gd name="connsiteX6" fmla="*/ 1394984 w 1394984"/>
              <a:gd name="connsiteY6" fmla="*/ 483676 h 533400"/>
              <a:gd name="connsiteX7" fmla="*/ 1345260 w 1394984"/>
              <a:gd name="connsiteY7" fmla="*/ 533400 h 533400"/>
              <a:gd name="connsiteX8" fmla="*/ 164548 w 1394984"/>
              <a:gd name="connsiteY8" fmla="*/ 533400 h 533400"/>
              <a:gd name="connsiteX9" fmla="*/ 114824 w 1394984"/>
              <a:gd name="connsiteY9" fmla="*/ 483676 h 533400"/>
              <a:gd name="connsiteX10" fmla="*/ 114824 w 1394984"/>
              <a:gd name="connsiteY10" fmla="*/ 136159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4984" h="533400">
                <a:moveTo>
                  <a:pt x="0" y="0"/>
                </a:moveTo>
                <a:lnTo>
                  <a:pt x="155112" y="0"/>
                </a:lnTo>
                <a:lnTo>
                  <a:pt x="155112" y="1905"/>
                </a:lnTo>
                <a:lnTo>
                  <a:pt x="164548" y="0"/>
                </a:ln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cubicBezTo>
                  <a:pt x="137086" y="533400"/>
                  <a:pt x="114824" y="511138"/>
                  <a:pt x="114824" y="483676"/>
                </a:cubicBezTo>
                <a:lnTo>
                  <a:pt x="114824" y="1361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pc="1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 </a:t>
            </a:r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$525,000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B88F7F-5671-4E22-A840-CD1455E3E7C8}"/>
              </a:ext>
            </a:extLst>
          </p:cNvPr>
          <p:cNvGrpSpPr/>
          <p:nvPr/>
        </p:nvGrpSpPr>
        <p:grpSpPr>
          <a:xfrm>
            <a:off x="-15456" y="1752600"/>
            <a:ext cx="1006056" cy="4161791"/>
            <a:chOff x="-15456" y="1752600"/>
            <a:chExt cx="1006056" cy="416179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31F19B0-6E52-43FA-A2E9-307A75A302A8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181979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899C050-B55B-44E2-8E92-78B1C622A242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32322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8D7C76D-7E9E-484B-8A3A-6D7C80BAE21B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07150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A5A177-0068-44E3-AA59-AEA6920BA7EE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57493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A16249F-F3A3-4CAD-8A19-5F7B19830DB1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82664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B562884-D786-4156-9B0C-0DD27A852E2F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330069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ECEF35-D0C1-40F1-A8FE-084076C33449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07835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C9E378F-D354-47B3-BE1A-BFDEB3124A47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581781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D492F92-DF89-4366-8C4A-47C3607C8FD2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833493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4E60CBE-1968-4541-BC19-56ACA5CE7A1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33691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2E795E6-33D6-44A0-9666-5B1356DEEA6E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085205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2A9F272-3EDF-4B36-9BDB-E19D32B59A5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58862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DAA55B7-6F5D-43B5-8B89-87E4D6A8E0CA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84034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5B192C3-3675-40F2-B525-15AE2D48AB7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34376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2DED6B7-D6DC-428C-B901-CD972685668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847194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F755AD8-E9EA-4BA4-84AF-9D2E8118A8F2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09205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2E4E786-5299-403E-BF80-AEB06C271EA3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59547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itle 1">
              <a:extLst>
                <a:ext uri="{FF2B5EF4-FFF2-40B4-BE49-F238E27FC236}">
                  <a16:creationId xmlns:a16="http://schemas.microsoft.com/office/drawing/2014/main" id="{B613D2CF-17E2-4F13-A31F-B8770959FE4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175260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800K</a:t>
              </a:r>
            </a:p>
          </p:txBody>
        </p:sp>
        <p:sp>
          <p:nvSpPr>
            <p:cNvPr id="153" name="Title 1">
              <a:extLst>
                <a:ext uri="{FF2B5EF4-FFF2-40B4-BE49-F238E27FC236}">
                  <a16:creationId xmlns:a16="http://schemas.microsoft.com/office/drawing/2014/main" id="{14948BB8-8E5B-4AE7-97BF-BDAABFBB203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25602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700K</a:t>
              </a:r>
            </a:p>
          </p:txBody>
        </p:sp>
        <p:sp>
          <p:nvSpPr>
            <p:cNvPr id="156" name="Title 1">
              <a:extLst>
                <a:ext uri="{FF2B5EF4-FFF2-40B4-BE49-F238E27FC236}">
                  <a16:creationId xmlns:a16="http://schemas.microsoft.com/office/drawing/2014/main" id="{82C5196E-F920-4C64-B7D4-F12C58440F7F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75944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600K</a:t>
              </a:r>
            </a:p>
          </p:txBody>
        </p:sp>
        <p:sp>
          <p:nvSpPr>
            <p:cNvPr id="171" name="Title 1">
              <a:extLst>
                <a:ext uri="{FF2B5EF4-FFF2-40B4-BE49-F238E27FC236}">
                  <a16:creationId xmlns:a16="http://schemas.microsoft.com/office/drawing/2014/main" id="{9F1BAC36-C9CF-4E7B-8CB9-ECBF0DAC6AEC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262872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500K</a:t>
              </a:r>
            </a:p>
          </p:txBody>
        </p:sp>
        <p:sp>
          <p:nvSpPr>
            <p:cNvPr id="177" name="Title 1">
              <a:extLst>
                <a:ext uri="{FF2B5EF4-FFF2-40B4-BE49-F238E27FC236}">
                  <a16:creationId xmlns:a16="http://schemas.microsoft.com/office/drawing/2014/main" id="{B6907B92-D6F7-4F80-A0FF-5B856EB371C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7662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400K</a:t>
              </a:r>
            </a:p>
          </p:txBody>
        </p:sp>
        <p:sp>
          <p:nvSpPr>
            <p:cNvPr id="179" name="Title 1">
              <a:extLst>
                <a:ext uri="{FF2B5EF4-FFF2-40B4-BE49-F238E27FC236}">
                  <a16:creationId xmlns:a16="http://schemas.microsoft.com/office/drawing/2014/main" id="{E7238D9A-7397-4BC0-8006-4EC433D641B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26972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300K</a:t>
              </a:r>
            </a:p>
          </p:txBody>
        </p:sp>
        <p:sp>
          <p:nvSpPr>
            <p:cNvPr id="185" name="Title 1">
              <a:extLst>
                <a:ext uri="{FF2B5EF4-FFF2-40B4-BE49-F238E27FC236}">
                  <a16:creationId xmlns:a16="http://schemas.microsoft.com/office/drawing/2014/main" id="{8D2F4966-9DC2-4BD4-A850-6A002A31DA2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77314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200K</a:t>
              </a:r>
            </a:p>
          </p:txBody>
        </p:sp>
        <p:sp>
          <p:nvSpPr>
            <p:cNvPr id="189" name="Title 1">
              <a:extLst>
                <a:ext uri="{FF2B5EF4-FFF2-40B4-BE49-F238E27FC236}">
                  <a16:creationId xmlns:a16="http://schemas.microsoft.com/office/drawing/2014/main" id="{9DBE6FBB-E798-49FF-98FD-71F63DE44ED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27656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100K</a:t>
              </a:r>
            </a:p>
          </p:txBody>
        </p:sp>
        <p:sp>
          <p:nvSpPr>
            <p:cNvPr id="190" name="Title 1">
              <a:extLst>
                <a:ext uri="{FF2B5EF4-FFF2-40B4-BE49-F238E27FC236}">
                  <a16:creationId xmlns:a16="http://schemas.microsoft.com/office/drawing/2014/main" id="{E8D89046-F9B4-4940-A4DC-0506D38CF0A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7799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0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6F1CF487-A1E7-4B71-8FC0-619AE1E81896}"/>
              </a:ext>
            </a:extLst>
          </p:cNvPr>
          <p:cNvSpPr/>
          <p:nvPr/>
        </p:nvSpPr>
        <p:spPr>
          <a:xfrm>
            <a:off x="5751508" y="2834980"/>
            <a:ext cx="18966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13D45"/>
                </a:solidFill>
                <a:latin typeface="+mj-lt"/>
              </a:rPr>
              <a:t>$50 </a:t>
            </a:r>
          </a:p>
          <a:p>
            <a:pPr>
              <a:spcBef>
                <a:spcPct val="0"/>
              </a:spcBef>
              <a:defRPr/>
            </a:pPr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13D45"/>
                </a:solidFill>
                <a:latin typeface="+mj-lt"/>
              </a:rPr>
              <a:t>Additional Fees</a:t>
            </a:r>
          </a:p>
        </p:txBody>
      </p:sp>
    </p:spTree>
    <p:extLst>
      <p:ext uri="{BB962C8B-B14F-4D97-AF65-F5344CB8AC3E}">
        <p14:creationId xmlns:p14="http://schemas.microsoft.com/office/powerpoint/2010/main" val="134198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9F6DBD15-9561-4D4E-8DFF-C74DEE9A2E49}"/>
              </a:ext>
            </a:extLst>
          </p:cNvPr>
          <p:cNvCxnSpPr>
            <a:cxnSpLocks/>
          </p:cNvCxnSpPr>
          <p:nvPr/>
        </p:nvCxnSpPr>
        <p:spPr>
          <a:xfrm flipV="1">
            <a:off x="2331366" y="3055243"/>
            <a:ext cx="2160940" cy="231551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F341B8EB-2DE8-4FA0-9785-479623DEC72C}"/>
              </a:ext>
            </a:extLst>
          </p:cNvPr>
          <p:cNvCxnSpPr>
            <a:cxnSpLocks/>
          </p:cNvCxnSpPr>
          <p:nvPr/>
        </p:nvCxnSpPr>
        <p:spPr>
          <a:xfrm flipV="1">
            <a:off x="2331366" y="2463977"/>
            <a:ext cx="2160940" cy="739584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A900CE2-3584-4EEE-8529-3BA3EB432B0C}"/>
              </a:ext>
            </a:extLst>
          </p:cNvPr>
          <p:cNvSpPr/>
          <p:nvPr/>
        </p:nvSpPr>
        <p:spPr>
          <a:xfrm>
            <a:off x="2258843" y="2256024"/>
            <a:ext cx="2283837" cy="14578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E846E76-6A6A-49D6-BC37-DCE4722667B5}"/>
              </a:ext>
            </a:extLst>
          </p:cNvPr>
          <p:cNvGrpSpPr/>
          <p:nvPr/>
        </p:nvGrpSpPr>
        <p:grpSpPr>
          <a:xfrm>
            <a:off x="0" y="1828983"/>
            <a:ext cx="12192000" cy="4022552"/>
            <a:chOff x="0" y="1828983"/>
            <a:chExt cx="12192000" cy="4022552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16BBC6A-B695-427D-BF1E-0D9EC58CC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2898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9F46074-FE73-4507-B80F-1B9C7D63C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33180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DC6E0D8-F3DD-44FF-9A07-6537B755F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4307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2B5C821-2AC0-4F5F-9756-E23D465C5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48710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6DE607A-FBD2-4360-83B4-63D57AE9B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5153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2D6F805-6CBF-43BE-AA9B-F508319E85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834619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5A7EDC-4892-4855-B30D-6DBD59BA3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37437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5604642-57FE-45AE-8BCD-8DADE87B0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4025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328B3F4-CDED-4899-B1F7-9318D2E42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84589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Oval 191">
            <a:extLst>
              <a:ext uri="{FF2B5EF4-FFF2-40B4-BE49-F238E27FC236}">
                <a16:creationId xmlns:a16="http://schemas.microsoft.com/office/drawing/2014/main" id="{73DF4373-A05C-45F9-A0EC-39DDBB92AB25}"/>
              </a:ext>
            </a:extLst>
          </p:cNvPr>
          <p:cNvSpPr/>
          <p:nvPr/>
        </p:nvSpPr>
        <p:spPr>
          <a:xfrm>
            <a:off x="2178966" y="3124200"/>
            <a:ext cx="320510" cy="32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D6D2ECD5-06EB-4887-A437-608996AF4CE5}"/>
              </a:ext>
            </a:extLst>
          </p:cNvPr>
          <p:cNvSpPr/>
          <p:nvPr/>
        </p:nvSpPr>
        <p:spPr>
          <a:xfrm>
            <a:off x="2178966" y="3046855"/>
            <a:ext cx="320510" cy="32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193" name="Title 1">
            <a:extLst>
              <a:ext uri="{FF2B5EF4-FFF2-40B4-BE49-F238E27FC236}">
                <a16:creationId xmlns:a16="http://schemas.microsoft.com/office/drawing/2014/main" id="{B2EA1AF5-9DC0-4469-B78A-071D0099BE78}"/>
              </a:ext>
            </a:extLst>
          </p:cNvPr>
          <p:cNvSpPr txBox="1">
            <a:spLocks/>
          </p:cNvSpPr>
          <p:nvPr/>
        </p:nvSpPr>
        <p:spPr>
          <a:xfrm>
            <a:off x="405808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70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BD5D29A3-229A-4F65-A45B-78895F56A0EF}"/>
              </a:ext>
            </a:extLst>
          </p:cNvPr>
          <p:cNvSpPr txBox="1">
            <a:spLocks/>
          </p:cNvSpPr>
          <p:nvPr/>
        </p:nvSpPr>
        <p:spPr>
          <a:xfrm>
            <a:off x="621116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75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3C98E56A-5A3C-4393-B3AD-02D6B331C5D4}"/>
              </a:ext>
            </a:extLst>
          </p:cNvPr>
          <p:cNvSpPr txBox="1">
            <a:spLocks/>
          </p:cNvSpPr>
          <p:nvPr/>
        </p:nvSpPr>
        <p:spPr>
          <a:xfrm>
            <a:off x="836425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80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CEF2E35E-AA05-4F3D-862C-4A314DEA9A54}"/>
              </a:ext>
            </a:extLst>
          </p:cNvPr>
          <p:cNvSpPr txBox="1">
            <a:spLocks/>
          </p:cNvSpPr>
          <p:nvPr/>
        </p:nvSpPr>
        <p:spPr>
          <a:xfrm>
            <a:off x="10517338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85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EEDB52D8-C5A4-40B4-9C40-70DF5DCF4C89}"/>
              </a:ext>
            </a:extLst>
          </p:cNvPr>
          <p:cNvSpPr txBox="1">
            <a:spLocks/>
          </p:cNvSpPr>
          <p:nvPr/>
        </p:nvSpPr>
        <p:spPr>
          <a:xfrm>
            <a:off x="190499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  <a:cs typeface="+mn-cs"/>
              </a:rPr>
              <a:t>65</a:t>
            </a: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01E5EA0-0640-48F3-845C-0C7710DD33B8}"/>
              </a:ext>
            </a:extLst>
          </p:cNvPr>
          <p:cNvSpPr/>
          <p:nvPr/>
        </p:nvSpPr>
        <p:spPr>
          <a:xfrm rot="10800000" flipH="1" flipV="1">
            <a:off x="2556709" y="2624998"/>
            <a:ext cx="1547263" cy="533401"/>
          </a:xfrm>
          <a:custGeom>
            <a:avLst/>
            <a:gdLst>
              <a:gd name="connsiteX0" fmla="*/ 164548 w 1394984"/>
              <a:gd name="connsiteY0" fmla="*/ 0 h 533401"/>
              <a:gd name="connsiteX1" fmla="*/ 1345260 w 1394984"/>
              <a:gd name="connsiteY1" fmla="*/ 0 h 533401"/>
              <a:gd name="connsiteX2" fmla="*/ 1394984 w 1394984"/>
              <a:gd name="connsiteY2" fmla="*/ 49724 h 533401"/>
              <a:gd name="connsiteX3" fmla="*/ 1394984 w 1394984"/>
              <a:gd name="connsiteY3" fmla="*/ 483676 h 533401"/>
              <a:gd name="connsiteX4" fmla="*/ 1345260 w 1394984"/>
              <a:gd name="connsiteY4" fmla="*/ 533400 h 533401"/>
              <a:gd name="connsiteX5" fmla="*/ 164548 w 1394984"/>
              <a:gd name="connsiteY5" fmla="*/ 533400 h 533401"/>
              <a:gd name="connsiteX6" fmla="*/ 155112 w 1394984"/>
              <a:gd name="connsiteY6" fmla="*/ 531495 h 533401"/>
              <a:gd name="connsiteX7" fmla="*/ 155112 w 1394984"/>
              <a:gd name="connsiteY7" fmla="*/ 533401 h 533401"/>
              <a:gd name="connsiteX8" fmla="*/ 0 w 1394984"/>
              <a:gd name="connsiteY8" fmla="*/ 533401 h 533401"/>
              <a:gd name="connsiteX9" fmla="*/ 114824 w 1394984"/>
              <a:gd name="connsiteY9" fmla="*/ 397243 h 533401"/>
              <a:gd name="connsiteX10" fmla="*/ 114824 w 1394984"/>
              <a:gd name="connsiteY10" fmla="*/ 49724 h 533401"/>
              <a:gd name="connsiteX11" fmla="*/ 164548 w 1394984"/>
              <a:gd name="connsiteY11" fmla="*/ 0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4984" h="533401">
                <a:moveTo>
                  <a:pt x="164548" y="0"/>
                </a:move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lnTo>
                  <a:pt x="155112" y="531495"/>
                </a:lnTo>
                <a:lnTo>
                  <a:pt x="155112" y="533401"/>
                </a:lnTo>
                <a:lnTo>
                  <a:pt x="0" y="533401"/>
                </a:lnTo>
                <a:lnTo>
                  <a:pt x="114824" y="397243"/>
                </a:lnTo>
                <a:lnTo>
                  <a:pt x="114824" y="49724"/>
                </a:lnTo>
                <a:cubicBezTo>
                  <a:pt x="114824" y="22262"/>
                  <a:pt x="137086" y="0"/>
                  <a:pt x="1645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spc="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 </a:t>
            </a:r>
            <a:r>
              <a:rPr lang="en-US" sz="2000" b="1" spc="100" dirty="0">
                <a:solidFill>
                  <a:schemeClr val="tx1"/>
                </a:solidFill>
                <a:latin typeface="+mj-lt"/>
              </a:rPr>
              <a:t>$530,000</a:t>
            </a: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7A1C2FF0-0978-4C2E-AF80-5DB0C959473A}"/>
              </a:ext>
            </a:extLst>
          </p:cNvPr>
          <p:cNvSpPr/>
          <p:nvPr/>
        </p:nvSpPr>
        <p:spPr>
          <a:xfrm rot="10800000" flipH="1" flipV="1">
            <a:off x="2556709" y="3330069"/>
            <a:ext cx="1547264" cy="533400"/>
          </a:xfrm>
          <a:custGeom>
            <a:avLst/>
            <a:gdLst>
              <a:gd name="connsiteX0" fmla="*/ 0 w 1394984"/>
              <a:gd name="connsiteY0" fmla="*/ 0 h 533400"/>
              <a:gd name="connsiteX1" fmla="*/ 155112 w 1394984"/>
              <a:gd name="connsiteY1" fmla="*/ 0 h 533400"/>
              <a:gd name="connsiteX2" fmla="*/ 155112 w 1394984"/>
              <a:gd name="connsiteY2" fmla="*/ 1905 h 533400"/>
              <a:gd name="connsiteX3" fmla="*/ 164548 w 1394984"/>
              <a:gd name="connsiteY3" fmla="*/ 0 h 533400"/>
              <a:gd name="connsiteX4" fmla="*/ 1345260 w 1394984"/>
              <a:gd name="connsiteY4" fmla="*/ 0 h 533400"/>
              <a:gd name="connsiteX5" fmla="*/ 1394984 w 1394984"/>
              <a:gd name="connsiteY5" fmla="*/ 49724 h 533400"/>
              <a:gd name="connsiteX6" fmla="*/ 1394984 w 1394984"/>
              <a:gd name="connsiteY6" fmla="*/ 483676 h 533400"/>
              <a:gd name="connsiteX7" fmla="*/ 1345260 w 1394984"/>
              <a:gd name="connsiteY7" fmla="*/ 533400 h 533400"/>
              <a:gd name="connsiteX8" fmla="*/ 164548 w 1394984"/>
              <a:gd name="connsiteY8" fmla="*/ 533400 h 533400"/>
              <a:gd name="connsiteX9" fmla="*/ 114824 w 1394984"/>
              <a:gd name="connsiteY9" fmla="*/ 483676 h 533400"/>
              <a:gd name="connsiteX10" fmla="*/ 114824 w 1394984"/>
              <a:gd name="connsiteY10" fmla="*/ 136159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4984" h="533400">
                <a:moveTo>
                  <a:pt x="0" y="0"/>
                </a:moveTo>
                <a:lnTo>
                  <a:pt x="155112" y="0"/>
                </a:lnTo>
                <a:lnTo>
                  <a:pt x="155112" y="1905"/>
                </a:lnTo>
                <a:lnTo>
                  <a:pt x="164548" y="0"/>
                </a:ln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cubicBezTo>
                  <a:pt x="137086" y="533400"/>
                  <a:pt x="114824" y="511138"/>
                  <a:pt x="114824" y="483676"/>
                </a:cubicBezTo>
                <a:lnTo>
                  <a:pt x="114824" y="1361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pc="1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 </a:t>
            </a:r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$525,000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B88F7F-5671-4E22-A840-CD1455E3E7C8}"/>
              </a:ext>
            </a:extLst>
          </p:cNvPr>
          <p:cNvGrpSpPr/>
          <p:nvPr/>
        </p:nvGrpSpPr>
        <p:grpSpPr>
          <a:xfrm>
            <a:off x="-15456" y="1752600"/>
            <a:ext cx="1006056" cy="4161791"/>
            <a:chOff x="-15456" y="1752600"/>
            <a:chExt cx="1006056" cy="416179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31F19B0-6E52-43FA-A2E9-307A75A302A8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181979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899C050-B55B-44E2-8E92-78B1C622A242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32322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8D7C76D-7E9E-484B-8A3A-6D7C80BAE21B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07150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A5A177-0068-44E3-AA59-AEA6920BA7EE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57493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A16249F-F3A3-4CAD-8A19-5F7B19830DB1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82664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B562884-D786-4156-9B0C-0DD27A852E2F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330069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ECEF35-D0C1-40F1-A8FE-084076C33449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07835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C9E378F-D354-47B3-BE1A-BFDEB3124A47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581781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D492F92-DF89-4366-8C4A-47C3607C8FD2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833493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4E60CBE-1968-4541-BC19-56ACA5CE7A1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33691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2E795E6-33D6-44A0-9666-5B1356DEEA6E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085205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2A9F272-3EDF-4B36-9BDB-E19D32B59A5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58862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DAA55B7-6F5D-43B5-8B89-87E4D6A8E0CA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84034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5B192C3-3675-40F2-B525-15AE2D48AB7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34376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2DED6B7-D6DC-428C-B901-CD972685668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847194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F755AD8-E9EA-4BA4-84AF-9D2E8118A8F2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09205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2E4E786-5299-403E-BF80-AEB06C271EA3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59547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itle 1">
              <a:extLst>
                <a:ext uri="{FF2B5EF4-FFF2-40B4-BE49-F238E27FC236}">
                  <a16:creationId xmlns:a16="http://schemas.microsoft.com/office/drawing/2014/main" id="{B613D2CF-17E2-4F13-A31F-B8770959FE4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175260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800K</a:t>
              </a:r>
            </a:p>
          </p:txBody>
        </p:sp>
        <p:sp>
          <p:nvSpPr>
            <p:cNvPr id="153" name="Title 1">
              <a:extLst>
                <a:ext uri="{FF2B5EF4-FFF2-40B4-BE49-F238E27FC236}">
                  <a16:creationId xmlns:a16="http://schemas.microsoft.com/office/drawing/2014/main" id="{14948BB8-8E5B-4AE7-97BF-BDAABFBB203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25602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700K</a:t>
              </a:r>
            </a:p>
          </p:txBody>
        </p:sp>
        <p:sp>
          <p:nvSpPr>
            <p:cNvPr id="156" name="Title 1">
              <a:extLst>
                <a:ext uri="{FF2B5EF4-FFF2-40B4-BE49-F238E27FC236}">
                  <a16:creationId xmlns:a16="http://schemas.microsoft.com/office/drawing/2014/main" id="{82C5196E-F920-4C64-B7D4-F12C58440F7F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75944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600K</a:t>
              </a:r>
            </a:p>
          </p:txBody>
        </p:sp>
        <p:sp>
          <p:nvSpPr>
            <p:cNvPr id="171" name="Title 1">
              <a:extLst>
                <a:ext uri="{FF2B5EF4-FFF2-40B4-BE49-F238E27FC236}">
                  <a16:creationId xmlns:a16="http://schemas.microsoft.com/office/drawing/2014/main" id="{9F1BAC36-C9CF-4E7B-8CB9-ECBF0DAC6AEC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262872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500K</a:t>
              </a:r>
            </a:p>
          </p:txBody>
        </p:sp>
        <p:sp>
          <p:nvSpPr>
            <p:cNvPr id="177" name="Title 1">
              <a:extLst>
                <a:ext uri="{FF2B5EF4-FFF2-40B4-BE49-F238E27FC236}">
                  <a16:creationId xmlns:a16="http://schemas.microsoft.com/office/drawing/2014/main" id="{B6907B92-D6F7-4F80-A0FF-5B856EB371C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7662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400K</a:t>
              </a:r>
            </a:p>
          </p:txBody>
        </p:sp>
        <p:sp>
          <p:nvSpPr>
            <p:cNvPr id="179" name="Title 1">
              <a:extLst>
                <a:ext uri="{FF2B5EF4-FFF2-40B4-BE49-F238E27FC236}">
                  <a16:creationId xmlns:a16="http://schemas.microsoft.com/office/drawing/2014/main" id="{E7238D9A-7397-4BC0-8006-4EC433D641B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26972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300K</a:t>
              </a:r>
            </a:p>
          </p:txBody>
        </p:sp>
        <p:sp>
          <p:nvSpPr>
            <p:cNvPr id="185" name="Title 1">
              <a:extLst>
                <a:ext uri="{FF2B5EF4-FFF2-40B4-BE49-F238E27FC236}">
                  <a16:creationId xmlns:a16="http://schemas.microsoft.com/office/drawing/2014/main" id="{8D2F4966-9DC2-4BD4-A850-6A002A31DA2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77314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200K</a:t>
              </a:r>
            </a:p>
          </p:txBody>
        </p:sp>
        <p:sp>
          <p:nvSpPr>
            <p:cNvPr id="189" name="Title 1">
              <a:extLst>
                <a:ext uri="{FF2B5EF4-FFF2-40B4-BE49-F238E27FC236}">
                  <a16:creationId xmlns:a16="http://schemas.microsoft.com/office/drawing/2014/main" id="{9DBE6FBB-E798-49FF-98FD-71F63DE44ED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27656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100K</a:t>
              </a:r>
            </a:p>
          </p:txBody>
        </p:sp>
        <p:sp>
          <p:nvSpPr>
            <p:cNvPr id="190" name="Title 1">
              <a:extLst>
                <a:ext uri="{FF2B5EF4-FFF2-40B4-BE49-F238E27FC236}">
                  <a16:creationId xmlns:a16="http://schemas.microsoft.com/office/drawing/2014/main" id="{E8D89046-F9B4-4940-A4DC-0506D38CF0A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7799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0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A4D5944-B3E0-4C08-A869-AA8C23195ADE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4943008" y="3144073"/>
            <a:ext cx="1" cy="182033"/>
          </a:xfrm>
          <a:prstGeom prst="line">
            <a:avLst/>
          </a:prstGeom>
          <a:ln w="38100" cap="rnd">
            <a:solidFill>
              <a:schemeClr val="accent6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0A4EB99-6E9D-4ADA-8B72-EE244662B5D8}"/>
              </a:ext>
            </a:extLst>
          </p:cNvPr>
          <p:cNvSpPr/>
          <p:nvPr/>
        </p:nvSpPr>
        <p:spPr>
          <a:xfrm rot="10800000" flipH="1" flipV="1">
            <a:off x="4308570" y="3326106"/>
            <a:ext cx="1268876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$5,250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FCF3531-BA6B-4B4B-BED1-46C2F11C529C}"/>
              </a:ext>
            </a:extLst>
          </p:cNvPr>
          <p:cNvSpPr/>
          <p:nvPr/>
        </p:nvSpPr>
        <p:spPr>
          <a:xfrm>
            <a:off x="5751508" y="2834980"/>
            <a:ext cx="18966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13D45"/>
                </a:solidFill>
                <a:latin typeface="+mj-lt"/>
              </a:rPr>
              <a:t>$50 </a:t>
            </a:r>
          </a:p>
          <a:p>
            <a:pPr>
              <a:spcBef>
                <a:spcPct val="0"/>
              </a:spcBef>
              <a:defRPr/>
            </a:pPr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13D45"/>
                </a:solidFill>
                <a:latin typeface="+mj-lt"/>
              </a:rPr>
              <a:t>Additional Fees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B0A9B13D-AE77-450A-A12E-1376D000B7AD}"/>
              </a:ext>
            </a:extLst>
          </p:cNvPr>
          <p:cNvSpPr/>
          <p:nvPr/>
        </p:nvSpPr>
        <p:spPr>
          <a:xfrm rot="10800000" flipH="1" flipV="1">
            <a:off x="4308569" y="2610673"/>
            <a:ext cx="1268879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$5,300</a:t>
            </a:r>
          </a:p>
        </p:txBody>
      </p:sp>
    </p:spTree>
    <p:extLst>
      <p:ext uri="{BB962C8B-B14F-4D97-AF65-F5344CB8AC3E}">
        <p14:creationId xmlns:p14="http://schemas.microsoft.com/office/powerpoint/2010/main" val="267323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9" grpId="0" animBg="1"/>
      <p:bldP spid="61" grpId="0" animBg="1"/>
      <p:bldP spid="62" grpId="0"/>
      <p:bldP spid="9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829B1A1-DDE0-4140-8FE5-BA17CE7B20B4}"/>
              </a:ext>
            </a:extLst>
          </p:cNvPr>
          <p:cNvCxnSpPr>
            <a:cxnSpLocks/>
          </p:cNvCxnSpPr>
          <p:nvPr/>
        </p:nvCxnSpPr>
        <p:spPr>
          <a:xfrm flipV="1">
            <a:off x="2331366" y="3055243"/>
            <a:ext cx="2160940" cy="231551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49FD284-2B3C-4240-B707-2AD8C38AE576}"/>
              </a:ext>
            </a:extLst>
          </p:cNvPr>
          <p:cNvCxnSpPr>
            <a:cxnSpLocks/>
          </p:cNvCxnSpPr>
          <p:nvPr/>
        </p:nvCxnSpPr>
        <p:spPr>
          <a:xfrm flipV="1">
            <a:off x="2331366" y="2463977"/>
            <a:ext cx="2160940" cy="739584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71EB99B6-4C38-4BA0-933B-EF9916CF8921}"/>
              </a:ext>
            </a:extLst>
          </p:cNvPr>
          <p:cNvSpPr/>
          <p:nvPr/>
        </p:nvSpPr>
        <p:spPr>
          <a:xfrm>
            <a:off x="4528604" y="2256024"/>
            <a:ext cx="2283837" cy="14578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E846E76-6A6A-49D6-BC37-DCE4722667B5}"/>
              </a:ext>
            </a:extLst>
          </p:cNvPr>
          <p:cNvGrpSpPr/>
          <p:nvPr/>
        </p:nvGrpSpPr>
        <p:grpSpPr>
          <a:xfrm>
            <a:off x="0" y="1828983"/>
            <a:ext cx="12192000" cy="4022552"/>
            <a:chOff x="0" y="1828983"/>
            <a:chExt cx="12192000" cy="4022552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16BBC6A-B695-427D-BF1E-0D9EC58CC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2898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9F46074-FE73-4507-B80F-1B9C7D63C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33180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DC6E0D8-F3DD-44FF-9A07-6537B755F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4307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2B5C821-2AC0-4F5F-9756-E23D465C5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48710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6DE607A-FBD2-4360-83B4-63D57AE9B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5153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2D6F805-6CBF-43BE-AA9B-F508319E85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834619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5A7EDC-4892-4855-B30D-6DBD59BA3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37437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5604642-57FE-45AE-8BCD-8DADE87B0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4025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328B3F4-CDED-4899-B1F7-9318D2E42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84589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Title 1">
            <a:extLst>
              <a:ext uri="{FF2B5EF4-FFF2-40B4-BE49-F238E27FC236}">
                <a16:creationId xmlns:a16="http://schemas.microsoft.com/office/drawing/2014/main" id="{B2EA1AF5-9DC0-4469-B78A-071D0099BE78}"/>
              </a:ext>
            </a:extLst>
          </p:cNvPr>
          <p:cNvSpPr txBox="1">
            <a:spLocks/>
          </p:cNvSpPr>
          <p:nvPr/>
        </p:nvSpPr>
        <p:spPr>
          <a:xfrm>
            <a:off x="405808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  <a:cs typeface="+mn-cs"/>
              </a:rPr>
              <a:t>70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BD5D29A3-229A-4F65-A45B-78895F56A0EF}"/>
              </a:ext>
            </a:extLst>
          </p:cNvPr>
          <p:cNvSpPr txBox="1">
            <a:spLocks/>
          </p:cNvSpPr>
          <p:nvPr/>
        </p:nvSpPr>
        <p:spPr>
          <a:xfrm>
            <a:off x="621116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75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3C98E56A-5A3C-4393-B3AD-02D6B331C5D4}"/>
              </a:ext>
            </a:extLst>
          </p:cNvPr>
          <p:cNvSpPr txBox="1">
            <a:spLocks/>
          </p:cNvSpPr>
          <p:nvPr/>
        </p:nvSpPr>
        <p:spPr>
          <a:xfrm>
            <a:off x="836425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80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CEF2E35E-AA05-4F3D-862C-4A314DEA9A54}"/>
              </a:ext>
            </a:extLst>
          </p:cNvPr>
          <p:cNvSpPr txBox="1">
            <a:spLocks/>
          </p:cNvSpPr>
          <p:nvPr/>
        </p:nvSpPr>
        <p:spPr>
          <a:xfrm>
            <a:off x="10517338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85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EEDB52D8-C5A4-40B4-9C40-70DF5DCF4C89}"/>
              </a:ext>
            </a:extLst>
          </p:cNvPr>
          <p:cNvSpPr txBox="1">
            <a:spLocks/>
          </p:cNvSpPr>
          <p:nvPr/>
        </p:nvSpPr>
        <p:spPr>
          <a:xfrm>
            <a:off x="190499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65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B88F7F-5671-4E22-A840-CD1455E3E7C8}"/>
              </a:ext>
            </a:extLst>
          </p:cNvPr>
          <p:cNvGrpSpPr/>
          <p:nvPr/>
        </p:nvGrpSpPr>
        <p:grpSpPr>
          <a:xfrm>
            <a:off x="-15456" y="1752600"/>
            <a:ext cx="1006056" cy="4161791"/>
            <a:chOff x="-15456" y="1752600"/>
            <a:chExt cx="1006056" cy="416179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31F19B0-6E52-43FA-A2E9-307A75A302A8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181979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899C050-B55B-44E2-8E92-78B1C622A242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32322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8D7C76D-7E9E-484B-8A3A-6D7C80BAE21B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07150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A5A177-0068-44E3-AA59-AEA6920BA7EE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57493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A16249F-F3A3-4CAD-8A19-5F7B19830DB1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82664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B562884-D786-4156-9B0C-0DD27A852E2F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330069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ECEF35-D0C1-40F1-A8FE-084076C33449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07835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C9E378F-D354-47B3-BE1A-BFDEB3124A47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581781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D492F92-DF89-4366-8C4A-47C3607C8FD2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833493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4E60CBE-1968-4541-BC19-56ACA5CE7A1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33691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2E795E6-33D6-44A0-9666-5B1356DEEA6E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085205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2A9F272-3EDF-4B36-9BDB-E19D32B59A5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58862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DAA55B7-6F5D-43B5-8B89-87E4D6A8E0CA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84034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5B192C3-3675-40F2-B525-15AE2D48AB7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34376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2DED6B7-D6DC-428C-B901-CD972685668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847194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F755AD8-E9EA-4BA4-84AF-9D2E8118A8F2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09205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2E4E786-5299-403E-BF80-AEB06C271EA3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59547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itle 1">
              <a:extLst>
                <a:ext uri="{FF2B5EF4-FFF2-40B4-BE49-F238E27FC236}">
                  <a16:creationId xmlns:a16="http://schemas.microsoft.com/office/drawing/2014/main" id="{B613D2CF-17E2-4F13-A31F-B8770959FE4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175260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800K</a:t>
              </a:r>
            </a:p>
          </p:txBody>
        </p:sp>
        <p:sp>
          <p:nvSpPr>
            <p:cNvPr id="153" name="Title 1">
              <a:extLst>
                <a:ext uri="{FF2B5EF4-FFF2-40B4-BE49-F238E27FC236}">
                  <a16:creationId xmlns:a16="http://schemas.microsoft.com/office/drawing/2014/main" id="{14948BB8-8E5B-4AE7-97BF-BDAABFBB203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25602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700K</a:t>
              </a:r>
            </a:p>
          </p:txBody>
        </p:sp>
        <p:sp>
          <p:nvSpPr>
            <p:cNvPr id="156" name="Title 1">
              <a:extLst>
                <a:ext uri="{FF2B5EF4-FFF2-40B4-BE49-F238E27FC236}">
                  <a16:creationId xmlns:a16="http://schemas.microsoft.com/office/drawing/2014/main" id="{82C5196E-F920-4C64-B7D4-F12C58440F7F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75944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600K</a:t>
              </a:r>
            </a:p>
          </p:txBody>
        </p:sp>
        <p:sp>
          <p:nvSpPr>
            <p:cNvPr id="171" name="Title 1">
              <a:extLst>
                <a:ext uri="{FF2B5EF4-FFF2-40B4-BE49-F238E27FC236}">
                  <a16:creationId xmlns:a16="http://schemas.microsoft.com/office/drawing/2014/main" id="{9F1BAC36-C9CF-4E7B-8CB9-ECBF0DAC6AEC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262872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500K</a:t>
              </a:r>
            </a:p>
          </p:txBody>
        </p:sp>
        <p:sp>
          <p:nvSpPr>
            <p:cNvPr id="177" name="Title 1">
              <a:extLst>
                <a:ext uri="{FF2B5EF4-FFF2-40B4-BE49-F238E27FC236}">
                  <a16:creationId xmlns:a16="http://schemas.microsoft.com/office/drawing/2014/main" id="{B6907B92-D6F7-4F80-A0FF-5B856EB371C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7662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400K</a:t>
              </a:r>
            </a:p>
          </p:txBody>
        </p:sp>
        <p:sp>
          <p:nvSpPr>
            <p:cNvPr id="179" name="Title 1">
              <a:extLst>
                <a:ext uri="{FF2B5EF4-FFF2-40B4-BE49-F238E27FC236}">
                  <a16:creationId xmlns:a16="http://schemas.microsoft.com/office/drawing/2014/main" id="{E7238D9A-7397-4BC0-8006-4EC433D641B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26972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300K</a:t>
              </a:r>
            </a:p>
          </p:txBody>
        </p:sp>
        <p:sp>
          <p:nvSpPr>
            <p:cNvPr id="185" name="Title 1">
              <a:extLst>
                <a:ext uri="{FF2B5EF4-FFF2-40B4-BE49-F238E27FC236}">
                  <a16:creationId xmlns:a16="http://schemas.microsoft.com/office/drawing/2014/main" id="{8D2F4966-9DC2-4BD4-A850-6A002A31DA2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77314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200K</a:t>
              </a:r>
            </a:p>
          </p:txBody>
        </p:sp>
        <p:sp>
          <p:nvSpPr>
            <p:cNvPr id="189" name="Title 1">
              <a:extLst>
                <a:ext uri="{FF2B5EF4-FFF2-40B4-BE49-F238E27FC236}">
                  <a16:creationId xmlns:a16="http://schemas.microsoft.com/office/drawing/2014/main" id="{9DBE6FBB-E798-49FF-98FD-71F63DE44ED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27656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100K</a:t>
              </a:r>
            </a:p>
          </p:txBody>
        </p:sp>
        <p:sp>
          <p:nvSpPr>
            <p:cNvPr id="190" name="Title 1">
              <a:extLst>
                <a:ext uri="{FF2B5EF4-FFF2-40B4-BE49-F238E27FC236}">
                  <a16:creationId xmlns:a16="http://schemas.microsoft.com/office/drawing/2014/main" id="{E8D89046-F9B4-4940-A4DC-0506D38CF0A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7799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0</a:t>
              </a:r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D525BE91-8656-4FB5-B339-CC9B43C5EAAC}"/>
              </a:ext>
            </a:extLst>
          </p:cNvPr>
          <p:cNvSpPr/>
          <p:nvPr/>
        </p:nvSpPr>
        <p:spPr>
          <a:xfrm>
            <a:off x="4332051" y="2895600"/>
            <a:ext cx="320510" cy="32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492D547-E6E7-4FEB-89C0-32295FDAB7DE}"/>
              </a:ext>
            </a:extLst>
          </p:cNvPr>
          <p:cNvSpPr/>
          <p:nvPr/>
        </p:nvSpPr>
        <p:spPr>
          <a:xfrm>
            <a:off x="4332051" y="2307244"/>
            <a:ext cx="320510" cy="32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1559F55-AE54-411C-BDEC-E0761D849569}"/>
              </a:ext>
            </a:extLst>
          </p:cNvPr>
          <p:cNvSpPr/>
          <p:nvPr/>
        </p:nvSpPr>
        <p:spPr>
          <a:xfrm rot="10800000" flipH="1" flipV="1">
            <a:off x="4572000" y="1967949"/>
            <a:ext cx="1547263" cy="533401"/>
          </a:xfrm>
          <a:custGeom>
            <a:avLst/>
            <a:gdLst>
              <a:gd name="connsiteX0" fmla="*/ 164548 w 1394984"/>
              <a:gd name="connsiteY0" fmla="*/ 0 h 533401"/>
              <a:gd name="connsiteX1" fmla="*/ 1345260 w 1394984"/>
              <a:gd name="connsiteY1" fmla="*/ 0 h 533401"/>
              <a:gd name="connsiteX2" fmla="*/ 1394984 w 1394984"/>
              <a:gd name="connsiteY2" fmla="*/ 49724 h 533401"/>
              <a:gd name="connsiteX3" fmla="*/ 1394984 w 1394984"/>
              <a:gd name="connsiteY3" fmla="*/ 483676 h 533401"/>
              <a:gd name="connsiteX4" fmla="*/ 1345260 w 1394984"/>
              <a:gd name="connsiteY4" fmla="*/ 533400 h 533401"/>
              <a:gd name="connsiteX5" fmla="*/ 164548 w 1394984"/>
              <a:gd name="connsiteY5" fmla="*/ 533400 h 533401"/>
              <a:gd name="connsiteX6" fmla="*/ 155112 w 1394984"/>
              <a:gd name="connsiteY6" fmla="*/ 531495 h 533401"/>
              <a:gd name="connsiteX7" fmla="*/ 155112 w 1394984"/>
              <a:gd name="connsiteY7" fmla="*/ 533401 h 533401"/>
              <a:gd name="connsiteX8" fmla="*/ 0 w 1394984"/>
              <a:gd name="connsiteY8" fmla="*/ 533401 h 533401"/>
              <a:gd name="connsiteX9" fmla="*/ 114824 w 1394984"/>
              <a:gd name="connsiteY9" fmla="*/ 397243 h 533401"/>
              <a:gd name="connsiteX10" fmla="*/ 114824 w 1394984"/>
              <a:gd name="connsiteY10" fmla="*/ 49724 h 533401"/>
              <a:gd name="connsiteX11" fmla="*/ 164548 w 1394984"/>
              <a:gd name="connsiteY11" fmla="*/ 0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4984" h="533401">
                <a:moveTo>
                  <a:pt x="164548" y="0"/>
                </a:move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lnTo>
                  <a:pt x="155112" y="531495"/>
                </a:lnTo>
                <a:lnTo>
                  <a:pt x="155112" y="533401"/>
                </a:lnTo>
                <a:lnTo>
                  <a:pt x="0" y="533401"/>
                </a:lnTo>
                <a:lnTo>
                  <a:pt x="114824" y="397243"/>
                </a:lnTo>
                <a:lnTo>
                  <a:pt x="114824" y="49724"/>
                </a:lnTo>
                <a:cubicBezTo>
                  <a:pt x="114824" y="22262"/>
                  <a:pt x="137086" y="0"/>
                  <a:pt x="164548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spc="100" dirty="0">
                <a:ln>
                  <a:solidFill>
                    <a:schemeClr val="tx1">
                      <a:alpha val="0"/>
                    </a:schemeClr>
                  </a:solidFill>
                </a:ln>
                <a:noFill/>
                <a:latin typeface="+mj-lt"/>
              </a:rPr>
              <a:t>  </a:t>
            </a:r>
            <a:r>
              <a:rPr lang="en-US" sz="2000" b="1" spc="100" dirty="0">
                <a:noFill/>
                <a:latin typeface="+mj-lt"/>
              </a:rPr>
              <a:t>$669,113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209C4E8-C4BC-46AB-BF68-3202F3684F5D}"/>
              </a:ext>
            </a:extLst>
          </p:cNvPr>
          <p:cNvSpPr/>
          <p:nvPr/>
        </p:nvSpPr>
        <p:spPr>
          <a:xfrm rot="10800000" flipH="1" flipV="1">
            <a:off x="6323860" y="1953624"/>
            <a:ext cx="1268879" cy="533400"/>
          </a:xfrm>
          <a:prstGeom prst="roundRect">
            <a:avLst>
              <a:gd name="adj" fmla="val 1222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noFill/>
                <a:latin typeface="+mj-lt"/>
              </a:rPr>
              <a:t>$6,691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50F4425-A70B-4C28-8DA1-2DA5834B7D46}"/>
              </a:ext>
            </a:extLst>
          </p:cNvPr>
          <p:cNvSpPr/>
          <p:nvPr/>
        </p:nvSpPr>
        <p:spPr>
          <a:xfrm rot="10800000" flipH="1" flipV="1">
            <a:off x="4572000" y="3012455"/>
            <a:ext cx="1547264" cy="533400"/>
          </a:xfrm>
          <a:custGeom>
            <a:avLst/>
            <a:gdLst>
              <a:gd name="connsiteX0" fmla="*/ 0 w 1394984"/>
              <a:gd name="connsiteY0" fmla="*/ 0 h 533400"/>
              <a:gd name="connsiteX1" fmla="*/ 155112 w 1394984"/>
              <a:gd name="connsiteY1" fmla="*/ 0 h 533400"/>
              <a:gd name="connsiteX2" fmla="*/ 155112 w 1394984"/>
              <a:gd name="connsiteY2" fmla="*/ 1905 h 533400"/>
              <a:gd name="connsiteX3" fmla="*/ 164548 w 1394984"/>
              <a:gd name="connsiteY3" fmla="*/ 0 h 533400"/>
              <a:gd name="connsiteX4" fmla="*/ 1345260 w 1394984"/>
              <a:gd name="connsiteY4" fmla="*/ 0 h 533400"/>
              <a:gd name="connsiteX5" fmla="*/ 1394984 w 1394984"/>
              <a:gd name="connsiteY5" fmla="*/ 49724 h 533400"/>
              <a:gd name="connsiteX6" fmla="*/ 1394984 w 1394984"/>
              <a:gd name="connsiteY6" fmla="*/ 483676 h 533400"/>
              <a:gd name="connsiteX7" fmla="*/ 1345260 w 1394984"/>
              <a:gd name="connsiteY7" fmla="*/ 533400 h 533400"/>
              <a:gd name="connsiteX8" fmla="*/ 164548 w 1394984"/>
              <a:gd name="connsiteY8" fmla="*/ 533400 h 533400"/>
              <a:gd name="connsiteX9" fmla="*/ 114824 w 1394984"/>
              <a:gd name="connsiteY9" fmla="*/ 483676 h 533400"/>
              <a:gd name="connsiteX10" fmla="*/ 114824 w 1394984"/>
              <a:gd name="connsiteY10" fmla="*/ 136159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4984" h="533400">
                <a:moveTo>
                  <a:pt x="0" y="0"/>
                </a:moveTo>
                <a:lnTo>
                  <a:pt x="155112" y="0"/>
                </a:lnTo>
                <a:lnTo>
                  <a:pt x="155112" y="1905"/>
                </a:lnTo>
                <a:lnTo>
                  <a:pt x="164548" y="0"/>
                </a:ln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cubicBezTo>
                  <a:pt x="137086" y="533400"/>
                  <a:pt x="114824" y="511138"/>
                  <a:pt x="114824" y="483676"/>
                </a:cubicBezTo>
                <a:lnTo>
                  <a:pt x="114824" y="1361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pc="100" dirty="0">
                <a:noFill/>
                <a:latin typeface="+mj-lt"/>
                <a:cs typeface="Times New Roman" charset="0"/>
              </a:rPr>
              <a:t>  </a:t>
            </a:r>
            <a:r>
              <a:rPr lang="en-US" sz="2000" b="1" spc="100" dirty="0">
                <a:noFill/>
                <a:latin typeface="+mj-lt"/>
              </a:rPr>
              <a:t>$554,713</a:t>
            </a:r>
          </a:p>
        </p:txBody>
      </p:sp>
    </p:spTree>
    <p:extLst>
      <p:ext uri="{BB962C8B-B14F-4D97-AF65-F5344CB8AC3E}">
        <p14:creationId xmlns:p14="http://schemas.microsoft.com/office/powerpoint/2010/main" val="3623865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4375E5A-F22F-46B7-B293-5708F993C686}"/>
              </a:ext>
            </a:extLst>
          </p:cNvPr>
          <p:cNvCxnSpPr>
            <a:cxnSpLocks/>
          </p:cNvCxnSpPr>
          <p:nvPr/>
        </p:nvCxnSpPr>
        <p:spPr>
          <a:xfrm>
            <a:off x="4492306" y="2467264"/>
            <a:ext cx="2137094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AB23116-B27C-4A0C-B02C-4A6ABEE39BA5}"/>
              </a:ext>
            </a:extLst>
          </p:cNvPr>
          <p:cNvCxnSpPr>
            <a:cxnSpLocks/>
          </p:cNvCxnSpPr>
          <p:nvPr/>
        </p:nvCxnSpPr>
        <p:spPr>
          <a:xfrm>
            <a:off x="4492306" y="3055243"/>
            <a:ext cx="2137094" cy="678557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829B1A1-DDE0-4140-8FE5-BA17CE7B20B4}"/>
              </a:ext>
            </a:extLst>
          </p:cNvPr>
          <p:cNvCxnSpPr>
            <a:cxnSpLocks/>
          </p:cNvCxnSpPr>
          <p:nvPr/>
        </p:nvCxnSpPr>
        <p:spPr>
          <a:xfrm flipV="1">
            <a:off x="2331366" y="3055243"/>
            <a:ext cx="2160940" cy="231551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49FD284-2B3C-4240-B707-2AD8C38AE576}"/>
              </a:ext>
            </a:extLst>
          </p:cNvPr>
          <p:cNvCxnSpPr>
            <a:cxnSpLocks/>
          </p:cNvCxnSpPr>
          <p:nvPr/>
        </p:nvCxnSpPr>
        <p:spPr>
          <a:xfrm flipV="1">
            <a:off x="2331366" y="2463977"/>
            <a:ext cx="2160940" cy="739584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71EB99B6-4C38-4BA0-933B-EF9916CF8921}"/>
              </a:ext>
            </a:extLst>
          </p:cNvPr>
          <p:cNvSpPr/>
          <p:nvPr/>
        </p:nvSpPr>
        <p:spPr>
          <a:xfrm>
            <a:off x="4492306" y="2323852"/>
            <a:ext cx="3191705" cy="17673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E846E76-6A6A-49D6-BC37-DCE4722667B5}"/>
              </a:ext>
            </a:extLst>
          </p:cNvPr>
          <p:cNvGrpSpPr/>
          <p:nvPr/>
        </p:nvGrpSpPr>
        <p:grpSpPr>
          <a:xfrm>
            <a:off x="0" y="1828983"/>
            <a:ext cx="12192000" cy="4022552"/>
            <a:chOff x="0" y="1828983"/>
            <a:chExt cx="12192000" cy="4022552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16BBC6A-B695-427D-BF1E-0D9EC58CC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2898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9F46074-FE73-4507-B80F-1B9C7D63C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33180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DC6E0D8-F3DD-44FF-9A07-6537B755F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4307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2B5C821-2AC0-4F5F-9756-E23D465C5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48710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6DE607A-FBD2-4360-83B4-63D57AE9B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5153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2D6F805-6CBF-43BE-AA9B-F508319E85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834619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5A7EDC-4892-4855-B30D-6DBD59BA3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37437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5604642-57FE-45AE-8BCD-8DADE87B0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4025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328B3F4-CDED-4899-B1F7-9318D2E42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84589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Title 1">
            <a:extLst>
              <a:ext uri="{FF2B5EF4-FFF2-40B4-BE49-F238E27FC236}">
                <a16:creationId xmlns:a16="http://schemas.microsoft.com/office/drawing/2014/main" id="{B2EA1AF5-9DC0-4469-B78A-071D0099BE78}"/>
              </a:ext>
            </a:extLst>
          </p:cNvPr>
          <p:cNvSpPr txBox="1">
            <a:spLocks/>
          </p:cNvSpPr>
          <p:nvPr/>
        </p:nvSpPr>
        <p:spPr>
          <a:xfrm>
            <a:off x="405808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  <a:cs typeface="+mn-cs"/>
              </a:rPr>
              <a:t>70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BD5D29A3-229A-4F65-A45B-78895F56A0EF}"/>
              </a:ext>
            </a:extLst>
          </p:cNvPr>
          <p:cNvSpPr txBox="1">
            <a:spLocks/>
          </p:cNvSpPr>
          <p:nvPr/>
        </p:nvSpPr>
        <p:spPr>
          <a:xfrm>
            <a:off x="621116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75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3C98E56A-5A3C-4393-B3AD-02D6B331C5D4}"/>
              </a:ext>
            </a:extLst>
          </p:cNvPr>
          <p:cNvSpPr txBox="1">
            <a:spLocks/>
          </p:cNvSpPr>
          <p:nvPr/>
        </p:nvSpPr>
        <p:spPr>
          <a:xfrm>
            <a:off x="836425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80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CEF2E35E-AA05-4F3D-862C-4A314DEA9A54}"/>
              </a:ext>
            </a:extLst>
          </p:cNvPr>
          <p:cNvSpPr txBox="1">
            <a:spLocks/>
          </p:cNvSpPr>
          <p:nvPr/>
        </p:nvSpPr>
        <p:spPr>
          <a:xfrm>
            <a:off x="10517338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85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EEDB52D8-C5A4-40B4-9C40-70DF5DCF4C89}"/>
              </a:ext>
            </a:extLst>
          </p:cNvPr>
          <p:cNvSpPr txBox="1">
            <a:spLocks/>
          </p:cNvSpPr>
          <p:nvPr/>
        </p:nvSpPr>
        <p:spPr>
          <a:xfrm>
            <a:off x="190499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65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B88F7F-5671-4E22-A840-CD1455E3E7C8}"/>
              </a:ext>
            </a:extLst>
          </p:cNvPr>
          <p:cNvGrpSpPr/>
          <p:nvPr/>
        </p:nvGrpSpPr>
        <p:grpSpPr>
          <a:xfrm>
            <a:off x="-15456" y="1752600"/>
            <a:ext cx="1006056" cy="4161791"/>
            <a:chOff x="-15456" y="1752600"/>
            <a:chExt cx="1006056" cy="416179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31F19B0-6E52-43FA-A2E9-307A75A302A8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181979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899C050-B55B-44E2-8E92-78B1C622A242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32322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8D7C76D-7E9E-484B-8A3A-6D7C80BAE21B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07150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A5A177-0068-44E3-AA59-AEA6920BA7EE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57493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A16249F-F3A3-4CAD-8A19-5F7B19830DB1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82664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B562884-D786-4156-9B0C-0DD27A852E2F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330069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ECEF35-D0C1-40F1-A8FE-084076C33449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07835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C9E378F-D354-47B3-BE1A-BFDEB3124A47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581781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D492F92-DF89-4366-8C4A-47C3607C8FD2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833493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4E60CBE-1968-4541-BC19-56ACA5CE7A1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33691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2E795E6-33D6-44A0-9666-5B1356DEEA6E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085205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2A9F272-3EDF-4B36-9BDB-E19D32B59A5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58862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DAA55B7-6F5D-43B5-8B89-87E4D6A8E0CA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84034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5B192C3-3675-40F2-B525-15AE2D48AB7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34376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2DED6B7-D6DC-428C-B901-CD972685668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847194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F755AD8-E9EA-4BA4-84AF-9D2E8118A8F2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09205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2E4E786-5299-403E-BF80-AEB06C271EA3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59547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itle 1">
              <a:extLst>
                <a:ext uri="{FF2B5EF4-FFF2-40B4-BE49-F238E27FC236}">
                  <a16:creationId xmlns:a16="http://schemas.microsoft.com/office/drawing/2014/main" id="{B613D2CF-17E2-4F13-A31F-B8770959FE4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175260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800K</a:t>
              </a:r>
            </a:p>
          </p:txBody>
        </p:sp>
        <p:sp>
          <p:nvSpPr>
            <p:cNvPr id="153" name="Title 1">
              <a:extLst>
                <a:ext uri="{FF2B5EF4-FFF2-40B4-BE49-F238E27FC236}">
                  <a16:creationId xmlns:a16="http://schemas.microsoft.com/office/drawing/2014/main" id="{14948BB8-8E5B-4AE7-97BF-BDAABFBB203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25602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700K</a:t>
              </a:r>
            </a:p>
          </p:txBody>
        </p:sp>
        <p:sp>
          <p:nvSpPr>
            <p:cNvPr id="156" name="Title 1">
              <a:extLst>
                <a:ext uri="{FF2B5EF4-FFF2-40B4-BE49-F238E27FC236}">
                  <a16:creationId xmlns:a16="http://schemas.microsoft.com/office/drawing/2014/main" id="{82C5196E-F920-4C64-B7D4-F12C58440F7F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75944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600K</a:t>
              </a:r>
            </a:p>
          </p:txBody>
        </p:sp>
        <p:sp>
          <p:nvSpPr>
            <p:cNvPr id="171" name="Title 1">
              <a:extLst>
                <a:ext uri="{FF2B5EF4-FFF2-40B4-BE49-F238E27FC236}">
                  <a16:creationId xmlns:a16="http://schemas.microsoft.com/office/drawing/2014/main" id="{9F1BAC36-C9CF-4E7B-8CB9-ECBF0DAC6AEC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262872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500K</a:t>
              </a:r>
            </a:p>
          </p:txBody>
        </p:sp>
        <p:sp>
          <p:nvSpPr>
            <p:cNvPr id="177" name="Title 1">
              <a:extLst>
                <a:ext uri="{FF2B5EF4-FFF2-40B4-BE49-F238E27FC236}">
                  <a16:creationId xmlns:a16="http://schemas.microsoft.com/office/drawing/2014/main" id="{B6907B92-D6F7-4F80-A0FF-5B856EB371C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7662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400K</a:t>
              </a:r>
            </a:p>
          </p:txBody>
        </p:sp>
        <p:sp>
          <p:nvSpPr>
            <p:cNvPr id="179" name="Title 1">
              <a:extLst>
                <a:ext uri="{FF2B5EF4-FFF2-40B4-BE49-F238E27FC236}">
                  <a16:creationId xmlns:a16="http://schemas.microsoft.com/office/drawing/2014/main" id="{E7238D9A-7397-4BC0-8006-4EC433D641B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26972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300K</a:t>
              </a:r>
            </a:p>
          </p:txBody>
        </p:sp>
        <p:sp>
          <p:nvSpPr>
            <p:cNvPr id="185" name="Title 1">
              <a:extLst>
                <a:ext uri="{FF2B5EF4-FFF2-40B4-BE49-F238E27FC236}">
                  <a16:creationId xmlns:a16="http://schemas.microsoft.com/office/drawing/2014/main" id="{8D2F4966-9DC2-4BD4-A850-6A002A31DA2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77314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200K</a:t>
              </a:r>
            </a:p>
          </p:txBody>
        </p:sp>
        <p:sp>
          <p:nvSpPr>
            <p:cNvPr id="189" name="Title 1">
              <a:extLst>
                <a:ext uri="{FF2B5EF4-FFF2-40B4-BE49-F238E27FC236}">
                  <a16:creationId xmlns:a16="http://schemas.microsoft.com/office/drawing/2014/main" id="{9DBE6FBB-E798-49FF-98FD-71F63DE44ED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27656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100K</a:t>
              </a:r>
            </a:p>
          </p:txBody>
        </p:sp>
        <p:sp>
          <p:nvSpPr>
            <p:cNvPr id="190" name="Title 1">
              <a:extLst>
                <a:ext uri="{FF2B5EF4-FFF2-40B4-BE49-F238E27FC236}">
                  <a16:creationId xmlns:a16="http://schemas.microsoft.com/office/drawing/2014/main" id="{E8D89046-F9B4-4940-A4DC-0506D38CF0A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7799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0</a:t>
              </a:r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D525BE91-8656-4FB5-B339-CC9B43C5EAAC}"/>
              </a:ext>
            </a:extLst>
          </p:cNvPr>
          <p:cNvSpPr/>
          <p:nvPr/>
        </p:nvSpPr>
        <p:spPr>
          <a:xfrm>
            <a:off x="4332051" y="2895600"/>
            <a:ext cx="320510" cy="32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492D547-E6E7-4FEB-89C0-32295FDAB7DE}"/>
              </a:ext>
            </a:extLst>
          </p:cNvPr>
          <p:cNvSpPr/>
          <p:nvPr/>
        </p:nvSpPr>
        <p:spPr>
          <a:xfrm>
            <a:off x="4332051" y="2307244"/>
            <a:ext cx="320510" cy="32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A712DA3-2231-4DA4-B7C0-215F75876766}"/>
              </a:ext>
            </a:extLst>
          </p:cNvPr>
          <p:cNvSpPr/>
          <p:nvPr/>
        </p:nvSpPr>
        <p:spPr>
          <a:xfrm rot="10800000" flipH="1" flipV="1">
            <a:off x="4762500" y="1967949"/>
            <a:ext cx="1547263" cy="533401"/>
          </a:xfrm>
          <a:custGeom>
            <a:avLst/>
            <a:gdLst>
              <a:gd name="connsiteX0" fmla="*/ 164548 w 1394984"/>
              <a:gd name="connsiteY0" fmla="*/ 0 h 533401"/>
              <a:gd name="connsiteX1" fmla="*/ 1345260 w 1394984"/>
              <a:gd name="connsiteY1" fmla="*/ 0 h 533401"/>
              <a:gd name="connsiteX2" fmla="*/ 1394984 w 1394984"/>
              <a:gd name="connsiteY2" fmla="*/ 49724 h 533401"/>
              <a:gd name="connsiteX3" fmla="*/ 1394984 w 1394984"/>
              <a:gd name="connsiteY3" fmla="*/ 483676 h 533401"/>
              <a:gd name="connsiteX4" fmla="*/ 1345260 w 1394984"/>
              <a:gd name="connsiteY4" fmla="*/ 533400 h 533401"/>
              <a:gd name="connsiteX5" fmla="*/ 164548 w 1394984"/>
              <a:gd name="connsiteY5" fmla="*/ 533400 h 533401"/>
              <a:gd name="connsiteX6" fmla="*/ 155112 w 1394984"/>
              <a:gd name="connsiteY6" fmla="*/ 531495 h 533401"/>
              <a:gd name="connsiteX7" fmla="*/ 155112 w 1394984"/>
              <a:gd name="connsiteY7" fmla="*/ 533401 h 533401"/>
              <a:gd name="connsiteX8" fmla="*/ 0 w 1394984"/>
              <a:gd name="connsiteY8" fmla="*/ 533401 h 533401"/>
              <a:gd name="connsiteX9" fmla="*/ 114824 w 1394984"/>
              <a:gd name="connsiteY9" fmla="*/ 397243 h 533401"/>
              <a:gd name="connsiteX10" fmla="*/ 114824 w 1394984"/>
              <a:gd name="connsiteY10" fmla="*/ 49724 h 533401"/>
              <a:gd name="connsiteX11" fmla="*/ 164548 w 1394984"/>
              <a:gd name="connsiteY11" fmla="*/ 0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4984" h="533401">
                <a:moveTo>
                  <a:pt x="164548" y="0"/>
                </a:move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lnTo>
                  <a:pt x="155112" y="531495"/>
                </a:lnTo>
                <a:lnTo>
                  <a:pt x="155112" y="533401"/>
                </a:lnTo>
                <a:lnTo>
                  <a:pt x="0" y="533401"/>
                </a:lnTo>
                <a:lnTo>
                  <a:pt x="114824" y="397243"/>
                </a:lnTo>
                <a:lnTo>
                  <a:pt x="114824" y="49724"/>
                </a:lnTo>
                <a:cubicBezTo>
                  <a:pt x="114824" y="22262"/>
                  <a:pt x="137086" y="0"/>
                  <a:pt x="1645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spc="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 </a:t>
            </a:r>
            <a:r>
              <a:rPr lang="en-US" sz="2000" b="1" spc="100" dirty="0">
                <a:solidFill>
                  <a:schemeClr val="tx1"/>
                </a:solidFill>
                <a:latin typeface="+mj-lt"/>
              </a:rPr>
              <a:t>$670,000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3169C61-3665-4491-85D2-600432459F6E}"/>
              </a:ext>
            </a:extLst>
          </p:cNvPr>
          <p:cNvSpPr/>
          <p:nvPr/>
        </p:nvSpPr>
        <p:spPr>
          <a:xfrm rot="10800000" flipH="1" flipV="1">
            <a:off x="6514360" y="1953624"/>
            <a:ext cx="1268879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$6,700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67A5165-798F-4A13-9CEE-55332340E6E8}"/>
              </a:ext>
            </a:extLst>
          </p:cNvPr>
          <p:cNvCxnSpPr>
            <a:cxnSpLocks/>
            <a:stCxn id="56" idx="2"/>
            <a:endCxn id="63" idx="0"/>
          </p:cNvCxnSpPr>
          <p:nvPr/>
        </p:nvCxnSpPr>
        <p:spPr>
          <a:xfrm>
            <a:off x="7148800" y="2487024"/>
            <a:ext cx="0" cy="521468"/>
          </a:xfrm>
          <a:prstGeom prst="line">
            <a:avLst/>
          </a:prstGeom>
          <a:ln w="38100" cap="rnd">
            <a:solidFill>
              <a:schemeClr val="accent6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0DCB46B-A482-4634-BE2D-8BDA2D027329}"/>
              </a:ext>
            </a:extLst>
          </p:cNvPr>
          <p:cNvSpPr/>
          <p:nvPr/>
        </p:nvSpPr>
        <p:spPr>
          <a:xfrm rot="10800000" flipH="1" flipV="1">
            <a:off x="6514361" y="3008492"/>
            <a:ext cx="1268878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$5,500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78B1BFCC-29D4-4DB6-8FAB-0DE80C44BA2E}"/>
              </a:ext>
            </a:extLst>
          </p:cNvPr>
          <p:cNvSpPr/>
          <p:nvPr/>
        </p:nvSpPr>
        <p:spPr>
          <a:xfrm rot="10800000" flipH="1" flipV="1">
            <a:off x="4762500" y="3012455"/>
            <a:ext cx="1547264" cy="533400"/>
          </a:xfrm>
          <a:custGeom>
            <a:avLst/>
            <a:gdLst>
              <a:gd name="connsiteX0" fmla="*/ 0 w 1394984"/>
              <a:gd name="connsiteY0" fmla="*/ 0 h 533400"/>
              <a:gd name="connsiteX1" fmla="*/ 155112 w 1394984"/>
              <a:gd name="connsiteY1" fmla="*/ 0 h 533400"/>
              <a:gd name="connsiteX2" fmla="*/ 155112 w 1394984"/>
              <a:gd name="connsiteY2" fmla="*/ 1905 h 533400"/>
              <a:gd name="connsiteX3" fmla="*/ 164548 w 1394984"/>
              <a:gd name="connsiteY3" fmla="*/ 0 h 533400"/>
              <a:gd name="connsiteX4" fmla="*/ 1345260 w 1394984"/>
              <a:gd name="connsiteY4" fmla="*/ 0 h 533400"/>
              <a:gd name="connsiteX5" fmla="*/ 1394984 w 1394984"/>
              <a:gd name="connsiteY5" fmla="*/ 49724 h 533400"/>
              <a:gd name="connsiteX6" fmla="*/ 1394984 w 1394984"/>
              <a:gd name="connsiteY6" fmla="*/ 483676 h 533400"/>
              <a:gd name="connsiteX7" fmla="*/ 1345260 w 1394984"/>
              <a:gd name="connsiteY7" fmla="*/ 533400 h 533400"/>
              <a:gd name="connsiteX8" fmla="*/ 164548 w 1394984"/>
              <a:gd name="connsiteY8" fmla="*/ 533400 h 533400"/>
              <a:gd name="connsiteX9" fmla="*/ 114824 w 1394984"/>
              <a:gd name="connsiteY9" fmla="*/ 483676 h 533400"/>
              <a:gd name="connsiteX10" fmla="*/ 114824 w 1394984"/>
              <a:gd name="connsiteY10" fmla="*/ 136159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4984" h="533400">
                <a:moveTo>
                  <a:pt x="0" y="0"/>
                </a:moveTo>
                <a:lnTo>
                  <a:pt x="155112" y="0"/>
                </a:lnTo>
                <a:lnTo>
                  <a:pt x="155112" y="1905"/>
                </a:lnTo>
                <a:lnTo>
                  <a:pt x="164548" y="0"/>
                </a:ln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cubicBezTo>
                  <a:pt x="137086" y="533400"/>
                  <a:pt x="114824" y="511138"/>
                  <a:pt x="114824" y="483676"/>
                </a:cubicBezTo>
                <a:lnTo>
                  <a:pt x="114824" y="1361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pc="1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 </a:t>
            </a:r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$550,000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54B6541-E55D-4322-9AF2-EEF87015BD8E}"/>
              </a:ext>
            </a:extLst>
          </p:cNvPr>
          <p:cNvSpPr/>
          <p:nvPr/>
        </p:nvSpPr>
        <p:spPr>
          <a:xfrm>
            <a:off x="7836704" y="2347648"/>
            <a:ext cx="1896673" cy="8002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+mj-lt"/>
              </a:rPr>
              <a:t>$1,144</a:t>
            </a:r>
          </a:p>
          <a:p>
            <a:pPr>
              <a:spcBef>
                <a:spcPct val="0"/>
              </a:spcBef>
              <a:defRPr/>
            </a:pPr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+mj-lt"/>
              </a:rPr>
              <a:t>Additional Fees</a:t>
            </a:r>
          </a:p>
        </p:txBody>
      </p:sp>
    </p:spTree>
    <p:extLst>
      <p:ext uri="{BB962C8B-B14F-4D97-AF65-F5344CB8AC3E}">
        <p14:creationId xmlns:p14="http://schemas.microsoft.com/office/powerpoint/2010/main" val="2851691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4375E5A-F22F-46B7-B293-5708F993C686}"/>
              </a:ext>
            </a:extLst>
          </p:cNvPr>
          <p:cNvCxnSpPr>
            <a:cxnSpLocks/>
          </p:cNvCxnSpPr>
          <p:nvPr/>
        </p:nvCxnSpPr>
        <p:spPr>
          <a:xfrm>
            <a:off x="4492306" y="2467264"/>
            <a:ext cx="2137094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AB23116-B27C-4A0C-B02C-4A6ABEE39BA5}"/>
              </a:ext>
            </a:extLst>
          </p:cNvPr>
          <p:cNvCxnSpPr>
            <a:cxnSpLocks/>
          </p:cNvCxnSpPr>
          <p:nvPr/>
        </p:nvCxnSpPr>
        <p:spPr>
          <a:xfrm>
            <a:off x="4492306" y="3055243"/>
            <a:ext cx="2137094" cy="678557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829B1A1-DDE0-4140-8FE5-BA17CE7B20B4}"/>
              </a:ext>
            </a:extLst>
          </p:cNvPr>
          <p:cNvCxnSpPr>
            <a:cxnSpLocks/>
          </p:cNvCxnSpPr>
          <p:nvPr/>
        </p:nvCxnSpPr>
        <p:spPr>
          <a:xfrm flipV="1">
            <a:off x="2331366" y="3055243"/>
            <a:ext cx="2160940" cy="231551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49FD284-2B3C-4240-B707-2AD8C38AE576}"/>
              </a:ext>
            </a:extLst>
          </p:cNvPr>
          <p:cNvCxnSpPr>
            <a:cxnSpLocks/>
          </p:cNvCxnSpPr>
          <p:nvPr/>
        </p:nvCxnSpPr>
        <p:spPr>
          <a:xfrm flipV="1">
            <a:off x="2331366" y="2463977"/>
            <a:ext cx="2160940" cy="739584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71EB99B6-4C38-4BA0-933B-EF9916CF8921}"/>
              </a:ext>
            </a:extLst>
          </p:cNvPr>
          <p:cNvSpPr/>
          <p:nvPr/>
        </p:nvSpPr>
        <p:spPr>
          <a:xfrm>
            <a:off x="4492306" y="2323852"/>
            <a:ext cx="3191705" cy="17673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E846E76-6A6A-49D6-BC37-DCE4722667B5}"/>
              </a:ext>
            </a:extLst>
          </p:cNvPr>
          <p:cNvGrpSpPr/>
          <p:nvPr/>
        </p:nvGrpSpPr>
        <p:grpSpPr>
          <a:xfrm>
            <a:off x="0" y="1828983"/>
            <a:ext cx="12192000" cy="4022552"/>
            <a:chOff x="0" y="1828983"/>
            <a:chExt cx="12192000" cy="4022552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16BBC6A-B695-427D-BF1E-0D9EC58CC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2898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9F46074-FE73-4507-B80F-1B9C7D63C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33180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DC6E0D8-F3DD-44FF-9A07-6537B755F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4307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2B5C821-2AC0-4F5F-9756-E23D465C5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48710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6DE607A-FBD2-4360-83B4-63D57AE9B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5153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2D6F805-6CBF-43BE-AA9B-F508319E85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834619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5A7EDC-4892-4855-B30D-6DBD59BA3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37437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5604642-57FE-45AE-8BCD-8DADE87B0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4025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328B3F4-CDED-4899-B1F7-9318D2E42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84589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Title 1">
            <a:extLst>
              <a:ext uri="{FF2B5EF4-FFF2-40B4-BE49-F238E27FC236}">
                <a16:creationId xmlns:a16="http://schemas.microsoft.com/office/drawing/2014/main" id="{B2EA1AF5-9DC0-4469-B78A-071D0099BE78}"/>
              </a:ext>
            </a:extLst>
          </p:cNvPr>
          <p:cNvSpPr txBox="1">
            <a:spLocks/>
          </p:cNvSpPr>
          <p:nvPr/>
        </p:nvSpPr>
        <p:spPr>
          <a:xfrm>
            <a:off x="405808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  <a:cs typeface="+mn-cs"/>
              </a:rPr>
              <a:t>70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BD5D29A3-229A-4F65-A45B-78895F56A0EF}"/>
              </a:ext>
            </a:extLst>
          </p:cNvPr>
          <p:cNvSpPr txBox="1">
            <a:spLocks/>
          </p:cNvSpPr>
          <p:nvPr/>
        </p:nvSpPr>
        <p:spPr>
          <a:xfrm>
            <a:off x="621116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75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3C98E56A-5A3C-4393-B3AD-02D6B331C5D4}"/>
              </a:ext>
            </a:extLst>
          </p:cNvPr>
          <p:cNvSpPr txBox="1">
            <a:spLocks/>
          </p:cNvSpPr>
          <p:nvPr/>
        </p:nvSpPr>
        <p:spPr>
          <a:xfrm>
            <a:off x="836425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80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CEF2E35E-AA05-4F3D-862C-4A314DEA9A54}"/>
              </a:ext>
            </a:extLst>
          </p:cNvPr>
          <p:cNvSpPr txBox="1">
            <a:spLocks/>
          </p:cNvSpPr>
          <p:nvPr/>
        </p:nvSpPr>
        <p:spPr>
          <a:xfrm>
            <a:off x="10517338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85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EEDB52D8-C5A4-40B4-9C40-70DF5DCF4C89}"/>
              </a:ext>
            </a:extLst>
          </p:cNvPr>
          <p:cNvSpPr txBox="1">
            <a:spLocks/>
          </p:cNvSpPr>
          <p:nvPr/>
        </p:nvSpPr>
        <p:spPr>
          <a:xfrm>
            <a:off x="190499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65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B88F7F-5671-4E22-A840-CD1455E3E7C8}"/>
              </a:ext>
            </a:extLst>
          </p:cNvPr>
          <p:cNvGrpSpPr/>
          <p:nvPr/>
        </p:nvGrpSpPr>
        <p:grpSpPr>
          <a:xfrm>
            <a:off x="-15456" y="1752600"/>
            <a:ext cx="1006056" cy="4161791"/>
            <a:chOff x="-15456" y="1752600"/>
            <a:chExt cx="1006056" cy="416179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31F19B0-6E52-43FA-A2E9-307A75A302A8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181979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899C050-B55B-44E2-8E92-78B1C622A242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32322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8D7C76D-7E9E-484B-8A3A-6D7C80BAE21B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07150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A5A177-0068-44E3-AA59-AEA6920BA7EE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57493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A16249F-F3A3-4CAD-8A19-5F7B19830DB1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82664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B562884-D786-4156-9B0C-0DD27A852E2F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330069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ECEF35-D0C1-40F1-A8FE-084076C33449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07835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C9E378F-D354-47B3-BE1A-BFDEB3124A47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581781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D492F92-DF89-4366-8C4A-47C3607C8FD2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833493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4E60CBE-1968-4541-BC19-56ACA5CE7A1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33691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2E795E6-33D6-44A0-9666-5B1356DEEA6E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085205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2A9F272-3EDF-4B36-9BDB-E19D32B59A5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58862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DAA55B7-6F5D-43B5-8B89-87E4D6A8E0CA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84034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5B192C3-3675-40F2-B525-15AE2D48AB7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34376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2DED6B7-D6DC-428C-B901-CD972685668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847194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F755AD8-E9EA-4BA4-84AF-9D2E8118A8F2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09205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2E4E786-5299-403E-BF80-AEB06C271EA3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59547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itle 1">
              <a:extLst>
                <a:ext uri="{FF2B5EF4-FFF2-40B4-BE49-F238E27FC236}">
                  <a16:creationId xmlns:a16="http://schemas.microsoft.com/office/drawing/2014/main" id="{B613D2CF-17E2-4F13-A31F-B8770959FE4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175260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800K</a:t>
              </a:r>
            </a:p>
          </p:txBody>
        </p:sp>
        <p:sp>
          <p:nvSpPr>
            <p:cNvPr id="153" name="Title 1">
              <a:extLst>
                <a:ext uri="{FF2B5EF4-FFF2-40B4-BE49-F238E27FC236}">
                  <a16:creationId xmlns:a16="http://schemas.microsoft.com/office/drawing/2014/main" id="{14948BB8-8E5B-4AE7-97BF-BDAABFBB203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25602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700K</a:t>
              </a:r>
            </a:p>
          </p:txBody>
        </p:sp>
        <p:sp>
          <p:nvSpPr>
            <p:cNvPr id="156" name="Title 1">
              <a:extLst>
                <a:ext uri="{FF2B5EF4-FFF2-40B4-BE49-F238E27FC236}">
                  <a16:creationId xmlns:a16="http://schemas.microsoft.com/office/drawing/2014/main" id="{82C5196E-F920-4C64-B7D4-F12C58440F7F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75944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600K</a:t>
              </a:r>
            </a:p>
          </p:txBody>
        </p:sp>
        <p:sp>
          <p:nvSpPr>
            <p:cNvPr id="171" name="Title 1">
              <a:extLst>
                <a:ext uri="{FF2B5EF4-FFF2-40B4-BE49-F238E27FC236}">
                  <a16:creationId xmlns:a16="http://schemas.microsoft.com/office/drawing/2014/main" id="{9F1BAC36-C9CF-4E7B-8CB9-ECBF0DAC6AEC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262872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500K</a:t>
              </a:r>
            </a:p>
          </p:txBody>
        </p:sp>
        <p:sp>
          <p:nvSpPr>
            <p:cNvPr id="177" name="Title 1">
              <a:extLst>
                <a:ext uri="{FF2B5EF4-FFF2-40B4-BE49-F238E27FC236}">
                  <a16:creationId xmlns:a16="http://schemas.microsoft.com/office/drawing/2014/main" id="{B6907B92-D6F7-4F80-A0FF-5B856EB371C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7662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400K</a:t>
              </a:r>
            </a:p>
          </p:txBody>
        </p:sp>
        <p:sp>
          <p:nvSpPr>
            <p:cNvPr id="179" name="Title 1">
              <a:extLst>
                <a:ext uri="{FF2B5EF4-FFF2-40B4-BE49-F238E27FC236}">
                  <a16:creationId xmlns:a16="http://schemas.microsoft.com/office/drawing/2014/main" id="{E7238D9A-7397-4BC0-8006-4EC433D641B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26972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300K</a:t>
              </a:r>
            </a:p>
          </p:txBody>
        </p:sp>
        <p:sp>
          <p:nvSpPr>
            <p:cNvPr id="185" name="Title 1">
              <a:extLst>
                <a:ext uri="{FF2B5EF4-FFF2-40B4-BE49-F238E27FC236}">
                  <a16:creationId xmlns:a16="http://schemas.microsoft.com/office/drawing/2014/main" id="{8D2F4966-9DC2-4BD4-A850-6A002A31DA2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77314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200K</a:t>
              </a:r>
            </a:p>
          </p:txBody>
        </p:sp>
        <p:sp>
          <p:nvSpPr>
            <p:cNvPr id="189" name="Title 1">
              <a:extLst>
                <a:ext uri="{FF2B5EF4-FFF2-40B4-BE49-F238E27FC236}">
                  <a16:creationId xmlns:a16="http://schemas.microsoft.com/office/drawing/2014/main" id="{9DBE6FBB-E798-49FF-98FD-71F63DE44ED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27656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100K</a:t>
              </a:r>
            </a:p>
          </p:txBody>
        </p:sp>
        <p:sp>
          <p:nvSpPr>
            <p:cNvPr id="190" name="Title 1">
              <a:extLst>
                <a:ext uri="{FF2B5EF4-FFF2-40B4-BE49-F238E27FC236}">
                  <a16:creationId xmlns:a16="http://schemas.microsoft.com/office/drawing/2014/main" id="{E8D89046-F9B4-4940-A4DC-0506D38CF0A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7799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0</a:t>
              </a:r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D525BE91-8656-4FB5-B339-CC9B43C5EAAC}"/>
              </a:ext>
            </a:extLst>
          </p:cNvPr>
          <p:cNvSpPr/>
          <p:nvPr/>
        </p:nvSpPr>
        <p:spPr>
          <a:xfrm>
            <a:off x="4332051" y="2895600"/>
            <a:ext cx="320510" cy="32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492D547-E6E7-4FEB-89C0-32295FDAB7DE}"/>
              </a:ext>
            </a:extLst>
          </p:cNvPr>
          <p:cNvSpPr/>
          <p:nvPr/>
        </p:nvSpPr>
        <p:spPr>
          <a:xfrm>
            <a:off x="4332051" y="2307244"/>
            <a:ext cx="320510" cy="32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A712DA3-2231-4DA4-B7C0-215F75876766}"/>
              </a:ext>
            </a:extLst>
          </p:cNvPr>
          <p:cNvSpPr/>
          <p:nvPr/>
        </p:nvSpPr>
        <p:spPr>
          <a:xfrm rot="10800000" flipH="1" flipV="1">
            <a:off x="4762500" y="1967949"/>
            <a:ext cx="1547263" cy="533401"/>
          </a:xfrm>
          <a:custGeom>
            <a:avLst/>
            <a:gdLst>
              <a:gd name="connsiteX0" fmla="*/ 164548 w 1394984"/>
              <a:gd name="connsiteY0" fmla="*/ 0 h 533401"/>
              <a:gd name="connsiteX1" fmla="*/ 1345260 w 1394984"/>
              <a:gd name="connsiteY1" fmla="*/ 0 h 533401"/>
              <a:gd name="connsiteX2" fmla="*/ 1394984 w 1394984"/>
              <a:gd name="connsiteY2" fmla="*/ 49724 h 533401"/>
              <a:gd name="connsiteX3" fmla="*/ 1394984 w 1394984"/>
              <a:gd name="connsiteY3" fmla="*/ 483676 h 533401"/>
              <a:gd name="connsiteX4" fmla="*/ 1345260 w 1394984"/>
              <a:gd name="connsiteY4" fmla="*/ 533400 h 533401"/>
              <a:gd name="connsiteX5" fmla="*/ 164548 w 1394984"/>
              <a:gd name="connsiteY5" fmla="*/ 533400 h 533401"/>
              <a:gd name="connsiteX6" fmla="*/ 155112 w 1394984"/>
              <a:gd name="connsiteY6" fmla="*/ 531495 h 533401"/>
              <a:gd name="connsiteX7" fmla="*/ 155112 w 1394984"/>
              <a:gd name="connsiteY7" fmla="*/ 533401 h 533401"/>
              <a:gd name="connsiteX8" fmla="*/ 0 w 1394984"/>
              <a:gd name="connsiteY8" fmla="*/ 533401 h 533401"/>
              <a:gd name="connsiteX9" fmla="*/ 114824 w 1394984"/>
              <a:gd name="connsiteY9" fmla="*/ 397243 h 533401"/>
              <a:gd name="connsiteX10" fmla="*/ 114824 w 1394984"/>
              <a:gd name="connsiteY10" fmla="*/ 49724 h 533401"/>
              <a:gd name="connsiteX11" fmla="*/ 164548 w 1394984"/>
              <a:gd name="connsiteY11" fmla="*/ 0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4984" h="533401">
                <a:moveTo>
                  <a:pt x="164548" y="0"/>
                </a:move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lnTo>
                  <a:pt x="155112" y="531495"/>
                </a:lnTo>
                <a:lnTo>
                  <a:pt x="155112" y="533401"/>
                </a:lnTo>
                <a:lnTo>
                  <a:pt x="0" y="533401"/>
                </a:lnTo>
                <a:lnTo>
                  <a:pt x="114824" y="397243"/>
                </a:lnTo>
                <a:lnTo>
                  <a:pt x="114824" y="49724"/>
                </a:lnTo>
                <a:cubicBezTo>
                  <a:pt x="114824" y="22262"/>
                  <a:pt x="137086" y="0"/>
                  <a:pt x="1645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spc="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 </a:t>
            </a:r>
            <a:r>
              <a:rPr lang="en-US" sz="2000" b="1" spc="100" dirty="0">
                <a:solidFill>
                  <a:schemeClr val="tx1"/>
                </a:solidFill>
                <a:latin typeface="+mj-lt"/>
              </a:rPr>
              <a:t>$670,000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3169C61-3665-4491-85D2-600432459F6E}"/>
              </a:ext>
            </a:extLst>
          </p:cNvPr>
          <p:cNvSpPr/>
          <p:nvPr/>
        </p:nvSpPr>
        <p:spPr>
          <a:xfrm rot="10800000" flipH="1" flipV="1">
            <a:off x="6514360" y="1953624"/>
            <a:ext cx="1268879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$6,700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67A5165-798F-4A13-9CEE-55332340E6E8}"/>
              </a:ext>
            </a:extLst>
          </p:cNvPr>
          <p:cNvCxnSpPr>
            <a:cxnSpLocks/>
            <a:stCxn id="56" idx="2"/>
            <a:endCxn id="63" idx="0"/>
          </p:cNvCxnSpPr>
          <p:nvPr/>
        </p:nvCxnSpPr>
        <p:spPr>
          <a:xfrm>
            <a:off x="7148800" y="2487024"/>
            <a:ext cx="0" cy="521468"/>
          </a:xfrm>
          <a:prstGeom prst="line">
            <a:avLst/>
          </a:prstGeom>
          <a:ln w="38100" cap="rnd">
            <a:solidFill>
              <a:schemeClr val="accent6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0DCB46B-A482-4634-BE2D-8BDA2D027329}"/>
              </a:ext>
            </a:extLst>
          </p:cNvPr>
          <p:cNvSpPr/>
          <p:nvPr/>
        </p:nvSpPr>
        <p:spPr>
          <a:xfrm rot="10800000" flipH="1" flipV="1">
            <a:off x="6514361" y="3008492"/>
            <a:ext cx="1268878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$5,500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78B1BFCC-29D4-4DB6-8FAB-0DE80C44BA2E}"/>
              </a:ext>
            </a:extLst>
          </p:cNvPr>
          <p:cNvSpPr/>
          <p:nvPr/>
        </p:nvSpPr>
        <p:spPr>
          <a:xfrm rot="10800000" flipH="1" flipV="1">
            <a:off x="4762500" y="3012455"/>
            <a:ext cx="1547264" cy="533400"/>
          </a:xfrm>
          <a:custGeom>
            <a:avLst/>
            <a:gdLst>
              <a:gd name="connsiteX0" fmla="*/ 0 w 1394984"/>
              <a:gd name="connsiteY0" fmla="*/ 0 h 533400"/>
              <a:gd name="connsiteX1" fmla="*/ 155112 w 1394984"/>
              <a:gd name="connsiteY1" fmla="*/ 0 h 533400"/>
              <a:gd name="connsiteX2" fmla="*/ 155112 w 1394984"/>
              <a:gd name="connsiteY2" fmla="*/ 1905 h 533400"/>
              <a:gd name="connsiteX3" fmla="*/ 164548 w 1394984"/>
              <a:gd name="connsiteY3" fmla="*/ 0 h 533400"/>
              <a:gd name="connsiteX4" fmla="*/ 1345260 w 1394984"/>
              <a:gd name="connsiteY4" fmla="*/ 0 h 533400"/>
              <a:gd name="connsiteX5" fmla="*/ 1394984 w 1394984"/>
              <a:gd name="connsiteY5" fmla="*/ 49724 h 533400"/>
              <a:gd name="connsiteX6" fmla="*/ 1394984 w 1394984"/>
              <a:gd name="connsiteY6" fmla="*/ 483676 h 533400"/>
              <a:gd name="connsiteX7" fmla="*/ 1345260 w 1394984"/>
              <a:gd name="connsiteY7" fmla="*/ 533400 h 533400"/>
              <a:gd name="connsiteX8" fmla="*/ 164548 w 1394984"/>
              <a:gd name="connsiteY8" fmla="*/ 533400 h 533400"/>
              <a:gd name="connsiteX9" fmla="*/ 114824 w 1394984"/>
              <a:gd name="connsiteY9" fmla="*/ 483676 h 533400"/>
              <a:gd name="connsiteX10" fmla="*/ 114824 w 1394984"/>
              <a:gd name="connsiteY10" fmla="*/ 136159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4984" h="533400">
                <a:moveTo>
                  <a:pt x="0" y="0"/>
                </a:moveTo>
                <a:lnTo>
                  <a:pt x="155112" y="0"/>
                </a:lnTo>
                <a:lnTo>
                  <a:pt x="155112" y="1905"/>
                </a:lnTo>
                <a:lnTo>
                  <a:pt x="164548" y="0"/>
                </a:ln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cubicBezTo>
                  <a:pt x="137086" y="533400"/>
                  <a:pt x="114824" y="511138"/>
                  <a:pt x="114824" y="483676"/>
                </a:cubicBezTo>
                <a:lnTo>
                  <a:pt x="114824" y="1361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pc="1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 </a:t>
            </a:r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$550,000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9F9B6E6-A3F3-4F69-B289-1234DCA02334}"/>
              </a:ext>
            </a:extLst>
          </p:cNvPr>
          <p:cNvSpPr/>
          <p:nvPr/>
        </p:nvSpPr>
        <p:spPr>
          <a:xfrm>
            <a:off x="8017920" y="2347648"/>
            <a:ext cx="18966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13D45"/>
                </a:solidFill>
                <a:latin typeface="+mj-lt"/>
              </a:rPr>
              <a:t>$1,200</a:t>
            </a:r>
          </a:p>
          <a:p>
            <a:pPr>
              <a:spcBef>
                <a:spcPct val="0"/>
              </a:spcBef>
              <a:defRPr/>
            </a:pPr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13D45"/>
                </a:solidFill>
                <a:latin typeface="+mj-lt"/>
              </a:rPr>
              <a:t>Additional Fees</a:t>
            </a:r>
          </a:p>
        </p:txBody>
      </p:sp>
    </p:spTree>
    <p:extLst>
      <p:ext uri="{BB962C8B-B14F-4D97-AF65-F5344CB8AC3E}">
        <p14:creationId xmlns:p14="http://schemas.microsoft.com/office/powerpoint/2010/main" val="2461288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4375E5A-F22F-46B7-B293-5708F993C686}"/>
              </a:ext>
            </a:extLst>
          </p:cNvPr>
          <p:cNvCxnSpPr>
            <a:cxnSpLocks/>
          </p:cNvCxnSpPr>
          <p:nvPr/>
        </p:nvCxnSpPr>
        <p:spPr>
          <a:xfrm>
            <a:off x="4492306" y="2467264"/>
            <a:ext cx="2137094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AB23116-B27C-4A0C-B02C-4A6ABEE39BA5}"/>
              </a:ext>
            </a:extLst>
          </p:cNvPr>
          <p:cNvCxnSpPr>
            <a:cxnSpLocks/>
          </p:cNvCxnSpPr>
          <p:nvPr/>
        </p:nvCxnSpPr>
        <p:spPr>
          <a:xfrm>
            <a:off x="4492306" y="3055243"/>
            <a:ext cx="2137094" cy="678557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829B1A1-DDE0-4140-8FE5-BA17CE7B20B4}"/>
              </a:ext>
            </a:extLst>
          </p:cNvPr>
          <p:cNvCxnSpPr>
            <a:cxnSpLocks/>
          </p:cNvCxnSpPr>
          <p:nvPr/>
        </p:nvCxnSpPr>
        <p:spPr>
          <a:xfrm flipV="1">
            <a:off x="2331366" y="3055243"/>
            <a:ext cx="2160940" cy="231551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49FD284-2B3C-4240-B707-2AD8C38AE576}"/>
              </a:ext>
            </a:extLst>
          </p:cNvPr>
          <p:cNvCxnSpPr>
            <a:cxnSpLocks/>
          </p:cNvCxnSpPr>
          <p:nvPr/>
        </p:nvCxnSpPr>
        <p:spPr>
          <a:xfrm flipV="1">
            <a:off x="2331366" y="2463977"/>
            <a:ext cx="2160940" cy="739584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71EB99B6-4C38-4BA0-933B-EF9916CF8921}"/>
              </a:ext>
            </a:extLst>
          </p:cNvPr>
          <p:cNvSpPr/>
          <p:nvPr/>
        </p:nvSpPr>
        <p:spPr>
          <a:xfrm>
            <a:off x="4492306" y="2323852"/>
            <a:ext cx="3191705" cy="17673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E846E76-6A6A-49D6-BC37-DCE4722667B5}"/>
              </a:ext>
            </a:extLst>
          </p:cNvPr>
          <p:cNvGrpSpPr/>
          <p:nvPr/>
        </p:nvGrpSpPr>
        <p:grpSpPr>
          <a:xfrm>
            <a:off x="0" y="1828983"/>
            <a:ext cx="12192000" cy="4022552"/>
            <a:chOff x="0" y="1828983"/>
            <a:chExt cx="12192000" cy="4022552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16BBC6A-B695-427D-BF1E-0D9EC58CC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2898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9F46074-FE73-4507-B80F-1B9C7D63C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33180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DC6E0D8-F3DD-44FF-9A07-6537B755F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4307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2B5C821-2AC0-4F5F-9756-E23D465C5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48710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6DE607A-FBD2-4360-83B4-63D57AE9B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5153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2D6F805-6CBF-43BE-AA9B-F508319E85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834619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5A7EDC-4892-4855-B30D-6DBD59BA3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37437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5604642-57FE-45AE-8BCD-8DADE87B0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4025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328B3F4-CDED-4899-B1F7-9318D2E42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84589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Title 1">
            <a:extLst>
              <a:ext uri="{FF2B5EF4-FFF2-40B4-BE49-F238E27FC236}">
                <a16:creationId xmlns:a16="http://schemas.microsoft.com/office/drawing/2014/main" id="{B2EA1AF5-9DC0-4469-B78A-071D0099BE78}"/>
              </a:ext>
            </a:extLst>
          </p:cNvPr>
          <p:cNvSpPr txBox="1">
            <a:spLocks/>
          </p:cNvSpPr>
          <p:nvPr/>
        </p:nvSpPr>
        <p:spPr>
          <a:xfrm>
            <a:off x="405808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  <a:cs typeface="+mn-cs"/>
              </a:rPr>
              <a:t>70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BD5D29A3-229A-4F65-A45B-78895F56A0EF}"/>
              </a:ext>
            </a:extLst>
          </p:cNvPr>
          <p:cNvSpPr txBox="1">
            <a:spLocks/>
          </p:cNvSpPr>
          <p:nvPr/>
        </p:nvSpPr>
        <p:spPr>
          <a:xfrm>
            <a:off x="621116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75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3C98E56A-5A3C-4393-B3AD-02D6B331C5D4}"/>
              </a:ext>
            </a:extLst>
          </p:cNvPr>
          <p:cNvSpPr txBox="1">
            <a:spLocks/>
          </p:cNvSpPr>
          <p:nvPr/>
        </p:nvSpPr>
        <p:spPr>
          <a:xfrm>
            <a:off x="836425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80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CEF2E35E-AA05-4F3D-862C-4A314DEA9A54}"/>
              </a:ext>
            </a:extLst>
          </p:cNvPr>
          <p:cNvSpPr txBox="1">
            <a:spLocks/>
          </p:cNvSpPr>
          <p:nvPr/>
        </p:nvSpPr>
        <p:spPr>
          <a:xfrm>
            <a:off x="10517338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85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EEDB52D8-C5A4-40B4-9C40-70DF5DCF4C89}"/>
              </a:ext>
            </a:extLst>
          </p:cNvPr>
          <p:cNvSpPr txBox="1">
            <a:spLocks/>
          </p:cNvSpPr>
          <p:nvPr/>
        </p:nvSpPr>
        <p:spPr>
          <a:xfrm>
            <a:off x="190499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65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B88F7F-5671-4E22-A840-CD1455E3E7C8}"/>
              </a:ext>
            </a:extLst>
          </p:cNvPr>
          <p:cNvGrpSpPr/>
          <p:nvPr/>
        </p:nvGrpSpPr>
        <p:grpSpPr>
          <a:xfrm>
            <a:off x="-15456" y="1752600"/>
            <a:ext cx="1006056" cy="4161791"/>
            <a:chOff x="-15456" y="1752600"/>
            <a:chExt cx="1006056" cy="416179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31F19B0-6E52-43FA-A2E9-307A75A302A8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181979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899C050-B55B-44E2-8E92-78B1C622A242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32322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8D7C76D-7E9E-484B-8A3A-6D7C80BAE21B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07150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A5A177-0068-44E3-AA59-AEA6920BA7EE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57493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A16249F-F3A3-4CAD-8A19-5F7B19830DB1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82664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B562884-D786-4156-9B0C-0DD27A852E2F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330069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ECEF35-D0C1-40F1-A8FE-084076C33449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07835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C9E378F-D354-47B3-BE1A-BFDEB3124A47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581781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D492F92-DF89-4366-8C4A-47C3607C8FD2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833493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4E60CBE-1968-4541-BC19-56ACA5CE7A1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33691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2E795E6-33D6-44A0-9666-5B1356DEEA6E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085205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2A9F272-3EDF-4B36-9BDB-E19D32B59A5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58862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DAA55B7-6F5D-43B5-8B89-87E4D6A8E0CA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84034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5B192C3-3675-40F2-B525-15AE2D48AB7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34376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2DED6B7-D6DC-428C-B901-CD972685668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847194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F755AD8-E9EA-4BA4-84AF-9D2E8118A8F2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09205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2E4E786-5299-403E-BF80-AEB06C271EA3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59547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itle 1">
              <a:extLst>
                <a:ext uri="{FF2B5EF4-FFF2-40B4-BE49-F238E27FC236}">
                  <a16:creationId xmlns:a16="http://schemas.microsoft.com/office/drawing/2014/main" id="{B613D2CF-17E2-4F13-A31F-B8770959FE4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175260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800K</a:t>
              </a:r>
            </a:p>
          </p:txBody>
        </p:sp>
        <p:sp>
          <p:nvSpPr>
            <p:cNvPr id="153" name="Title 1">
              <a:extLst>
                <a:ext uri="{FF2B5EF4-FFF2-40B4-BE49-F238E27FC236}">
                  <a16:creationId xmlns:a16="http://schemas.microsoft.com/office/drawing/2014/main" id="{14948BB8-8E5B-4AE7-97BF-BDAABFBB203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25602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700K</a:t>
              </a:r>
            </a:p>
          </p:txBody>
        </p:sp>
        <p:sp>
          <p:nvSpPr>
            <p:cNvPr id="156" name="Title 1">
              <a:extLst>
                <a:ext uri="{FF2B5EF4-FFF2-40B4-BE49-F238E27FC236}">
                  <a16:creationId xmlns:a16="http://schemas.microsoft.com/office/drawing/2014/main" id="{82C5196E-F920-4C64-B7D4-F12C58440F7F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75944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600K</a:t>
              </a:r>
            </a:p>
          </p:txBody>
        </p:sp>
        <p:sp>
          <p:nvSpPr>
            <p:cNvPr id="171" name="Title 1">
              <a:extLst>
                <a:ext uri="{FF2B5EF4-FFF2-40B4-BE49-F238E27FC236}">
                  <a16:creationId xmlns:a16="http://schemas.microsoft.com/office/drawing/2014/main" id="{9F1BAC36-C9CF-4E7B-8CB9-ECBF0DAC6AEC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262872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500K</a:t>
              </a:r>
            </a:p>
          </p:txBody>
        </p:sp>
        <p:sp>
          <p:nvSpPr>
            <p:cNvPr id="177" name="Title 1">
              <a:extLst>
                <a:ext uri="{FF2B5EF4-FFF2-40B4-BE49-F238E27FC236}">
                  <a16:creationId xmlns:a16="http://schemas.microsoft.com/office/drawing/2014/main" id="{B6907B92-D6F7-4F80-A0FF-5B856EB371C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7662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400K</a:t>
              </a:r>
            </a:p>
          </p:txBody>
        </p:sp>
        <p:sp>
          <p:nvSpPr>
            <p:cNvPr id="179" name="Title 1">
              <a:extLst>
                <a:ext uri="{FF2B5EF4-FFF2-40B4-BE49-F238E27FC236}">
                  <a16:creationId xmlns:a16="http://schemas.microsoft.com/office/drawing/2014/main" id="{E7238D9A-7397-4BC0-8006-4EC433D641B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26972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300K</a:t>
              </a:r>
            </a:p>
          </p:txBody>
        </p:sp>
        <p:sp>
          <p:nvSpPr>
            <p:cNvPr id="185" name="Title 1">
              <a:extLst>
                <a:ext uri="{FF2B5EF4-FFF2-40B4-BE49-F238E27FC236}">
                  <a16:creationId xmlns:a16="http://schemas.microsoft.com/office/drawing/2014/main" id="{8D2F4966-9DC2-4BD4-A850-6A002A31DA2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77314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200K</a:t>
              </a:r>
            </a:p>
          </p:txBody>
        </p:sp>
        <p:sp>
          <p:nvSpPr>
            <p:cNvPr id="189" name="Title 1">
              <a:extLst>
                <a:ext uri="{FF2B5EF4-FFF2-40B4-BE49-F238E27FC236}">
                  <a16:creationId xmlns:a16="http://schemas.microsoft.com/office/drawing/2014/main" id="{9DBE6FBB-E798-49FF-98FD-71F63DE44ED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27656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100K</a:t>
              </a:r>
            </a:p>
          </p:txBody>
        </p:sp>
        <p:sp>
          <p:nvSpPr>
            <p:cNvPr id="190" name="Title 1">
              <a:extLst>
                <a:ext uri="{FF2B5EF4-FFF2-40B4-BE49-F238E27FC236}">
                  <a16:creationId xmlns:a16="http://schemas.microsoft.com/office/drawing/2014/main" id="{E8D89046-F9B4-4940-A4DC-0506D38CF0A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7799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0</a:t>
              </a:r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D525BE91-8656-4FB5-B339-CC9B43C5EAAC}"/>
              </a:ext>
            </a:extLst>
          </p:cNvPr>
          <p:cNvSpPr/>
          <p:nvPr/>
        </p:nvSpPr>
        <p:spPr>
          <a:xfrm>
            <a:off x="4332051" y="2895600"/>
            <a:ext cx="320510" cy="32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492D547-E6E7-4FEB-89C0-32295FDAB7DE}"/>
              </a:ext>
            </a:extLst>
          </p:cNvPr>
          <p:cNvSpPr/>
          <p:nvPr/>
        </p:nvSpPr>
        <p:spPr>
          <a:xfrm>
            <a:off x="4332051" y="2307244"/>
            <a:ext cx="320510" cy="32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A712DA3-2231-4DA4-B7C0-215F75876766}"/>
              </a:ext>
            </a:extLst>
          </p:cNvPr>
          <p:cNvSpPr/>
          <p:nvPr/>
        </p:nvSpPr>
        <p:spPr>
          <a:xfrm rot="10800000" flipH="1" flipV="1">
            <a:off x="4762500" y="1967949"/>
            <a:ext cx="1547263" cy="533401"/>
          </a:xfrm>
          <a:custGeom>
            <a:avLst/>
            <a:gdLst>
              <a:gd name="connsiteX0" fmla="*/ 164548 w 1394984"/>
              <a:gd name="connsiteY0" fmla="*/ 0 h 533401"/>
              <a:gd name="connsiteX1" fmla="*/ 1345260 w 1394984"/>
              <a:gd name="connsiteY1" fmla="*/ 0 h 533401"/>
              <a:gd name="connsiteX2" fmla="*/ 1394984 w 1394984"/>
              <a:gd name="connsiteY2" fmla="*/ 49724 h 533401"/>
              <a:gd name="connsiteX3" fmla="*/ 1394984 w 1394984"/>
              <a:gd name="connsiteY3" fmla="*/ 483676 h 533401"/>
              <a:gd name="connsiteX4" fmla="*/ 1345260 w 1394984"/>
              <a:gd name="connsiteY4" fmla="*/ 533400 h 533401"/>
              <a:gd name="connsiteX5" fmla="*/ 164548 w 1394984"/>
              <a:gd name="connsiteY5" fmla="*/ 533400 h 533401"/>
              <a:gd name="connsiteX6" fmla="*/ 155112 w 1394984"/>
              <a:gd name="connsiteY6" fmla="*/ 531495 h 533401"/>
              <a:gd name="connsiteX7" fmla="*/ 155112 w 1394984"/>
              <a:gd name="connsiteY7" fmla="*/ 533401 h 533401"/>
              <a:gd name="connsiteX8" fmla="*/ 0 w 1394984"/>
              <a:gd name="connsiteY8" fmla="*/ 533401 h 533401"/>
              <a:gd name="connsiteX9" fmla="*/ 114824 w 1394984"/>
              <a:gd name="connsiteY9" fmla="*/ 397243 h 533401"/>
              <a:gd name="connsiteX10" fmla="*/ 114824 w 1394984"/>
              <a:gd name="connsiteY10" fmla="*/ 49724 h 533401"/>
              <a:gd name="connsiteX11" fmla="*/ 164548 w 1394984"/>
              <a:gd name="connsiteY11" fmla="*/ 0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4984" h="533401">
                <a:moveTo>
                  <a:pt x="164548" y="0"/>
                </a:move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lnTo>
                  <a:pt x="155112" y="531495"/>
                </a:lnTo>
                <a:lnTo>
                  <a:pt x="155112" y="533401"/>
                </a:lnTo>
                <a:lnTo>
                  <a:pt x="0" y="533401"/>
                </a:lnTo>
                <a:lnTo>
                  <a:pt x="114824" y="397243"/>
                </a:lnTo>
                <a:lnTo>
                  <a:pt x="114824" y="49724"/>
                </a:lnTo>
                <a:cubicBezTo>
                  <a:pt x="114824" y="22262"/>
                  <a:pt x="137086" y="0"/>
                  <a:pt x="1645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spc="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 </a:t>
            </a:r>
            <a:r>
              <a:rPr lang="en-US" sz="2000" b="1" spc="100" dirty="0">
                <a:solidFill>
                  <a:schemeClr val="tx1"/>
                </a:solidFill>
                <a:latin typeface="+mj-lt"/>
              </a:rPr>
              <a:t>$670,000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3169C61-3665-4491-85D2-600432459F6E}"/>
              </a:ext>
            </a:extLst>
          </p:cNvPr>
          <p:cNvSpPr/>
          <p:nvPr/>
        </p:nvSpPr>
        <p:spPr>
          <a:xfrm rot="10800000" flipH="1" flipV="1">
            <a:off x="6514360" y="1953624"/>
            <a:ext cx="1268879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$6,700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67A5165-798F-4A13-9CEE-55332340E6E8}"/>
              </a:ext>
            </a:extLst>
          </p:cNvPr>
          <p:cNvCxnSpPr>
            <a:cxnSpLocks/>
            <a:stCxn id="56" idx="2"/>
            <a:endCxn id="63" idx="0"/>
          </p:cNvCxnSpPr>
          <p:nvPr/>
        </p:nvCxnSpPr>
        <p:spPr>
          <a:xfrm>
            <a:off x="7148800" y="2487024"/>
            <a:ext cx="0" cy="521468"/>
          </a:xfrm>
          <a:prstGeom prst="line">
            <a:avLst/>
          </a:prstGeom>
          <a:ln w="38100" cap="rnd">
            <a:solidFill>
              <a:schemeClr val="accent6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0DCB46B-A482-4634-BE2D-8BDA2D027329}"/>
              </a:ext>
            </a:extLst>
          </p:cNvPr>
          <p:cNvSpPr/>
          <p:nvPr/>
        </p:nvSpPr>
        <p:spPr>
          <a:xfrm rot="10800000" flipH="1" flipV="1">
            <a:off x="6514360" y="3008492"/>
            <a:ext cx="1268879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$5,500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78B1BFCC-29D4-4DB6-8FAB-0DE80C44BA2E}"/>
              </a:ext>
            </a:extLst>
          </p:cNvPr>
          <p:cNvSpPr/>
          <p:nvPr/>
        </p:nvSpPr>
        <p:spPr>
          <a:xfrm rot="10800000" flipH="1" flipV="1">
            <a:off x="4762500" y="3012455"/>
            <a:ext cx="1547264" cy="533400"/>
          </a:xfrm>
          <a:custGeom>
            <a:avLst/>
            <a:gdLst>
              <a:gd name="connsiteX0" fmla="*/ 0 w 1394984"/>
              <a:gd name="connsiteY0" fmla="*/ 0 h 533400"/>
              <a:gd name="connsiteX1" fmla="*/ 155112 w 1394984"/>
              <a:gd name="connsiteY1" fmla="*/ 0 h 533400"/>
              <a:gd name="connsiteX2" fmla="*/ 155112 w 1394984"/>
              <a:gd name="connsiteY2" fmla="*/ 1905 h 533400"/>
              <a:gd name="connsiteX3" fmla="*/ 164548 w 1394984"/>
              <a:gd name="connsiteY3" fmla="*/ 0 h 533400"/>
              <a:gd name="connsiteX4" fmla="*/ 1345260 w 1394984"/>
              <a:gd name="connsiteY4" fmla="*/ 0 h 533400"/>
              <a:gd name="connsiteX5" fmla="*/ 1394984 w 1394984"/>
              <a:gd name="connsiteY5" fmla="*/ 49724 h 533400"/>
              <a:gd name="connsiteX6" fmla="*/ 1394984 w 1394984"/>
              <a:gd name="connsiteY6" fmla="*/ 483676 h 533400"/>
              <a:gd name="connsiteX7" fmla="*/ 1345260 w 1394984"/>
              <a:gd name="connsiteY7" fmla="*/ 533400 h 533400"/>
              <a:gd name="connsiteX8" fmla="*/ 164548 w 1394984"/>
              <a:gd name="connsiteY8" fmla="*/ 533400 h 533400"/>
              <a:gd name="connsiteX9" fmla="*/ 114824 w 1394984"/>
              <a:gd name="connsiteY9" fmla="*/ 483676 h 533400"/>
              <a:gd name="connsiteX10" fmla="*/ 114824 w 1394984"/>
              <a:gd name="connsiteY10" fmla="*/ 136159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4984" h="533400">
                <a:moveTo>
                  <a:pt x="0" y="0"/>
                </a:moveTo>
                <a:lnTo>
                  <a:pt x="155112" y="0"/>
                </a:lnTo>
                <a:lnTo>
                  <a:pt x="155112" y="1905"/>
                </a:lnTo>
                <a:lnTo>
                  <a:pt x="164548" y="0"/>
                </a:ln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cubicBezTo>
                  <a:pt x="137086" y="533400"/>
                  <a:pt x="114824" y="511138"/>
                  <a:pt x="114824" y="483676"/>
                </a:cubicBezTo>
                <a:lnTo>
                  <a:pt x="114824" y="1361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pc="1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 </a:t>
            </a:r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$550,000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68488DE-FA28-4F42-9422-AE15337E0E83}"/>
              </a:ext>
            </a:extLst>
          </p:cNvPr>
          <p:cNvSpPr/>
          <p:nvPr/>
        </p:nvSpPr>
        <p:spPr>
          <a:xfrm>
            <a:off x="4278629" y="3628231"/>
            <a:ext cx="3600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+mj-lt"/>
              </a:rPr>
              <a:t>$33,456 annually 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89CABB4-DB39-4F45-81BE-CA80BEF2886E}"/>
              </a:ext>
            </a:extLst>
          </p:cNvPr>
          <p:cNvSpPr/>
          <p:nvPr/>
        </p:nvSpPr>
        <p:spPr>
          <a:xfrm>
            <a:off x="8017920" y="2347648"/>
            <a:ext cx="18966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13D45"/>
                </a:solidFill>
                <a:latin typeface="+mj-lt"/>
              </a:rPr>
              <a:t>$1,200</a:t>
            </a:r>
          </a:p>
          <a:p>
            <a:pPr>
              <a:spcBef>
                <a:spcPct val="0"/>
              </a:spcBef>
              <a:defRPr/>
            </a:pPr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13D45"/>
                </a:solidFill>
                <a:latin typeface="+mj-lt"/>
              </a:rPr>
              <a:t>Additional Fees</a:t>
            </a:r>
          </a:p>
        </p:txBody>
      </p:sp>
    </p:spTree>
    <p:extLst>
      <p:ext uri="{BB962C8B-B14F-4D97-AF65-F5344CB8AC3E}">
        <p14:creationId xmlns:p14="http://schemas.microsoft.com/office/powerpoint/2010/main" val="343434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3" grpId="0" animBg="1"/>
      <p:bldP spid="64" grpId="0" animBg="1"/>
      <p:bldP spid="6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577C869-3A43-4C5C-A755-E4F37DDE4154}"/>
              </a:ext>
            </a:extLst>
          </p:cNvPr>
          <p:cNvCxnSpPr>
            <a:cxnSpLocks/>
          </p:cNvCxnSpPr>
          <p:nvPr/>
        </p:nvCxnSpPr>
        <p:spPr>
          <a:xfrm>
            <a:off x="4533900" y="3055243"/>
            <a:ext cx="2095500" cy="678557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4375E5A-F22F-46B7-B293-5708F993C686}"/>
              </a:ext>
            </a:extLst>
          </p:cNvPr>
          <p:cNvCxnSpPr>
            <a:cxnSpLocks/>
          </p:cNvCxnSpPr>
          <p:nvPr/>
        </p:nvCxnSpPr>
        <p:spPr>
          <a:xfrm>
            <a:off x="4492306" y="2467264"/>
            <a:ext cx="2137094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829B1A1-DDE0-4140-8FE5-BA17CE7B20B4}"/>
              </a:ext>
            </a:extLst>
          </p:cNvPr>
          <p:cNvCxnSpPr>
            <a:cxnSpLocks/>
          </p:cNvCxnSpPr>
          <p:nvPr/>
        </p:nvCxnSpPr>
        <p:spPr>
          <a:xfrm flipV="1">
            <a:off x="2331366" y="3055243"/>
            <a:ext cx="2160940" cy="231551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49FD284-2B3C-4240-B707-2AD8C38AE576}"/>
              </a:ext>
            </a:extLst>
          </p:cNvPr>
          <p:cNvCxnSpPr>
            <a:cxnSpLocks/>
          </p:cNvCxnSpPr>
          <p:nvPr/>
        </p:nvCxnSpPr>
        <p:spPr>
          <a:xfrm flipV="1">
            <a:off x="2331366" y="2463977"/>
            <a:ext cx="2160940" cy="739584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71EB99B6-4C38-4BA0-933B-EF9916CF8921}"/>
              </a:ext>
            </a:extLst>
          </p:cNvPr>
          <p:cNvSpPr/>
          <p:nvPr/>
        </p:nvSpPr>
        <p:spPr>
          <a:xfrm>
            <a:off x="4483109" y="2323852"/>
            <a:ext cx="3191705" cy="17673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E846E76-6A6A-49D6-BC37-DCE4722667B5}"/>
              </a:ext>
            </a:extLst>
          </p:cNvPr>
          <p:cNvGrpSpPr/>
          <p:nvPr/>
        </p:nvGrpSpPr>
        <p:grpSpPr>
          <a:xfrm>
            <a:off x="0" y="1828983"/>
            <a:ext cx="12192000" cy="4022552"/>
            <a:chOff x="0" y="1828983"/>
            <a:chExt cx="12192000" cy="4022552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16BBC6A-B695-427D-BF1E-0D9EC58CC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2898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9F46074-FE73-4507-B80F-1B9C7D63C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33180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DC6E0D8-F3DD-44FF-9A07-6537B755F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4307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2B5C821-2AC0-4F5F-9756-E23D465C5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48710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6DE607A-FBD2-4360-83B4-63D57AE9B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5153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2D6F805-6CBF-43BE-AA9B-F508319E85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834619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5A7EDC-4892-4855-B30D-6DBD59BA3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37437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5604642-57FE-45AE-8BCD-8DADE87B0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4025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328B3F4-CDED-4899-B1F7-9318D2E42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84589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Title 1">
            <a:extLst>
              <a:ext uri="{FF2B5EF4-FFF2-40B4-BE49-F238E27FC236}">
                <a16:creationId xmlns:a16="http://schemas.microsoft.com/office/drawing/2014/main" id="{B2EA1AF5-9DC0-4469-B78A-071D0099BE78}"/>
              </a:ext>
            </a:extLst>
          </p:cNvPr>
          <p:cNvSpPr txBox="1">
            <a:spLocks/>
          </p:cNvSpPr>
          <p:nvPr/>
        </p:nvSpPr>
        <p:spPr>
          <a:xfrm>
            <a:off x="405808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  <a:cs typeface="+mn-cs"/>
              </a:rPr>
              <a:t>70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BD5D29A3-229A-4F65-A45B-78895F56A0EF}"/>
              </a:ext>
            </a:extLst>
          </p:cNvPr>
          <p:cNvSpPr txBox="1">
            <a:spLocks/>
          </p:cNvSpPr>
          <p:nvPr/>
        </p:nvSpPr>
        <p:spPr>
          <a:xfrm>
            <a:off x="621116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75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3C98E56A-5A3C-4393-B3AD-02D6B331C5D4}"/>
              </a:ext>
            </a:extLst>
          </p:cNvPr>
          <p:cNvSpPr txBox="1">
            <a:spLocks/>
          </p:cNvSpPr>
          <p:nvPr/>
        </p:nvSpPr>
        <p:spPr>
          <a:xfrm>
            <a:off x="836425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80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CEF2E35E-AA05-4F3D-862C-4A314DEA9A54}"/>
              </a:ext>
            </a:extLst>
          </p:cNvPr>
          <p:cNvSpPr txBox="1">
            <a:spLocks/>
          </p:cNvSpPr>
          <p:nvPr/>
        </p:nvSpPr>
        <p:spPr>
          <a:xfrm>
            <a:off x="10517338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85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EEDB52D8-C5A4-40B4-9C40-70DF5DCF4C89}"/>
              </a:ext>
            </a:extLst>
          </p:cNvPr>
          <p:cNvSpPr txBox="1">
            <a:spLocks/>
          </p:cNvSpPr>
          <p:nvPr/>
        </p:nvSpPr>
        <p:spPr>
          <a:xfrm>
            <a:off x="190499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65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B88F7F-5671-4E22-A840-CD1455E3E7C8}"/>
              </a:ext>
            </a:extLst>
          </p:cNvPr>
          <p:cNvGrpSpPr/>
          <p:nvPr/>
        </p:nvGrpSpPr>
        <p:grpSpPr>
          <a:xfrm>
            <a:off x="-15456" y="1752600"/>
            <a:ext cx="1006056" cy="4161791"/>
            <a:chOff x="-15456" y="1752600"/>
            <a:chExt cx="1006056" cy="416179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31F19B0-6E52-43FA-A2E9-307A75A302A8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181979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899C050-B55B-44E2-8E92-78B1C622A242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32322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8D7C76D-7E9E-484B-8A3A-6D7C80BAE21B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07150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A5A177-0068-44E3-AA59-AEA6920BA7EE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57493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A16249F-F3A3-4CAD-8A19-5F7B19830DB1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82664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B562884-D786-4156-9B0C-0DD27A852E2F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330069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ECEF35-D0C1-40F1-A8FE-084076C33449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07835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C9E378F-D354-47B3-BE1A-BFDEB3124A47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581781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D492F92-DF89-4366-8C4A-47C3607C8FD2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833493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4E60CBE-1968-4541-BC19-56ACA5CE7A1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33691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2E795E6-33D6-44A0-9666-5B1356DEEA6E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085205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2A9F272-3EDF-4B36-9BDB-E19D32B59A5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58862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DAA55B7-6F5D-43B5-8B89-87E4D6A8E0CA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84034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5B192C3-3675-40F2-B525-15AE2D48AB7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34376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2DED6B7-D6DC-428C-B901-CD972685668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847194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F755AD8-E9EA-4BA4-84AF-9D2E8118A8F2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09205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2E4E786-5299-403E-BF80-AEB06C271EA3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59547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itle 1">
              <a:extLst>
                <a:ext uri="{FF2B5EF4-FFF2-40B4-BE49-F238E27FC236}">
                  <a16:creationId xmlns:a16="http://schemas.microsoft.com/office/drawing/2014/main" id="{B613D2CF-17E2-4F13-A31F-B8770959FE4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175260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800K</a:t>
              </a:r>
            </a:p>
          </p:txBody>
        </p:sp>
        <p:sp>
          <p:nvSpPr>
            <p:cNvPr id="153" name="Title 1">
              <a:extLst>
                <a:ext uri="{FF2B5EF4-FFF2-40B4-BE49-F238E27FC236}">
                  <a16:creationId xmlns:a16="http://schemas.microsoft.com/office/drawing/2014/main" id="{14948BB8-8E5B-4AE7-97BF-BDAABFBB203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25602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700K</a:t>
              </a:r>
            </a:p>
          </p:txBody>
        </p:sp>
        <p:sp>
          <p:nvSpPr>
            <p:cNvPr id="156" name="Title 1">
              <a:extLst>
                <a:ext uri="{FF2B5EF4-FFF2-40B4-BE49-F238E27FC236}">
                  <a16:creationId xmlns:a16="http://schemas.microsoft.com/office/drawing/2014/main" id="{82C5196E-F920-4C64-B7D4-F12C58440F7F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75944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600K</a:t>
              </a:r>
            </a:p>
          </p:txBody>
        </p:sp>
        <p:sp>
          <p:nvSpPr>
            <p:cNvPr id="171" name="Title 1">
              <a:extLst>
                <a:ext uri="{FF2B5EF4-FFF2-40B4-BE49-F238E27FC236}">
                  <a16:creationId xmlns:a16="http://schemas.microsoft.com/office/drawing/2014/main" id="{9F1BAC36-C9CF-4E7B-8CB9-ECBF0DAC6AEC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262872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500K</a:t>
              </a:r>
            </a:p>
          </p:txBody>
        </p:sp>
        <p:sp>
          <p:nvSpPr>
            <p:cNvPr id="177" name="Title 1">
              <a:extLst>
                <a:ext uri="{FF2B5EF4-FFF2-40B4-BE49-F238E27FC236}">
                  <a16:creationId xmlns:a16="http://schemas.microsoft.com/office/drawing/2014/main" id="{B6907B92-D6F7-4F80-A0FF-5B856EB371C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7662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400K</a:t>
              </a:r>
            </a:p>
          </p:txBody>
        </p:sp>
        <p:sp>
          <p:nvSpPr>
            <p:cNvPr id="179" name="Title 1">
              <a:extLst>
                <a:ext uri="{FF2B5EF4-FFF2-40B4-BE49-F238E27FC236}">
                  <a16:creationId xmlns:a16="http://schemas.microsoft.com/office/drawing/2014/main" id="{E7238D9A-7397-4BC0-8006-4EC433D641B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26972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300K</a:t>
              </a:r>
            </a:p>
          </p:txBody>
        </p:sp>
        <p:sp>
          <p:nvSpPr>
            <p:cNvPr id="185" name="Title 1">
              <a:extLst>
                <a:ext uri="{FF2B5EF4-FFF2-40B4-BE49-F238E27FC236}">
                  <a16:creationId xmlns:a16="http://schemas.microsoft.com/office/drawing/2014/main" id="{8D2F4966-9DC2-4BD4-A850-6A002A31DA2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77314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200K</a:t>
              </a:r>
            </a:p>
          </p:txBody>
        </p:sp>
        <p:sp>
          <p:nvSpPr>
            <p:cNvPr id="189" name="Title 1">
              <a:extLst>
                <a:ext uri="{FF2B5EF4-FFF2-40B4-BE49-F238E27FC236}">
                  <a16:creationId xmlns:a16="http://schemas.microsoft.com/office/drawing/2014/main" id="{9DBE6FBB-E798-49FF-98FD-71F63DE44ED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27656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100K</a:t>
              </a:r>
            </a:p>
          </p:txBody>
        </p:sp>
        <p:sp>
          <p:nvSpPr>
            <p:cNvPr id="190" name="Title 1">
              <a:extLst>
                <a:ext uri="{FF2B5EF4-FFF2-40B4-BE49-F238E27FC236}">
                  <a16:creationId xmlns:a16="http://schemas.microsoft.com/office/drawing/2014/main" id="{E8D89046-F9B4-4940-A4DC-0506D38CF0A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7799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0</a:t>
              </a:r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D525BE91-8656-4FB5-B339-CC9B43C5EAAC}"/>
              </a:ext>
            </a:extLst>
          </p:cNvPr>
          <p:cNvSpPr/>
          <p:nvPr/>
        </p:nvSpPr>
        <p:spPr>
          <a:xfrm>
            <a:off x="4332051" y="2895600"/>
            <a:ext cx="320510" cy="32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492D547-E6E7-4FEB-89C0-32295FDAB7DE}"/>
              </a:ext>
            </a:extLst>
          </p:cNvPr>
          <p:cNvSpPr/>
          <p:nvPr/>
        </p:nvSpPr>
        <p:spPr>
          <a:xfrm>
            <a:off x="4332051" y="2307244"/>
            <a:ext cx="320510" cy="32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48E6C63-92B1-479D-AEF5-B2C9C757E93E}"/>
              </a:ext>
            </a:extLst>
          </p:cNvPr>
          <p:cNvSpPr/>
          <p:nvPr/>
        </p:nvSpPr>
        <p:spPr>
          <a:xfrm>
            <a:off x="4278629" y="3413990"/>
            <a:ext cx="3600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44"/>
                </a:solidFill>
                <a:latin typeface="+mj-lt"/>
              </a:rPr>
              <a:t>$33,500 annually </a:t>
            </a:r>
          </a:p>
        </p:txBody>
      </p:sp>
    </p:spTree>
    <p:extLst>
      <p:ext uri="{BB962C8B-B14F-4D97-AF65-F5344CB8AC3E}">
        <p14:creationId xmlns:p14="http://schemas.microsoft.com/office/powerpoint/2010/main" val="2030026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CD34C06-E284-4E73-A2E0-207765E5E265}"/>
              </a:ext>
            </a:extLst>
          </p:cNvPr>
          <p:cNvCxnSpPr>
            <a:cxnSpLocks/>
          </p:cNvCxnSpPr>
          <p:nvPr/>
        </p:nvCxnSpPr>
        <p:spPr>
          <a:xfrm>
            <a:off x="4533900" y="3055243"/>
            <a:ext cx="2095500" cy="678557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34674F0-3683-420B-83C2-C1AC3D6EB179}"/>
              </a:ext>
            </a:extLst>
          </p:cNvPr>
          <p:cNvCxnSpPr>
            <a:cxnSpLocks/>
          </p:cNvCxnSpPr>
          <p:nvPr/>
        </p:nvCxnSpPr>
        <p:spPr>
          <a:xfrm>
            <a:off x="4492306" y="2467264"/>
            <a:ext cx="2137094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829B1A1-DDE0-4140-8FE5-BA17CE7B20B4}"/>
              </a:ext>
            </a:extLst>
          </p:cNvPr>
          <p:cNvCxnSpPr>
            <a:cxnSpLocks/>
          </p:cNvCxnSpPr>
          <p:nvPr/>
        </p:nvCxnSpPr>
        <p:spPr>
          <a:xfrm flipV="1">
            <a:off x="2331366" y="3055243"/>
            <a:ext cx="2160940" cy="231551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49FD284-2B3C-4240-B707-2AD8C38AE576}"/>
              </a:ext>
            </a:extLst>
          </p:cNvPr>
          <p:cNvCxnSpPr>
            <a:cxnSpLocks/>
          </p:cNvCxnSpPr>
          <p:nvPr/>
        </p:nvCxnSpPr>
        <p:spPr>
          <a:xfrm flipV="1">
            <a:off x="2331366" y="2463977"/>
            <a:ext cx="2160940" cy="739584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71EB99B6-4C38-4BA0-933B-EF9916CF8921}"/>
              </a:ext>
            </a:extLst>
          </p:cNvPr>
          <p:cNvSpPr/>
          <p:nvPr/>
        </p:nvSpPr>
        <p:spPr>
          <a:xfrm>
            <a:off x="6653246" y="2256024"/>
            <a:ext cx="2620194" cy="16691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E846E76-6A6A-49D6-BC37-DCE4722667B5}"/>
              </a:ext>
            </a:extLst>
          </p:cNvPr>
          <p:cNvGrpSpPr/>
          <p:nvPr/>
        </p:nvGrpSpPr>
        <p:grpSpPr>
          <a:xfrm>
            <a:off x="0" y="1828983"/>
            <a:ext cx="12192000" cy="4022552"/>
            <a:chOff x="0" y="1828983"/>
            <a:chExt cx="12192000" cy="4022552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16BBC6A-B695-427D-BF1E-0D9EC58CC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2898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9F46074-FE73-4507-B80F-1B9C7D63C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33180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DC6E0D8-F3DD-44FF-9A07-6537B755F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4307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2B5C821-2AC0-4F5F-9756-E23D465C5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48710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6DE607A-FBD2-4360-83B4-63D57AE9B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5153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2D6F805-6CBF-43BE-AA9B-F508319E85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834619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5A7EDC-4892-4855-B30D-6DBD59BA3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37437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5604642-57FE-45AE-8BCD-8DADE87B0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4025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328B3F4-CDED-4899-B1F7-9318D2E42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84589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Title 1">
            <a:extLst>
              <a:ext uri="{FF2B5EF4-FFF2-40B4-BE49-F238E27FC236}">
                <a16:creationId xmlns:a16="http://schemas.microsoft.com/office/drawing/2014/main" id="{B2EA1AF5-9DC0-4469-B78A-071D0099BE78}"/>
              </a:ext>
            </a:extLst>
          </p:cNvPr>
          <p:cNvSpPr txBox="1">
            <a:spLocks/>
          </p:cNvSpPr>
          <p:nvPr/>
        </p:nvSpPr>
        <p:spPr>
          <a:xfrm>
            <a:off x="405808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70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BD5D29A3-229A-4F65-A45B-78895F56A0EF}"/>
              </a:ext>
            </a:extLst>
          </p:cNvPr>
          <p:cNvSpPr txBox="1">
            <a:spLocks/>
          </p:cNvSpPr>
          <p:nvPr/>
        </p:nvSpPr>
        <p:spPr>
          <a:xfrm>
            <a:off x="621116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  <a:cs typeface="+mn-cs"/>
              </a:rPr>
              <a:t>75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3C98E56A-5A3C-4393-B3AD-02D6B331C5D4}"/>
              </a:ext>
            </a:extLst>
          </p:cNvPr>
          <p:cNvSpPr txBox="1">
            <a:spLocks/>
          </p:cNvSpPr>
          <p:nvPr/>
        </p:nvSpPr>
        <p:spPr>
          <a:xfrm>
            <a:off x="836425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80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CEF2E35E-AA05-4F3D-862C-4A314DEA9A54}"/>
              </a:ext>
            </a:extLst>
          </p:cNvPr>
          <p:cNvSpPr txBox="1">
            <a:spLocks/>
          </p:cNvSpPr>
          <p:nvPr/>
        </p:nvSpPr>
        <p:spPr>
          <a:xfrm>
            <a:off x="10517338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85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EEDB52D8-C5A4-40B4-9C40-70DF5DCF4C89}"/>
              </a:ext>
            </a:extLst>
          </p:cNvPr>
          <p:cNvSpPr txBox="1">
            <a:spLocks/>
          </p:cNvSpPr>
          <p:nvPr/>
        </p:nvSpPr>
        <p:spPr>
          <a:xfrm>
            <a:off x="190499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65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B88F7F-5671-4E22-A840-CD1455E3E7C8}"/>
              </a:ext>
            </a:extLst>
          </p:cNvPr>
          <p:cNvGrpSpPr/>
          <p:nvPr/>
        </p:nvGrpSpPr>
        <p:grpSpPr>
          <a:xfrm>
            <a:off x="-15456" y="1752600"/>
            <a:ext cx="1006056" cy="4161791"/>
            <a:chOff x="-15456" y="1752600"/>
            <a:chExt cx="1006056" cy="416179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31F19B0-6E52-43FA-A2E9-307A75A302A8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181979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899C050-B55B-44E2-8E92-78B1C622A242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32322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8D7C76D-7E9E-484B-8A3A-6D7C80BAE21B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07150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A5A177-0068-44E3-AA59-AEA6920BA7EE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57493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A16249F-F3A3-4CAD-8A19-5F7B19830DB1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82664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B562884-D786-4156-9B0C-0DD27A852E2F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330069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ECEF35-D0C1-40F1-A8FE-084076C33449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07835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C9E378F-D354-47B3-BE1A-BFDEB3124A47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581781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D492F92-DF89-4366-8C4A-47C3607C8FD2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833493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4E60CBE-1968-4541-BC19-56ACA5CE7A1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33691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2E795E6-33D6-44A0-9666-5B1356DEEA6E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085205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2A9F272-3EDF-4B36-9BDB-E19D32B59A5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58862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DAA55B7-6F5D-43B5-8B89-87E4D6A8E0CA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84034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5B192C3-3675-40F2-B525-15AE2D48AB7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34376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2DED6B7-D6DC-428C-B901-CD972685668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847194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F755AD8-E9EA-4BA4-84AF-9D2E8118A8F2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09205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2E4E786-5299-403E-BF80-AEB06C271EA3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59547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itle 1">
              <a:extLst>
                <a:ext uri="{FF2B5EF4-FFF2-40B4-BE49-F238E27FC236}">
                  <a16:creationId xmlns:a16="http://schemas.microsoft.com/office/drawing/2014/main" id="{B613D2CF-17E2-4F13-A31F-B8770959FE4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175260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800K</a:t>
              </a:r>
            </a:p>
          </p:txBody>
        </p:sp>
        <p:sp>
          <p:nvSpPr>
            <p:cNvPr id="153" name="Title 1">
              <a:extLst>
                <a:ext uri="{FF2B5EF4-FFF2-40B4-BE49-F238E27FC236}">
                  <a16:creationId xmlns:a16="http://schemas.microsoft.com/office/drawing/2014/main" id="{14948BB8-8E5B-4AE7-97BF-BDAABFBB203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25602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700K</a:t>
              </a:r>
            </a:p>
          </p:txBody>
        </p:sp>
        <p:sp>
          <p:nvSpPr>
            <p:cNvPr id="156" name="Title 1">
              <a:extLst>
                <a:ext uri="{FF2B5EF4-FFF2-40B4-BE49-F238E27FC236}">
                  <a16:creationId xmlns:a16="http://schemas.microsoft.com/office/drawing/2014/main" id="{82C5196E-F920-4C64-B7D4-F12C58440F7F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75944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600K</a:t>
              </a:r>
            </a:p>
          </p:txBody>
        </p:sp>
        <p:sp>
          <p:nvSpPr>
            <p:cNvPr id="171" name="Title 1">
              <a:extLst>
                <a:ext uri="{FF2B5EF4-FFF2-40B4-BE49-F238E27FC236}">
                  <a16:creationId xmlns:a16="http://schemas.microsoft.com/office/drawing/2014/main" id="{9F1BAC36-C9CF-4E7B-8CB9-ECBF0DAC6AEC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262872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500K</a:t>
              </a:r>
            </a:p>
          </p:txBody>
        </p:sp>
        <p:sp>
          <p:nvSpPr>
            <p:cNvPr id="177" name="Title 1">
              <a:extLst>
                <a:ext uri="{FF2B5EF4-FFF2-40B4-BE49-F238E27FC236}">
                  <a16:creationId xmlns:a16="http://schemas.microsoft.com/office/drawing/2014/main" id="{B6907B92-D6F7-4F80-A0FF-5B856EB371C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7662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400K</a:t>
              </a:r>
            </a:p>
          </p:txBody>
        </p:sp>
        <p:sp>
          <p:nvSpPr>
            <p:cNvPr id="179" name="Title 1">
              <a:extLst>
                <a:ext uri="{FF2B5EF4-FFF2-40B4-BE49-F238E27FC236}">
                  <a16:creationId xmlns:a16="http://schemas.microsoft.com/office/drawing/2014/main" id="{E7238D9A-7397-4BC0-8006-4EC433D641B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26972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300K</a:t>
              </a:r>
            </a:p>
          </p:txBody>
        </p:sp>
        <p:sp>
          <p:nvSpPr>
            <p:cNvPr id="185" name="Title 1">
              <a:extLst>
                <a:ext uri="{FF2B5EF4-FFF2-40B4-BE49-F238E27FC236}">
                  <a16:creationId xmlns:a16="http://schemas.microsoft.com/office/drawing/2014/main" id="{8D2F4966-9DC2-4BD4-A850-6A002A31DA2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77314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200K</a:t>
              </a:r>
            </a:p>
          </p:txBody>
        </p:sp>
        <p:sp>
          <p:nvSpPr>
            <p:cNvPr id="189" name="Title 1">
              <a:extLst>
                <a:ext uri="{FF2B5EF4-FFF2-40B4-BE49-F238E27FC236}">
                  <a16:creationId xmlns:a16="http://schemas.microsoft.com/office/drawing/2014/main" id="{9DBE6FBB-E798-49FF-98FD-71F63DE44ED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27656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100K</a:t>
              </a:r>
            </a:p>
          </p:txBody>
        </p:sp>
        <p:sp>
          <p:nvSpPr>
            <p:cNvPr id="190" name="Title 1">
              <a:extLst>
                <a:ext uri="{FF2B5EF4-FFF2-40B4-BE49-F238E27FC236}">
                  <a16:creationId xmlns:a16="http://schemas.microsoft.com/office/drawing/2014/main" id="{E8D89046-F9B4-4940-A4DC-0506D38CF0A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7799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0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C0D0F884-2DE5-4D5E-89A7-CA5ED8348DD2}"/>
              </a:ext>
            </a:extLst>
          </p:cNvPr>
          <p:cNvSpPr/>
          <p:nvPr/>
        </p:nvSpPr>
        <p:spPr>
          <a:xfrm>
            <a:off x="6485136" y="3581400"/>
            <a:ext cx="320510" cy="32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248B018-E00F-4F70-AF6B-00A4D6DA05A9}"/>
              </a:ext>
            </a:extLst>
          </p:cNvPr>
          <p:cNvSpPr/>
          <p:nvPr/>
        </p:nvSpPr>
        <p:spPr>
          <a:xfrm>
            <a:off x="6485136" y="2307244"/>
            <a:ext cx="320510" cy="32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49C508AC-0858-4DB0-8FD4-4AED9F09E5EE}"/>
              </a:ext>
            </a:extLst>
          </p:cNvPr>
          <p:cNvSpPr/>
          <p:nvPr/>
        </p:nvSpPr>
        <p:spPr>
          <a:xfrm rot="10800000" flipH="1" flipV="1">
            <a:off x="6751149" y="1950734"/>
            <a:ext cx="1547263" cy="533401"/>
          </a:xfrm>
          <a:custGeom>
            <a:avLst/>
            <a:gdLst>
              <a:gd name="connsiteX0" fmla="*/ 164548 w 1394984"/>
              <a:gd name="connsiteY0" fmla="*/ 0 h 533401"/>
              <a:gd name="connsiteX1" fmla="*/ 1345260 w 1394984"/>
              <a:gd name="connsiteY1" fmla="*/ 0 h 533401"/>
              <a:gd name="connsiteX2" fmla="*/ 1394984 w 1394984"/>
              <a:gd name="connsiteY2" fmla="*/ 49724 h 533401"/>
              <a:gd name="connsiteX3" fmla="*/ 1394984 w 1394984"/>
              <a:gd name="connsiteY3" fmla="*/ 483676 h 533401"/>
              <a:gd name="connsiteX4" fmla="*/ 1345260 w 1394984"/>
              <a:gd name="connsiteY4" fmla="*/ 533400 h 533401"/>
              <a:gd name="connsiteX5" fmla="*/ 164548 w 1394984"/>
              <a:gd name="connsiteY5" fmla="*/ 533400 h 533401"/>
              <a:gd name="connsiteX6" fmla="*/ 155112 w 1394984"/>
              <a:gd name="connsiteY6" fmla="*/ 531495 h 533401"/>
              <a:gd name="connsiteX7" fmla="*/ 155112 w 1394984"/>
              <a:gd name="connsiteY7" fmla="*/ 533401 h 533401"/>
              <a:gd name="connsiteX8" fmla="*/ 0 w 1394984"/>
              <a:gd name="connsiteY8" fmla="*/ 533401 h 533401"/>
              <a:gd name="connsiteX9" fmla="*/ 114824 w 1394984"/>
              <a:gd name="connsiteY9" fmla="*/ 397243 h 533401"/>
              <a:gd name="connsiteX10" fmla="*/ 114824 w 1394984"/>
              <a:gd name="connsiteY10" fmla="*/ 49724 h 533401"/>
              <a:gd name="connsiteX11" fmla="*/ 164548 w 1394984"/>
              <a:gd name="connsiteY11" fmla="*/ 0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4984" h="533401">
                <a:moveTo>
                  <a:pt x="164548" y="0"/>
                </a:move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lnTo>
                  <a:pt x="155112" y="531495"/>
                </a:lnTo>
                <a:lnTo>
                  <a:pt x="155112" y="533401"/>
                </a:lnTo>
                <a:lnTo>
                  <a:pt x="0" y="533401"/>
                </a:lnTo>
                <a:lnTo>
                  <a:pt x="114824" y="397243"/>
                </a:lnTo>
                <a:lnTo>
                  <a:pt x="114824" y="49724"/>
                </a:lnTo>
                <a:cubicBezTo>
                  <a:pt x="114824" y="22262"/>
                  <a:pt x="137086" y="0"/>
                  <a:pt x="164548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spc="100" dirty="0">
                <a:ln>
                  <a:solidFill>
                    <a:schemeClr val="tx1">
                      <a:alpha val="0"/>
                    </a:schemeClr>
                  </a:solidFill>
                </a:ln>
                <a:noFill/>
                <a:latin typeface="+mj-lt"/>
              </a:rPr>
              <a:t>  </a:t>
            </a:r>
            <a:r>
              <a:rPr lang="en-US" sz="2000" b="1" spc="100" dirty="0">
                <a:noFill/>
                <a:latin typeface="+mj-lt"/>
              </a:rPr>
              <a:t>$669,113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6A78B18C-9C68-4750-9E26-BD03C94790DA}"/>
              </a:ext>
            </a:extLst>
          </p:cNvPr>
          <p:cNvSpPr/>
          <p:nvPr/>
        </p:nvSpPr>
        <p:spPr>
          <a:xfrm rot="10800000" flipH="1" flipV="1">
            <a:off x="8503009" y="1936409"/>
            <a:ext cx="1268879" cy="533400"/>
          </a:xfrm>
          <a:prstGeom prst="roundRect">
            <a:avLst>
              <a:gd name="adj" fmla="val 1222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noFill/>
                <a:latin typeface="+mj-lt"/>
              </a:rPr>
              <a:t>$6,691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331E8269-8238-493B-B0D8-0B491799C00C}"/>
              </a:ext>
            </a:extLst>
          </p:cNvPr>
          <p:cNvSpPr/>
          <p:nvPr/>
        </p:nvSpPr>
        <p:spPr>
          <a:xfrm rot="10800000" flipH="1" flipV="1">
            <a:off x="6751149" y="3748786"/>
            <a:ext cx="1547264" cy="533400"/>
          </a:xfrm>
          <a:custGeom>
            <a:avLst/>
            <a:gdLst>
              <a:gd name="connsiteX0" fmla="*/ 0 w 1394984"/>
              <a:gd name="connsiteY0" fmla="*/ 0 h 533400"/>
              <a:gd name="connsiteX1" fmla="*/ 155112 w 1394984"/>
              <a:gd name="connsiteY1" fmla="*/ 0 h 533400"/>
              <a:gd name="connsiteX2" fmla="*/ 155112 w 1394984"/>
              <a:gd name="connsiteY2" fmla="*/ 1905 h 533400"/>
              <a:gd name="connsiteX3" fmla="*/ 164548 w 1394984"/>
              <a:gd name="connsiteY3" fmla="*/ 0 h 533400"/>
              <a:gd name="connsiteX4" fmla="*/ 1345260 w 1394984"/>
              <a:gd name="connsiteY4" fmla="*/ 0 h 533400"/>
              <a:gd name="connsiteX5" fmla="*/ 1394984 w 1394984"/>
              <a:gd name="connsiteY5" fmla="*/ 49724 h 533400"/>
              <a:gd name="connsiteX6" fmla="*/ 1394984 w 1394984"/>
              <a:gd name="connsiteY6" fmla="*/ 483676 h 533400"/>
              <a:gd name="connsiteX7" fmla="*/ 1345260 w 1394984"/>
              <a:gd name="connsiteY7" fmla="*/ 533400 h 533400"/>
              <a:gd name="connsiteX8" fmla="*/ 164548 w 1394984"/>
              <a:gd name="connsiteY8" fmla="*/ 533400 h 533400"/>
              <a:gd name="connsiteX9" fmla="*/ 114824 w 1394984"/>
              <a:gd name="connsiteY9" fmla="*/ 483676 h 533400"/>
              <a:gd name="connsiteX10" fmla="*/ 114824 w 1394984"/>
              <a:gd name="connsiteY10" fmla="*/ 136159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4984" h="533400">
                <a:moveTo>
                  <a:pt x="0" y="0"/>
                </a:moveTo>
                <a:lnTo>
                  <a:pt x="155112" y="0"/>
                </a:lnTo>
                <a:lnTo>
                  <a:pt x="155112" y="1905"/>
                </a:lnTo>
                <a:lnTo>
                  <a:pt x="164548" y="0"/>
                </a:ln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cubicBezTo>
                  <a:pt x="137086" y="533400"/>
                  <a:pt x="114824" y="511138"/>
                  <a:pt x="114824" y="483676"/>
                </a:cubicBezTo>
                <a:lnTo>
                  <a:pt x="114824" y="1361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pc="100" dirty="0">
                <a:noFill/>
                <a:latin typeface="+mj-lt"/>
                <a:cs typeface="Times New Roman" charset="0"/>
              </a:rPr>
              <a:t>  </a:t>
            </a:r>
            <a:r>
              <a:rPr lang="en-US" sz="2000" b="1" spc="100" dirty="0">
                <a:noFill/>
                <a:latin typeface="+mj-lt"/>
              </a:rPr>
              <a:t>$423,524</a:t>
            </a:r>
          </a:p>
        </p:txBody>
      </p:sp>
    </p:spTree>
    <p:extLst>
      <p:ext uri="{BB962C8B-B14F-4D97-AF65-F5344CB8AC3E}">
        <p14:creationId xmlns:p14="http://schemas.microsoft.com/office/powerpoint/2010/main" val="4016298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34674F0-3683-420B-83C2-C1AC3D6EB179}"/>
              </a:ext>
            </a:extLst>
          </p:cNvPr>
          <p:cNvCxnSpPr>
            <a:cxnSpLocks/>
          </p:cNvCxnSpPr>
          <p:nvPr/>
        </p:nvCxnSpPr>
        <p:spPr>
          <a:xfrm>
            <a:off x="4492306" y="2467264"/>
            <a:ext cx="2137094" cy="0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47824A6-C194-4A85-9B1D-2C7CEAF29F8F}"/>
              </a:ext>
            </a:extLst>
          </p:cNvPr>
          <p:cNvCxnSpPr>
            <a:cxnSpLocks/>
          </p:cNvCxnSpPr>
          <p:nvPr/>
        </p:nvCxnSpPr>
        <p:spPr>
          <a:xfrm>
            <a:off x="4533900" y="3055243"/>
            <a:ext cx="2095500" cy="678557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829B1A1-DDE0-4140-8FE5-BA17CE7B20B4}"/>
              </a:ext>
            </a:extLst>
          </p:cNvPr>
          <p:cNvCxnSpPr>
            <a:cxnSpLocks/>
          </p:cNvCxnSpPr>
          <p:nvPr/>
        </p:nvCxnSpPr>
        <p:spPr>
          <a:xfrm flipV="1">
            <a:off x="2331366" y="3055243"/>
            <a:ext cx="2160940" cy="231551"/>
          </a:xfrm>
          <a:prstGeom prst="line">
            <a:avLst/>
          </a:prstGeom>
          <a:ln w="25400" cap="rnd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49FD284-2B3C-4240-B707-2AD8C38AE576}"/>
              </a:ext>
            </a:extLst>
          </p:cNvPr>
          <p:cNvCxnSpPr>
            <a:cxnSpLocks/>
          </p:cNvCxnSpPr>
          <p:nvPr/>
        </p:nvCxnSpPr>
        <p:spPr>
          <a:xfrm flipV="1">
            <a:off x="2331366" y="2463977"/>
            <a:ext cx="2160940" cy="739584"/>
          </a:xfrm>
          <a:prstGeom prst="line">
            <a:avLst/>
          </a:prstGeom>
          <a:ln w="25400" cap="rnd"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71EB99B6-4C38-4BA0-933B-EF9916CF8921}"/>
              </a:ext>
            </a:extLst>
          </p:cNvPr>
          <p:cNvSpPr/>
          <p:nvPr/>
        </p:nvSpPr>
        <p:spPr>
          <a:xfrm>
            <a:off x="6653246" y="2256024"/>
            <a:ext cx="2620194" cy="16691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E846E76-6A6A-49D6-BC37-DCE4722667B5}"/>
              </a:ext>
            </a:extLst>
          </p:cNvPr>
          <p:cNvGrpSpPr/>
          <p:nvPr/>
        </p:nvGrpSpPr>
        <p:grpSpPr>
          <a:xfrm>
            <a:off x="0" y="1828983"/>
            <a:ext cx="12192000" cy="4022552"/>
            <a:chOff x="0" y="1828983"/>
            <a:chExt cx="12192000" cy="4022552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16BBC6A-B695-427D-BF1E-0D9EC58CC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82898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9F46074-FE73-4507-B80F-1B9C7D63C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33180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DC6E0D8-F3DD-44FF-9A07-6537B755F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43073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2B5C821-2AC0-4F5F-9756-E23D465C5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48710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6DE607A-FBD2-4360-83B4-63D57AE9B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5153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2D6F805-6CBF-43BE-AA9B-F508319E85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834619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5A7EDC-4892-4855-B30D-6DBD59BA3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37437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5604642-57FE-45AE-8BCD-8DADE87B0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840255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328B3F4-CDED-4899-B1F7-9318D2E42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845891"/>
              <a:ext cx="12192000" cy="0"/>
            </a:xfrm>
            <a:prstGeom prst="line">
              <a:avLst/>
            </a:prstGeom>
            <a:ln cap="rnd">
              <a:gradFill>
                <a:gsLst>
                  <a:gs pos="100000">
                    <a:schemeClr val="bg1">
                      <a:lumMod val="95000"/>
                      <a:alpha val="40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Title 1">
            <a:extLst>
              <a:ext uri="{FF2B5EF4-FFF2-40B4-BE49-F238E27FC236}">
                <a16:creationId xmlns:a16="http://schemas.microsoft.com/office/drawing/2014/main" id="{B2EA1AF5-9DC0-4469-B78A-071D0099BE78}"/>
              </a:ext>
            </a:extLst>
          </p:cNvPr>
          <p:cNvSpPr txBox="1">
            <a:spLocks/>
          </p:cNvSpPr>
          <p:nvPr/>
        </p:nvSpPr>
        <p:spPr>
          <a:xfrm>
            <a:off x="405808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70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BD5D29A3-229A-4F65-A45B-78895F56A0EF}"/>
              </a:ext>
            </a:extLst>
          </p:cNvPr>
          <p:cNvSpPr txBox="1">
            <a:spLocks/>
          </p:cNvSpPr>
          <p:nvPr/>
        </p:nvSpPr>
        <p:spPr>
          <a:xfrm>
            <a:off x="621116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  <a:cs typeface="+mn-cs"/>
              </a:rPr>
              <a:t>75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3C98E56A-5A3C-4393-B3AD-02D6B331C5D4}"/>
              </a:ext>
            </a:extLst>
          </p:cNvPr>
          <p:cNvSpPr txBox="1">
            <a:spLocks/>
          </p:cNvSpPr>
          <p:nvPr/>
        </p:nvSpPr>
        <p:spPr>
          <a:xfrm>
            <a:off x="8364254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80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CEF2E35E-AA05-4F3D-862C-4A314DEA9A54}"/>
              </a:ext>
            </a:extLst>
          </p:cNvPr>
          <p:cNvSpPr txBox="1">
            <a:spLocks/>
          </p:cNvSpPr>
          <p:nvPr/>
        </p:nvSpPr>
        <p:spPr>
          <a:xfrm>
            <a:off x="10517338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300" normalizeH="0" baseline="0" noProof="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Lato Semibold" panose="020F0502020204030203" pitchFamily="34" charset="0"/>
              </a:rPr>
              <a:t>85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EEDB52D8-C5A4-40B4-9C40-70DF5DCF4C89}"/>
              </a:ext>
            </a:extLst>
          </p:cNvPr>
          <p:cNvSpPr txBox="1">
            <a:spLocks/>
          </p:cNvSpPr>
          <p:nvPr/>
        </p:nvSpPr>
        <p:spPr>
          <a:xfrm>
            <a:off x="1904999" y="6269438"/>
            <a:ext cx="868445" cy="40005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>
                <a:gradFill>
                  <a:gsLst>
                    <a:gs pos="0">
                      <a:srgbClr val="00A8EC">
                        <a:lumMod val="91000"/>
                      </a:srgbClr>
                    </a:gs>
                    <a:gs pos="100000">
                      <a:srgbClr val="00A8EC"/>
                    </a:gs>
                  </a:gsLst>
                  <a:lin ang="5400000" scaled="0"/>
                </a:gradFill>
                <a:latin typeface="Exo 2" panose="00000500000000000000" pitchFamily="50" charset="0"/>
                <a:ea typeface="+mn-ea"/>
                <a:cs typeface="Times New Roman" pitchFamily="18" charset="0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spc="30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t>65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B88F7F-5671-4E22-A840-CD1455E3E7C8}"/>
              </a:ext>
            </a:extLst>
          </p:cNvPr>
          <p:cNvGrpSpPr/>
          <p:nvPr/>
        </p:nvGrpSpPr>
        <p:grpSpPr>
          <a:xfrm>
            <a:off x="-15456" y="1752600"/>
            <a:ext cx="1006056" cy="4161791"/>
            <a:chOff x="-15456" y="1752600"/>
            <a:chExt cx="1006056" cy="416179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31F19B0-6E52-43FA-A2E9-307A75A302A8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181979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899C050-B55B-44E2-8E92-78B1C622A242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32322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8D7C76D-7E9E-484B-8A3A-6D7C80BAE21B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07150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A5A177-0068-44E3-AA59-AEA6920BA7EE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57493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A16249F-F3A3-4CAD-8A19-5F7B19830DB1}"/>
                </a:ext>
              </a:extLst>
            </p:cNvPr>
            <p:cNvCxnSpPr>
              <a:cxnSpLocks/>
            </p:cNvCxnSpPr>
            <p:nvPr/>
          </p:nvCxnSpPr>
          <p:spPr>
            <a:xfrm>
              <a:off x="-7355" y="282664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B562884-D786-4156-9B0C-0DD27A852E2F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330069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ECEF35-D0C1-40F1-A8FE-084076C33449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07835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C9E378F-D354-47B3-BE1A-BFDEB3124A47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581781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D492F92-DF89-4366-8C4A-47C3607C8FD2}"/>
                </a:ext>
              </a:extLst>
            </p:cNvPr>
            <p:cNvCxnSpPr>
              <a:cxnSpLocks/>
            </p:cNvCxnSpPr>
            <p:nvPr/>
          </p:nvCxnSpPr>
          <p:spPr>
            <a:xfrm>
              <a:off x="-10055" y="3833493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4E60CBE-1968-4541-BC19-56ACA5CE7A1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336917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2E795E6-33D6-44A0-9666-5B1356DEEA6E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085205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2A9F272-3EDF-4B36-9BDB-E19D32B59A54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588629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DAA55B7-6F5D-43B5-8B89-87E4D6A8E0CA}"/>
                </a:ext>
              </a:extLst>
            </p:cNvPr>
            <p:cNvCxnSpPr>
              <a:cxnSpLocks/>
            </p:cNvCxnSpPr>
            <p:nvPr/>
          </p:nvCxnSpPr>
          <p:spPr>
            <a:xfrm>
              <a:off x="-12756" y="4840341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5B192C3-3675-40F2-B525-15AE2D48AB7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343765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2DED6B7-D6DC-428C-B901-CD9726856684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847194"/>
              <a:ext cx="159755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F755AD8-E9EA-4BA4-84AF-9D2E8118A8F2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092053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2E4E786-5299-403E-BF80-AEB06C271EA3}"/>
                </a:ext>
              </a:extLst>
            </p:cNvPr>
            <p:cNvCxnSpPr>
              <a:cxnSpLocks/>
            </p:cNvCxnSpPr>
            <p:nvPr/>
          </p:nvCxnSpPr>
          <p:spPr>
            <a:xfrm>
              <a:off x="-15456" y="5595477"/>
              <a:ext cx="79878" cy="0"/>
            </a:xfrm>
            <a:prstGeom prst="line">
              <a:avLst/>
            </a:prstGeom>
            <a:ln w="31750" cap="rnd">
              <a:solidFill>
                <a:schemeClr val="bg1">
                  <a:lumMod val="95000"/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itle 1">
              <a:extLst>
                <a:ext uri="{FF2B5EF4-FFF2-40B4-BE49-F238E27FC236}">
                  <a16:creationId xmlns:a16="http://schemas.microsoft.com/office/drawing/2014/main" id="{B613D2CF-17E2-4F13-A31F-B8770959FE4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175260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800K</a:t>
              </a:r>
            </a:p>
          </p:txBody>
        </p:sp>
        <p:sp>
          <p:nvSpPr>
            <p:cNvPr id="153" name="Title 1">
              <a:extLst>
                <a:ext uri="{FF2B5EF4-FFF2-40B4-BE49-F238E27FC236}">
                  <a16:creationId xmlns:a16="http://schemas.microsoft.com/office/drawing/2014/main" id="{14948BB8-8E5B-4AE7-97BF-BDAABFBB203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25602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700K</a:t>
              </a:r>
            </a:p>
          </p:txBody>
        </p:sp>
        <p:sp>
          <p:nvSpPr>
            <p:cNvPr id="156" name="Title 1">
              <a:extLst>
                <a:ext uri="{FF2B5EF4-FFF2-40B4-BE49-F238E27FC236}">
                  <a16:creationId xmlns:a16="http://schemas.microsoft.com/office/drawing/2014/main" id="{82C5196E-F920-4C64-B7D4-F12C58440F7F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275944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600K</a:t>
              </a:r>
            </a:p>
          </p:txBody>
        </p:sp>
        <p:sp>
          <p:nvSpPr>
            <p:cNvPr id="171" name="Title 1">
              <a:extLst>
                <a:ext uri="{FF2B5EF4-FFF2-40B4-BE49-F238E27FC236}">
                  <a16:creationId xmlns:a16="http://schemas.microsoft.com/office/drawing/2014/main" id="{9F1BAC36-C9CF-4E7B-8CB9-ECBF0DAC6AEC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262872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500K</a:t>
              </a:r>
            </a:p>
          </p:txBody>
        </p:sp>
        <p:sp>
          <p:nvSpPr>
            <p:cNvPr id="177" name="Title 1">
              <a:extLst>
                <a:ext uri="{FF2B5EF4-FFF2-40B4-BE49-F238E27FC236}">
                  <a16:creationId xmlns:a16="http://schemas.microsoft.com/office/drawing/2014/main" id="{B6907B92-D6F7-4F80-A0FF-5B856EB371C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7662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400K</a:t>
              </a:r>
            </a:p>
          </p:txBody>
        </p:sp>
        <p:sp>
          <p:nvSpPr>
            <p:cNvPr id="179" name="Title 1">
              <a:extLst>
                <a:ext uri="{FF2B5EF4-FFF2-40B4-BE49-F238E27FC236}">
                  <a16:creationId xmlns:a16="http://schemas.microsoft.com/office/drawing/2014/main" id="{E7238D9A-7397-4BC0-8006-4EC433D641B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269720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300K</a:t>
              </a:r>
            </a:p>
          </p:txBody>
        </p:sp>
        <p:sp>
          <p:nvSpPr>
            <p:cNvPr id="185" name="Title 1">
              <a:extLst>
                <a:ext uri="{FF2B5EF4-FFF2-40B4-BE49-F238E27FC236}">
                  <a16:creationId xmlns:a16="http://schemas.microsoft.com/office/drawing/2014/main" id="{8D2F4966-9DC2-4BD4-A850-6A002A31DA25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4773144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200K</a:t>
              </a:r>
            </a:p>
          </p:txBody>
        </p:sp>
        <p:sp>
          <p:nvSpPr>
            <p:cNvPr id="189" name="Title 1">
              <a:extLst>
                <a:ext uri="{FF2B5EF4-FFF2-40B4-BE49-F238E27FC236}">
                  <a16:creationId xmlns:a16="http://schemas.microsoft.com/office/drawing/2014/main" id="{9DBE6FBB-E798-49FF-98FD-71F63DE44ED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276568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100K</a:t>
              </a:r>
            </a:p>
          </p:txBody>
        </p:sp>
        <p:sp>
          <p:nvSpPr>
            <p:cNvPr id="190" name="Title 1">
              <a:extLst>
                <a:ext uri="{FF2B5EF4-FFF2-40B4-BE49-F238E27FC236}">
                  <a16:creationId xmlns:a16="http://schemas.microsoft.com/office/drawing/2014/main" id="{E8D89046-F9B4-4940-A4DC-0506D38CF0A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5779996"/>
              <a:ext cx="838200" cy="134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400" b="1" kern="1200" baseline="0">
                  <a:gradFill>
                    <a:gsLst>
                      <a:gs pos="0">
                        <a:srgbClr val="00A8EC">
                          <a:lumMod val="91000"/>
                        </a:srgbClr>
                      </a:gs>
                      <a:gs pos="100000">
                        <a:srgbClr val="00A8EC"/>
                      </a:gs>
                    </a:gsLst>
                    <a:lin ang="5400000" scaled="0"/>
                  </a:gradFill>
                  <a:latin typeface="Exo 2" panose="00000500000000000000" pitchFamily="50" charset="0"/>
                  <a:ea typeface="+mn-ea"/>
                  <a:cs typeface="Times New Roman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200" normalizeH="0" noProof="0" dirty="0">
                  <a:ln>
                    <a:noFill/>
                  </a:ln>
                  <a:gradFill>
                    <a:gsLst>
                      <a:gs pos="0">
                        <a:prstClr val="white">
                          <a:lumMod val="75000"/>
                        </a:prstClr>
                      </a:gs>
                      <a:gs pos="75000">
                        <a:prstClr val="white">
                          <a:lumMod val="65000"/>
                        </a:prstClr>
                      </a:gs>
                    </a:gsLst>
                    <a:lin ang="2400000" scaled="0"/>
                  </a:gradFill>
                  <a:effectLst/>
                  <a:uLnTx/>
                  <a:uFillTx/>
                  <a:latin typeface="+mj-lt"/>
                  <a:ea typeface="Lato Semibold" panose="020F0502020204030203" pitchFamily="34" charset="0"/>
                </a:rPr>
                <a:t>0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C0D0F884-2DE5-4D5E-89A7-CA5ED8348DD2}"/>
              </a:ext>
            </a:extLst>
          </p:cNvPr>
          <p:cNvSpPr/>
          <p:nvPr/>
        </p:nvSpPr>
        <p:spPr>
          <a:xfrm>
            <a:off x="6485136" y="3581400"/>
            <a:ext cx="320510" cy="320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248B018-E00F-4F70-AF6B-00A4D6DA05A9}"/>
              </a:ext>
            </a:extLst>
          </p:cNvPr>
          <p:cNvSpPr/>
          <p:nvPr/>
        </p:nvSpPr>
        <p:spPr>
          <a:xfrm>
            <a:off x="6485136" y="2307244"/>
            <a:ext cx="320510" cy="32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3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490BDFF4-25B7-469A-ACAE-F13D55DE03D7}"/>
              </a:ext>
            </a:extLst>
          </p:cNvPr>
          <p:cNvSpPr/>
          <p:nvPr/>
        </p:nvSpPr>
        <p:spPr>
          <a:xfrm rot="10800000" flipH="1" flipV="1">
            <a:off x="6944331" y="1950734"/>
            <a:ext cx="1547263" cy="533401"/>
          </a:xfrm>
          <a:custGeom>
            <a:avLst/>
            <a:gdLst>
              <a:gd name="connsiteX0" fmla="*/ 164548 w 1394984"/>
              <a:gd name="connsiteY0" fmla="*/ 0 h 533401"/>
              <a:gd name="connsiteX1" fmla="*/ 1345260 w 1394984"/>
              <a:gd name="connsiteY1" fmla="*/ 0 h 533401"/>
              <a:gd name="connsiteX2" fmla="*/ 1394984 w 1394984"/>
              <a:gd name="connsiteY2" fmla="*/ 49724 h 533401"/>
              <a:gd name="connsiteX3" fmla="*/ 1394984 w 1394984"/>
              <a:gd name="connsiteY3" fmla="*/ 483676 h 533401"/>
              <a:gd name="connsiteX4" fmla="*/ 1345260 w 1394984"/>
              <a:gd name="connsiteY4" fmla="*/ 533400 h 533401"/>
              <a:gd name="connsiteX5" fmla="*/ 164548 w 1394984"/>
              <a:gd name="connsiteY5" fmla="*/ 533400 h 533401"/>
              <a:gd name="connsiteX6" fmla="*/ 155112 w 1394984"/>
              <a:gd name="connsiteY6" fmla="*/ 531495 h 533401"/>
              <a:gd name="connsiteX7" fmla="*/ 155112 w 1394984"/>
              <a:gd name="connsiteY7" fmla="*/ 533401 h 533401"/>
              <a:gd name="connsiteX8" fmla="*/ 0 w 1394984"/>
              <a:gd name="connsiteY8" fmla="*/ 533401 h 533401"/>
              <a:gd name="connsiteX9" fmla="*/ 114824 w 1394984"/>
              <a:gd name="connsiteY9" fmla="*/ 397243 h 533401"/>
              <a:gd name="connsiteX10" fmla="*/ 114824 w 1394984"/>
              <a:gd name="connsiteY10" fmla="*/ 49724 h 533401"/>
              <a:gd name="connsiteX11" fmla="*/ 164548 w 1394984"/>
              <a:gd name="connsiteY11" fmla="*/ 0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4984" h="533401">
                <a:moveTo>
                  <a:pt x="164548" y="0"/>
                </a:move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lnTo>
                  <a:pt x="155112" y="531495"/>
                </a:lnTo>
                <a:lnTo>
                  <a:pt x="155112" y="533401"/>
                </a:lnTo>
                <a:lnTo>
                  <a:pt x="0" y="533401"/>
                </a:lnTo>
                <a:lnTo>
                  <a:pt x="114824" y="397243"/>
                </a:lnTo>
                <a:lnTo>
                  <a:pt x="114824" y="49724"/>
                </a:lnTo>
                <a:cubicBezTo>
                  <a:pt x="114824" y="22262"/>
                  <a:pt x="137086" y="0"/>
                  <a:pt x="1645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spc="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 </a:t>
            </a:r>
            <a:r>
              <a:rPr lang="en-US" sz="2000" b="1" spc="100" dirty="0">
                <a:solidFill>
                  <a:schemeClr val="tx1"/>
                </a:solidFill>
                <a:latin typeface="+mj-lt"/>
              </a:rPr>
              <a:t>$670,000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CDBC414-13E0-48BB-A11C-8D69D3E3387C}"/>
              </a:ext>
            </a:extLst>
          </p:cNvPr>
          <p:cNvSpPr/>
          <p:nvPr/>
        </p:nvSpPr>
        <p:spPr>
          <a:xfrm rot="10800000" flipH="1" flipV="1">
            <a:off x="8696191" y="1936409"/>
            <a:ext cx="1268879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$6,700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287FDA9-C997-4DAD-A8AB-BC6EF30676BC}"/>
              </a:ext>
            </a:extLst>
          </p:cNvPr>
          <p:cNvCxnSpPr>
            <a:cxnSpLocks/>
            <a:stCxn id="58" idx="2"/>
            <a:endCxn id="63" idx="0"/>
          </p:cNvCxnSpPr>
          <p:nvPr/>
        </p:nvCxnSpPr>
        <p:spPr>
          <a:xfrm>
            <a:off x="9330631" y="2469809"/>
            <a:ext cx="0" cy="1275014"/>
          </a:xfrm>
          <a:prstGeom prst="line">
            <a:avLst/>
          </a:prstGeom>
          <a:ln w="38100" cap="rnd">
            <a:solidFill>
              <a:schemeClr val="accent6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E24A411-0F3A-4E7B-97D8-6D39A38EF04E}"/>
              </a:ext>
            </a:extLst>
          </p:cNvPr>
          <p:cNvSpPr/>
          <p:nvPr/>
        </p:nvSpPr>
        <p:spPr>
          <a:xfrm rot="10800000" flipH="1" flipV="1">
            <a:off x="8696191" y="3744823"/>
            <a:ext cx="1268879" cy="533400"/>
          </a:xfrm>
          <a:prstGeom prst="roundRect">
            <a:avLst>
              <a:gd name="adj" fmla="val 122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$4,200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9F6B10B7-FC3A-41AF-B20C-F3D0E76C486F}"/>
              </a:ext>
            </a:extLst>
          </p:cNvPr>
          <p:cNvSpPr/>
          <p:nvPr/>
        </p:nvSpPr>
        <p:spPr>
          <a:xfrm rot="10800000" flipH="1" flipV="1">
            <a:off x="6944331" y="3748786"/>
            <a:ext cx="1547264" cy="533400"/>
          </a:xfrm>
          <a:custGeom>
            <a:avLst/>
            <a:gdLst>
              <a:gd name="connsiteX0" fmla="*/ 0 w 1394984"/>
              <a:gd name="connsiteY0" fmla="*/ 0 h 533400"/>
              <a:gd name="connsiteX1" fmla="*/ 155112 w 1394984"/>
              <a:gd name="connsiteY1" fmla="*/ 0 h 533400"/>
              <a:gd name="connsiteX2" fmla="*/ 155112 w 1394984"/>
              <a:gd name="connsiteY2" fmla="*/ 1905 h 533400"/>
              <a:gd name="connsiteX3" fmla="*/ 164548 w 1394984"/>
              <a:gd name="connsiteY3" fmla="*/ 0 h 533400"/>
              <a:gd name="connsiteX4" fmla="*/ 1345260 w 1394984"/>
              <a:gd name="connsiteY4" fmla="*/ 0 h 533400"/>
              <a:gd name="connsiteX5" fmla="*/ 1394984 w 1394984"/>
              <a:gd name="connsiteY5" fmla="*/ 49724 h 533400"/>
              <a:gd name="connsiteX6" fmla="*/ 1394984 w 1394984"/>
              <a:gd name="connsiteY6" fmla="*/ 483676 h 533400"/>
              <a:gd name="connsiteX7" fmla="*/ 1345260 w 1394984"/>
              <a:gd name="connsiteY7" fmla="*/ 533400 h 533400"/>
              <a:gd name="connsiteX8" fmla="*/ 164548 w 1394984"/>
              <a:gd name="connsiteY8" fmla="*/ 533400 h 533400"/>
              <a:gd name="connsiteX9" fmla="*/ 114824 w 1394984"/>
              <a:gd name="connsiteY9" fmla="*/ 483676 h 533400"/>
              <a:gd name="connsiteX10" fmla="*/ 114824 w 1394984"/>
              <a:gd name="connsiteY10" fmla="*/ 136159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4984" h="533400">
                <a:moveTo>
                  <a:pt x="0" y="0"/>
                </a:moveTo>
                <a:lnTo>
                  <a:pt x="155112" y="0"/>
                </a:lnTo>
                <a:lnTo>
                  <a:pt x="155112" y="1905"/>
                </a:lnTo>
                <a:lnTo>
                  <a:pt x="164548" y="0"/>
                </a:lnTo>
                <a:lnTo>
                  <a:pt x="1345260" y="0"/>
                </a:lnTo>
                <a:cubicBezTo>
                  <a:pt x="1372722" y="0"/>
                  <a:pt x="1394984" y="22262"/>
                  <a:pt x="1394984" y="49724"/>
                </a:cubicBezTo>
                <a:lnTo>
                  <a:pt x="1394984" y="483676"/>
                </a:lnTo>
                <a:cubicBezTo>
                  <a:pt x="1394984" y="511138"/>
                  <a:pt x="1372722" y="533400"/>
                  <a:pt x="1345260" y="533400"/>
                </a:cubicBezTo>
                <a:lnTo>
                  <a:pt x="164548" y="533400"/>
                </a:lnTo>
                <a:cubicBezTo>
                  <a:pt x="137086" y="533400"/>
                  <a:pt x="114824" y="511138"/>
                  <a:pt x="114824" y="483676"/>
                </a:cubicBezTo>
                <a:lnTo>
                  <a:pt x="114824" y="1361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pc="100" dirty="0">
                <a:gradFill>
                  <a:gsLst>
                    <a:gs pos="0">
                      <a:schemeClr val="bg1"/>
                    </a:gs>
                    <a:gs pos="76000">
                      <a:schemeClr val="bg1">
                        <a:lumMod val="95000"/>
                      </a:schemeClr>
                    </a:gs>
                  </a:gsLst>
                  <a:lin ang="2400000" scaled="0"/>
                </a:gradFill>
                <a:latin typeface="+mj-lt"/>
                <a:cs typeface="Times New Roman" charset="0"/>
              </a:rPr>
              <a:t>  </a:t>
            </a:r>
            <a:r>
              <a:rPr lang="en-US" sz="2000" b="1" spc="100" dirty="0">
                <a:solidFill>
                  <a:schemeClr val="bg1"/>
                </a:solidFill>
                <a:latin typeface="+mj-lt"/>
              </a:rPr>
              <a:t>$420,000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14A594A-0F19-46DD-AD88-3A7D078752A4}"/>
              </a:ext>
            </a:extLst>
          </p:cNvPr>
          <p:cNvSpPr/>
          <p:nvPr/>
        </p:nvSpPr>
        <p:spPr>
          <a:xfrm>
            <a:off x="9692806" y="2707207"/>
            <a:ext cx="18966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+mj-lt"/>
              </a:rPr>
              <a:t>$2,456</a:t>
            </a:r>
          </a:p>
          <a:p>
            <a:pPr>
              <a:spcBef>
                <a:spcPct val="0"/>
              </a:spcBef>
              <a:defRPr/>
            </a:pPr>
            <a:r>
              <a:rPr 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noFill/>
                <a:latin typeface="+mj-lt"/>
              </a:rPr>
              <a:t>Additional Fees</a:t>
            </a:r>
          </a:p>
        </p:txBody>
      </p:sp>
    </p:spTree>
    <p:extLst>
      <p:ext uri="{BB962C8B-B14F-4D97-AF65-F5344CB8AC3E}">
        <p14:creationId xmlns:p14="http://schemas.microsoft.com/office/powerpoint/2010/main" val="3716123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4|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4|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4|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4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4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4|1.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4|1.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4|1.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4|1.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4|1.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4|1.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4|1.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4|1.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4|1.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4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4|1.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4|1.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4|1.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4|1.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4|1.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0.7|0.7|0.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|0.6|0.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|0.6|0.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|0.6|0.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8"/>
</p:tagLst>
</file>

<file path=ppt/theme/theme1.xml><?xml version="1.0" encoding="utf-8"?>
<a:theme xmlns:a="http://schemas.openxmlformats.org/drawingml/2006/main" name="Office Theme">
  <a:themeElements>
    <a:clrScheme name="AnnuityCheck (Beta) - Theme Colors">
      <a:dk1>
        <a:srgbClr val="2F2F30"/>
      </a:dk1>
      <a:lt1>
        <a:srgbClr val="FFFFFF"/>
      </a:lt1>
      <a:dk2>
        <a:srgbClr val="5C5C5C"/>
      </a:dk2>
      <a:lt2>
        <a:srgbClr val="FBFBFB"/>
      </a:lt2>
      <a:accent1>
        <a:srgbClr val="574CFA"/>
      </a:accent1>
      <a:accent2>
        <a:srgbClr val="645AFA"/>
      </a:accent2>
      <a:accent3>
        <a:srgbClr val="E13D45"/>
      </a:accent3>
      <a:accent4>
        <a:srgbClr val="28D2A3"/>
      </a:accent4>
      <a:accent5>
        <a:srgbClr val="17785C"/>
      </a:accent5>
      <a:accent6>
        <a:srgbClr val="E13D45"/>
      </a:accent6>
      <a:hlink>
        <a:srgbClr val="0563C1"/>
      </a:hlink>
      <a:folHlink>
        <a:srgbClr val="954F72"/>
      </a:folHlink>
    </a:clrScheme>
    <a:fontScheme name="AnnuityCheck - Beta">
      <a:majorFont>
        <a:latin typeface="Avenir Black"/>
        <a:ea typeface=""/>
        <a:cs typeface=""/>
      </a:majorFont>
      <a:minorFont>
        <a:latin typeface="Avenir Heav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236919</TotalTime>
  <Words>5401</Words>
  <Application>Microsoft Office PowerPoint</Application>
  <PresentationFormat>Widescreen</PresentationFormat>
  <Paragraphs>2703</Paragraphs>
  <Slides>171</Slides>
  <Notes>166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171</vt:i4>
      </vt:variant>
    </vt:vector>
  </HeadingPairs>
  <TitlesOfParts>
    <vt:vector size="178" baseType="lpstr">
      <vt:lpstr>Arial</vt:lpstr>
      <vt:lpstr>Avenir Black</vt:lpstr>
      <vt:lpstr>Avenir Heavy</vt:lpstr>
      <vt:lpstr>Calibri</vt:lpstr>
      <vt:lpstr>NimbusSanL</vt:lpstr>
      <vt:lpstr>Times New Roman</vt:lpstr>
      <vt:lpstr>Office Theme</vt:lpstr>
      <vt:lpstr> Increase Annuity Results </vt:lpstr>
      <vt:lpstr>Top 5 Ways   To Increase Your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Increasing Your Score Increases  Your Wealth and Income</vt:lpstr>
      <vt:lpstr>Top 5 Ways   To Increase Your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 Deeper The Fall, The Harder The Climb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 Power of Zero</vt:lpstr>
      <vt:lpstr>PowerPoint Presentation</vt:lpstr>
      <vt:lpstr>PowerPoint Presentation</vt:lpstr>
      <vt:lpstr>PowerPoint Presentation</vt:lpstr>
      <vt:lpstr>PowerPoint Presentation</vt:lpstr>
      <vt:lpstr> Modest Gains That Never Suffer  a Loss, Will Outperform  a Volatile Market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 Cost of Guaranteed Income Has Become Exceedingly High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Fixed Level Guaranteed Income Riders Will Evaporate Your Lifestyle By Default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</dc:title>
  <dc:creator>Abdelrahman Cheteiwy</dc:creator>
  <cp:lastModifiedBy>Michael Steele</cp:lastModifiedBy>
  <cp:revision>902</cp:revision>
  <dcterms:created xsi:type="dcterms:W3CDTF">2019-09-23T09:30:11Z</dcterms:created>
  <dcterms:modified xsi:type="dcterms:W3CDTF">2022-10-23T14:21:09Z</dcterms:modified>
</cp:coreProperties>
</file>